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tags+xml" PartName="/ppt/tags/tag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theme+xml" PartName="/ppt/theme/theme2.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 id="2147483799" r:id="rId2"/>
    <p:sldMasterId id="2147483808" r:id="rId3"/>
  </p:sldMasterIdLst>
  <p:notesMasterIdLst>
    <p:notesMasterId r:id="rId96"/>
  </p:notesMasterIdLst>
  <p:handoutMasterIdLst>
    <p:handoutMasterId r:id="rId97"/>
  </p:handoutMasterIdLst>
  <p:sldIdLst>
    <p:sldId id="654" r:id="rId4"/>
    <p:sldId id="530" r:id="rId5"/>
    <p:sldId id="531" r:id="rId6"/>
    <p:sldId id="726" r:id="rId7"/>
    <p:sldId id="653" r:id="rId8"/>
    <p:sldId id="401" r:id="rId9"/>
    <p:sldId id="402" r:id="rId10"/>
    <p:sldId id="646" r:id="rId11"/>
    <p:sldId id="647" r:id="rId12"/>
    <p:sldId id="648" r:id="rId13"/>
    <p:sldId id="575" r:id="rId14"/>
    <p:sldId id="576" r:id="rId15"/>
    <p:sldId id="577" r:id="rId16"/>
    <p:sldId id="696" r:id="rId17"/>
    <p:sldId id="697" r:id="rId18"/>
    <p:sldId id="698" r:id="rId19"/>
    <p:sldId id="403" r:id="rId20"/>
    <p:sldId id="412" r:id="rId21"/>
    <p:sldId id="532" r:id="rId22"/>
    <p:sldId id="533" r:id="rId23"/>
    <p:sldId id="535" r:id="rId24"/>
    <p:sldId id="618" r:id="rId25"/>
    <p:sldId id="619" r:id="rId26"/>
    <p:sldId id="620" r:id="rId27"/>
    <p:sldId id="537" r:id="rId28"/>
    <p:sldId id="538" r:id="rId29"/>
    <p:sldId id="540" r:id="rId30"/>
    <p:sldId id="659" r:id="rId31"/>
    <p:sldId id="660" r:id="rId32"/>
    <p:sldId id="661" r:id="rId33"/>
    <p:sldId id="699" r:id="rId34"/>
    <p:sldId id="700" r:id="rId35"/>
    <p:sldId id="701" r:id="rId36"/>
    <p:sldId id="404" r:id="rId37"/>
    <p:sldId id="609" r:id="rId38"/>
    <p:sldId id="610" r:id="rId39"/>
    <p:sldId id="611" r:id="rId40"/>
    <p:sldId id="542" r:id="rId41"/>
    <p:sldId id="543" r:id="rId42"/>
    <p:sldId id="544" r:id="rId43"/>
    <p:sldId id="649" r:id="rId44"/>
    <p:sldId id="650" r:id="rId45"/>
    <p:sldId id="651" r:id="rId46"/>
    <p:sldId id="655" r:id="rId47"/>
    <p:sldId id="656" r:id="rId48"/>
    <p:sldId id="657" r:id="rId49"/>
    <p:sldId id="658" r:id="rId50"/>
    <p:sldId id="416" r:id="rId51"/>
    <p:sldId id="642" r:id="rId52"/>
    <p:sldId id="643" r:id="rId53"/>
    <p:sldId id="644" r:id="rId54"/>
    <p:sldId id="702" r:id="rId55"/>
    <p:sldId id="703" r:id="rId56"/>
    <p:sldId id="704" r:id="rId57"/>
    <p:sldId id="413" r:id="rId58"/>
    <p:sldId id="552" r:id="rId59"/>
    <p:sldId id="553" r:id="rId60"/>
    <p:sldId id="554" r:id="rId61"/>
    <p:sldId id="630" r:id="rId62"/>
    <p:sldId id="631" r:id="rId63"/>
    <p:sldId id="632" r:id="rId64"/>
    <p:sldId id="615" r:id="rId65"/>
    <p:sldId id="616" r:id="rId66"/>
    <p:sldId id="617" r:id="rId67"/>
    <p:sldId id="636" r:id="rId68"/>
    <p:sldId id="637" r:id="rId69"/>
    <p:sldId id="638" r:id="rId70"/>
    <p:sldId id="662" r:id="rId71"/>
    <p:sldId id="727" r:id="rId72"/>
    <p:sldId id="663" r:id="rId73"/>
    <p:sldId id="664" r:id="rId74"/>
    <p:sldId id="705" r:id="rId75"/>
    <p:sldId id="706" r:id="rId76"/>
    <p:sldId id="707" r:id="rId77"/>
    <p:sldId id="708" r:id="rId78"/>
    <p:sldId id="709" r:id="rId79"/>
    <p:sldId id="710" r:id="rId80"/>
    <p:sldId id="711" r:id="rId81"/>
    <p:sldId id="712" r:id="rId82"/>
    <p:sldId id="713" r:id="rId83"/>
    <p:sldId id="714" r:id="rId84"/>
    <p:sldId id="715" r:id="rId85"/>
    <p:sldId id="716" r:id="rId86"/>
    <p:sldId id="717" r:id="rId87"/>
    <p:sldId id="718" r:id="rId88"/>
    <p:sldId id="719" r:id="rId89"/>
    <p:sldId id="720" r:id="rId90"/>
    <p:sldId id="721" r:id="rId91"/>
    <p:sldId id="722" r:id="rId92"/>
    <p:sldId id="723" r:id="rId93"/>
    <p:sldId id="724" r:id="rId94"/>
    <p:sldId id="725" r:id="rId95"/>
  </p:sldIdLst>
  <p:sldSz cx="12192000" cy="6858000"/>
  <p:notesSz cx="6858000" cy="9144000"/>
  <p:custDataLst>
    <p:tags r:id="rId98"/>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8AA2"/>
    <a:srgbClr val="000000"/>
    <a:srgbClr val="FFFFFF"/>
    <a:srgbClr val="A0A0A0"/>
    <a:srgbClr val="4D4D4D"/>
    <a:srgbClr val="EAEAEA"/>
    <a:srgbClr val="2894FF"/>
    <a:srgbClr val="043882"/>
    <a:srgbClr val="DDDDD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8" autoAdjust="0"/>
    <p:restoredTop sz="94343" autoAdjust="0"/>
  </p:normalViewPr>
  <p:slideViewPr>
    <p:cSldViewPr snapToGrid="0" showGuides="1">
      <p:cViewPr varScale="1">
        <p:scale>
          <a:sx n="61" d="100"/>
          <a:sy n="61" d="100"/>
        </p:scale>
        <p:origin x="820" y="52"/>
      </p:cViewPr>
      <p:guideLst>
        <p:guide orient="horz" pos="2160"/>
        <p:guide pos="3840"/>
      </p:guideLst>
    </p:cSldViewPr>
  </p:slideViewPr>
  <p:outlineViewPr>
    <p:cViewPr>
      <p:scale>
        <a:sx n="33" d="100"/>
        <a:sy n="33" d="100"/>
      </p:scale>
      <p:origin x="0" y="-69276"/>
    </p:cViewPr>
  </p:outlineViewPr>
  <p:notesTextViewPr>
    <p:cViewPr>
      <p:scale>
        <a:sx n="100" d="100"/>
        <a:sy n="100" d="100"/>
      </p:scale>
      <p:origin x="0" y="0"/>
    </p:cViewPr>
  </p:notesTextViewPr>
  <p:sorterViewPr>
    <p:cViewPr>
      <p:scale>
        <a:sx n="150" d="100"/>
        <a:sy n="150" d="100"/>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18/07/2022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7/18/2022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preserve="1" showMasterSp="0" type="title">
  <p:cSld name="1_Title Slide">
    <p:spTree>
      <p:nvGrpSpPr>
        <p:cNvPr id="1" name=""/>
        <p:cNvGrpSpPr/>
        <p:nvPr/>
      </p:nvGrpSpPr>
      <p:grpSpPr>
        <a:xfrm>
          <a:off x="0" y="0"/>
          <a:ext cx="0" cy="0"/>
          <a:chOff x="0" y="0"/>
          <a:chExt cx="0" cy="0"/>
        </a:xfrm>
      </p:grpSpPr>
      <p:sp>
        <p:nvSpPr>
          <p:cNvPr id="5" name="Rectangle 4"/>
          <p:cNvSpPr/>
          <p:nvPr userDrawn="1"/>
        </p:nvSpPr>
        <p:spPr>
          <a:xfrm>
            <a:off x="0" y="1219201"/>
            <a:ext cx="12192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3074" name="Rectangle 2"/>
          <p:cNvSpPr>
            <a:spLocks noChangeArrowheads="1" noGrp="1"/>
          </p:cNvSpPr>
          <p:nvPr>
            <p:ph type="ctrTitle"/>
          </p:nvPr>
        </p:nvSpPr>
        <p:spPr>
          <a:xfrm>
            <a:off x="486834" y="1332411"/>
            <a:ext cx="11020092" cy="2002972"/>
          </a:xfrm>
        </p:spPr>
        <p:txBody>
          <a:bodyPr bIns="45720"/>
          <a:lstStyle>
            <a:lvl1pPr>
              <a:defRPr sz="3600"/>
            </a:lvl1pPr>
          </a:lstStyle>
          <a:p>
            <a:pPr lvl="0"/>
            <a:r>
              <a:rPr dirty="0" lang="en-GB" noProof="0"/>
              <a:t>Click to edit Master title style</a:t>
            </a:r>
          </a:p>
        </p:txBody>
      </p:sp>
      <p:sp>
        <p:nvSpPr>
          <p:cNvPr id="3075" name="Rectangle 3"/>
          <p:cNvSpPr>
            <a:spLocks noChangeArrowheads="1" noGrp="1"/>
          </p:cNvSpPr>
          <p:nvPr>
            <p:ph idx="1" type="subTitle"/>
          </p:nvPr>
        </p:nvSpPr>
        <p:spPr>
          <a:xfrm>
            <a:off x="486833" y="3563698"/>
            <a:ext cx="11218335" cy="1416050"/>
          </a:xfrm>
        </p:spPr>
        <p:txBody>
          <a:bodyPr/>
          <a:lstStyle>
            <a:lvl1pPr indent="0" marL="0">
              <a:buFontTx/>
              <a:buNone/>
              <a:defRPr b="1">
                <a:solidFill>
                  <a:schemeClr val="accent3"/>
                </a:solidFill>
              </a:defRPr>
            </a:lvl1pPr>
          </a:lstStyle>
          <a:p>
            <a:pPr lvl="0"/>
            <a:r>
              <a:rPr dirty="0" lang="en-GB" noProof="0"/>
              <a:t>Click to edit Master subtitle style</a:t>
            </a:r>
          </a:p>
        </p:txBody>
      </p:sp>
      <p:sp>
        <p:nvSpPr>
          <p:cNvPr id="6" name="Rectangle 5"/>
          <p:cNvSpPr/>
          <p:nvPr userDrawn="1"/>
        </p:nvSpPr>
        <p:spPr>
          <a:xfrm>
            <a:off x="11705168" y="1219201"/>
            <a:ext cx="486833"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7" name="Rectangle 6"/>
          <p:cNvSpPr/>
          <p:nvPr userDrawn="1"/>
        </p:nvSpPr>
        <p:spPr>
          <a:xfrm>
            <a:off x="-1" y="6674632"/>
            <a:ext cx="7350036"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pic>
        <p:nvPicPr>
          <p:cNvPr id="13" name="Picture 12"/>
          <p:cNvPicPr>
            <a:picLocks/>
          </p:cNvPicPr>
          <p:nvPr userDrawn="1"/>
        </p:nvPicPr>
        <p:blipFill rotWithShape="1">
          <a:blip cstate="print" r:embed="rId2">
            <a:extLst>
              <a:ext uri="{28A0092B-C50C-407E-A947-70E740481C1C}">
                <a14:useLocalDpi xmlns:a14="http://schemas.microsoft.com/office/drawing/2010/main" val="0"/>
              </a:ext>
            </a:extLst>
          </a:blip>
          <a:srcRect b="108" r="-143"/>
          <a:stretch/>
        </p:blipFill>
        <p:spPr>
          <a:xfrm>
            <a:off x="418042" y="5803901"/>
            <a:ext cx="520289" cy="654139"/>
          </a:xfrm>
          <a:prstGeom prst="rect">
            <a:avLst/>
          </a:prstGeom>
        </p:spPr>
      </p:pic>
      <p:pic>
        <p:nvPicPr>
          <p:cNvPr id="14" name="Picture 13"/>
          <p:cNvPicPr>
            <a:picLocks/>
          </p:cNvPicPr>
          <p:nvPr userDrawn="1"/>
        </p:nvPicPr>
        <p:blipFill rotWithShape="1">
          <a:blip cstate="print" r:embed="rId3">
            <a:extLst>
              <a:ext uri="{28A0092B-C50C-407E-A947-70E740481C1C}">
                <a14:useLocalDpi xmlns:a14="http://schemas.microsoft.com/office/drawing/2010/main" val="0"/>
              </a:ext>
            </a:extLst>
          </a:blip>
          <a:srcRect t="84401"/>
          <a:stretch/>
        </p:blipFill>
        <p:spPr>
          <a:xfrm>
            <a:off x="1038876" y="6021519"/>
            <a:ext cx="1496291" cy="218903"/>
          </a:xfrm>
          <a:prstGeom prst="rect">
            <a:avLst/>
          </a:prstGeom>
        </p:spPr>
      </p:pic>
      <p:pic>
        <p:nvPicPr>
          <p:cNvPr descr="LILLY_LOGO.jpg" id="15" name="Picture 14">
            <a:extLst>
              <a:ext uri="{FF2B5EF4-FFF2-40B4-BE49-F238E27FC236}">
                <a16:creationId xmlns:a16="http://schemas.microsoft.com/office/drawing/2014/main" id="{0DB9947A-0034-4D91-9E86-F87D5B315191}"/>
              </a:ext>
            </a:extLst>
          </p:cNvPr>
          <p:cNvPicPr>
            <a:picLocks/>
          </p:cNvPicPr>
          <p:nvPr userDrawn="1"/>
        </p:nvPicPr>
        <p:blipFill>
          <a:blip cstate="print" r:embed="rId4"/>
          <a:stretch>
            <a:fillRect/>
          </a:stretch>
        </p:blipFill>
        <p:spPr>
          <a:xfrm>
            <a:off x="11069244" y="6112888"/>
            <a:ext cx="635924" cy="345152"/>
          </a:xfrm>
          <a:prstGeom prst="rect">
            <a:avLst/>
          </a:prstGeom>
        </p:spPr>
      </p:pic>
      <p:sp>
        <p:nvSpPr>
          <p:cNvPr id="16" name="Subtitle 2">
            <a:extLst>
              <a:ext uri="{FF2B5EF4-FFF2-40B4-BE49-F238E27FC236}">
                <a16:creationId xmlns:a16="http://schemas.microsoft.com/office/drawing/2014/main" id="{0ED8AE3F-C6B3-4C23-84F2-E816018B8F2F}"/>
              </a:ext>
            </a:extLst>
          </p:cNvPr>
          <p:cNvSpPr txBox="1">
            <a:spLocks/>
          </p:cNvSpPr>
          <p:nvPr userDrawn="1"/>
        </p:nvSpPr>
        <p:spPr>
          <a:xfrm>
            <a:off x="1494912" y="5919326"/>
            <a:ext cx="9451495" cy="532364"/>
          </a:xfrm>
          <a:prstGeom prst="rect">
            <a:avLst/>
          </a:prstGeom>
        </p:spPr>
        <p:txBody>
          <a:bodyPr anchor="b" bIns="45720" lIns="91440" rIns="91440" rtlCol="0" tIns="45720" vert="horz">
            <a:normAutofit/>
          </a:bodyPr>
          <a:lstStyle/>
          <a:p>
            <a:pPr algn="r">
              <a:spcBef>
                <a:spcPct val="20000"/>
              </a:spcBef>
              <a:buFont typeface="Arial"/>
              <a:buNone/>
              <a:defRPr/>
            </a:pPr>
            <a:r>
              <a:rPr b="1" dirty="0" lang="en-US" sz="1100"/>
              <a:t>Supported by Eli Lilly and Company.</a:t>
            </a:r>
          </a:p>
          <a:p>
            <a:pPr algn="r">
              <a:spcBef>
                <a:spcPct val="20000"/>
              </a:spcBef>
              <a:buFont typeface="Arial"/>
              <a:buNone/>
              <a:defRPr/>
            </a:pPr>
            <a:r>
              <a:rPr dirty="0" lang="en-US" sz="1000">
                <a:solidFill>
                  <a:srgbClr val="363636"/>
                </a:solidFill>
              </a:rPr>
              <a:t> Eli Lilly and Company has not influenced the content of this publication</a:t>
            </a:r>
          </a:p>
        </p:txBody>
      </p:sp>
    </p:spTree>
    <p:extLst>
      <p:ext uri="{BB962C8B-B14F-4D97-AF65-F5344CB8AC3E}">
        <p14:creationId xmlns:p14="http://schemas.microsoft.com/office/powerpoint/2010/main" val="2465162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61542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251154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796884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647453344"/>
      </p:ext>
    </p:extLst>
  </p:cSld>
  <p:clrMapOvr>
    <a:masterClrMapping/>
  </p:clrMapOvr>
</p:sldLayout>
</file>

<file path=ppt/slideLayouts/slideLayout14.xml><?xml version="1.0" encoding="utf-8"?>
<p:sldLayout xmlns:p="http://schemas.openxmlformats.org/presentationml/2006/main" xmlns:a="http://schemas.openxmlformats.org/drawingml/2006/main" xmlns:r="http://schemas.openxmlformats.org/officeDocument/2006/relationships" preserve="1" showMasterSp="0" type="title">
  <p:cSld name="1_Title Slide">
    <p:spTree>
      <p:nvGrpSpPr>
        <p:cNvPr id="1" name=""/>
        <p:cNvGrpSpPr/>
        <p:nvPr/>
      </p:nvGrpSpPr>
      <p:grpSpPr>
        <a:xfrm>
          <a:off x="0" y="0"/>
          <a:ext cx="0" cy="0"/>
          <a:chOff x="0" y="0"/>
          <a:chExt cx="0" cy="0"/>
        </a:xfrm>
      </p:grpSpPr>
      <p:sp>
        <p:nvSpPr>
          <p:cNvPr id="5" name="Rectangle 4"/>
          <p:cNvSpPr/>
          <p:nvPr userDrawn="1"/>
        </p:nvSpPr>
        <p:spPr>
          <a:xfrm>
            <a:off x="0" y="1219201"/>
            <a:ext cx="12192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3074" name="Rectangle 2"/>
          <p:cNvSpPr>
            <a:spLocks noChangeArrowheads="1" noGrp="1"/>
          </p:cNvSpPr>
          <p:nvPr>
            <p:ph type="ctrTitle"/>
          </p:nvPr>
        </p:nvSpPr>
        <p:spPr>
          <a:xfrm>
            <a:off x="486834" y="1332411"/>
            <a:ext cx="11020092" cy="2002972"/>
          </a:xfrm>
        </p:spPr>
        <p:txBody>
          <a:bodyPr bIns="45720"/>
          <a:lstStyle>
            <a:lvl1pPr>
              <a:defRPr sz="3600"/>
            </a:lvl1pPr>
          </a:lstStyle>
          <a:p>
            <a:pPr lvl="0"/>
            <a:r>
              <a:rPr dirty="0" lang="en-GB" noProof="0"/>
              <a:t>Click to edit Master title style</a:t>
            </a:r>
          </a:p>
        </p:txBody>
      </p:sp>
      <p:sp>
        <p:nvSpPr>
          <p:cNvPr id="3075" name="Rectangle 3"/>
          <p:cNvSpPr>
            <a:spLocks noChangeArrowheads="1" noGrp="1"/>
          </p:cNvSpPr>
          <p:nvPr>
            <p:ph idx="1" type="subTitle"/>
          </p:nvPr>
        </p:nvSpPr>
        <p:spPr>
          <a:xfrm>
            <a:off x="486833" y="3563698"/>
            <a:ext cx="11218335" cy="1416050"/>
          </a:xfrm>
        </p:spPr>
        <p:txBody>
          <a:bodyPr/>
          <a:lstStyle>
            <a:lvl1pPr indent="0" marL="0">
              <a:buFontTx/>
              <a:buNone/>
              <a:defRPr b="1">
                <a:solidFill>
                  <a:schemeClr val="accent3"/>
                </a:solidFill>
              </a:defRPr>
            </a:lvl1pPr>
          </a:lstStyle>
          <a:p>
            <a:pPr lvl="0"/>
            <a:r>
              <a:rPr dirty="0" lang="en-GB" noProof="0"/>
              <a:t>Click to edit Master subtitle style</a:t>
            </a:r>
          </a:p>
        </p:txBody>
      </p:sp>
      <p:sp>
        <p:nvSpPr>
          <p:cNvPr id="6" name="Rectangle 5"/>
          <p:cNvSpPr/>
          <p:nvPr userDrawn="1"/>
        </p:nvSpPr>
        <p:spPr>
          <a:xfrm>
            <a:off x="11705168" y="1219201"/>
            <a:ext cx="486833"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7" name="Rectangle 6"/>
          <p:cNvSpPr/>
          <p:nvPr userDrawn="1"/>
        </p:nvSpPr>
        <p:spPr>
          <a:xfrm>
            <a:off x="-1" y="6674632"/>
            <a:ext cx="7350036"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pic>
        <p:nvPicPr>
          <p:cNvPr id="13" name="Picture 12"/>
          <p:cNvPicPr>
            <a:picLocks/>
          </p:cNvPicPr>
          <p:nvPr userDrawn="1"/>
        </p:nvPicPr>
        <p:blipFill rotWithShape="1">
          <a:blip cstate="print" r:embed="rId2">
            <a:extLst>
              <a:ext uri="{28A0092B-C50C-407E-A947-70E740481C1C}">
                <a14:useLocalDpi xmlns:a14="http://schemas.microsoft.com/office/drawing/2010/main" val="0"/>
              </a:ext>
            </a:extLst>
          </a:blip>
          <a:srcRect b="108" r="-143"/>
          <a:stretch/>
        </p:blipFill>
        <p:spPr>
          <a:xfrm>
            <a:off x="418042" y="5803901"/>
            <a:ext cx="520289" cy="654139"/>
          </a:xfrm>
          <a:prstGeom prst="rect">
            <a:avLst/>
          </a:prstGeom>
        </p:spPr>
      </p:pic>
      <p:pic>
        <p:nvPicPr>
          <p:cNvPr id="14" name="Picture 13"/>
          <p:cNvPicPr>
            <a:picLocks/>
          </p:cNvPicPr>
          <p:nvPr userDrawn="1"/>
        </p:nvPicPr>
        <p:blipFill rotWithShape="1">
          <a:blip cstate="print" r:embed="rId3">
            <a:extLst>
              <a:ext uri="{28A0092B-C50C-407E-A947-70E740481C1C}">
                <a14:useLocalDpi xmlns:a14="http://schemas.microsoft.com/office/drawing/2010/main" val="0"/>
              </a:ext>
            </a:extLst>
          </a:blip>
          <a:srcRect t="84401"/>
          <a:stretch/>
        </p:blipFill>
        <p:spPr>
          <a:xfrm>
            <a:off x="1038876" y="6021519"/>
            <a:ext cx="1496291" cy="218903"/>
          </a:xfrm>
          <a:prstGeom prst="rect">
            <a:avLst/>
          </a:prstGeom>
        </p:spPr>
      </p:pic>
      <p:pic>
        <p:nvPicPr>
          <p:cNvPr descr="LILLY_LOGO.jpg" id="15" name="Picture 14">
            <a:extLst>
              <a:ext uri="{FF2B5EF4-FFF2-40B4-BE49-F238E27FC236}">
                <a16:creationId xmlns:a16="http://schemas.microsoft.com/office/drawing/2014/main" id="{0DB9947A-0034-4D91-9E86-F87D5B315191}"/>
              </a:ext>
            </a:extLst>
          </p:cNvPr>
          <p:cNvPicPr>
            <a:picLocks/>
          </p:cNvPicPr>
          <p:nvPr userDrawn="1"/>
        </p:nvPicPr>
        <p:blipFill>
          <a:blip cstate="print" r:embed="rId4"/>
          <a:stretch>
            <a:fillRect/>
          </a:stretch>
        </p:blipFill>
        <p:spPr>
          <a:xfrm>
            <a:off x="11069244" y="6112888"/>
            <a:ext cx="635924" cy="345152"/>
          </a:xfrm>
          <a:prstGeom prst="rect">
            <a:avLst/>
          </a:prstGeom>
        </p:spPr>
      </p:pic>
      <p:sp>
        <p:nvSpPr>
          <p:cNvPr id="16" name="Subtitle 2">
            <a:extLst>
              <a:ext uri="{FF2B5EF4-FFF2-40B4-BE49-F238E27FC236}">
                <a16:creationId xmlns:a16="http://schemas.microsoft.com/office/drawing/2014/main" id="{0ED8AE3F-C6B3-4C23-84F2-E816018B8F2F}"/>
              </a:ext>
            </a:extLst>
          </p:cNvPr>
          <p:cNvSpPr txBox="1">
            <a:spLocks/>
          </p:cNvSpPr>
          <p:nvPr userDrawn="1"/>
        </p:nvSpPr>
        <p:spPr>
          <a:xfrm>
            <a:off x="1494912" y="5919326"/>
            <a:ext cx="9451495" cy="532364"/>
          </a:xfrm>
          <a:prstGeom prst="rect">
            <a:avLst/>
          </a:prstGeom>
        </p:spPr>
        <p:txBody>
          <a:bodyPr anchor="b" bIns="45720" lIns="91440" rIns="91440" rtlCol="0" tIns="45720" vert="horz">
            <a:normAutofit/>
          </a:bodyPr>
          <a:lstStyle/>
          <a:p>
            <a:pPr algn="r">
              <a:spcBef>
                <a:spcPct val="20000"/>
              </a:spcBef>
              <a:buFont typeface="Arial"/>
              <a:buNone/>
              <a:defRPr/>
            </a:pPr>
            <a:r>
              <a:rPr b="1" dirty="0" lang="en-US" sz="1100"/>
              <a:t>Supported by Eli Lilly and Company.</a:t>
            </a:r>
          </a:p>
          <a:p>
            <a:pPr algn="r">
              <a:spcBef>
                <a:spcPct val="20000"/>
              </a:spcBef>
              <a:buFont typeface="Arial"/>
              <a:buNone/>
              <a:defRPr/>
            </a:pPr>
            <a:r>
              <a:rPr dirty="0" lang="en-US" sz="1000">
                <a:solidFill>
                  <a:srgbClr val="363636"/>
                </a:solidFill>
              </a:rPr>
              <a:t> Eli Lilly and Company has not influenced the content of this publication</a:t>
            </a:r>
          </a:p>
        </p:txBody>
      </p:sp>
    </p:spTree>
    <p:extLst>
      <p:ext uri="{BB962C8B-B14F-4D97-AF65-F5344CB8AC3E}">
        <p14:creationId xmlns:p14="http://schemas.microsoft.com/office/powerpoint/2010/main" val="1801604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886384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449575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11705168" y="1"/>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2192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466462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625362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63446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928905"/>
      </p:ext>
    </p:extLst>
  </p:cSld>
  <p:clrMapOvr>
    <a:masterClrMapping/>
  </p:clrMapOvr>
</p:sldLayout>
</file>

<file path=ppt/slideLayouts/slideLayout21.xml><?xml version="1.0" encoding="utf-8"?>
<p:sldLayout xmlns:p="http://schemas.openxmlformats.org/presentationml/2006/main" xmlns:a="http://schemas.openxmlformats.org/drawingml/2006/main" xmlns:r="http://schemas.openxmlformats.org/officeDocument/2006/relationships" showMasterSp="0" type="tx">
  <p:cSld name="23_Title Slide copy 1">
    <p:spTree>
      <p:nvGrpSpPr>
        <p:cNvPr id="1" name=""/>
        <p:cNvGrpSpPr/>
        <p:nvPr/>
      </p:nvGrpSpPr>
      <p:grpSpPr>
        <a:xfrm>
          <a:off x="0" y="0"/>
          <a:ext cx="0" cy="0"/>
          <a:chOff x="0" y="0"/>
          <a:chExt cx="0" cy="0"/>
        </a:xfrm>
      </p:grpSpPr>
      <p:pic>
        <p:nvPicPr>
          <p:cNvPr descr="shutterstock_679003360_reduced.jpg" id="14" name="shutterstock_679003360_reduced.jpg"/>
          <p:cNvPicPr>
            <a:picLocks noChangeAspect="1"/>
          </p:cNvPicPr>
          <p:nvPr/>
        </p:nvPicPr>
        <p:blipFill>
          <a:blip cstate="print" r:embed="rId2"/>
          <a:srcRect r="32"/>
          <a:stretch>
            <a:fillRect/>
          </a:stretch>
        </p:blipFill>
        <p:spPr>
          <a:xfrm>
            <a:off x="-11790" y="1483826"/>
            <a:ext cx="6097956" cy="4540449"/>
          </a:xfrm>
          <a:prstGeom prst="rect">
            <a:avLst/>
          </a:prstGeom>
          <a:ln w="12700">
            <a:miter lim="400000"/>
          </a:ln>
        </p:spPr>
      </p:pic>
      <p:pic>
        <p:nvPicPr>
          <p:cNvPr descr="shutterstock_39394738_reduced.jpg" id="15" name="shutterstock_39394738_reduced.jpg"/>
          <p:cNvPicPr>
            <a:picLocks noChangeAspect="1"/>
          </p:cNvPicPr>
          <p:nvPr/>
        </p:nvPicPr>
        <p:blipFill>
          <a:blip cstate="print" r:embed="rId3"/>
          <a:srcRect b="1"/>
          <a:stretch>
            <a:fillRect/>
          </a:stretch>
        </p:blipFill>
        <p:spPr>
          <a:xfrm>
            <a:off x="6103256" y="1483171"/>
            <a:ext cx="6106862" cy="4544271"/>
          </a:xfrm>
          <a:prstGeom prst="rect">
            <a:avLst/>
          </a:prstGeom>
          <a:ln w="12700">
            <a:miter lim="400000"/>
          </a:ln>
        </p:spPr>
      </p:pic>
      <p:sp>
        <p:nvSpPr>
          <p:cNvPr id="16" name="Straight Connector 12"/>
          <p:cNvSpPr/>
          <p:nvPr/>
        </p:nvSpPr>
        <p:spPr>
          <a:xfrm flipV="1">
            <a:off x="6095998" y="1474220"/>
            <a:ext cx="2" cy="4545568"/>
          </a:xfrm>
          <a:prstGeom prst="line">
            <a:avLst/>
          </a:prstGeom>
          <a:ln w="28575">
            <a:solidFill>
              <a:srgbClr val="FFFFFF"/>
            </a:solidFill>
          </a:ln>
        </p:spPr>
        <p:txBody>
          <a:bodyPr bIns="45718" lIns="45718" rIns="45718" tIns="45718"/>
          <a:lstStyle/>
          <a:p>
            <a:pPr>
              <a:defRPr>
                <a:solidFill>
                  <a:srgbClr val="A0A0A0"/>
                </a:solidFill>
              </a:defRPr>
            </a:pPr>
            <a:endParaRPr/>
          </a:p>
        </p:txBody>
      </p:sp>
      <p:sp>
        <p:nvSpPr>
          <p:cNvPr id="17" name="Rectangle 5"/>
          <p:cNvSpPr/>
          <p:nvPr/>
        </p:nvSpPr>
        <p:spPr>
          <a:xfrm>
            <a:off x="0" y="0"/>
            <a:ext cx="12192000" cy="1474223"/>
          </a:xfrm>
          <a:prstGeom prst="rect">
            <a:avLst/>
          </a:prstGeom>
          <a:solidFill>
            <a:schemeClr val="accent1"/>
          </a:solidFill>
          <a:ln w="12700">
            <a:miter lim="400000"/>
          </a:ln>
        </p:spPr>
        <p:txBody>
          <a:bodyPr anchor="ctr" bIns="45718" lIns="45718" rIns="45718" tIns="45718"/>
          <a:lstStyle/>
          <a:p>
            <a:pPr algn="ctr">
              <a:defRPr>
                <a:solidFill>
                  <a:srgbClr val="363636"/>
                </a:solidFill>
                <a:latin typeface="+mn-lt"/>
                <a:ea typeface="+mn-ea"/>
                <a:cs typeface="+mn-cs"/>
                <a:sym typeface="Arial"/>
              </a:defRPr>
            </a:pPr>
            <a:endParaRPr/>
          </a:p>
        </p:txBody>
      </p:sp>
      <p:pic>
        <p:nvPicPr>
          <p:cNvPr descr="Picture 6" id="18" name="Picture 6"/>
          <p:cNvPicPr>
            <a:picLocks noChangeAspect="1"/>
          </p:cNvPicPr>
          <p:nvPr/>
        </p:nvPicPr>
        <p:blipFill>
          <a:blip cstate="print" r:embed="rId4"/>
          <a:stretch>
            <a:fillRect/>
          </a:stretch>
        </p:blipFill>
        <p:spPr>
          <a:xfrm>
            <a:off x="11069242" y="6368412"/>
            <a:ext cx="635926" cy="345154"/>
          </a:xfrm>
          <a:prstGeom prst="rect">
            <a:avLst/>
          </a:prstGeom>
          <a:ln w="12700">
            <a:miter lim="400000"/>
          </a:ln>
        </p:spPr>
      </p:pic>
      <p:pic>
        <p:nvPicPr>
          <p:cNvPr descr="Picture 8" id="20" name="Picture 8"/>
          <p:cNvPicPr>
            <a:picLocks noChangeAspect="1"/>
          </p:cNvPicPr>
          <p:nvPr/>
        </p:nvPicPr>
        <p:blipFill>
          <a:blip cstate="print" r:embed="rId5"/>
          <a:srcRect b="108" r="-143"/>
          <a:stretch>
            <a:fillRect/>
          </a:stretch>
        </p:blipFill>
        <p:spPr>
          <a:xfrm>
            <a:off x="418054" y="6108701"/>
            <a:ext cx="520293" cy="654141"/>
          </a:xfrm>
          <a:prstGeom prst="rect">
            <a:avLst/>
          </a:prstGeom>
          <a:ln w="12700">
            <a:miter lim="400000"/>
          </a:ln>
        </p:spPr>
      </p:pic>
      <p:pic>
        <p:nvPicPr>
          <p:cNvPr descr="Picture 9" id="21" name="Picture 9"/>
          <p:cNvPicPr>
            <a:picLocks noChangeAspect="1"/>
          </p:cNvPicPr>
          <p:nvPr/>
        </p:nvPicPr>
        <p:blipFill>
          <a:blip cstate="print" r:embed="rId6"/>
          <a:srcRect t="84401"/>
          <a:stretch>
            <a:fillRect/>
          </a:stretch>
        </p:blipFill>
        <p:spPr>
          <a:xfrm>
            <a:off x="1044790" y="6285233"/>
            <a:ext cx="1496293" cy="218905"/>
          </a:xfrm>
          <a:prstGeom prst="rect">
            <a:avLst/>
          </a:prstGeom>
          <a:ln w="12700">
            <a:miter lim="400000"/>
          </a:ln>
        </p:spPr>
      </p:pic>
      <p:sp>
        <p:nvSpPr>
          <p:cNvPr id="22" name="Straight Connector 10"/>
          <p:cNvSpPr/>
          <p:nvPr/>
        </p:nvSpPr>
        <p:spPr>
          <a:xfrm>
            <a:off x="0" y="6019800"/>
            <a:ext cx="12192001" cy="0"/>
          </a:xfrm>
          <a:prstGeom prst="line">
            <a:avLst/>
          </a:prstGeom>
          <a:ln w="28575">
            <a:solidFill>
              <a:schemeClr val="accent3"/>
            </a:solidFill>
          </a:ln>
        </p:spPr>
        <p:txBody>
          <a:bodyPr bIns="45718" lIns="45718" rIns="45718" tIns="45718"/>
          <a:lstStyle/>
          <a:p>
            <a:pPr>
              <a:defRPr>
                <a:solidFill>
                  <a:srgbClr val="A0A0A0"/>
                </a:solidFill>
              </a:defRPr>
            </a:pPr>
            <a:endParaRPr/>
          </a:p>
        </p:txBody>
      </p:sp>
      <p:sp>
        <p:nvSpPr>
          <p:cNvPr id="23" name="Straight Connector 11"/>
          <p:cNvSpPr/>
          <p:nvPr/>
        </p:nvSpPr>
        <p:spPr>
          <a:xfrm>
            <a:off x="0" y="1474219"/>
            <a:ext cx="12192001" cy="2"/>
          </a:xfrm>
          <a:prstGeom prst="line">
            <a:avLst/>
          </a:prstGeom>
          <a:ln w="28575">
            <a:solidFill>
              <a:srgbClr val="FFFFFF"/>
            </a:solidFill>
          </a:ln>
        </p:spPr>
        <p:txBody>
          <a:bodyPr bIns="45718" lIns="45718" rIns="45718" tIns="45718"/>
          <a:lstStyle/>
          <a:p>
            <a:pPr>
              <a:defRPr>
                <a:solidFill>
                  <a:srgbClr val="A0A0A0"/>
                </a:solidFill>
              </a:defRPr>
            </a:pPr>
            <a:endParaRPr/>
          </a:p>
        </p:txBody>
      </p:sp>
      <p:sp>
        <p:nvSpPr>
          <p:cNvPr id="24" name="Title Text"/>
          <p:cNvSpPr txBox="1">
            <a:spLocks noGrp="1"/>
          </p:cNvSpPr>
          <p:nvPr>
            <p:ph type="title"/>
          </p:nvPr>
        </p:nvSpPr>
        <p:spPr>
          <a:xfrm>
            <a:off x="486832" y="165101"/>
            <a:ext cx="11218337" cy="1206501"/>
          </a:xfrm>
          <a:prstGeom prst="rect">
            <a:avLst/>
          </a:prstGeom>
        </p:spPr>
        <p:txBody>
          <a:bodyPr/>
          <a:lstStyle>
            <a:lvl1pPr>
              <a:defRPr sz="3600">
                <a:solidFill>
                  <a:srgbClr val="FFFFFF"/>
                </a:solidFill>
              </a:defRPr>
            </a:lvl1pPr>
          </a:lstStyle>
          <a:p>
            <a:r>
              <a:t>Title Text</a:t>
            </a:r>
          </a:p>
        </p:txBody>
      </p:sp>
      <p:sp>
        <p:nvSpPr>
          <p:cNvPr id="27" name="Slide Number"/>
          <p:cNvSpPr txBox="1">
            <a:spLocks noGrp="1"/>
          </p:cNvSpPr>
          <p:nvPr>
            <p:ph idx="2" sz="quarter" type="sldNum"/>
          </p:nvPr>
        </p:nvSpPr>
        <p:spPr>
          <a:prstGeom prst="rect">
            <a:avLst/>
          </a:prstGeom>
        </p:spPr>
        <p:txBody>
          <a:bodyPr/>
          <a:lstStyle/>
          <a:p>
            <a:fld id="{86CB4B4D-7CA3-9044-876B-883B54F8677D}" type="slidenum">
              <a:rPr/>
              <a:pPr/>
              <a:t>‹Nr.›</a:t>
            </a:fld>
            <a:endParaRPr/>
          </a:p>
        </p:txBody>
      </p:sp>
    </p:spTree>
    <p:extLst>
      <p:ext uri="{BB962C8B-B14F-4D97-AF65-F5344CB8AC3E}">
        <p14:creationId xmlns:p14="http://schemas.microsoft.com/office/powerpoint/2010/main" val="357476592"/>
      </p:ext>
    </p:extLst>
  </p:cSld>
  <p:clrMapOvr>
    <a:masterClrMapping/>
  </p:clrMapOvr>
  <p:transition spd="med"/>
</p:sldLayout>
</file>

<file path=ppt/slideLayouts/slideLayout22.xml><?xml version="1.0" encoding="utf-8"?>
<p:sldLayout xmlns:p="http://schemas.openxmlformats.org/presentationml/2006/main" xmlns:a="http://schemas.openxmlformats.org/drawingml/2006/main" xmlns:r="http://schemas.openxmlformats.org/officeDocument/2006/relationships" showMasterSp="0" type="tx">
  <p:cSld name="1_Title Slide">
    <p:spTree>
      <p:nvGrpSpPr>
        <p:cNvPr id="1" name=""/>
        <p:cNvGrpSpPr/>
        <p:nvPr/>
      </p:nvGrpSpPr>
      <p:grpSpPr>
        <a:xfrm>
          <a:off x="0" y="0"/>
          <a:ext cx="0" cy="0"/>
          <a:chOff x="0" y="0"/>
          <a:chExt cx="0" cy="0"/>
        </a:xfrm>
      </p:grpSpPr>
      <p:sp>
        <p:nvSpPr>
          <p:cNvPr id="34" name="Rectangle 4"/>
          <p:cNvSpPr/>
          <p:nvPr/>
        </p:nvSpPr>
        <p:spPr>
          <a:xfrm>
            <a:off x="0" y="1219201"/>
            <a:ext cx="12192000" cy="2229395"/>
          </a:xfrm>
          <a:prstGeom prst="rect">
            <a:avLst/>
          </a:prstGeom>
          <a:solidFill>
            <a:schemeClr val="accent1">
              <a:alpha val="15000"/>
            </a:schemeClr>
          </a:solidFill>
          <a:ln w="12700">
            <a:miter lim="400000"/>
          </a:ln>
        </p:spPr>
        <p:txBody>
          <a:bodyPr anchor="ctr" bIns="45718" lIns="45718" rIns="45718" tIns="45718"/>
          <a:lstStyle/>
          <a:p>
            <a:pPr algn="ctr">
              <a:defRPr>
                <a:solidFill>
                  <a:srgbClr val="4D4D4D"/>
                </a:solidFill>
                <a:latin typeface="+mn-lt"/>
                <a:ea typeface="+mn-ea"/>
                <a:cs typeface="+mn-cs"/>
                <a:sym typeface="Arial"/>
              </a:defRPr>
            </a:pPr>
            <a:endParaRPr/>
          </a:p>
        </p:txBody>
      </p:sp>
      <p:sp>
        <p:nvSpPr>
          <p:cNvPr id="35" name="Title Text"/>
          <p:cNvSpPr txBox="1">
            <a:spLocks noGrp="1"/>
          </p:cNvSpPr>
          <p:nvPr>
            <p:ph type="title"/>
          </p:nvPr>
        </p:nvSpPr>
        <p:spPr>
          <a:xfrm>
            <a:off x="486832" y="1332411"/>
            <a:ext cx="11020095" cy="2002972"/>
          </a:xfrm>
          <a:prstGeom prst="rect">
            <a:avLst/>
          </a:prstGeom>
        </p:spPr>
        <p:txBody>
          <a:bodyPr/>
          <a:lstStyle>
            <a:lvl1pPr>
              <a:defRPr sz="3600"/>
            </a:lvl1pPr>
          </a:lstStyle>
          <a:p>
            <a:r>
              <a:t>Title Text</a:t>
            </a:r>
          </a:p>
        </p:txBody>
      </p:sp>
      <p:sp>
        <p:nvSpPr>
          <p:cNvPr id="36" name="Body Level One…"/>
          <p:cNvSpPr txBox="1">
            <a:spLocks noGrp="1"/>
          </p:cNvSpPr>
          <p:nvPr>
            <p:ph idx="1" sz="quarter" type="body"/>
          </p:nvPr>
        </p:nvSpPr>
        <p:spPr>
          <a:xfrm>
            <a:off x="486832" y="3563696"/>
            <a:ext cx="11218337" cy="1416052"/>
          </a:xfrm>
          <a:prstGeom prst="rect">
            <a:avLst/>
          </a:prstGeom>
        </p:spPr>
        <p:txBody>
          <a:bodyPr/>
          <a:lstStyle>
            <a:lvl1pPr indent="0" marL="0">
              <a:buClrTx/>
              <a:buSzTx/>
              <a:buNone/>
              <a:defRPr b="1">
                <a:solidFill>
                  <a:schemeClr val="accent3"/>
                </a:solidFill>
              </a:defRPr>
            </a:lvl1pPr>
            <a:lvl2pPr>
              <a:buClrTx/>
              <a:defRPr b="1">
                <a:solidFill>
                  <a:schemeClr val="accent3"/>
                </a:solidFill>
              </a:defRPr>
            </a:lvl2pPr>
            <a:lvl3pPr>
              <a:buClrTx/>
              <a:defRPr b="1">
                <a:solidFill>
                  <a:schemeClr val="accent3"/>
                </a:solidFill>
              </a:defRPr>
            </a:lvl3pPr>
            <a:lvl4pPr>
              <a:buClrTx/>
              <a:defRPr b="1">
                <a:solidFill>
                  <a:schemeClr val="accent3"/>
                </a:solidFill>
              </a:defRPr>
            </a:lvl4pPr>
            <a:lvl5pPr>
              <a:buClrTx/>
              <a:defRPr b="1">
                <a:solidFill>
                  <a:schemeClr val="accent3"/>
                </a:solidFill>
              </a:defRPr>
            </a:lvl5pPr>
          </a:lstStyle>
          <a:p>
            <a:r>
              <a:t>Body Level One</a:t>
            </a:r>
          </a:p>
          <a:p>
            <a:pPr lvl="1"/>
            <a:r>
              <a:t>Body Level Two</a:t>
            </a:r>
          </a:p>
          <a:p>
            <a:pPr lvl="2"/>
            <a:r>
              <a:t>Body Level Three</a:t>
            </a:r>
          </a:p>
          <a:p>
            <a:pPr lvl="3"/>
            <a:r>
              <a:t>Body Level Four</a:t>
            </a:r>
          </a:p>
          <a:p>
            <a:pPr lvl="4"/>
            <a:r>
              <a:t>Body Level Five</a:t>
            </a:r>
          </a:p>
        </p:txBody>
      </p:sp>
      <p:sp>
        <p:nvSpPr>
          <p:cNvPr id="37" name="Rectangle 5"/>
          <p:cNvSpPr/>
          <p:nvPr/>
        </p:nvSpPr>
        <p:spPr>
          <a:xfrm>
            <a:off x="11705166" y="1219201"/>
            <a:ext cx="486833" cy="2229395"/>
          </a:xfrm>
          <a:prstGeom prst="rect">
            <a:avLst/>
          </a:prstGeom>
          <a:solidFill>
            <a:schemeClr val="accent1"/>
          </a:solidFill>
          <a:ln w="12700">
            <a:miter lim="400000"/>
          </a:ln>
        </p:spPr>
        <p:txBody>
          <a:bodyPr anchor="ctr" bIns="45718" lIns="45718" rIns="45718" tIns="45718"/>
          <a:lstStyle/>
          <a:p>
            <a:pPr algn="ctr">
              <a:defRPr>
                <a:solidFill>
                  <a:srgbClr val="4D4D4D"/>
                </a:solidFill>
                <a:latin typeface="+mn-lt"/>
                <a:ea typeface="+mn-ea"/>
                <a:cs typeface="+mn-cs"/>
                <a:sym typeface="Arial"/>
              </a:defRPr>
            </a:pPr>
            <a:endParaRPr/>
          </a:p>
        </p:txBody>
      </p:sp>
      <p:sp>
        <p:nvSpPr>
          <p:cNvPr id="38" name="Rectangle 6"/>
          <p:cNvSpPr/>
          <p:nvPr/>
        </p:nvSpPr>
        <p:spPr>
          <a:xfrm>
            <a:off x="-1" y="6674632"/>
            <a:ext cx="7350036" cy="183371"/>
          </a:xfrm>
          <a:prstGeom prst="rect">
            <a:avLst/>
          </a:prstGeom>
          <a:solidFill>
            <a:schemeClr val="accent3"/>
          </a:solidFill>
          <a:ln w="12700">
            <a:miter lim="400000"/>
          </a:ln>
        </p:spPr>
        <p:txBody>
          <a:bodyPr anchor="ctr" bIns="45718" lIns="45718" rIns="45718" tIns="45718"/>
          <a:lstStyle/>
          <a:p>
            <a:pPr algn="ctr">
              <a:defRPr>
                <a:solidFill>
                  <a:srgbClr val="4D4D4D"/>
                </a:solidFill>
                <a:latin typeface="+mn-lt"/>
                <a:ea typeface="+mn-ea"/>
                <a:cs typeface="+mn-cs"/>
                <a:sym typeface="Arial"/>
              </a:defRPr>
            </a:pPr>
            <a:endParaRPr/>
          </a:p>
        </p:txBody>
      </p:sp>
      <p:pic>
        <p:nvPicPr>
          <p:cNvPr descr="Picture 12" id="39" name="Picture 12"/>
          <p:cNvPicPr>
            <a:picLocks noChangeAspect="1"/>
          </p:cNvPicPr>
          <p:nvPr/>
        </p:nvPicPr>
        <p:blipFill>
          <a:blip cstate="print" r:embed="rId2"/>
          <a:srcRect b="108" r="-143"/>
          <a:stretch>
            <a:fillRect/>
          </a:stretch>
        </p:blipFill>
        <p:spPr>
          <a:xfrm>
            <a:off x="418040" y="5803901"/>
            <a:ext cx="520293" cy="654141"/>
          </a:xfrm>
          <a:prstGeom prst="rect">
            <a:avLst/>
          </a:prstGeom>
          <a:ln w="12700">
            <a:miter lim="400000"/>
          </a:ln>
        </p:spPr>
      </p:pic>
      <p:pic>
        <p:nvPicPr>
          <p:cNvPr descr="Picture 13" id="40" name="Picture 13"/>
          <p:cNvPicPr>
            <a:picLocks noChangeAspect="1"/>
          </p:cNvPicPr>
          <p:nvPr/>
        </p:nvPicPr>
        <p:blipFill>
          <a:blip cstate="print" r:embed="rId3"/>
          <a:srcRect t="84401"/>
          <a:stretch>
            <a:fillRect/>
          </a:stretch>
        </p:blipFill>
        <p:spPr>
          <a:xfrm>
            <a:off x="1038876" y="6021518"/>
            <a:ext cx="1496293" cy="218905"/>
          </a:xfrm>
          <a:prstGeom prst="rect">
            <a:avLst/>
          </a:prstGeom>
          <a:ln w="12700">
            <a:miter lim="400000"/>
          </a:ln>
        </p:spPr>
      </p:pic>
      <p:pic>
        <p:nvPicPr>
          <p:cNvPr descr="Picture 14" id="41" name="Picture 14"/>
          <p:cNvPicPr>
            <a:picLocks noChangeAspect="1"/>
          </p:cNvPicPr>
          <p:nvPr/>
        </p:nvPicPr>
        <p:blipFill>
          <a:blip cstate="print" r:embed="rId4"/>
          <a:stretch>
            <a:fillRect/>
          </a:stretch>
        </p:blipFill>
        <p:spPr>
          <a:xfrm>
            <a:off x="11069242" y="6112888"/>
            <a:ext cx="635926" cy="345154"/>
          </a:xfrm>
          <a:prstGeom prst="rect">
            <a:avLst/>
          </a:prstGeom>
          <a:ln w="12700">
            <a:miter lim="400000"/>
          </a:ln>
        </p:spPr>
      </p:pic>
      <p:sp>
        <p:nvSpPr>
          <p:cNvPr id="42" name="Subtitle 2"/>
          <p:cNvSpPr txBox="1"/>
          <p:nvPr/>
        </p:nvSpPr>
        <p:spPr>
          <a:xfrm>
            <a:off x="1540630" y="5919326"/>
            <a:ext cx="9360059" cy="532364"/>
          </a:xfrm>
          <a:prstGeom prst="rect">
            <a:avLst/>
          </a:prstGeom>
          <a:ln w="12700">
            <a:miter lim="400000"/>
          </a:ln>
          <a:extLst>
            <a:ext uri="{C572A759-6A51-4108-AA02-DFA0A04FC94B}">
              <ma14:wrappingTextBoxFlag xmlns:ma14="http://schemas.microsoft.com/office/mac/drawingml/2011/main" xmlns="" xmlns:a14="http://schemas.microsoft.com/office/drawing/2010/main" xmlns:m="http://schemas.openxmlformats.org/officeDocument/2006/math" val="1"/>
            </a:ext>
          </a:extLst>
        </p:spPr>
        <p:txBody>
          <a:bodyPr anchor="b" bIns="45718" lIns="45718" rIns="45718" tIns="45718">
            <a:normAutofit/>
          </a:bodyPr>
          <a:lstStyle/>
          <a:p>
            <a:pPr algn="r">
              <a:spcBef>
                <a:spcPts val="200"/>
              </a:spcBef>
              <a:defRPr b="1" sz="1100">
                <a:solidFill>
                  <a:srgbClr val="4D4D4D"/>
                </a:solidFill>
                <a:latin typeface="+mn-lt"/>
                <a:ea typeface="+mn-ea"/>
                <a:cs typeface="+mn-cs"/>
                <a:sym typeface="Arial"/>
              </a:defRPr>
            </a:pPr>
            <a:r>
              <a:t>Supported by Eli Lilly and Company.</a:t>
            </a:r>
          </a:p>
          <a:p>
            <a:pPr algn="r">
              <a:spcBef>
                <a:spcPts val="200"/>
              </a:spcBef>
              <a:defRPr sz="1000">
                <a:solidFill>
                  <a:srgbClr val="363636"/>
                </a:solidFill>
                <a:latin typeface="+mn-lt"/>
                <a:ea typeface="+mn-ea"/>
                <a:cs typeface="+mn-cs"/>
                <a:sym typeface="Arial"/>
              </a:defRPr>
            </a:pPr>
            <a:r>
              <a:t> Eli Lilly and Company has not influenced the content of this publication</a:t>
            </a:r>
          </a:p>
        </p:txBody>
      </p:sp>
      <p:sp>
        <p:nvSpPr>
          <p:cNvPr id="43" name="Slide Number"/>
          <p:cNvSpPr txBox="1">
            <a:spLocks noGrp="1"/>
          </p:cNvSpPr>
          <p:nvPr>
            <p:ph idx="2" sz="quarter" type="sldNum"/>
          </p:nvPr>
        </p:nvSpPr>
        <p:spPr>
          <a:prstGeom prst="rect">
            <a:avLst/>
          </a:prstGeom>
        </p:spPr>
        <p:txBody>
          <a:bodyPr/>
          <a:lstStyle/>
          <a:p>
            <a:fld id="{86CB4B4D-7CA3-9044-876B-883B54F8677D}" type="slidenum">
              <a:rPr/>
              <a:pPr/>
              <a:t>‹Nr.›</a:t>
            </a:fld>
            <a:endParaRPr/>
          </a:p>
        </p:txBody>
      </p:sp>
    </p:spTree>
    <p:extLst>
      <p:ext uri="{BB962C8B-B14F-4D97-AF65-F5344CB8AC3E}">
        <p14:creationId xmlns:p14="http://schemas.microsoft.com/office/powerpoint/2010/main" val="252520741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2" name="Text Placeholder 4"/>
          <p:cNvSpPr>
            <a:spLocks noGrp="1"/>
          </p:cNvSpPr>
          <p:nvPr>
            <p:ph type="body" sz="quarter" idx="21" hasCustomPrompt="1"/>
          </p:nvPr>
        </p:nvSpPr>
        <p:spPr>
          <a:xfrm>
            <a:off x="486834" y="6096001"/>
            <a:ext cx="5507567" cy="487365"/>
          </a:xfrm>
          <a:prstGeom prst="rect">
            <a:avLst/>
          </a:prstGeom>
        </p:spPr>
        <p:txBody>
          <a:bodyPr anchor="b"/>
          <a:lstStyle>
            <a:lvl1pPr marL="0" indent="0">
              <a:buClrTx/>
              <a:buSzTx/>
              <a:buNone/>
              <a:defRPr sz="1200"/>
            </a:lvl1pPr>
          </a:lstStyle>
          <a:p>
            <a:r>
              <a:t>Footnote text left aligned (Arial 12pt roman, black)</a:t>
            </a:r>
          </a:p>
        </p:txBody>
      </p:sp>
      <p:sp>
        <p:nvSpPr>
          <p:cNvPr id="53" name="Text Placeholder 4"/>
          <p:cNvSpPr>
            <a:spLocks noGrp="1"/>
          </p:cNvSpPr>
          <p:nvPr>
            <p:ph type="body" sz="quarter" idx="22" hasCustomPrompt="1"/>
          </p:nvPr>
        </p:nvSpPr>
        <p:spPr>
          <a:xfrm>
            <a:off x="6197601" y="6096001"/>
            <a:ext cx="5507569" cy="487365"/>
          </a:xfrm>
          <a:prstGeom prst="rect">
            <a:avLst/>
          </a:prstGeom>
        </p:spPr>
        <p:txBody>
          <a:bodyPr anchor="b"/>
          <a:lstStyle>
            <a:lvl1pPr marL="0" indent="0" algn="r">
              <a:buClrTx/>
              <a:buSzTx/>
              <a:buNone/>
              <a:defRPr sz="1200"/>
            </a:lvl1pPr>
          </a:lstStyle>
          <a:p>
            <a:r>
              <a:t>Reference text right aligned (Arial 12pt roman, black)</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extLst>
      <p:ext uri="{BB962C8B-B14F-4D97-AF65-F5344CB8AC3E}">
        <p14:creationId xmlns:p14="http://schemas.microsoft.com/office/powerpoint/2010/main" val="338659666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61" name="Title Text"/>
          <p:cNvSpPr txBox="1">
            <a:spLocks noGrp="1"/>
          </p:cNvSpPr>
          <p:nvPr>
            <p:ph type="title"/>
          </p:nvPr>
        </p:nvSpPr>
        <p:spPr>
          <a:prstGeom prst="rect">
            <a:avLst/>
          </a:prstGeom>
        </p:spPr>
        <p:txBody>
          <a:bodyPr/>
          <a:lstStyle>
            <a:lvl1pPr>
              <a:defRPr sz="2400"/>
            </a:lvl1pPr>
          </a:lstStyle>
          <a:p>
            <a:r>
              <a:t>Title Text</a:t>
            </a:r>
          </a:p>
        </p:txBody>
      </p:sp>
      <p:sp>
        <p:nvSpPr>
          <p:cNvPr id="62" name="Body Level One…"/>
          <p:cNvSpPr txBox="1">
            <a:spLocks noGrp="1"/>
          </p:cNvSpPr>
          <p:nvPr>
            <p:ph type="body" sz="quarter" idx="1" hasCustomPrompt="1"/>
          </p:nvPr>
        </p:nvSpPr>
        <p:spPr>
          <a:xfrm>
            <a:off x="486832" y="6096001"/>
            <a:ext cx="5507570" cy="487365"/>
          </a:xfrm>
          <a:prstGeom prst="rect">
            <a:avLst/>
          </a:prstGeom>
        </p:spPr>
        <p:txBody>
          <a:bodyPr anchor="b"/>
          <a:lstStyle>
            <a:lvl1pPr marL="0" indent="0">
              <a:buClrTx/>
              <a:buSzTx/>
              <a:buNone/>
              <a:defRPr sz="1200"/>
            </a:lvl1pPr>
            <a:lvl2pPr marL="484583" indent="-232171">
              <a:buClrTx/>
              <a:defRPr sz="1200"/>
            </a:lvl2pPr>
            <a:lvl3pPr marL="750489" indent="-186927">
              <a:buClrTx/>
              <a:defRPr sz="1200"/>
            </a:lvl3pPr>
            <a:lvl4pPr marL="1029890" indent="-215503">
              <a:buClrTx/>
              <a:defRPr sz="1200"/>
            </a:lvl4pPr>
            <a:lvl5pPr marL="1318815" indent="-215503">
              <a:buClrTx/>
              <a:defRPr sz="1200"/>
            </a:lvl5pPr>
          </a:lstStyle>
          <a:p>
            <a:r>
              <a:t>Footnote text left aligned (Arial 12pt roman, black)</a:t>
            </a:r>
          </a:p>
          <a:p>
            <a:pPr lvl="1"/>
            <a:endParaRPr/>
          </a:p>
          <a:p>
            <a:pPr lvl="2"/>
            <a:endParaRPr/>
          </a:p>
          <a:p>
            <a:pPr lvl="3"/>
            <a:endParaRPr/>
          </a:p>
          <a:p>
            <a:pPr lvl="4"/>
            <a:endParaRPr/>
          </a:p>
        </p:txBody>
      </p:sp>
      <p:sp>
        <p:nvSpPr>
          <p:cNvPr id="63" name="Text Placeholder 4"/>
          <p:cNvSpPr>
            <a:spLocks noGrp="1"/>
          </p:cNvSpPr>
          <p:nvPr>
            <p:ph type="body" sz="quarter" idx="21" hasCustomPrompt="1"/>
          </p:nvPr>
        </p:nvSpPr>
        <p:spPr>
          <a:xfrm>
            <a:off x="6197601" y="6096001"/>
            <a:ext cx="5507569" cy="487365"/>
          </a:xfrm>
          <a:prstGeom prst="rect">
            <a:avLst/>
          </a:prstGeom>
        </p:spPr>
        <p:txBody>
          <a:bodyPr anchor="b"/>
          <a:lstStyle>
            <a:lvl1pPr marL="0" indent="0" algn="r">
              <a:buClrTx/>
              <a:buSzTx/>
              <a:buNone/>
              <a:defRPr sz="1200"/>
            </a:lvl1pPr>
          </a:lstStyle>
          <a:p>
            <a:r>
              <a:t>Reference text right aligned (Arial 12pt roman, black)</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extLst>
      <p:ext uri="{BB962C8B-B14F-4D97-AF65-F5344CB8AC3E}">
        <p14:creationId xmlns:p14="http://schemas.microsoft.com/office/powerpoint/2010/main" val="179272901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71" name="Title Text"/>
          <p:cNvSpPr txBox="1">
            <a:spLocks noGrp="1"/>
          </p:cNvSpPr>
          <p:nvPr>
            <p:ph type="title"/>
          </p:nvPr>
        </p:nvSpPr>
        <p:spPr>
          <a:xfrm>
            <a:off x="963084" y="4406901"/>
            <a:ext cx="10363201" cy="1362077"/>
          </a:xfrm>
          <a:prstGeom prst="rect">
            <a:avLst/>
          </a:prstGeom>
        </p:spPr>
        <p:txBody>
          <a:bodyPr anchor="t"/>
          <a:lstStyle>
            <a:lvl1pPr>
              <a:defRPr sz="4000" cap="all"/>
            </a:lvl1pPr>
          </a:lstStyle>
          <a:p>
            <a:r>
              <a:t>Title Text</a:t>
            </a:r>
          </a:p>
        </p:txBody>
      </p:sp>
      <p:sp>
        <p:nvSpPr>
          <p:cNvPr id="72" name="Body Level One…"/>
          <p:cNvSpPr txBox="1">
            <a:spLocks noGrp="1"/>
          </p:cNvSpPr>
          <p:nvPr>
            <p:ph type="body" sz="quarter" idx="1"/>
          </p:nvPr>
        </p:nvSpPr>
        <p:spPr>
          <a:xfrm>
            <a:off x="963084" y="2906713"/>
            <a:ext cx="10363201" cy="1500189"/>
          </a:xfrm>
          <a:prstGeom prst="rect">
            <a:avLst/>
          </a:prstGeom>
        </p:spPr>
        <p:txBody>
          <a:bodyPr anchor="b"/>
          <a:lstStyle>
            <a:lvl1pPr marL="0" indent="0">
              <a:buClrTx/>
              <a:buSzTx/>
              <a:buNone/>
              <a:defRPr sz="2000"/>
            </a:lvl1pPr>
            <a:lvl2pPr marL="0" indent="0">
              <a:buClrTx/>
              <a:buSzTx/>
              <a:buNone/>
              <a:defRPr sz="2000"/>
            </a:lvl2pPr>
            <a:lvl3pPr marL="0" indent="0">
              <a:buClrTx/>
              <a:buSzTx/>
              <a:buNone/>
              <a:defRPr sz="2000"/>
            </a:lvl3pPr>
            <a:lvl4pPr marL="0" indent="0">
              <a:buClrTx/>
              <a:buSzTx/>
              <a:buNone/>
              <a:defRPr sz="2000"/>
            </a:lvl4pPr>
            <a:lvl5pPr marL="0" indent="0">
              <a:buClrTx/>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73" name="Rectangle 3"/>
          <p:cNvSpPr/>
          <p:nvPr/>
        </p:nvSpPr>
        <p:spPr>
          <a:xfrm>
            <a:off x="11705166" y="0"/>
            <a:ext cx="486833" cy="1166951"/>
          </a:xfrm>
          <a:prstGeom prst="rect">
            <a:avLst/>
          </a:prstGeom>
          <a:solidFill>
            <a:schemeClr val="accent1"/>
          </a:solidFill>
          <a:ln w="12700">
            <a:miter lim="400000"/>
          </a:ln>
        </p:spPr>
        <p:txBody>
          <a:bodyPr lIns="45718" tIns="45718" rIns="45718" bIns="45718" anchor="ctr"/>
          <a:lstStyle/>
          <a:p>
            <a:pPr algn="ctr">
              <a:defRPr>
                <a:solidFill>
                  <a:srgbClr val="4D4D4D"/>
                </a:solidFill>
                <a:latin typeface="+mn-lt"/>
                <a:ea typeface="+mn-ea"/>
                <a:cs typeface="+mn-cs"/>
                <a:sym typeface="Arial"/>
              </a:defRPr>
            </a:pPr>
            <a:endParaRPr/>
          </a:p>
        </p:txBody>
      </p:sp>
      <p:sp>
        <p:nvSpPr>
          <p:cNvPr id="74" name="Rectangle 4"/>
          <p:cNvSpPr/>
          <p:nvPr/>
        </p:nvSpPr>
        <p:spPr>
          <a:xfrm>
            <a:off x="-2" y="6705600"/>
            <a:ext cx="6108703" cy="152400"/>
          </a:xfrm>
          <a:prstGeom prst="rect">
            <a:avLst/>
          </a:prstGeom>
          <a:solidFill>
            <a:schemeClr val="accent3"/>
          </a:solidFill>
          <a:ln w="12700">
            <a:miter lim="400000"/>
          </a:ln>
        </p:spPr>
        <p:txBody>
          <a:bodyPr lIns="45718" tIns="45718" rIns="45718" bIns="45718" anchor="ctr"/>
          <a:lstStyle/>
          <a:p>
            <a:pPr algn="ctr">
              <a:defRPr>
                <a:solidFill>
                  <a:srgbClr val="4D4D4D"/>
                </a:solidFill>
                <a:latin typeface="+mn-lt"/>
                <a:ea typeface="+mn-ea"/>
                <a:cs typeface="+mn-cs"/>
                <a:sym typeface="Arial"/>
              </a:defRPr>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extLst>
      <p:ext uri="{BB962C8B-B14F-4D97-AF65-F5344CB8AC3E}">
        <p14:creationId xmlns:p14="http://schemas.microsoft.com/office/powerpoint/2010/main" val="37972213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82" name="Title Text"/>
          <p:cNvSpPr txBox="1">
            <a:spLocks noGrp="1"/>
          </p:cNvSpPr>
          <p:nvPr>
            <p:ph type="title"/>
          </p:nvPr>
        </p:nvSpPr>
        <p:spPr>
          <a:prstGeom prst="rect">
            <a:avLst/>
          </a:prstGeom>
        </p:spPr>
        <p:txBody>
          <a:bodyPr/>
          <a:lstStyle>
            <a:lvl1pPr>
              <a:defRPr sz="2400"/>
            </a:lvl1pPr>
          </a:lstStyle>
          <a:p>
            <a:r>
              <a:t>Title Text</a:t>
            </a:r>
          </a:p>
        </p:txBody>
      </p:sp>
      <p:sp>
        <p:nvSpPr>
          <p:cNvPr id="83" name="Body Level One…"/>
          <p:cNvSpPr txBox="1">
            <a:spLocks noGrp="1"/>
          </p:cNvSpPr>
          <p:nvPr>
            <p:ph type="body" sz="half" idx="1"/>
          </p:nvPr>
        </p:nvSpPr>
        <p:spPr>
          <a:xfrm>
            <a:off x="486832" y="1447800"/>
            <a:ext cx="5507569" cy="450015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4" name="Text Placeholder 4"/>
          <p:cNvSpPr>
            <a:spLocks noGrp="1"/>
          </p:cNvSpPr>
          <p:nvPr>
            <p:ph type="body" sz="quarter" idx="21" hasCustomPrompt="1"/>
          </p:nvPr>
        </p:nvSpPr>
        <p:spPr>
          <a:xfrm>
            <a:off x="486834" y="6096001"/>
            <a:ext cx="5507567" cy="487365"/>
          </a:xfrm>
          <a:prstGeom prst="rect">
            <a:avLst/>
          </a:prstGeom>
        </p:spPr>
        <p:txBody>
          <a:bodyPr anchor="b"/>
          <a:lstStyle>
            <a:lvl1pPr marL="0" indent="0">
              <a:buClrTx/>
              <a:buSzTx/>
              <a:buNone/>
              <a:defRPr sz="1200"/>
            </a:lvl1pPr>
          </a:lstStyle>
          <a:p>
            <a:r>
              <a:t>Footnote text left aligned (Arial 12pt roman, black)</a:t>
            </a:r>
          </a:p>
        </p:txBody>
      </p:sp>
      <p:sp>
        <p:nvSpPr>
          <p:cNvPr id="85" name="Text Placeholder 4"/>
          <p:cNvSpPr>
            <a:spLocks noGrp="1"/>
          </p:cNvSpPr>
          <p:nvPr>
            <p:ph type="body" sz="quarter" idx="22" hasCustomPrompt="1"/>
          </p:nvPr>
        </p:nvSpPr>
        <p:spPr>
          <a:xfrm>
            <a:off x="6197601" y="6096001"/>
            <a:ext cx="5507569" cy="487365"/>
          </a:xfrm>
          <a:prstGeom prst="rect">
            <a:avLst/>
          </a:prstGeom>
        </p:spPr>
        <p:txBody>
          <a:bodyPr anchor="b"/>
          <a:lstStyle>
            <a:lvl1pPr marL="0" indent="0" algn="r">
              <a:buClrTx/>
              <a:buSzTx/>
              <a:buNone/>
              <a:defRPr sz="1200"/>
            </a:lvl1pPr>
          </a:lstStyle>
          <a:p>
            <a:r>
              <a:t>Reference text right aligned (Arial 12pt roman, black)</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extLst>
      <p:ext uri="{BB962C8B-B14F-4D97-AF65-F5344CB8AC3E}">
        <p14:creationId xmlns:p14="http://schemas.microsoft.com/office/powerpoint/2010/main" val="241999299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3" name="Title Text"/>
          <p:cNvSpPr txBox="1">
            <a:spLocks noGrp="1"/>
          </p:cNvSpPr>
          <p:nvPr>
            <p:ph type="title"/>
          </p:nvPr>
        </p:nvSpPr>
        <p:spPr>
          <a:prstGeom prst="rect">
            <a:avLst/>
          </a:prstGeom>
        </p:spPr>
        <p:txBody>
          <a:bodyPr/>
          <a:lstStyle>
            <a:lvl1pPr>
              <a:defRPr sz="2400"/>
            </a:lvl1pPr>
          </a:lstStyle>
          <a:p>
            <a:r>
              <a:t>Title Text</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extLst>
      <p:ext uri="{BB962C8B-B14F-4D97-AF65-F5344CB8AC3E}">
        <p14:creationId xmlns:p14="http://schemas.microsoft.com/office/powerpoint/2010/main" val="386692947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1" name="Slide Numb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extLst>
      <p:ext uri="{BB962C8B-B14F-4D97-AF65-F5344CB8AC3E}">
        <p14:creationId xmlns:p14="http://schemas.microsoft.com/office/powerpoint/2010/main" val="378933825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4566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11705168" y="1"/>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569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3" name="Content Placeholder 2"/>
          <p:cNvSpPr>
            <a:spLocks noGrp="1"/>
          </p:cNvSpPr>
          <p:nvPr>
            <p:ph sz="half" idx="1"/>
          </p:nvPr>
        </p:nvSpPr>
        <p:spPr>
          <a:xfrm>
            <a:off x="486832" y="1447800"/>
            <a:ext cx="5507568"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447800"/>
            <a:ext cx="5507567"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578821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Tree>
    <p:extLst>
      <p:ext uri="{BB962C8B-B14F-4D97-AF65-F5344CB8AC3E}">
        <p14:creationId xmlns:p14="http://schemas.microsoft.com/office/powerpoint/2010/main" val="2822110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02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609951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486834" y="6096001"/>
            <a:ext cx="5507567"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6197601" y="6096001"/>
            <a:ext cx="5507567"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636853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1"/>
            <a:ext cx="12192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486833" y="179614"/>
            <a:ext cx="10985260"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486833" y="1254035"/>
            <a:ext cx="11218335"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11705168" y="1"/>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8429910"/>
      </p:ext>
    </p:extLst>
  </p:cSld>
  <p:clrMap bg1="dk2" tx1="lt1" bg2="dk1"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33" r:id="rId8"/>
    <p:sldLayoutId id="2147483734" r:id="rId9"/>
    <p:sldLayoutId id="2147483736" r:id="rId10"/>
    <p:sldLayoutId id="2147483707" r:id="rId11"/>
    <p:sldLayoutId id="2147483708" r:id="rId12"/>
    <p:sldLayoutId id="2147483710" r:id="rId13"/>
  </p:sldLayoutIdLst>
  <p:txStyles>
    <p:titleStyle>
      <a:lvl1pPr algn="l" rtl="0" fontAlgn="base">
        <a:lnSpc>
          <a:spcPct val="90000"/>
        </a:lnSpc>
        <a:spcBef>
          <a:spcPct val="0"/>
        </a:spcBef>
        <a:spcAft>
          <a:spcPct val="0"/>
        </a:spcAft>
        <a:defRPr sz="20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07">
          <p15:clr>
            <a:srgbClr val="F26B43"/>
          </p15:clr>
        </p15:guide>
        <p15:guide id="4" pos="7373">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1"/>
            <a:ext cx="12192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486833" y="179614"/>
            <a:ext cx="10985260"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486833" y="1254035"/>
            <a:ext cx="11218335"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11705168" y="1"/>
            <a:ext cx="486833"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6108699"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9313418"/>
      </p:ext>
    </p:extLst>
  </p:cSld>
  <p:clrMap bg1="dk2" tx1="lt1" bg2="dk1"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07">
          <p15:clr>
            <a:srgbClr val="F26B43"/>
          </p15:clr>
        </p15:guide>
        <p15:guide id="4" pos="7373">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5"/>
          <p:cNvSpPr/>
          <p:nvPr/>
        </p:nvSpPr>
        <p:spPr>
          <a:xfrm>
            <a:off x="0" y="0"/>
            <a:ext cx="12192000" cy="1166951"/>
          </a:xfrm>
          <a:prstGeom prst="rect">
            <a:avLst/>
          </a:prstGeom>
          <a:solidFill>
            <a:schemeClr val="accent1">
              <a:alpha val="15000"/>
            </a:schemeClr>
          </a:solidFill>
          <a:ln w="12700">
            <a:miter lim="400000"/>
          </a:ln>
        </p:spPr>
        <p:txBody>
          <a:bodyPr lIns="45718" tIns="45718" rIns="45718" bIns="45718" anchor="ctr"/>
          <a:lstStyle/>
          <a:p>
            <a:pPr algn="ctr">
              <a:defRPr>
                <a:solidFill>
                  <a:srgbClr val="4D4D4D"/>
                </a:solidFill>
                <a:latin typeface="+mn-lt"/>
                <a:ea typeface="+mn-ea"/>
                <a:cs typeface="+mn-cs"/>
                <a:sym typeface="Arial"/>
              </a:defRPr>
            </a:pPr>
            <a:endParaRPr/>
          </a:p>
        </p:txBody>
      </p:sp>
      <p:sp>
        <p:nvSpPr>
          <p:cNvPr id="3" name="Rectangle 8"/>
          <p:cNvSpPr/>
          <p:nvPr/>
        </p:nvSpPr>
        <p:spPr>
          <a:xfrm>
            <a:off x="11705166" y="0"/>
            <a:ext cx="486833" cy="1166951"/>
          </a:xfrm>
          <a:prstGeom prst="rect">
            <a:avLst/>
          </a:prstGeom>
          <a:solidFill>
            <a:schemeClr val="accent1"/>
          </a:solidFill>
          <a:ln w="12700">
            <a:miter lim="400000"/>
          </a:ln>
        </p:spPr>
        <p:txBody>
          <a:bodyPr lIns="45718" tIns="45718" rIns="45718" bIns="45718" anchor="ctr"/>
          <a:lstStyle/>
          <a:p>
            <a:pPr algn="ctr">
              <a:defRPr>
                <a:solidFill>
                  <a:srgbClr val="4D4D4D"/>
                </a:solidFill>
                <a:latin typeface="+mn-lt"/>
                <a:ea typeface="+mn-ea"/>
                <a:cs typeface="+mn-cs"/>
                <a:sym typeface="Arial"/>
              </a:defRPr>
            </a:pPr>
            <a:endParaRPr/>
          </a:p>
        </p:txBody>
      </p:sp>
      <p:sp>
        <p:nvSpPr>
          <p:cNvPr id="4" name="Rectangle 9"/>
          <p:cNvSpPr/>
          <p:nvPr/>
        </p:nvSpPr>
        <p:spPr>
          <a:xfrm>
            <a:off x="-2" y="6705600"/>
            <a:ext cx="6108703" cy="152400"/>
          </a:xfrm>
          <a:prstGeom prst="rect">
            <a:avLst/>
          </a:prstGeom>
          <a:solidFill>
            <a:schemeClr val="accent3"/>
          </a:solidFill>
          <a:ln w="12700">
            <a:miter lim="400000"/>
          </a:ln>
        </p:spPr>
        <p:txBody>
          <a:bodyPr lIns="45718" tIns="45718" rIns="45718" bIns="45718" anchor="ctr"/>
          <a:lstStyle/>
          <a:p>
            <a:pPr algn="ctr">
              <a:defRPr>
                <a:solidFill>
                  <a:srgbClr val="4D4D4D"/>
                </a:solidFill>
                <a:latin typeface="+mn-lt"/>
                <a:ea typeface="+mn-ea"/>
                <a:cs typeface="+mn-cs"/>
                <a:sym typeface="Arial"/>
              </a:defRPr>
            </a:pPr>
            <a:endParaRPr/>
          </a:p>
        </p:txBody>
      </p:sp>
      <p:sp>
        <p:nvSpPr>
          <p:cNvPr id="5" name="Title Text"/>
          <p:cNvSpPr txBox="1">
            <a:spLocks noGrp="1"/>
          </p:cNvSpPr>
          <p:nvPr>
            <p:ph type="title"/>
          </p:nvPr>
        </p:nvSpPr>
        <p:spPr>
          <a:xfrm>
            <a:off x="486832" y="179614"/>
            <a:ext cx="10985262" cy="807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p>
            <a:r>
              <a:t>Title Text</a:t>
            </a:r>
          </a:p>
        </p:txBody>
      </p:sp>
      <p:sp>
        <p:nvSpPr>
          <p:cNvPr id="6" name="Body Level One…"/>
          <p:cNvSpPr txBox="1">
            <a:spLocks noGrp="1"/>
          </p:cNvSpPr>
          <p:nvPr>
            <p:ph type="body" idx="1"/>
          </p:nvPr>
        </p:nvSpPr>
        <p:spPr>
          <a:xfrm>
            <a:off x="486832" y="1254034"/>
            <a:ext cx="11218337" cy="47461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8463946" y="6224224"/>
            <a:ext cx="273654" cy="264253"/>
          </a:xfrm>
          <a:prstGeom prst="rect">
            <a:avLst/>
          </a:prstGeom>
          <a:ln w="12700">
            <a:miter lim="400000"/>
          </a:ln>
        </p:spPr>
        <p:txBody>
          <a:bodyPr wrap="none" lIns="45718" tIns="45718" rIns="45718" bIns="45718" anchor="ctr">
            <a:spAutoFit/>
          </a:bodyPr>
          <a:lstStyle>
            <a:lvl1pPr algn="r">
              <a:defRPr sz="1200">
                <a:solidFill>
                  <a:srgbClr val="4D4D4D"/>
                </a:solidFill>
                <a:latin typeface="+mn-lt"/>
                <a:ea typeface="+mn-ea"/>
                <a:cs typeface="+mn-cs"/>
                <a:sym typeface="Arial"/>
              </a:defRPr>
            </a:lvl1pPr>
          </a:lstStyle>
          <a:p>
            <a:fld id="{86CB4B4D-7CA3-9044-876B-883B54F8677D}" type="slidenum">
              <a:rPr/>
              <a:pPr/>
              <a:t>‹Nr.›</a:t>
            </a:fld>
            <a:endParaRPr/>
          </a:p>
        </p:txBody>
      </p:sp>
    </p:spTree>
    <p:extLst>
      <p:ext uri="{BB962C8B-B14F-4D97-AF65-F5344CB8AC3E}">
        <p14:creationId xmlns:p14="http://schemas.microsoft.com/office/powerpoint/2010/main" val="422810704"/>
      </p:ext>
    </p:extLst>
  </p:cSld>
  <p:clrMap bg1="dk1" tx1="lt1" bg2="dk2"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Lst>
  <p:transition spd="med"/>
  <p:txStyles>
    <p:titleStyle>
      <a:lvl1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800" b="1" i="0" u="none" strike="noStrike" cap="none" spc="0" baseline="0">
          <a:solidFill>
            <a:schemeClr val="accent1"/>
          </a:solidFill>
          <a:uFillTx/>
          <a:latin typeface="+mn-lt"/>
          <a:ea typeface="+mn-ea"/>
          <a:cs typeface="+mn-cs"/>
          <a:sym typeface="Arial"/>
        </a:defRPr>
      </a:lvl9pPr>
    </p:titleStyle>
    <p:bodyStyle>
      <a:lvl1pPr marL="250825" marR="0" indent="-250825" algn="l" defTabSz="914400" rtl="0" latinLnBrk="0">
        <a:lnSpc>
          <a:spcPct val="100000"/>
        </a:lnSpc>
        <a:spcBef>
          <a:spcPts val="400"/>
        </a:spcBef>
        <a:spcAft>
          <a:spcPts val="0"/>
        </a:spcAft>
        <a:buClr>
          <a:schemeClr val="accent1"/>
        </a:buClr>
        <a:buSzPct val="110000"/>
        <a:buFontTx/>
        <a:buChar char="•"/>
        <a:tabLst/>
        <a:defRPr sz="1600" b="0" i="0" u="none" strike="noStrike" cap="none" spc="0" baseline="0">
          <a:solidFill>
            <a:srgbClr val="4D4D4D"/>
          </a:solidFill>
          <a:uFillTx/>
          <a:latin typeface="+mn-lt"/>
          <a:ea typeface="+mn-ea"/>
          <a:cs typeface="+mn-cs"/>
          <a:sym typeface="Arial"/>
        </a:defRPr>
      </a:lvl1pPr>
      <a:lvl2pPr marL="561975" marR="0" indent="-309563"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n-lt"/>
          <a:ea typeface="+mn-ea"/>
          <a:cs typeface="+mn-cs"/>
          <a:sym typeface="Arial"/>
        </a:defRPr>
      </a:lvl2pPr>
      <a:lvl3pPr marL="812800" marR="0" indent="-249237"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n-lt"/>
          <a:ea typeface="+mn-ea"/>
          <a:cs typeface="+mn-cs"/>
          <a:sym typeface="Arial"/>
        </a:defRPr>
      </a:lvl3pPr>
      <a:lvl4pPr marL="1101725" marR="0" indent="-287337"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n-lt"/>
          <a:ea typeface="+mn-ea"/>
          <a:cs typeface="+mn-cs"/>
          <a:sym typeface="Arial"/>
        </a:defRPr>
      </a:lvl4pPr>
      <a:lvl5pPr marL="1390650" marR="0" indent="-287337"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n-lt"/>
          <a:ea typeface="+mn-ea"/>
          <a:cs typeface="+mn-cs"/>
          <a:sym typeface="Arial"/>
        </a:defRPr>
      </a:lvl5pPr>
      <a:lvl6pPr marL="1790381" marR="0" indent="-229869"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n-lt"/>
          <a:ea typeface="+mn-ea"/>
          <a:cs typeface="+mn-cs"/>
          <a:sym typeface="Arial"/>
        </a:defRPr>
      </a:lvl6pPr>
      <a:lvl7pPr marL="2247581" marR="0" indent="-229870"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n-lt"/>
          <a:ea typeface="+mn-ea"/>
          <a:cs typeface="+mn-cs"/>
          <a:sym typeface="Arial"/>
        </a:defRPr>
      </a:lvl7pPr>
      <a:lvl8pPr marL="2704781" marR="0" indent="-229870"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n-lt"/>
          <a:ea typeface="+mn-ea"/>
          <a:cs typeface="+mn-cs"/>
          <a:sym typeface="Arial"/>
        </a:defRPr>
      </a:lvl8pPr>
      <a:lvl9pPr marL="3161981" marR="0" indent="-229870" algn="l" defTabSz="914400" rtl="0" latinLnBrk="0">
        <a:lnSpc>
          <a:spcPct val="100000"/>
        </a:lnSpc>
        <a:spcBef>
          <a:spcPts val="400"/>
        </a:spcBef>
        <a:spcAft>
          <a:spcPts val="0"/>
        </a:spcAft>
        <a:buClr>
          <a:schemeClr val="accent1"/>
        </a:buClr>
        <a:buSzPct val="100000"/>
        <a:buFontTx/>
        <a:buChar char="»"/>
        <a:tabLst/>
        <a:defRPr sz="1600" b="0" i="0" u="none" strike="noStrike" cap="none" spc="0" baseline="0">
          <a:solidFill>
            <a:srgbClr val="4D4D4D"/>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arget="../media/image12.jpeg" Type="http://schemas.openxmlformats.org/officeDocument/2006/relationships/image"/><Relationship Id="rId3" Target="../media/image7.jpeg" Type="http://schemas.openxmlformats.org/officeDocument/2006/relationships/image"/><Relationship Id="rId7" Target="../media/image11.jpeg" Type="http://schemas.openxmlformats.org/officeDocument/2006/relationships/image"/><Relationship Id="rId2" Target="../media/image6.jpeg" Type="http://schemas.openxmlformats.org/officeDocument/2006/relationships/image"/><Relationship Id="rId1" Target="../slideLayouts/slideLayout6.xml" Type="http://schemas.openxmlformats.org/officeDocument/2006/relationships/slideLayout"/><Relationship Id="rId6" Target="../media/image10.jpeg" Type="http://schemas.openxmlformats.org/officeDocument/2006/relationships/image"/><Relationship Id="rId11" Target="../media/image15.jpeg" Type="http://schemas.openxmlformats.org/officeDocument/2006/relationships/image"/><Relationship Id="rId5" Target="../media/image9.jpeg" Type="http://schemas.openxmlformats.org/officeDocument/2006/relationships/image"/><Relationship Id="rId10" Target="../media/image14.jpeg" Type="http://schemas.openxmlformats.org/officeDocument/2006/relationships/image"/><Relationship Id="rId4" Target="../media/image8.jpeg" Type="http://schemas.openxmlformats.org/officeDocument/2006/relationships/image"/><Relationship Id="rId9" Target="../media/image13.jpeg" Type="http://schemas.openxmlformats.org/officeDocument/2006/relationships/image"/></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7.xml"/><Relationship Id="rId7" Type="http://schemas.openxmlformats.org/officeDocument/2006/relationships/slide" Target="slide44.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slide" Target="slide34.xml"/><Relationship Id="rId5" Type="http://schemas.openxmlformats.org/officeDocument/2006/relationships/slide" Target="slide18.xml"/><Relationship Id="rId4" Type="http://schemas.openxmlformats.org/officeDocument/2006/relationships/slide" Target="slide17.xml"/><Relationship Id="rId9" Type="http://schemas.openxmlformats.org/officeDocument/2006/relationships/slide" Target="slide5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
          <p:cNvSpPr txBox="1">
            <a:spLocks noGrp="1"/>
          </p:cNvSpPr>
          <p:nvPr>
            <p:ph type="title"/>
          </p:nvPr>
        </p:nvSpPr>
        <p:spPr>
          <a:xfrm>
            <a:off x="486831" y="165100"/>
            <a:ext cx="11218338" cy="1206503"/>
          </a:xfrm>
          <a:prstGeom prst="rect">
            <a:avLst/>
          </a:prstGeom>
        </p:spPr>
        <p:txBody>
          <a:bodyPr/>
          <a:lstStyle/>
          <a:p>
            <a:r>
              <a:rPr lang="ja-JP"/>
              <a:t>GIスライドデッキ2022</a:t>
            </a:r>
            <a:br>
              <a:rPr lang="ja-JP"/>
            </a:br>
            <a:r>
              <a:rPr lang="ja-JP" b="0"/>
              <a:t>次から選択された要約：</a:t>
            </a:r>
          </a:p>
        </p:txBody>
      </p:sp>
      <p:sp>
        <p:nvSpPr>
          <p:cNvPr id="3" name="Subtitle 2">
            <a:extLst>
              <a:ext uri="{FF2B5EF4-FFF2-40B4-BE49-F238E27FC236}">
                <a16:creationId xmlns:a16="http://schemas.microsoft.com/office/drawing/2014/main" id="{62EE9411-CB58-050B-2670-AE518DBC9709}"/>
              </a:ext>
            </a:extLst>
          </p:cNvPr>
          <p:cNvSpPr txBox="1"/>
          <p:nvPr/>
        </p:nvSpPr>
        <p:spPr>
          <a:xfrm>
            <a:off x="1540631" y="6174852"/>
            <a:ext cx="9360056" cy="532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p>
            <a:pPr algn="r">
              <a:spcBef>
                <a:spcPts val="200"/>
              </a:spcBef>
              <a:defRPr sz="1100" b="1">
                <a:solidFill>
                  <a:srgbClr val="4D4D4D"/>
                </a:solidFill>
                <a:latin typeface="+mn-lt"/>
                <a:ea typeface="MS Mincho"/>
                <a:cs typeface="+mn-cs"/>
                <a:sym typeface="Arial"/>
              </a:defRPr>
            </a:pPr>
            <a:r>
              <a:rPr lang="ja-JP"/>
              <a:t>Eli Lilly and Company (イーライリリー・アンド・カンパニー) の支援を受けています。</a:t>
            </a:r>
          </a:p>
          <a:p>
            <a:pPr algn="r">
              <a:spcBef>
                <a:spcPts val="200"/>
              </a:spcBef>
              <a:defRPr sz="1000">
                <a:solidFill>
                  <a:srgbClr val="363636"/>
                </a:solidFill>
                <a:latin typeface="+mn-lt"/>
                <a:ea typeface="MS Mincho"/>
                <a:cs typeface="+mn-cs"/>
                <a:sym typeface="Arial"/>
              </a:defRPr>
            </a:pPr>
            <a:r>
              <a:rPr lang="ja-JP"/>
              <a:t> Eli Lilly and Companyは、この出版物の内容に影響を与えていません</a:t>
            </a:r>
          </a:p>
        </p:txBody>
      </p:sp>
      <p:sp>
        <p:nvSpPr>
          <p:cNvPr id="4" name="Rectangle 13">
            <a:extLst>
              <a:ext uri="{FF2B5EF4-FFF2-40B4-BE49-F238E27FC236}">
                <a16:creationId xmlns:a16="http://schemas.microsoft.com/office/drawing/2014/main" id="{ACBFF092-6359-ACF8-4CDA-D4EECDACB237}"/>
              </a:ext>
            </a:extLst>
          </p:cNvPr>
          <p:cNvSpPr txBox="1"/>
          <p:nvPr/>
        </p:nvSpPr>
        <p:spPr>
          <a:xfrm>
            <a:off x="6154415" y="1594743"/>
            <a:ext cx="6004563" cy="6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spcBef>
                <a:spcPts val="600"/>
              </a:spcBef>
              <a:defRPr sz="2000" b="1">
                <a:effectLst>
                  <a:outerShdw blurRad="38100" dist="38100" dir="2700000" rotWithShape="0">
                    <a:srgbClr val="000000">
                      <a:alpha val="43137"/>
                    </a:srgbClr>
                  </a:outerShdw>
                </a:effectLst>
                <a:latin typeface="+mn-lt"/>
                <a:ea typeface="MS Mincho"/>
                <a:cs typeface="+mn-cs"/>
                <a:sym typeface="Arial"/>
              </a:defRPr>
            </a:pPr>
            <a:r>
              <a:rPr lang="ja-JP"/>
              <a:t>2022 ASCO</a:t>
            </a:r>
            <a:r>
              <a:rPr lang="ja-JP" baseline="30000"/>
              <a:t> ®</a:t>
            </a:r>
            <a:r>
              <a:rPr lang="ja-JP"/>
              <a:t> 年次総会</a:t>
            </a:r>
            <a:br>
              <a:rPr lang="ja-JP"/>
            </a:br>
            <a:r>
              <a:rPr lang="ja-JP" sz="1800" b="0"/>
              <a:t>2022年6月3日～ 7日</a:t>
            </a:r>
          </a:p>
        </p:txBody>
      </p:sp>
      <p:sp>
        <p:nvSpPr>
          <p:cNvPr id="5" name="Rectangle 15">
            <a:extLst>
              <a:ext uri="{FF2B5EF4-FFF2-40B4-BE49-F238E27FC236}">
                <a16:creationId xmlns:a16="http://schemas.microsoft.com/office/drawing/2014/main" id="{7856CF81-CC13-05A8-B926-12513014AAE7}"/>
              </a:ext>
            </a:extLst>
          </p:cNvPr>
          <p:cNvSpPr txBox="1"/>
          <p:nvPr/>
        </p:nvSpPr>
        <p:spPr>
          <a:xfrm>
            <a:off x="0" y="1577572"/>
            <a:ext cx="6086166" cy="6771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ctr">
            <a:spAutoFit/>
          </a:bodyPr>
          <a:lstStyle/>
          <a:p>
            <a:pPr algn="ctr">
              <a:spcBef>
                <a:spcPts val="600"/>
              </a:spcBef>
              <a:defRPr sz="2000" b="1">
                <a:effectLst>
                  <a:outerShdw blurRad="38100" dist="38100" dir="2700000" rotWithShape="0">
                    <a:srgbClr val="000000">
                      <a:alpha val="43137"/>
                    </a:srgbClr>
                  </a:outerShdw>
                </a:effectLst>
                <a:latin typeface="+mn-lt"/>
                <a:ea typeface="MS Mincho"/>
                <a:cs typeface="+mn-cs"/>
                <a:sym typeface="Arial"/>
              </a:defRPr>
            </a:pPr>
            <a:r>
              <a:rPr lang="ja-JP"/>
              <a:t>2022年 ASCO</a:t>
            </a:r>
            <a:r>
              <a:rPr lang="ja-JP" baseline="30000"/>
              <a:t> ®</a:t>
            </a:r>
            <a:r>
              <a:rPr lang="ja-JP"/>
              <a:t> </a:t>
            </a:r>
            <a:r>
              <a:rPr lang="ja-JP">
                <a:effectLst>
                  <a:outerShdw blurRad="50800" dist="38100" dir="2700000" rotWithShape="0">
                    <a:srgbClr val="272727">
                      <a:alpha val="91000"/>
                    </a:srgbClr>
                  </a:outerShdw>
                </a:effectLst>
              </a:rPr>
              <a:t>消化器</a:t>
            </a:r>
            <a:r>
              <a:rPr lang="ja-JP" baseline="0">
                <a:effectLst>
                  <a:outerShdw blurRad="50800" dist="38100" dir="2700000" rotWithShape="0">
                    <a:srgbClr val="272727">
                      <a:alpha val="91000"/>
                    </a:srgbClr>
                  </a:outerShdw>
                </a:effectLst>
              </a:rPr>
              <a:t> がん</a:t>
            </a:r>
            <a:r>
              <a:rPr lang="ja-JP">
                <a:effectLst>
                  <a:outerShdw blurRad="50800" dist="38100" dir="2700000" rotWithShape="0">
                    <a:srgbClr val="272727">
                      <a:alpha val="91000"/>
                    </a:srgbClr>
                  </a:outerShdw>
                </a:effectLst>
              </a:rPr>
              <a:t> シンポジウム</a:t>
            </a:r>
            <a:br>
              <a:rPr lang="ja-JP">
                <a:effectLst>
                  <a:outerShdw blurRad="50800" dist="38100" dir="2700000" rotWithShape="0">
                    <a:srgbClr val="272727">
                      <a:alpha val="91000"/>
                    </a:srgbClr>
                  </a:outerShdw>
                </a:effectLst>
              </a:rPr>
            </a:br>
            <a:r>
              <a:rPr lang="ja-JP" sz="1800" b="0"/>
              <a:t>2022年1月20日～ 22日</a:t>
            </a:r>
          </a:p>
        </p:txBody>
      </p:sp>
      <p:sp>
        <p:nvSpPr>
          <p:cNvPr id="6" name="Subtitle 2">
            <a:extLst>
              <a:ext uri="{FF2B5EF4-FFF2-40B4-BE49-F238E27FC236}">
                <a16:creationId xmlns:a16="http://schemas.microsoft.com/office/drawing/2014/main" id="{46B82C23-0C0B-2098-5804-3B843715B282}"/>
              </a:ext>
            </a:extLst>
          </p:cNvPr>
          <p:cNvSpPr txBox="1"/>
          <p:nvPr/>
        </p:nvSpPr>
        <p:spPr>
          <a:xfrm>
            <a:off x="1030055" y="6333311"/>
            <a:ext cx="2070794" cy="107722"/>
          </a:xfrm>
          <a:prstGeom prst="rect">
            <a:avLst/>
          </a:prstGeom>
          <a:solidFill>
            <a:schemeClr val="bg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p>
            <a:pPr>
              <a:spcBef>
                <a:spcPts val="0"/>
              </a:spcBef>
              <a:defRPr sz="1100" b="1">
                <a:solidFill>
                  <a:srgbClr val="4D4D4D"/>
                </a:solidFill>
                <a:latin typeface="+mn-lt"/>
                <a:ea typeface="MS Mincho"/>
                <a:cs typeface="+mn-cs"/>
                <a:sym typeface="Arial"/>
              </a:defRPr>
            </a:pPr>
            <a:r>
              <a:rPr lang="ja-JP" sz="700">
                <a:solidFill>
                  <a:srgbClr val="758AA2"/>
                </a:solidFill>
              </a:rPr>
              <a:t>欧州消化器腫瘍学会</a:t>
            </a:r>
          </a:p>
        </p:txBody>
      </p:sp>
    </p:spTree>
    <p:extLst>
      <p:ext uri="{BB962C8B-B14F-4D97-AF65-F5344CB8AC3E}">
        <p14:creationId xmlns:p14="http://schemas.microsoft.com/office/powerpoint/2010/main" val="27004934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238：局所進行性食道癌のネオアジュバント治療として2つの化学療法レジメンと化学放射線療法レジメンを比較したランダム化比較第III相試験、JCOG 1109 NExT試験</a:t>
            </a:r>
            <a:r>
              <a:rPr lang="en-GB" altLang="ja-JP" dirty="0"/>
              <a:t> </a:t>
            </a:r>
            <a:r>
              <a:rPr lang="ja-JP" dirty="0"/>
              <a:t>– Kato K, et al</a:t>
            </a:r>
          </a:p>
        </p:txBody>
      </p:sp>
      <p:sp>
        <p:nvSpPr>
          <p:cNvPr id="3" name="Content Placeholder 2"/>
          <p:cNvSpPr>
            <a:spLocks noGrp="1"/>
          </p:cNvSpPr>
          <p:nvPr>
            <p:ph idx="1"/>
          </p:nvPr>
        </p:nvSpPr>
        <p:spPr>
          <a:xfrm>
            <a:off x="486833" y="1254035"/>
            <a:ext cx="11400367" cy="4746172"/>
          </a:xfrm>
        </p:spPr>
        <p:txBody>
          <a:bodyPr/>
          <a:lstStyle/>
          <a:p>
            <a:pPr marL="0" indent="0">
              <a:buNone/>
            </a:pPr>
            <a:r>
              <a:rPr lang="ja-JP" b="1" dirty="0"/>
              <a:t>主要結果 (続き) </a:t>
            </a:r>
          </a:p>
          <a:p>
            <a:pPr marL="0" indent="0">
              <a:spcBef>
                <a:spcPts val="21000"/>
              </a:spcBef>
              <a:buNone/>
            </a:pPr>
            <a:r>
              <a:rPr lang="ja-JP" b="1" dirty="0"/>
              <a:t>結論</a:t>
            </a:r>
          </a:p>
          <a:p>
            <a:r>
              <a:rPr lang="ja-JP" b="1" dirty="0"/>
              <a:t>局所進行性食道扁平上皮癌を有する患者では、ネオアジュバントDCF (ネオアジュバントCF +放射線療法ではない) は、ネオアジュバント CFと比較して、有意にOSが改善し、管理可能な安全性プロファイルを有していた。</a:t>
            </a:r>
          </a:p>
        </p:txBody>
      </p:sp>
      <p:sp>
        <p:nvSpPr>
          <p:cNvPr id="5" name="Text Placeholder 4"/>
          <p:cNvSpPr>
            <a:spLocks noGrp="1"/>
          </p:cNvSpPr>
          <p:nvPr>
            <p:ph type="body" sz="quarter" idx="11"/>
          </p:nvPr>
        </p:nvSpPr>
        <p:spPr/>
        <p:txBody>
          <a:bodyPr/>
          <a:lstStyle/>
          <a:p>
            <a:r>
              <a:rPr lang="ja-JP"/>
              <a:t>Kato K, et al.J Clin Oncol 2022;40(suppl):abstr 238</a:t>
            </a:r>
          </a:p>
        </p:txBody>
      </p:sp>
      <p:graphicFrame>
        <p:nvGraphicFramePr>
          <p:cNvPr id="8" name="Group 88"/>
          <p:cNvGraphicFramePr>
            <a:graphicFrameLocks noGrp="1"/>
          </p:cNvGraphicFramePr>
          <p:nvPr>
            <p:extLst>
              <p:ext uri="{D42A27DB-BD31-4B8C-83A1-F6EECF244321}">
                <p14:modId xmlns:p14="http://schemas.microsoft.com/office/powerpoint/2010/main" val="3666733360"/>
              </p:ext>
            </p:extLst>
          </p:nvPr>
        </p:nvGraphicFramePr>
        <p:xfrm>
          <a:off x="130698" y="1659691"/>
          <a:ext cx="6586848" cy="2333040"/>
        </p:xfrm>
        <a:graphic>
          <a:graphicData uri="http://schemas.openxmlformats.org/drawingml/2006/table">
            <a:tbl>
              <a:tblPr firstRow="1" bandRow="1">
                <a:tableStyleId>{5202B0CA-FC54-4496-8BCA-5EF66A818D29}</a:tableStyleId>
              </a:tblPr>
              <a:tblGrid>
                <a:gridCol w="2107455">
                  <a:extLst>
                    <a:ext uri="{9D8B030D-6E8A-4147-A177-3AD203B41FA5}">
                      <a16:colId xmlns:a16="http://schemas.microsoft.com/office/drawing/2014/main" val="20000"/>
                    </a:ext>
                  </a:extLst>
                </a:gridCol>
                <a:gridCol w="1314944">
                  <a:extLst>
                    <a:ext uri="{9D8B030D-6E8A-4147-A177-3AD203B41FA5}">
                      <a16:colId xmlns:a16="http://schemas.microsoft.com/office/drawing/2014/main" val="20001"/>
                    </a:ext>
                  </a:extLst>
                </a:gridCol>
                <a:gridCol w="1594393">
                  <a:extLst>
                    <a:ext uri="{9D8B030D-6E8A-4147-A177-3AD203B41FA5}">
                      <a16:colId xmlns:a16="http://schemas.microsoft.com/office/drawing/2014/main" val="2543328294"/>
                    </a:ext>
                  </a:extLst>
                </a:gridCol>
                <a:gridCol w="1570056">
                  <a:extLst>
                    <a:ext uri="{9D8B030D-6E8A-4147-A177-3AD203B41FA5}">
                      <a16:colId xmlns:a16="http://schemas.microsoft.com/office/drawing/2014/main" val="196303270"/>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NEO CF</a:t>
                      </a:r>
                      <a:br>
                        <a:rPr kumimoji="0" 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(n=199)</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NEO DCF </a:t>
                      </a:r>
                      <a:br>
                        <a:rPr kumimoji="0" 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(n=202)</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NEO CF + RT</a:t>
                      </a:r>
                      <a:br>
                        <a:rPr kumimoji="0" 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(n=200)</a:t>
                      </a:r>
                    </a:p>
                  </a:txBody>
                  <a:tcPr marT="18000" marB="18000" anchor="ctr" horzOverflow="overflow"/>
                </a:tc>
                <a:extLst>
                  <a:ext uri="{0D108BD9-81ED-4DB2-BD59-A6C34878D82A}">
                    <a16:rowId xmlns:a16="http://schemas.microsoft.com/office/drawing/2014/main" val="100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mPFS, yr (95%CI)</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2.7 (1.8、4.8)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NR (5.2、NE)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5.3 (3.4、NE) </a:t>
                      </a:r>
                    </a:p>
                  </a:txBody>
                  <a:tcPr marT="18000" marB="18000" anchor="ctr"/>
                </a:tc>
                <a:extLst>
                  <a:ext uri="{0D108BD9-81ED-4DB2-BD59-A6C34878D82A}">
                    <a16:rowId xmlns:a16="http://schemas.microsoft.com/office/drawing/2014/main" val="409405533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dirty="0">
                          <a:ln>
                            <a:noFill/>
                          </a:ln>
                          <a:solidFill>
                            <a:schemeClr val="tx1"/>
                          </a:solidFill>
                        </a:rPr>
                        <a:t>HR (95%CI)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基準</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0.67 (0.51、0.88)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0.77 (0.59、1.01) </a:t>
                      </a:r>
                    </a:p>
                  </a:txBody>
                  <a:tcPr marT="18000" marB="18000"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外科的転帰、n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188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185</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178</a:t>
                      </a:r>
                    </a:p>
                  </a:txBody>
                  <a:tcPr marT="18000" marB="18000" anchor="ctr"/>
                </a:tc>
                <a:extLst>
                  <a:ext uri="{0D108BD9-81ED-4DB2-BD59-A6C34878D82A}">
                    <a16:rowId xmlns:a16="http://schemas.microsoft.com/office/drawing/2014/main" val="129457412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R0, n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168 (90.3)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173 (94.5)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175 (98.9)</a:t>
                      </a:r>
                    </a:p>
                  </a:txBody>
                  <a:tcPr marT="18000" marB="18000" anchor="ctr"/>
                </a:tc>
                <a:extLst>
                  <a:ext uri="{0D108BD9-81ED-4DB2-BD59-A6C34878D82A}">
                    <a16:rowId xmlns:a16="http://schemas.microsoft.com/office/drawing/2014/main" val="393090483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手術を受けた患者数、n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186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183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177</a:t>
                      </a:r>
                    </a:p>
                  </a:txBody>
                  <a:tcPr marT="18000" marB="18000"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pCR、n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 (2.2)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34 (18.6)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65 (36.7)</a:t>
                      </a:r>
                    </a:p>
                  </a:txBody>
                  <a:tcPr marT="18000" marB="18000"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残存腫瘍なし、n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 (2.2)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40 (21.9)</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77 (43.5)</a:t>
                      </a:r>
                    </a:p>
                  </a:txBody>
                  <a:tcPr marT="18000" marB="18000" anchor="ctr"/>
                </a:tc>
                <a:extLst>
                  <a:ext uri="{0D108BD9-81ED-4DB2-BD59-A6C34878D82A}">
                    <a16:rowId xmlns:a16="http://schemas.microsoft.com/office/drawing/2014/main" val="1070730337"/>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2401633707"/>
              </p:ext>
            </p:extLst>
          </p:nvPr>
        </p:nvGraphicFramePr>
        <p:xfrm>
          <a:off x="6781836" y="1659691"/>
          <a:ext cx="5274467" cy="2255520"/>
        </p:xfrm>
        <a:graphic>
          <a:graphicData uri="http://schemas.openxmlformats.org/drawingml/2006/table">
            <a:tbl>
              <a:tblPr firstRow="1" bandRow="1">
                <a:tableStyleId>{5202B0CA-FC54-4496-8BCA-5EF66A818D29}</a:tableStyleId>
              </a:tblPr>
              <a:tblGrid>
                <a:gridCol w="2257661">
                  <a:extLst>
                    <a:ext uri="{9D8B030D-6E8A-4147-A177-3AD203B41FA5}">
                      <a16:colId xmlns:a16="http://schemas.microsoft.com/office/drawing/2014/main" val="20000"/>
                    </a:ext>
                  </a:extLst>
                </a:gridCol>
                <a:gridCol w="1005602">
                  <a:extLst>
                    <a:ext uri="{9D8B030D-6E8A-4147-A177-3AD203B41FA5}">
                      <a16:colId xmlns:a16="http://schemas.microsoft.com/office/drawing/2014/main" val="20001"/>
                    </a:ext>
                  </a:extLst>
                </a:gridCol>
                <a:gridCol w="1005602">
                  <a:extLst>
                    <a:ext uri="{9D8B030D-6E8A-4147-A177-3AD203B41FA5}">
                      <a16:colId xmlns:a16="http://schemas.microsoft.com/office/drawing/2014/main" val="348431105"/>
                    </a:ext>
                  </a:extLst>
                </a:gridCol>
                <a:gridCol w="1005602">
                  <a:extLst>
                    <a:ext uri="{9D8B030D-6E8A-4147-A177-3AD203B41FA5}">
                      <a16:colId xmlns:a16="http://schemas.microsoft.com/office/drawing/2014/main" val="2896965453"/>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ネオアジュバントで治療中、グレード 3〜4の有害事象は ≥10%, %で発生</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Neo CF </a:t>
                      </a:r>
                      <a:br>
                        <a:rPr kumimoji="0" 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(n=193)</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b="1" i="0" u="none" strike="noStrike" cap="none" normalizeH="0" baseline="0" dirty="0">
                          <a:ln>
                            <a:noFill/>
                          </a:ln>
                          <a:solidFill>
                            <a:schemeClr val="tx2"/>
                          </a:solidFill>
                          <a:latin typeface="+mn-lt"/>
                          <a:ea typeface="MS Mincho"/>
                          <a:cs typeface="Arial" charset="0"/>
                        </a:rPr>
                        <a:t>Neo DCF </a:t>
                      </a:r>
                      <a:br>
                        <a:rPr kumimoji="0" 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(n=196)</a:t>
                      </a:r>
                    </a:p>
                  </a:txBody>
                  <a:tcPr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ja-JP" sz="1400" b="1" i="0" u="none" strike="noStrike" cap="none" normalizeH="0" baseline="0" dirty="0">
                          <a:ln>
                            <a:noFill/>
                          </a:ln>
                          <a:solidFill>
                            <a:schemeClr val="tx2"/>
                          </a:solidFill>
                          <a:latin typeface="+mn-lt"/>
                          <a:ea typeface="MS Mincho"/>
                          <a:cs typeface="Arial" charset="0"/>
                        </a:rPr>
                        <a:t>Neo CF</a:t>
                      </a:r>
                      <a:r>
                        <a:rPr kumimoji="0" lang="en-GB" altLang="ja-JP" sz="1400" b="1" i="0" u="none" strike="noStrike" cap="none" normalizeH="0" baseline="0" dirty="0">
                          <a:ln>
                            <a:noFill/>
                          </a:ln>
                          <a:solidFill>
                            <a:schemeClr val="tx2"/>
                          </a:solidFill>
                          <a:latin typeface="+mn-lt"/>
                          <a:ea typeface="MS Mincho"/>
                          <a:cs typeface="Arial" charset="0"/>
                        </a:rPr>
                        <a:t> </a:t>
                      </a:r>
                      <a:br>
                        <a:rPr kumimoji="0" lang="en-GB" alt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 RT</a:t>
                      </a:r>
                      <a:br>
                        <a:rPr kumimoji="0" 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(n=191)</a:t>
                      </a:r>
                    </a:p>
                  </a:txBody>
                  <a:tcPr anchor="ctr" horzOverflow="overflow">
                    <a:solidFill>
                      <a:schemeClr val="bg2"/>
                    </a:solidFill>
                  </a:tcPr>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白血球減少</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63.8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53.9</a:t>
                      </a:r>
                    </a:p>
                  </a:txBody>
                  <a:tcPr anchor="ct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好中球減少症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23.4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85.2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44.5</a:t>
                      </a:r>
                    </a:p>
                  </a:txBody>
                  <a:tcPr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低ナトリウム血症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26.0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11.0</a:t>
                      </a: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発熱性好中球減少症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16.3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4.7</a:t>
                      </a:r>
                    </a:p>
                  </a:txBody>
                  <a:tcPr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食欲不振</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21.4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14.7</a:t>
                      </a:r>
                    </a:p>
                  </a:txBody>
                  <a:tcPr anchor="ctr"/>
                </a:tc>
                <a:extLst>
                  <a:ext uri="{0D108BD9-81ED-4DB2-BD59-A6C34878D82A}">
                    <a16:rowId xmlns:a16="http://schemas.microsoft.com/office/drawing/2014/main" val="923767683"/>
                  </a:ext>
                </a:extLst>
              </a:tr>
            </a:tbl>
          </a:graphicData>
        </a:graphic>
      </p:graphicFrame>
    </p:spTree>
    <p:extLst>
      <p:ext uri="{BB962C8B-B14F-4D97-AF65-F5344CB8AC3E}">
        <p14:creationId xmlns:p14="http://schemas.microsoft.com/office/powerpoint/2010/main" val="1713705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486834" y="6096001"/>
            <a:ext cx="6203333" cy="487363"/>
          </a:xfrm>
        </p:spPr>
        <p:txBody>
          <a:bodyPr/>
          <a:lstStyle/>
          <a:p>
            <a:r>
              <a:rPr lang="ja-JP" dirty="0"/>
              <a:t>*ベッカー腫瘍退縮グレードが3未満の患者のみがアジュバントニボルマブを投与された</a:t>
            </a:r>
          </a:p>
        </p:txBody>
      </p:sp>
      <p:sp>
        <p:nvSpPr>
          <p:cNvPr id="26" name="Title 1"/>
          <p:cNvSpPr>
            <a:spLocks noGrp="1"/>
          </p:cNvSpPr>
          <p:nvPr>
            <p:ph type="title"/>
          </p:nvPr>
        </p:nvSpPr>
        <p:spPr>
          <a:xfrm>
            <a:off x="486832" y="179614"/>
            <a:ext cx="11218335" cy="807720"/>
          </a:xfrm>
        </p:spPr>
        <p:txBody>
          <a:bodyPr/>
          <a:lstStyle/>
          <a:p>
            <a:r>
              <a:rPr lang="ja-JP" dirty="0"/>
              <a:t>244：局所マイクロサテライト不安定性/DNAミスマッチ修復機構(dMMR) 食道胃腺がん (OGA)を有する患者 (pts) における、ネオアジュバントニボルマブプラスイピリムマブおよびアジュバントニボルマブ: The GERCOR NEONIPIGA phase II study – André T, et al</a:t>
            </a:r>
          </a:p>
        </p:txBody>
      </p:sp>
      <p:sp>
        <p:nvSpPr>
          <p:cNvPr id="27" name="Content Placeholder 2"/>
          <p:cNvSpPr>
            <a:spLocks noGrp="1"/>
          </p:cNvSpPr>
          <p:nvPr>
            <p:ph idx="1"/>
          </p:nvPr>
        </p:nvSpPr>
        <p:spPr>
          <a:xfrm>
            <a:off x="486833" y="1254035"/>
            <a:ext cx="11405592" cy="4746172"/>
          </a:xfrm>
        </p:spPr>
        <p:txBody>
          <a:bodyPr/>
          <a:lstStyle/>
          <a:p>
            <a:pPr marL="0" indent="0">
              <a:buNone/>
            </a:pPr>
            <a:r>
              <a:rPr lang="ja-JP" b="1" dirty="0"/>
              <a:t>研究目的</a:t>
            </a:r>
          </a:p>
          <a:p>
            <a:r>
              <a:rPr lang="ja-JP" dirty="0"/>
              <a:t>第II相 GERCOR NEONIPIGA 試験において、フランスの施設における局所MSI-HまたはdMMR食道胃腺がんを有する患者におけるネオアジュバントニボルマブ+イピリムマブおよびネオアジュバントニボルマブの有効性および安全性を評価する</a:t>
            </a:r>
          </a:p>
        </p:txBody>
      </p:sp>
      <p:sp>
        <p:nvSpPr>
          <p:cNvPr id="28" name="Text Placeholder 4"/>
          <p:cNvSpPr>
            <a:spLocks noGrp="1"/>
          </p:cNvSpPr>
          <p:nvPr>
            <p:ph type="body" sz="quarter" idx="11"/>
          </p:nvPr>
        </p:nvSpPr>
        <p:spPr>
          <a:xfrm>
            <a:off x="6197601" y="6096001"/>
            <a:ext cx="5507567" cy="487363"/>
          </a:xfrm>
        </p:spPr>
        <p:txBody>
          <a:bodyPr/>
          <a:lstStyle/>
          <a:p>
            <a:r>
              <a:rPr lang="ja-JP"/>
              <a:t>André T, et al.J Clin Oncol 2022;40(suppl):abstr 244</a:t>
            </a:r>
          </a:p>
        </p:txBody>
      </p:sp>
      <p:sp>
        <p:nvSpPr>
          <p:cNvPr id="29" name="Rectangle 9"/>
          <p:cNvSpPr txBox="1">
            <a:spLocks noChangeArrowheads="1"/>
          </p:cNvSpPr>
          <p:nvPr/>
        </p:nvSpPr>
        <p:spPr bwMode="auto">
          <a:xfrm>
            <a:off x="1838052" y="5118301"/>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pCR</a:t>
            </a:r>
          </a:p>
          <a:p>
            <a:pPr marL="0" indent="0">
              <a:buClr>
                <a:srgbClr val="043882"/>
              </a:buClr>
              <a:buFontTx/>
              <a:buNone/>
              <a:defRPr/>
            </a:pPr>
            <a:endParaRPr lang="en-US" dirty="0"/>
          </a:p>
        </p:txBody>
      </p:sp>
      <p:sp>
        <p:nvSpPr>
          <p:cNvPr id="30" name="AutoShape 9"/>
          <p:cNvSpPr>
            <a:spLocks noChangeArrowheads="1"/>
          </p:cNvSpPr>
          <p:nvPr/>
        </p:nvSpPr>
        <p:spPr bwMode="auto">
          <a:xfrm>
            <a:off x="563375" y="2629848"/>
            <a:ext cx="3094226"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局所切除可能食道胃腺がん</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T2-4 Nx M0</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MSI-H または dMMR</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ECOG PS 0–1</a:t>
            </a:r>
          </a:p>
          <a:p>
            <a:pPr defTabSz="892175" eaLnBrk="0" hangingPunct="0">
              <a:spcAft>
                <a:spcPct val="30000"/>
              </a:spcAft>
              <a:defRPr/>
            </a:pPr>
            <a:r>
              <a:rPr lang="ja-JP" sz="1600" dirty="0">
                <a:solidFill>
                  <a:srgbClr val="FFFFFF"/>
                </a:solidFill>
                <a:ea typeface="SimSun" pitchFamily="2" charset="-122"/>
              </a:rPr>
              <a:t>(n=32</a:t>
            </a:r>
            <a:r>
              <a:rPr lang="en-GB" altLang="ja-JP" sz="1600" dirty="0">
                <a:solidFill>
                  <a:srgbClr val="FFFFFF"/>
                </a:solidFill>
                <a:ea typeface="SimSun" pitchFamily="2" charset="-122"/>
              </a:rPr>
              <a:t>)</a:t>
            </a:r>
            <a:endParaRPr lang="ja-JP" sz="1600" dirty="0">
              <a:solidFill>
                <a:srgbClr val="FFFFFF"/>
              </a:solidFill>
              <a:ea typeface="SimSun" pitchFamily="2" charset="-122"/>
            </a:endParaRPr>
          </a:p>
        </p:txBody>
      </p:sp>
      <p:sp>
        <p:nvSpPr>
          <p:cNvPr id="31" name="Content Placeholder 26"/>
          <p:cNvSpPr txBox="1">
            <a:spLocks/>
          </p:cNvSpPr>
          <p:nvPr/>
        </p:nvSpPr>
        <p:spPr>
          <a:xfrm>
            <a:off x="6121128" y="5118301"/>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EFS、OS、安全性</a:t>
            </a:r>
          </a:p>
        </p:txBody>
      </p:sp>
      <p:sp>
        <p:nvSpPr>
          <p:cNvPr id="32" name="AutoShape 12"/>
          <p:cNvSpPr>
            <a:spLocks noChangeArrowheads="1"/>
          </p:cNvSpPr>
          <p:nvPr/>
        </p:nvSpPr>
        <p:spPr bwMode="auto">
          <a:xfrm>
            <a:off x="7593658" y="3175053"/>
            <a:ext cx="1310394" cy="84601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根治手術</a:t>
            </a:r>
            <a:br>
              <a:rPr lang="ja-JP" sz="1600">
                <a:solidFill>
                  <a:srgbClr val="FFFFFF"/>
                </a:solidFill>
                <a:ea typeface="SimSun" pitchFamily="2" charset="-122"/>
              </a:rPr>
            </a:br>
            <a:r>
              <a:rPr lang="ja-JP" sz="1600">
                <a:solidFill>
                  <a:srgbClr val="FFFFFF"/>
                </a:solidFill>
                <a:ea typeface="SimSun" pitchFamily="2" charset="-122"/>
              </a:rPr>
              <a:t>(n=29)</a:t>
            </a:r>
          </a:p>
        </p:txBody>
      </p:sp>
      <p:cxnSp>
        <p:nvCxnSpPr>
          <p:cNvPr id="33" name="AutoShape 19"/>
          <p:cNvCxnSpPr>
            <a:cxnSpLocks noChangeShapeType="1"/>
            <a:stCxn id="30" idx="3"/>
            <a:endCxn id="34" idx="1"/>
          </p:cNvCxnSpPr>
          <p:nvPr/>
        </p:nvCxnSpPr>
        <p:spPr bwMode="auto">
          <a:xfrm>
            <a:off x="3657601" y="3598062"/>
            <a:ext cx="338008" cy="1"/>
          </a:xfrm>
          <a:prstGeom prst="straightConnector1">
            <a:avLst/>
          </a:prstGeom>
          <a:noFill/>
          <a:ln w="57150">
            <a:solidFill>
              <a:schemeClr val="bg2">
                <a:lumMod val="60000"/>
                <a:lumOff val="40000"/>
              </a:schemeClr>
            </a:solidFill>
            <a:round/>
            <a:headEnd type="none" w="med" len="med"/>
            <a:tailEnd type="triangle" w="med" len="med"/>
          </a:ln>
        </p:spPr>
      </p:cxnSp>
      <p:sp>
        <p:nvSpPr>
          <p:cNvPr id="34" name="AutoShape 8"/>
          <p:cNvSpPr>
            <a:spLocks noChangeArrowheads="1"/>
          </p:cNvSpPr>
          <p:nvPr/>
        </p:nvSpPr>
        <p:spPr bwMode="auto">
          <a:xfrm>
            <a:off x="3995609" y="2940742"/>
            <a:ext cx="3260041" cy="1314641"/>
          </a:xfrm>
          <a:prstGeom prst="rect">
            <a:avLst/>
          </a:prstGeom>
          <a:solidFill>
            <a:schemeClr val="accent6"/>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ネオアジュバントニボルマブ </a:t>
            </a:r>
            <a:br>
              <a:rPr lang="ja-JP">
                <a:solidFill>
                  <a:srgbClr val="FFFFFF"/>
                </a:solidFill>
                <a:ea typeface="SimSun" pitchFamily="2" charset="-122"/>
              </a:rPr>
            </a:br>
            <a:r>
              <a:rPr lang="ja-JP">
                <a:solidFill>
                  <a:srgbClr val="FFFFFF"/>
                </a:solidFill>
                <a:ea typeface="SimSun" pitchFamily="2" charset="-122"/>
              </a:rPr>
              <a:t>240 mg q2w (6回の点滴) + ipilimumab 1 mg/kg q6w </a:t>
            </a:r>
            <a:br>
              <a:rPr lang="ja-JP">
                <a:solidFill>
                  <a:srgbClr val="FFFFFF"/>
                </a:solidFill>
                <a:ea typeface="SimSun" pitchFamily="2" charset="-122"/>
              </a:rPr>
            </a:br>
            <a:r>
              <a:rPr lang="ja-JP">
                <a:solidFill>
                  <a:srgbClr val="FFFFFF"/>
                </a:solidFill>
                <a:ea typeface="SimSun" pitchFamily="2" charset="-122"/>
              </a:rPr>
              <a:t>(2回の点滴 )</a:t>
            </a:r>
          </a:p>
        </p:txBody>
      </p:sp>
      <p:sp>
        <p:nvSpPr>
          <p:cNvPr id="35" name="AutoShape 12"/>
          <p:cNvSpPr>
            <a:spLocks noChangeArrowheads="1"/>
          </p:cNvSpPr>
          <p:nvPr/>
        </p:nvSpPr>
        <p:spPr bwMode="auto">
          <a:xfrm>
            <a:off x="9242060" y="3101501"/>
            <a:ext cx="2353274" cy="993123"/>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アジュバントニボルマブ 480 mg q4w*</a:t>
            </a:r>
            <a:br>
              <a:rPr lang="ja-JP">
                <a:solidFill>
                  <a:srgbClr val="FFFFFF"/>
                </a:solidFill>
                <a:ea typeface="SimSun" pitchFamily="2" charset="-122"/>
              </a:rPr>
            </a:br>
            <a:r>
              <a:rPr lang="ja-JP">
                <a:solidFill>
                  <a:srgbClr val="FFFFFF"/>
                </a:solidFill>
                <a:ea typeface="SimSun" pitchFamily="2" charset="-122"/>
              </a:rPr>
              <a:t>(n=25)</a:t>
            </a:r>
          </a:p>
        </p:txBody>
      </p:sp>
      <p:cxnSp>
        <p:nvCxnSpPr>
          <p:cNvPr id="36" name="AutoShape 19"/>
          <p:cNvCxnSpPr>
            <a:cxnSpLocks noChangeShapeType="1"/>
            <a:stCxn id="32" idx="3"/>
            <a:endCxn id="35" idx="1"/>
          </p:cNvCxnSpPr>
          <p:nvPr/>
        </p:nvCxnSpPr>
        <p:spPr bwMode="auto">
          <a:xfrm>
            <a:off x="8904052" y="3598062"/>
            <a:ext cx="338008" cy="1"/>
          </a:xfrm>
          <a:prstGeom prst="straightConnector1">
            <a:avLst/>
          </a:prstGeom>
          <a:noFill/>
          <a:ln w="57150">
            <a:solidFill>
              <a:schemeClr val="bg2">
                <a:lumMod val="60000"/>
                <a:lumOff val="40000"/>
              </a:schemeClr>
            </a:solidFill>
            <a:round/>
            <a:headEnd type="none" w="med" len="med"/>
            <a:tailEnd type="triangle" w="med" len="med"/>
          </a:ln>
        </p:spPr>
      </p:cxnSp>
      <p:cxnSp>
        <p:nvCxnSpPr>
          <p:cNvPr id="37" name="AutoShape 19"/>
          <p:cNvCxnSpPr>
            <a:cxnSpLocks noChangeShapeType="1"/>
            <a:stCxn id="34" idx="3"/>
            <a:endCxn id="32" idx="1"/>
          </p:cNvCxnSpPr>
          <p:nvPr/>
        </p:nvCxnSpPr>
        <p:spPr bwMode="auto">
          <a:xfrm flipV="1">
            <a:off x="7255650" y="3598062"/>
            <a:ext cx="338008" cy="1"/>
          </a:xfrm>
          <a:prstGeom prst="straightConnector1">
            <a:avLst/>
          </a:prstGeom>
          <a:noFill/>
          <a:ln w="57150">
            <a:solidFill>
              <a:schemeClr val="bg2">
                <a:lumMod val="60000"/>
                <a:lumOff val="40000"/>
              </a:schemeClr>
            </a:solidFill>
            <a:round/>
            <a:headEnd type="none" w="med" len="med"/>
            <a:tailEnd type="triangle" w="med" len="med"/>
          </a:ln>
        </p:spPr>
      </p:cxnSp>
    </p:spTree>
    <p:extLst>
      <p:ext uri="{BB962C8B-B14F-4D97-AF65-F5344CB8AC3E}">
        <p14:creationId xmlns:p14="http://schemas.microsoft.com/office/powerpoint/2010/main" val="1435756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a:t>244：局所マイクロサテライト不安定性/DNAミスマッチ修復機構(dMMR) 食道胃腺がん (OGA)を有する患者 (pts) における、ネオアジュバントニボルマブプラスイピリムマブおよびアジュバントニボルマブ: The GERCOR NEONIPIGA phase II study – André T, et al</a:t>
            </a:r>
          </a:p>
        </p:txBody>
      </p:sp>
      <p:sp>
        <p:nvSpPr>
          <p:cNvPr id="3" name="Content Placeholder 2"/>
          <p:cNvSpPr>
            <a:spLocks noGrp="1"/>
          </p:cNvSpPr>
          <p:nvPr>
            <p:ph idx="1"/>
          </p:nvPr>
        </p:nvSpPr>
        <p:spPr/>
        <p:txBody>
          <a:bodyPr/>
          <a:lstStyle/>
          <a:p>
            <a:pPr marL="0" indent="0">
              <a:buNone/>
            </a:pPr>
            <a:r>
              <a:rPr lang="ja-JP" b="1" dirty="0"/>
              <a:t>主要結果</a:t>
            </a:r>
          </a:p>
          <a:p>
            <a:r>
              <a:rPr lang="ja-JP" dirty="0"/>
              <a:t>pCR 17/29 (58.6%) 人の患者が達成した</a:t>
            </a:r>
          </a:p>
        </p:txBody>
      </p:sp>
      <p:sp>
        <p:nvSpPr>
          <p:cNvPr id="5" name="Text Placeholder 4"/>
          <p:cNvSpPr>
            <a:spLocks noGrp="1"/>
          </p:cNvSpPr>
          <p:nvPr>
            <p:ph type="body" sz="quarter" idx="11"/>
          </p:nvPr>
        </p:nvSpPr>
        <p:spPr/>
        <p:txBody>
          <a:bodyPr/>
          <a:lstStyle/>
          <a:p>
            <a:r>
              <a:rPr lang="ja-JP"/>
              <a:t>André T, et al.J Clin Oncol 2022;40(suppl):abstr 244</a:t>
            </a:r>
          </a:p>
        </p:txBody>
      </p:sp>
      <p:sp>
        <p:nvSpPr>
          <p:cNvPr id="6" name="TextBox 5"/>
          <p:cNvSpPr txBox="1"/>
          <p:nvPr/>
        </p:nvSpPr>
        <p:spPr>
          <a:xfrm>
            <a:off x="2446639" y="2013745"/>
            <a:ext cx="2021707" cy="338554"/>
          </a:xfrm>
          <a:prstGeom prst="rect">
            <a:avLst/>
          </a:prstGeom>
          <a:noFill/>
        </p:spPr>
        <p:txBody>
          <a:bodyPr wrap="none" rtlCol="0">
            <a:spAutoFit/>
          </a:bodyPr>
          <a:lstStyle/>
          <a:p>
            <a:pPr algn="ctr"/>
            <a:r>
              <a:rPr lang="ja-JP" sz="1600" b="1"/>
              <a:t>無イベント生存期間</a:t>
            </a:r>
          </a:p>
        </p:txBody>
      </p:sp>
      <p:sp>
        <p:nvSpPr>
          <p:cNvPr id="7" name="TextBox 6"/>
          <p:cNvSpPr txBox="1"/>
          <p:nvPr/>
        </p:nvSpPr>
        <p:spPr>
          <a:xfrm>
            <a:off x="8566627" y="2013745"/>
            <a:ext cx="1715534" cy="338554"/>
          </a:xfrm>
          <a:prstGeom prst="rect">
            <a:avLst/>
          </a:prstGeom>
          <a:noFill/>
        </p:spPr>
        <p:txBody>
          <a:bodyPr wrap="none" rtlCol="0">
            <a:spAutoFit/>
          </a:bodyPr>
          <a:lstStyle/>
          <a:p>
            <a:pPr algn="ctr"/>
            <a:r>
              <a:rPr lang="ja-JP" sz="1600" b="1"/>
              <a:t>全生存期間</a:t>
            </a:r>
          </a:p>
        </p:txBody>
      </p:sp>
      <p:graphicFrame>
        <p:nvGraphicFramePr>
          <p:cNvPr id="8" name="Table 48">
            <a:extLst>
              <a:ext uri="{FF2B5EF4-FFF2-40B4-BE49-F238E27FC236}">
                <a16:creationId xmlns:a16="http://schemas.microsoft.com/office/drawing/2014/main" id="{D257173A-2D52-4044-BB32-E8D2D703E03A}"/>
              </a:ext>
            </a:extLst>
          </p:cNvPr>
          <p:cNvGraphicFramePr>
            <a:graphicFrameLocks noGrp="1"/>
          </p:cNvGraphicFramePr>
          <p:nvPr>
            <p:extLst>
              <p:ext uri="{D42A27DB-BD31-4B8C-83A1-F6EECF244321}">
                <p14:modId xmlns:p14="http://schemas.microsoft.com/office/powerpoint/2010/main" val="2391593119"/>
              </p:ext>
            </p:extLst>
          </p:nvPr>
        </p:nvGraphicFramePr>
        <p:xfrm>
          <a:off x="2446639" y="3413875"/>
          <a:ext cx="2743200" cy="625720"/>
        </p:xfrm>
        <a:graphic>
          <a:graphicData uri="http://schemas.openxmlformats.org/drawingml/2006/table">
            <a:tbl>
              <a:tblPr firstRow="1" bandRow="1">
                <a:tableStyleId>{5C22544A-7EE6-4342-B048-85BDC9FD1C3A}</a:tableStyleId>
              </a:tblPr>
              <a:tblGrid>
                <a:gridCol w="386080">
                  <a:extLst>
                    <a:ext uri="{9D8B030D-6E8A-4147-A177-3AD203B41FA5}">
                      <a16:colId xmlns:a16="http://schemas.microsoft.com/office/drawing/2014/main" val="852951797"/>
                    </a:ext>
                  </a:extLst>
                </a:gridCol>
                <a:gridCol w="746504">
                  <a:extLst>
                    <a:ext uri="{9D8B030D-6E8A-4147-A177-3AD203B41FA5}">
                      <a16:colId xmlns:a16="http://schemas.microsoft.com/office/drawing/2014/main" val="3567813003"/>
                    </a:ext>
                  </a:extLst>
                </a:gridCol>
                <a:gridCol w="574296">
                  <a:extLst>
                    <a:ext uri="{9D8B030D-6E8A-4147-A177-3AD203B41FA5}">
                      <a16:colId xmlns:a16="http://schemas.microsoft.com/office/drawing/2014/main" val="3628146649"/>
                    </a:ext>
                  </a:extLst>
                </a:gridCol>
                <a:gridCol w="1036320">
                  <a:extLst>
                    <a:ext uri="{9D8B030D-6E8A-4147-A177-3AD203B41FA5}">
                      <a16:colId xmlns:a16="http://schemas.microsoft.com/office/drawing/2014/main" val="2499824943"/>
                    </a:ext>
                  </a:extLst>
                </a:gridCol>
              </a:tblGrid>
              <a:tr h="215054">
                <a:tc>
                  <a:txBody>
                    <a:bodyPr/>
                    <a:lstStyle/>
                    <a:p>
                      <a:pPr algn="ctr"/>
                      <a:r>
                        <a:rPr lang="ja-JP" sz="1200">
                          <a:solidFill>
                            <a:srgbClr val="4D4D4D"/>
                          </a:solidFill>
                        </a:rPr>
                        <a:t>N</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イベント</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中央値</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7232601"/>
                  </a:ext>
                </a:extLst>
              </a:tr>
              <a:tr h="370840">
                <a:tc>
                  <a:txBody>
                    <a:bodyPr/>
                    <a:lstStyle/>
                    <a:p>
                      <a:pPr algn="ctr"/>
                      <a:r>
                        <a:rPr lang="ja-JP" sz="1200">
                          <a:solidFill>
                            <a:srgbClr val="4D4D4D"/>
                          </a:solidFill>
                        </a:rPr>
                        <a:t>32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0192969"/>
                  </a:ext>
                </a:extLst>
              </a:tr>
            </a:tbl>
          </a:graphicData>
        </a:graphic>
      </p:graphicFrame>
      <p:sp>
        <p:nvSpPr>
          <p:cNvPr id="9" name="Freeform 21">
            <a:extLst>
              <a:ext uri="{FF2B5EF4-FFF2-40B4-BE49-F238E27FC236}">
                <a16:creationId xmlns:a16="http://schemas.microsoft.com/office/drawing/2014/main" id="{53195D3D-6CB1-4963-8A23-DFF75CAB4763}"/>
              </a:ext>
            </a:extLst>
          </p:cNvPr>
          <p:cNvSpPr>
            <a:spLocks/>
          </p:cNvSpPr>
          <p:nvPr/>
        </p:nvSpPr>
        <p:spPr bwMode="auto">
          <a:xfrm>
            <a:off x="1218846" y="2510482"/>
            <a:ext cx="4421492" cy="265828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nvGrpSpPr>
          <p:cNvPr id="10" name="Group 9">
            <a:extLst>
              <a:ext uri="{FF2B5EF4-FFF2-40B4-BE49-F238E27FC236}">
                <a16:creationId xmlns:a16="http://schemas.microsoft.com/office/drawing/2014/main" id="{4BAFC35B-7786-491D-9303-2920CF511AF2}"/>
              </a:ext>
            </a:extLst>
          </p:cNvPr>
          <p:cNvGrpSpPr/>
          <p:nvPr/>
        </p:nvGrpSpPr>
        <p:grpSpPr>
          <a:xfrm>
            <a:off x="456382" y="2355389"/>
            <a:ext cx="762225" cy="2912892"/>
            <a:chOff x="4203235" y="1239008"/>
            <a:chExt cx="762225" cy="2855233"/>
          </a:xfrm>
        </p:grpSpPr>
        <p:sp>
          <p:nvSpPr>
            <p:cNvPr id="11" name="Line 6">
              <a:extLst>
                <a:ext uri="{FF2B5EF4-FFF2-40B4-BE49-F238E27FC236}">
                  <a16:creationId xmlns:a16="http://schemas.microsoft.com/office/drawing/2014/main" id="{2955267D-E38C-4381-8DB7-265F2ECFDC86}"/>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7">
              <a:extLst>
                <a:ext uri="{FF2B5EF4-FFF2-40B4-BE49-F238E27FC236}">
                  <a16:creationId xmlns:a16="http://schemas.microsoft.com/office/drawing/2014/main" id="{85B5D171-F15D-4864-89F2-7C86945643F5}"/>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8">
              <a:extLst>
                <a:ext uri="{FF2B5EF4-FFF2-40B4-BE49-F238E27FC236}">
                  <a16:creationId xmlns:a16="http://schemas.microsoft.com/office/drawing/2014/main" id="{7E23EFDB-BF8D-4E41-92FF-BF685DB723BC}"/>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9">
              <a:extLst>
                <a:ext uri="{FF2B5EF4-FFF2-40B4-BE49-F238E27FC236}">
                  <a16:creationId xmlns:a16="http://schemas.microsoft.com/office/drawing/2014/main" id="{512DA3E8-4065-4C6D-AE28-D3D566EA2016}"/>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0">
              <a:extLst>
                <a:ext uri="{FF2B5EF4-FFF2-40B4-BE49-F238E27FC236}">
                  <a16:creationId xmlns:a16="http://schemas.microsoft.com/office/drawing/2014/main" id="{F1E64BDB-EAC9-49E9-8DAD-30C09D8947E5}"/>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11">
              <a:extLst>
                <a:ext uri="{FF2B5EF4-FFF2-40B4-BE49-F238E27FC236}">
                  <a16:creationId xmlns:a16="http://schemas.microsoft.com/office/drawing/2014/main" id="{347C0934-C0F4-4864-A1C1-BB68B14FE151}"/>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TextBox 16">
              <a:extLst>
                <a:ext uri="{FF2B5EF4-FFF2-40B4-BE49-F238E27FC236}">
                  <a16:creationId xmlns:a16="http://schemas.microsoft.com/office/drawing/2014/main" id="{A5380FBC-0C32-42C3-82FE-41F79D306FBD}"/>
                </a:ext>
              </a:extLst>
            </p:cNvPr>
            <p:cNvSpPr txBox="1"/>
            <p:nvPr/>
          </p:nvSpPr>
          <p:spPr>
            <a:xfrm rot="16200000">
              <a:off x="3671106" y="2542535"/>
              <a:ext cx="1372036"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EFS 確率</a:t>
              </a:r>
            </a:p>
          </p:txBody>
        </p:sp>
        <p:sp>
          <p:nvSpPr>
            <p:cNvPr id="18" name="TextBox 17">
              <a:extLst>
                <a:ext uri="{FF2B5EF4-FFF2-40B4-BE49-F238E27FC236}">
                  <a16:creationId xmlns:a16="http://schemas.microsoft.com/office/drawing/2014/main" id="{AA701E20-6821-4D3B-A2E3-30D2C41F92A2}"/>
                </a:ext>
              </a:extLst>
            </p:cNvPr>
            <p:cNvSpPr txBox="1"/>
            <p:nvPr/>
          </p:nvSpPr>
          <p:spPr>
            <a:xfrm>
              <a:off x="4488901" y="1239008"/>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a:t>
              </a:r>
            </a:p>
          </p:txBody>
        </p:sp>
        <p:sp>
          <p:nvSpPr>
            <p:cNvPr id="19" name="TextBox 18">
              <a:extLst>
                <a:ext uri="{FF2B5EF4-FFF2-40B4-BE49-F238E27FC236}">
                  <a16:creationId xmlns:a16="http://schemas.microsoft.com/office/drawing/2014/main" id="{6F2309C8-3EE8-4907-AA43-BF96538F1161}"/>
                </a:ext>
              </a:extLst>
            </p:cNvPr>
            <p:cNvSpPr txBox="1"/>
            <p:nvPr/>
          </p:nvSpPr>
          <p:spPr>
            <a:xfrm>
              <a:off x="4488901" y="1763147"/>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0.8</a:t>
              </a:r>
            </a:p>
          </p:txBody>
        </p:sp>
        <p:sp>
          <p:nvSpPr>
            <p:cNvPr id="20" name="TextBox 19">
              <a:extLst>
                <a:ext uri="{FF2B5EF4-FFF2-40B4-BE49-F238E27FC236}">
                  <a16:creationId xmlns:a16="http://schemas.microsoft.com/office/drawing/2014/main" id="{F89047F9-A513-44FA-93AA-20B675076972}"/>
                </a:ext>
              </a:extLst>
            </p:cNvPr>
            <p:cNvSpPr txBox="1"/>
            <p:nvPr/>
          </p:nvSpPr>
          <p:spPr>
            <a:xfrm>
              <a:off x="4488901" y="2261678"/>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0.6</a:t>
              </a:r>
            </a:p>
          </p:txBody>
        </p:sp>
        <p:sp>
          <p:nvSpPr>
            <p:cNvPr id="21" name="TextBox 20">
              <a:extLst>
                <a:ext uri="{FF2B5EF4-FFF2-40B4-BE49-F238E27FC236}">
                  <a16:creationId xmlns:a16="http://schemas.microsoft.com/office/drawing/2014/main" id="{7BC0EEAD-ABE5-4008-82BC-9D78DBB0E246}"/>
                </a:ext>
              </a:extLst>
            </p:cNvPr>
            <p:cNvSpPr txBox="1"/>
            <p:nvPr/>
          </p:nvSpPr>
          <p:spPr>
            <a:xfrm>
              <a:off x="4488901" y="2776331"/>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0.4</a:t>
              </a:r>
            </a:p>
          </p:txBody>
        </p:sp>
        <p:sp>
          <p:nvSpPr>
            <p:cNvPr id="22" name="TextBox 21">
              <a:extLst>
                <a:ext uri="{FF2B5EF4-FFF2-40B4-BE49-F238E27FC236}">
                  <a16:creationId xmlns:a16="http://schemas.microsoft.com/office/drawing/2014/main" id="{B1ED5B1E-9144-44B3-A070-254FE24E7B5F}"/>
                </a:ext>
              </a:extLst>
            </p:cNvPr>
            <p:cNvSpPr txBox="1"/>
            <p:nvPr/>
          </p:nvSpPr>
          <p:spPr>
            <a:xfrm>
              <a:off x="4488901" y="3280234"/>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0.2</a:t>
              </a:r>
            </a:p>
          </p:txBody>
        </p:sp>
        <p:sp>
          <p:nvSpPr>
            <p:cNvPr id="23" name="TextBox 22">
              <a:extLst>
                <a:ext uri="{FF2B5EF4-FFF2-40B4-BE49-F238E27FC236}">
                  <a16:creationId xmlns:a16="http://schemas.microsoft.com/office/drawing/2014/main" id="{D6F0B7DC-585D-4344-B988-45B059F9560E}"/>
                </a:ext>
              </a:extLst>
            </p:cNvPr>
            <p:cNvSpPr txBox="1"/>
            <p:nvPr/>
          </p:nvSpPr>
          <p:spPr>
            <a:xfrm>
              <a:off x="4637989" y="3792556"/>
              <a:ext cx="284052" cy="30168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sp>
        <p:nvSpPr>
          <p:cNvPr id="24" name="TextBox 23">
            <a:extLst>
              <a:ext uri="{FF2B5EF4-FFF2-40B4-BE49-F238E27FC236}">
                <a16:creationId xmlns:a16="http://schemas.microsoft.com/office/drawing/2014/main" id="{CC68160E-FC47-44BA-BDC9-7A1EFE593CFB}"/>
              </a:ext>
            </a:extLst>
          </p:cNvPr>
          <p:cNvSpPr txBox="1"/>
          <p:nvPr/>
        </p:nvSpPr>
        <p:spPr>
          <a:xfrm>
            <a:off x="1353124" y="5466329"/>
            <a:ext cx="4204741"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ネオアジュバント治療開始からの時間、月数</a:t>
            </a:r>
          </a:p>
        </p:txBody>
      </p:sp>
      <p:grpSp>
        <p:nvGrpSpPr>
          <p:cNvPr id="25" name="Group 24">
            <a:extLst>
              <a:ext uri="{FF2B5EF4-FFF2-40B4-BE49-F238E27FC236}">
                <a16:creationId xmlns:a16="http://schemas.microsoft.com/office/drawing/2014/main" id="{40D6C0E1-09D2-4D1F-9B11-CC769AE9A966}"/>
              </a:ext>
            </a:extLst>
          </p:cNvPr>
          <p:cNvGrpSpPr/>
          <p:nvPr/>
        </p:nvGrpSpPr>
        <p:grpSpPr>
          <a:xfrm>
            <a:off x="1188597" y="5183038"/>
            <a:ext cx="4582172" cy="360147"/>
            <a:chOff x="1530299" y="5303149"/>
            <a:chExt cx="1578972" cy="360147"/>
          </a:xfrm>
        </p:grpSpPr>
        <p:sp>
          <p:nvSpPr>
            <p:cNvPr id="26" name="Line 21">
              <a:extLst>
                <a:ext uri="{FF2B5EF4-FFF2-40B4-BE49-F238E27FC236}">
                  <a16:creationId xmlns:a16="http://schemas.microsoft.com/office/drawing/2014/main" id="{8D8EB969-28FF-4432-B74C-C176F0E14E78}"/>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7" name="TextBox 26">
              <a:extLst>
                <a:ext uri="{FF2B5EF4-FFF2-40B4-BE49-F238E27FC236}">
                  <a16:creationId xmlns:a16="http://schemas.microsoft.com/office/drawing/2014/main" id="{7D5677B2-CCCB-49CA-B505-6458A35089C8}"/>
                </a:ext>
              </a:extLst>
            </p:cNvPr>
            <p:cNvSpPr txBox="1"/>
            <p:nvPr/>
          </p:nvSpPr>
          <p:spPr>
            <a:xfrm>
              <a:off x="3015723" y="5375149"/>
              <a:ext cx="93548"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12</a:t>
              </a:r>
            </a:p>
          </p:txBody>
        </p:sp>
        <p:sp>
          <p:nvSpPr>
            <p:cNvPr id="28" name="Line 21">
              <a:extLst>
                <a:ext uri="{FF2B5EF4-FFF2-40B4-BE49-F238E27FC236}">
                  <a16:creationId xmlns:a16="http://schemas.microsoft.com/office/drawing/2014/main" id="{08EB5DCC-F012-45A0-8CD2-4B9892FAE6FA}"/>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9" name="TextBox 28">
              <a:extLst>
                <a:ext uri="{FF2B5EF4-FFF2-40B4-BE49-F238E27FC236}">
                  <a16:creationId xmlns:a16="http://schemas.microsoft.com/office/drawing/2014/main" id="{622B0402-8E7E-4BDD-8A3B-32D6AD5ACBDB}"/>
                </a:ext>
              </a:extLst>
            </p:cNvPr>
            <p:cNvSpPr txBox="1"/>
            <p:nvPr/>
          </p:nvSpPr>
          <p:spPr>
            <a:xfrm>
              <a:off x="2657210" y="5375149"/>
              <a:ext cx="59300"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9</a:t>
              </a:r>
            </a:p>
          </p:txBody>
        </p:sp>
        <p:sp>
          <p:nvSpPr>
            <p:cNvPr id="30" name="Line 21">
              <a:extLst>
                <a:ext uri="{FF2B5EF4-FFF2-40B4-BE49-F238E27FC236}">
                  <a16:creationId xmlns:a16="http://schemas.microsoft.com/office/drawing/2014/main" id="{9B2E1EFC-5F64-46FE-B392-FC326766BE38}"/>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1" name="TextBox 30">
              <a:extLst>
                <a:ext uri="{FF2B5EF4-FFF2-40B4-BE49-F238E27FC236}">
                  <a16:creationId xmlns:a16="http://schemas.microsoft.com/office/drawing/2014/main" id="{A11A614C-B36F-4872-B0DA-71A8B73ED3B4}"/>
                </a:ext>
              </a:extLst>
            </p:cNvPr>
            <p:cNvSpPr txBox="1"/>
            <p:nvPr/>
          </p:nvSpPr>
          <p:spPr>
            <a:xfrm>
              <a:off x="2281573" y="5375149"/>
              <a:ext cx="59300"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6</a:t>
              </a:r>
            </a:p>
          </p:txBody>
        </p:sp>
        <p:sp>
          <p:nvSpPr>
            <p:cNvPr id="32" name="Line 21">
              <a:extLst>
                <a:ext uri="{FF2B5EF4-FFF2-40B4-BE49-F238E27FC236}">
                  <a16:creationId xmlns:a16="http://schemas.microsoft.com/office/drawing/2014/main" id="{9A7DF381-9448-4CEE-AEFD-168325CE9B25}"/>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3" name="TextBox 32">
              <a:extLst>
                <a:ext uri="{FF2B5EF4-FFF2-40B4-BE49-F238E27FC236}">
                  <a16:creationId xmlns:a16="http://schemas.microsoft.com/office/drawing/2014/main" id="{F3B5220C-C849-4060-921B-FB492ADB7854}"/>
                </a:ext>
              </a:extLst>
            </p:cNvPr>
            <p:cNvSpPr txBox="1"/>
            <p:nvPr/>
          </p:nvSpPr>
          <p:spPr>
            <a:xfrm>
              <a:off x="1905936" y="5375149"/>
              <a:ext cx="59300"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a:t>
              </a:r>
            </a:p>
          </p:txBody>
        </p:sp>
        <p:sp>
          <p:nvSpPr>
            <p:cNvPr id="34" name="Line 21">
              <a:extLst>
                <a:ext uri="{FF2B5EF4-FFF2-40B4-BE49-F238E27FC236}">
                  <a16:creationId xmlns:a16="http://schemas.microsoft.com/office/drawing/2014/main" id="{B558A606-A879-4F81-ACB6-F774D07BB562}"/>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5" name="TextBox 34">
              <a:extLst>
                <a:ext uri="{FF2B5EF4-FFF2-40B4-BE49-F238E27FC236}">
                  <a16:creationId xmlns:a16="http://schemas.microsoft.com/office/drawing/2014/main" id="{89151D2A-659C-4AA2-A461-84C0D254DEA8}"/>
                </a:ext>
              </a:extLst>
            </p:cNvPr>
            <p:cNvSpPr txBox="1"/>
            <p:nvPr/>
          </p:nvSpPr>
          <p:spPr>
            <a:xfrm>
              <a:off x="1530299" y="5375149"/>
              <a:ext cx="59300"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0</a:t>
              </a:r>
            </a:p>
          </p:txBody>
        </p:sp>
      </p:grpSp>
      <p:grpSp>
        <p:nvGrpSpPr>
          <p:cNvPr id="36" name="Group 35">
            <a:extLst>
              <a:ext uri="{FF2B5EF4-FFF2-40B4-BE49-F238E27FC236}">
                <a16:creationId xmlns:a16="http://schemas.microsoft.com/office/drawing/2014/main" id="{8E4A69DE-4771-4EA7-A571-68524CB75EF5}"/>
              </a:ext>
            </a:extLst>
          </p:cNvPr>
          <p:cNvGrpSpPr/>
          <p:nvPr/>
        </p:nvGrpSpPr>
        <p:grpSpPr>
          <a:xfrm>
            <a:off x="1138905" y="5824859"/>
            <a:ext cx="4582171" cy="288147"/>
            <a:chOff x="1130666" y="6295216"/>
            <a:chExt cx="4582171" cy="288147"/>
          </a:xfrm>
        </p:grpSpPr>
        <p:sp>
          <p:nvSpPr>
            <p:cNvPr id="37" name="TextBox 36">
              <a:extLst>
                <a:ext uri="{FF2B5EF4-FFF2-40B4-BE49-F238E27FC236}">
                  <a16:creationId xmlns:a16="http://schemas.microsoft.com/office/drawing/2014/main" id="{C2ED939A-0ABC-48CE-9863-8034585C9244}"/>
                </a:ext>
              </a:extLst>
            </p:cNvPr>
            <p:cNvSpPr txBox="1"/>
            <p:nvPr/>
          </p:nvSpPr>
          <p:spPr>
            <a:xfrm>
              <a:off x="5540748" y="629521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7</a:t>
              </a:r>
            </a:p>
          </p:txBody>
        </p:sp>
        <p:sp>
          <p:nvSpPr>
            <p:cNvPr id="38" name="TextBox 37">
              <a:extLst>
                <a:ext uri="{FF2B5EF4-FFF2-40B4-BE49-F238E27FC236}">
                  <a16:creationId xmlns:a16="http://schemas.microsoft.com/office/drawing/2014/main" id="{BE08C22A-0E2E-4569-8D3E-846EE9C8BB56}"/>
                </a:ext>
              </a:extLst>
            </p:cNvPr>
            <p:cNvSpPr txBox="1"/>
            <p:nvPr/>
          </p:nvSpPr>
          <p:spPr>
            <a:xfrm>
              <a:off x="4400958" y="629521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12</a:t>
              </a:r>
            </a:p>
          </p:txBody>
        </p:sp>
        <p:sp>
          <p:nvSpPr>
            <p:cNvPr id="39" name="TextBox 38">
              <a:extLst>
                <a:ext uri="{FF2B5EF4-FFF2-40B4-BE49-F238E27FC236}">
                  <a16:creationId xmlns:a16="http://schemas.microsoft.com/office/drawing/2014/main" id="{5396FA30-59B6-4A50-9D21-E094B7662EB3}"/>
                </a:ext>
              </a:extLst>
            </p:cNvPr>
            <p:cNvSpPr txBox="1"/>
            <p:nvPr/>
          </p:nvSpPr>
          <p:spPr>
            <a:xfrm>
              <a:off x="3310861" y="629521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18</a:t>
              </a:r>
            </a:p>
          </p:txBody>
        </p:sp>
        <p:sp>
          <p:nvSpPr>
            <p:cNvPr id="40" name="TextBox 39">
              <a:extLst>
                <a:ext uri="{FF2B5EF4-FFF2-40B4-BE49-F238E27FC236}">
                  <a16:creationId xmlns:a16="http://schemas.microsoft.com/office/drawing/2014/main" id="{A4E21CE8-0AB1-418E-8B59-A2E5CCDAEEE8}"/>
                </a:ext>
              </a:extLst>
            </p:cNvPr>
            <p:cNvSpPr txBox="1"/>
            <p:nvPr/>
          </p:nvSpPr>
          <p:spPr>
            <a:xfrm>
              <a:off x="2220763" y="629521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24</a:t>
              </a:r>
            </a:p>
          </p:txBody>
        </p:sp>
        <p:sp>
          <p:nvSpPr>
            <p:cNvPr id="41" name="TextBox 40">
              <a:extLst>
                <a:ext uri="{FF2B5EF4-FFF2-40B4-BE49-F238E27FC236}">
                  <a16:creationId xmlns:a16="http://schemas.microsoft.com/office/drawing/2014/main" id="{0E1F0985-060D-47C6-ADEC-86E873674D16}"/>
                </a:ext>
              </a:extLst>
            </p:cNvPr>
            <p:cNvSpPr txBox="1"/>
            <p:nvPr/>
          </p:nvSpPr>
          <p:spPr>
            <a:xfrm>
              <a:off x="1130666" y="6295216"/>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32</a:t>
              </a:r>
            </a:p>
          </p:txBody>
        </p:sp>
      </p:grpSp>
      <p:sp>
        <p:nvSpPr>
          <p:cNvPr id="42" name="TextBox 41">
            <a:extLst>
              <a:ext uri="{FF2B5EF4-FFF2-40B4-BE49-F238E27FC236}">
                <a16:creationId xmlns:a16="http://schemas.microsoft.com/office/drawing/2014/main" id="{5BDD02E6-5949-4D43-BE0B-D4B77785A069}"/>
              </a:ext>
            </a:extLst>
          </p:cNvPr>
          <p:cNvSpPr txBox="1"/>
          <p:nvPr/>
        </p:nvSpPr>
        <p:spPr>
          <a:xfrm>
            <a:off x="-61804" y="5815044"/>
            <a:ext cx="1261885" cy="276999"/>
          </a:xfrm>
          <a:prstGeom prst="rect">
            <a:avLst/>
          </a:prstGeom>
          <a:noFill/>
        </p:spPr>
        <p:txBody>
          <a:bodyPr wrap="none" rtlCol="0">
            <a:spAutoFit/>
          </a:bodyPr>
          <a:lstStyle/>
          <a:p>
            <a:pPr algn="r"/>
            <a:r>
              <a:rPr lang="ja-JP" sz="1200" dirty="0"/>
              <a:t>リスク有患者数</a:t>
            </a:r>
          </a:p>
        </p:txBody>
      </p:sp>
      <p:cxnSp>
        <p:nvCxnSpPr>
          <p:cNvPr id="43" name="Straight Connector 42">
            <a:extLst>
              <a:ext uri="{FF2B5EF4-FFF2-40B4-BE49-F238E27FC236}">
                <a16:creationId xmlns:a16="http://schemas.microsoft.com/office/drawing/2014/main" id="{5F39F746-D280-4439-B47F-279C86127481}"/>
              </a:ext>
            </a:extLst>
          </p:cNvPr>
          <p:cNvCxnSpPr>
            <a:cxnSpLocks/>
          </p:cNvCxnSpPr>
          <p:nvPr/>
        </p:nvCxnSpPr>
        <p:spPr>
          <a:xfrm>
            <a:off x="1349359" y="4986628"/>
            <a:ext cx="360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sp>
        <p:nvSpPr>
          <p:cNvPr id="44" name="Graphic 51">
            <a:extLst>
              <a:ext uri="{FF2B5EF4-FFF2-40B4-BE49-F238E27FC236}">
                <a16:creationId xmlns:a16="http://schemas.microsoft.com/office/drawing/2014/main" id="{5280CEEE-58B9-4B84-BBAC-F34780364831}"/>
              </a:ext>
            </a:extLst>
          </p:cNvPr>
          <p:cNvSpPr/>
          <p:nvPr/>
        </p:nvSpPr>
        <p:spPr>
          <a:xfrm>
            <a:off x="1249664" y="2509742"/>
            <a:ext cx="4448175" cy="214948"/>
          </a:xfrm>
          <a:custGeom>
            <a:avLst/>
            <a:gdLst>
              <a:gd name="connsiteX0" fmla="*/ 5545245 w 5545245"/>
              <a:gd name="connsiteY0" fmla="*/ 259344 h 259343"/>
              <a:gd name="connsiteX1" fmla="*/ 1565491 w 5545245"/>
              <a:gd name="connsiteY1" fmla="*/ 259344 h 259343"/>
              <a:gd name="connsiteX2" fmla="*/ 1565491 w 5545245"/>
              <a:gd name="connsiteY2" fmla="*/ 141461 h 259343"/>
              <a:gd name="connsiteX3" fmla="*/ 1395746 w 5545245"/>
              <a:gd name="connsiteY3" fmla="*/ 141461 h 259343"/>
              <a:gd name="connsiteX4" fmla="*/ 1395746 w 5545245"/>
              <a:gd name="connsiteY4" fmla="*/ 0 h 259343"/>
              <a:gd name="connsiteX5" fmla="*/ 0 w 5545245"/>
              <a:gd name="connsiteY5" fmla="*/ 0 h 25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5245" h="259343">
                <a:moveTo>
                  <a:pt x="5545245" y="259344"/>
                </a:moveTo>
                <a:lnTo>
                  <a:pt x="1565491" y="259344"/>
                </a:lnTo>
                <a:lnTo>
                  <a:pt x="1565491" y="141461"/>
                </a:lnTo>
                <a:lnTo>
                  <a:pt x="1395746" y="141461"/>
                </a:lnTo>
                <a:lnTo>
                  <a:pt x="1395746"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sz="1400"/>
          </a:p>
        </p:txBody>
      </p:sp>
      <p:sp>
        <p:nvSpPr>
          <p:cNvPr id="45" name="TextBox 44">
            <a:extLst>
              <a:ext uri="{FF2B5EF4-FFF2-40B4-BE49-F238E27FC236}">
                <a16:creationId xmlns:a16="http://schemas.microsoft.com/office/drawing/2014/main" id="{BCCD99BF-02ED-4187-8CC2-87A8B5DE4C56}"/>
              </a:ext>
            </a:extLst>
          </p:cNvPr>
          <p:cNvSpPr txBox="1"/>
          <p:nvPr/>
        </p:nvSpPr>
        <p:spPr>
          <a:xfrm>
            <a:off x="1674479" y="4848129"/>
            <a:ext cx="1688283" cy="307777"/>
          </a:xfrm>
          <a:prstGeom prst="rect">
            <a:avLst/>
          </a:prstGeom>
          <a:noFill/>
        </p:spPr>
        <p:txBody>
          <a:bodyPr wrap="none" rtlCol="0">
            <a:spAutoFit/>
          </a:bodyPr>
          <a:lstStyle/>
          <a:p>
            <a:r>
              <a:rPr lang="ja-JP" sz="1400"/>
              <a:t>生存確率</a:t>
            </a:r>
          </a:p>
        </p:txBody>
      </p:sp>
      <p:sp>
        <p:nvSpPr>
          <p:cNvPr id="46" name="Freeform 21">
            <a:extLst>
              <a:ext uri="{FF2B5EF4-FFF2-40B4-BE49-F238E27FC236}">
                <a16:creationId xmlns:a16="http://schemas.microsoft.com/office/drawing/2014/main" id="{7966C8E9-FA96-42D5-8F4C-A03B720B8404}"/>
              </a:ext>
            </a:extLst>
          </p:cNvPr>
          <p:cNvSpPr>
            <a:spLocks/>
          </p:cNvSpPr>
          <p:nvPr/>
        </p:nvSpPr>
        <p:spPr bwMode="auto">
          <a:xfrm>
            <a:off x="7381904" y="2469842"/>
            <a:ext cx="4421492" cy="265828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nvGrpSpPr>
          <p:cNvPr id="47" name="Group 46">
            <a:extLst>
              <a:ext uri="{FF2B5EF4-FFF2-40B4-BE49-F238E27FC236}">
                <a16:creationId xmlns:a16="http://schemas.microsoft.com/office/drawing/2014/main" id="{EE7DF7B6-4E82-4BBB-8E3E-EA107F90548C}"/>
              </a:ext>
            </a:extLst>
          </p:cNvPr>
          <p:cNvGrpSpPr/>
          <p:nvPr/>
        </p:nvGrpSpPr>
        <p:grpSpPr>
          <a:xfrm>
            <a:off x="6619439" y="2314749"/>
            <a:ext cx="762226" cy="2912892"/>
            <a:chOff x="4203234" y="1239008"/>
            <a:chExt cx="762226" cy="2855233"/>
          </a:xfrm>
        </p:grpSpPr>
        <p:sp>
          <p:nvSpPr>
            <p:cNvPr id="48" name="Line 6">
              <a:extLst>
                <a:ext uri="{FF2B5EF4-FFF2-40B4-BE49-F238E27FC236}">
                  <a16:creationId xmlns:a16="http://schemas.microsoft.com/office/drawing/2014/main" id="{C473DCC4-4A7E-425E-94A6-E5F5FEE5B267}"/>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9" name="Line 7">
              <a:extLst>
                <a:ext uri="{FF2B5EF4-FFF2-40B4-BE49-F238E27FC236}">
                  <a16:creationId xmlns:a16="http://schemas.microsoft.com/office/drawing/2014/main" id="{52D90F73-23BB-4DA7-BF0B-2052BFB7C82F}"/>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0" name="Line 8">
              <a:extLst>
                <a:ext uri="{FF2B5EF4-FFF2-40B4-BE49-F238E27FC236}">
                  <a16:creationId xmlns:a16="http://schemas.microsoft.com/office/drawing/2014/main" id="{854EBD2A-D9E2-4ADC-9D0A-C6B06202E81B}"/>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1" name="Line 9">
              <a:extLst>
                <a:ext uri="{FF2B5EF4-FFF2-40B4-BE49-F238E27FC236}">
                  <a16:creationId xmlns:a16="http://schemas.microsoft.com/office/drawing/2014/main" id="{6E25E683-ED22-4648-A9BA-A359B71DEFAC}"/>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2" name="Line 10">
              <a:extLst>
                <a:ext uri="{FF2B5EF4-FFF2-40B4-BE49-F238E27FC236}">
                  <a16:creationId xmlns:a16="http://schemas.microsoft.com/office/drawing/2014/main" id="{E47D78ED-5584-4F1B-B2E1-9CC8A114BC00}"/>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3" name="Line 11">
              <a:extLst>
                <a:ext uri="{FF2B5EF4-FFF2-40B4-BE49-F238E27FC236}">
                  <a16:creationId xmlns:a16="http://schemas.microsoft.com/office/drawing/2014/main" id="{C8673324-5167-4C32-97B1-024850A0F425}"/>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4" name="TextBox 53">
              <a:extLst>
                <a:ext uri="{FF2B5EF4-FFF2-40B4-BE49-F238E27FC236}">
                  <a16:creationId xmlns:a16="http://schemas.microsoft.com/office/drawing/2014/main" id="{DA700B7A-20F1-450D-9E5D-1BF375A59B48}"/>
                </a:ext>
              </a:extLst>
            </p:cNvPr>
            <p:cNvSpPr txBox="1"/>
            <p:nvPr/>
          </p:nvSpPr>
          <p:spPr>
            <a:xfrm rot="16200000">
              <a:off x="3715101" y="2542535"/>
              <a:ext cx="1284044"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OSの確率</a:t>
              </a:r>
            </a:p>
          </p:txBody>
        </p:sp>
        <p:sp>
          <p:nvSpPr>
            <p:cNvPr id="55" name="TextBox 54">
              <a:extLst>
                <a:ext uri="{FF2B5EF4-FFF2-40B4-BE49-F238E27FC236}">
                  <a16:creationId xmlns:a16="http://schemas.microsoft.com/office/drawing/2014/main" id="{1CF11078-2EC2-4B77-BC2E-1944A492D54E}"/>
                </a:ext>
              </a:extLst>
            </p:cNvPr>
            <p:cNvSpPr txBox="1"/>
            <p:nvPr/>
          </p:nvSpPr>
          <p:spPr>
            <a:xfrm>
              <a:off x="4488901" y="1239008"/>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a:t>
              </a:r>
            </a:p>
          </p:txBody>
        </p:sp>
        <p:sp>
          <p:nvSpPr>
            <p:cNvPr id="56" name="TextBox 55">
              <a:extLst>
                <a:ext uri="{FF2B5EF4-FFF2-40B4-BE49-F238E27FC236}">
                  <a16:creationId xmlns:a16="http://schemas.microsoft.com/office/drawing/2014/main" id="{EB28BF79-9BBF-41CC-8498-DE97B1C99552}"/>
                </a:ext>
              </a:extLst>
            </p:cNvPr>
            <p:cNvSpPr txBox="1"/>
            <p:nvPr/>
          </p:nvSpPr>
          <p:spPr>
            <a:xfrm>
              <a:off x="4488901" y="1763147"/>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0.8</a:t>
              </a:r>
            </a:p>
          </p:txBody>
        </p:sp>
        <p:sp>
          <p:nvSpPr>
            <p:cNvPr id="57" name="TextBox 56">
              <a:extLst>
                <a:ext uri="{FF2B5EF4-FFF2-40B4-BE49-F238E27FC236}">
                  <a16:creationId xmlns:a16="http://schemas.microsoft.com/office/drawing/2014/main" id="{E8CF3754-785B-4E89-A553-2DEB0DD09AD9}"/>
                </a:ext>
              </a:extLst>
            </p:cNvPr>
            <p:cNvSpPr txBox="1"/>
            <p:nvPr/>
          </p:nvSpPr>
          <p:spPr>
            <a:xfrm>
              <a:off x="4488901" y="2261678"/>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0.6</a:t>
              </a:r>
            </a:p>
          </p:txBody>
        </p:sp>
        <p:sp>
          <p:nvSpPr>
            <p:cNvPr id="58" name="TextBox 57">
              <a:extLst>
                <a:ext uri="{FF2B5EF4-FFF2-40B4-BE49-F238E27FC236}">
                  <a16:creationId xmlns:a16="http://schemas.microsoft.com/office/drawing/2014/main" id="{B0E44A0A-0D0A-4E98-B121-F0FB58310C88}"/>
                </a:ext>
              </a:extLst>
            </p:cNvPr>
            <p:cNvSpPr txBox="1"/>
            <p:nvPr/>
          </p:nvSpPr>
          <p:spPr>
            <a:xfrm>
              <a:off x="4488901" y="2776331"/>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0.4</a:t>
              </a:r>
            </a:p>
          </p:txBody>
        </p:sp>
        <p:sp>
          <p:nvSpPr>
            <p:cNvPr id="59" name="TextBox 58">
              <a:extLst>
                <a:ext uri="{FF2B5EF4-FFF2-40B4-BE49-F238E27FC236}">
                  <a16:creationId xmlns:a16="http://schemas.microsoft.com/office/drawing/2014/main" id="{F7D3FF75-4494-478F-BF24-E48FFACC1965}"/>
                </a:ext>
              </a:extLst>
            </p:cNvPr>
            <p:cNvSpPr txBox="1"/>
            <p:nvPr/>
          </p:nvSpPr>
          <p:spPr>
            <a:xfrm>
              <a:off x="4488901" y="3280234"/>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0.2</a:t>
              </a:r>
            </a:p>
          </p:txBody>
        </p:sp>
        <p:sp>
          <p:nvSpPr>
            <p:cNvPr id="60" name="TextBox 59">
              <a:extLst>
                <a:ext uri="{FF2B5EF4-FFF2-40B4-BE49-F238E27FC236}">
                  <a16:creationId xmlns:a16="http://schemas.microsoft.com/office/drawing/2014/main" id="{CF27C4D0-957B-46DB-8DB3-6A5BA581B23F}"/>
                </a:ext>
              </a:extLst>
            </p:cNvPr>
            <p:cNvSpPr txBox="1"/>
            <p:nvPr/>
          </p:nvSpPr>
          <p:spPr>
            <a:xfrm>
              <a:off x="4637989" y="3792556"/>
              <a:ext cx="284052" cy="30168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sp>
        <p:nvSpPr>
          <p:cNvPr id="61" name="TextBox 60">
            <a:extLst>
              <a:ext uri="{FF2B5EF4-FFF2-40B4-BE49-F238E27FC236}">
                <a16:creationId xmlns:a16="http://schemas.microsoft.com/office/drawing/2014/main" id="{50237496-274C-4593-94AF-16136C4B0A31}"/>
              </a:ext>
            </a:extLst>
          </p:cNvPr>
          <p:cNvSpPr txBox="1"/>
          <p:nvPr/>
        </p:nvSpPr>
        <p:spPr>
          <a:xfrm>
            <a:off x="7516182" y="5425689"/>
            <a:ext cx="4204741"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ネオアジュバント治療開始からの時間、月数</a:t>
            </a:r>
          </a:p>
        </p:txBody>
      </p:sp>
      <p:sp>
        <p:nvSpPr>
          <p:cNvPr id="62" name="TextBox 61">
            <a:extLst>
              <a:ext uri="{FF2B5EF4-FFF2-40B4-BE49-F238E27FC236}">
                <a16:creationId xmlns:a16="http://schemas.microsoft.com/office/drawing/2014/main" id="{27C00203-C59A-4EDE-A43E-021C870070E2}"/>
              </a:ext>
            </a:extLst>
          </p:cNvPr>
          <p:cNvSpPr txBox="1"/>
          <p:nvPr/>
        </p:nvSpPr>
        <p:spPr>
          <a:xfrm>
            <a:off x="6341907" y="5815044"/>
            <a:ext cx="990977" cy="307777"/>
          </a:xfrm>
          <a:prstGeom prst="rect">
            <a:avLst/>
          </a:prstGeom>
          <a:noFill/>
        </p:spPr>
        <p:txBody>
          <a:bodyPr wrap="none" rtlCol="0">
            <a:spAutoFit/>
          </a:bodyPr>
          <a:lstStyle/>
          <a:p>
            <a:pPr algn="r"/>
            <a:r>
              <a:rPr lang="ja-JP" sz="1400"/>
              <a:t>リスク有患者数</a:t>
            </a:r>
          </a:p>
        </p:txBody>
      </p:sp>
      <p:cxnSp>
        <p:nvCxnSpPr>
          <p:cNvPr id="63" name="Straight Connector 62">
            <a:extLst>
              <a:ext uri="{FF2B5EF4-FFF2-40B4-BE49-F238E27FC236}">
                <a16:creationId xmlns:a16="http://schemas.microsoft.com/office/drawing/2014/main" id="{6FD4D584-537F-47F8-BCC5-5F764AC8CFC0}"/>
              </a:ext>
            </a:extLst>
          </p:cNvPr>
          <p:cNvCxnSpPr>
            <a:cxnSpLocks/>
          </p:cNvCxnSpPr>
          <p:nvPr/>
        </p:nvCxnSpPr>
        <p:spPr>
          <a:xfrm>
            <a:off x="7512417" y="4945988"/>
            <a:ext cx="360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B26F6C29-172C-498D-B07A-2316140C1145}"/>
              </a:ext>
            </a:extLst>
          </p:cNvPr>
          <p:cNvSpPr txBox="1"/>
          <p:nvPr/>
        </p:nvSpPr>
        <p:spPr>
          <a:xfrm>
            <a:off x="7837537" y="4807489"/>
            <a:ext cx="1688283" cy="307777"/>
          </a:xfrm>
          <a:prstGeom prst="rect">
            <a:avLst/>
          </a:prstGeom>
          <a:noFill/>
        </p:spPr>
        <p:txBody>
          <a:bodyPr wrap="none" rtlCol="0">
            <a:spAutoFit/>
          </a:bodyPr>
          <a:lstStyle/>
          <a:p>
            <a:r>
              <a:rPr lang="ja-JP" sz="1400"/>
              <a:t>生存確率</a:t>
            </a:r>
          </a:p>
        </p:txBody>
      </p:sp>
      <p:graphicFrame>
        <p:nvGraphicFramePr>
          <p:cNvPr id="65" name="Table 48">
            <a:extLst>
              <a:ext uri="{FF2B5EF4-FFF2-40B4-BE49-F238E27FC236}">
                <a16:creationId xmlns:a16="http://schemas.microsoft.com/office/drawing/2014/main" id="{855C5792-F564-48B5-A934-FF35E60F8E24}"/>
              </a:ext>
            </a:extLst>
          </p:cNvPr>
          <p:cNvGraphicFramePr>
            <a:graphicFrameLocks noGrp="1"/>
          </p:cNvGraphicFramePr>
          <p:nvPr>
            <p:extLst>
              <p:ext uri="{D42A27DB-BD31-4B8C-83A1-F6EECF244321}">
                <p14:modId xmlns:p14="http://schemas.microsoft.com/office/powerpoint/2010/main" val="2083813777"/>
              </p:ext>
            </p:extLst>
          </p:nvPr>
        </p:nvGraphicFramePr>
        <p:xfrm>
          <a:off x="8463280" y="3413875"/>
          <a:ext cx="2743200" cy="625720"/>
        </p:xfrm>
        <a:graphic>
          <a:graphicData uri="http://schemas.openxmlformats.org/drawingml/2006/table">
            <a:tbl>
              <a:tblPr firstRow="1" bandRow="1">
                <a:tableStyleId>{5C22544A-7EE6-4342-B048-85BDC9FD1C3A}</a:tableStyleId>
              </a:tblPr>
              <a:tblGrid>
                <a:gridCol w="386080">
                  <a:extLst>
                    <a:ext uri="{9D8B030D-6E8A-4147-A177-3AD203B41FA5}">
                      <a16:colId xmlns:a16="http://schemas.microsoft.com/office/drawing/2014/main" val="852951797"/>
                    </a:ext>
                  </a:extLst>
                </a:gridCol>
                <a:gridCol w="712651">
                  <a:extLst>
                    <a:ext uri="{9D8B030D-6E8A-4147-A177-3AD203B41FA5}">
                      <a16:colId xmlns:a16="http://schemas.microsoft.com/office/drawing/2014/main" val="3567813003"/>
                    </a:ext>
                  </a:extLst>
                </a:gridCol>
                <a:gridCol w="608149">
                  <a:extLst>
                    <a:ext uri="{9D8B030D-6E8A-4147-A177-3AD203B41FA5}">
                      <a16:colId xmlns:a16="http://schemas.microsoft.com/office/drawing/2014/main" val="3628146649"/>
                    </a:ext>
                  </a:extLst>
                </a:gridCol>
                <a:gridCol w="1036320">
                  <a:extLst>
                    <a:ext uri="{9D8B030D-6E8A-4147-A177-3AD203B41FA5}">
                      <a16:colId xmlns:a16="http://schemas.microsoft.com/office/drawing/2014/main" val="2499824943"/>
                    </a:ext>
                  </a:extLst>
                </a:gridCol>
              </a:tblGrid>
              <a:tr h="215054">
                <a:tc>
                  <a:txBody>
                    <a:bodyPr/>
                    <a:lstStyle/>
                    <a:p>
                      <a:pPr algn="ctr"/>
                      <a:r>
                        <a:rPr lang="ja-JP" sz="1200">
                          <a:solidFill>
                            <a:srgbClr val="4D4D4D"/>
                          </a:solidFill>
                        </a:rPr>
                        <a:t>N</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イベント</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中央値</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7232601"/>
                  </a:ext>
                </a:extLst>
              </a:tr>
              <a:tr h="370840">
                <a:tc>
                  <a:txBody>
                    <a:bodyPr/>
                    <a:lstStyle/>
                    <a:p>
                      <a:pPr algn="ctr"/>
                      <a:r>
                        <a:rPr lang="ja-JP" sz="1200">
                          <a:solidFill>
                            <a:srgbClr val="4D4D4D"/>
                          </a:solidFill>
                        </a:rPr>
                        <a:t>32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1</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0192969"/>
                  </a:ext>
                </a:extLst>
              </a:tr>
            </a:tbl>
          </a:graphicData>
        </a:graphic>
      </p:graphicFrame>
      <p:grpSp>
        <p:nvGrpSpPr>
          <p:cNvPr id="66" name="Group 65">
            <a:extLst>
              <a:ext uri="{FF2B5EF4-FFF2-40B4-BE49-F238E27FC236}">
                <a16:creationId xmlns:a16="http://schemas.microsoft.com/office/drawing/2014/main" id="{18EC6547-025F-477A-97C5-D8B32A7C5BC1}"/>
              </a:ext>
            </a:extLst>
          </p:cNvPr>
          <p:cNvGrpSpPr/>
          <p:nvPr/>
        </p:nvGrpSpPr>
        <p:grpSpPr>
          <a:xfrm>
            <a:off x="7359578" y="5134778"/>
            <a:ext cx="4351414" cy="360147"/>
            <a:chOff x="1512989" y="5303149"/>
            <a:chExt cx="2374863" cy="360147"/>
          </a:xfrm>
        </p:grpSpPr>
        <p:sp>
          <p:nvSpPr>
            <p:cNvPr id="67" name="Line 21">
              <a:extLst>
                <a:ext uri="{FF2B5EF4-FFF2-40B4-BE49-F238E27FC236}">
                  <a16:creationId xmlns:a16="http://schemas.microsoft.com/office/drawing/2014/main" id="{6678D52F-B93D-4D03-AAE3-90DE543F7407}"/>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68" name="TextBox 67">
              <a:extLst>
                <a:ext uri="{FF2B5EF4-FFF2-40B4-BE49-F238E27FC236}">
                  <a16:creationId xmlns:a16="http://schemas.microsoft.com/office/drawing/2014/main" id="{B50AD0F8-8D4C-4F05-AFA0-5C8BEA6EB7AF}"/>
                </a:ext>
              </a:extLst>
            </p:cNvPr>
            <p:cNvSpPr txBox="1"/>
            <p:nvPr/>
          </p:nvSpPr>
          <p:spPr>
            <a:xfrm>
              <a:off x="3739690" y="5375149"/>
              <a:ext cx="148162"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18</a:t>
              </a:r>
            </a:p>
          </p:txBody>
        </p:sp>
        <p:sp>
          <p:nvSpPr>
            <p:cNvPr id="69" name="Line 21">
              <a:extLst>
                <a:ext uri="{FF2B5EF4-FFF2-40B4-BE49-F238E27FC236}">
                  <a16:creationId xmlns:a16="http://schemas.microsoft.com/office/drawing/2014/main" id="{1F5D8E09-440B-4319-9594-FD3EE46EC4D2}"/>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70" name="TextBox 69">
              <a:extLst>
                <a:ext uri="{FF2B5EF4-FFF2-40B4-BE49-F238E27FC236}">
                  <a16:creationId xmlns:a16="http://schemas.microsoft.com/office/drawing/2014/main" id="{E289E2D6-5233-4C76-8888-557409056345}"/>
                </a:ext>
              </a:extLst>
            </p:cNvPr>
            <p:cNvSpPr txBox="1"/>
            <p:nvPr/>
          </p:nvSpPr>
          <p:spPr>
            <a:xfrm>
              <a:off x="3364053" y="5375149"/>
              <a:ext cx="148162"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15</a:t>
              </a:r>
            </a:p>
          </p:txBody>
        </p:sp>
        <p:sp>
          <p:nvSpPr>
            <p:cNvPr id="71" name="Line 21">
              <a:extLst>
                <a:ext uri="{FF2B5EF4-FFF2-40B4-BE49-F238E27FC236}">
                  <a16:creationId xmlns:a16="http://schemas.microsoft.com/office/drawing/2014/main" id="{DBAC8D0B-008B-4249-B41F-0ABAADE6C392}"/>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72" name="TextBox 71">
              <a:extLst>
                <a:ext uri="{FF2B5EF4-FFF2-40B4-BE49-F238E27FC236}">
                  <a16:creationId xmlns:a16="http://schemas.microsoft.com/office/drawing/2014/main" id="{B2F675C4-1CC9-4D35-A530-1FA7DCABCB83}"/>
                </a:ext>
              </a:extLst>
            </p:cNvPr>
            <p:cNvSpPr txBox="1"/>
            <p:nvPr/>
          </p:nvSpPr>
          <p:spPr>
            <a:xfrm>
              <a:off x="2988416" y="5375149"/>
              <a:ext cx="148162"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12</a:t>
              </a:r>
            </a:p>
          </p:txBody>
        </p:sp>
        <p:sp>
          <p:nvSpPr>
            <p:cNvPr id="73" name="Line 21">
              <a:extLst>
                <a:ext uri="{FF2B5EF4-FFF2-40B4-BE49-F238E27FC236}">
                  <a16:creationId xmlns:a16="http://schemas.microsoft.com/office/drawing/2014/main" id="{9BEB314A-82CB-4A9C-B5F1-2FFA636A0E72}"/>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74" name="TextBox 73">
              <a:extLst>
                <a:ext uri="{FF2B5EF4-FFF2-40B4-BE49-F238E27FC236}">
                  <a16:creationId xmlns:a16="http://schemas.microsoft.com/office/drawing/2014/main" id="{95616DA7-853D-4D1E-BED9-0AF12CB71877}"/>
                </a:ext>
              </a:extLst>
            </p:cNvPr>
            <p:cNvSpPr txBox="1"/>
            <p:nvPr/>
          </p:nvSpPr>
          <p:spPr>
            <a:xfrm>
              <a:off x="2639900" y="5375149"/>
              <a:ext cx="93921"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9</a:t>
              </a:r>
            </a:p>
          </p:txBody>
        </p:sp>
        <p:sp>
          <p:nvSpPr>
            <p:cNvPr id="75" name="Line 21">
              <a:extLst>
                <a:ext uri="{FF2B5EF4-FFF2-40B4-BE49-F238E27FC236}">
                  <a16:creationId xmlns:a16="http://schemas.microsoft.com/office/drawing/2014/main" id="{AF9AFAD6-464E-4F55-B3A6-99D27F1C977F}"/>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76" name="TextBox 75">
              <a:extLst>
                <a:ext uri="{FF2B5EF4-FFF2-40B4-BE49-F238E27FC236}">
                  <a16:creationId xmlns:a16="http://schemas.microsoft.com/office/drawing/2014/main" id="{47E45159-D112-48CA-9CCE-1C59C4792A29}"/>
                </a:ext>
              </a:extLst>
            </p:cNvPr>
            <p:cNvSpPr txBox="1"/>
            <p:nvPr/>
          </p:nvSpPr>
          <p:spPr>
            <a:xfrm>
              <a:off x="2264263" y="5375149"/>
              <a:ext cx="93921"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6</a:t>
              </a:r>
            </a:p>
          </p:txBody>
        </p:sp>
        <p:sp>
          <p:nvSpPr>
            <p:cNvPr id="77" name="Line 21">
              <a:extLst>
                <a:ext uri="{FF2B5EF4-FFF2-40B4-BE49-F238E27FC236}">
                  <a16:creationId xmlns:a16="http://schemas.microsoft.com/office/drawing/2014/main" id="{8FEC3666-39EF-4AB2-B287-6D52F66A250F}"/>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78" name="TextBox 77">
              <a:extLst>
                <a:ext uri="{FF2B5EF4-FFF2-40B4-BE49-F238E27FC236}">
                  <a16:creationId xmlns:a16="http://schemas.microsoft.com/office/drawing/2014/main" id="{9450E53D-C1CE-400E-A58F-9D8434E893DD}"/>
                </a:ext>
              </a:extLst>
            </p:cNvPr>
            <p:cNvSpPr txBox="1"/>
            <p:nvPr/>
          </p:nvSpPr>
          <p:spPr>
            <a:xfrm>
              <a:off x="1888626" y="5375149"/>
              <a:ext cx="93921"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a:t>
              </a:r>
            </a:p>
          </p:txBody>
        </p:sp>
        <p:sp>
          <p:nvSpPr>
            <p:cNvPr id="79" name="Line 21">
              <a:extLst>
                <a:ext uri="{FF2B5EF4-FFF2-40B4-BE49-F238E27FC236}">
                  <a16:creationId xmlns:a16="http://schemas.microsoft.com/office/drawing/2014/main" id="{2BCCB669-DFDA-4CB2-9C59-B9A8BD5B6E60}"/>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80" name="TextBox 79">
              <a:extLst>
                <a:ext uri="{FF2B5EF4-FFF2-40B4-BE49-F238E27FC236}">
                  <a16:creationId xmlns:a16="http://schemas.microsoft.com/office/drawing/2014/main" id="{8F9B40E7-D71C-49EB-B9C0-8A589410DC9D}"/>
                </a:ext>
              </a:extLst>
            </p:cNvPr>
            <p:cNvSpPr txBox="1"/>
            <p:nvPr/>
          </p:nvSpPr>
          <p:spPr>
            <a:xfrm>
              <a:off x="1512989" y="5375149"/>
              <a:ext cx="93921"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0</a:t>
              </a:r>
            </a:p>
          </p:txBody>
        </p:sp>
      </p:grpSp>
      <p:grpSp>
        <p:nvGrpSpPr>
          <p:cNvPr id="81" name="Group 80">
            <a:extLst>
              <a:ext uri="{FF2B5EF4-FFF2-40B4-BE49-F238E27FC236}">
                <a16:creationId xmlns:a16="http://schemas.microsoft.com/office/drawing/2014/main" id="{A075AEE1-91A8-4176-9302-E63F80400A6F}"/>
              </a:ext>
            </a:extLst>
          </p:cNvPr>
          <p:cNvGrpSpPr/>
          <p:nvPr/>
        </p:nvGrpSpPr>
        <p:grpSpPr>
          <a:xfrm>
            <a:off x="7287965" y="5824859"/>
            <a:ext cx="4351416" cy="288147"/>
            <a:chOff x="7347985" y="6053329"/>
            <a:chExt cx="4351416" cy="288147"/>
          </a:xfrm>
        </p:grpSpPr>
        <p:sp>
          <p:nvSpPr>
            <p:cNvPr id="82" name="TextBox 81">
              <a:extLst>
                <a:ext uri="{FF2B5EF4-FFF2-40B4-BE49-F238E27FC236}">
                  <a16:creationId xmlns:a16="http://schemas.microsoft.com/office/drawing/2014/main" id="{4167759D-F7C4-404A-AC63-342B0C15C08A}"/>
                </a:ext>
              </a:extLst>
            </p:cNvPr>
            <p:cNvSpPr txBox="1"/>
            <p:nvPr/>
          </p:nvSpPr>
          <p:spPr>
            <a:xfrm>
              <a:off x="11527311" y="6053329"/>
              <a:ext cx="172090"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6</a:t>
              </a:r>
            </a:p>
          </p:txBody>
        </p:sp>
        <p:sp>
          <p:nvSpPr>
            <p:cNvPr id="83" name="TextBox 82">
              <a:extLst>
                <a:ext uri="{FF2B5EF4-FFF2-40B4-BE49-F238E27FC236}">
                  <a16:creationId xmlns:a16="http://schemas.microsoft.com/office/drawing/2014/main" id="{EB9D917F-7BA5-46E7-B9C8-88B28D7B3DA7}"/>
                </a:ext>
              </a:extLst>
            </p:cNvPr>
            <p:cNvSpPr txBox="1"/>
            <p:nvPr/>
          </p:nvSpPr>
          <p:spPr>
            <a:xfrm>
              <a:off x="10839039" y="6053329"/>
              <a:ext cx="172090"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8</a:t>
              </a:r>
            </a:p>
          </p:txBody>
        </p:sp>
        <p:sp>
          <p:nvSpPr>
            <p:cNvPr id="84" name="TextBox 83">
              <a:extLst>
                <a:ext uri="{FF2B5EF4-FFF2-40B4-BE49-F238E27FC236}">
                  <a16:creationId xmlns:a16="http://schemas.microsoft.com/office/drawing/2014/main" id="{60BD1312-806B-4A08-835D-A3F92801CEDC}"/>
                </a:ext>
              </a:extLst>
            </p:cNvPr>
            <p:cNvSpPr txBox="1"/>
            <p:nvPr/>
          </p:nvSpPr>
          <p:spPr>
            <a:xfrm>
              <a:off x="10101073" y="605332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15</a:t>
              </a:r>
            </a:p>
          </p:txBody>
        </p:sp>
        <p:sp>
          <p:nvSpPr>
            <p:cNvPr id="85" name="TextBox 84">
              <a:extLst>
                <a:ext uri="{FF2B5EF4-FFF2-40B4-BE49-F238E27FC236}">
                  <a16:creationId xmlns:a16="http://schemas.microsoft.com/office/drawing/2014/main" id="{FC0CC960-783F-4E36-8F13-1A95C1F22C29}"/>
                </a:ext>
              </a:extLst>
            </p:cNvPr>
            <p:cNvSpPr txBox="1"/>
            <p:nvPr/>
          </p:nvSpPr>
          <p:spPr>
            <a:xfrm>
              <a:off x="9412802" y="605332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20</a:t>
              </a:r>
            </a:p>
          </p:txBody>
        </p:sp>
        <p:sp>
          <p:nvSpPr>
            <p:cNvPr id="86" name="TextBox 85">
              <a:extLst>
                <a:ext uri="{FF2B5EF4-FFF2-40B4-BE49-F238E27FC236}">
                  <a16:creationId xmlns:a16="http://schemas.microsoft.com/office/drawing/2014/main" id="{61A31E6C-35AE-40FB-BD24-D4CA45372E65}"/>
                </a:ext>
              </a:extLst>
            </p:cNvPr>
            <p:cNvSpPr txBox="1"/>
            <p:nvPr/>
          </p:nvSpPr>
          <p:spPr>
            <a:xfrm>
              <a:off x="8724529" y="605332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24</a:t>
              </a:r>
            </a:p>
          </p:txBody>
        </p:sp>
        <p:sp>
          <p:nvSpPr>
            <p:cNvPr id="87" name="TextBox 86">
              <a:extLst>
                <a:ext uri="{FF2B5EF4-FFF2-40B4-BE49-F238E27FC236}">
                  <a16:creationId xmlns:a16="http://schemas.microsoft.com/office/drawing/2014/main" id="{49837017-1E6D-4237-94BA-0CABE29CF54A}"/>
                </a:ext>
              </a:extLst>
            </p:cNvPr>
            <p:cNvSpPr txBox="1"/>
            <p:nvPr/>
          </p:nvSpPr>
          <p:spPr>
            <a:xfrm>
              <a:off x="8036257" y="605332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32</a:t>
              </a:r>
            </a:p>
          </p:txBody>
        </p:sp>
        <p:sp>
          <p:nvSpPr>
            <p:cNvPr id="88" name="TextBox 87">
              <a:extLst>
                <a:ext uri="{FF2B5EF4-FFF2-40B4-BE49-F238E27FC236}">
                  <a16:creationId xmlns:a16="http://schemas.microsoft.com/office/drawing/2014/main" id="{2C8A38B5-9C7D-427E-A253-01D846DBCE4E}"/>
                </a:ext>
              </a:extLst>
            </p:cNvPr>
            <p:cNvSpPr txBox="1"/>
            <p:nvPr/>
          </p:nvSpPr>
          <p:spPr>
            <a:xfrm>
              <a:off x="7347985" y="605332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32</a:t>
              </a:r>
            </a:p>
          </p:txBody>
        </p:sp>
      </p:grpSp>
      <p:sp>
        <p:nvSpPr>
          <p:cNvPr id="89" name="Graphic 126">
            <a:extLst>
              <a:ext uri="{FF2B5EF4-FFF2-40B4-BE49-F238E27FC236}">
                <a16:creationId xmlns:a16="http://schemas.microsoft.com/office/drawing/2014/main" id="{2193EA40-23D7-4D0C-8996-3964C4890ACC}"/>
              </a:ext>
            </a:extLst>
          </p:cNvPr>
          <p:cNvSpPr/>
          <p:nvPr/>
        </p:nvSpPr>
        <p:spPr>
          <a:xfrm>
            <a:off x="7459345" y="2499898"/>
            <a:ext cx="4245293" cy="92711"/>
          </a:xfrm>
          <a:custGeom>
            <a:avLst/>
            <a:gdLst>
              <a:gd name="connsiteX0" fmla="*/ 5243465 w 5243464"/>
              <a:gd name="connsiteY0" fmla="*/ 113168 h 113168"/>
              <a:gd name="connsiteX1" fmla="*/ 976074 w 5243464"/>
              <a:gd name="connsiteY1" fmla="*/ 113168 h 113168"/>
              <a:gd name="connsiteX2" fmla="*/ 976074 w 5243464"/>
              <a:gd name="connsiteY2" fmla="*/ 0 h 113168"/>
              <a:gd name="connsiteX3" fmla="*/ 0 w 5243464"/>
              <a:gd name="connsiteY3" fmla="*/ 0 h 113168"/>
            </a:gdLst>
            <a:ahLst/>
            <a:cxnLst>
              <a:cxn ang="0">
                <a:pos x="connsiteX0" y="connsiteY0"/>
              </a:cxn>
              <a:cxn ang="0">
                <a:pos x="connsiteX1" y="connsiteY1"/>
              </a:cxn>
              <a:cxn ang="0">
                <a:pos x="connsiteX2" y="connsiteY2"/>
              </a:cxn>
              <a:cxn ang="0">
                <a:pos x="connsiteX3" y="connsiteY3"/>
              </a:cxn>
            </a:cxnLst>
            <a:rect l="l" t="t" r="r" b="b"/>
            <a:pathLst>
              <a:path w="5243464" h="113168">
                <a:moveTo>
                  <a:pt x="5243465" y="113168"/>
                </a:moveTo>
                <a:lnTo>
                  <a:pt x="976074" y="113168"/>
                </a:lnTo>
                <a:lnTo>
                  <a:pt x="976074"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Tree>
    <p:extLst>
      <p:ext uri="{BB962C8B-B14F-4D97-AF65-F5344CB8AC3E}">
        <p14:creationId xmlns:p14="http://schemas.microsoft.com/office/powerpoint/2010/main" val="3117783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a:t>244：局所マイクロサテライト不安定性/DNAミスマッチ修復機構(dMMR) 食道胃腺がん (OGA)を有する患者 (pts) における、ネオアジュバントニボルマブプラスイピリムマブおよびアジュバントニボルマブ: The GERCOR NEONIPIGA phase II study – André T, et al</a:t>
            </a:r>
          </a:p>
        </p:txBody>
      </p:sp>
      <p:sp>
        <p:nvSpPr>
          <p:cNvPr id="3" name="Content Placeholder 2"/>
          <p:cNvSpPr>
            <a:spLocks noGrp="1"/>
          </p:cNvSpPr>
          <p:nvPr>
            <p:ph idx="1"/>
          </p:nvPr>
        </p:nvSpPr>
        <p:spPr>
          <a:xfrm>
            <a:off x="486832" y="1206189"/>
            <a:ext cx="11389735" cy="4746172"/>
          </a:xfrm>
        </p:spPr>
        <p:txBody>
          <a:bodyPr/>
          <a:lstStyle/>
          <a:p>
            <a:pPr marL="0" indent="0">
              <a:buNone/>
            </a:pPr>
            <a:r>
              <a:rPr lang="ja-JP" b="1" dirty="0"/>
              <a:t>主要結果 (続き) </a:t>
            </a:r>
          </a:p>
          <a:p>
            <a:pPr marL="0" indent="0">
              <a:spcBef>
                <a:spcPts val="25000"/>
              </a:spcBef>
              <a:buNone/>
            </a:pPr>
            <a:r>
              <a:rPr lang="ja-JP" b="1" dirty="0"/>
              <a:t>結論</a:t>
            </a:r>
          </a:p>
          <a:p>
            <a:r>
              <a:rPr lang="ja-JP" b="1" dirty="0"/>
              <a:t>MSI-HまたはdMMR食道胃腺がんを有する患者では、ネオアジュバントニボルマブ+イピリムマブ、続いてアジュバントニボルマブは高いpCR率 ( 58.6%) と関連しており、新しい安全性の懸念はなかった</a:t>
            </a:r>
          </a:p>
        </p:txBody>
      </p:sp>
      <p:sp>
        <p:nvSpPr>
          <p:cNvPr id="5" name="Text Placeholder 4"/>
          <p:cNvSpPr>
            <a:spLocks noGrp="1"/>
          </p:cNvSpPr>
          <p:nvPr>
            <p:ph type="body" sz="quarter" idx="11"/>
          </p:nvPr>
        </p:nvSpPr>
        <p:spPr/>
        <p:txBody>
          <a:bodyPr/>
          <a:lstStyle/>
          <a:p>
            <a:r>
              <a:rPr lang="ja-JP"/>
              <a:t>André T, et al.J Clin Oncol 2022;40(suppl):abstr 244</a:t>
            </a:r>
          </a:p>
        </p:txBody>
      </p:sp>
      <p:graphicFrame>
        <p:nvGraphicFramePr>
          <p:cNvPr id="6" name="Group 88"/>
          <p:cNvGraphicFramePr>
            <a:graphicFrameLocks noGrp="1"/>
          </p:cNvGraphicFramePr>
          <p:nvPr>
            <p:extLst>
              <p:ext uri="{D42A27DB-BD31-4B8C-83A1-F6EECF244321}">
                <p14:modId xmlns:p14="http://schemas.microsoft.com/office/powerpoint/2010/main" val="3192872819"/>
              </p:ext>
            </p:extLst>
          </p:nvPr>
        </p:nvGraphicFramePr>
        <p:xfrm>
          <a:off x="630371" y="1659691"/>
          <a:ext cx="6230242" cy="2743200"/>
        </p:xfrm>
        <a:graphic>
          <a:graphicData uri="http://schemas.openxmlformats.org/drawingml/2006/table">
            <a:tbl>
              <a:tblPr firstRow="1" bandRow="1">
                <a:tableStyleId>{5202B0CA-FC54-4496-8BCA-5EF66A818D29}</a:tableStyleId>
              </a:tblPr>
              <a:tblGrid>
                <a:gridCol w="5002333">
                  <a:extLst>
                    <a:ext uri="{9D8B030D-6E8A-4147-A177-3AD203B41FA5}">
                      <a16:colId xmlns:a16="http://schemas.microsoft.com/office/drawing/2014/main" val="20000"/>
                    </a:ext>
                  </a:extLst>
                </a:gridCol>
                <a:gridCol w="1227909">
                  <a:extLst>
                    <a:ext uri="{9D8B030D-6E8A-4147-A177-3AD203B41FA5}">
                      <a16:colId xmlns:a16="http://schemas.microsoft.com/office/drawing/2014/main" val="20001"/>
                    </a:ext>
                  </a:extLst>
                </a:gridCol>
              </a:tblGrid>
              <a:tr h="279405">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ネオアジュバント療法中のグレード3 ～ 4の有害事象、n (%)</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n=32</a:t>
                      </a:r>
                    </a:p>
                  </a:txBody>
                  <a:tcPr marT="18000" marB="18000" anchor="ctr" horzOverflow="overflow"/>
                </a:tc>
                <a:extLst>
                  <a:ext uri="{0D108BD9-81ED-4DB2-BD59-A6C34878D82A}">
                    <a16:rowId xmlns:a16="http://schemas.microsoft.com/office/drawing/2014/main" val="10000"/>
                  </a:ext>
                </a:extLst>
              </a:tr>
              <a:tr h="2737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任意のTRAE</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 (25)</a:t>
                      </a:r>
                    </a:p>
                  </a:txBody>
                  <a:tcPr marT="18000" marB="18000" anchor="ctr"/>
                </a:tc>
                <a:extLst>
                  <a:ext uri="{0D108BD9-81ED-4DB2-BD59-A6C34878D82A}">
                    <a16:rowId xmlns:a16="http://schemas.microsoft.com/office/drawing/2014/main" val="4094055339"/>
                  </a:ext>
                </a:extLst>
              </a:tr>
              <a:tr h="2737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mn-cs"/>
                        </a:rPr>
                        <a:t>中止に至った</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 (16)</a:t>
                      </a:r>
                    </a:p>
                  </a:txBody>
                  <a:tcPr marT="18000" marB="18000" anchor="ctr"/>
                </a:tc>
                <a:extLst>
                  <a:ext uri="{0D108BD9-81ED-4DB2-BD59-A6C34878D82A}">
                    <a16:rowId xmlns:a16="http://schemas.microsoft.com/office/drawing/2014/main" val="3619506884"/>
                  </a:ext>
                </a:extLst>
              </a:tr>
              <a:tr h="2737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大腸炎／回腸炎</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 (6)</a:t>
                      </a:r>
                    </a:p>
                  </a:txBody>
                  <a:tcPr marT="18000" marB="18000" anchor="ctr"/>
                </a:tc>
                <a:extLst>
                  <a:ext uri="{0D108BD9-81ED-4DB2-BD59-A6C34878D82A}">
                    <a16:rowId xmlns:a16="http://schemas.microsoft.com/office/drawing/2014/main" val="3930904834"/>
                  </a:ext>
                </a:extLst>
              </a:tr>
              <a:tr h="2737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肝炎</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2 (6)</a:t>
                      </a:r>
                    </a:p>
                  </a:txBody>
                  <a:tcPr marT="18000" marB="18000" anchor="ctr"/>
                </a:tc>
                <a:extLst>
                  <a:ext uri="{0D108BD9-81ED-4DB2-BD59-A6C34878D82A}">
                    <a16:rowId xmlns:a16="http://schemas.microsoft.com/office/drawing/2014/main" val="4111590578"/>
                  </a:ext>
                </a:extLst>
              </a:tr>
              <a:tr h="2737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食欲減退</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 (6)</a:t>
                      </a:r>
                    </a:p>
                  </a:txBody>
                  <a:tcPr marT="18000" marB="18000" anchor="ctr"/>
                </a:tc>
                <a:extLst>
                  <a:ext uri="{0D108BD9-81ED-4DB2-BD59-A6C34878D82A}">
                    <a16:rowId xmlns:a16="http://schemas.microsoft.com/office/drawing/2014/main" val="1462862620"/>
                  </a:ext>
                </a:extLst>
              </a:tr>
              <a:tr h="2737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その他</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 (6)</a:t>
                      </a:r>
                    </a:p>
                  </a:txBody>
                  <a:tcPr marT="18000" marB="18000" anchor="ctr"/>
                </a:tc>
                <a:extLst>
                  <a:ext uri="{0D108BD9-81ED-4DB2-BD59-A6C34878D82A}">
                    <a16:rowId xmlns:a16="http://schemas.microsoft.com/office/drawing/2014/main" val="1925884342"/>
                  </a:ext>
                </a:extLst>
              </a:tr>
              <a:tr h="2737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下痢</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 (3) </a:t>
                      </a:r>
                    </a:p>
                  </a:txBody>
                  <a:tcPr marT="18000" marB="18000" anchor="ctr"/>
                </a:tc>
                <a:extLst>
                  <a:ext uri="{0D108BD9-81ED-4DB2-BD59-A6C34878D82A}">
                    <a16:rowId xmlns:a16="http://schemas.microsoft.com/office/drawing/2014/main" val="2440635064"/>
                  </a:ext>
                </a:extLst>
              </a:tr>
              <a:tr h="2737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副腎皮質機能不全/下垂体炎</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 (3)</a:t>
                      </a:r>
                    </a:p>
                  </a:txBody>
                  <a:tcPr marT="18000" marB="18000" anchor="ctr"/>
                </a:tc>
                <a:extLst>
                  <a:ext uri="{0D108BD9-81ED-4DB2-BD59-A6C34878D82A}">
                    <a16:rowId xmlns:a16="http://schemas.microsoft.com/office/drawing/2014/main" val="948427850"/>
                  </a:ext>
                </a:extLst>
              </a:tr>
              <a:tr h="2737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嘔吐</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 (3)</a:t>
                      </a:r>
                    </a:p>
                  </a:txBody>
                  <a:tcPr marT="18000" marB="18000" anchor="ctr"/>
                </a:tc>
                <a:extLst>
                  <a:ext uri="{0D108BD9-81ED-4DB2-BD59-A6C34878D82A}">
                    <a16:rowId xmlns:a16="http://schemas.microsoft.com/office/drawing/2014/main" val="1053578816"/>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795869877"/>
              </p:ext>
            </p:extLst>
          </p:nvPr>
        </p:nvGraphicFramePr>
        <p:xfrm>
          <a:off x="7210697" y="1659691"/>
          <a:ext cx="4281079" cy="2743200"/>
        </p:xfrm>
        <a:graphic>
          <a:graphicData uri="http://schemas.openxmlformats.org/drawingml/2006/table">
            <a:tbl>
              <a:tblPr firstRow="1" bandRow="1">
                <a:tableStyleId>{5202B0CA-FC54-4496-8BCA-5EF66A818D29}</a:tableStyleId>
              </a:tblPr>
              <a:tblGrid>
                <a:gridCol w="2781889">
                  <a:extLst>
                    <a:ext uri="{9D8B030D-6E8A-4147-A177-3AD203B41FA5}">
                      <a16:colId xmlns:a16="http://schemas.microsoft.com/office/drawing/2014/main" val="20000"/>
                    </a:ext>
                  </a:extLst>
                </a:gridCol>
                <a:gridCol w="1499190">
                  <a:extLst>
                    <a:ext uri="{9D8B030D-6E8A-4147-A177-3AD203B41FA5}">
                      <a16:colId xmlns:a16="http://schemas.microsoft.com/office/drawing/2014/main" val="20001"/>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術中および術後の合併症、n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n=29</a:t>
                      </a:r>
                    </a:p>
                  </a:txBody>
                  <a:tcPr anchor="ctr" horzOverflow="overflow">
                    <a:solidFill>
                      <a:schemeClr val="bg2"/>
                    </a:solidFill>
                  </a:tcPr>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あり</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17 (58.5)</a:t>
                      </a:r>
                    </a:p>
                  </a:txBody>
                  <a:tcPr anchor="ct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瘻孔</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 (27)</a:t>
                      </a:r>
                    </a:p>
                  </a:txBody>
                  <a:tcPr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膵炎</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 (14) </a:t>
                      </a: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イレウス</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 (9)</a:t>
                      </a:r>
                    </a:p>
                  </a:txBody>
                  <a:tcPr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肺炎</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 (9)</a:t>
                      </a:r>
                    </a:p>
                  </a:txBody>
                  <a:tcPr anchor="ctr"/>
                </a:tc>
                <a:extLst>
                  <a:ext uri="{0D108BD9-81ED-4DB2-BD59-A6C34878D82A}">
                    <a16:rowId xmlns:a16="http://schemas.microsoft.com/office/drawing/2014/main" val="923767683"/>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心房細動</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 (9)</a:t>
                      </a:r>
                    </a:p>
                  </a:txBody>
                  <a:tcPr anchor="ctr"/>
                </a:tc>
                <a:extLst>
                  <a:ext uri="{0D108BD9-81ED-4DB2-BD59-A6C34878D82A}">
                    <a16:rowId xmlns:a16="http://schemas.microsoft.com/office/drawing/2014/main" val="25747687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死亡</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 (4.5) </a:t>
                      </a:r>
                    </a:p>
                  </a:txBody>
                  <a:tcPr anchor="ctr"/>
                </a:tc>
                <a:extLst>
                  <a:ext uri="{0D108BD9-81ED-4DB2-BD59-A6C34878D82A}">
                    <a16:rowId xmlns:a16="http://schemas.microsoft.com/office/drawing/2014/main" val="403710079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その他</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6 (27)</a:t>
                      </a:r>
                    </a:p>
                  </a:txBody>
                  <a:tcPr anchor="ctr"/>
                </a:tc>
                <a:extLst>
                  <a:ext uri="{0D108BD9-81ED-4DB2-BD59-A6C34878D82A}">
                    <a16:rowId xmlns:a16="http://schemas.microsoft.com/office/drawing/2014/main" val="1956493008"/>
                  </a:ext>
                </a:extLst>
              </a:tr>
            </a:tbl>
          </a:graphicData>
        </a:graphic>
      </p:graphicFrame>
    </p:spTree>
    <p:extLst>
      <p:ext uri="{BB962C8B-B14F-4D97-AF65-F5344CB8AC3E}">
        <p14:creationId xmlns:p14="http://schemas.microsoft.com/office/powerpoint/2010/main" val="2372671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486836" y="6096005"/>
            <a:ext cx="6290174" cy="487363"/>
          </a:xfrm>
        </p:spPr>
        <p:txBody>
          <a:bodyPr/>
          <a:lstStyle/>
          <a:p>
            <a:r>
              <a:rPr lang="ja-JP" dirty="0"/>
              <a:t>FLOT、ドセタキセル 50 mg/m</a:t>
            </a:r>
            <a:r>
              <a:rPr lang="ja-JP" baseline="30000" dirty="0"/>
              <a:t>2</a:t>
            </a:r>
            <a:r>
              <a:rPr lang="ja-JP" dirty="0"/>
              <a:t> + オキサリプラチン 85 mg/m</a:t>
            </a:r>
            <a:r>
              <a:rPr lang="ja-JP" baseline="30000" dirty="0"/>
              <a:t>2</a:t>
            </a:r>
            <a:r>
              <a:rPr lang="ja-JP" dirty="0"/>
              <a:t> + ロイコボリン 200 mg/m</a:t>
            </a:r>
            <a:r>
              <a:rPr lang="ja-JP" baseline="30000" dirty="0"/>
              <a:t>2</a:t>
            </a:r>
            <a:r>
              <a:rPr lang="ja-JP" dirty="0"/>
              <a:t> + 5FU 2600 mg/m</a:t>
            </a:r>
            <a:r>
              <a:rPr lang="ja-JP" baseline="30000" dirty="0"/>
              <a:t>2</a:t>
            </a:r>
            <a:r>
              <a:rPr lang="ja-JP" dirty="0"/>
              <a:t> D1 IV</a:t>
            </a:r>
          </a:p>
        </p:txBody>
      </p:sp>
      <p:sp>
        <p:nvSpPr>
          <p:cNvPr id="21" name="Title 1"/>
          <p:cNvSpPr>
            <a:spLocks noGrp="1"/>
          </p:cNvSpPr>
          <p:nvPr>
            <p:ph type="title"/>
          </p:nvPr>
        </p:nvSpPr>
        <p:spPr>
          <a:xfrm>
            <a:off x="486833" y="179614"/>
            <a:ext cx="11076074" cy="807720"/>
          </a:xfrm>
        </p:spPr>
        <p:txBody>
          <a:bodyPr/>
          <a:lstStyle/>
          <a:p>
            <a:r>
              <a:rPr lang="ja-JP" dirty="0"/>
              <a:t>4003：切除可能な食道胃腺がんの周術期アテゾリズマブとFLOT化学療法を併用している患者とFLOT単独の患者の外科的および病理学的転帰および病理学的退縮：FLOT-AIO German Gastric Cancer GroupとSwiss SAKKによる、無作為化他施設第 IIb 相試験、 DANTEの中間結果 </a:t>
            </a:r>
            <a:br>
              <a:rPr lang="en-GB" altLang="ja-JP" dirty="0"/>
            </a:br>
            <a:r>
              <a:rPr lang="ja-JP" dirty="0"/>
              <a:t>– Al-Batran S-E,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dirty="0"/>
              <a:t>研究目的</a:t>
            </a:r>
          </a:p>
          <a:p>
            <a:r>
              <a:rPr lang="ja-JP" dirty="0"/>
              <a:t>第2 b相DANTE試験 (中間解析) において、ドイツおよびスイスの施設における切除可能な食道胃腺がん患者におけるアテゾリズマブ+ FLOTの有効性および安全性を評価する</a:t>
            </a:r>
          </a:p>
        </p:txBody>
      </p:sp>
      <p:sp>
        <p:nvSpPr>
          <p:cNvPr id="23" name="Text Placeholder 4"/>
          <p:cNvSpPr>
            <a:spLocks noGrp="1"/>
          </p:cNvSpPr>
          <p:nvPr>
            <p:ph type="body" sz="quarter" idx="11"/>
          </p:nvPr>
        </p:nvSpPr>
        <p:spPr>
          <a:xfrm>
            <a:off x="6197601" y="6096001"/>
            <a:ext cx="5507567" cy="487363"/>
          </a:xfrm>
        </p:spPr>
        <p:txBody>
          <a:bodyPr/>
          <a:lstStyle/>
          <a:p>
            <a:r>
              <a:rPr lang="ja-JP"/>
              <a:t>Al-Batran S-E, et al.J Clin Oncol 2022;40(suppl):abstr 4003</a:t>
            </a:r>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PFS、DFS</a:t>
            </a:r>
          </a:p>
        </p:txBody>
      </p:sp>
      <p:sp>
        <p:nvSpPr>
          <p:cNvPr id="25" name="Oval 14"/>
          <p:cNvSpPr>
            <a:spLocks noChangeArrowheads="1"/>
          </p:cNvSpPr>
          <p:nvPr/>
        </p:nvSpPr>
        <p:spPr bwMode="auto">
          <a:xfrm>
            <a:off x="3066022" y="344787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a:p>
            <a:pPr algn="ctr">
              <a:defRPr/>
            </a:pPr>
            <a:r>
              <a:rPr lang="ja-JP" sz="1600" b="1">
                <a:solidFill>
                  <a:srgbClr val="043882"/>
                </a:solidFill>
                <a:ea typeface="SimSun" pitchFamily="2" charset="-122"/>
              </a:rPr>
              <a:t>1:1</a:t>
            </a:r>
          </a:p>
        </p:txBody>
      </p:sp>
      <p:cxnSp>
        <p:nvCxnSpPr>
          <p:cNvPr id="26" name="AutoShape 15"/>
          <p:cNvCxnSpPr>
            <a:cxnSpLocks noChangeShapeType="1"/>
            <a:stCxn id="25" idx="0"/>
            <a:endCxn id="28" idx="1"/>
          </p:cNvCxnSpPr>
          <p:nvPr/>
        </p:nvCxnSpPr>
        <p:spPr bwMode="auto">
          <a:xfrm rot="5400000" flipH="1" flipV="1">
            <a:off x="3133422" y="2849872"/>
            <a:ext cx="822397" cy="373600"/>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flipV="1">
            <a:off x="2963333" y="3739970"/>
            <a:ext cx="102689" cy="1"/>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3731420" y="2154337"/>
            <a:ext cx="2951538"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アテゾリズマブ 840 mg + FLOT D1 q2w (4サイクル)</a:t>
            </a:r>
            <a:br>
              <a:rPr lang="ja-JP" dirty="0">
                <a:solidFill>
                  <a:srgbClr val="FFFFFF"/>
                </a:solidFill>
                <a:ea typeface="SimSun" pitchFamily="2" charset="-122"/>
              </a:rPr>
            </a:br>
            <a:r>
              <a:rPr lang="ja-JP" dirty="0">
                <a:solidFill>
                  <a:srgbClr val="FFFFFF"/>
                </a:solidFill>
                <a:ea typeface="SimSun" pitchFamily="2" charset="-122"/>
              </a:rPr>
              <a:t>(n=146)</a:t>
            </a:r>
          </a:p>
        </p:txBody>
      </p:sp>
      <p:sp>
        <p:nvSpPr>
          <p:cNvPr id="29" name="AutoShape 9"/>
          <p:cNvSpPr>
            <a:spLocks noChangeArrowheads="1"/>
          </p:cNvSpPr>
          <p:nvPr/>
        </p:nvSpPr>
        <p:spPr bwMode="auto">
          <a:xfrm>
            <a:off x="99204" y="2808690"/>
            <a:ext cx="2864129"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切除可能な胃またはGEJ腺がん</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≥cT2 および/または N+</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ECOG PS 0–1</a:t>
            </a:r>
          </a:p>
          <a:p>
            <a:pPr defTabSz="892175" eaLnBrk="0" hangingPunct="0">
              <a:spcAft>
                <a:spcPct val="30000"/>
              </a:spcAft>
              <a:defRPr/>
            </a:pPr>
            <a:r>
              <a:rPr lang="ja-JP" sz="1600">
                <a:solidFill>
                  <a:srgbClr val="FFFFFF"/>
                </a:solidFill>
                <a:ea typeface="SimSun" pitchFamily="2" charset="-122"/>
              </a:rPr>
              <a:t>(n=295)</a:t>
            </a:r>
          </a:p>
        </p:txBody>
      </p:sp>
      <p:cxnSp>
        <p:nvCxnSpPr>
          <p:cNvPr id="30" name="AutoShape 16"/>
          <p:cNvCxnSpPr>
            <a:cxnSpLocks noChangeShapeType="1"/>
            <a:stCxn id="25" idx="4"/>
            <a:endCxn id="32" idx="1"/>
          </p:cNvCxnSpPr>
          <p:nvPr/>
        </p:nvCxnSpPr>
        <p:spPr bwMode="auto">
          <a:xfrm rot="16200000" flipH="1">
            <a:off x="3124428" y="4265462"/>
            <a:ext cx="840385" cy="373600"/>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外科的転帰、OS、安全性</a:t>
            </a:r>
          </a:p>
        </p:txBody>
      </p:sp>
      <p:sp>
        <p:nvSpPr>
          <p:cNvPr id="32" name="AutoShape 8"/>
          <p:cNvSpPr>
            <a:spLocks noChangeArrowheads="1"/>
          </p:cNvSpPr>
          <p:nvPr/>
        </p:nvSpPr>
        <p:spPr bwMode="auto">
          <a:xfrm>
            <a:off x="3731420" y="4401319"/>
            <a:ext cx="2951538"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t>FLOT D1 q2w </a:t>
            </a:r>
            <a:br>
              <a:rPr lang="en-GB" altLang="ja-JP" dirty="0"/>
            </a:br>
            <a:r>
              <a:rPr lang="ja-JP" dirty="0"/>
              <a:t>(4 サイクル)</a:t>
            </a:r>
            <a:br>
              <a:rPr lang="ja-JP" dirty="0"/>
            </a:br>
            <a:r>
              <a:rPr lang="ja-JP" dirty="0"/>
              <a:t>(n=149)</a:t>
            </a:r>
          </a:p>
        </p:txBody>
      </p:sp>
      <p:sp>
        <p:nvSpPr>
          <p:cNvPr id="15" name="AutoShape 12"/>
          <p:cNvSpPr>
            <a:spLocks noChangeArrowheads="1"/>
          </p:cNvSpPr>
          <p:nvPr/>
        </p:nvSpPr>
        <p:spPr bwMode="auto">
          <a:xfrm>
            <a:off x="10128731" y="2154337"/>
            <a:ext cx="191668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アテゾリズマブ </a:t>
            </a:r>
            <a:br>
              <a:rPr lang="ja-JP">
                <a:solidFill>
                  <a:srgbClr val="FFFFFF"/>
                </a:solidFill>
                <a:ea typeface="SimSun" pitchFamily="2" charset="-122"/>
              </a:rPr>
            </a:br>
            <a:r>
              <a:rPr lang="ja-JP">
                <a:solidFill>
                  <a:srgbClr val="FFFFFF"/>
                </a:solidFill>
                <a:ea typeface="SimSun" pitchFamily="2" charset="-122"/>
              </a:rPr>
              <a:t>1200 mg D1 q3w </a:t>
            </a:r>
            <a:br>
              <a:rPr lang="ja-JP">
                <a:solidFill>
                  <a:srgbClr val="FFFFFF"/>
                </a:solidFill>
                <a:ea typeface="SimSun" pitchFamily="2" charset="-122"/>
              </a:rPr>
            </a:br>
            <a:r>
              <a:rPr lang="ja-JP">
                <a:solidFill>
                  <a:srgbClr val="FFFFFF"/>
                </a:solidFill>
                <a:ea typeface="SimSun" pitchFamily="2" charset="-122"/>
              </a:rPr>
              <a:t>(8サイクル)</a:t>
            </a:r>
          </a:p>
        </p:txBody>
      </p:sp>
      <p:cxnSp>
        <p:nvCxnSpPr>
          <p:cNvPr id="16" name="AutoShape 21"/>
          <p:cNvCxnSpPr>
            <a:cxnSpLocks noChangeShapeType="1"/>
            <a:stCxn id="28" idx="3"/>
          </p:cNvCxnSpPr>
          <p:nvPr/>
        </p:nvCxnSpPr>
        <p:spPr bwMode="auto">
          <a:xfrm flipV="1">
            <a:off x="6682958" y="2625445"/>
            <a:ext cx="240016" cy="28"/>
          </a:xfrm>
          <a:prstGeom prst="straightConnector1">
            <a:avLst/>
          </a:prstGeom>
          <a:noFill/>
          <a:ln w="57150">
            <a:solidFill>
              <a:schemeClr val="bg2">
                <a:lumMod val="60000"/>
                <a:lumOff val="40000"/>
              </a:schemeClr>
            </a:solidFill>
            <a:round/>
            <a:headEnd/>
            <a:tailEnd type="triangle" w="med" len="med"/>
          </a:ln>
        </p:spPr>
      </p:cxnSp>
      <p:sp>
        <p:nvSpPr>
          <p:cNvPr id="34" name="AutoShape 8"/>
          <p:cNvSpPr>
            <a:spLocks noChangeArrowheads="1"/>
          </p:cNvSpPr>
          <p:nvPr/>
        </p:nvSpPr>
        <p:spPr bwMode="auto">
          <a:xfrm>
            <a:off x="6922974" y="2363544"/>
            <a:ext cx="494712" cy="2752853"/>
          </a:xfrm>
          <a:prstGeom prst="rect">
            <a:avLst/>
          </a:prstGeom>
          <a:solidFill>
            <a:schemeClr val="tx1"/>
          </a:solidFill>
          <a:ln w="9525" algn="ctr">
            <a:noFill/>
            <a:round/>
            <a:headEnd/>
            <a:tailEnd/>
          </a:ln>
        </p:spPr>
        <p:txBody>
          <a:bodyPr vert="wordArtVert" lIns="90488" tIns="0" rIns="90488" bIns="0" anchor="ctr"/>
          <a:lstStyle/>
          <a:p>
            <a:pPr algn="ctr" defTabSz="892175" eaLnBrk="0" hangingPunct="0">
              <a:defRPr/>
            </a:pPr>
            <a:r>
              <a:rPr lang="ja-JP" dirty="0">
                <a:solidFill>
                  <a:srgbClr val="FFFFFF"/>
                </a:solidFill>
                <a:ea typeface="SimSun" pitchFamily="2" charset="-122"/>
              </a:rPr>
              <a:t>手術</a:t>
            </a:r>
          </a:p>
        </p:txBody>
      </p:sp>
      <p:cxnSp>
        <p:nvCxnSpPr>
          <p:cNvPr id="40" name="AutoShape 21"/>
          <p:cNvCxnSpPr>
            <a:cxnSpLocks noChangeShapeType="1"/>
            <a:stCxn id="43" idx="3"/>
            <a:endCxn id="15" idx="1"/>
          </p:cNvCxnSpPr>
          <p:nvPr/>
        </p:nvCxnSpPr>
        <p:spPr bwMode="auto">
          <a:xfrm>
            <a:off x="9807889" y="2625473"/>
            <a:ext cx="320842" cy="0"/>
          </a:xfrm>
          <a:prstGeom prst="straightConnector1">
            <a:avLst/>
          </a:prstGeom>
          <a:noFill/>
          <a:ln w="57150">
            <a:solidFill>
              <a:schemeClr val="bg2">
                <a:lumMod val="60000"/>
                <a:lumOff val="40000"/>
              </a:schemeClr>
            </a:solidFill>
            <a:round/>
            <a:headEnd/>
            <a:tailEnd type="triangle" w="med" len="med"/>
          </a:ln>
        </p:spPr>
      </p:cxnSp>
      <p:cxnSp>
        <p:nvCxnSpPr>
          <p:cNvPr id="45" name="AutoShape 21"/>
          <p:cNvCxnSpPr>
            <a:cxnSpLocks noChangeShapeType="1"/>
            <a:stCxn id="32" idx="3"/>
          </p:cNvCxnSpPr>
          <p:nvPr/>
        </p:nvCxnSpPr>
        <p:spPr bwMode="auto">
          <a:xfrm>
            <a:off x="6682958" y="4872455"/>
            <a:ext cx="240016" cy="0"/>
          </a:xfrm>
          <a:prstGeom prst="straightConnector1">
            <a:avLst/>
          </a:prstGeom>
          <a:noFill/>
          <a:ln w="57150">
            <a:solidFill>
              <a:schemeClr val="bg2">
                <a:lumMod val="60000"/>
                <a:lumOff val="40000"/>
              </a:schemeClr>
            </a:solidFill>
            <a:round/>
            <a:headEnd/>
            <a:tailEnd type="triangle" w="med" len="med"/>
          </a:ln>
        </p:spPr>
      </p:cxnSp>
      <p:sp>
        <p:nvSpPr>
          <p:cNvPr id="20" name="Content Placeholder 26"/>
          <p:cNvSpPr txBox="1">
            <a:spLocks/>
          </p:cNvSpPr>
          <p:nvPr/>
        </p:nvSpPr>
        <p:spPr bwMode="auto">
          <a:xfrm>
            <a:off x="3698069" y="3155979"/>
            <a:ext cx="3306709" cy="892175"/>
          </a:xfrm>
          <a:prstGeom prst="rect">
            <a:avLst/>
          </a:prstGeom>
          <a:noFill/>
          <a:ln w="9525">
            <a:noFill/>
            <a:miter lim="800000"/>
            <a:headEnd/>
            <a:tailEnd/>
          </a:ln>
        </p:spPr>
        <p:txBody>
          <a:bodyPr/>
          <a:lstStyle/>
          <a:p>
            <a:pPr marL="190500" indent="-190500">
              <a:spcAft>
                <a:spcPts val="400"/>
              </a:spcAft>
              <a:defRPr/>
            </a:pPr>
            <a:r>
              <a:rPr lang="ja-JP" sz="1200" b="1" dirty="0">
                <a:solidFill>
                  <a:srgbClr val="043882"/>
                </a:solidFill>
              </a:rPr>
              <a:t>層別化</a:t>
            </a:r>
          </a:p>
          <a:p>
            <a:pPr marL="203200" lvl="0" indent="-203200">
              <a:spcAft>
                <a:spcPts val="400"/>
              </a:spcAft>
              <a:buFont typeface="Arial" pitchFamily="34" charset="0"/>
              <a:buChar char="•"/>
              <a:defRPr/>
            </a:pPr>
            <a:r>
              <a:rPr lang="ja-JP" sz="1200" dirty="0">
                <a:solidFill>
                  <a:srgbClr val="4D4D4D"/>
                </a:solidFill>
              </a:rPr>
              <a:t>結節期 (N+ 対 N-)</a:t>
            </a:r>
          </a:p>
          <a:p>
            <a:pPr marL="203200" lvl="0" indent="-203200">
              <a:spcAft>
                <a:spcPts val="400"/>
              </a:spcAft>
              <a:buFont typeface="Arial" pitchFamily="34" charset="0"/>
              <a:buChar char="•"/>
              <a:defRPr/>
            </a:pPr>
            <a:r>
              <a:rPr lang="ja-JP" sz="1200" dirty="0">
                <a:solidFill>
                  <a:srgbClr val="4D4D4D"/>
                </a:solidFill>
              </a:rPr>
              <a:t>主な場所 (GEJ タイプ I 対 </a:t>
            </a:r>
            <a:br>
              <a:rPr lang="ja-JP" sz="1200" dirty="0">
                <a:solidFill>
                  <a:srgbClr val="4D4D4D"/>
                </a:solidFill>
              </a:rPr>
            </a:br>
            <a:r>
              <a:rPr lang="ja-JP" sz="1200" dirty="0">
                <a:solidFill>
                  <a:srgbClr val="4D4D4D"/>
                </a:solidFill>
              </a:rPr>
              <a:t>GEJ タイプ II/III 対 胃)</a:t>
            </a:r>
          </a:p>
          <a:p>
            <a:pPr marL="203200" lvl="0" indent="-203200">
              <a:spcAft>
                <a:spcPts val="400"/>
              </a:spcAft>
              <a:buFont typeface="Arial" pitchFamily="34" charset="0"/>
              <a:buChar char="•"/>
              <a:defRPr/>
            </a:pPr>
            <a:r>
              <a:rPr lang="ja-JP" sz="1200" dirty="0">
                <a:solidFill>
                  <a:srgbClr val="4D4D4D"/>
                </a:solidFill>
              </a:rPr>
              <a:t>MSI ステータス (MSI-H 対 MSI-low/MSS)</a:t>
            </a:r>
          </a:p>
        </p:txBody>
      </p:sp>
      <p:sp>
        <p:nvSpPr>
          <p:cNvPr id="37" name="AutoShape 8"/>
          <p:cNvSpPr>
            <a:spLocks noChangeArrowheads="1"/>
          </p:cNvSpPr>
          <p:nvPr/>
        </p:nvSpPr>
        <p:spPr bwMode="auto">
          <a:xfrm>
            <a:off x="7866518" y="4401318"/>
            <a:ext cx="1941371"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t>FLOT D1 q2w </a:t>
            </a:r>
            <a:br>
              <a:rPr lang="ja-JP"/>
            </a:br>
            <a:r>
              <a:rPr lang="ja-JP"/>
              <a:t>(4 サイクル)</a:t>
            </a:r>
          </a:p>
        </p:txBody>
      </p:sp>
      <p:cxnSp>
        <p:nvCxnSpPr>
          <p:cNvPr id="38" name="AutoShape 21"/>
          <p:cNvCxnSpPr>
            <a:cxnSpLocks noChangeShapeType="1"/>
            <a:endCxn id="37" idx="1"/>
          </p:cNvCxnSpPr>
          <p:nvPr/>
        </p:nvCxnSpPr>
        <p:spPr bwMode="auto">
          <a:xfrm>
            <a:off x="7417146" y="4872454"/>
            <a:ext cx="449372" cy="0"/>
          </a:xfrm>
          <a:prstGeom prst="straightConnector1">
            <a:avLst/>
          </a:prstGeom>
          <a:noFill/>
          <a:ln w="57150">
            <a:solidFill>
              <a:schemeClr val="bg2">
                <a:lumMod val="60000"/>
                <a:lumOff val="40000"/>
              </a:schemeClr>
            </a:solidFill>
            <a:round/>
            <a:headEnd/>
            <a:tailEnd type="triangle" w="med" len="med"/>
          </a:ln>
        </p:spPr>
      </p:cxnSp>
      <p:sp>
        <p:nvSpPr>
          <p:cNvPr id="43" name="AutoShape 8"/>
          <p:cNvSpPr>
            <a:spLocks noChangeArrowheads="1"/>
          </p:cNvSpPr>
          <p:nvPr/>
        </p:nvSpPr>
        <p:spPr bwMode="auto">
          <a:xfrm>
            <a:off x="7866518" y="2154337"/>
            <a:ext cx="1941371"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アテゾリズマブ + FLOT D1 q2w </a:t>
            </a:r>
            <a:br>
              <a:rPr lang="ja-JP" dirty="0">
                <a:solidFill>
                  <a:srgbClr val="FFFFFF"/>
                </a:solidFill>
                <a:ea typeface="SimSun" pitchFamily="2" charset="-122"/>
              </a:rPr>
            </a:br>
            <a:r>
              <a:rPr lang="ja-JP" dirty="0">
                <a:solidFill>
                  <a:srgbClr val="FFFFFF"/>
                </a:solidFill>
                <a:ea typeface="SimSun" pitchFamily="2" charset="-122"/>
              </a:rPr>
              <a:t>(4サイクル )</a:t>
            </a:r>
          </a:p>
        </p:txBody>
      </p:sp>
      <p:cxnSp>
        <p:nvCxnSpPr>
          <p:cNvPr id="46" name="AutoShape 21"/>
          <p:cNvCxnSpPr>
            <a:cxnSpLocks noChangeShapeType="1"/>
            <a:endCxn id="43" idx="1"/>
          </p:cNvCxnSpPr>
          <p:nvPr/>
        </p:nvCxnSpPr>
        <p:spPr bwMode="auto">
          <a:xfrm flipV="1">
            <a:off x="7417146" y="2625473"/>
            <a:ext cx="449372" cy="4734"/>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549356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dirty="0"/>
              <a:t>4003：切除可能な食道胃腺がんの周術期アテゾリズマブとFLOT化学療法を併用している患者とFLOT単独の患者の外科的および病理学的転帰および病理学的退縮：FLOT-AIO German Gastric Cancer GroupとSwiss SAKKによる、無作為化他施設第 IIb 相試験、 DANTEの中間結果 </a:t>
            </a:r>
            <a:br>
              <a:rPr lang="en-GB" altLang="ja-JP" dirty="0"/>
            </a:br>
            <a:r>
              <a:rPr lang="ja-JP" dirty="0"/>
              <a:t>– Al-Batran S-E,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Al-Batran S-E, et al.J Clin Oncol 2022;40(suppl):abstr 4003</a:t>
            </a:r>
          </a:p>
        </p:txBody>
      </p:sp>
      <p:graphicFrame>
        <p:nvGraphicFramePr>
          <p:cNvPr id="7" name="Table 6"/>
          <p:cNvGraphicFramePr>
            <a:graphicFrameLocks noGrp="1"/>
          </p:cNvGraphicFramePr>
          <p:nvPr>
            <p:extLst>
              <p:ext uri="{D42A27DB-BD31-4B8C-83A1-F6EECF244321}">
                <p14:modId xmlns:p14="http://schemas.microsoft.com/office/powerpoint/2010/main" val="1212893721"/>
              </p:ext>
            </p:extLst>
          </p:nvPr>
        </p:nvGraphicFramePr>
        <p:xfrm>
          <a:off x="284180" y="4182376"/>
          <a:ext cx="5753676" cy="2072640"/>
        </p:xfrm>
        <a:graphic>
          <a:graphicData uri="http://schemas.openxmlformats.org/drawingml/2006/table">
            <a:tbl>
              <a:tblPr firstRow="1" bandRow="1">
                <a:tableStyleId>{5202B0CA-FC54-4496-8BCA-5EF66A818D29}</a:tableStyleId>
              </a:tblPr>
              <a:tblGrid>
                <a:gridCol w="2344067">
                  <a:extLst>
                    <a:ext uri="{9D8B030D-6E8A-4147-A177-3AD203B41FA5}">
                      <a16:colId xmlns:a16="http://schemas.microsoft.com/office/drawing/2014/main" val="1411244669"/>
                    </a:ext>
                  </a:extLst>
                </a:gridCol>
                <a:gridCol w="2189335">
                  <a:extLst>
                    <a:ext uri="{9D8B030D-6E8A-4147-A177-3AD203B41FA5}">
                      <a16:colId xmlns:a16="http://schemas.microsoft.com/office/drawing/2014/main" val="1864822337"/>
                    </a:ext>
                  </a:extLst>
                </a:gridCol>
                <a:gridCol w="1220274">
                  <a:extLst>
                    <a:ext uri="{9D8B030D-6E8A-4147-A177-3AD203B41FA5}">
                      <a16:colId xmlns:a16="http://schemas.microsoft.com/office/drawing/2014/main" val="2724402891"/>
                    </a:ext>
                  </a:extLst>
                </a:gridCol>
              </a:tblGrid>
              <a:tr h="370840">
                <a:tc>
                  <a:txBody>
                    <a:bodyPr/>
                    <a:lstStyle/>
                    <a:p>
                      <a:r>
                        <a:rPr lang="ja-JP" sz="1400">
                          <a:solidFill>
                            <a:schemeClr val="tx2"/>
                          </a:solidFill>
                        </a:rPr>
                        <a:t>外科的</a:t>
                      </a:r>
                      <a:r>
                        <a:rPr lang="ja-JP" sz="1400" baseline="0">
                          <a:solidFill>
                            <a:schemeClr val="tx2"/>
                          </a:solidFill>
                        </a:rPr>
                        <a:t>およびマージンなしの切除 </a:t>
                      </a:r>
                      <a:r>
                        <a:rPr lang="ja-JP" sz="1400">
                          <a:solidFill>
                            <a:schemeClr val="tx2"/>
                          </a:solidFill>
                        </a:rPr>
                        <a:t>、 n (%)</a:t>
                      </a:r>
                    </a:p>
                  </a:txBody>
                  <a:tcPr anchor="ctr"/>
                </a:tc>
                <a:tc>
                  <a:txBody>
                    <a:bodyPr/>
                    <a:lstStyle/>
                    <a:p>
                      <a:pPr algn="ctr"/>
                      <a:r>
                        <a:rPr lang="ja-JP" sz="1400">
                          <a:solidFill>
                            <a:schemeClr val="tx2"/>
                          </a:solidFill>
                        </a:rPr>
                        <a:t>アテゾリズマブ</a:t>
                      </a:r>
                      <a:r>
                        <a:rPr lang="ja-JP" sz="1400" baseline="0">
                          <a:solidFill>
                            <a:schemeClr val="tx2"/>
                          </a:solidFill>
                        </a:rPr>
                        <a:t> + FLOT</a:t>
                      </a:r>
                      <a:br>
                        <a:rPr lang="ja-JP" sz="1400" baseline="0">
                          <a:solidFill>
                            <a:schemeClr val="tx2"/>
                          </a:solidFill>
                        </a:rPr>
                      </a:br>
                      <a:r>
                        <a:rPr lang="ja-JP" sz="1400" baseline="0">
                          <a:solidFill>
                            <a:schemeClr val="tx2"/>
                          </a:solidFill>
                        </a:rPr>
                        <a:t>(n=146)</a:t>
                      </a:r>
                    </a:p>
                  </a:txBody>
                  <a:tcPr/>
                </a:tc>
                <a:tc>
                  <a:txBody>
                    <a:bodyPr/>
                    <a:lstStyle/>
                    <a:p>
                      <a:pPr algn="ctr"/>
                      <a:r>
                        <a:rPr lang="ja-JP" sz="1400" dirty="0">
                          <a:solidFill>
                            <a:schemeClr val="tx2"/>
                          </a:solidFill>
                        </a:rPr>
                        <a:t>FLOT </a:t>
                      </a:r>
                      <a:br>
                        <a:rPr lang="ja-JP" sz="1400" dirty="0">
                          <a:solidFill>
                            <a:schemeClr val="tx2"/>
                          </a:solidFill>
                        </a:rPr>
                      </a:br>
                      <a:r>
                        <a:rPr lang="ja-JP" sz="1400" dirty="0">
                          <a:solidFill>
                            <a:schemeClr val="tx2"/>
                          </a:solidFill>
                        </a:rPr>
                        <a:t>(n=149)</a:t>
                      </a:r>
                    </a:p>
                  </a:txBody>
                  <a:tcPr/>
                </a:tc>
                <a:extLst>
                  <a:ext uri="{0D108BD9-81ED-4DB2-BD59-A6C34878D82A}">
                    <a16:rowId xmlns:a16="http://schemas.microsoft.com/office/drawing/2014/main" val="333937366"/>
                  </a:ext>
                </a:extLst>
              </a:tr>
              <a:tr h="207152">
                <a:tc>
                  <a:txBody>
                    <a:bodyPr/>
                    <a:lstStyle/>
                    <a:p>
                      <a:r>
                        <a:rPr lang="ja-JP" sz="1400" noProof="0">
                          <a:solidFill>
                            <a:schemeClr val="tx1"/>
                          </a:solidFill>
                        </a:rPr>
                        <a:t>腫瘍</a:t>
                      </a:r>
                      <a:r>
                        <a:rPr lang="ja-JP" sz="1400">
                          <a:solidFill>
                            <a:schemeClr val="tx1"/>
                          </a:solidFill>
                        </a:rPr>
                        <a:t> 切除手術</a:t>
                      </a:r>
                    </a:p>
                  </a:txBody>
                  <a:tcPr/>
                </a:tc>
                <a:tc>
                  <a:txBody>
                    <a:bodyPr/>
                    <a:lstStyle/>
                    <a:p>
                      <a:pPr algn="ctr"/>
                      <a:r>
                        <a:rPr lang="ja-JP" sz="1400">
                          <a:solidFill>
                            <a:schemeClr val="tx1"/>
                          </a:solidFill>
                        </a:rPr>
                        <a:t>141 (97)</a:t>
                      </a:r>
                    </a:p>
                  </a:txBody>
                  <a:tcPr/>
                </a:tc>
                <a:tc>
                  <a:txBody>
                    <a:bodyPr/>
                    <a:lstStyle/>
                    <a:p>
                      <a:pPr algn="ctr"/>
                      <a:r>
                        <a:rPr lang="ja-JP" sz="1400">
                          <a:solidFill>
                            <a:schemeClr val="tx1"/>
                          </a:solidFill>
                        </a:rPr>
                        <a:t>143 (96)</a:t>
                      </a:r>
                    </a:p>
                  </a:txBody>
                  <a:tcPr/>
                </a:tc>
                <a:extLst>
                  <a:ext uri="{0D108BD9-81ED-4DB2-BD59-A6C34878D82A}">
                    <a16:rowId xmlns:a16="http://schemas.microsoft.com/office/drawing/2014/main" val="77470655"/>
                  </a:ext>
                </a:extLst>
              </a:tr>
              <a:tr h="229729">
                <a:tc>
                  <a:txBody>
                    <a:bodyPr/>
                    <a:lstStyle/>
                    <a:p>
                      <a:r>
                        <a:rPr lang="ja-JP" sz="1400">
                          <a:solidFill>
                            <a:schemeClr val="tx1"/>
                          </a:solidFill>
                        </a:rPr>
                        <a:t>マージンなし</a:t>
                      </a:r>
                      <a:r>
                        <a:rPr lang="ja-JP" sz="1400" baseline="0">
                          <a:solidFill>
                            <a:schemeClr val="tx1"/>
                          </a:solidFill>
                        </a:rPr>
                        <a:t> (R0) の切除r</a:t>
                      </a:r>
                    </a:p>
                    <a:p>
                      <a:pPr marL="180975" indent="0"/>
                      <a:r>
                        <a:rPr lang="ja-JP" sz="1400" baseline="0">
                          <a:solidFill>
                            <a:schemeClr val="tx1"/>
                          </a:solidFill>
                        </a:rPr>
                        <a:t>手術を受けた者のうち</a:t>
                      </a:r>
                    </a:p>
                    <a:p>
                      <a:pPr marL="180975" indent="0"/>
                      <a:r>
                        <a:rPr lang="ja-JP" sz="1400" baseline="0">
                          <a:solidFill>
                            <a:schemeClr val="tx1"/>
                          </a:solidFill>
                        </a:rPr>
                        <a:t>ITT</a:t>
                      </a:r>
                    </a:p>
                  </a:txBody>
                  <a:tcPr/>
                </a:tc>
                <a:tc>
                  <a:txBody>
                    <a:bodyPr/>
                    <a:lstStyle/>
                    <a:p>
                      <a:pPr algn="l" rtl="0"/>
                      <a:endParaRPr lang="en-GB" sz="1400" dirty="0">
                        <a:solidFill>
                          <a:schemeClr val="tx1"/>
                        </a:solidFill>
                      </a:endParaRPr>
                    </a:p>
                    <a:p>
                      <a:pPr algn="ctr"/>
                      <a:r>
                        <a:rPr lang="ja-JP" sz="1400">
                          <a:solidFill>
                            <a:schemeClr val="tx1"/>
                          </a:solidFill>
                        </a:rPr>
                        <a:t>135 (96)</a:t>
                      </a:r>
                    </a:p>
                    <a:p>
                      <a:pPr algn="ctr"/>
                      <a:r>
                        <a:rPr lang="ja-JP" sz="1400">
                          <a:solidFill>
                            <a:schemeClr val="tx1"/>
                          </a:solidFill>
                        </a:rPr>
                        <a:t>135 (93)</a:t>
                      </a:r>
                    </a:p>
                  </a:txBody>
                  <a:tcPr/>
                </a:tc>
                <a:tc>
                  <a:txBody>
                    <a:bodyPr/>
                    <a:lstStyle/>
                    <a:p>
                      <a:pPr algn="l" rtl="0"/>
                      <a:endParaRPr lang="en-GB" sz="1400" baseline="0" dirty="0">
                        <a:solidFill>
                          <a:schemeClr val="tx1"/>
                        </a:solidFill>
                      </a:endParaRPr>
                    </a:p>
                    <a:p>
                      <a:pPr algn="ctr"/>
                      <a:r>
                        <a:rPr lang="ja-JP" sz="1400" baseline="0">
                          <a:solidFill>
                            <a:schemeClr val="tx1"/>
                          </a:solidFill>
                        </a:rPr>
                        <a:t>136 (95)</a:t>
                      </a:r>
                    </a:p>
                    <a:p>
                      <a:pPr algn="ctr"/>
                      <a:r>
                        <a:rPr lang="ja-JP" sz="1400" baseline="0">
                          <a:solidFill>
                            <a:schemeClr val="tx1"/>
                          </a:solidFill>
                        </a:rPr>
                        <a:t>136 (91)</a:t>
                      </a:r>
                    </a:p>
                  </a:txBody>
                  <a:tcPr/>
                </a:tc>
                <a:extLst>
                  <a:ext uri="{0D108BD9-81ED-4DB2-BD59-A6C34878D82A}">
                    <a16:rowId xmlns:a16="http://schemas.microsoft.com/office/drawing/2014/main" val="1819005811"/>
                  </a:ext>
                </a:extLst>
              </a:tr>
              <a:tr h="190218">
                <a:tc>
                  <a:txBody>
                    <a:bodyPr/>
                    <a:lstStyle/>
                    <a:p>
                      <a:r>
                        <a:rPr lang="ja-JP" sz="1400" dirty="0">
                          <a:solidFill>
                            <a:schemeClr val="tx1"/>
                          </a:solidFill>
                        </a:rPr>
                        <a:t>リンパ</a:t>
                      </a:r>
                      <a:r>
                        <a:rPr lang="ja-JP" sz="1400" baseline="0" dirty="0">
                          <a:solidFill>
                            <a:schemeClr val="tx1"/>
                          </a:solidFill>
                        </a:rPr>
                        <a:t>節切除、中央値 </a:t>
                      </a:r>
                      <a:br>
                        <a:rPr lang="en-GB" altLang="ja-JP" sz="1400" baseline="0" dirty="0">
                          <a:solidFill>
                            <a:schemeClr val="tx1"/>
                          </a:solidFill>
                        </a:rPr>
                      </a:br>
                      <a:r>
                        <a:rPr lang="ja-JP" sz="1400" baseline="0" dirty="0">
                          <a:solidFill>
                            <a:schemeClr val="tx1"/>
                          </a:solidFill>
                        </a:rPr>
                        <a:t>(25%, 75% 四分位)</a:t>
                      </a:r>
                    </a:p>
                  </a:txBody>
                  <a:tcPr/>
                </a:tc>
                <a:tc>
                  <a:txBody>
                    <a:bodyPr/>
                    <a:lstStyle/>
                    <a:p>
                      <a:pPr algn="ctr"/>
                      <a:r>
                        <a:rPr lang="ja-JP" sz="1400">
                          <a:solidFill>
                            <a:schemeClr val="tx1"/>
                          </a:solidFill>
                        </a:rPr>
                        <a:t>30 (5-139)</a:t>
                      </a:r>
                    </a:p>
                  </a:txBody>
                  <a:tcPr/>
                </a:tc>
                <a:tc>
                  <a:txBody>
                    <a:bodyPr/>
                    <a:lstStyle/>
                    <a:p>
                      <a:pPr algn="ctr"/>
                      <a:r>
                        <a:rPr lang="ja-JP" sz="1400" dirty="0">
                          <a:solidFill>
                            <a:schemeClr val="tx1"/>
                          </a:solidFill>
                        </a:rPr>
                        <a:t>29 (11-81)</a:t>
                      </a:r>
                    </a:p>
                  </a:txBody>
                  <a:tcPr/>
                </a:tc>
                <a:extLst>
                  <a:ext uri="{0D108BD9-81ED-4DB2-BD59-A6C34878D82A}">
                    <a16:rowId xmlns:a16="http://schemas.microsoft.com/office/drawing/2014/main" val="1834782831"/>
                  </a:ext>
                </a:extLst>
              </a:tr>
            </a:tbl>
          </a:graphicData>
        </a:graphic>
      </p:graphicFrame>
      <p:graphicFrame>
        <p:nvGraphicFramePr>
          <p:cNvPr id="8" name="Table 7"/>
          <p:cNvGraphicFramePr>
            <a:graphicFrameLocks noGrp="1"/>
          </p:cNvGraphicFramePr>
          <p:nvPr/>
        </p:nvGraphicFramePr>
        <p:xfrm>
          <a:off x="176963" y="1626730"/>
          <a:ext cx="5919037" cy="2346960"/>
        </p:xfrm>
        <a:graphic>
          <a:graphicData uri="http://schemas.openxmlformats.org/drawingml/2006/table">
            <a:tbl>
              <a:tblPr firstRow="1" bandRow="1">
                <a:tableStyleId>{5202B0CA-FC54-4496-8BCA-5EF66A818D29}</a:tableStyleId>
              </a:tblPr>
              <a:tblGrid>
                <a:gridCol w="2694646">
                  <a:extLst>
                    <a:ext uri="{9D8B030D-6E8A-4147-A177-3AD203B41FA5}">
                      <a16:colId xmlns:a16="http://schemas.microsoft.com/office/drawing/2014/main" val="1411244669"/>
                    </a:ext>
                  </a:extLst>
                </a:gridCol>
                <a:gridCol w="2156178">
                  <a:extLst>
                    <a:ext uri="{9D8B030D-6E8A-4147-A177-3AD203B41FA5}">
                      <a16:colId xmlns:a16="http://schemas.microsoft.com/office/drawing/2014/main" val="1864822337"/>
                    </a:ext>
                  </a:extLst>
                </a:gridCol>
                <a:gridCol w="1068213">
                  <a:extLst>
                    <a:ext uri="{9D8B030D-6E8A-4147-A177-3AD203B41FA5}">
                      <a16:colId xmlns:a16="http://schemas.microsoft.com/office/drawing/2014/main" val="2724402891"/>
                    </a:ext>
                  </a:extLst>
                </a:gridCol>
              </a:tblGrid>
              <a:tr h="370840">
                <a:tc>
                  <a:txBody>
                    <a:bodyPr/>
                    <a:lstStyle/>
                    <a:p>
                      <a:r>
                        <a:rPr lang="ja-JP" sz="1400">
                          <a:solidFill>
                            <a:schemeClr val="tx2"/>
                          </a:solidFill>
                        </a:rPr>
                        <a:t>AEs、n (%)</a:t>
                      </a:r>
                    </a:p>
                  </a:txBody>
                  <a:tcPr anchor="ctr"/>
                </a:tc>
                <a:tc>
                  <a:txBody>
                    <a:bodyPr/>
                    <a:lstStyle/>
                    <a:p>
                      <a:pPr algn="ctr"/>
                      <a:r>
                        <a:rPr lang="ja-JP" sz="1400">
                          <a:solidFill>
                            <a:schemeClr val="tx2"/>
                          </a:solidFill>
                        </a:rPr>
                        <a:t>アテゾリズマブ</a:t>
                      </a:r>
                      <a:r>
                        <a:rPr lang="ja-JP" sz="1400" baseline="0">
                          <a:solidFill>
                            <a:schemeClr val="tx2"/>
                          </a:solidFill>
                        </a:rPr>
                        <a:t> + FLOT</a:t>
                      </a:r>
                      <a:br>
                        <a:rPr lang="ja-JP" sz="1400" baseline="0">
                          <a:solidFill>
                            <a:schemeClr val="tx2"/>
                          </a:solidFill>
                        </a:rPr>
                      </a:br>
                      <a:r>
                        <a:rPr lang="ja-JP" sz="1400" baseline="0">
                          <a:solidFill>
                            <a:schemeClr val="tx2"/>
                          </a:solidFill>
                        </a:rPr>
                        <a:t>(n=144)</a:t>
                      </a:r>
                    </a:p>
                  </a:txBody>
                  <a:tcPr/>
                </a:tc>
                <a:tc>
                  <a:txBody>
                    <a:bodyPr/>
                    <a:lstStyle/>
                    <a:p>
                      <a:pPr algn="ctr"/>
                      <a:r>
                        <a:rPr lang="ja-JP" sz="1400">
                          <a:solidFill>
                            <a:schemeClr val="tx2"/>
                          </a:solidFill>
                        </a:rPr>
                        <a:t>FLOT </a:t>
                      </a:r>
                      <a:br>
                        <a:rPr lang="ja-JP" sz="1400">
                          <a:solidFill>
                            <a:schemeClr val="tx2"/>
                          </a:solidFill>
                        </a:rPr>
                      </a:br>
                      <a:r>
                        <a:rPr lang="ja-JP" sz="1400">
                          <a:solidFill>
                            <a:schemeClr val="tx2"/>
                          </a:solidFill>
                        </a:rPr>
                        <a:t>(n=148)</a:t>
                      </a:r>
                    </a:p>
                  </a:txBody>
                  <a:tcPr/>
                </a:tc>
                <a:extLst>
                  <a:ext uri="{0D108BD9-81ED-4DB2-BD59-A6C34878D82A}">
                    <a16:rowId xmlns:a16="http://schemas.microsoft.com/office/drawing/2014/main" val="333937366"/>
                  </a:ext>
                </a:extLst>
              </a:tr>
              <a:tr h="207152">
                <a:tc>
                  <a:txBody>
                    <a:bodyPr/>
                    <a:lstStyle/>
                    <a:p>
                      <a:r>
                        <a:rPr lang="ja-JP" sz="1400">
                          <a:solidFill>
                            <a:schemeClr val="tx1"/>
                          </a:solidFill>
                        </a:rPr>
                        <a:t>任意のグレード</a:t>
                      </a:r>
                      <a:r>
                        <a:rPr lang="ja-JP" sz="1400" baseline="0">
                          <a:solidFill>
                            <a:schemeClr val="tx1"/>
                          </a:solidFill>
                        </a:rPr>
                        <a:t> 3〜4</a:t>
                      </a:r>
                    </a:p>
                  </a:txBody>
                  <a:tcPr/>
                </a:tc>
                <a:tc>
                  <a:txBody>
                    <a:bodyPr/>
                    <a:lstStyle/>
                    <a:p>
                      <a:pPr algn="ctr"/>
                      <a:r>
                        <a:rPr lang="ja-JP" sz="1400">
                          <a:solidFill>
                            <a:schemeClr val="tx1"/>
                          </a:solidFill>
                        </a:rPr>
                        <a:t>130 (90)</a:t>
                      </a:r>
                    </a:p>
                  </a:txBody>
                  <a:tcPr/>
                </a:tc>
                <a:tc>
                  <a:txBody>
                    <a:bodyPr/>
                    <a:lstStyle/>
                    <a:p>
                      <a:pPr algn="ctr"/>
                      <a:r>
                        <a:rPr lang="ja-JP" sz="1400">
                          <a:solidFill>
                            <a:schemeClr val="tx1"/>
                          </a:solidFill>
                        </a:rPr>
                        <a:t>125 (85)</a:t>
                      </a:r>
                    </a:p>
                  </a:txBody>
                  <a:tcPr/>
                </a:tc>
                <a:extLst>
                  <a:ext uri="{0D108BD9-81ED-4DB2-BD59-A6C34878D82A}">
                    <a16:rowId xmlns:a16="http://schemas.microsoft.com/office/drawing/2014/main" val="77470655"/>
                  </a:ext>
                </a:extLst>
              </a:tr>
              <a:tr h="229729">
                <a:tc>
                  <a:txBody>
                    <a:bodyPr/>
                    <a:lstStyle/>
                    <a:p>
                      <a:r>
                        <a:rPr lang="ja-JP" sz="1400">
                          <a:solidFill>
                            <a:schemeClr val="tx1"/>
                          </a:solidFill>
                        </a:rPr>
                        <a:t>任意の</a:t>
                      </a:r>
                      <a:r>
                        <a:rPr lang="ja-JP" sz="1400" baseline="0">
                          <a:solidFill>
                            <a:schemeClr val="tx1"/>
                          </a:solidFill>
                        </a:rPr>
                        <a:t>グレード5</a:t>
                      </a:r>
                    </a:p>
                  </a:txBody>
                  <a:tcPr/>
                </a:tc>
                <a:tc>
                  <a:txBody>
                    <a:bodyPr/>
                    <a:lstStyle/>
                    <a:p>
                      <a:pPr algn="ctr"/>
                      <a:r>
                        <a:rPr lang="ja-JP" sz="1400">
                          <a:solidFill>
                            <a:schemeClr val="tx1"/>
                          </a:solidFill>
                        </a:rPr>
                        <a:t>7 (5)</a:t>
                      </a:r>
                    </a:p>
                  </a:txBody>
                  <a:tcPr/>
                </a:tc>
                <a:tc>
                  <a:txBody>
                    <a:bodyPr/>
                    <a:lstStyle/>
                    <a:p>
                      <a:pPr algn="ctr"/>
                      <a:r>
                        <a:rPr lang="ja-JP" sz="1400">
                          <a:solidFill>
                            <a:schemeClr val="tx1"/>
                          </a:solidFill>
                        </a:rPr>
                        <a:t>8</a:t>
                      </a:r>
                      <a:r>
                        <a:rPr lang="ja-JP" sz="1400" baseline="0">
                          <a:solidFill>
                            <a:schemeClr val="tx1"/>
                          </a:solidFill>
                        </a:rPr>
                        <a:t> (5)</a:t>
                      </a:r>
                    </a:p>
                  </a:txBody>
                  <a:tcPr/>
                </a:tc>
                <a:extLst>
                  <a:ext uri="{0D108BD9-81ED-4DB2-BD59-A6C34878D82A}">
                    <a16:rowId xmlns:a16="http://schemas.microsoft.com/office/drawing/2014/main" val="1819005811"/>
                  </a:ext>
                </a:extLst>
              </a:tr>
              <a:tr h="190218">
                <a:tc>
                  <a:txBody>
                    <a:bodyPr/>
                    <a:lstStyle/>
                    <a:p>
                      <a:r>
                        <a:rPr lang="ja-JP" sz="1400">
                          <a:solidFill>
                            <a:schemeClr val="tx1"/>
                          </a:solidFill>
                        </a:rPr>
                        <a:t>SAE</a:t>
                      </a:r>
                    </a:p>
                  </a:txBody>
                  <a:tcPr/>
                </a:tc>
                <a:tc>
                  <a:txBody>
                    <a:bodyPr/>
                    <a:lstStyle/>
                    <a:p>
                      <a:pPr algn="ctr"/>
                      <a:r>
                        <a:rPr lang="ja-JP" sz="1400">
                          <a:solidFill>
                            <a:schemeClr val="tx1"/>
                          </a:solidFill>
                        </a:rPr>
                        <a:t>99 (69)</a:t>
                      </a:r>
                    </a:p>
                  </a:txBody>
                  <a:tcPr/>
                </a:tc>
                <a:tc>
                  <a:txBody>
                    <a:bodyPr/>
                    <a:lstStyle/>
                    <a:p>
                      <a:pPr algn="ctr"/>
                      <a:r>
                        <a:rPr lang="ja-JP" sz="1400">
                          <a:solidFill>
                            <a:schemeClr val="tx1"/>
                          </a:solidFill>
                        </a:rPr>
                        <a:t>98 (66)</a:t>
                      </a:r>
                    </a:p>
                  </a:txBody>
                  <a:tcPr/>
                </a:tc>
                <a:extLst>
                  <a:ext uri="{0D108BD9-81ED-4DB2-BD59-A6C34878D82A}">
                    <a16:rowId xmlns:a16="http://schemas.microsoft.com/office/drawing/2014/main" val="1834782831"/>
                  </a:ext>
                </a:extLst>
              </a:tr>
              <a:tr h="184574">
                <a:tc>
                  <a:txBody>
                    <a:bodyPr/>
                    <a:lstStyle/>
                    <a:p>
                      <a:r>
                        <a:rPr lang="ja-JP" sz="1400">
                          <a:solidFill>
                            <a:schemeClr val="tx1"/>
                          </a:solidFill>
                        </a:rPr>
                        <a:t>治療関連</a:t>
                      </a:r>
                      <a:r>
                        <a:rPr lang="ja-JP" sz="1400" baseline="0">
                          <a:solidFill>
                            <a:schemeClr val="tx1"/>
                          </a:solidFill>
                        </a:rPr>
                        <a:t> SAE</a:t>
                      </a:r>
                    </a:p>
                  </a:txBody>
                  <a:tcPr/>
                </a:tc>
                <a:tc>
                  <a:txBody>
                    <a:bodyPr/>
                    <a:lstStyle/>
                    <a:p>
                      <a:pPr algn="ctr"/>
                      <a:r>
                        <a:rPr lang="ja-JP" sz="1400">
                          <a:solidFill>
                            <a:schemeClr val="tx1"/>
                          </a:solidFill>
                        </a:rPr>
                        <a:t>60 (42)</a:t>
                      </a:r>
                    </a:p>
                  </a:txBody>
                  <a:tcPr/>
                </a:tc>
                <a:tc>
                  <a:txBody>
                    <a:bodyPr/>
                    <a:lstStyle/>
                    <a:p>
                      <a:pPr algn="ctr"/>
                      <a:r>
                        <a:rPr lang="ja-JP" sz="1400">
                          <a:solidFill>
                            <a:schemeClr val="tx1"/>
                          </a:solidFill>
                        </a:rPr>
                        <a:t>46 (31)</a:t>
                      </a:r>
                    </a:p>
                  </a:txBody>
                  <a:tcPr/>
                </a:tc>
                <a:extLst>
                  <a:ext uri="{0D108BD9-81ED-4DB2-BD59-A6C34878D82A}">
                    <a16:rowId xmlns:a16="http://schemas.microsoft.com/office/drawing/2014/main" val="2193797494"/>
                  </a:ext>
                </a:extLst>
              </a:tr>
              <a:tr h="274885">
                <a:tc>
                  <a:txBody>
                    <a:bodyPr/>
                    <a:lstStyle/>
                    <a:p>
                      <a:r>
                        <a:rPr lang="ja-JP" sz="1400">
                          <a:solidFill>
                            <a:schemeClr val="tx1"/>
                          </a:solidFill>
                        </a:rPr>
                        <a:t>治療関連</a:t>
                      </a:r>
                      <a:r>
                        <a:rPr lang="ja-JP" sz="1400" baseline="0">
                          <a:solidFill>
                            <a:schemeClr val="tx1"/>
                          </a:solidFill>
                        </a:rPr>
                        <a:t>グレード 3〜4</a:t>
                      </a:r>
                    </a:p>
                  </a:txBody>
                  <a:tcPr/>
                </a:tc>
                <a:tc>
                  <a:txBody>
                    <a:bodyPr/>
                    <a:lstStyle/>
                    <a:p>
                      <a:pPr algn="ctr"/>
                      <a:r>
                        <a:rPr lang="ja-JP" sz="1400">
                          <a:solidFill>
                            <a:schemeClr val="tx1"/>
                          </a:solidFill>
                        </a:rPr>
                        <a:t>51 (35)</a:t>
                      </a:r>
                    </a:p>
                  </a:txBody>
                  <a:tcPr/>
                </a:tc>
                <a:tc>
                  <a:txBody>
                    <a:bodyPr/>
                    <a:lstStyle/>
                    <a:p>
                      <a:pPr algn="ctr"/>
                      <a:r>
                        <a:rPr lang="ja-JP" sz="1400">
                          <a:solidFill>
                            <a:schemeClr val="tx1"/>
                          </a:solidFill>
                        </a:rPr>
                        <a:t>31 (21)</a:t>
                      </a:r>
                    </a:p>
                  </a:txBody>
                  <a:tcPr/>
                </a:tc>
                <a:extLst>
                  <a:ext uri="{0D108BD9-81ED-4DB2-BD59-A6C34878D82A}">
                    <a16:rowId xmlns:a16="http://schemas.microsoft.com/office/drawing/2014/main" val="1585700938"/>
                  </a:ext>
                </a:extLst>
              </a:tr>
              <a:tr h="241018">
                <a:tc>
                  <a:txBody>
                    <a:bodyPr/>
                    <a:lstStyle/>
                    <a:p>
                      <a:r>
                        <a:rPr lang="ja-JP" sz="1400">
                          <a:solidFill>
                            <a:schemeClr val="tx1"/>
                          </a:solidFill>
                        </a:rPr>
                        <a:t>治療関連</a:t>
                      </a:r>
                      <a:r>
                        <a:rPr lang="ja-JP" sz="1400" baseline="0">
                          <a:solidFill>
                            <a:schemeClr val="tx1"/>
                          </a:solidFill>
                        </a:rPr>
                        <a:t> 死亡に至った</a:t>
                      </a:r>
                    </a:p>
                  </a:txBody>
                  <a:tcPr/>
                </a:tc>
                <a:tc>
                  <a:txBody>
                    <a:bodyPr/>
                    <a:lstStyle/>
                    <a:p>
                      <a:pPr algn="ctr"/>
                      <a:r>
                        <a:rPr lang="ja-JP" sz="1400">
                          <a:solidFill>
                            <a:schemeClr val="tx1"/>
                          </a:solidFill>
                        </a:rPr>
                        <a:t>1 (&lt;1)</a:t>
                      </a:r>
                    </a:p>
                  </a:txBody>
                  <a:tcPr/>
                </a:tc>
                <a:tc>
                  <a:txBody>
                    <a:bodyPr/>
                    <a:lstStyle/>
                    <a:p>
                      <a:pPr algn="ctr"/>
                      <a:r>
                        <a:rPr lang="ja-JP" sz="1400">
                          <a:solidFill>
                            <a:schemeClr val="tx1"/>
                          </a:solidFill>
                        </a:rPr>
                        <a:t>2 (1)</a:t>
                      </a:r>
                    </a:p>
                  </a:txBody>
                  <a:tcPr/>
                </a:tc>
                <a:extLst>
                  <a:ext uri="{0D108BD9-81ED-4DB2-BD59-A6C34878D82A}">
                    <a16:rowId xmlns:a16="http://schemas.microsoft.com/office/drawing/2014/main" val="390429704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102336860"/>
              </p:ext>
            </p:extLst>
          </p:nvPr>
        </p:nvGraphicFramePr>
        <p:xfrm>
          <a:off x="6237109" y="1626730"/>
          <a:ext cx="5761567" cy="2682240"/>
        </p:xfrm>
        <a:graphic>
          <a:graphicData uri="http://schemas.openxmlformats.org/drawingml/2006/table">
            <a:tbl>
              <a:tblPr firstRow="1" bandRow="1">
                <a:tableStyleId>{5202B0CA-FC54-4496-8BCA-5EF66A818D29}</a:tableStyleId>
              </a:tblPr>
              <a:tblGrid>
                <a:gridCol w="2448278">
                  <a:extLst>
                    <a:ext uri="{9D8B030D-6E8A-4147-A177-3AD203B41FA5}">
                      <a16:colId xmlns:a16="http://schemas.microsoft.com/office/drawing/2014/main" val="1411244669"/>
                    </a:ext>
                  </a:extLst>
                </a:gridCol>
                <a:gridCol w="2156178">
                  <a:extLst>
                    <a:ext uri="{9D8B030D-6E8A-4147-A177-3AD203B41FA5}">
                      <a16:colId xmlns:a16="http://schemas.microsoft.com/office/drawing/2014/main" val="1864822337"/>
                    </a:ext>
                  </a:extLst>
                </a:gridCol>
                <a:gridCol w="1157111">
                  <a:extLst>
                    <a:ext uri="{9D8B030D-6E8A-4147-A177-3AD203B41FA5}">
                      <a16:colId xmlns:a16="http://schemas.microsoft.com/office/drawing/2014/main" val="2724402891"/>
                    </a:ext>
                  </a:extLst>
                </a:gridCol>
              </a:tblGrid>
              <a:tr h="370840">
                <a:tc>
                  <a:txBody>
                    <a:bodyPr/>
                    <a:lstStyle/>
                    <a:p>
                      <a:r>
                        <a:rPr lang="ja-JP" sz="1400" dirty="0">
                          <a:solidFill>
                            <a:schemeClr val="tx2"/>
                          </a:solidFill>
                        </a:rPr>
                        <a:t>外科的</a:t>
                      </a:r>
                      <a:r>
                        <a:rPr lang="ja-JP" sz="1400" baseline="0" dirty="0">
                          <a:solidFill>
                            <a:schemeClr val="tx2"/>
                          </a:solidFill>
                        </a:rPr>
                        <a:t>罹患率/死亡率</a:t>
                      </a:r>
                      <a:r>
                        <a:rPr lang="ja-JP" sz="1400" dirty="0">
                          <a:solidFill>
                            <a:schemeClr val="tx2"/>
                          </a:solidFill>
                        </a:rPr>
                        <a:t>、 </a:t>
                      </a:r>
                      <a:br>
                        <a:rPr lang="en-GB" altLang="ja-JP" sz="1400" dirty="0">
                          <a:solidFill>
                            <a:schemeClr val="tx2"/>
                          </a:solidFill>
                        </a:rPr>
                      </a:br>
                      <a:r>
                        <a:rPr lang="ja-JP" sz="1400" dirty="0">
                          <a:solidFill>
                            <a:schemeClr val="tx2"/>
                          </a:solidFill>
                        </a:rPr>
                        <a:t>n (%)</a:t>
                      </a:r>
                    </a:p>
                  </a:txBody>
                  <a:tcPr anchor="ctr"/>
                </a:tc>
                <a:tc>
                  <a:txBody>
                    <a:bodyPr/>
                    <a:lstStyle/>
                    <a:p>
                      <a:pPr algn="ctr"/>
                      <a:r>
                        <a:rPr lang="ja-JP" sz="1400">
                          <a:solidFill>
                            <a:schemeClr val="tx2"/>
                          </a:solidFill>
                        </a:rPr>
                        <a:t>アテゾリズマブ</a:t>
                      </a:r>
                      <a:r>
                        <a:rPr lang="ja-JP" sz="1400" baseline="0">
                          <a:solidFill>
                            <a:schemeClr val="tx2"/>
                          </a:solidFill>
                        </a:rPr>
                        <a:t> + FLOT</a:t>
                      </a:r>
                      <a:br>
                        <a:rPr lang="ja-JP" sz="1400" baseline="0">
                          <a:solidFill>
                            <a:schemeClr val="tx2"/>
                          </a:solidFill>
                        </a:rPr>
                      </a:br>
                      <a:r>
                        <a:rPr lang="ja-JP" sz="1400" baseline="0">
                          <a:solidFill>
                            <a:schemeClr val="tx2"/>
                          </a:solidFill>
                        </a:rPr>
                        <a:t>(n=141)</a:t>
                      </a:r>
                    </a:p>
                  </a:txBody>
                  <a:tcPr/>
                </a:tc>
                <a:tc>
                  <a:txBody>
                    <a:bodyPr/>
                    <a:lstStyle/>
                    <a:p>
                      <a:pPr algn="ctr"/>
                      <a:r>
                        <a:rPr lang="ja-JP" sz="1400">
                          <a:solidFill>
                            <a:schemeClr val="tx2"/>
                          </a:solidFill>
                        </a:rPr>
                        <a:t>FLOT </a:t>
                      </a:r>
                      <a:br>
                        <a:rPr lang="ja-JP" sz="1400">
                          <a:solidFill>
                            <a:schemeClr val="tx2"/>
                          </a:solidFill>
                        </a:rPr>
                      </a:br>
                      <a:r>
                        <a:rPr lang="ja-JP" sz="1400">
                          <a:solidFill>
                            <a:schemeClr val="tx2"/>
                          </a:solidFill>
                        </a:rPr>
                        <a:t>(n=143)</a:t>
                      </a:r>
                    </a:p>
                  </a:txBody>
                  <a:tcPr/>
                </a:tc>
                <a:extLst>
                  <a:ext uri="{0D108BD9-81ED-4DB2-BD59-A6C34878D82A}">
                    <a16:rowId xmlns:a16="http://schemas.microsoft.com/office/drawing/2014/main" val="333937366"/>
                  </a:ext>
                </a:extLst>
              </a:tr>
              <a:tr h="207152">
                <a:tc>
                  <a:txBody>
                    <a:bodyPr/>
                    <a:lstStyle/>
                    <a:p>
                      <a:r>
                        <a:rPr lang="ja-JP" sz="1400" baseline="0">
                          <a:solidFill>
                            <a:schemeClr val="tx1"/>
                          </a:solidFill>
                        </a:rPr>
                        <a:t>入院日数の中央値、日</a:t>
                      </a:r>
                    </a:p>
                  </a:txBody>
                  <a:tcPr/>
                </a:tc>
                <a:tc>
                  <a:txBody>
                    <a:bodyPr/>
                    <a:lstStyle/>
                    <a:p>
                      <a:pPr algn="ctr"/>
                      <a:r>
                        <a:rPr lang="ja-JP" sz="1400">
                          <a:solidFill>
                            <a:schemeClr val="tx1"/>
                          </a:solidFill>
                        </a:rPr>
                        <a:t>16</a:t>
                      </a:r>
                    </a:p>
                  </a:txBody>
                  <a:tcPr/>
                </a:tc>
                <a:tc>
                  <a:txBody>
                    <a:bodyPr/>
                    <a:lstStyle/>
                    <a:p>
                      <a:pPr algn="ctr"/>
                      <a:r>
                        <a:rPr lang="ja-JP" sz="1400">
                          <a:solidFill>
                            <a:schemeClr val="tx1"/>
                          </a:solidFill>
                        </a:rPr>
                        <a:t>15</a:t>
                      </a:r>
                    </a:p>
                  </a:txBody>
                  <a:tcPr/>
                </a:tc>
                <a:extLst>
                  <a:ext uri="{0D108BD9-81ED-4DB2-BD59-A6C34878D82A}">
                    <a16:rowId xmlns:a16="http://schemas.microsoft.com/office/drawing/2014/main" val="77470655"/>
                  </a:ext>
                </a:extLst>
              </a:tr>
              <a:tr h="229729">
                <a:tc>
                  <a:txBody>
                    <a:bodyPr/>
                    <a:lstStyle/>
                    <a:p>
                      <a:r>
                        <a:rPr lang="ja-JP" sz="1400">
                          <a:solidFill>
                            <a:schemeClr val="tx1"/>
                          </a:solidFill>
                        </a:rPr>
                        <a:t>合併症</a:t>
                      </a:r>
                    </a:p>
                    <a:p>
                      <a:pPr marL="180975" indent="0"/>
                      <a:r>
                        <a:rPr lang="ja-JP" sz="1400">
                          <a:solidFill>
                            <a:schemeClr val="tx1"/>
                          </a:solidFill>
                        </a:rPr>
                        <a:t>外科学</a:t>
                      </a:r>
                    </a:p>
                    <a:p>
                      <a:pPr marL="180975" indent="0"/>
                      <a:r>
                        <a:rPr lang="ja-JP" sz="1400">
                          <a:solidFill>
                            <a:schemeClr val="tx1"/>
                          </a:solidFill>
                        </a:rPr>
                        <a:t>医療</a:t>
                      </a:r>
                    </a:p>
                    <a:p>
                      <a:pPr marL="180975" indent="0"/>
                      <a:r>
                        <a:rPr lang="ja-JP" sz="1400">
                          <a:solidFill>
                            <a:schemeClr val="tx1"/>
                          </a:solidFill>
                        </a:rPr>
                        <a:t>両方</a:t>
                      </a:r>
                    </a:p>
                  </a:txBody>
                  <a:tcPr/>
                </a:tc>
                <a:tc>
                  <a:txBody>
                    <a:bodyPr/>
                    <a:lstStyle/>
                    <a:p>
                      <a:pPr algn="ctr"/>
                      <a:r>
                        <a:rPr lang="ja-JP" sz="1400" dirty="0">
                          <a:solidFill>
                            <a:schemeClr val="tx1"/>
                          </a:solidFill>
                        </a:rPr>
                        <a:t>64 (45) </a:t>
                      </a:r>
                    </a:p>
                    <a:p>
                      <a:pPr algn="ctr"/>
                      <a:r>
                        <a:rPr lang="ja-JP" sz="1400" dirty="0">
                          <a:solidFill>
                            <a:schemeClr val="tx1"/>
                          </a:solidFill>
                        </a:rPr>
                        <a:t>25 (18) </a:t>
                      </a:r>
                    </a:p>
                    <a:p>
                      <a:pPr algn="ctr"/>
                      <a:r>
                        <a:rPr lang="ja-JP" sz="1400" dirty="0">
                          <a:solidFill>
                            <a:schemeClr val="tx1"/>
                          </a:solidFill>
                        </a:rPr>
                        <a:t>35 (25) </a:t>
                      </a:r>
                    </a:p>
                    <a:p>
                      <a:pPr algn="ctr"/>
                      <a:r>
                        <a:rPr lang="ja-JP" sz="1400" dirty="0">
                          <a:solidFill>
                            <a:schemeClr val="tx1"/>
                          </a:solidFill>
                        </a:rPr>
                        <a:t>4 (3)</a:t>
                      </a:r>
                    </a:p>
                  </a:txBody>
                  <a:tcPr/>
                </a:tc>
                <a:tc>
                  <a:txBody>
                    <a:bodyPr/>
                    <a:lstStyle/>
                    <a:p>
                      <a:pPr algn="ctr"/>
                      <a:r>
                        <a:rPr lang="ja-JP" sz="1400" baseline="0">
                          <a:solidFill>
                            <a:schemeClr val="tx1"/>
                          </a:solidFill>
                        </a:rPr>
                        <a:t>60 (42)</a:t>
                      </a:r>
                    </a:p>
                    <a:p>
                      <a:pPr algn="ctr"/>
                      <a:r>
                        <a:rPr lang="ja-JP" sz="1400" baseline="0">
                          <a:solidFill>
                            <a:schemeClr val="tx1"/>
                          </a:solidFill>
                        </a:rPr>
                        <a:t>26 (18)</a:t>
                      </a:r>
                    </a:p>
                    <a:p>
                      <a:pPr algn="ctr"/>
                      <a:r>
                        <a:rPr lang="ja-JP" sz="1400" baseline="0">
                          <a:solidFill>
                            <a:schemeClr val="tx1"/>
                          </a:solidFill>
                        </a:rPr>
                        <a:t>27 (19)</a:t>
                      </a:r>
                    </a:p>
                    <a:p>
                      <a:pPr algn="ctr"/>
                      <a:r>
                        <a:rPr lang="ja-JP" sz="1400" baseline="0">
                          <a:solidFill>
                            <a:schemeClr val="tx1"/>
                          </a:solidFill>
                        </a:rPr>
                        <a:t>7 (5)</a:t>
                      </a:r>
                    </a:p>
                  </a:txBody>
                  <a:tcPr/>
                </a:tc>
                <a:extLst>
                  <a:ext uri="{0D108BD9-81ED-4DB2-BD59-A6C34878D82A}">
                    <a16:rowId xmlns:a16="http://schemas.microsoft.com/office/drawing/2014/main" val="1819005811"/>
                  </a:ext>
                </a:extLst>
              </a:tr>
              <a:tr h="190218">
                <a:tc>
                  <a:txBody>
                    <a:bodyPr/>
                    <a:lstStyle/>
                    <a:p>
                      <a:r>
                        <a:rPr lang="ja-JP" sz="1400">
                          <a:solidFill>
                            <a:schemeClr val="tx1"/>
                          </a:solidFill>
                        </a:rPr>
                        <a:t>再手術</a:t>
                      </a:r>
                    </a:p>
                  </a:txBody>
                  <a:tcPr/>
                </a:tc>
                <a:tc>
                  <a:txBody>
                    <a:bodyPr/>
                    <a:lstStyle/>
                    <a:p>
                      <a:pPr algn="ctr"/>
                      <a:r>
                        <a:rPr lang="ja-JP" sz="1400">
                          <a:solidFill>
                            <a:schemeClr val="tx1"/>
                          </a:solidFill>
                        </a:rPr>
                        <a:t>14 (10)</a:t>
                      </a:r>
                    </a:p>
                  </a:txBody>
                  <a:tcPr/>
                </a:tc>
                <a:tc>
                  <a:txBody>
                    <a:bodyPr/>
                    <a:lstStyle/>
                    <a:p>
                      <a:pPr algn="ctr"/>
                      <a:r>
                        <a:rPr lang="ja-JP" sz="1400">
                          <a:solidFill>
                            <a:schemeClr val="tx1"/>
                          </a:solidFill>
                        </a:rPr>
                        <a:t>16 (11)</a:t>
                      </a:r>
                    </a:p>
                  </a:txBody>
                  <a:tcPr/>
                </a:tc>
                <a:extLst>
                  <a:ext uri="{0D108BD9-81ED-4DB2-BD59-A6C34878D82A}">
                    <a16:rowId xmlns:a16="http://schemas.microsoft.com/office/drawing/2014/main" val="1834782831"/>
                  </a:ext>
                </a:extLst>
              </a:tr>
              <a:tr h="184574">
                <a:tc>
                  <a:txBody>
                    <a:bodyPr/>
                    <a:lstStyle/>
                    <a:p>
                      <a:r>
                        <a:rPr lang="ja-JP" sz="1400">
                          <a:solidFill>
                            <a:schemeClr val="tx1"/>
                          </a:solidFill>
                        </a:rPr>
                        <a:t>病院での死亡</a:t>
                      </a:r>
                    </a:p>
                  </a:txBody>
                  <a:tcPr/>
                </a:tc>
                <a:tc>
                  <a:txBody>
                    <a:bodyPr/>
                    <a:lstStyle/>
                    <a:p>
                      <a:pPr algn="ctr"/>
                      <a:r>
                        <a:rPr lang="ja-JP" sz="1400">
                          <a:solidFill>
                            <a:schemeClr val="tx1"/>
                          </a:solidFill>
                        </a:rPr>
                        <a:t>4 (3)</a:t>
                      </a:r>
                    </a:p>
                  </a:txBody>
                  <a:tcPr/>
                </a:tc>
                <a:tc>
                  <a:txBody>
                    <a:bodyPr/>
                    <a:lstStyle/>
                    <a:p>
                      <a:pPr algn="ctr"/>
                      <a:r>
                        <a:rPr lang="ja-JP" sz="1400">
                          <a:solidFill>
                            <a:schemeClr val="tx1"/>
                          </a:solidFill>
                        </a:rPr>
                        <a:t>3 (2)</a:t>
                      </a:r>
                    </a:p>
                  </a:txBody>
                  <a:tcPr/>
                </a:tc>
                <a:extLst>
                  <a:ext uri="{0D108BD9-81ED-4DB2-BD59-A6C34878D82A}">
                    <a16:rowId xmlns:a16="http://schemas.microsoft.com/office/drawing/2014/main" val="2193797494"/>
                  </a:ext>
                </a:extLst>
              </a:tr>
              <a:tr h="274885">
                <a:tc>
                  <a:txBody>
                    <a:bodyPr/>
                    <a:lstStyle/>
                    <a:p>
                      <a:r>
                        <a:rPr lang="ja-JP" sz="1400">
                          <a:solidFill>
                            <a:schemeClr val="tx1"/>
                          </a:solidFill>
                        </a:rPr>
                        <a:t>60日後の死亡</a:t>
                      </a:r>
                    </a:p>
                  </a:txBody>
                  <a:tcPr/>
                </a:tc>
                <a:tc>
                  <a:txBody>
                    <a:bodyPr/>
                    <a:lstStyle/>
                    <a:p>
                      <a:pPr algn="ctr"/>
                      <a:r>
                        <a:rPr lang="ja-JP" sz="1400">
                          <a:solidFill>
                            <a:schemeClr val="tx1"/>
                          </a:solidFill>
                        </a:rPr>
                        <a:t>4 (3)</a:t>
                      </a:r>
                    </a:p>
                  </a:txBody>
                  <a:tcPr/>
                </a:tc>
                <a:tc>
                  <a:txBody>
                    <a:bodyPr/>
                    <a:lstStyle/>
                    <a:p>
                      <a:pPr algn="ctr"/>
                      <a:r>
                        <a:rPr lang="ja-JP" sz="1400" dirty="0">
                          <a:solidFill>
                            <a:schemeClr val="tx1"/>
                          </a:solidFill>
                        </a:rPr>
                        <a:t>3 (2)</a:t>
                      </a:r>
                    </a:p>
                  </a:txBody>
                  <a:tcPr/>
                </a:tc>
                <a:extLst>
                  <a:ext uri="{0D108BD9-81ED-4DB2-BD59-A6C34878D82A}">
                    <a16:rowId xmlns:a16="http://schemas.microsoft.com/office/drawing/2014/main" val="1585700938"/>
                  </a:ext>
                </a:extLst>
              </a:tr>
            </a:tbl>
          </a:graphicData>
        </a:graphic>
      </p:graphicFrame>
    </p:spTree>
    <p:extLst>
      <p:ext uri="{BB962C8B-B14F-4D97-AF65-F5344CB8AC3E}">
        <p14:creationId xmlns:p14="http://schemas.microsoft.com/office/powerpoint/2010/main" val="3857942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dirty="0"/>
              <a:t>4003：切除可能な食道胃腺がんの周術期アテゾリズマブとFLOT化学療法を併用している患者とFLOT単独の患者の外科的および病理学的転帰および病理学的退縮：FLOT-AIO German Gastric Cancer GroupとSwiss SAKKによる、無作為化他施設第 IIb 相試験、 DANTEの中間結果 </a:t>
            </a:r>
            <a:br>
              <a:rPr lang="en-GB" altLang="ja-JP" dirty="0"/>
            </a:br>
            <a:r>
              <a:rPr lang="ja-JP" dirty="0"/>
              <a:t>– Al-Batran S-E,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dirty="0"/>
              <a:t>主要結果</a:t>
            </a:r>
          </a:p>
          <a:p>
            <a:pPr marL="0" indent="0">
              <a:spcBef>
                <a:spcPts val="21000"/>
              </a:spcBef>
              <a:buNone/>
            </a:pPr>
            <a:r>
              <a:rPr lang="ja-JP" b="1" dirty="0"/>
              <a:t>結論</a:t>
            </a:r>
          </a:p>
          <a:p>
            <a:r>
              <a:rPr lang="ja-JP" b="1" dirty="0"/>
              <a:t>切除可能な食道胃腺癌の患者では、周術期のアテゾリズマブ+ FLOTは、特により高いPD - L 1発現またはMSI - H腫瘍を有する患者でダウンステージおよび病理学的退縮を改善し、概して良好な忍容性を示した</a:t>
            </a:r>
          </a:p>
        </p:txBody>
      </p:sp>
      <p:sp>
        <p:nvSpPr>
          <p:cNvPr id="23" name="Text Placeholder 4"/>
          <p:cNvSpPr>
            <a:spLocks noGrp="1"/>
          </p:cNvSpPr>
          <p:nvPr>
            <p:ph type="body" sz="quarter" idx="11"/>
          </p:nvPr>
        </p:nvSpPr>
        <p:spPr>
          <a:xfrm>
            <a:off x="6197601" y="6096001"/>
            <a:ext cx="5507567" cy="487363"/>
          </a:xfrm>
        </p:spPr>
        <p:txBody>
          <a:bodyPr/>
          <a:lstStyle/>
          <a:p>
            <a:r>
              <a:rPr lang="ja-JP"/>
              <a:t>Al-Batran S-E, et al.J Clin Oncol 2022;40(suppl):abstr 4003</a:t>
            </a:r>
          </a:p>
        </p:txBody>
      </p:sp>
      <p:graphicFrame>
        <p:nvGraphicFramePr>
          <p:cNvPr id="7" name="Table 6"/>
          <p:cNvGraphicFramePr>
            <a:graphicFrameLocks noGrp="1"/>
          </p:cNvGraphicFramePr>
          <p:nvPr>
            <p:extLst>
              <p:ext uri="{D42A27DB-BD31-4B8C-83A1-F6EECF244321}">
                <p14:modId xmlns:p14="http://schemas.microsoft.com/office/powerpoint/2010/main" val="710365097"/>
              </p:ext>
            </p:extLst>
          </p:nvPr>
        </p:nvGraphicFramePr>
        <p:xfrm>
          <a:off x="169335" y="1654952"/>
          <a:ext cx="11853331" cy="2195688"/>
        </p:xfrm>
        <a:graphic>
          <a:graphicData uri="http://schemas.openxmlformats.org/drawingml/2006/table">
            <a:tbl>
              <a:tblPr firstRow="1" bandRow="1">
                <a:tableStyleId>{5202B0CA-FC54-4496-8BCA-5EF66A818D29}</a:tableStyleId>
              </a:tblPr>
              <a:tblGrid>
                <a:gridCol w="2323058">
                  <a:extLst>
                    <a:ext uri="{9D8B030D-6E8A-4147-A177-3AD203B41FA5}">
                      <a16:colId xmlns:a16="http://schemas.microsoft.com/office/drawing/2014/main" val="1411244669"/>
                    </a:ext>
                  </a:extLst>
                </a:gridCol>
                <a:gridCol w="1368988">
                  <a:extLst>
                    <a:ext uri="{9D8B030D-6E8A-4147-A177-3AD203B41FA5}">
                      <a16:colId xmlns:a16="http://schemas.microsoft.com/office/drawing/2014/main" val="1864822337"/>
                    </a:ext>
                  </a:extLst>
                </a:gridCol>
                <a:gridCol w="981553">
                  <a:extLst>
                    <a:ext uri="{9D8B030D-6E8A-4147-A177-3AD203B41FA5}">
                      <a16:colId xmlns:a16="http://schemas.microsoft.com/office/drawing/2014/main" val="782177067"/>
                    </a:ext>
                  </a:extLst>
                </a:gridCol>
                <a:gridCol w="1196622">
                  <a:extLst>
                    <a:ext uri="{9D8B030D-6E8A-4147-A177-3AD203B41FA5}">
                      <a16:colId xmlns:a16="http://schemas.microsoft.com/office/drawing/2014/main" val="969106653"/>
                    </a:ext>
                  </a:extLst>
                </a:gridCol>
                <a:gridCol w="1196622">
                  <a:extLst>
                    <a:ext uri="{9D8B030D-6E8A-4147-A177-3AD203B41FA5}">
                      <a16:colId xmlns:a16="http://schemas.microsoft.com/office/drawing/2014/main" val="2421306230"/>
                    </a:ext>
                  </a:extLst>
                </a:gridCol>
                <a:gridCol w="1196622">
                  <a:extLst>
                    <a:ext uri="{9D8B030D-6E8A-4147-A177-3AD203B41FA5}">
                      <a16:colId xmlns:a16="http://schemas.microsoft.com/office/drawing/2014/main" val="2724402891"/>
                    </a:ext>
                  </a:extLst>
                </a:gridCol>
                <a:gridCol w="1196622">
                  <a:extLst>
                    <a:ext uri="{9D8B030D-6E8A-4147-A177-3AD203B41FA5}">
                      <a16:colId xmlns:a16="http://schemas.microsoft.com/office/drawing/2014/main" val="3957244784"/>
                    </a:ext>
                  </a:extLst>
                </a:gridCol>
                <a:gridCol w="1196622">
                  <a:extLst>
                    <a:ext uri="{9D8B030D-6E8A-4147-A177-3AD203B41FA5}">
                      <a16:colId xmlns:a16="http://schemas.microsoft.com/office/drawing/2014/main" val="4013710793"/>
                    </a:ext>
                  </a:extLst>
                </a:gridCol>
                <a:gridCol w="1196622">
                  <a:extLst>
                    <a:ext uri="{9D8B030D-6E8A-4147-A177-3AD203B41FA5}">
                      <a16:colId xmlns:a16="http://schemas.microsoft.com/office/drawing/2014/main" val="924351081"/>
                    </a:ext>
                  </a:extLst>
                </a:gridCol>
              </a:tblGrid>
              <a:tr h="274461">
                <a:tc rowSpan="3">
                  <a:txBody>
                    <a:bodyPr/>
                    <a:lstStyle/>
                    <a:p>
                      <a:r>
                        <a:rPr lang="ja-JP" sz="1200" dirty="0">
                          <a:solidFill>
                            <a:schemeClr val="tx2"/>
                          </a:solidFill>
                        </a:rPr>
                        <a:t>病理学的</a:t>
                      </a:r>
                      <a:r>
                        <a:rPr lang="ja-JP" sz="1200" baseline="0" dirty="0">
                          <a:solidFill>
                            <a:schemeClr val="tx2"/>
                          </a:solidFill>
                        </a:rPr>
                        <a:t> 退縮*</a:t>
                      </a:r>
                      <a:r>
                        <a:rPr lang="ja-JP" sz="1200" dirty="0">
                          <a:solidFill>
                            <a:schemeClr val="tx2"/>
                          </a:solidFill>
                        </a:rPr>
                        <a:t>, n (%)</a:t>
                      </a:r>
                    </a:p>
                  </a:txBody>
                  <a:tcPr anchor="ctr"/>
                </a:tc>
                <a:tc gridSpan="4">
                  <a:txBody>
                    <a:bodyPr/>
                    <a:lstStyle/>
                    <a:p>
                      <a:pPr algn="ctr"/>
                      <a:r>
                        <a:rPr lang="ja-JP" sz="1200">
                          <a:solidFill>
                            <a:schemeClr val="tx2"/>
                          </a:solidFill>
                        </a:rPr>
                        <a:t>局所</a:t>
                      </a:r>
                      <a:r>
                        <a:rPr lang="ja-JP" sz="1200" baseline="0">
                          <a:solidFill>
                            <a:schemeClr val="tx2"/>
                          </a:solidFill>
                        </a:rPr>
                        <a:t>評価 </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r>
                        <a:rPr lang="ja-JP" sz="1200">
                          <a:solidFill>
                            <a:schemeClr val="tx2"/>
                          </a:solidFill>
                        </a:rPr>
                        <a:t>中央</a:t>
                      </a:r>
                      <a:r>
                        <a:rPr lang="ja-JP" sz="1200" baseline="0">
                          <a:solidFill>
                            <a:schemeClr val="tx2"/>
                          </a:solidFill>
                        </a:rPr>
                        <a:t>評価 </a:t>
                      </a: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3937366"/>
                  </a:ext>
                </a:extLst>
              </a:tr>
              <a:tr h="274461">
                <a:tc vMerge="1">
                  <a:txBody>
                    <a:bodyPr/>
                    <a:lstStyle/>
                    <a:p>
                      <a:endParaRPr lang="en-GB" sz="1400" dirty="0">
                        <a:solidFill>
                          <a:schemeClr val="tx1"/>
                        </a:solidFill>
                      </a:endParaRPr>
                    </a:p>
                  </a:txBody>
                  <a:tcPr/>
                </a:tc>
                <a:tc gridSpan="2">
                  <a:txBody>
                    <a:bodyPr/>
                    <a:lstStyle/>
                    <a:p>
                      <a:pPr algn="ctr"/>
                      <a:r>
                        <a:rPr lang="ja-JP" sz="1200" b="1">
                          <a:solidFill>
                            <a:schemeClr val="tx2"/>
                          </a:solidFill>
                        </a:rPr>
                        <a:t>TRG1a</a:t>
                      </a:r>
                    </a:p>
                  </a:txBody>
                  <a:tcPr>
                    <a:solidFill>
                      <a:schemeClr val="bg2"/>
                    </a:solidFill>
                  </a:tcPr>
                </a:tc>
                <a:tc hMerge="1">
                  <a:txBody>
                    <a:bodyPr/>
                    <a:lstStyle/>
                    <a:p>
                      <a:pPr algn="l" rtl="0"/>
                      <a:endParaRPr lang="en-GB" sz="1400" dirty="0">
                        <a:solidFill>
                          <a:schemeClr val="tx1"/>
                        </a:solidFill>
                      </a:endParaRPr>
                    </a:p>
                  </a:txBody>
                  <a:tcPr/>
                </a:tc>
                <a:tc gridSpan="2">
                  <a:txBody>
                    <a:bodyPr/>
                    <a:lstStyle/>
                    <a:p>
                      <a:pPr algn="ctr"/>
                      <a:r>
                        <a:rPr lang="ja-JP" sz="1200" b="1">
                          <a:solidFill>
                            <a:schemeClr val="tx2"/>
                          </a:solidFill>
                        </a:rPr>
                        <a:t>TRG1a/b</a:t>
                      </a:r>
                    </a:p>
                  </a:txBody>
                  <a:tcPr>
                    <a:solidFill>
                      <a:schemeClr val="bg2"/>
                    </a:solidFill>
                  </a:tcPr>
                </a:tc>
                <a:tc hMerge="1">
                  <a:txBody>
                    <a:bodyPr/>
                    <a:lstStyle/>
                    <a:p>
                      <a:pPr algn="l" rtl="0"/>
                      <a:endParaRPr lang="en-GB" sz="1400" dirty="0">
                        <a:solidFill>
                          <a:schemeClr val="tx1"/>
                        </a:solidFill>
                      </a:endParaRPr>
                    </a:p>
                  </a:txBody>
                  <a:tcPr/>
                </a:tc>
                <a:tc gridSpan="2">
                  <a:txBody>
                    <a:bodyPr/>
                    <a:lstStyle/>
                    <a:p>
                      <a:pPr algn="ctr"/>
                      <a:r>
                        <a:rPr lang="ja-JP" sz="1200" b="1">
                          <a:solidFill>
                            <a:schemeClr val="tx2"/>
                          </a:solidFill>
                        </a:rPr>
                        <a:t>TRG1a</a:t>
                      </a:r>
                    </a:p>
                  </a:txBody>
                  <a:tcPr>
                    <a:solidFill>
                      <a:schemeClr val="bg2"/>
                    </a:solidFill>
                  </a:tcPr>
                </a:tc>
                <a:tc hMerge="1">
                  <a:txBody>
                    <a:bodyPr/>
                    <a:lstStyle/>
                    <a:p>
                      <a:pPr algn="l" rtl="0"/>
                      <a:endParaRPr lang="en-GB" sz="1400" dirty="0">
                        <a:solidFill>
                          <a:schemeClr val="tx1"/>
                        </a:solidFill>
                      </a:endParaRPr>
                    </a:p>
                  </a:txBody>
                  <a:tcPr/>
                </a:tc>
                <a:tc gridSpan="2">
                  <a:txBody>
                    <a:bodyPr/>
                    <a:lstStyle/>
                    <a:p>
                      <a:pPr algn="ctr"/>
                      <a:r>
                        <a:rPr lang="ja-JP" sz="1200" b="1">
                          <a:solidFill>
                            <a:schemeClr val="tx2"/>
                          </a:solidFill>
                        </a:rPr>
                        <a:t>TRG1a/b</a:t>
                      </a:r>
                    </a:p>
                  </a:txBody>
                  <a:tcPr>
                    <a:solidFill>
                      <a:schemeClr val="bg2"/>
                    </a:solidFill>
                  </a:tcPr>
                </a:tc>
                <a:tc hMerge="1">
                  <a:txBody>
                    <a:bodyPr/>
                    <a:lstStyle/>
                    <a:p>
                      <a:pPr algn="l" rtl="0"/>
                      <a:endParaRPr lang="en-GB" sz="1400" dirty="0">
                        <a:solidFill>
                          <a:schemeClr val="tx1"/>
                        </a:solidFill>
                      </a:endParaRPr>
                    </a:p>
                  </a:txBody>
                  <a:tcPr/>
                </a:tc>
                <a:extLst>
                  <a:ext uri="{0D108BD9-81ED-4DB2-BD59-A6C34878D82A}">
                    <a16:rowId xmlns:a16="http://schemas.microsoft.com/office/drawing/2014/main" val="2518187365"/>
                  </a:ext>
                </a:extLst>
              </a:tr>
              <a:tr h="274461">
                <a:tc vMerge="1">
                  <a:txBody>
                    <a:bodyPr/>
                    <a:lstStyle/>
                    <a:p>
                      <a:endParaRPr lang="en-GB" sz="1400" dirty="0">
                        <a:solidFill>
                          <a:schemeClr val="tx1"/>
                        </a:solidFill>
                      </a:endParaRPr>
                    </a:p>
                  </a:txBody>
                  <a:tcPr/>
                </a:tc>
                <a:tc>
                  <a:txBody>
                    <a:bodyPr/>
                    <a:lstStyle/>
                    <a:p>
                      <a:pPr algn="ctr"/>
                      <a:r>
                        <a:rPr lang="ja-JP" sz="1200" b="1">
                          <a:solidFill>
                            <a:schemeClr val="tx2"/>
                          </a:solidFill>
                        </a:rPr>
                        <a:t>Atezo + FLOT</a:t>
                      </a:r>
                    </a:p>
                  </a:txBody>
                  <a:tcPr>
                    <a:solidFill>
                      <a:schemeClr val="bg2"/>
                    </a:solidFill>
                  </a:tcPr>
                </a:tc>
                <a:tc>
                  <a:txBody>
                    <a:bodyPr/>
                    <a:lstStyle/>
                    <a:p>
                      <a:pPr algn="ctr"/>
                      <a:r>
                        <a:rPr lang="ja-JP" sz="1200" b="1">
                          <a:solidFill>
                            <a:schemeClr val="tx2"/>
                          </a:solidFill>
                        </a:rPr>
                        <a:t>FLOT</a:t>
                      </a:r>
                    </a:p>
                  </a:txBody>
                  <a:tcPr>
                    <a:solidFill>
                      <a:schemeClr val="bg2"/>
                    </a:solidFill>
                  </a:tcPr>
                </a:tc>
                <a:tc>
                  <a:txBody>
                    <a:bodyPr/>
                    <a:lstStyle/>
                    <a:p>
                      <a:pPr algn="ctr"/>
                      <a:r>
                        <a:rPr lang="ja-JP" sz="1200" b="1">
                          <a:solidFill>
                            <a:schemeClr val="tx2"/>
                          </a:solidFill>
                        </a:rPr>
                        <a:t>Atezo + FLOT</a:t>
                      </a:r>
                    </a:p>
                  </a:txBody>
                  <a:tcPr>
                    <a:solidFill>
                      <a:schemeClr val="bg2"/>
                    </a:solidFill>
                  </a:tcPr>
                </a:tc>
                <a:tc>
                  <a:txBody>
                    <a:bodyPr/>
                    <a:lstStyle/>
                    <a:p>
                      <a:pPr algn="ctr"/>
                      <a:r>
                        <a:rPr lang="ja-JP" sz="1200" b="1">
                          <a:solidFill>
                            <a:schemeClr val="tx2"/>
                          </a:solidFill>
                        </a:rPr>
                        <a:t>FLOT</a:t>
                      </a:r>
                    </a:p>
                  </a:txBody>
                  <a:tcPr>
                    <a:solidFill>
                      <a:schemeClr val="bg2"/>
                    </a:solidFill>
                  </a:tcPr>
                </a:tc>
                <a:tc>
                  <a:txBody>
                    <a:bodyPr/>
                    <a:lstStyle/>
                    <a:p>
                      <a:pPr algn="ctr"/>
                      <a:r>
                        <a:rPr lang="ja-JP" sz="1200" b="1">
                          <a:solidFill>
                            <a:schemeClr val="tx2"/>
                          </a:solidFill>
                        </a:rPr>
                        <a:t>Atezo + FLOT</a:t>
                      </a:r>
                    </a:p>
                  </a:txBody>
                  <a:tcPr>
                    <a:solidFill>
                      <a:schemeClr val="bg2"/>
                    </a:solidFill>
                  </a:tcPr>
                </a:tc>
                <a:tc>
                  <a:txBody>
                    <a:bodyPr/>
                    <a:lstStyle/>
                    <a:p>
                      <a:pPr algn="ctr"/>
                      <a:r>
                        <a:rPr lang="ja-JP" sz="1200" b="1">
                          <a:solidFill>
                            <a:schemeClr val="tx2"/>
                          </a:solidFill>
                        </a:rPr>
                        <a:t>FLOT</a:t>
                      </a:r>
                    </a:p>
                  </a:txBody>
                  <a:tcPr>
                    <a:solidFill>
                      <a:schemeClr val="bg2"/>
                    </a:solidFill>
                  </a:tcPr>
                </a:tc>
                <a:tc>
                  <a:txBody>
                    <a:bodyPr/>
                    <a:lstStyle/>
                    <a:p>
                      <a:pPr algn="ctr"/>
                      <a:r>
                        <a:rPr lang="ja-JP" sz="1200" b="1">
                          <a:solidFill>
                            <a:schemeClr val="tx2"/>
                          </a:solidFill>
                        </a:rPr>
                        <a:t>Atezo + FLOT</a:t>
                      </a:r>
                    </a:p>
                  </a:txBody>
                  <a:tcPr>
                    <a:solidFill>
                      <a:schemeClr val="bg2"/>
                    </a:solidFill>
                  </a:tcPr>
                </a:tc>
                <a:tc>
                  <a:txBody>
                    <a:bodyPr/>
                    <a:lstStyle/>
                    <a:p>
                      <a:pPr algn="ctr"/>
                      <a:r>
                        <a:rPr lang="ja-JP" sz="1200" b="1">
                          <a:solidFill>
                            <a:schemeClr val="tx2"/>
                          </a:solidFill>
                        </a:rPr>
                        <a:t>FLOT</a:t>
                      </a:r>
                    </a:p>
                  </a:txBody>
                  <a:tcPr>
                    <a:solidFill>
                      <a:schemeClr val="bg2"/>
                    </a:solidFill>
                  </a:tcPr>
                </a:tc>
                <a:extLst>
                  <a:ext uri="{0D108BD9-81ED-4DB2-BD59-A6C34878D82A}">
                    <a16:rowId xmlns:a16="http://schemas.microsoft.com/office/drawing/2014/main" val="77470655"/>
                  </a:ext>
                </a:extLst>
              </a:tr>
              <a:tr h="274461">
                <a:tc>
                  <a:txBody>
                    <a:bodyPr/>
                    <a:lstStyle/>
                    <a:p>
                      <a:r>
                        <a:rPr lang="ja-JP" sz="1200">
                          <a:solidFill>
                            <a:schemeClr val="tx1"/>
                          </a:solidFill>
                        </a:rPr>
                        <a:t>すべての患者 (n=295; 146/149)</a:t>
                      </a:r>
                    </a:p>
                  </a:txBody>
                  <a:tcPr/>
                </a:tc>
                <a:tc>
                  <a:txBody>
                    <a:bodyPr/>
                    <a:lstStyle/>
                    <a:p>
                      <a:pPr algn="ctr"/>
                      <a:r>
                        <a:rPr lang="ja-JP" sz="1200">
                          <a:solidFill>
                            <a:schemeClr val="tx1"/>
                          </a:solidFill>
                        </a:rPr>
                        <a:t>35 (24)</a:t>
                      </a:r>
                    </a:p>
                  </a:txBody>
                  <a:tcPr/>
                </a:tc>
                <a:tc>
                  <a:txBody>
                    <a:bodyPr/>
                    <a:lstStyle/>
                    <a:p>
                      <a:pPr algn="ctr"/>
                      <a:r>
                        <a:rPr lang="ja-JP" sz="1200">
                          <a:solidFill>
                            <a:schemeClr val="tx1"/>
                          </a:solidFill>
                        </a:rPr>
                        <a:t>23</a:t>
                      </a:r>
                      <a:r>
                        <a:rPr lang="ja-JP" sz="1200" baseline="0">
                          <a:solidFill>
                            <a:schemeClr val="tx1"/>
                          </a:solidFill>
                        </a:rPr>
                        <a:t> (15)</a:t>
                      </a:r>
                    </a:p>
                  </a:txBody>
                  <a:tcPr/>
                </a:tc>
                <a:tc>
                  <a:txBody>
                    <a:bodyPr/>
                    <a:lstStyle/>
                    <a:p>
                      <a:pPr algn="ctr"/>
                      <a:r>
                        <a:rPr lang="ja-JP" sz="1200">
                          <a:solidFill>
                            <a:schemeClr val="tx1"/>
                          </a:solidFill>
                        </a:rPr>
                        <a:t>71 (49)</a:t>
                      </a:r>
                    </a:p>
                  </a:txBody>
                  <a:tcPr/>
                </a:tc>
                <a:tc>
                  <a:txBody>
                    <a:bodyPr/>
                    <a:lstStyle/>
                    <a:p>
                      <a:pPr algn="ctr"/>
                      <a:r>
                        <a:rPr lang="ja-JP" sz="1200">
                          <a:solidFill>
                            <a:schemeClr val="tx1"/>
                          </a:solidFill>
                        </a:rPr>
                        <a:t>58 (39)</a:t>
                      </a:r>
                    </a:p>
                  </a:txBody>
                  <a:tcPr/>
                </a:tc>
                <a:tc>
                  <a:txBody>
                    <a:bodyPr/>
                    <a:lstStyle/>
                    <a:p>
                      <a:pPr algn="ctr"/>
                      <a:r>
                        <a:rPr lang="ja-JP" sz="1200">
                          <a:solidFill>
                            <a:schemeClr val="tx1"/>
                          </a:solidFill>
                        </a:rPr>
                        <a:t>37 (25)</a:t>
                      </a:r>
                    </a:p>
                  </a:txBody>
                  <a:tcPr/>
                </a:tc>
                <a:tc>
                  <a:txBody>
                    <a:bodyPr/>
                    <a:lstStyle/>
                    <a:p>
                      <a:pPr algn="ctr"/>
                      <a:r>
                        <a:rPr lang="ja-JP" sz="1200">
                          <a:solidFill>
                            <a:schemeClr val="tx1"/>
                          </a:solidFill>
                        </a:rPr>
                        <a:t>36 (24)</a:t>
                      </a:r>
                    </a:p>
                  </a:txBody>
                  <a:tcPr/>
                </a:tc>
                <a:tc>
                  <a:txBody>
                    <a:bodyPr/>
                    <a:lstStyle/>
                    <a:p>
                      <a:pPr algn="ctr"/>
                      <a:r>
                        <a:rPr lang="ja-JP" sz="1200" dirty="0">
                          <a:solidFill>
                            <a:schemeClr val="tx1"/>
                          </a:solidFill>
                        </a:rPr>
                        <a:t>72 (49) </a:t>
                      </a:r>
                    </a:p>
                  </a:txBody>
                  <a:tcPr/>
                </a:tc>
                <a:tc>
                  <a:txBody>
                    <a:bodyPr/>
                    <a:lstStyle/>
                    <a:p>
                      <a:pPr algn="ctr"/>
                      <a:r>
                        <a:rPr lang="ja-JP" sz="1200" dirty="0">
                          <a:solidFill>
                            <a:schemeClr val="tx1"/>
                          </a:solidFill>
                        </a:rPr>
                        <a:t>66 (44) </a:t>
                      </a:r>
                    </a:p>
                  </a:txBody>
                  <a:tcPr/>
                </a:tc>
                <a:extLst>
                  <a:ext uri="{0D108BD9-81ED-4DB2-BD59-A6C34878D82A}">
                    <a16:rowId xmlns:a16="http://schemas.microsoft.com/office/drawing/2014/main" val="1819005811"/>
                  </a:ext>
                </a:extLst>
              </a:tr>
              <a:tr h="274461">
                <a:tc>
                  <a:txBody>
                    <a:bodyPr/>
                    <a:lstStyle/>
                    <a:p>
                      <a:r>
                        <a:rPr lang="ja-JP" sz="1200">
                          <a:solidFill>
                            <a:schemeClr val="tx1"/>
                          </a:solidFill>
                        </a:rPr>
                        <a:t>PD-L1 CPS</a:t>
                      </a:r>
                      <a:r>
                        <a:rPr lang="ja-JP" sz="1200" baseline="0">
                          <a:solidFill>
                            <a:schemeClr val="tx1"/>
                          </a:solidFill>
                        </a:rPr>
                        <a:t> ≥1 (n=170; 82/88)</a:t>
                      </a:r>
                    </a:p>
                  </a:txBody>
                  <a:tcPr/>
                </a:tc>
                <a:tc>
                  <a:txBody>
                    <a:bodyPr/>
                    <a:lstStyle/>
                    <a:p>
                      <a:pPr algn="ctr"/>
                      <a:r>
                        <a:rPr lang="ja-JP" sz="1200">
                          <a:solidFill>
                            <a:schemeClr val="tx1"/>
                          </a:solidFill>
                        </a:rPr>
                        <a:t>20 (24)</a:t>
                      </a:r>
                    </a:p>
                  </a:txBody>
                  <a:tcPr/>
                </a:tc>
                <a:tc>
                  <a:txBody>
                    <a:bodyPr/>
                    <a:lstStyle/>
                    <a:p>
                      <a:pPr algn="ctr"/>
                      <a:r>
                        <a:rPr lang="ja-JP" sz="1200">
                          <a:solidFill>
                            <a:schemeClr val="tx1"/>
                          </a:solidFill>
                        </a:rPr>
                        <a:t>13 (15)</a:t>
                      </a:r>
                    </a:p>
                  </a:txBody>
                  <a:tcPr/>
                </a:tc>
                <a:tc>
                  <a:txBody>
                    <a:bodyPr/>
                    <a:lstStyle/>
                    <a:p>
                      <a:pPr algn="ctr"/>
                      <a:r>
                        <a:rPr lang="ja-JP" sz="1200">
                          <a:solidFill>
                            <a:schemeClr val="tx1"/>
                          </a:solidFill>
                        </a:rPr>
                        <a:t>42 (51)</a:t>
                      </a:r>
                    </a:p>
                  </a:txBody>
                  <a:tcPr/>
                </a:tc>
                <a:tc>
                  <a:txBody>
                    <a:bodyPr/>
                    <a:lstStyle/>
                    <a:p>
                      <a:pPr algn="ctr"/>
                      <a:r>
                        <a:rPr lang="ja-JP" sz="1200">
                          <a:solidFill>
                            <a:schemeClr val="tx1"/>
                          </a:solidFill>
                        </a:rPr>
                        <a:t>40 (46)</a:t>
                      </a:r>
                    </a:p>
                  </a:txBody>
                  <a:tcPr/>
                </a:tc>
                <a:tc>
                  <a:txBody>
                    <a:bodyPr/>
                    <a:lstStyle/>
                    <a:p>
                      <a:pPr algn="ctr"/>
                      <a:r>
                        <a:rPr lang="ja-JP" sz="1200">
                          <a:solidFill>
                            <a:schemeClr val="tx1"/>
                          </a:solidFill>
                        </a:rPr>
                        <a:t>21 (26)</a:t>
                      </a:r>
                    </a:p>
                  </a:txBody>
                  <a:tcPr/>
                </a:tc>
                <a:tc>
                  <a:txBody>
                    <a:bodyPr/>
                    <a:lstStyle/>
                    <a:p>
                      <a:pPr algn="ctr"/>
                      <a:r>
                        <a:rPr lang="ja-JP" sz="1200">
                          <a:solidFill>
                            <a:schemeClr val="tx1"/>
                          </a:solidFill>
                        </a:rPr>
                        <a:t>20</a:t>
                      </a:r>
                      <a:r>
                        <a:rPr lang="ja-JP" sz="1200" baseline="0">
                          <a:solidFill>
                            <a:schemeClr val="tx1"/>
                          </a:solidFill>
                        </a:rPr>
                        <a:t> (23)</a:t>
                      </a:r>
                    </a:p>
                  </a:txBody>
                  <a:tcPr/>
                </a:tc>
                <a:tc>
                  <a:txBody>
                    <a:bodyPr/>
                    <a:lstStyle/>
                    <a:p>
                      <a:pPr algn="ctr"/>
                      <a:r>
                        <a:rPr lang="ja-JP" sz="1200">
                          <a:solidFill>
                            <a:schemeClr val="tx1"/>
                          </a:solidFill>
                        </a:rPr>
                        <a:t>43 (52)</a:t>
                      </a:r>
                    </a:p>
                  </a:txBody>
                  <a:tcPr/>
                </a:tc>
                <a:tc>
                  <a:txBody>
                    <a:bodyPr/>
                    <a:lstStyle/>
                    <a:p>
                      <a:pPr algn="ctr"/>
                      <a:r>
                        <a:rPr lang="ja-JP" sz="1200">
                          <a:solidFill>
                            <a:schemeClr val="tx1"/>
                          </a:solidFill>
                        </a:rPr>
                        <a:t>41 (47)</a:t>
                      </a:r>
                    </a:p>
                  </a:txBody>
                  <a:tcPr/>
                </a:tc>
                <a:extLst>
                  <a:ext uri="{0D108BD9-81ED-4DB2-BD59-A6C34878D82A}">
                    <a16:rowId xmlns:a16="http://schemas.microsoft.com/office/drawing/2014/main" val="1834782831"/>
                  </a:ext>
                </a:extLst>
              </a:tr>
              <a:tr h="274461">
                <a:tc>
                  <a:txBody>
                    <a:bodyPr/>
                    <a:lstStyle/>
                    <a:p>
                      <a:r>
                        <a:rPr lang="ja-JP" sz="1200">
                          <a:solidFill>
                            <a:schemeClr val="tx1"/>
                          </a:solidFill>
                        </a:rPr>
                        <a:t>PD-L1 CPS</a:t>
                      </a:r>
                      <a:r>
                        <a:rPr lang="ja-JP" sz="1200" baseline="0">
                          <a:solidFill>
                            <a:schemeClr val="tx1"/>
                          </a:solidFill>
                        </a:rPr>
                        <a:t> ≥5 (n=81; 40/41)</a:t>
                      </a:r>
                    </a:p>
                  </a:txBody>
                  <a:tcPr/>
                </a:tc>
                <a:tc>
                  <a:txBody>
                    <a:bodyPr/>
                    <a:lstStyle/>
                    <a:p>
                      <a:pPr algn="ctr"/>
                      <a:r>
                        <a:rPr lang="ja-JP" sz="1200">
                          <a:solidFill>
                            <a:schemeClr val="tx1"/>
                          </a:solidFill>
                        </a:rPr>
                        <a:t>11 (28)</a:t>
                      </a:r>
                    </a:p>
                  </a:txBody>
                  <a:tcPr/>
                </a:tc>
                <a:tc>
                  <a:txBody>
                    <a:bodyPr/>
                    <a:lstStyle/>
                    <a:p>
                      <a:pPr algn="ctr"/>
                      <a:r>
                        <a:rPr lang="ja-JP" sz="1200">
                          <a:solidFill>
                            <a:schemeClr val="tx1"/>
                          </a:solidFill>
                        </a:rPr>
                        <a:t>8 (20)</a:t>
                      </a:r>
                    </a:p>
                  </a:txBody>
                  <a:tcPr/>
                </a:tc>
                <a:tc>
                  <a:txBody>
                    <a:bodyPr/>
                    <a:lstStyle/>
                    <a:p>
                      <a:pPr algn="ctr"/>
                      <a:r>
                        <a:rPr lang="ja-JP" sz="1200">
                          <a:solidFill>
                            <a:schemeClr val="tx1"/>
                          </a:solidFill>
                        </a:rPr>
                        <a:t>22 (55)</a:t>
                      </a:r>
                    </a:p>
                  </a:txBody>
                  <a:tcPr/>
                </a:tc>
                <a:tc>
                  <a:txBody>
                    <a:bodyPr/>
                    <a:lstStyle/>
                    <a:p>
                      <a:pPr algn="ctr"/>
                      <a:r>
                        <a:rPr lang="ja-JP" sz="1200">
                          <a:solidFill>
                            <a:schemeClr val="tx1"/>
                          </a:solidFill>
                        </a:rPr>
                        <a:t>18 (44)</a:t>
                      </a:r>
                    </a:p>
                  </a:txBody>
                  <a:tcPr/>
                </a:tc>
                <a:tc>
                  <a:txBody>
                    <a:bodyPr/>
                    <a:lstStyle/>
                    <a:p>
                      <a:pPr algn="ctr"/>
                      <a:r>
                        <a:rPr lang="ja-JP" sz="1200">
                          <a:solidFill>
                            <a:schemeClr val="tx1"/>
                          </a:solidFill>
                        </a:rPr>
                        <a:t>13 (33)</a:t>
                      </a:r>
                    </a:p>
                  </a:txBody>
                  <a:tcPr/>
                </a:tc>
                <a:tc>
                  <a:txBody>
                    <a:bodyPr/>
                    <a:lstStyle/>
                    <a:p>
                      <a:pPr algn="ctr"/>
                      <a:r>
                        <a:rPr lang="ja-JP" sz="1200">
                          <a:solidFill>
                            <a:schemeClr val="tx1"/>
                          </a:solidFill>
                        </a:rPr>
                        <a:t>9 (22)</a:t>
                      </a:r>
                    </a:p>
                  </a:txBody>
                  <a:tcPr/>
                </a:tc>
                <a:tc>
                  <a:txBody>
                    <a:bodyPr/>
                    <a:lstStyle/>
                    <a:p>
                      <a:pPr algn="ctr"/>
                      <a:r>
                        <a:rPr lang="ja-JP" sz="1200">
                          <a:solidFill>
                            <a:schemeClr val="tx1"/>
                          </a:solidFill>
                        </a:rPr>
                        <a:t>21 (53)</a:t>
                      </a:r>
                    </a:p>
                  </a:txBody>
                  <a:tcPr/>
                </a:tc>
                <a:tc>
                  <a:txBody>
                    <a:bodyPr/>
                    <a:lstStyle/>
                    <a:p>
                      <a:pPr algn="ctr"/>
                      <a:r>
                        <a:rPr lang="ja-JP" sz="1200">
                          <a:solidFill>
                            <a:schemeClr val="tx1"/>
                          </a:solidFill>
                        </a:rPr>
                        <a:t>19 (46)</a:t>
                      </a:r>
                    </a:p>
                  </a:txBody>
                  <a:tcPr/>
                </a:tc>
                <a:extLst>
                  <a:ext uri="{0D108BD9-81ED-4DB2-BD59-A6C34878D82A}">
                    <a16:rowId xmlns:a16="http://schemas.microsoft.com/office/drawing/2014/main" val="2193797494"/>
                  </a:ext>
                </a:extLst>
              </a:tr>
              <a:tr h="274461">
                <a:tc>
                  <a:txBody>
                    <a:bodyPr/>
                    <a:lstStyle/>
                    <a:p>
                      <a:r>
                        <a:rPr lang="ja-JP" sz="1200">
                          <a:solidFill>
                            <a:schemeClr val="tx1"/>
                          </a:solidFill>
                        </a:rPr>
                        <a:t>PD-L1 CPS</a:t>
                      </a:r>
                      <a:r>
                        <a:rPr lang="ja-JP" sz="1200" baseline="0">
                          <a:solidFill>
                            <a:schemeClr val="tx1"/>
                          </a:solidFill>
                        </a:rPr>
                        <a:t> ≥10 (n=53; 27/26)</a:t>
                      </a:r>
                    </a:p>
                  </a:txBody>
                  <a:tcPr/>
                </a:tc>
                <a:tc>
                  <a:txBody>
                    <a:bodyPr/>
                    <a:lstStyle/>
                    <a:p>
                      <a:pPr algn="ctr"/>
                      <a:r>
                        <a:rPr lang="ja-JP" sz="1200">
                          <a:solidFill>
                            <a:schemeClr val="tx1"/>
                          </a:solidFill>
                        </a:rPr>
                        <a:t>9 (33)</a:t>
                      </a:r>
                    </a:p>
                  </a:txBody>
                  <a:tcPr/>
                </a:tc>
                <a:tc>
                  <a:txBody>
                    <a:bodyPr/>
                    <a:lstStyle/>
                    <a:p>
                      <a:pPr algn="ctr"/>
                      <a:r>
                        <a:rPr lang="ja-JP" sz="1200">
                          <a:solidFill>
                            <a:schemeClr val="tx1"/>
                          </a:solidFill>
                        </a:rPr>
                        <a:t>3</a:t>
                      </a:r>
                      <a:r>
                        <a:rPr lang="ja-JP" sz="1200" baseline="0">
                          <a:solidFill>
                            <a:schemeClr val="tx1"/>
                          </a:solidFill>
                        </a:rPr>
                        <a:t> (12)</a:t>
                      </a:r>
                    </a:p>
                  </a:txBody>
                  <a:tcPr/>
                </a:tc>
                <a:tc>
                  <a:txBody>
                    <a:bodyPr/>
                    <a:lstStyle/>
                    <a:p>
                      <a:pPr algn="ctr"/>
                      <a:r>
                        <a:rPr lang="ja-JP" sz="1200">
                          <a:solidFill>
                            <a:schemeClr val="tx1"/>
                          </a:solidFill>
                        </a:rPr>
                        <a:t>18 (67)</a:t>
                      </a:r>
                    </a:p>
                  </a:txBody>
                  <a:tcPr/>
                </a:tc>
                <a:tc>
                  <a:txBody>
                    <a:bodyPr/>
                    <a:lstStyle/>
                    <a:p>
                      <a:pPr algn="ctr"/>
                      <a:r>
                        <a:rPr lang="ja-JP" sz="1200">
                          <a:solidFill>
                            <a:schemeClr val="tx1"/>
                          </a:solidFill>
                        </a:rPr>
                        <a:t>10 (39)</a:t>
                      </a:r>
                    </a:p>
                  </a:txBody>
                  <a:tcPr/>
                </a:tc>
                <a:tc>
                  <a:txBody>
                    <a:bodyPr/>
                    <a:lstStyle/>
                    <a:p>
                      <a:pPr algn="ctr"/>
                      <a:r>
                        <a:rPr lang="ja-JP" sz="1200">
                          <a:solidFill>
                            <a:schemeClr val="tx1"/>
                          </a:solidFill>
                        </a:rPr>
                        <a:t>11 (41)</a:t>
                      </a:r>
                    </a:p>
                  </a:txBody>
                  <a:tcPr/>
                </a:tc>
                <a:tc>
                  <a:txBody>
                    <a:bodyPr/>
                    <a:lstStyle/>
                    <a:p>
                      <a:pPr algn="ctr"/>
                      <a:r>
                        <a:rPr lang="ja-JP" sz="1200">
                          <a:solidFill>
                            <a:schemeClr val="tx1"/>
                          </a:solidFill>
                        </a:rPr>
                        <a:t>5 (19)</a:t>
                      </a:r>
                    </a:p>
                  </a:txBody>
                  <a:tcPr/>
                </a:tc>
                <a:tc>
                  <a:txBody>
                    <a:bodyPr/>
                    <a:lstStyle/>
                    <a:p>
                      <a:pPr algn="ctr"/>
                      <a:r>
                        <a:rPr lang="ja-JP" sz="1200">
                          <a:solidFill>
                            <a:schemeClr val="tx1"/>
                          </a:solidFill>
                        </a:rPr>
                        <a:t>19 (70)</a:t>
                      </a:r>
                    </a:p>
                  </a:txBody>
                  <a:tcPr/>
                </a:tc>
                <a:tc>
                  <a:txBody>
                    <a:bodyPr/>
                    <a:lstStyle/>
                    <a:p>
                      <a:pPr algn="ctr"/>
                      <a:r>
                        <a:rPr lang="ja-JP" sz="1200">
                          <a:solidFill>
                            <a:schemeClr val="tx1"/>
                          </a:solidFill>
                        </a:rPr>
                        <a:t>13 (50)</a:t>
                      </a:r>
                    </a:p>
                  </a:txBody>
                  <a:tcPr/>
                </a:tc>
                <a:extLst>
                  <a:ext uri="{0D108BD9-81ED-4DB2-BD59-A6C34878D82A}">
                    <a16:rowId xmlns:a16="http://schemas.microsoft.com/office/drawing/2014/main" val="1585700938"/>
                  </a:ext>
                </a:extLst>
              </a:tr>
              <a:tr h="274461">
                <a:tc>
                  <a:txBody>
                    <a:bodyPr/>
                    <a:lstStyle/>
                    <a:p>
                      <a:r>
                        <a:rPr lang="ja-JP" sz="1200">
                          <a:solidFill>
                            <a:schemeClr val="tx1"/>
                          </a:solidFill>
                        </a:rPr>
                        <a:t>MSI-H (n=23; 8/15)</a:t>
                      </a:r>
                    </a:p>
                  </a:txBody>
                  <a:tcPr/>
                </a:tc>
                <a:tc>
                  <a:txBody>
                    <a:bodyPr/>
                    <a:lstStyle/>
                    <a:p>
                      <a:pPr algn="ctr"/>
                      <a:r>
                        <a:rPr lang="ja-JP" sz="1200">
                          <a:solidFill>
                            <a:schemeClr val="tx1"/>
                          </a:solidFill>
                        </a:rPr>
                        <a:t>5 (63)</a:t>
                      </a:r>
                    </a:p>
                  </a:txBody>
                  <a:tcPr/>
                </a:tc>
                <a:tc>
                  <a:txBody>
                    <a:bodyPr/>
                    <a:lstStyle/>
                    <a:p>
                      <a:pPr algn="ctr"/>
                      <a:r>
                        <a:rPr lang="ja-JP" sz="1200">
                          <a:solidFill>
                            <a:schemeClr val="tx1"/>
                          </a:solidFill>
                        </a:rPr>
                        <a:t>4 (27)</a:t>
                      </a:r>
                    </a:p>
                  </a:txBody>
                  <a:tcPr/>
                </a:tc>
                <a:tc>
                  <a:txBody>
                    <a:bodyPr/>
                    <a:lstStyle/>
                    <a:p>
                      <a:pPr algn="ctr"/>
                      <a:r>
                        <a:rPr lang="ja-JP" sz="1200">
                          <a:solidFill>
                            <a:schemeClr val="tx1"/>
                          </a:solidFill>
                        </a:rPr>
                        <a:t>6 (75)</a:t>
                      </a:r>
                    </a:p>
                  </a:txBody>
                  <a:tcPr/>
                </a:tc>
                <a:tc>
                  <a:txBody>
                    <a:bodyPr/>
                    <a:lstStyle/>
                    <a:p>
                      <a:pPr algn="ctr"/>
                      <a:r>
                        <a:rPr lang="ja-JP" sz="1200">
                          <a:solidFill>
                            <a:schemeClr val="tx1"/>
                          </a:solidFill>
                        </a:rPr>
                        <a:t>7</a:t>
                      </a:r>
                      <a:r>
                        <a:rPr lang="ja-JP" sz="1200" baseline="0">
                          <a:solidFill>
                            <a:schemeClr val="tx1"/>
                          </a:solidFill>
                        </a:rPr>
                        <a:t> (47)</a:t>
                      </a:r>
                    </a:p>
                  </a:txBody>
                  <a:tcPr/>
                </a:tc>
                <a:tc>
                  <a:txBody>
                    <a:bodyPr/>
                    <a:lstStyle/>
                    <a:p>
                      <a:pPr algn="ctr"/>
                      <a:r>
                        <a:rPr lang="ja-JP" sz="1200">
                          <a:solidFill>
                            <a:schemeClr val="tx1"/>
                          </a:solidFill>
                        </a:rPr>
                        <a:t>5 (63)</a:t>
                      </a:r>
                    </a:p>
                  </a:txBody>
                  <a:tcPr/>
                </a:tc>
                <a:tc>
                  <a:txBody>
                    <a:bodyPr/>
                    <a:lstStyle/>
                    <a:p>
                      <a:pPr algn="ctr"/>
                      <a:r>
                        <a:rPr lang="ja-JP" sz="1200">
                          <a:solidFill>
                            <a:schemeClr val="tx1"/>
                          </a:solidFill>
                        </a:rPr>
                        <a:t>4 (27)</a:t>
                      </a:r>
                    </a:p>
                  </a:txBody>
                  <a:tcPr/>
                </a:tc>
                <a:tc>
                  <a:txBody>
                    <a:bodyPr/>
                    <a:lstStyle/>
                    <a:p>
                      <a:pPr algn="ctr"/>
                      <a:r>
                        <a:rPr lang="ja-JP" sz="1200">
                          <a:solidFill>
                            <a:schemeClr val="tx1"/>
                          </a:solidFill>
                        </a:rPr>
                        <a:t>6 (75)</a:t>
                      </a:r>
                    </a:p>
                  </a:txBody>
                  <a:tcPr/>
                </a:tc>
                <a:tc>
                  <a:txBody>
                    <a:bodyPr/>
                    <a:lstStyle/>
                    <a:p>
                      <a:pPr algn="ctr"/>
                      <a:r>
                        <a:rPr lang="ja-JP" sz="1200" dirty="0">
                          <a:solidFill>
                            <a:schemeClr val="tx1"/>
                          </a:solidFill>
                        </a:rPr>
                        <a:t>7 (47)</a:t>
                      </a:r>
                    </a:p>
                  </a:txBody>
                  <a:tcPr/>
                </a:tc>
                <a:extLst>
                  <a:ext uri="{0D108BD9-81ED-4DB2-BD59-A6C34878D82A}">
                    <a16:rowId xmlns:a16="http://schemas.microsoft.com/office/drawing/2014/main" val="3224601586"/>
                  </a:ext>
                </a:extLst>
              </a:tr>
            </a:tbl>
          </a:graphicData>
        </a:graphic>
      </p:graphicFrame>
      <p:sp>
        <p:nvSpPr>
          <p:cNvPr id="6" name="Text Placeholder 18"/>
          <p:cNvSpPr>
            <a:spLocks noGrp="1"/>
          </p:cNvSpPr>
          <p:nvPr>
            <p:ph type="body" sz="quarter" idx="10"/>
          </p:nvPr>
        </p:nvSpPr>
        <p:spPr>
          <a:xfrm>
            <a:off x="486836" y="6096005"/>
            <a:ext cx="5372097" cy="487363"/>
          </a:xfrm>
        </p:spPr>
        <p:txBody>
          <a:bodyPr/>
          <a:lstStyle/>
          <a:p>
            <a:r>
              <a:rPr lang="ja-JP"/>
              <a:t>* Becker基準による病理学的完全および小計退縮</a:t>
            </a:r>
          </a:p>
        </p:txBody>
      </p:sp>
    </p:spTree>
    <p:extLst>
      <p:ext uri="{BB962C8B-B14F-4D97-AF65-F5344CB8AC3E}">
        <p14:creationId xmlns:p14="http://schemas.microsoft.com/office/powerpoint/2010/main" val="1538718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a:t>膵臓・小腸・肝胆道癌</a:t>
            </a:r>
          </a:p>
        </p:txBody>
      </p:sp>
    </p:spTree>
    <p:extLst>
      <p:ext uri="{BB962C8B-B14F-4D97-AF65-F5344CB8AC3E}">
        <p14:creationId xmlns:p14="http://schemas.microsoft.com/office/powerpoint/2010/main" val="1607832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t>膵臓癌</a:t>
            </a:r>
          </a:p>
        </p:txBody>
      </p:sp>
      <p:sp>
        <p:nvSpPr>
          <p:cNvPr id="3" name="Text Placeholder 2"/>
          <p:cNvSpPr>
            <a:spLocks noGrp="1"/>
          </p:cNvSpPr>
          <p:nvPr>
            <p:ph type="body" idx="1"/>
          </p:nvPr>
        </p:nvSpPr>
        <p:spPr/>
        <p:txBody>
          <a:bodyPr/>
          <a:lstStyle/>
          <a:p>
            <a:r>
              <a:rPr lang="ja-JP" b="1"/>
              <a:t>膵臓・小腸・肝胆道癌</a:t>
            </a:r>
          </a:p>
        </p:txBody>
      </p:sp>
    </p:spTree>
    <p:extLst>
      <p:ext uri="{BB962C8B-B14F-4D97-AF65-F5344CB8AC3E}">
        <p14:creationId xmlns:p14="http://schemas.microsoft.com/office/powerpoint/2010/main" val="3973543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518: Trybeca-1: 進行性膵臓腺癌を有する患者における、化学療法と二次治療として化学療法のみを併用する、エリスパーゼの無作為化第III相試験 (NCT03665441) – Hammel P, et al</a:t>
            </a:r>
          </a:p>
        </p:txBody>
      </p:sp>
      <p:sp>
        <p:nvSpPr>
          <p:cNvPr id="3" name="Content Placeholder 2"/>
          <p:cNvSpPr>
            <a:spLocks noGrp="1"/>
          </p:cNvSpPr>
          <p:nvPr>
            <p:ph idx="1"/>
          </p:nvPr>
        </p:nvSpPr>
        <p:spPr>
          <a:xfrm>
            <a:off x="486833" y="1254035"/>
            <a:ext cx="11342890" cy="4746172"/>
          </a:xfrm>
        </p:spPr>
        <p:txBody>
          <a:bodyPr/>
          <a:lstStyle/>
          <a:p>
            <a:pPr marL="0" indent="0">
              <a:buNone/>
            </a:pPr>
            <a:r>
              <a:rPr lang="ja-JP" b="1" dirty="0"/>
              <a:t>研究目的</a:t>
            </a:r>
          </a:p>
          <a:p>
            <a:r>
              <a:rPr lang="ja-JP" dirty="0"/>
              <a:t>以前に治療を受けた進行性膵臓腺癌患者における、化学療法と併用したエリアスパーゼの有効性および安全性を評価する</a:t>
            </a:r>
          </a:p>
        </p:txBody>
      </p:sp>
      <p:sp>
        <p:nvSpPr>
          <p:cNvPr id="4" name="Text Placeholder 3"/>
          <p:cNvSpPr>
            <a:spLocks noGrp="1"/>
          </p:cNvSpPr>
          <p:nvPr>
            <p:ph type="body" sz="quarter" idx="10"/>
          </p:nvPr>
        </p:nvSpPr>
        <p:spPr>
          <a:xfrm>
            <a:off x="486834" y="6096001"/>
            <a:ext cx="6384229" cy="487363"/>
          </a:xfrm>
        </p:spPr>
        <p:txBody>
          <a:bodyPr/>
          <a:lstStyle/>
          <a:p>
            <a:r>
              <a:rPr lang="ja-JP" dirty="0"/>
              <a:t>*ゲムシタビン/nab-パクリタキセルまたはイリノテカン/5 FUは、第一選択療法に依存する</a:t>
            </a:r>
          </a:p>
        </p:txBody>
      </p:sp>
      <p:sp>
        <p:nvSpPr>
          <p:cNvPr id="5" name="Text Placeholder 4"/>
          <p:cNvSpPr>
            <a:spLocks noGrp="1"/>
          </p:cNvSpPr>
          <p:nvPr>
            <p:ph type="body" sz="quarter" idx="11"/>
          </p:nvPr>
        </p:nvSpPr>
        <p:spPr/>
        <p:txBody>
          <a:bodyPr/>
          <a:lstStyle/>
          <a:p>
            <a:r>
              <a:rPr lang="ja-JP"/>
              <a:t>Hammel P, et al.J Clin Oncol 2022;40(suppl):abstr 518</a:t>
            </a:r>
          </a:p>
        </p:txBody>
      </p:sp>
      <p:sp>
        <p:nvSpPr>
          <p:cNvPr id="15"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OS</a:t>
            </a:r>
          </a:p>
        </p:txBody>
      </p:sp>
      <p:sp>
        <p:nvSpPr>
          <p:cNvPr id="16" name="Oval 14"/>
          <p:cNvSpPr>
            <a:spLocks noChangeArrowheads="1"/>
          </p:cNvSpPr>
          <p:nvPr/>
        </p:nvSpPr>
        <p:spPr bwMode="auto">
          <a:xfrm>
            <a:off x="5269009" y="356972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a:p>
            <a:pPr algn="ctr">
              <a:defRPr/>
            </a:pPr>
            <a:r>
              <a:rPr lang="ja-JP" sz="1600" b="1">
                <a:solidFill>
                  <a:srgbClr val="043882"/>
                </a:solidFill>
                <a:ea typeface="SimSun" pitchFamily="2" charset="-122"/>
              </a:rPr>
              <a:t>1:1</a:t>
            </a:r>
          </a:p>
        </p:txBody>
      </p:sp>
      <p:cxnSp>
        <p:nvCxnSpPr>
          <p:cNvPr id="17" name="AutoShape 15"/>
          <p:cNvCxnSpPr>
            <a:cxnSpLocks noChangeShapeType="1"/>
            <a:stCxn id="16" idx="0"/>
            <a:endCxn id="19" idx="1"/>
          </p:cNvCxnSpPr>
          <p:nvPr/>
        </p:nvCxnSpPr>
        <p:spPr bwMode="auto">
          <a:xfrm rot="5400000" flipH="1" flipV="1">
            <a:off x="5421649" y="2976360"/>
            <a:ext cx="732524" cy="454208"/>
          </a:xfrm>
          <a:prstGeom prst="bentConnector2">
            <a:avLst/>
          </a:prstGeom>
          <a:noFill/>
          <a:ln w="57150">
            <a:solidFill>
              <a:schemeClr val="bg2">
                <a:lumMod val="60000"/>
                <a:lumOff val="40000"/>
              </a:schemeClr>
            </a:solidFill>
            <a:round/>
            <a:headEnd/>
            <a:tailEnd type="triangle" w="med" len="med"/>
          </a:ln>
        </p:spPr>
      </p:cxnSp>
      <p:cxnSp>
        <p:nvCxnSpPr>
          <p:cNvPr id="18" name="AutoShape 19"/>
          <p:cNvCxnSpPr>
            <a:cxnSpLocks noChangeShapeType="1"/>
            <a:stCxn id="23" idx="3"/>
            <a:endCxn id="16" idx="2"/>
          </p:cNvCxnSpPr>
          <p:nvPr/>
        </p:nvCxnSpPr>
        <p:spPr bwMode="auto">
          <a:xfrm>
            <a:off x="5143437" y="3861826"/>
            <a:ext cx="125572" cy="0"/>
          </a:xfrm>
          <a:prstGeom prst="straightConnector1">
            <a:avLst/>
          </a:prstGeom>
          <a:noFill/>
          <a:ln w="57150">
            <a:solidFill>
              <a:schemeClr val="bg2">
                <a:lumMod val="60000"/>
                <a:lumOff val="40000"/>
              </a:schemeClr>
            </a:solidFill>
            <a:round/>
            <a:headEnd type="none" w="med" len="med"/>
            <a:tailEnd type="none" w="med" len="med"/>
          </a:ln>
        </p:spPr>
      </p:cxnSp>
      <p:sp>
        <p:nvSpPr>
          <p:cNvPr id="19" name="AutoShape 8"/>
          <p:cNvSpPr>
            <a:spLocks noChangeArrowheads="1"/>
          </p:cNvSpPr>
          <p:nvPr/>
        </p:nvSpPr>
        <p:spPr bwMode="auto">
          <a:xfrm>
            <a:off x="6015015" y="2366066"/>
            <a:ext cx="4085185"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エリスパーゼ D1, 15 q4w + 化学療法*</a:t>
            </a:r>
            <a:br>
              <a:rPr lang="ja-JP" dirty="0">
                <a:solidFill>
                  <a:srgbClr val="FFFFFF"/>
                </a:solidFill>
                <a:ea typeface="SimSun" pitchFamily="2" charset="-122"/>
              </a:rPr>
            </a:br>
            <a:r>
              <a:rPr lang="ja-JP" dirty="0">
                <a:solidFill>
                  <a:srgbClr val="FFFFFF"/>
                </a:solidFill>
                <a:ea typeface="SimSun" pitchFamily="2" charset="-122"/>
              </a:rPr>
              <a:t>(n=255)</a:t>
            </a:r>
          </a:p>
        </p:txBody>
      </p:sp>
      <p:sp>
        <p:nvSpPr>
          <p:cNvPr id="23" name="AutoShape 9"/>
          <p:cNvSpPr>
            <a:spLocks noChangeArrowheads="1"/>
          </p:cNvSpPr>
          <p:nvPr/>
        </p:nvSpPr>
        <p:spPr bwMode="auto">
          <a:xfrm>
            <a:off x="1969618" y="2807435"/>
            <a:ext cx="3173819"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進行性ステージ III–IV の膵臓腺癌</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1 ライン以上の全身治療での進行</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ECOG PS 0–1</a:t>
            </a:r>
          </a:p>
          <a:p>
            <a:pPr defTabSz="892175" eaLnBrk="0" hangingPunct="0">
              <a:spcAft>
                <a:spcPct val="30000"/>
              </a:spcAft>
              <a:defRPr/>
            </a:pPr>
            <a:r>
              <a:rPr lang="ja-JP" sz="1600">
                <a:solidFill>
                  <a:srgbClr val="FFFFFF"/>
                </a:solidFill>
                <a:ea typeface="SimSun" pitchFamily="2" charset="-122"/>
              </a:rPr>
              <a:t>(n=512)</a:t>
            </a:r>
          </a:p>
        </p:txBody>
      </p:sp>
      <p:cxnSp>
        <p:nvCxnSpPr>
          <p:cNvPr id="25" name="AutoShape 16"/>
          <p:cNvCxnSpPr>
            <a:cxnSpLocks noChangeShapeType="1"/>
            <a:stCxn id="16" idx="4"/>
            <a:endCxn id="31" idx="1"/>
          </p:cNvCxnSpPr>
          <p:nvPr/>
        </p:nvCxnSpPr>
        <p:spPr bwMode="auto">
          <a:xfrm rot="16200000" flipH="1">
            <a:off x="5411781" y="4302952"/>
            <a:ext cx="752261" cy="454208"/>
          </a:xfrm>
          <a:prstGeom prst="bentConnector2">
            <a:avLst/>
          </a:prstGeom>
          <a:noFill/>
          <a:ln w="57150">
            <a:solidFill>
              <a:schemeClr val="bg2">
                <a:lumMod val="60000"/>
                <a:lumOff val="40000"/>
              </a:schemeClr>
            </a:solidFill>
            <a:round/>
            <a:headEnd/>
            <a:tailEnd type="triangle" w="med" len="med"/>
          </a:ln>
        </p:spPr>
      </p:cxnSp>
      <p:sp>
        <p:nvSpPr>
          <p:cNvPr id="30"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PFS、ORR、DoR、DCR、QoL、安全性</a:t>
            </a:r>
          </a:p>
        </p:txBody>
      </p:sp>
      <p:sp>
        <p:nvSpPr>
          <p:cNvPr id="31" name="AutoShape 8"/>
          <p:cNvSpPr>
            <a:spLocks noChangeArrowheads="1"/>
          </p:cNvSpPr>
          <p:nvPr/>
        </p:nvSpPr>
        <p:spPr bwMode="auto">
          <a:xfrm>
            <a:off x="6015015" y="4435051"/>
            <a:ext cx="4085185"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t>化学療法</a:t>
            </a:r>
            <a:br>
              <a:rPr lang="ja-JP" dirty="0"/>
            </a:br>
            <a:r>
              <a:rPr lang="ja-JP" dirty="0"/>
              <a:t>(n=257) </a:t>
            </a:r>
          </a:p>
        </p:txBody>
      </p:sp>
      <p:sp>
        <p:nvSpPr>
          <p:cNvPr id="33" name="Content Placeholder 26"/>
          <p:cNvSpPr txBox="1">
            <a:spLocks/>
          </p:cNvSpPr>
          <p:nvPr/>
        </p:nvSpPr>
        <p:spPr bwMode="auto">
          <a:xfrm>
            <a:off x="5978176" y="3308337"/>
            <a:ext cx="4229853" cy="892175"/>
          </a:xfrm>
          <a:prstGeom prst="rect">
            <a:avLst/>
          </a:prstGeom>
          <a:noFill/>
          <a:ln w="9525">
            <a:noFill/>
            <a:miter lim="800000"/>
            <a:headEnd/>
            <a:tailEnd/>
          </a:ln>
        </p:spPr>
        <p:txBody>
          <a:bodyPr/>
          <a:lstStyle/>
          <a:p>
            <a:pPr marL="190500" indent="-190500">
              <a:spcAft>
                <a:spcPts val="400"/>
              </a:spcAft>
              <a:defRPr/>
            </a:pPr>
            <a:r>
              <a:rPr lang="ja-JP" sz="1400" b="1">
                <a:solidFill>
                  <a:srgbClr val="043882"/>
                </a:solidFill>
              </a:rPr>
              <a:t>層別化</a:t>
            </a:r>
          </a:p>
          <a:p>
            <a:pPr marL="203200" indent="-203200">
              <a:spcAft>
                <a:spcPts val="400"/>
              </a:spcAft>
              <a:buFont typeface="Arial" pitchFamily="34" charset="0"/>
              <a:buChar char="•"/>
              <a:defRPr/>
            </a:pPr>
            <a:r>
              <a:rPr lang="ja-JP" sz="1400">
                <a:solidFill>
                  <a:srgbClr val="4D4D4D"/>
                </a:solidFill>
                <a:cs typeface="Arial" charset="0"/>
              </a:rPr>
              <a:t>ECOG PS</a:t>
            </a:r>
          </a:p>
          <a:p>
            <a:pPr marL="203200" indent="-203200">
              <a:spcAft>
                <a:spcPts val="400"/>
              </a:spcAft>
              <a:buFont typeface="Arial" pitchFamily="34" charset="0"/>
              <a:buChar char="•"/>
              <a:defRPr/>
            </a:pPr>
            <a:r>
              <a:rPr lang="ja-JP" sz="1400">
                <a:solidFill>
                  <a:srgbClr val="4D4D4D"/>
                </a:solidFill>
                <a:cs typeface="Arial" charset="0"/>
              </a:rPr>
              <a:t>2L 化学治療レジメン</a:t>
            </a:r>
          </a:p>
          <a:p>
            <a:pPr marL="203200" indent="-203200">
              <a:spcAft>
                <a:spcPts val="400"/>
              </a:spcAft>
              <a:buFont typeface="Arial" pitchFamily="34" charset="0"/>
              <a:buChar char="•"/>
              <a:defRPr/>
            </a:pPr>
            <a:r>
              <a:rPr lang="ja-JP" sz="1400">
                <a:solidFill>
                  <a:srgbClr val="4D4D4D"/>
                </a:solidFill>
                <a:cs typeface="Arial" charset="0"/>
              </a:rPr>
              <a:t>進行性疾患最初の診断からの時間</a:t>
            </a:r>
          </a:p>
        </p:txBody>
      </p:sp>
    </p:spTree>
    <p:extLst>
      <p:ext uri="{BB962C8B-B14F-4D97-AF65-F5344CB8AC3E}">
        <p14:creationId xmlns:p14="http://schemas.microsoft.com/office/powerpoint/2010/main" val="1925623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ja-JP" dirty="0"/>
              <a:t>ESDO (欧州消化器腫瘍学会) からの書簡</a:t>
            </a:r>
          </a:p>
        </p:txBody>
      </p:sp>
      <p:sp>
        <p:nvSpPr>
          <p:cNvPr id="32771" name="Content Placeholder 2"/>
          <p:cNvSpPr>
            <a:spLocks noGrp="1"/>
          </p:cNvSpPr>
          <p:nvPr>
            <p:ph idx="1"/>
          </p:nvPr>
        </p:nvSpPr>
        <p:spPr>
          <a:xfrm>
            <a:off x="486833" y="1371601"/>
            <a:ext cx="9881323" cy="4492869"/>
          </a:xfrm>
          <a:ln>
            <a:noFill/>
          </a:ln>
        </p:spPr>
        <p:txBody>
          <a:bodyPr vert="horz" wrap="square" lIns="0" tIns="45720" rIns="0" bIns="45720" numCol="1" anchor="t" anchorCtr="0" compatLnSpc="1">
            <a:prstTxWarp prst="textNoShape">
              <a:avLst/>
            </a:prstTxWarp>
          </a:bodyPr>
          <a:lstStyle/>
          <a:p>
            <a:pPr marL="0" indent="0">
              <a:buNone/>
              <a:tabLst>
                <a:tab pos="441325" algn="l"/>
              </a:tabLst>
              <a:defRPr/>
            </a:pPr>
            <a:r>
              <a:rPr lang="ja-JP" sz="1400" b="1">
                <a:solidFill>
                  <a:schemeClr val="bg2"/>
                </a:solidFill>
              </a:rPr>
              <a:t>会員の皆様</a:t>
            </a:r>
          </a:p>
          <a:p>
            <a:pPr marL="0" indent="0">
              <a:buNone/>
              <a:tabLst>
                <a:tab pos="441325" algn="l"/>
              </a:tabLst>
              <a:defRPr/>
            </a:pPr>
            <a:r>
              <a:rPr lang="ja-JP" sz="1400"/>
              <a:t>今回、このESDOスライドセットをご紹介できることを大変光栄に思います。このスライドセットは、2022年に開催された主要な学会で発表された、消化器癌に関する重要な所見を強調し概要を示すことを目的としています。このスライドセットは、2022年の </a:t>
            </a:r>
            <a:r>
              <a:rPr lang="ja-JP" sz="1400" b="1"/>
              <a:t>ASCO</a:t>
            </a:r>
            <a:r>
              <a:rPr lang="ja-JP" sz="1400" b="1" baseline="30000"/>
              <a:t> ®</a:t>
            </a:r>
            <a:r>
              <a:rPr lang="ja-JP" sz="1400" b="1"/>
              <a:t> 消化器癌シンポジウム </a:t>
            </a:r>
            <a:r>
              <a:rPr lang="ja-JP" sz="1400"/>
              <a:t>と </a:t>
            </a:r>
            <a:r>
              <a:rPr lang="ja-JP" sz="1400" b="1"/>
              <a:t>2022年のASCO</a:t>
            </a:r>
            <a:r>
              <a:rPr lang="ja-JP" sz="1400" b="1" baseline="30000"/>
              <a:t> ®</a:t>
            </a:r>
            <a:r>
              <a:rPr lang="ja-JP" sz="1400" b="1"/>
              <a:t> 年次総会 </a:t>
            </a:r>
            <a:r>
              <a:rPr lang="ja-JP" sz="1400"/>
              <a:t>に焦点を当てており、英語と日本語で提供されています。</a:t>
            </a:r>
          </a:p>
          <a:p>
            <a:pPr marL="0" indent="0">
              <a:buNone/>
              <a:tabLst>
                <a:tab pos="441325" algn="l"/>
              </a:tabLst>
              <a:defRPr/>
            </a:pPr>
            <a:r>
              <a:rPr lang="ja-JP" sz="1400"/>
              <a:t>腫瘍学の臨床研究の分野は、挑戦的で常に変化する環境と言えるでしょう。このような環境の中で、私たちは、科学者、臨床医、教育者としての役割において、さらなる進歩を促す教育に役立つ科学的データや研究へのアクセスを貴重なものであると考えています。消化器癌の領域における最新情報に関する今回のレビューが、皆さまの臨床診療にとって有益なものとなることを期待しています。本件につきましてご意見・ご感想などございましたら、是非お聞かせ下さい。連絡先は</a:t>
            </a:r>
            <a:r>
              <a:rPr lang="ja-JP" sz="1400">
                <a:hlinkClick r:id="rId3"/>
              </a:rPr>
              <a:t>info@esdo.eu</a:t>
            </a:r>
            <a:r>
              <a:rPr lang="ja-JP" sz="1400">
                <a:solidFill>
                  <a:schemeClr val="bg1"/>
                </a:solidFill>
              </a:rPr>
              <a:t>です。</a:t>
            </a:r>
          </a:p>
          <a:p>
            <a:pPr marL="0" indent="0">
              <a:spcAft>
                <a:spcPts val="1200"/>
              </a:spcAft>
              <a:buNone/>
              <a:tabLst>
                <a:tab pos="441325" algn="l"/>
              </a:tabLst>
              <a:defRPr/>
            </a:pPr>
            <a:r>
              <a:rPr lang="ja-JP" sz="1400"/>
              <a:t>最後に、本活動の実現に向けたLilly Oncology社様による資金、運営、物流の面におけるご支援に心よりお礼申し上げます。</a:t>
            </a:r>
          </a:p>
          <a:p>
            <a:pPr marL="0" indent="0">
              <a:buNone/>
              <a:tabLst>
                <a:tab pos="441325" algn="l"/>
              </a:tabLst>
              <a:defRPr/>
            </a:pPr>
            <a:r>
              <a:rPr lang="ja-JP" sz="1400">
                <a:solidFill>
                  <a:schemeClr val="tx1"/>
                </a:solidFill>
              </a:rPr>
              <a:t>敬具 </a:t>
            </a:r>
          </a:p>
          <a:p>
            <a:pPr marL="0" indent="0">
              <a:buNone/>
              <a:tabLst>
                <a:tab pos="441325" algn="l"/>
              </a:tabLst>
              <a:defRPr/>
            </a:pPr>
            <a:endParaRPr lang="en-US" sz="1400" dirty="0">
              <a:solidFill>
                <a:schemeClr val="tx1"/>
              </a:solidFill>
            </a:endParaRPr>
          </a:p>
          <a:p>
            <a:pPr marL="0" indent="0">
              <a:buNone/>
              <a:tabLst>
                <a:tab pos="441325" algn="l"/>
                <a:tab pos="2511425" algn="l"/>
                <a:tab pos="5381625" algn="l"/>
              </a:tabLst>
              <a:defRPr/>
            </a:pPr>
            <a:r>
              <a:rPr lang="ja-JP" sz="1400" b="1">
                <a:solidFill>
                  <a:schemeClr val="tx1"/>
                </a:solidFill>
              </a:rPr>
              <a:t>Eric Van Cutsem	Tamara Matysiak-Budnik	Jean-Luc Van Laethem</a:t>
            </a:r>
            <a:br>
              <a:rPr lang="ja-JP" sz="1400" b="1">
                <a:solidFill>
                  <a:schemeClr val="tx1"/>
                </a:solidFill>
              </a:rPr>
            </a:br>
            <a:r>
              <a:rPr lang="ja-JP" sz="1400" b="1">
                <a:solidFill>
                  <a:schemeClr val="tx1"/>
                </a:solidFill>
              </a:rPr>
              <a:t>Thomas Seufferlein 	Jaroslaw Regula	Ana-Maria Bucalau </a:t>
            </a:r>
            <a:r>
              <a:rPr lang="ja-JP" sz="1400">
                <a:solidFill>
                  <a:schemeClr val="tx1"/>
                </a:solidFill>
              </a:rPr>
              <a:t>(ヤンググループ)</a:t>
            </a:r>
            <a:br>
              <a:rPr lang="ja-JP" sz="1400">
                <a:solidFill>
                  <a:schemeClr val="tx1"/>
                </a:solidFill>
              </a:rPr>
            </a:br>
            <a:r>
              <a:rPr lang="ja-JP" sz="1400" b="1">
                <a:solidFill>
                  <a:schemeClr val="tx1"/>
                </a:solidFill>
              </a:rPr>
              <a:t>Côme Lepage	Thomas Gruenberger	Pieter-Jan Cuyle </a:t>
            </a:r>
            <a:r>
              <a:rPr lang="ja-JP" sz="1400">
                <a:solidFill>
                  <a:schemeClr val="tx1"/>
                </a:solidFill>
              </a:rPr>
              <a:t>(ヤンググループ)</a:t>
            </a:r>
            <a:br>
              <a:rPr lang="ja-JP" sz="1400" b="1">
                <a:solidFill>
                  <a:schemeClr val="tx1"/>
                </a:solidFill>
              </a:rPr>
            </a:br>
            <a:r>
              <a:rPr lang="ja-JP" sz="1400">
                <a:solidFill>
                  <a:schemeClr val="tx1"/>
                </a:solidFill>
              </a:rPr>
              <a:t>	</a:t>
            </a:r>
          </a:p>
          <a:p>
            <a:pPr marL="0" indent="0">
              <a:buNone/>
              <a:tabLst>
                <a:tab pos="441325" algn="l"/>
              </a:tabLst>
              <a:defRPr/>
            </a:pPr>
            <a:r>
              <a:rPr lang="ja-JP" sz="1400">
                <a:solidFill>
                  <a:schemeClr val="tx1"/>
                </a:solidFill>
              </a:rPr>
              <a:t> (ESDO理事会)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8097" y="4492544"/>
            <a:ext cx="1500059" cy="1403328"/>
          </a:xfrm>
          <a:prstGeom prst="rect">
            <a:avLst/>
          </a:prstGeom>
        </p:spPr>
      </p:pic>
    </p:spTree>
    <p:custDataLst>
      <p:tags r:id="rId1"/>
    </p:custDataLst>
    <p:extLst>
      <p:ext uri="{BB962C8B-B14F-4D97-AF65-F5344CB8AC3E}">
        <p14:creationId xmlns:p14="http://schemas.microsoft.com/office/powerpoint/2010/main" val="3911899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518: Trybeca-1: 進行性膵臓腺癌を有する患者における、化学療法と二次治療として化学療法のみを併用する、エリスパーゼの無作為化第III相試験 (NCT03665441) – Hammel P, et al</a:t>
            </a:r>
          </a:p>
        </p:txBody>
      </p:sp>
      <p:sp>
        <p:nvSpPr>
          <p:cNvPr id="3" name="Content Placeholder 2"/>
          <p:cNvSpPr>
            <a:spLocks noGrp="1"/>
          </p:cNvSpPr>
          <p:nvPr>
            <p:ph idx="1"/>
          </p:nvPr>
        </p:nvSpPr>
        <p:spPr>
          <a:xfrm>
            <a:off x="499041" y="1252948"/>
            <a:ext cx="11218335" cy="4746172"/>
          </a:xfrm>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Hammel P, et al.J Clin Oncol 2022;40(suppl):abstr 518</a:t>
            </a:r>
          </a:p>
        </p:txBody>
      </p:sp>
      <p:sp>
        <p:nvSpPr>
          <p:cNvPr id="6" name="TextBox 5"/>
          <p:cNvSpPr txBox="1"/>
          <p:nvPr/>
        </p:nvSpPr>
        <p:spPr>
          <a:xfrm>
            <a:off x="2692731" y="1316183"/>
            <a:ext cx="1715534" cy="338554"/>
          </a:xfrm>
          <a:prstGeom prst="rect">
            <a:avLst/>
          </a:prstGeom>
          <a:noFill/>
        </p:spPr>
        <p:txBody>
          <a:bodyPr wrap="none" rtlCol="0">
            <a:spAutoFit/>
          </a:bodyPr>
          <a:lstStyle/>
          <a:p>
            <a:pPr algn="ctr"/>
            <a:r>
              <a:rPr lang="ja-JP" sz="1600" b="1" dirty="0"/>
              <a:t>全生存期間</a:t>
            </a:r>
          </a:p>
        </p:txBody>
      </p:sp>
      <p:sp>
        <p:nvSpPr>
          <p:cNvPr id="7" name="TextBox 6"/>
          <p:cNvSpPr txBox="1"/>
          <p:nvPr/>
        </p:nvSpPr>
        <p:spPr>
          <a:xfrm>
            <a:off x="7930371" y="1245250"/>
            <a:ext cx="2927404" cy="307777"/>
          </a:xfrm>
          <a:prstGeom prst="rect">
            <a:avLst/>
          </a:prstGeom>
          <a:noFill/>
        </p:spPr>
        <p:txBody>
          <a:bodyPr wrap="none" rtlCol="0">
            <a:spAutoFit/>
          </a:bodyPr>
          <a:lstStyle/>
          <a:p>
            <a:pPr algn="ctr"/>
            <a:r>
              <a:rPr lang="ja-JP" sz="1400" b="1" dirty="0"/>
              <a:t>ゲムシタビン/ナブパクリタキセル</a:t>
            </a:r>
          </a:p>
        </p:txBody>
      </p:sp>
      <p:sp>
        <p:nvSpPr>
          <p:cNvPr id="8" name="TextBox 7"/>
          <p:cNvSpPr txBox="1"/>
          <p:nvPr/>
        </p:nvSpPr>
        <p:spPr>
          <a:xfrm>
            <a:off x="7920792" y="3816935"/>
            <a:ext cx="3057247" cy="307777"/>
          </a:xfrm>
          <a:prstGeom prst="rect">
            <a:avLst/>
          </a:prstGeom>
          <a:noFill/>
        </p:spPr>
        <p:txBody>
          <a:bodyPr wrap="none" rtlCol="0">
            <a:spAutoFit/>
          </a:bodyPr>
          <a:lstStyle/>
          <a:p>
            <a:pPr algn="ctr"/>
            <a:r>
              <a:rPr lang="ja-JP" sz="1400" b="1" dirty="0"/>
              <a:t>フルオロピリミジン／イリノテカン</a:t>
            </a:r>
          </a:p>
        </p:txBody>
      </p:sp>
      <p:sp>
        <p:nvSpPr>
          <p:cNvPr id="9" name="Freeform 21">
            <a:extLst>
              <a:ext uri="{FF2B5EF4-FFF2-40B4-BE49-F238E27FC236}">
                <a16:creationId xmlns:a16="http://schemas.microsoft.com/office/drawing/2014/main" id="{9832B90A-F55A-4FEA-BCE2-02263AAE15FB}"/>
              </a:ext>
            </a:extLst>
          </p:cNvPr>
          <p:cNvSpPr>
            <a:spLocks/>
          </p:cNvSpPr>
          <p:nvPr/>
        </p:nvSpPr>
        <p:spPr bwMode="auto">
          <a:xfrm>
            <a:off x="1344227" y="2367280"/>
            <a:ext cx="4745666" cy="27676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0" name="TextBox 9">
            <a:extLst>
              <a:ext uri="{FF2B5EF4-FFF2-40B4-BE49-F238E27FC236}">
                <a16:creationId xmlns:a16="http://schemas.microsoft.com/office/drawing/2014/main" id="{B7B4390A-DF50-47AA-9AE4-36282FA98114}"/>
              </a:ext>
            </a:extLst>
          </p:cNvPr>
          <p:cNvSpPr txBox="1"/>
          <p:nvPr/>
        </p:nvSpPr>
        <p:spPr>
          <a:xfrm>
            <a:off x="304608" y="5590428"/>
            <a:ext cx="883575" cy="430887"/>
          </a:xfrm>
          <a:prstGeom prst="rect">
            <a:avLst/>
          </a:prstGeom>
          <a:noFill/>
        </p:spPr>
        <p:txBody>
          <a:bodyPr wrap="none" rtlCol="0">
            <a:spAutoFit/>
          </a:bodyPr>
          <a:lstStyle/>
          <a:p>
            <a:pPr algn="r"/>
            <a:r>
              <a:rPr lang="ja-JP" sz="1100">
                <a:solidFill>
                  <a:schemeClr val="accent3"/>
                </a:solidFill>
              </a:rPr>
              <a:t>エリスパーゼ</a:t>
            </a:r>
          </a:p>
          <a:p>
            <a:pPr algn="r"/>
            <a:r>
              <a:rPr lang="ja-JP" sz="1100">
                <a:solidFill>
                  <a:schemeClr val="accent3"/>
                </a:solidFill>
              </a:rPr>
              <a:t>+ 化学療法</a:t>
            </a:r>
          </a:p>
        </p:txBody>
      </p:sp>
      <p:graphicFrame>
        <p:nvGraphicFramePr>
          <p:cNvPr id="11" name="Table 120">
            <a:extLst>
              <a:ext uri="{FF2B5EF4-FFF2-40B4-BE49-F238E27FC236}">
                <a16:creationId xmlns:a16="http://schemas.microsoft.com/office/drawing/2014/main" id="{12205F54-053A-4694-9E07-B61E86A94F0C}"/>
              </a:ext>
            </a:extLst>
          </p:cNvPr>
          <p:cNvGraphicFramePr>
            <a:graphicFrameLocks noGrp="1"/>
          </p:cNvGraphicFramePr>
          <p:nvPr>
            <p:extLst>
              <p:ext uri="{D42A27DB-BD31-4B8C-83A1-F6EECF244321}">
                <p14:modId xmlns:p14="http://schemas.microsoft.com/office/powerpoint/2010/main" val="3624860067"/>
              </p:ext>
            </p:extLst>
          </p:nvPr>
        </p:nvGraphicFramePr>
        <p:xfrm>
          <a:off x="1984300" y="1619507"/>
          <a:ext cx="4378670" cy="1277280"/>
        </p:xfrm>
        <a:graphic>
          <a:graphicData uri="http://schemas.openxmlformats.org/drawingml/2006/table">
            <a:tbl>
              <a:tblPr firstRow="1" bandRow="1">
                <a:tableStyleId>{5C22544A-7EE6-4342-B048-85BDC9FD1C3A}</a:tableStyleId>
              </a:tblPr>
              <a:tblGrid>
                <a:gridCol w="2309516">
                  <a:extLst>
                    <a:ext uri="{9D8B030D-6E8A-4147-A177-3AD203B41FA5}">
                      <a16:colId xmlns:a16="http://schemas.microsoft.com/office/drawing/2014/main" val="1202388559"/>
                    </a:ext>
                  </a:extLst>
                </a:gridCol>
                <a:gridCol w="1298891">
                  <a:extLst>
                    <a:ext uri="{9D8B030D-6E8A-4147-A177-3AD203B41FA5}">
                      <a16:colId xmlns:a16="http://schemas.microsoft.com/office/drawing/2014/main" val="3140016082"/>
                    </a:ext>
                  </a:extLst>
                </a:gridCol>
                <a:gridCol w="770263">
                  <a:extLst>
                    <a:ext uri="{9D8B030D-6E8A-4147-A177-3AD203B41FA5}">
                      <a16:colId xmlns:a16="http://schemas.microsoft.com/office/drawing/2014/main" val="822553683"/>
                    </a:ext>
                  </a:extLst>
                </a:gridCol>
              </a:tblGrid>
              <a:tr h="0">
                <a:tc>
                  <a:txBody>
                    <a:bodyPr/>
                    <a:lstStyle/>
                    <a:p>
                      <a:pPr algn="l" rtl="0"/>
                      <a:endParaRPr lang="en-GB" sz="1200" dirty="0"/>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t>エリアスパーゼ + 化学療法 </a:t>
                      </a:r>
                      <a:r>
                        <a:rPr lang="en-GB" altLang="ja-JP" sz="1200" dirty="0"/>
                        <a:t>(</a:t>
                      </a:r>
                      <a:r>
                        <a:rPr lang="ja-JP" sz="1200" dirty="0"/>
                        <a:t>n=255)</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t>化学療法 (n=257)</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5892109"/>
                  </a:ext>
                </a:extLst>
              </a:tr>
              <a:tr h="0">
                <a:tc>
                  <a:txBody>
                    <a:bodyPr/>
                    <a:lstStyle/>
                    <a:p>
                      <a:pPr algn="l"/>
                      <a:r>
                        <a:rPr lang="ja-JP" sz="1200">
                          <a:solidFill>
                            <a:srgbClr val="4D4D4D"/>
                          </a:solidFill>
                        </a:rPr>
                        <a:t>イベント、n (%)</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dirty="0">
                          <a:solidFill>
                            <a:srgbClr val="4D4D4D"/>
                          </a:solidFill>
                        </a:rPr>
                        <a:t>209 (82.0)</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dirty="0">
                          <a:solidFill>
                            <a:srgbClr val="4D4D4D"/>
                          </a:solidFill>
                        </a:rPr>
                        <a:t>211 (82.1)</a:t>
                      </a:r>
                    </a:p>
                  </a:txBody>
                  <a:tcPr marL="36000" marR="36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399589"/>
                  </a:ext>
                </a:extLst>
              </a:tr>
              <a:tr h="0">
                <a:tc>
                  <a:txBody>
                    <a:bodyPr/>
                    <a:lstStyle/>
                    <a:p>
                      <a:pPr algn="l"/>
                      <a:r>
                        <a:rPr lang="ja-JP" sz="1200">
                          <a:solidFill>
                            <a:srgbClr val="4D4D4D"/>
                          </a:solidFill>
                        </a:rPr>
                        <a:t>打ち切り、n (%)</a:t>
                      </a:r>
                    </a:p>
                  </a:txBody>
                  <a:tcPr marL="36000" marR="36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dirty="0">
                          <a:solidFill>
                            <a:srgbClr val="4D4D4D"/>
                          </a:solidFill>
                        </a:rPr>
                        <a:t>46 (18.0)</a:t>
                      </a:r>
                    </a:p>
                  </a:txBody>
                  <a:tcPr marL="36000" marR="36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dirty="0">
                          <a:solidFill>
                            <a:srgbClr val="4D4D4D"/>
                          </a:solidFill>
                        </a:rPr>
                        <a:t>46 (17.9)</a:t>
                      </a:r>
                    </a:p>
                  </a:txBody>
                  <a:tcPr marL="36000" marR="36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718254"/>
                  </a:ext>
                </a:extLst>
              </a:tr>
              <a:tr h="0">
                <a:tc>
                  <a:txBody>
                    <a:bodyPr/>
                    <a:lstStyle/>
                    <a:p>
                      <a:pPr algn="l"/>
                      <a:r>
                        <a:rPr lang="ja-JP" sz="1200">
                          <a:solidFill>
                            <a:srgbClr val="4D4D4D"/>
                          </a:solidFill>
                        </a:rPr>
                        <a:t>ログランクp値</a:t>
                      </a:r>
                    </a:p>
                  </a:txBody>
                  <a:tcPr marL="36000" marR="36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ja-JP" sz="1200" dirty="0">
                          <a:solidFill>
                            <a:srgbClr val="4D4D4D"/>
                          </a:solidFill>
                        </a:rPr>
                        <a:t>0.469</a:t>
                      </a:r>
                    </a:p>
                  </a:txBody>
                  <a:tcPr marL="36000" marR="36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lnL w="12700" cmpd="sng">
                      <a:noFill/>
                    </a:lnL>
                    <a:lnT w="12700" cmpd="sng">
                      <a:noFill/>
                    </a:lnT>
                  </a:tcPr>
                </a:tc>
                <a:extLst>
                  <a:ext uri="{0D108BD9-81ED-4DB2-BD59-A6C34878D82A}">
                    <a16:rowId xmlns:a16="http://schemas.microsoft.com/office/drawing/2014/main" val="1802959428"/>
                  </a:ext>
                </a:extLst>
              </a:tr>
              <a:tr h="0">
                <a:tc>
                  <a:txBody>
                    <a:bodyPr/>
                    <a:lstStyle/>
                    <a:p>
                      <a:pPr algn="l"/>
                      <a:r>
                        <a:rPr lang="ja-JP" sz="1200">
                          <a:solidFill>
                            <a:srgbClr val="4D4D4D"/>
                          </a:solidFill>
                        </a:rPr>
                        <a:t>イベントまでの時間中央値、月</a:t>
                      </a:r>
                    </a:p>
                  </a:txBody>
                  <a:tcPr marL="36000" marR="36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4D4D4D"/>
                          </a:solidFill>
                        </a:rPr>
                        <a:t>7.5</a:t>
                      </a:r>
                    </a:p>
                  </a:txBody>
                  <a:tcPr marL="36000" marR="36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4D4D4D"/>
                          </a:solidFill>
                        </a:rPr>
                        <a:t>6.7</a:t>
                      </a:r>
                    </a:p>
                  </a:txBody>
                  <a:tcPr marL="36000" marR="36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3976561"/>
                  </a:ext>
                </a:extLst>
              </a:tr>
            </a:tbl>
          </a:graphicData>
        </a:graphic>
      </p:graphicFrame>
      <p:sp>
        <p:nvSpPr>
          <p:cNvPr id="12" name="TextBox 11">
            <a:extLst>
              <a:ext uri="{FF2B5EF4-FFF2-40B4-BE49-F238E27FC236}">
                <a16:creationId xmlns:a16="http://schemas.microsoft.com/office/drawing/2014/main" id="{DC2C30D2-7AD6-4A8E-BBBE-8E0DB56FD69F}"/>
              </a:ext>
            </a:extLst>
          </p:cNvPr>
          <p:cNvSpPr txBox="1"/>
          <p:nvPr/>
        </p:nvSpPr>
        <p:spPr>
          <a:xfrm>
            <a:off x="3171666" y="2975732"/>
            <a:ext cx="2164375" cy="276999"/>
          </a:xfrm>
          <a:prstGeom prst="rect">
            <a:avLst/>
          </a:prstGeom>
          <a:noFill/>
        </p:spPr>
        <p:txBody>
          <a:bodyPr wrap="none" rtlCol="0">
            <a:spAutoFit/>
          </a:bodyPr>
          <a:lstStyle/>
          <a:p>
            <a:r>
              <a:rPr lang="ja-JP" sz="1200" dirty="0">
                <a:solidFill>
                  <a:srgbClr val="4D4D4D"/>
                </a:solidFill>
              </a:rPr>
              <a:t>HR 0.92; Cox p値: 0.375</a:t>
            </a:r>
          </a:p>
        </p:txBody>
      </p:sp>
      <p:grpSp>
        <p:nvGrpSpPr>
          <p:cNvPr id="13" name="Group 12">
            <a:extLst>
              <a:ext uri="{FF2B5EF4-FFF2-40B4-BE49-F238E27FC236}">
                <a16:creationId xmlns:a16="http://schemas.microsoft.com/office/drawing/2014/main" id="{587FFA74-CC21-4216-8B7D-C81285441142}"/>
              </a:ext>
            </a:extLst>
          </p:cNvPr>
          <p:cNvGrpSpPr/>
          <p:nvPr/>
        </p:nvGrpSpPr>
        <p:grpSpPr>
          <a:xfrm>
            <a:off x="1429702" y="2439035"/>
            <a:ext cx="4432618" cy="2559686"/>
            <a:chOff x="3319462" y="1819274"/>
            <a:chExt cx="5553008" cy="3223841"/>
          </a:xfrm>
        </p:grpSpPr>
        <p:sp>
          <p:nvSpPr>
            <p:cNvPr id="14" name="Freeform: Shape 128">
              <a:extLst>
                <a:ext uri="{FF2B5EF4-FFF2-40B4-BE49-F238E27FC236}">
                  <a16:creationId xmlns:a16="http://schemas.microsoft.com/office/drawing/2014/main" id="{9F439AF2-5F7C-4247-A78F-6A24C24CCCA7}"/>
                </a:ext>
              </a:extLst>
            </p:cNvPr>
            <p:cNvSpPr/>
            <p:nvPr/>
          </p:nvSpPr>
          <p:spPr>
            <a:xfrm>
              <a:off x="3319462" y="1819274"/>
              <a:ext cx="5553008" cy="3186007"/>
            </a:xfrm>
            <a:custGeom>
              <a:avLst/>
              <a:gdLst>
                <a:gd name="connsiteX0" fmla="*/ 5553008 w 5553008"/>
                <a:gd name="connsiteY0" fmla="*/ 3186008 h 3186007"/>
                <a:gd name="connsiteX1" fmla="*/ 5497830 w 5553008"/>
                <a:gd name="connsiteY1" fmla="*/ 3186008 h 3186007"/>
                <a:gd name="connsiteX2" fmla="*/ 5497830 w 5553008"/>
                <a:gd name="connsiteY2" fmla="*/ 3058220 h 3186007"/>
                <a:gd name="connsiteX3" fmla="*/ 4484227 w 5553008"/>
                <a:gd name="connsiteY3" fmla="*/ 3058220 h 3186007"/>
                <a:gd name="connsiteX4" fmla="*/ 4484227 w 5553008"/>
                <a:gd name="connsiteY4" fmla="*/ 3026274 h 3186007"/>
                <a:gd name="connsiteX5" fmla="*/ 4217032 w 5553008"/>
                <a:gd name="connsiteY5" fmla="*/ 3026274 h 3186007"/>
                <a:gd name="connsiteX6" fmla="*/ 4217032 w 5553008"/>
                <a:gd name="connsiteY6" fmla="*/ 3000137 h 3186007"/>
                <a:gd name="connsiteX7" fmla="*/ 4199611 w 5553008"/>
                <a:gd name="connsiteY7" fmla="*/ 3000137 h 3186007"/>
                <a:gd name="connsiteX8" fmla="*/ 4199611 w 5553008"/>
                <a:gd name="connsiteY8" fmla="*/ 2965285 h 3186007"/>
                <a:gd name="connsiteX9" fmla="*/ 4054392 w 5553008"/>
                <a:gd name="connsiteY9" fmla="*/ 2965285 h 3186007"/>
                <a:gd name="connsiteX10" fmla="*/ 4054392 w 5553008"/>
                <a:gd name="connsiteY10" fmla="*/ 2942054 h 3186007"/>
                <a:gd name="connsiteX11" fmla="*/ 3981784 w 5553008"/>
                <a:gd name="connsiteY11" fmla="*/ 2942054 h 3186007"/>
                <a:gd name="connsiteX12" fmla="*/ 3981784 w 5553008"/>
                <a:gd name="connsiteY12" fmla="*/ 2904296 h 3186007"/>
                <a:gd name="connsiteX13" fmla="*/ 3740734 w 5553008"/>
                <a:gd name="connsiteY13" fmla="*/ 2904296 h 3186007"/>
                <a:gd name="connsiteX14" fmla="*/ 3740734 w 5553008"/>
                <a:gd name="connsiteY14" fmla="*/ 2878160 h 3186007"/>
                <a:gd name="connsiteX15" fmla="*/ 3456108 w 5553008"/>
                <a:gd name="connsiteY15" fmla="*/ 2878160 h 3186007"/>
                <a:gd name="connsiteX16" fmla="*/ 3456108 w 5553008"/>
                <a:gd name="connsiteY16" fmla="*/ 2857824 h 3186007"/>
                <a:gd name="connsiteX17" fmla="*/ 3380594 w 5553008"/>
                <a:gd name="connsiteY17" fmla="*/ 2857824 h 3186007"/>
                <a:gd name="connsiteX18" fmla="*/ 3380594 w 5553008"/>
                <a:gd name="connsiteY18" fmla="*/ 2843308 h 3186007"/>
                <a:gd name="connsiteX19" fmla="*/ 3319606 w 5553008"/>
                <a:gd name="connsiteY19" fmla="*/ 2843308 h 3186007"/>
                <a:gd name="connsiteX20" fmla="*/ 3319606 w 5553008"/>
                <a:gd name="connsiteY20" fmla="*/ 2805551 h 3186007"/>
                <a:gd name="connsiteX21" fmla="*/ 3014653 w 5553008"/>
                <a:gd name="connsiteY21" fmla="*/ 2805551 h 3186007"/>
                <a:gd name="connsiteX22" fmla="*/ 3014653 w 5553008"/>
                <a:gd name="connsiteY22" fmla="*/ 2785215 h 3186007"/>
                <a:gd name="connsiteX23" fmla="*/ 2994327 w 5553008"/>
                <a:gd name="connsiteY23" fmla="*/ 2785215 h 3186007"/>
                <a:gd name="connsiteX24" fmla="*/ 2994327 w 5553008"/>
                <a:gd name="connsiteY24" fmla="*/ 2764889 h 3186007"/>
                <a:gd name="connsiteX25" fmla="*/ 2968190 w 5553008"/>
                <a:gd name="connsiteY25" fmla="*/ 2764889 h 3186007"/>
                <a:gd name="connsiteX26" fmla="*/ 2968190 w 5553008"/>
                <a:gd name="connsiteY26" fmla="*/ 2750363 h 3186007"/>
                <a:gd name="connsiteX27" fmla="*/ 2944959 w 5553008"/>
                <a:gd name="connsiteY27" fmla="*/ 2750363 h 3186007"/>
                <a:gd name="connsiteX28" fmla="*/ 2944959 w 5553008"/>
                <a:gd name="connsiteY28" fmla="*/ 2724226 h 3186007"/>
                <a:gd name="connsiteX29" fmla="*/ 2889771 w 5553008"/>
                <a:gd name="connsiteY29" fmla="*/ 2724226 h 3186007"/>
                <a:gd name="connsiteX30" fmla="*/ 2889771 w 5553008"/>
                <a:gd name="connsiteY30" fmla="*/ 2700995 h 3186007"/>
                <a:gd name="connsiteX31" fmla="*/ 2802646 w 5553008"/>
                <a:gd name="connsiteY31" fmla="*/ 2700995 h 3186007"/>
                <a:gd name="connsiteX32" fmla="*/ 2802646 w 5553008"/>
                <a:gd name="connsiteY32" fmla="*/ 2669048 h 3186007"/>
                <a:gd name="connsiteX33" fmla="*/ 2663238 w 5553008"/>
                <a:gd name="connsiteY33" fmla="*/ 2669048 h 3186007"/>
                <a:gd name="connsiteX34" fmla="*/ 2663238 w 5553008"/>
                <a:gd name="connsiteY34" fmla="*/ 2628386 h 3186007"/>
                <a:gd name="connsiteX35" fmla="*/ 2637101 w 5553008"/>
                <a:gd name="connsiteY35" fmla="*/ 2628386 h 3186007"/>
                <a:gd name="connsiteX36" fmla="*/ 2637101 w 5553008"/>
                <a:gd name="connsiteY36" fmla="*/ 2610965 h 3186007"/>
                <a:gd name="connsiteX37" fmla="*/ 2576113 w 5553008"/>
                <a:gd name="connsiteY37" fmla="*/ 2610965 h 3186007"/>
                <a:gd name="connsiteX38" fmla="*/ 2576113 w 5553008"/>
                <a:gd name="connsiteY38" fmla="*/ 2584819 h 3186007"/>
                <a:gd name="connsiteX39" fmla="*/ 2532545 w 5553008"/>
                <a:gd name="connsiteY39" fmla="*/ 2584819 h 3186007"/>
                <a:gd name="connsiteX40" fmla="*/ 2532545 w 5553008"/>
                <a:gd name="connsiteY40" fmla="*/ 2561587 h 3186007"/>
                <a:gd name="connsiteX41" fmla="*/ 2436705 w 5553008"/>
                <a:gd name="connsiteY41" fmla="*/ 2561587 h 3186007"/>
                <a:gd name="connsiteX42" fmla="*/ 2436705 w 5553008"/>
                <a:gd name="connsiteY42" fmla="*/ 2518020 h 3186007"/>
                <a:gd name="connsiteX43" fmla="*/ 2372811 w 5553008"/>
                <a:gd name="connsiteY43" fmla="*/ 2518020 h 3186007"/>
                <a:gd name="connsiteX44" fmla="*/ 2372811 w 5553008"/>
                <a:gd name="connsiteY44" fmla="*/ 2483168 h 3186007"/>
                <a:gd name="connsiteX45" fmla="*/ 2340864 w 5553008"/>
                <a:gd name="connsiteY45" fmla="*/ 2483168 h 3186007"/>
                <a:gd name="connsiteX46" fmla="*/ 2340864 w 5553008"/>
                <a:gd name="connsiteY46" fmla="*/ 2471557 h 3186007"/>
                <a:gd name="connsiteX47" fmla="*/ 2297297 w 5553008"/>
                <a:gd name="connsiteY47" fmla="*/ 2471557 h 3186007"/>
                <a:gd name="connsiteX48" fmla="*/ 2297297 w 5553008"/>
                <a:gd name="connsiteY48" fmla="*/ 2457031 h 3186007"/>
                <a:gd name="connsiteX49" fmla="*/ 2285676 w 5553008"/>
                <a:gd name="connsiteY49" fmla="*/ 2457031 h 3186007"/>
                <a:gd name="connsiteX50" fmla="*/ 2285676 w 5553008"/>
                <a:gd name="connsiteY50" fmla="*/ 2442515 h 3186007"/>
                <a:gd name="connsiteX51" fmla="*/ 2195646 w 5553008"/>
                <a:gd name="connsiteY51" fmla="*/ 2442515 h 3186007"/>
                <a:gd name="connsiteX52" fmla="*/ 2195646 w 5553008"/>
                <a:gd name="connsiteY52" fmla="*/ 2396042 h 3186007"/>
                <a:gd name="connsiteX53" fmla="*/ 2152079 w 5553008"/>
                <a:gd name="connsiteY53" fmla="*/ 2396042 h 3186007"/>
                <a:gd name="connsiteX54" fmla="*/ 2152079 w 5553008"/>
                <a:gd name="connsiteY54" fmla="*/ 2375716 h 3186007"/>
                <a:gd name="connsiteX55" fmla="*/ 2073669 w 5553008"/>
                <a:gd name="connsiteY55" fmla="*/ 2375716 h 3186007"/>
                <a:gd name="connsiteX56" fmla="*/ 2073669 w 5553008"/>
                <a:gd name="connsiteY56" fmla="*/ 2358285 h 3186007"/>
                <a:gd name="connsiteX57" fmla="*/ 2018481 w 5553008"/>
                <a:gd name="connsiteY57" fmla="*/ 2358285 h 3186007"/>
                <a:gd name="connsiteX58" fmla="*/ 2018481 w 5553008"/>
                <a:gd name="connsiteY58" fmla="*/ 2300202 h 3186007"/>
                <a:gd name="connsiteX59" fmla="*/ 1989439 w 5553008"/>
                <a:gd name="connsiteY59" fmla="*/ 2300202 h 3186007"/>
                <a:gd name="connsiteX60" fmla="*/ 1989439 w 5553008"/>
                <a:gd name="connsiteY60" fmla="*/ 2253729 h 3186007"/>
                <a:gd name="connsiteX61" fmla="*/ 1951682 w 5553008"/>
                <a:gd name="connsiteY61" fmla="*/ 2253729 h 3186007"/>
                <a:gd name="connsiteX62" fmla="*/ 1951682 w 5553008"/>
                <a:gd name="connsiteY62" fmla="*/ 2221783 h 3186007"/>
                <a:gd name="connsiteX63" fmla="*/ 1881978 w 5553008"/>
                <a:gd name="connsiteY63" fmla="*/ 2221783 h 3186007"/>
                <a:gd name="connsiteX64" fmla="*/ 1881978 w 5553008"/>
                <a:gd name="connsiteY64" fmla="*/ 2186931 h 3186007"/>
                <a:gd name="connsiteX65" fmla="*/ 1835515 w 5553008"/>
                <a:gd name="connsiteY65" fmla="*/ 2186931 h 3186007"/>
                <a:gd name="connsiteX66" fmla="*/ 1835515 w 5553008"/>
                <a:gd name="connsiteY66" fmla="*/ 2137563 h 3186007"/>
                <a:gd name="connsiteX67" fmla="*/ 1791948 w 5553008"/>
                <a:gd name="connsiteY67" fmla="*/ 2137563 h 3186007"/>
                <a:gd name="connsiteX68" fmla="*/ 1791948 w 5553008"/>
                <a:gd name="connsiteY68" fmla="*/ 2123037 h 3186007"/>
                <a:gd name="connsiteX69" fmla="*/ 1771621 w 5553008"/>
                <a:gd name="connsiteY69" fmla="*/ 2123037 h 3186007"/>
                <a:gd name="connsiteX70" fmla="*/ 1771621 w 5553008"/>
                <a:gd name="connsiteY70" fmla="*/ 2093995 h 3186007"/>
                <a:gd name="connsiteX71" fmla="*/ 1687392 w 5553008"/>
                <a:gd name="connsiteY71" fmla="*/ 2093995 h 3186007"/>
                <a:gd name="connsiteX72" fmla="*/ 1687392 w 5553008"/>
                <a:gd name="connsiteY72" fmla="*/ 2053333 h 3186007"/>
                <a:gd name="connsiteX73" fmla="*/ 1614783 w 5553008"/>
                <a:gd name="connsiteY73" fmla="*/ 2053333 h 3186007"/>
                <a:gd name="connsiteX74" fmla="*/ 1614783 w 5553008"/>
                <a:gd name="connsiteY74" fmla="*/ 2015576 h 3186007"/>
                <a:gd name="connsiteX75" fmla="*/ 1559605 w 5553008"/>
                <a:gd name="connsiteY75" fmla="*/ 2015576 h 3186007"/>
                <a:gd name="connsiteX76" fmla="*/ 1559605 w 5553008"/>
                <a:gd name="connsiteY76" fmla="*/ 1995249 h 3186007"/>
                <a:gd name="connsiteX77" fmla="*/ 1542183 w 5553008"/>
                <a:gd name="connsiteY77" fmla="*/ 1995249 h 3186007"/>
                <a:gd name="connsiteX78" fmla="*/ 1542183 w 5553008"/>
                <a:gd name="connsiteY78" fmla="*/ 1980733 h 3186007"/>
                <a:gd name="connsiteX79" fmla="*/ 1521847 w 5553008"/>
                <a:gd name="connsiteY79" fmla="*/ 1980733 h 3186007"/>
                <a:gd name="connsiteX80" fmla="*/ 1521847 w 5553008"/>
                <a:gd name="connsiteY80" fmla="*/ 1951682 h 3186007"/>
                <a:gd name="connsiteX81" fmla="*/ 1443438 w 5553008"/>
                <a:gd name="connsiteY81" fmla="*/ 1951682 h 3186007"/>
                <a:gd name="connsiteX82" fmla="*/ 1443438 w 5553008"/>
                <a:gd name="connsiteY82" fmla="*/ 1911029 h 3186007"/>
                <a:gd name="connsiteX83" fmla="*/ 1396965 w 5553008"/>
                <a:gd name="connsiteY83" fmla="*/ 1911029 h 3186007"/>
                <a:gd name="connsiteX84" fmla="*/ 1396965 w 5553008"/>
                <a:gd name="connsiteY84" fmla="*/ 1881978 h 3186007"/>
                <a:gd name="connsiteX85" fmla="*/ 1379544 w 5553008"/>
                <a:gd name="connsiteY85" fmla="*/ 1881978 h 3186007"/>
                <a:gd name="connsiteX86" fmla="*/ 1379544 w 5553008"/>
                <a:gd name="connsiteY86" fmla="*/ 1864557 h 3186007"/>
                <a:gd name="connsiteX87" fmla="*/ 1333071 w 5553008"/>
                <a:gd name="connsiteY87" fmla="*/ 1864557 h 3186007"/>
                <a:gd name="connsiteX88" fmla="*/ 1333071 w 5553008"/>
                <a:gd name="connsiteY88" fmla="*/ 1832610 h 3186007"/>
                <a:gd name="connsiteX89" fmla="*/ 1309840 w 5553008"/>
                <a:gd name="connsiteY89" fmla="*/ 1832610 h 3186007"/>
                <a:gd name="connsiteX90" fmla="*/ 1309840 w 5553008"/>
                <a:gd name="connsiteY90" fmla="*/ 1809379 h 3186007"/>
                <a:gd name="connsiteX91" fmla="*/ 1260462 w 5553008"/>
                <a:gd name="connsiteY91" fmla="*/ 1809379 h 3186007"/>
                <a:gd name="connsiteX92" fmla="*/ 1260462 w 5553008"/>
                <a:gd name="connsiteY92" fmla="*/ 1791948 h 3186007"/>
                <a:gd name="connsiteX93" fmla="*/ 1248842 w 5553008"/>
                <a:gd name="connsiteY93" fmla="*/ 1791948 h 3186007"/>
                <a:gd name="connsiteX94" fmla="*/ 1248842 w 5553008"/>
                <a:gd name="connsiteY94" fmla="*/ 1736769 h 3186007"/>
                <a:gd name="connsiteX95" fmla="*/ 1222705 w 5553008"/>
                <a:gd name="connsiteY95" fmla="*/ 1736769 h 3186007"/>
                <a:gd name="connsiteX96" fmla="*/ 1222705 w 5553008"/>
                <a:gd name="connsiteY96" fmla="*/ 1704823 h 3186007"/>
                <a:gd name="connsiteX97" fmla="*/ 1208189 w 5553008"/>
                <a:gd name="connsiteY97" fmla="*/ 1704823 h 3186007"/>
                <a:gd name="connsiteX98" fmla="*/ 1208189 w 5553008"/>
                <a:gd name="connsiteY98" fmla="*/ 1646739 h 3186007"/>
                <a:gd name="connsiteX99" fmla="*/ 1123960 w 5553008"/>
                <a:gd name="connsiteY99" fmla="*/ 1646739 h 3186007"/>
                <a:gd name="connsiteX100" fmla="*/ 1123960 w 5553008"/>
                <a:gd name="connsiteY100" fmla="*/ 1597362 h 3186007"/>
                <a:gd name="connsiteX101" fmla="*/ 1097823 w 5553008"/>
                <a:gd name="connsiteY101" fmla="*/ 1597362 h 3186007"/>
                <a:gd name="connsiteX102" fmla="*/ 1097823 w 5553008"/>
                <a:gd name="connsiteY102" fmla="*/ 1542183 h 3186007"/>
                <a:gd name="connsiteX103" fmla="*/ 1068781 w 5553008"/>
                <a:gd name="connsiteY103" fmla="*/ 1542183 h 3186007"/>
                <a:gd name="connsiteX104" fmla="*/ 1068781 w 5553008"/>
                <a:gd name="connsiteY104" fmla="*/ 1495711 h 3186007"/>
                <a:gd name="connsiteX105" fmla="*/ 1004888 w 5553008"/>
                <a:gd name="connsiteY105" fmla="*/ 1495711 h 3186007"/>
                <a:gd name="connsiteX106" fmla="*/ 1004888 w 5553008"/>
                <a:gd name="connsiteY106" fmla="*/ 1472479 h 3186007"/>
                <a:gd name="connsiteX107" fmla="*/ 975846 w 5553008"/>
                <a:gd name="connsiteY107" fmla="*/ 1472479 h 3186007"/>
                <a:gd name="connsiteX108" fmla="*/ 975846 w 5553008"/>
                <a:gd name="connsiteY108" fmla="*/ 1428912 h 3186007"/>
                <a:gd name="connsiteX109" fmla="*/ 943895 w 5553008"/>
                <a:gd name="connsiteY109" fmla="*/ 1428912 h 3186007"/>
                <a:gd name="connsiteX110" fmla="*/ 943895 w 5553008"/>
                <a:gd name="connsiteY110" fmla="*/ 1356303 h 3186007"/>
                <a:gd name="connsiteX111" fmla="*/ 888714 w 5553008"/>
                <a:gd name="connsiteY111" fmla="*/ 1356303 h 3186007"/>
                <a:gd name="connsiteX112" fmla="*/ 888714 w 5553008"/>
                <a:gd name="connsiteY112" fmla="*/ 1315641 h 3186007"/>
                <a:gd name="connsiteX113" fmla="*/ 865480 w 5553008"/>
                <a:gd name="connsiteY113" fmla="*/ 1315641 h 3186007"/>
                <a:gd name="connsiteX114" fmla="*/ 865480 w 5553008"/>
                <a:gd name="connsiteY114" fmla="*/ 1266273 h 3186007"/>
                <a:gd name="connsiteX115" fmla="*/ 842245 w 5553008"/>
                <a:gd name="connsiteY115" fmla="*/ 1266273 h 3186007"/>
                <a:gd name="connsiteX116" fmla="*/ 842245 w 5553008"/>
                <a:gd name="connsiteY116" fmla="*/ 1199474 h 3186007"/>
                <a:gd name="connsiteX117" fmla="*/ 804489 w 5553008"/>
                <a:gd name="connsiteY117" fmla="*/ 1199474 h 3186007"/>
                <a:gd name="connsiteX118" fmla="*/ 804489 w 5553008"/>
                <a:gd name="connsiteY118" fmla="*/ 1173337 h 3186007"/>
                <a:gd name="connsiteX119" fmla="*/ 766734 w 5553008"/>
                <a:gd name="connsiteY119" fmla="*/ 1173337 h 3186007"/>
                <a:gd name="connsiteX120" fmla="*/ 766734 w 5553008"/>
                <a:gd name="connsiteY120" fmla="*/ 1045550 h 3186007"/>
                <a:gd name="connsiteX121" fmla="*/ 734786 w 5553008"/>
                <a:gd name="connsiteY121" fmla="*/ 1045550 h 3186007"/>
                <a:gd name="connsiteX122" fmla="*/ 734786 w 5553008"/>
                <a:gd name="connsiteY122" fmla="*/ 981656 h 3186007"/>
                <a:gd name="connsiteX123" fmla="*/ 705744 w 5553008"/>
                <a:gd name="connsiteY123" fmla="*/ 981656 h 3186007"/>
                <a:gd name="connsiteX124" fmla="*/ 705744 w 5553008"/>
                <a:gd name="connsiteY124" fmla="*/ 926470 h 3186007"/>
                <a:gd name="connsiteX125" fmla="*/ 673797 w 5553008"/>
                <a:gd name="connsiteY125" fmla="*/ 926470 h 3186007"/>
                <a:gd name="connsiteX126" fmla="*/ 673797 w 5553008"/>
                <a:gd name="connsiteY126" fmla="*/ 874192 h 3186007"/>
                <a:gd name="connsiteX127" fmla="*/ 638945 w 5553008"/>
                <a:gd name="connsiteY127" fmla="*/ 874192 h 3186007"/>
                <a:gd name="connsiteX128" fmla="*/ 638945 w 5553008"/>
                <a:gd name="connsiteY128" fmla="*/ 804489 h 3186007"/>
                <a:gd name="connsiteX129" fmla="*/ 604093 w 5553008"/>
                <a:gd name="connsiteY129" fmla="*/ 804489 h 3186007"/>
                <a:gd name="connsiteX130" fmla="*/ 604093 w 5553008"/>
                <a:gd name="connsiteY130" fmla="*/ 775446 h 3186007"/>
                <a:gd name="connsiteX131" fmla="*/ 575050 w 5553008"/>
                <a:gd name="connsiteY131" fmla="*/ 775446 h 3186007"/>
                <a:gd name="connsiteX132" fmla="*/ 575050 w 5553008"/>
                <a:gd name="connsiteY132" fmla="*/ 705744 h 3186007"/>
                <a:gd name="connsiteX133" fmla="*/ 546007 w 5553008"/>
                <a:gd name="connsiteY133" fmla="*/ 705744 h 3186007"/>
                <a:gd name="connsiteX134" fmla="*/ 546007 w 5553008"/>
                <a:gd name="connsiteY134" fmla="*/ 598284 h 3186007"/>
                <a:gd name="connsiteX135" fmla="*/ 525677 w 5553008"/>
                <a:gd name="connsiteY135" fmla="*/ 598284 h 3186007"/>
                <a:gd name="connsiteX136" fmla="*/ 525677 w 5553008"/>
                <a:gd name="connsiteY136" fmla="*/ 586668 h 3186007"/>
                <a:gd name="connsiteX137" fmla="*/ 485017 w 5553008"/>
                <a:gd name="connsiteY137" fmla="*/ 586668 h 3186007"/>
                <a:gd name="connsiteX138" fmla="*/ 485017 w 5553008"/>
                <a:gd name="connsiteY138" fmla="*/ 537295 h 3186007"/>
                <a:gd name="connsiteX139" fmla="*/ 450166 w 5553008"/>
                <a:gd name="connsiteY139" fmla="*/ 537295 h 3186007"/>
                <a:gd name="connsiteX140" fmla="*/ 450166 w 5553008"/>
                <a:gd name="connsiteY140" fmla="*/ 493730 h 3186007"/>
                <a:gd name="connsiteX141" fmla="*/ 435644 w 5553008"/>
                <a:gd name="connsiteY141" fmla="*/ 493730 h 3186007"/>
                <a:gd name="connsiteX142" fmla="*/ 435644 w 5553008"/>
                <a:gd name="connsiteY142" fmla="*/ 438548 h 3186007"/>
                <a:gd name="connsiteX143" fmla="*/ 397888 w 5553008"/>
                <a:gd name="connsiteY143" fmla="*/ 438548 h 3186007"/>
                <a:gd name="connsiteX144" fmla="*/ 397888 w 5553008"/>
                <a:gd name="connsiteY144" fmla="*/ 377559 h 3186007"/>
                <a:gd name="connsiteX145" fmla="*/ 363037 w 5553008"/>
                <a:gd name="connsiteY145" fmla="*/ 377559 h 3186007"/>
                <a:gd name="connsiteX146" fmla="*/ 363037 w 5553008"/>
                <a:gd name="connsiteY146" fmla="*/ 354324 h 3186007"/>
                <a:gd name="connsiteX147" fmla="*/ 331090 w 5553008"/>
                <a:gd name="connsiteY147" fmla="*/ 354324 h 3186007"/>
                <a:gd name="connsiteX148" fmla="*/ 331090 w 5553008"/>
                <a:gd name="connsiteY148" fmla="*/ 313664 h 3186007"/>
                <a:gd name="connsiteX149" fmla="*/ 299142 w 5553008"/>
                <a:gd name="connsiteY149" fmla="*/ 313664 h 3186007"/>
                <a:gd name="connsiteX150" fmla="*/ 299142 w 5553008"/>
                <a:gd name="connsiteY150" fmla="*/ 287525 h 3186007"/>
                <a:gd name="connsiteX151" fmla="*/ 264291 w 5553008"/>
                <a:gd name="connsiteY151" fmla="*/ 287525 h 3186007"/>
                <a:gd name="connsiteX152" fmla="*/ 264291 w 5553008"/>
                <a:gd name="connsiteY152" fmla="*/ 264291 h 3186007"/>
                <a:gd name="connsiteX153" fmla="*/ 232343 w 5553008"/>
                <a:gd name="connsiteY153" fmla="*/ 264291 h 3186007"/>
                <a:gd name="connsiteX154" fmla="*/ 232343 w 5553008"/>
                <a:gd name="connsiteY154" fmla="*/ 174258 h 3186007"/>
                <a:gd name="connsiteX155" fmla="*/ 185875 w 5553008"/>
                <a:gd name="connsiteY155" fmla="*/ 174258 h 3186007"/>
                <a:gd name="connsiteX156" fmla="*/ 185875 w 5553008"/>
                <a:gd name="connsiteY156" fmla="*/ 110363 h 3186007"/>
                <a:gd name="connsiteX157" fmla="*/ 153928 w 5553008"/>
                <a:gd name="connsiteY157" fmla="*/ 110363 h 3186007"/>
                <a:gd name="connsiteX158" fmla="*/ 153928 w 5553008"/>
                <a:gd name="connsiteY158" fmla="*/ 75512 h 3186007"/>
                <a:gd name="connsiteX159" fmla="*/ 133598 w 5553008"/>
                <a:gd name="connsiteY159" fmla="*/ 75512 h 3186007"/>
                <a:gd name="connsiteX160" fmla="*/ 133598 w 5553008"/>
                <a:gd name="connsiteY160" fmla="*/ 58086 h 3186007"/>
                <a:gd name="connsiteX161" fmla="*/ 104555 w 5553008"/>
                <a:gd name="connsiteY161" fmla="*/ 58086 h 3186007"/>
                <a:gd name="connsiteX162" fmla="*/ 104555 w 5553008"/>
                <a:gd name="connsiteY162" fmla="*/ 31947 h 3186007"/>
                <a:gd name="connsiteX163" fmla="*/ 60990 w 5553008"/>
                <a:gd name="connsiteY163" fmla="*/ 31947 h 3186007"/>
                <a:gd name="connsiteX164" fmla="*/ 60990 w 5553008"/>
                <a:gd name="connsiteY164" fmla="*/ 0 h 3186007"/>
                <a:gd name="connsiteX165" fmla="*/ 0 w 5553008"/>
                <a:gd name="connsiteY165" fmla="*/ 0 h 318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5553008" h="3186007">
                  <a:moveTo>
                    <a:pt x="5553008" y="3186008"/>
                  </a:moveTo>
                  <a:lnTo>
                    <a:pt x="5497830" y="3186008"/>
                  </a:lnTo>
                  <a:lnTo>
                    <a:pt x="5497830" y="3058220"/>
                  </a:lnTo>
                  <a:lnTo>
                    <a:pt x="4484227" y="3058220"/>
                  </a:lnTo>
                  <a:lnTo>
                    <a:pt x="4484227" y="3026274"/>
                  </a:lnTo>
                  <a:lnTo>
                    <a:pt x="4217032" y="3026274"/>
                  </a:lnTo>
                  <a:lnTo>
                    <a:pt x="4217032" y="3000137"/>
                  </a:lnTo>
                  <a:lnTo>
                    <a:pt x="4199611" y="3000137"/>
                  </a:lnTo>
                  <a:lnTo>
                    <a:pt x="4199611" y="2965285"/>
                  </a:lnTo>
                  <a:lnTo>
                    <a:pt x="4054392" y="2965285"/>
                  </a:lnTo>
                  <a:lnTo>
                    <a:pt x="4054392" y="2942054"/>
                  </a:lnTo>
                  <a:lnTo>
                    <a:pt x="3981784" y="2942054"/>
                  </a:lnTo>
                  <a:lnTo>
                    <a:pt x="3981784" y="2904296"/>
                  </a:lnTo>
                  <a:lnTo>
                    <a:pt x="3740734" y="2904296"/>
                  </a:lnTo>
                  <a:lnTo>
                    <a:pt x="3740734" y="2878160"/>
                  </a:lnTo>
                  <a:lnTo>
                    <a:pt x="3456108" y="2878160"/>
                  </a:lnTo>
                  <a:lnTo>
                    <a:pt x="3456108" y="2857824"/>
                  </a:lnTo>
                  <a:lnTo>
                    <a:pt x="3380594" y="2857824"/>
                  </a:lnTo>
                  <a:lnTo>
                    <a:pt x="3380594" y="2843308"/>
                  </a:lnTo>
                  <a:lnTo>
                    <a:pt x="3319606" y="2843308"/>
                  </a:lnTo>
                  <a:lnTo>
                    <a:pt x="3319606" y="2805551"/>
                  </a:lnTo>
                  <a:lnTo>
                    <a:pt x="3014653" y="2805551"/>
                  </a:lnTo>
                  <a:lnTo>
                    <a:pt x="3014653" y="2785215"/>
                  </a:lnTo>
                  <a:lnTo>
                    <a:pt x="2994327" y="2785215"/>
                  </a:lnTo>
                  <a:lnTo>
                    <a:pt x="2994327" y="2764889"/>
                  </a:lnTo>
                  <a:lnTo>
                    <a:pt x="2968190" y="2764889"/>
                  </a:lnTo>
                  <a:lnTo>
                    <a:pt x="2968190" y="2750363"/>
                  </a:lnTo>
                  <a:lnTo>
                    <a:pt x="2944959" y="2750363"/>
                  </a:lnTo>
                  <a:lnTo>
                    <a:pt x="2944959" y="2724226"/>
                  </a:lnTo>
                  <a:lnTo>
                    <a:pt x="2889771" y="2724226"/>
                  </a:lnTo>
                  <a:lnTo>
                    <a:pt x="2889771" y="2700995"/>
                  </a:lnTo>
                  <a:lnTo>
                    <a:pt x="2802646" y="2700995"/>
                  </a:lnTo>
                  <a:lnTo>
                    <a:pt x="2802646" y="2669048"/>
                  </a:lnTo>
                  <a:lnTo>
                    <a:pt x="2663238" y="2669048"/>
                  </a:lnTo>
                  <a:lnTo>
                    <a:pt x="2663238" y="2628386"/>
                  </a:lnTo>
                  <a:lnTo>
                    <a:pt x="2637101" y="2628386"/>
                  </a:lnTo>
                  <a:lnTo>
                    <a:pt x="2637101" y="2610965"/>
                  </a:lnTo>
                  <a:lnTo>
                    <a:pt x="2576113" y="2610965"/>
                  </a:lnTo>
                  <a:lnTo>
                    <a:pt x="2576113" y="2584819"/>
                  </a:lnTo>
                  <a:lnTo>
                    <a:pt x="2532545" y="2584819"/>
                  </a:lnTo>
                  <a:lnTo>
                    <a:pt x="2532545" y="2561587"/>
                  </a:lnTo>
                  <a:lnTo>
                    <a:pt x="2436705" y="2561587"/>
                  </a:lnTo>
                  <a:lnTo>
                    <a:pt x="2436705" y="2518020"/>
                  </a:lnTo>
                  <a:lnTo>
                    <a:pt x="2372811" y="2518020"/>
                  </a:lnTo>
                  <a:lnTo>
                    <a:pt x="2372811" y="2483168"/>
                  </a:lnTo>
                  <a:lnTo>
                    <a:pt x="2340864" y="2483168"/>
                  </a:lnTo>
                  <a:lnTo>
                    <a:pt x="2340864" y="2471557"/>
                  </a:lnTo>
                  <a:lnTo>
                    <a:pt x="2297297" y="2471557"/>
                  </a:lnTo>
                  <a:lnTo>
                    <a:pt x="2297297" y="2457031"/>
                  </a:lnTo>
                  <a:lnTo>
                    <a:pt x="2285676" y="2457031"/>
                  </a:lnTo>
                  <a:lnTo>
                    <a:pt x="2285676" y="2442515"/>
                  </a:lnTo>
                  <a:lnTo>
                    <a:pt x="2195646" y="2442515"/>
                  </a:lnTo>
                  <a:lnTo>
                    <a:pt x="2195646" y="2396042"/>
                  </a:lnTo>
                  <a:lnTo>
                    <a:pt x="2152079" y="2396042"/>
                  </a:lnTo>
                  <a:lnTo>
                    <a:pt x="2152079" y="2375716"/>
                  </a:lnTo>
                  <a:lnTo>
                    <a:pt x="2073669" y="2375716"/>
                  </a:lnTo>
                  <a:lnTo>
                    <a:pt x="2073669" y="2358285"/>
                  </a:lnTo>
                  <a:lnTo>
                    <a:pt x="2018481" y="2358285"/>
                  </a:lnTo>
                  <a:lnTo>
                    <a:pt x="2018481" y="2300202"/>
                  </a:lnTo>
                  <a:lnTo>
                    <a:pt x="1989439" y="2300202"/>
                  </a:lnTo>
                  <a:lnTo>
                    <a:pt x="1989439" y="2253729"/>
                  </a:lnTo>
                  <a:lnTo>
                    <a:pt x="1951682" y="2253729"/>
                  </a:lnTo>
                  <a:lnTo>
                    <a:pt x="1951682" y="2221783"/>
                  </a:lnTo>
                  <a:lnTo>
                    <a:pt x="1881978" y="2221783"/>
                  </a:lnTo>
                  <a:lnTo>
                    <a:pt x="1881978" y="2186931"/>
                  </a:lnTo>
                  <a:lnTo>
                    <a:pt x="1835515" y="2186931"/>
                  </a:lnTo>
                  <a:lnTo>
                    <a:pt x="1835515" y="2137563"/>
                  </a:lnTo>
                  <a:lnTo>
                    <a:pt x="1791948" y="2137563"/>
                  </a:lnTo>
                  <a:lnTo>
                    <a:pt x="1791948" y="2123037"/>
                  </a:lnTo>
                  <a:lnTo>
                    <a:pt x="1771621" y="2123037"/>
                  </a:lnTo>
                  <a:lnTo>
                    <a:pt x="1771621" y="2093995"/>
                  </a:lnTo>
                  <a:lnTo>
                    <a:pt x="1687392" y="2093995"/>
                  </a:lnTo>
                  <a:lnTo>
                    <a:pt x="1687392" y="2053333"/>
                  </a:lnTo>
                  <a:lnTo>
                    <a:pt x="1614783" y="2053333"/>
                  </a:lnTo>
                  <a:lnTo>
                    <a:pt x="1614783" y="2015576"/>
                  </a:lnTo>
                  <a:lnTo>
                    <a:pt x="1559605" y="2015576"/>
                  </a:lnTo>
                  <a:lnTo>
                    <a:pt x="1559605" y="1995249"/>
                  </a:lnTo>
                  <a:lnTo>
                    <a:pt x="1542183" y="1995249"/>
                  </a:lnTo>
                  <a:lnTo>
                    <a:pt x="1542183" y="1980733"/>
                  </a:lnTo>
                  <a:lnTo>
                    <a:pt x="1521847" y="1980733"/>
                  </a:lnTo>
                  <a:lnTo>
                    <a:pt x="1521847" y="1951682"/>
                  </a:lnTo>
                  <a:lnTo>
                    <a:pt x="1443438" y="1951682"/>
                  </a:lnTo>
                  <a:lnTo>
                    <a:pt x="1443438" y="1911029"/>
                  </a:lnTo>
                  <a:lnTo>
                    <a:pt x="1396965" y="1911029"/>
                  </a:lnTo>
                  <a:lnTo>
                    <a:pt x="1396965" y="1881978"/>
                  </a:lnTo>
                  <a:lnTo>
                    <a:pt x="1379544" y="1881978"/>
                  </a:lnTo>
                  <a:lnTo>
                    <a:pt x="1379544" y="1864557"/>
                  </a:lnTo>
                  <a:lnTo>
                    <a:pt x="1333071" y="1864557"/>
                  </a:lnTo>
                  <a:lnTo>
                    <a:pt x="1333071" y="1832610"/>
                  </a:lnTo>
                  <a:lnTo>
                    <a:pt x="1309840" y="1832610"/>
                  </a:lnTo>
                  <a:lnTo>
                    <a:pt x="1309840" y="1809379"/>
                  </a:lnTo>
                  <a:lnTo>
                    <a:pt x="1260462" y="1809379"/>
                  </a:lnTo>
                  <a:lnTo>
                    <a:pt x="1260462" y="1791948"/>
                  </a:lnTo>
                  <a:lnTo>
                    <a:pt x="1248842" y="1791948"/>
                  </a:lnTo>
                  <a:lnTo>
                    <a:pt x="1248842" y="1736769"/>
                  </a:lnTo>
                  <a:lnTo>
                    <a:pt x="1222705" y="1736769"/>
                  </a:lnTo>
                  <a:lnTo>
                    <a:pt x="1222705" y="1704823"/>
                  </a:lnTo>
                  <a:lnTo>
                    <a:pt x="1208189" y="1704823"/>
                  </a:lnTo>
                  <a:lnTo>
                    <a:pt x="1208189" y="1646739"/>
                  </a:lnTo>
                  <a:lnTo>
                    <a:pt x="1123960" y="1646739"/>
                  </a:lnTo>
                  <a:lnTo>
                    <a:pt x="1123960" y="1597362"/>
                  </a:lnTo>
                  <a:lnTo>
                    <a:pt x="1097823" y="1597362"/>
                  </a:lnTo>
                  <a:lnTo>
                    <a:pt x="1097823" y="1542183"/>
                  </a:lnTo>
                  <a:lnTo>
                    <a:pt x="1068781" y="1542183"/>
                  </a:lnTo>
                  <a:lnTo>
                    <a:pt x="1068781" y="1495711"/>
                  </a:lnTo>
                  <a:lnTo>
                    <a:pt x="1004888" y="1495711"/>
                  </a:lnTo>
                  <a:lnTo>
                    <a:pt x="1004888" y="1472479"/>
                  </a:lnTo>
                  <a:lnTo>
                    <a:pt x="975846" y="1472479"/>
                  </a:lnTo>
                  <a:lnTo>
                    <a:pt x="975846" y="1428912"/>
                  </a:lnTo>
                  <a:lnTo>
                    <a:pt x="943895" y="1428912"/>
                  </a:lnTo>
                  <a:lnTo>
                    <a:pt x="943895" y="1356303"/>
                  </a:lnTo>
                  <a:lnTo>
                    <a:pt x="888714" y="1356303"/>
                  </a:lnTo>
                  <a:lnTo>
                    <a:pt x="888714" y="1315641"/>
                  </a:lnTo>
                  <a:lnTo>
                    <a:pt x="865480" y="1315641"/>
                  </a:lnTo>
                  <a:lnTo>
                    <a:pt x="865480" y="1266273"/>
                  </a:lnTo>
                  <a:lnTo>
                    <a:pt x="842245" y="1266273"/>
                  </a:lnTo>
                  <a:lnTo>
                    <a:pt x="842245" y="1199474"/>
                  </a:lnTo>
                  <a:lnTo>
                    <a:pt x="804489" y="1199474"/>
                  </a:lnTo>
                  <a:lnTo>
                    <a:pt x="804489" y="1173337"/>
                  </a:lnTo>
                  <a:lnTo>
                    <a:pt x="766734" y="1173337"/>
                  </a:lnTo>
                  <a:lnTo>
                    <a:pt x="766734" y="1045550"/>
                  </a:lnTo>
                  <a:lnTo>
                    <a:pt x="734786" y="1045550"/>
                  </a:lnTo>
                  <a:lnTo>
                    <a:pt x="734786" y="981656"/>
                  </a:lnTo>
                  <a:lnTo>
                    <a:pt x="705744" y="981656"/>
                  </a:lnTo>
                  <a:lnTo>
                    <a:pt x="705744" y="926470"/>
                  </a:lnTo>
                  <a:lnTo>
                    <a:pt x="673797" y="926470"/>
                  </a:lnTo>
                  <a:lnTo>
                    <a:pt x="673797" y="874192"/>
                  </a:lnTo>
                  <a:lnTo>
                    <a:pt x="638945" y="874192"/>
                  </a:lnTo>
                  <a:lnTo>
                    <a:pt x="638945" y="804489"/>
                  </a:lnTo>
                  <a:lnTo>
                    <a:pt x="604093" y="804489"/>
                  </a:lnTo>
                  <a:lnTo>
                    <a:pt x="604093" y="775446"/>
                  </a:lnTo>
                  <a:lnTo>
                    <a:pt x="575050" y="775446"/>
                  </a:lnTo>
                  <a:lnTo>
                    <a:pt x="575050" y="705744"/>
                  </a:lnTo>
                  <a:lnTo>
                    <a:pt x="546007" y="705744"/>
                  </a:lnTo>
                  <a:lnTo>
                    <a:pt x="546007" y="598284"/>
                  </a:lnTo>
                  <a:lnTo>
                    <a:pt x="525677" y="598284"/>
                  </a:lnTo>
                  <a:lnTo>
                    <a:pt x="525677" y="586668"/>
                  </a:lnTo>
                  <a:lnTo>
                    <a:pt x="485017" y="586668"/>
                  </a:lnTo>
                  <a:lnTo>
                    <a:pt x="485017" y="537295"/>
                  </a:lnTo>
                  <a:lnTo>
                    <a:pt x="450166" y="537295"/>
                  </a:lnTo>
                  <a:lnTo>
                    <a:pt x="450166" y="493730"/>
                  </a:lnTo>
                  <a:lnTo>
                    <a:pt x="435644" y="493730"/>
                  </a:lnTo>
                  <a:lnTo>
                    <a:pt x="435644" y="438548"/>
                  </a:lnTo>
                  <a:lnTo>
                    <a:pt x="397888" y="438548"/>
                  </a:lnTo>
                  <a:lnTo>
                    <a:pt x="397888" y="377559"/>
                  </a:lnTo>
                  <a:lnTo>
                    <a:pt x="363037" y="377559"/>
                  </a:lnTo>
                  <a:lnTo>
                    <a:pt x="363037" y="354324"/>
                  </a:lnTo>
                  <a:lnTo>
                    <a:pt x="331090" y="354324"/>
                  </a:lnTo>
                  <a:lnTo>
                    <a:pt x="331090" y="313664"/>
                  </a:lnTo>
                  <a:lnTo>
                    <a:pt x="299142" y="313664"/>
                  </a:lnTo>
                  <a:lnTo>
                    <a:pt x="299142" y="287525"/>
                  </a:lnTo>
                  <a:lnTo>
                    <a:pt x="264291" y="287525"/>
                  </a:lnTo>
                  <a:lnTo>
                    <a:pt x="264291" y="264291"/>
                  </a:lnTo>
                  <a:lnTo>
                    <a:pt x="232343" y="264291"/>
                  </a:lnTo>
                  <a:lnTo>
                    <a:pt x="232343" y="174258"/>
                  </a:lnTo>
                  <a:lnTo>
                    <a:pt x="185875" y="174258"/>
                  </a:lnTo>
                  <a:lnTo>
                    <a:pt x="185875" y="110363"/>
                  </a:lnTo>
                  <a:lnTo>
                    <a:pt x="153928" y="110363"/>
                  </a:lnTo>
                  <a:lnTo>
                    <a:pt x="153928" y="75512"/>
                  </a:lnTo>
                  <a:lnTo>
                    <a:pt x="133598" y="75512"/>
                  </a:lnTo>
                  <a:lnTo>
                    <a:pt x="133598" y="58086"/>
                  </a:lnTo>
                  <a:lnTo>
                    <a:pt x="104555" y="58086"/>
                  </a:lnTo>
                  <a:lnTo>
                    <a:pt x="104555" y="31947"/>
                  </a:lnTo>
                  <a:lnTo>
                    <a:pt x="60990" y="31947"/>
                  </a:lnTo>
                  <a:lnTo>
                    <a:pt x="60990"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 name="Freeform: Shape 129">
              <a:extLst>
                <a:ext uri="{FF2B5EF4-FFF2-40B4-BE49-F238E27FC236}">
                  <a16:creationId xmlns:a16="http://schemas.microsoft.com/office/drawing/2014/main" id="{8D6CE7D8-69FE-4295-911E-644E348BF5F5}"/>
                </a:ext>
              </a:extLst>
            </p:cNvPr>
            <p:cNvSpPr/>
            <p:nvPr/>
          </p:nvSpPr>
          <p:spPr>
            <a:xfrm>
              <a:off x="4803209" y="373285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 name="Freeform: Shape 130">
              <a:extLst>
                <a:ext uri="{FF2B5EF4-FFF2-40B4-BE49-F238E27FC236}">
                  <a16:creationId xmlns:a16="http://schemas.microsoft.com/office/drawing/2014/main" id="{DF71397A-8312-4F1D-A525-63E4733293CE}"/>
                </a:ext>
              </a:extLst>
            </p:cNvPr>
            <p:cNvSpPr/>
            <p:nvPr/>
          </p:nvSpPr>
          <p:spPr>
            <a:xfrm>
              <a:off x="5050859" y="388525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 name="Freeform: Shape 131">
              <a:extLst>
                <a:ext uri="{FF2B5EF4-FFF2-40B4-BE49-F238E27FC236}">
                  <a16:creationId xmlns:a16="http://schemas.microsoft.com/office/drawing/2014/main" id="{0E095D9D-B86E-4CFB-AA0A-67404DF0D8B5}"/>
                </a:ext>
              </a:extLst>
            </p:cNvPr>
            <p:cNvSpPr/>
            <p:nvPr/>
          </p:nvSpPr>
          <p:spPr>
            <a:xfrm>
              <a:off x="6022409" y="445676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 name="Freeform: Shape 132">
              <a:extLst>
                <a:ext uri="{FF2B5EF4-FFF2-40B4-BE49-F238E27FC236}">
                  <a16:creationId xmlns:a16="http://schemas.microsoft.com/office/drawing/2014/main" id="{C2C7A538-8342-4838-925D-DA1EEBBDA360}"/>
                </a:ext>
              </a:extLst>
            </p:cNvPr>
            <p:cNvSpPr/>
            <p:nvPr/>
          </p:nvSpPr>
          <p:spPr>
            <a:xfrm>
              <a:off x="6079559" y="445676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 name="Freeform: Shape 133">
              <a:extLst>
                <a:ext uri="{FF2B5EF4-FFF2-40B4-BE49-F238E27FC236}">
                  <a16:creationId xmlns:a16="http://schemas.microsoft.com/office/drawing/2014/main" id="{2F9C5AC4-A847-44EA-99FC-044CB86A1675}"/>
                </a:ext>
              </a:extLst>
            </p:cNvPr>
            <p:cNvSpPr/>
            <p:nvPr/>
          </p:nvSpPr>
          <p:spPr>
            <a:xfrm>
              <a:off x="6574859" y="45901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 name="Freeform: Shape 134">
              <a:extLst>
                <a:ext uri="{FF2B5EF4-FFF2-40B4-BE49-F238E27FC236}">
                  <a16:creationId xmlns:a16="http://schemas.microsoft.com/office/drawing/2014/main" id="{B5E75184-5A9F-4D6A-BB47-054FEFDC06A2}"/>
                </a:ext>
              </a:extLst>
            </p:cNvPr>
            <p:cNvSpPr/>
            <p:nvPr/>
          </p:nvSpPr>
          <p:spPr>
            <a:xfrm>
              <a:off x="6670109" y="46282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 name="Freeform: Shape 135">
              <a:extLst>
                <a:ext uri="{FF2B5EF4-FFF2-40B4-BE49-F238E27FC236}">
                  <a16:creationId xmlns:a16="http://schemas.microsoft.com/office/drawing/2014/main" id="{8DA4C6A3-2B1C-48F6-9A40-E066887D9F02}"/>
                </a:ext>
              </a:extLst>
            </p:cNvPr>
            <p:cNvSpPr/>
            <p:nvPr/>
          </p:nvSpPr>
          <p:spPr>
            <a:xfrm>
              <a:off x="6727259" y="464726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 name="Freeform: Shape 136">
              <a:extLst>
                <a:ext uri="{FF2B5EF4-FFF2-40B4-BE49-F238E27FC236}">
                  <a16:creationId xmlns:a16="http://schemas.microsoft.com/office/drawing/2014/main" id="{7CBAEBD1-F5F5-4076-B6B6-C6DB4AC1DBC2}"/>
                </a:ext>
              </a:extLst>
            </p:cNvPr>
            <p:cNvSpPr/>
            <p:nvPr/>
          </p:nvSpPr>
          <p:spPr>
            <a:xfrm>
              <a:off x="6993968" y="46663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 name="Freeform: Shape 137">
              <a:extLst>
                <a:ext uri="{FF2B5EF4-FFF2-40B4-BE49-F238E27FC236}">
                  <a16:creationId xmlns:a16="http://schemas.microsoft.com/office/drawing/2014/main" id="{AE0CAF57-9122-4D8C-9B18-4EC3EA8CE921}"/>
                </a:ext>
              </a:extLst>
            </p:cNvPr>
            <p:cNvSpPr/>
            <p:nvPr/>
          </p:nvSpPr>
          <p:spPr>
            <a:xfrm>
              <a:off x="7775018" y="48187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 name="Freeform: Shape 138">
              <a:extLst>
                <a:ext uri="{FF2B5EF4-FFF2-40B4-BE49-F238E27FC236}">
                  <a16:creationId xmlns:a16="http://schemas.microsoft.com/office/drawing/2014/main" id="{50E4E5BB-11AF-4BDE-A3B8-BE870B27139F}"/>
                </a:ext>
              </a:extLst>
            </p:cNvPr>
            <p:cNvSpPr/>
            <p:nvPr/>
          </p:nvSpPr>
          <p:spPr>
            <a:xfrm>
              <a:off x="8213169" y="483776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 name="Freeform: Shape 139">
              <a:extLst>
                <a:ext uri="{FF2B5EF4-FFF2-40B4-BE49-F238E27FC236}">
                  <a16:creationId xmlns:a16="http://schemas.microsoft.com/office/drawing/2014/main" id="{BB7A3710-D8D0-4018-B8D8-A0EAFC6A06FA}"/>
                </a:ext>
              </a:extLst>
            </p:cNvPr>
            <p:cNvSpPr/>
            <p:nvPr/>
          </p:nvSpPr>
          <p:spPr>
            <a:xfrm>
              <a:off x="8537028" y="483776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 name="Freeform: Shape 140">
              <a:extLst>
                <a:ext uri="{FF2B5EF4-FFF2-40B4-BE49-F238E27FC236}">
                  <a16:creationId xmlns:a16="http://schemas.microsoft.com/office/drawing/2014/main" id="{6E04CFCD-FFF3-48A7-A3B3-6C84DE489A32}"/>
                </a:ext>
              </a:extLst>
            </p:cNvPr>
            <p:cNvSpPr/>
            <p:nvPr/>
          </p:nvSpPr>
          <p:spPr>
            <a:xfrm>
              <a:off x="8860878" y="497111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27" name="Group 26">
            <a:extLst>
              <a:ext uri="{FF2B5EF4-FFF2-40B4-BE49-F238E27FC236}">
                <a16:creationId xmlns:a16="http://schemas.microsoft.com/office/drawing/2014/main" id="{3E7BB032-0FD0-478D-B2DF-85FBCA3399C3}"/>
              </a:ext>
            </a:extLst>
          </p:cNvPr>
          <p:cNvGrpSpPr/>
          <p:nvPr/>
        </p:nvGrpSpPr>
        <p:grpSpPr>
          <a:xfrm>
            <a:off x="360167" y="2233038"/>
            <a:ext cx="5816313" cy="4131007"/>
            <a:chOff x="360167" y="2233038"/>
            <a:chExt cx="5816313" cy="4131007"/>
          </a:xfrm>
        </p:grpSpPr>
        <p:sp>
          <p:nvSpPr>
            <p:cNvPr id="28" name="TextBox 27">
              <a:extLst>
                <a:ext uri="{FF2B5EF4-FFF2-40B4-BE49-F238E27FC236}">
                  <a16:creationId xmlns:a16="http://schemas.microsoft.com/office/drawing/2014/main" id="{7979DCFF-FB31-4A82-8950-3A532CBC3628}"/>
                </a:ext>
              </a:extLst>
            </p:cNvPr>
            <p:cNvSpPr txBox="1"/>
            <p:nvPr/>
          </p:nvSpPr>
          <p:spPr>
            <a:xfrm>
              <a:off x="560691" y="5933158"/>
              <a:ext cx="639919" cy="430887"/>
            </a:xfrm>
            <a:prstGeom prst="rect">
              <a:avLst/>
            </a:prstGeom>
            <a:noFill/>
          </p:spPr>
          <p:txBody>
            <a:bodyPr wrap="none" rtlCol="0">
              <a:spAutoFit/>
            </a:bodyPr>
            <a:lstStyle/>
            <a:p>
              <a:pPr algn="r"/>
              <a:r>
                <a:rPr lang="ja-JP" sz="1100">
                  <a:solidFill>
                    <a:schemeClr val="accent2"/>
                  </a:solidFill>
                  <a:latin typeface="+mj-lt"/>
                  <a:ea typeface="MS Mincho"/>
                </a:rPr>
                <a:t>化学療法</a:t>
              </a:r>
            </a:p>
            <a:p>
              <a:pPr algn="r"/>
              <a:r>
                <a:rPr lang="ja-JP" sz="1100">
                  <a:solidFill>
                    <a:schemeClr val="accent2"/>
                  </a:solidFill>
                  <a:latin typeface="+mj-lt"/>
                  <a:ea typeface="MS Mincho"/>
                </a:rPr>
                <a:t>独り暮らし</a:t>
              </a:r>
            </a:p>
          </p:txBody>
        </p:sp>
        <p:grpSp>
          <p:nvGrpSpPr>
            <p:cNvPr id="29" name="Group 28">
              <a:extLst>
                <a:ext uri="{FF2B5EF4-FFF2-40B4-BE49-F238E27FC236}">
                  <a16:creationId xmlns:a16="http://schemas.microsoft.com/office/drawing/2014/main" id="{F024EEC7-8565-44C9-90C6-AF6A03CDEECF}"/>
                </a:ext>
              </a:extLst>
            </p:cNvPr>
            <p:cNvGrpSpPr/>
            <p:nvPr/>
          </p:nvGrpSpPr>
          <p:grpSpPr>
            <a:xfrm>
              <a:off x="622092" y="2233038"/>
              <a:ext cx="705134" cy="2992657"/>
              <a:chOff x="1319196" y="1265887"/>
              <a:chExt cx="665159" cy="2858279"/>
            </a:xfrm>
          </p:grpSpPr>
          <p:sp>
            <p:nvSpPr>
              <p:cNvPr id="108" name="Line 6">
                <a:extLst>
                  <a:ext uri="{FF2B5EF4-FFF2-40B4-BE49-F238E27FC236}">
                    <a16:creationId xmlns:a16="http://schemas.microsoft.com/office/drawing/2014/main" id="{D7ABB6CB-DDD0-4408-BEEE-CE1CC5AB9D9A}"/>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9" name="Line 7">
                <a:extLst>
                  <a:ext uri="{FF2B5EF4-FFF2-40B4-BE49-F238E27FC236}">
                    <a16:creationId xmlns:a16="http://schemas.microsoft.com/office/drawing/2014/main" id="{5A40404A-0C58-4FC7-9E30-8A5B554F7DE2}"/>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0" name="Line 8">
                <a:extLst>
                  <a:ext uri="{FF2B5EF4-FFF2-40B4-BE49-F238E27FC236}">
                    <a16:creationId xmlns:a16="http://schemas.microsoft.com/office/drawing/2014/main" id="{B7C21115-2D6F-45A5-9D0B-2038CA2C5EB5}"/>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1" name="Line 9">
                <a:extLst>
                  <a:ext uri="{FF2B5EF4-FFF2-40B4-BE49-F238E27FC236}">
                    <a16:creationId xmlns:a16="http://schemas.microsoft.com/office/drawing/2014/main" id="{57EFE950-EE98-44C0-9606-6F2067DF41F9}"/>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2" name="Line 10">
                <a:extLst>
                  <a:ext uri="{FF2B5EF4-FFF2-40B4-BE49-F238E27FC236}">
                    <a16:creationId xmlns:a16="http://schemas.microsoft.com/office/drawing/2014/main" id="{EFE4E561-D807-4BAA-9511-F23DB4877A69}"/>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3" name="Line 11">
                <a:extLst>
                  <a:ext uri="{FF2B5EF4-FFF2-40B4-BE49-F238E27FC236}">
                    <a16:creationId xmlns:a16="http://schemas.microsoft.com/office/drawing/2014/main" id="{83EC8AB2-07E6-4F36-AD93-9526A41A6056}"/>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4" name="TextBox 113">
                <a:extLst>
                  <a:ext uri="{FF2B5EF4-FFF2-40B4-BE49-F238E27FC236}">
                    <a16:creationId xmlns:a16="http://schemas.microsoft.com/office/drawing/2014/main" id="{CEF6FE41-3694-4A48-8436-09A7373DE492}"/>
                  </a:ext>
                </a:extLst>
              </p:cNvPr>
              <p:cNvSpPr txBox="1"/>
              <p:nvPr/>
            </p:nvSpPr>
            <p:spPr>
              <a:xfrm rot="16200000">
                <a:off x="150225" y="2583937"/>
                <a:ext cx="2628269" cy="290328"/>
              </a:xfrm>
              <a:prstGeom prst="rect">
                <a:avLst/>
              </a:prstGeom>
              <a:noFill/>
            </p:spPr>
            <p:txBody>
              <a:bodyPr wrap="square" rtlCol="0">
                <a:spAutoFit/>
              </a:bodyPr>
              <a:lstStyle/>
              <a:p>
                <a:pPr algn="ctr" fontAlgn="base">
                  <a:spcBef>
                    <a:spcPct val="0"/>
                  </a:spcBef>
                  <a:spcAft>
                    <a:spcPct val="0"/>
                  </a:spcAft>
                </a:pPr>
                <a:r>
                  <a:rPr lang="ja-JP" sz="1400" dirty="0">
                    <a:solidFill>
                      <a:srgbClr val="4D4D4D"/>
                    </a:solidFill>
                    <a:latin typeface="Arial" panose="020B0604020202020204" pitchFamily="34" charset="0"/>
                    <a:ea typeface="MS Mincho"/>
                    <a:cs typeface="Arial" panose="020B0604020202020204" pitchFamily="34" charset="0"/>
                  </a:rPr>
                  <a:t>OS 確率、%</a:t>
                </a:r>
              </a:p>
            </p:txBody>
          </p:sp>
          <p:sp>
            <p:nvSpPr>
              <p:cNvPr id="115" name="TextBox 114">
                <a:extLst>
                  <a:ext uri="{FF2B5EF4-FFF2-40B4-BE49-F238E27FC236}">
                    <a16:creationId xmlns:a16="http://schemas.microsoft.com/office/drawing/2014/main" id="{F79B6CDA-762F-42CD-A9E1-337D3B1B85B9}"/>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116" name="TextBox 115">
                <a:extLst>
                  <a:ext uri="{FF2B5EF4-FFF2-40B4-BE49-F238E27FC236}">
                    <a16:creationId xmlns:a16="http://schemas.microsoft.com/office/drawing/2014/main" id="{11B343D2-CC4B-48F2-B801-D15F0E040ED7}"/>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117" name="TextBox 116">
                <a:extLst>
                  <a:ext uri="{FF2B5EF4-FFF2-40B4-BE49-F238E27FC236}">
                    <a16:creationId xmlns:a16="http://schemas.microsoft.com/office/drawing/2014/main" id="{38B13F8B-7409-4AF2-B61E-65B43853BE17}"/>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118" name="TextBox 117">
                <a:extLst>
                  <a:ext uri="{FF2B5EF4-FFF2-40B4-BE49-F238E27FC236}">
                    <a16:creationId xmlns:a16="http://schemas.microsoft.com/office/drawing/2014/main" id="{CD3D08DE-AE19-4C43-8CD7-168C7C4A1114}"/>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119" name="TextBox 118">
                <a:extLst>
                  <a:ext uri="{FF2B5EF4-FFF2-40B4-BE49-F238E27FC236}">
                    <a16:creationId xmlns:a16="http://schemas.microsoft.com/office/drawing/2014/main" id="{E3E182DE-524F-41C4-96F3-59A71C4BFE8C}"/>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120" name="TextBox 119">
                <a:extLst>
                  <a:ext uri="{FF2B5EF4-FFF2-40B4-BE49-F238E27FC236}">
                    <a16:creationId xmlns:a16="http://schemas.microsoft.com/office/drawing/2014/main" id="{03755A3A-B75D-4E66-B3AC-7F195815D0D3}"/>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30" name="Group 29">
              <a:extLst>
                <a:ext uri="{FF2B5EF4-FFF2-40B4-BE49-F238E27FC236}">
                  <a16:creationId xmlns:a16="http://schemas.microsoft.com/office/drawing/2014/main" id="{1458DBBB-4338-4AD5-AD6D-298C7A9C4B30}"/>
                </a:ext>
              </a:extLst>
            </p:cNvPr>
            <p:cNvGrpSpPr/>
            <p:nvPr/>
          </p:nvGrpSpPr>
          <p:grpSpPr>
            <a:xfrm>
              <a:off x="1303877" y="5132057"/>
              <a:ext cx="4872603" cy="378972"/>
              <a:chOff x="1490503" y="4771176"/>
              <a:chExt cx="6314896" cy="360147"/>
            </a:xfrm>
          </p:grpSpPr>
          <p:sp>
            <p:nvSpPr>
              <p:cNvPr id="74" name="Line 21">
                <a:extLst>
                  <a:ext uri="{FF2B5EF4-FFF2-40B4-BE49-F238E27FC236}">
                    <a16:creationId xmlns:a16="http://schemas.microsoft.com/office/drawing/2014/main" id="{DC45B22B-835C-46F3-BDB0-D3A89C0D757C}"/>
                  </a:ext>
                </a:extLst>
              </p:cNvPr>
              <p:cNvSpPr>
                <a:spLocks noChangeShapeType="1"/>
              </p:cNvSpPr>
              <p:nvPr/>
            </p:nvSpPr>
            <p:spPr bwMode="auto">
              <a:xfrm>
                <a:off x="762202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7677E5D8-23A4-4251-9968-9964F451B697}"/>
                  </a:ext>
                </a:extLst>
              </p:cNvPr>
              <p:cNvSpPr txBox="1"/>
              <p:nvPr/>
            </p:nvSpPr>
            <p:spPr>
              <a:xfrm>
                <a:off x="7432422" y="4843176"/>
                <a:ext cx="37297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32</a:t>
                </a:r>
              </a:p>
            </p:txBody>
          </p:sp>
          <p:sp>
            <p:nvSpPr>
              <p:cNvPr id="76" name="Line 21">
                <a:extLst>
                  <a:ext uri="{FF2B5EF4-FFF2-40B4-BE49-F238E27FC236}">
                    <a16:creationId xmlns:a16="http://schemas.microsoft.com/office/drawing/2014/main" id="{E7C7FCD5-E24D-4609-8B17-AF8E1E8E45A8}"/>
                  </a:ext>
                </a:extLst>
              </p:cNvPr>
              <p:cNvSpPr>
                <a:spLocks noChangeShapeType="1"/>
              </p:cNvSpPr>
              <p:nvPr/>
            </p:nvSpPr>
            <p:spPr bwMode="auto">
              <a:xfrm>
                <a:off x="724638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0FF09F20-2D04-48DF-88F4-8A9578FAA128}"/>
                  </a:ext>
                </a:extLst>
              </p:cNvPr>
              <p:cNvSpPr txBox="1"/>
              <p:nvPr/>
            </p:nvSpPr>
            <p:spPr>
              <a:xfrm>
                <a:off x="7056786" y="4843176"/>
                <a:ext cx="37297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78" name="Line 21">
                <a:extLst>
                  <a:ext uri="{FF2B5EF4-FFF2-40B4-BE49-F238E27FC236}">
                    <a16:creationId xmlns:a16="http://schemas.microsoft.com/office/drawing/2014/main" id="{E636BFB8-FF37-4708-8631-8609F3B469FF}"/>
                  </a:ext>
                </a:extLst>
              </p:cNvPr>
              <p:cNvSpPr>
                <a:spLocks noChangeShapeType="1"/>
              </p:cNvSpPr>
              <p:nvPr/>
            </p:nvSpPr>
            <p:spPr bwMode="auto">
              <a:xfrm>
                <a:off x="687074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C94C4CE7-1646-4F51-839A-7EA3C07BF5E4}"/>
                  </a:ext>
                </a:extLst>
              </p:cNvPr>
              <p:cNvSpPr txBox="1"/>
              <p:nvPr/>
            </p:nvSpPr>
            <p:spPr>
              <a:xfrm>
                <a:off x="6681149" y="4843176"/>
                <a:ext cx="37297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28</a:t>
                </a:r>
              </a:p>
            </p:txBody>
          </p:sp>
          <p:sp>
            <p:nvSpPr>
              <p:cNvPr id="80" name="Line 21">
                <a:extLst>
                  <a:ext uri="{FF2B5EF4-FFF2-40B4-BE49-F238E27FC236}">
                    <a16:creationId xmlns:a16="http://schemas.microsoft.com/office/drawing/2014/main" id="{BA352F43-CF00-4695-85B2-D95EC45AE799}"/>
                  </a:ext>
                </a:extLst>
              </p:cNvPr>
              <p:cNvSpPr>
                <a:spLocks noChangeShapeType="1"/>
              </p:cNvSpPr>
              <p:nvPr/>
            </p:nvSpPr>
            <p:spPr bwMode="auto">
              <a:xfrm>
                <a:off x="649511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D1EF008E-70FC-4C65-8FA8-BFF2DA9031E8}"/>
                  </a:ext>
                </a:extLst>
              </p:cNvPr>
              <p:cNvSpPr txBox="1"/>
              <p:nvPr/>
            </p:nvSpPr>
            <p:spPr>
              <a:xfrm>
                <a:off x="6305512" y="4843176"/>
                <a:ext cx="37297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26</a:t>
                </a:r>
              </a:p>
            </p:txBody>
          </p:sp>
          <p:sp>
            <p:nvSpPr>
              <p:cNvPr id="82" name="Line 21">
                <a:extLst>
                  <a:ext uri="{FF2B5EF4-FFF2-40B4-BE49-F238E27FC236}">
                    <a16:creationId xmlns:a16="http://schemas.microsoft.com/office/drawing/2014/main" id="{DFC21424-CBFA-40A6-9E90-28728A3F6FAF}"/>
                  </a:ext>
                </a:extLst>
              </p:cNvPr>
              <p:cNvSpPr>
                <a:spLocks noChangeShapeType="1"/>
              </p:cNvSpPr>
              <p:nvPr/>
            </p:nvSpPr>
            <p:spPr bwMode="auto">
              <a:xfrm>
                <a:off x="611947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EED4E585-4411-4325-A91E-2FA18B6304DE}"/>
                  </a:ext>
                </a:extLst>
              </p:cNvPr>
              <p:cNvSpPr txBox="1"/>
              <p:nvPr/>
            </p:nvSpPr>
            <p:spPr>
              <a:xfrm>
                <a:off x="5929875" y="4843176"/>
                <a:ext cx="37297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84" name="Line 21">
                <a:extLst>
                  <a:ext uri="{FF2B5EF4-FFF2-40B4-BE49-F238E27FC236}">
                    <a16:creationId xmlns:a16="http://schemas.microsoft.com/office/drawing/2014/main" id="{857D55D7-EACD-4AAE-AA4C-32C1A3AFE1A7}"/>
                  </a:ext>
                </a:extLst>
              </p:cNvPr>
              <p:cNvSpPr>
                <a:spLocks noChangeShapeType="1"/>
              </p:cNvSpPr>
              <p:nvPr/>
            </p:nvSpPr>
            <p:spPr bwMode="auto">
              <a:xfrm>
                <a:off x="574383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4C8D30F4-CD99-48B7-A50B-FAC8EF892A11}"/>
                  </a:ext>
                </a:extLst>
              </p:cNvPr>
              <p:cNvSpPr txBox="1"/>
              <p:nvPr/>
            </p:nvSpPr>
            <p:spPr>
              <a:xfrm>
                <a:off x="5554237" y="4843176"/>
                <a:ext cx="37297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22</a:t>
                </a:r>
              </a:p>
            </p:txBody>
          </p:sp>
          <p:sp>
            <p:nvSpPr>
              <p:cNvPr id="86" name="Line 21">
                <a:extLst>
                  <a:ext uri="{FF2B5EF4-FFF2-40B4-BE49-F238E27FC236}">
                    <a16:creationId xmlns:a16="http://schemas.microsoft.com/office/drawing/2014/main" id="{A5FF5BD1-632E-4F15-AA6C-3329FF994463}"/>
                  </a:ext>
                </a:extLst>
              </p:cNvPr>
              <p:cNvSpPr>
                <a:spLocks noChangeShapeType="1"/>
              </p:cNvSpPr>
              <p:nvPr/>
            </p:nvSpPr>
            <p:spPr bwMode="auto">
              <a:xfrm>
                <a:off x="536820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B734570F-F68A-4DC0-87F4-3C4F1932CAD1}"/>
                  </a:ext>
                </a:extLst>
              </p:cNvPr>
              <p:cNvSpPr txBox="1"/>
              <p:nvPr/>
            </p:nvSpPr>
            <p:spPr>
              <a:xfrm>
                <a:off x="5178600" y="4843176"/>
                <a:ext cx="37297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20</a:t>
                </a:r>
              </a:p>
            </p:txBody>
          </p:sp>
          <p:sp>
            <p:nvSpPr>
              <p:cNvPr id="88" name="Line 21">
                <a:extLst>
                  <a:ext uri="{FF2B5EF4-FFF2-40B4-BE49-F238E27FC236}">
                    <a16:creationId xmlns:a16="http://schemas.microsoft.com/office/drawing/2014/main" id="{DF1C71FF-DA96-45FD-B6A9-C745A9202ED5}"/>
                  </a:ext>
                </a:extLst>
              </p:cNvPr>
              <p:cNvSpPr>
                <a:spLocks noChangeShapeType="1"/>
              </p:cNvSpPr>
              <p:nvPr/>
            </p:nvSpPr>
            <p:spPr bwMode="auto">
              <a:xfrm>
                <a:off x="4992563"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FA44BF90-1E0F-4CBB-AE35-42CEC747C023}"/>
                  </a:ext>
                </a:extLst>
              </p:cNvPr>
              <p:cNvSpPr txBox="1"/>
              <p:nvPr/>
            </p:nvSpPr>
            <p:spPr>
              <a:xfrm>
                <a:off x="4802964" y="4843176"/>
                <a:ext cx="37297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90" name="Line 21">
                <a:extLst>
                  <a:ext uri="{FF2B5EF4-FFF2-40B4-BE49-F238E27FC236}">
                    <a16:creationId xmlns:a16="http://schemas.microsoft.com/office/drawing/2014/main" id="{9616847D-8B81-4D95-9445-1E1BDD455DE9}"/>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8D18A20B-FED5-4611-B557-F3F2B103389D}"/>
                  </a:ext>
                </a:extLst>
              </p:cNvPr>
              <p:cNvSpPr txBox="1"/>
              <p:nvPr/>
            </p:nvSpPr>
            <p:spPr>
              <a:xfrm>
                <a:off x="4427327" y="4843176"/>
                <a:ext cx="37297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16</a:t>
                </a:r>
              </a:p>
            </p:txBody>
          </p:sp>
          <p:sp>
            <p:nvSpPr>
              <p:cNvPr id="92" name="Line 21">
                <a:extLst>
                  <a:ext uri="{FF2B5EF4-FFF2-40B4-BE49-F238E27FC236}">
                    <a16:creationId xmlns:a16="http://schemas.microsoft.com/office/drawing/2014/main" id="{4E69D991-496D-4CE1-AB43-A9026ECA8426}"/>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85200D29-B9A9-45F9-8FBA-3C8876B06B0B}"/>
                  </a:ext>
                </a:extLst>
              </p:cNvPr>
              <p:cNvSpPr txBox="1"/>
              <p:nvPr/>
            </p:nvSpPr>
            <p:spPr>
              <a:xfrm>
                <a:off x="4051690" y="4843176"/>
                <a:ext cx="37297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14</a:t>
                </a:r>
              </a:p>
            </p:txBody>
          </p:sp>
          <p:sp>
            <p:nvSpPr>
              <p:cNvPr id="94" name="Line 21">
                <a:extLst>
                  <a:ext uri="{FF2B5EF4-FFF2-40B4-BE49-F238E27FC236}">
                    <a16:creationId xmlns:a16="http://schemas.microsoft.com/office/drawing/2014/main" id="{AE2D99CB-1C92-4CD9-BCDE-024F9391CA51}"/>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5C41FAC5-F18A-49D7-8AA6-55658CF74F3E}"/>
                  </a:ext>
                </a:extLst>
              </p:cNvPr>
              <p:cNvSpPr txBox="1"/>
              <p:nvPr/>
            </p:nvSpPr>
            <p:spPr>
              <a:xfrm>
                <a:off x="3676053" y="4843176"/>
                <a:ext cx="37297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96" name="Line 21">
                <a:extLst>
                  <a:ext uri="{FF2B5EF4-FFF2-40B4-BE49-F238E27FC236}">
                    <a16:creationId xmlns:a16="http://schemas.microsoft.com/office/drawing/2014/main" id="{A0C4245B-990E-4DDE-965F-F868500F2F6B}"/>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ABE65278-07D8-42B3-9EB0-AA35D2DB3551}"/>
                  </a:ext>
                </a:extLst>
              </p:cNvPr>
              <p:cNvSpPr txBox="1"/>
              <p:nvPr/>
            </p:nvSpPr>
            <p:spPr>
              <a:xfrm>
                <a:off x="3300416" y="4843176"/>
                <a:ext cx="37297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10</a:t>
                </a:r>
              </a:p>
            </p:txBody>
          </p:sp>
          <p:sp>
            <p:nvSpPr>
              <p:cNvPr id="98" name="Line 21">
                <a:extLst>
                  <a:ext uri="{FF2B5EF4-FFF2-40B4-BE49-F238E27FC236}">
                    <a16:creationId xmlns:a16="http://schemas.microsoft.com/office/drawing/2014/main" id="{239F57E1-6F99-48C8-8321-5FF201578D79}"/>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90F3F938-525B-4E8A-A4A0-93C9AB3259A1}"/>
                  </a:ext>
                </a:extLst>
              </p:cNvPr>
              <p:cNvSpPr txBox="1"/>
              <p:nvPr/>
            </p:nvSpPr>
            <p:spPr>
              <a:xfrm>
                <a:off x="2993052" y="4843176"/>
                <a:ext cx="23643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a:t>
                </a:r>
              </a:p>
            </p:txBody>
          </p:sp>
          <p:sp>
            <p:nvSpPr>
              <p:cNvPr id="100" name="Line 21">
                <a:extLst>
                  <a:ext uri="{FF2B5EF4-FFF2-40B4-BE49-F238E27FC236}">
                    <a16:creationId xmlns:a16="http://schemas.microsoft.com/office/drawing/2014/main" id="{2F1143B2-B2B6-4103-BD70-E938D2B252A9}"/>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F1720452-34EC-42A5-B017-B026C9BD72E7}"/>
                  </a:ext>
                </a:extLst>
              </p:cNvPr>
              <p:cNvSpPr txBox="1"/>
              <p:nvPr/>
            </p:nvSpPr>
            <p:spPr>
              <a:xfrm>
                <a:off x="2617414" y="4843176"/>
                <a:ext cx="23643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102" name="Line 21">
                <a:extLst>
                  <a:ext uri="{FF2B5EF4-FFF2-40B4-BE49-F238E27FC236}">
                    <a16:creationId xmlns:a16="http://schemas.microsoft.com/office/drawing/2014/main" id="{4DDC6676-5CF2-485C-8BB9-B55FE213734B}"/>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04D1D015-3A22-4D87-94C0-7AD750E36224}"/>
                  </a:ext>
                </a:extLst>
              </p:cNvPr>
              <p:cNvSpPr txBox="1"/>
              <p:nvPr/>
            </p:nvSpPr>
            <p:spPr>
              <a:xfrm>
                <a:off x="2241777" y="4843176"/>
                <a:ext cx="23643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a:t>
                </a:r>
              </a:p>
            </p:txBody>
          </p:sp>
          <p:sp>
            <p:nvSpPr>
              <p:cNvPr id="104" name="Line 21">
                <a:extLst>
                  <a:ext uri="{FF2B5EF4-FFF2-40B4-BE49-F238E27FC236}">
                    <a16:creationId xmlns:a16="http://schemas.microsoft.com/office/drawing/2014/main" id="{F0B3FC84-776E-4103-BA4F-DCB710F8D7AE}"/>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8C45E6BF-82B0-4A8B-97AB-68C7641A6FEF}"/>
                  </a:ext>
                </a:extLst>
              </p:cNvPr>
              <p:cNvSpPr txBox="1"/>
              <p:nvPr/>
            </p:nvSpPr>
            <p:spPr>
              <a:xfrm>
                <a:off x="1866140" y="4843176"/>
                <a:ext cx="23643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a:t>
                </a:r>
              </a:p>
            </p:txBody>
          </p:sp>
          <p:sp>
            <p:nvSpPr>
              <p:cNvPr id="106" name="Line 21">
                <a:extLst>
                  <a:ext uri="{FF2B5EF4-FFF2-40B4-BE49-F238E27FC236}">
                    <a16:creationId xmlns:a16="http://schemas.microsoft.com/office/drawing/2014/main" id="{4CEBE5F3-1C96-4E0C-8240-A133B736F772}"/>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3C52E2E7-AB61-47D1-8767-53E542A9E1A4}"/>
                  </a:ext>
                </a:extLst>
              </p:cNvPr>
              <p:cNvSpPr txBox="1"/>
              <p:nvPr/>
            </p:nvSpPr>
            <p:spPr>
              <a:xfrm>
                <a:off x="1490503" y="4843176"/>
                <a:ext cx="236432"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31" name="TextBox 30">
              <a:extLst>
                <a:ext uri="{FF2B5EF4-FFF2-40B4-BE49-F238E27FC236}">
                  <a16:creationId xmlns:a16="http://schemas.microsoft.com/office/drawing/2014/main" id="{CC3397B3-822A-4358-88F9-54376853239A}"/>
                </a:ext>
              </a:extLst>
            </p:cNvPr>
            <p:cNvSpPr txBox="1"/>
            <p:nvPr/>
          </p:nvSpPr>
          <p:spPr>
            <a:xfrm>
              <a:off x="3039955" y="5393400"/>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sp>
          <p:nvSpPr>
            <p:cNvPr id="32" name="TextBox 31">
              <a:extLst>
                <a:ext uri="{FF2B5EF4-FFF2-40B4-BE49-F238E27FC236}">
                  <a16:creationId xmlns:a16="http://schemas.microsoft.com/office/drawing/2014/main" id="{87D05B42-7047-44FD-8A4F-F684485DB6D5}"/>
                </a:ext>
              </a:extLst>
            </p:cNvPr>
            <p:cNvSpPr txBox="1"/>
            <p:nvPr/>
          </p:nvSpPr>
          <p:spPr>
            <a:xfrm>
              <a:off x="360167" y="5414746"/>
              <a:ext cx="817853" cy="261610"/>
            </a:xfrm>
            <a:prstGeom prst="rect">
              <a:avLst/>
            </a:prstGeom>
            <a:noFill/>
          </p:spPr>
          <p:txBody>
            <a:bodyPr wrap="none" rtlCol="0">
              <a:spAutoFit/>
            </a:bodyPr>
            <a:lstStyle/>
            <a:p>
              <a:pPr algn="r"/>
              <a:r>
                <a:rPr lang="ja-JP" sz="1100"/>
                <a:t>リスク有患者数</a:t>
              </a:r>
            </a:p>
          </p:txBody>
        </p:sp>
        <p:grpSp>
          <p:nvGrpSpPr>
            <p:cNvPr id="33" name="Group 32">
              <a:extLst>
                <a:ext uri="{FF2B5EF4-FFF2-40B4-BE49-F238E27FC236}">
                  <a16:creationId xmlns:a16="http://schemas.microsoft.com/office/drawing/2014/main" id="{9090F100-C300-43EB-B766-37944F0BC40E}"/>
                </a:ext>
              </a:extLst>
            </p:cNvPr>
            <p:cNvGrpSpPr/>
            <p:nvPr/>
          </p:nvGrpSpPr>
          <p:grpSpPr>
            <a:xfrm>
              <a:off x="1258504" y="5719970"/>
              <a:ext cx="4559863" cy="241980"/>
              <a:chOff x="1400744" y="6077282"/>
              <a:chExt cx="4559863" cy="241980"/>
            </a:xfrm>
          </p:grpSpPr>
          <p:sp>
            <p:nvSpPr>
              <p:cNvPr id="58" name="TextBox 57">
                <a:extLst>
                  <a:ext uri="{FF2B5EF4-FFF2-40B4-BE49-F238E27FC236}">
                    <a16:creationId xmlns:a16="http://schemas.microsoft.com/office/drawing/2014/main" id="{9B4CB32D-D8AB-4C9E-B238-2C5004EBDD61}"/>
                  </a:ext>
                </a:extLst>
              </p:cNvPr>
              <p:cNvSpPr txBox="1"/>
              <p:nvPr/>
            </p:nvSpPr>
            <p:spPr>
              <a:xfrm>
                <a:off x="5809356" y="6077282"/>
                <a:ext cx="151251"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0</a:t>
                </a:r>
              </a:p>
            </p:txBody>
          </p:sp>
          <p:sp>
            <p:nvSpPr>
              <p:cNvPr id="59" name="TextBox 58">
                <a:extLst>
                  <a:ext uri="{FF2B5EF4-FFF2-40B4-BE49-F238E27FC236}">
                    <a16:creationId xmlns:a16="http://schemas.microsoft.com/office/drawing/2014/main" id="{258AEE6E-191E-405A-82D4-EF13D68EBB63}"/>
                  </a:ext>
                </a:extLst>
              </p:cNvPr>
              <p:cNvSpPr txBox="1"/>
              <p:nvPr/>
            </p:nvSpPr>
            <p:spPr>
              <a:xfrm>
                <a:off x="5537096" y="6077282"/>
                <a:ext cx="151251"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1</a:t>
                </a:r>
              </a:p>
            </p:txBody>
          </p:sp>
          <p:sp>
            <p:nvSpPr>
              <p:cNvPr id="60" name="TextBox 59">
                <a:extLst>
                  <a:ext uri="{FF2B5EF4-FFF2-40B4-BE49-F238E27FC236}">
                    <a16:creationId xmlns:a16="http://schemas.microsoft.com/office/drawing/2014/main" id="{C695AE93-E9D9-461C-8607-9EE4F87BCE44}"/>
                  </a:ext>
                </a:extLst>
              </p:cNvPr>
              <p:cNvSpPr txBox="1"/>
              <p:nvPr/>
            </p:nvSpPr>
            <p:spPr>
              <a:xfrm>
                <a:off x="5247253" y="6077282"/>
                <a:ext cx="151251"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3</a:t>
                </a:r>
              </a:p>
            </p:txBody>
          </p:sp>
          <p:sp>
            <p:nvSpPr>
              <p:cNvPr id="61" name="TextBox 60">
                <a:extLst>
                  <a:ext uri="{FF2B5EF4-FFF2-40B4-BE49-F238E27FC236}">
                    <a16:creationId xmlns:a16="http://schemas.microsoft.com/office/drawing/2014/main" id="{B81701B7-099A-408A-AABC-729A553423E0}"/>
                  </a:ext>
                </a:extLst>
              </p:cNvPr>
              <p:cNvSpPr txBox="1"/>
              <p:nvPr/>
            </p:nvSpPr>
            <p:spPr>
              <a:xfrm>
                <a:off x="4957410" y="6077282"/>
                <a:ext cx="151251"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5</a:t>
                </a:r>
              </a:p>
            </p:txBody>
          </p:sp>
          <p:sp>
            <p:nvSpPr>
              <p:cNvPr id="62" name="TextBox 61">
                <a:extLst>
                  <a:ext uri="{FF2B5EF4-FFF2-40B4-BE49-F238E27FC236}">
                    <a16:creationId xmlns:a16="http://schemas.microsoft.com/office/drawing/2014/main" id="{3A446562-40F4-4AC0-95B2-13950F66FC04}"/>
                  </a:ext>
                </a:extLst>
              </p:cNvPr>
              <p:cNvSpPr txBox="1"/>
              <p:nvPr/>
            </p:nvSpPr>
            <p:spPr>
              <a:xfrm>
                <a:off x="4628294" y="6077282"/>
                <a:ext cx="229797"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14</a:t>
                </a:r>
              </a:p>
            </p:txBody>
          </p:sp>
          <p:sp>
            <p:nvSpPr>
              <p:cNvPr id="63" name="TextBox 62">
                <a:extLst>
                  <a:ext uri="{FF2B5EF4-FFF2-40B4-BE49-F238E27FC236}">
                    <a16:creationId xmlns:a16="http://schemas.microsoft.com/office/drawing/2014/main" id="{1CB8C843-8B59-4953-9EC7-D582D514EF38}"/>
                  </a:ext>
                </a:extLst>
              </p:cNvPr>
              <p:cNvSpPr txBox="1"/>
              <p:nvPr/>
            </p:nvSpPr>
            <p:spPr>
              <a:xfrm>
                <a:off x="4338451" y="6077282"/>
                <a:ext cx="229797"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17</a:t>
                </a:r>
              </a:p>
            </p:txBody>
          </p:sp>
          <p:sp>
            <p:nvSpPr>
              <p:cNvPr id="64" name="TextBox 63">
                <a:extLst>
                  <a:ext uri="{FF2B5EF4-FFF2-40B4-BE49-F238E27FC236}">
                    <a16:creationId xmlns:a16="http://schemas.microsoft.com/office/drawing/2014/main" id="{19C8B55F-BF91-4736-ACAE-E4CF63D6CA12}"/>
                  </a:ext>
                </a:extLst>
              </p:cNvPr>
              <p:cNvSpPr txBox="1"/>
              <p:nvPr/>
            </p:nvSpPr>
            <p:spPr>
              <a:xfrm>
                <a:off x="4048608" y="6077282"/>
                <a:ext cx="229797"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24</a:t>
                </a:r>
              </a:p>
            </p:txBody>
          </p:sp>
          <p:sp>
            <p:nvSpPr>
              <p:cNvPr id="65" name="TextBox 64">
                <a:extLst>
                  <a:ext uri="{FF2B5EF4-FFF2-40B4-BE49-F238E27FC236}">
                    <a16:creationId xmlns:a16="http://schemas.microsoft.com/office/drawing/2014/main" id="{3141580A-3175-4B29-B3B9-303BA0F80900}"/>
                  </a:ext>
                </a:extLst>
              </p:cNvPr>
              <p:cNvSpPr txBox="1"/>
              <p:nvPr/>
            </p:nvSpPr>
            <p:spPr>
              <a:xfrm>
                <a:off x="3758765" y="6077282"/>
                <a:ext cx="229797"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33</a:t>
                </a:r>
              </a:p>
            </p:txBody>
          </p:sp>
          <p:sp>
            <p:nvSpPr>
              <p:cNvPr id="66" name="TextBox 65">
                <a:extLst>
                  <a:ext uri="{FF2B5EF4-FFF2-40B4-BE49-F238E27FC236}">
                    <a16:creationId xmlns:a16="http://schemas.microsoft.com/office/drawing/2014/main" id="{3245DB3E-8C83-485B-895A-3E75557E7DAD}"/>
                  </a:ext>
                </a:extLst>
              </p:cNvPr>
              <p:cNvSpPr txBox="1"/>
              <p:nvPr/>
            </p:nvSpPr>
            <p:spPr>
              <a:xfrm>
                <a:off x="3468922" y="6077282"/>
                <a:ext cx="229797"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46</a:t>
                </a:r>
              </a:p>
            </p:txBody>
          </p:sp>
          <p:sp>
            <p:nvSpPr>
              <p:cNvPr id="67" name="TextBox 66">
                <a:extLst>
                  <a:ext uri="{FF2B5EF4-FFF2-40B4-BE49-F238E27FC236}">
                    <a16:creationId xmlns:a16="http://schemas.microsoft.com/office/drawing/2014/main" id="{F8B55A3E-0FAA-43BD-A399-4468132B18B5}"/>
                  </a:ext>
                </a:extLst>
              </p:cNvPr>
              <p:cNvSpPr txBox="1"/>
              <p:nvPr/>
            </p:nvSpPr>
            <p:spPr>
              <a:xfrm>
                <a:off x="3179079" y="6077282"/>
                <a:ext cx="229797"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67</a:t>
                </a:r>
              </a:p>
            </p:txBody>
          </p:sp>
          <p:sp>
            <p:nvSpPr>
              <p:cNvPr id="68" name="TextBox 67">
                <a:extLst>
                  <a:ext uri="{FF2B5EF4-FFF2-40B4-BE49-F238E27FC236}">
                    <a16:creationId xmlns:a16="http://schemas.microsoft.com/office/drawing/2014/main" id="{150820D8-0CF8-47F8-8066-F5A692B30331}"/>
                  </a:ext>
                </a:extLst>
              </p:cNvPr>
              <p:cNvSpPr txBox="1"/>
              <p:nvPr/>
            </p:nvSpPr>
            <p:spPr>
              <a:xfrm>
                <a:off x="2889235" y="6077282"/>
                <a:ext cx="229797"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84</a:t>
                </a:r>
              </a:p>
            </p:txBody>
          </p:sp>
          <p:sp>
            <p:nvSpPr>
              <p:cNvPr id="69" name="TextBox 68">
                <a:extLst>
                  <a:ext uri="{FF2B5EF4-FFF2-40B4-BE49-F238E27FC236}">
                    <a16:creationId xmlns:a16="http://schemas.microsoft.com/office/drawing/2014/main" id="{213C1A56-6CF3-4E1B-A52A-98E3D168A806}"/>
                  </a:ext>
                </a:extLst>
              </p:cNvPr>
              <p:cNvSpPr txBox="1"/>
              <p:nvPr/>
            </p:nvSpPr>
            <p:spPr>
              <a:xfrm>
                <a:off x="2560118" y="6077282"/>
                <a:ext cx="308344"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115</a:t>
                </a:r>
              </a:p>
            </p:txBody>
          </p:sp>
          <p:sp>
            <p:nvSpPr>
              <p:cNvPr id="70" name="TextBox 69">
                <a:extLst>
                  <a:ext uri="{FF2B5EF4-FFF2-40B4-BE49-F238E27FC236}">
                    <a16:creationId xmlns:a16="http://schemas.microsoft.com/office/drawing/2014/main" id="{B17C95B0-0615-43CB-AE06-642F4EFCA535}"/>
                  </a:ext>
                </a:extLst>
              </p:cNvPr>
              <p:cNvSpPr txBox="1"/>
              <p:nvPr/>
            </p:nvSpPr>
            <p:spPr>
              <a:xfrm>
                <a:off x="2270274" y="6077282"/>
                <a:ext cx="308345"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151</a:t>
                </a:r>
              </a:p>
            </p:txBody>
          </p:sp>
          <p:sp>
            <p:nvSpPr>
              <p:cNvPr id="71" name="TextBox 70">
                <a:extLst>
                  <a:ext uri="{FF2B5EF4-FFF2-40B4-BE49-F238E27FC236}">
                    <a16:creationId xmlns:a16="http://schemas.microsoft.com/office/drawing/2014/main" id="{36A37553-6B41-4912-98D0-51325888EAE9}"/>
                  </a:ext>
                </a:extLst>
              </p:cNvPr>
              <p:cNvSpPr txBox="1"/>
              <p:nvPr/>
            </p:nvSpPr>
            <p:spPr>
              <a:xfrm>
                <a:off x="1980430" y="6077282"/>
                <a:ext cx="308345"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189</a:t>
                </a:r>
              </a:p>
            </p:txBody>
          </p:sp>
          <p:sp>
            <p:nvSpPr>
              <p:cNvPr id="72" name="TextBox 71">
                <a:extLst>
                  <a:ext uri="{FF2B5EF4-FFF2-40B4-BE49-F238E27FC236}">
                    <a16:creationId xmlns:a16="http://schemas.microsoft.com/office/drawing/2014/main" id="{910592F6-23A8-43DF-9261-C00712026610}"/>
                  </a:ext>
                </a:extLst>
              </p:cNvPr>
              <p:cNvSpPr txBox="1"/>
              <p:nvPr/>
            </p:nvSpPr>
            <p:spPr>
              <a:xfrm>
                <a:off x="1690587" y="6077282"/>
                <a:ext cx="308345"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227</a:t>
                </a:r>
              </a:p>
            </p:txBody>
          </p:sp>
          <p:sp>
            <p:nvSpPr>
              <p:cNvPr id="73" name="TextBox 72">
                <a:extLst>
                  <a:ext uri="{FF2B5EF4-FFF2-40B4-BE49-F238E27FC236}">
                    <a16:creationId xmlns:a16="http://schemas.microsoft.com/office/drawing/2014/main" id="{CC2F221D-B2E4-4161-9AAD-928E1FB67F12}"/>
                  </a:ext>
                </a:extLst>
              </p:cNvPr>
              <p:cNvSpPr txBox="1"/>
              <p:nvPr/>
            </p:nvSpPr>
            <p:spPr>
              <a:xfrm>
                <a:off x="1400744" y="6077282"/>
                <a:ext cx="308345"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255</a:t>
                </a:r>
              </a:p>
            </p:txBody>
          </p:sp>
        </p:grpSp>
        <p:grpSp>
          <p:nvGrpSpPr>
            <p:cNvPr id="34" name="Group 33">
              <a:extLst>
                <a:ext uri="{FF2B5EF4-FFF2-40B4-BE49-F238E27FC236}">
                  <a16:creationId xmlns:a16="http://schemas.microsoft.com/office/drawing/2014/main" id="{D23F0D1B-B920-4C0A-869C-4F2E087C4B10}"/>
                </a:ext>
              </a:extLst>
            </p:cNvPr>
            <p:cNvGrpSpPr/>
            <p:nvPr/>
          </p:nvGrpSpPr>
          <p:grpSpPr>
            <a:xfrm>
              <a:off x="1240920" y="6027611"/>
              <a:ext cx="4867289" cy="241980"/>
              <a:chOff x="1383160" y="5942240"/>
              <a:chExt cx="4867289" cy="241980"/>
            </a:xfrm>
          </p:grpSpPr>
          <p:sp>
            <p:nvSpPr>
              <p:cNvPr id="41" name="TextBox 40">
                <a:extLst>
                  <a:ext uri="{FF2B5EF4-FFF2-40B4-BE49-F238E27FC236}">
                    <a16:creationId xmlns:a16="http://schemas.microsoft.com/office/drawing/2014/main" id="{D17AAC81-1971-4948-AA66-046BA86A06F6}"/>
                  </a:ext>
                </a:extLst>
              </p:cNvPr>
              <p:cNvSpPr txBox="1"/>
              <p:nvPr/>
            </p:nvSpPr>
            <p:spPr>
              <a:xfrm>
                <a:off x="6099198" y="5942240"/>
                <a:ext cx="151251"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0</a:t>
                </a:r>
              </a:p>
            </p:txBody>
          </p:sp>
          <p:sp>
            <p:nvSpPr>
              <p:cNvPr id="42" name="TextBox 41">
                <a:extLst>
                  <a:ext uri="{FF2B5EF4-FFF2-40B4-BE49-F238E27FC236}">
                    <a16:creationId xmlns:a16="http://schemas.microsoft.com/office/drawing/2014/main" id="{50AD56C3-01C3-4F59-841E-6F30F50EC165}"/>
                  </a:ext>
                </a:extLst>
              </p:cNvPr>
              <p:cNvSpPr txBox="1"/>
              <p:nvPr/>
            </p:nvSpPr>
            <p:spPr>
              <a:xfrm>
                <a:off x="5809356" y="5942240"/>
                <a:ext cx="151251"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2</a:t>
                </a:r>
              </a:p>
            </p:txBody>
          </p:sp>
          <p:sp>
            <p:nvSpPr>
              <p:cNvPr id="43" name="TextBox 42">
                <a:extLst>
                  <a:ext uri="{FF2B5EF4-FFF2-40B4-BE49-F238E27FC236}">
                    <a16:creationId xmlns:a16="http://schemas.microsoft.com/office/drawing/2014/main" id="{A4E3D3DF-E4B1-47AC-BD16-85C8F2C25DFB}"/>
                  </a:ext>
                </a:extLst>
              </p:cNvPr>
              <p:cNvSpPr txBox="1"/>
              <p:nvPr/>
            </p:nvSpPr>
            <p:spPr>
              <a:xfrm>
                <a:off x="5519512" y="5942240"/>
                <a:ext cx="151251"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3</a:t>
                </a:r>
              </a:p>
            </p:txBody>
          </p:sp>
          <p:sp>
            <p:nvSpPr>
              <p:cNvPr id="44" name="TextBox 43">
                <a:extLst>
                  <a:ext uri="{FF2B5EF4-FFF2-40B4-BE49-F238E27FC236}">
                    <a16:creationId xmlns:a16="http://schemas.microsoft.com/office/drawing/2014/main" id="{530676F2-46C4-495F-8D20-4F09BC4B9C99}"/>
                  </a:ext>
                </a:extLst>
              </p:cNvPr>
              <p:cNvSpPr txBox="1"/>
              <p:nvPr/>
            </p:nvSpPr>
            <p:spPr>
              <a:xfrm>
                <a:off x="5229669" y="5942240"/>
                <a:ext cx="151251"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5</a:t>
                </a:r>
              </a:p>
            </p:txBody>
          </p:sp>
          <p:sp>
            <p:nvSpPr>
              <p:cNvPr id="45" name="TextBox 44">
                <a:extLst>
                  <a:ext uri="{FF2B5EF4-FFF2-40B4-BE49-F238E27FC236}">
                    <a16:creationId xmlns:a16="http://schemas.microsoft.com/office/drawing/2014/main" id="{D006BC71-F758-44C4-9DD4-C9F8745B07E3}"/>
                  </a:ext>
                </a:extLst>
              </p:cNvPr>
              <p:cNvSpPr txBox="1"/>
              <p:nvPr/>
            </p:nvSpPr>
            <p:spPr>
              <a:xfrm>
                <a:off x="4939826" y="5942240"/>
                <a:ext cx="151251"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8</a:t>
                </a:r>
              </a:p>
            </p:txBody>
          </p:sp>
          <p:sp>
            <p:nvSpPr>
              <p:cNvPr id="46" name="TextBox 45">
                <a:extLst>
                  <a:ext uri="{FF2B5EF4-FFF2-40B4-BE49-F238E27FC236}">
                    <a16:creationId xmlns:a16="http://schemas.microsoft.com/office/drawing/2014/main" id="{1F252F5D-BB25-46BE-933E-FE0A450D5406}"/>
                  </a:ext>
                </a:extLst>
              </p:cNvPr>
              <p:cNvSpPr txBox="1"/>
              <p:nvPr/>
            </p:nvSpPr>
            <p:spPr>
              <a:xfrm>
                <a:off x="4610710" y="5942240"/>
                <a:ext cx="229797"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13</a:t>
                </a:r>
              </a:p>
            </p:txBody>
          </p:sp>
          <p:sp>
            <p:nvSpPr>
              <p:cNvPr id="47" name="TextBox 46">
                <a:extLst>
                  <a:ext uri="{FF2B5EF4-FFF2-40B4-BE49-F238E27FC236}">
                    <a16:creationId xmlns:a16="http://schemas.microsoft.com/office/drawing/2014/main" id="{A2E2B824-FDE0-4D91-AC31-E369107B3DF8}"/>
                  </a:ext>
                </a:extLst>
              </p:cNvPr>
              <p:cNvSpPr txBox="1"/>
              <p:nvPr/>
            </p:nvSpPr>
            <p:spPr>
              <a:xfrm>
                <a:off x="4320867" y="5942240"/>
                <a:ext cx="229797"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15</a:t>
                </a:r>
              </a:p>
            </p:txBody>
          </p:sp>
          <p:sp>
            <p:nvSpPr>
              <p:cNvPr id="48" name="TextBox 47">
                <a:extLst>
                  <a:ext uri="{FF2B5EF4-FFF2-40B4-BE49-F238E27FC236}">
                    <a16:creationId xmlns:a16="http://schemas.microsoft.com/office/drawing/2014/main" id="{B3D16CB5-32B3-4133-885B-14A87DB72D57}"/>
                  </a:ext>
                </a:extLst>
              </p:cNvPr>
              <p:cNvSpPr txBox="1"/>
              <p:nvPr/>
            </p:nvSpPr>
            <p:spPr>
              <a:xfrm>
                <a:off x="4031024" y="5942240"/>
                <a:ext cx="229797"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22</a:t>
                </a:r>
              </a:p>
            </p:txBody>
          </p:sp>
          <p:sp>
            <p:nvSpPr>
              <p:cNvPr id="49" name="TextBox 48">
                <a:extLst>
                  <a:ext uri="{FF2B5EF4-FFF2-40B4-BE49-F238E27FC236}">
                    <a16:creationId xmlns:a16="http://schemas.microsoft.com/office/drawing/2014/main" id="{9A1064FB-C254-4932-B8DB-BF29184E968C}"/>
                  </a:ext>
                </a:extLst>
              </p:cNvPr>
              <p:cNvSpPr txBox="1"/>
              <p:nvPr/>
            </p:nvSpPr>
            <p:spPr>
              <a:xfrm>
                <a:off x="3741181" y="5942240"/>
                <a:ext cx="229797"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28</a:t>
                </a:r>
              </a:p>
            </p:txBody>
          </p:sp>
          <p:sp>
            <p:nvSpPr>
              <p:cNvPr id="50" name="TextBox 49">
                <a:extLst>
                  <a:ext uri="{FF2B5EF4-FFF2-40B4-BE49-F238E27FC236}">
                    <a16:creationId xmlns:a16="http://schemas.microsoft.com/office/drawing/2014/main" id="{F5A0F549-7279-42EE-8A5F-65150DC8ADAA}"/>
                  </a:ext>
                </a:extLst>
              </p:cNvPr>
              <p:cNvSpPr txBox="1"/>
              <p:nvPr/>
            </p:nvSpPr>
            <p:spPr>
              <a:xfrm>
                <a:off x="3451338" y="5942240"/>
                <a:ext cx="229797"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42</a:t>
                </a:r>
              </a:p>
            </p:txBody>
          </p:sp>
          <p:sp>
            <p:nvSpPr>
              <p:cNvPr id="51" name="TextBox 50">
                <a:extLst>
                  <a:ext uri="{FF2B5EF4-FFF2-40B4-BE49-F238E27FC236}">
                    <a16:creationId xmlns:a16="http://schemas.microsoft.com/office/drawing/2014/main" id="{596425C8-B5C3-49FB-AD81-AEA78F78E2EF}"/>
                  </a:ext>
                </a:extLst>
              </p:cNvPr>
              <p:cNvSpPr txBox="1"/>
              <p:nvPr/>
            </p:nvSpPr>
            <p:spPr>
              <a:xfrm>
                <a:off x="3161495" y="5942240"/>
                <a:ext cx="229797"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58</a:t>
                </a:r>
              </a:p>
            </p:txBody>
          </p:sp>
          <p:sp>
            <p:nvSpPr>
              <p:cNvPr id="52" name="TextBox 51">
                <a:extLst>
                  <a:ext uri="{FF2B5EF4-FFF2-40B4-BE49-F238E27FC236}">
                    <a16:creationId xmlns:a16="http://schemas.microsoft.com/office/drawing/2014/main" id="{75F39EA2-42BA-4973-BC88-9D0F32947715}"/>
                  </a:ext>
                </a:extLst>
              </p:cNvPr>
              <p:cNvSpPr txBox="1"/>
              <p:nvPr/>
            </p:nvSpPr>
            <p:spPr>
              <a:xfrm>
                <a:off x="2871651" y="5942240"/>
                <a:ext cx="229797"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82</a:t>
                </a:r>
              </a:p>
            </p:txBody>
          </p:sp>
          <p:sp>
            <p:nvSpPr>
              <p:cNvPr id="53" name="TextBox 52">
                <a:extLst>
                  <a:ext uri="{FF2B5EF4-FFF2-40B4-BE49-F238E27FC236}">
                    <a16:creationId xmlns:a16="http://schemas.microsoft.com/office/drawing/2014/main" id="{55D78287-9500-4A9E-96CB-6E1A29A11407}"/>
                  </a:ext>
                </a:extLst>
              </p:cNvPr>
              <p:cNvSpPr txBox="1"/>
              <p:nvPr/>
            </p:nvSpPr>
            <p:spPr>
              <a:xfrm>
                <a:off x="2542534" y="5942240"/>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101</a:t>
                </a:r>
              </a:p>
            </p:txBody>
          </p:sp>
          <p:sp>
            <p:nvSpPr>
              <p:cNvPr id="54" name="TextBox 53">
                <a:extLst>
                  <a:ext uri="{FF2B5EF4-FFF2-40B4-BE49-F238E27FC236}">
                    <a16:creationId xmlns:a16="http://schemas.microsoft.com/office/drawing/2014/main" id="{D24B41E4-A911-4451-92DC-0780F9CC401B}"/>
                  </a:ext>
                </a:extLst>
              </p:cNvPr>
              <p:cNvSpPr txBox="1"/>
              <p:nvPr/>
            </p:nvSpPr>
            <p:spPr>
              <a:xfrm>
                <a:off x="2252690" y="5942240"/>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132</a:t>
                </a:r>
              </a:p>
            </p:txBody>
          </p:sp>
          <p:sp>
            <p:nvSpPr>
              <p:cNvPr id="55" name="TextBox 54">
                <a:extLst>
                  <a:ext uri="{FF2B5EF4-FFF2-40B4-BE49-F238E27FC236}">
                    <a16:creationId xmlns:a16="http://schemas.microsoft.com/office/drawing/2014/main" id="{F758BDC3-2629-4B73-AA94-7EDD1D36EE34}"/>
                  </a:ext>
                </a:extLst>
              </p:cNvPr>
              <p:cNvSpPr txBox="1"/>
              <p:nvPr/>
            </p:nvSpPr>
            <p:spPr>
              <a:xfrm>
                <a:off x="1962846" y="5942240"/>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177</a:t>
                </a:r>
              </a:p>
            </p:txBody>
          </p:sp>
          <p:sp>
            <p:nvSpPr>
              <p:cNvPr id="56" name="TextBox 55">
                <a:extLst>
                  <a:ext uri="{FF2B5EF4-FFF2-40B4-BE49-F238E27FC236}">
                    <a16:creationId xmlns:a16="http://schemas.microsoft.com/office/drawing/2014/main" id="{22A54449-6E06-49CC-8191-4A4F2BB4EB4E}"/>
                  </a:ext>
                </a:extLst>
              </p:cNvPr>
              <p:cNvSpPr txBox="1"/>
              <p:nvPr/>
            </p:nvSpPr>
            <p:spPr>
              <a:xfrm>
                <a:off x="1673003" y="5942240"/>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224</a:t>
                </a:r>
              </a:p>
            </p:txBody>
          </p:sp>
          <p:sp>
            <p:nvSpPr>
              <p:cNvPr id="57" name="TextBox 56">
                <a:extLst>
                  <a:ext uri="{FF2B5EF4-FFF2-40B4-BE49-F238E27FC236}">
                    <a16:creationId xmlns:a16="http://schemas.microsoft.com/office/drawing/2014/main" id="{9426A868-8499-49F1-8DD8-275311139256}"/>
                  </a:ext>
                </a:extLst>
              </p:cNvPr>
              <p:cNvSpPr txBox="1"/>
              <p:nvPr/>
            </p:nvSpPr>
            <p:spPr>
              <a:xfrm>
                <a:off x="1383160" y="5942240"/>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mj-lt"/>
                    <a:ea typeface="MS Mincho"/>
                    <a:cs typeface="Arial" panose="020B0604020202020204" pitchFamily="34" charset="0"/>
                  </a:rPr>
                  <a:t>257</a:t>
                </a:r>
              </a:p>
            </p:txBody>
          </p:sp>
        </p:grpSp>
        <p:sp>
          <p:nvSpPr>
            <p:cNvPr id="35" name="TextBox 34">
              <a:extLst>
                <a:ext uri="{FF2B5EF4-FFF2-40B4-BE49-F238E27FC236}">
                  <a16:creationId xmlns:a16="http://schemas.microsoft.com/office/drawing/2014/main" id="{5F5CD194-E096-4D01-AD1B-DF64E5256F93}"/>
                </a:ext>
              </a:extLst>
            </p:cNvPr>
            <p:cNvSpPr txBox="1"/>
            <p:nvPr/>
          </p:nvSpPr>
          <p:spPr>
            <a:xfrm>
              <a:off x="1701800" y="4610100"/>
              <a:ext cx="1588897" cy="461665"/>
            </a:xfrm>
            <a:prstGeom prst="rect">
              <a:avLst/>
            </a:prstGeom>
            <a:noFill/>
          </p:spPr>
          <p:txBody>
            <a:bodyPr wrap="none" rtlCol="0">
              <a:spAutoFit/>
            </a:bodyPr>
            <a:lstStyle/>
            <a:p>
              <a:r>
                <a:rPr lang="ja-JP" sz="1200"/>
                <a:t>エリスパーゼ＋化学療法 </a:t>
              </a:r>
            </a:p>
            <a:p>
              <a:r>
                <a:rPr lang="ja-JP" sz="1200">
                  <a:solidFill>
                    <a:srgbClr val="4D4D4D"/>
                  </a:solidFill>
                </a:rPr>
                <a:t>化学療法のみ</a:t>
              </a:r>
            </a:p>
          </p:txBody>
        </p:sp>
        <p:cxnSp>
          <p:nvCxnSpPr>
            <p:cNvPr id="36" name="Straight Connector 35">
              <a:extLst>
                <a:ext uri="{FF2B5EF4-FFF2-40B4-BE49-F238E27FC236}">
                  <a16:creationId xmlns:a16="http://schemas.microsoft.com/office/drawing/2014/main" id="{3FEEB103-3D05-42FE-8662-3D28D71C937B}"/>
                </a:ext>
              </a:extLst>
            </p:cNvPr>
            <p:cNvCxnSpPr>
              <a:cxnSpLocks/>
            </p:cNvCxnSpPr>
            <p:nvPr/>
          </p:nvCxnSpPr>
          <p:spPr>
            <a:xfrm>
              <a:off x="1422400" y="4754880"/>
              <a:ext cx="288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4020BF-79F5-4694-90AA-47F0B86F2A9C}"/>
                </a:ext>
              </a:extLst>
            </p:cNvPr>
            <p:cNvCxnSpPr>
              <a:cxnSpLocks/>
            </p:cNvCxnSpPr>
            <p:nvPr/>
          </p:nvCxnSpPr>
          <p:spPr>
            <a:xfrm>
              <a:off x="1422400" y="4927600"/>
              <a:ext cx="288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ACD76AF-F787-419E-A840-2E93E391F6CD}"/>
                </a:ext>
              </a:extLst>
            </p:cNvPr>
            <p:cNvCxnSpPr>
              <a:cxnSpLocks/>
            </p:cNvCxnSpPr>
            <p:nvPr/>
          </p:nvCxnSpPr>
          <p:spPr>
            <a:xfrm>
              <a:off x="1485900" y="4511499"/>
              <a:ext cx="0" cy="14400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E41C8D0-6744-480C-9EE8-FF8A3EEC4920}"/>
                </a:ext>
              </a:extLst>
            </p:cNvPr>
            <p:cNvCxnSpPr>
              <a:cxnSpLocks/>
            </p:cNvCxnSpPr>
            <p:nvPr/>
          </p:nvCxnSpPr>
          <p:spPr>
            <a:xfrm>
              <a:off x="1638300" y="4511499"/>
              <a:ext cx="0" cy="144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22DCE93-5D2D-4694-B466-061579F15F01}"/>
                </a:ext>
              </a:extLst>
            </p:cNvPr>
            <p:cNvSpPr txBox="1"/>
            <p:nvPr/>
          </p:nvSpPr>
          <p:spPr>
            <a:xfrm>
              <a:off x="1695450" y="4445000"/>
              <a:ext cx="848309" cy="276999"/>
            </a:xfrm>
            <a:prstGeom prst="rect">
              <a:avLst/>
            </a:prstGeom>
            <a:noFill/>
          </p:spPr>
          <p:txBody>
            <a:bodyPr wrap="none" rtlCol="0">
              <a:spAutoFit/>
            </a:bodyPr>
            <a:lstStyle/>
            <a:p>
              <a:r>
                <a:rPr lang="ja-JP" sz="1200"/>
                <a:t>打ち切り</a:t>
              </a:r>
            </a:p>
          </p:txBody>
        </p:sp>
      </p:grpSp>
      <p:grpSp>
        <p:nvGrpSpPr>
          <p:cNvPr id="121" name="Group 120">
            <a:extLst>
              <a:ext uri="{FF2B5EF4-FFF2-40B4-BE49-F238E27FC236}">
                <a16:creationId xmlns:a16="http://schemas.microsoft.com/office/drawing/2014/main" id="{6CD80029-3EB9-401F-B102-4396CA8FD0B5}"/>
              </a:ext>
            </a:extLst>
          </p:cNvPr>
          <p:cNvGrpSpPr/>
          <p:nvPr/>
        </p:nvGrpSpPr>
        <p:grpSpPr>
          <a:xfrm>
            <a:off x="1429702" y="2439035"/>
            <a:ext cx="4215448" cy="2494915"/>
            <a:chOff x="3452812" y="1871662"/>
            <a:chExt cx="5292604" cy="3118999"/>
          </a:xfrm>
        </p:grpSpPr>
        <p:sp>
          <p:nvSpPr>
            <p:cNvPr id="122" name="Freeform: Shape 149">
              <a:extLst>
                <a:ext uri="{FF2B5EF4-FFF2-40B4-BE49-F238E27FC236}">
                  <a16:creationId xmlns:a16="http://schemas.microsoft.com/office/drawing/2014/main" id="{68E23561-0E11-460F-BA55-51AA44DA5BAB}"/>
                </a:ext>
              </a:extLst>
            </p:cNvPr>
            <p:cNvSpPr/>
            <p:nvPr/>
          </p:nvSpPr>
          <p:spPr>
            <a:xfrm>
              <a:off x="3452812" y="1871662"/>
              <a:ext cx="5290546" cy="3082356"/>
            </a:xfrm>
            <a:custGeom>
              <a:avLst/>
              <a:gdLst>
                <a:gd name="connsiteX0" fmla="*/ 5290547 w 5290546"/>
                <a:gd name="connsiteY0" fmla="*/ 3082357 h 3082356"/>
                <a:gd name="connsiteX1" fmla="*/ 4421420 w 5290546"/>
                <a:gd name="connsiteY1" fmla="*/ 3082357 h 3082356"/>
                <a:gd name="connsiteX2" fmla="*/ 4421420 w 5290546"/>
                <a:gd name="connsiteY2" fmla="*/ 3041933 h 3082356"/>
                <a:gd name="connsiteX3" fmla="*/ 4312777 w 5290546"/>
                <a:gd name="connsiteY3" fmla="*/ 3041933 h 3082356"/>
                <a:gd name="connsiteX4" fmla="*/ 4312777 w 5290546"/>
                <a:gd name="connsiteY4" fmla="*/ 2971191 h 3082356"/>
                <a:gd name="connsiteX5" fmla="*/ 4113181 w 5290546"/>
                <a:gd name="connsiteY5" fmla="*/ 2971191 h 3082356"/>
                <a:gd name="connsiteX6" fmla="*/ 4113181 w 5290546"/>
                <a:gd name="connsiteY6" fmla="*/ 2938348 h 3082356"/>
                <a:gd name="connsiteX7" fmla="*/ 4042439 w 5290546"/>
                <a:gd name="connsiteY7" fmla="*/ 2938348 h 3082356"/>
                <a:gd name="connsiteX8" fmla="*/ 4042439 w 5290546"/>
                <a:gd name="connsiteY8" fmla="*/ 2915612 h 3082356"/>
                <a:gd name="connsiteX9" fmla="*/ 4019702 w 5290546"/>
                <a:gd name="connsiteY9" fmla="*/ 2915612 h 3082356"/>
                <a:gd name="connsiteX10" fmla="*/ 4019702 w 5290546"/>
                <a:gd name="connsiteY10" fmla="*/ 2875188 h 3082356"/>
                <a:gd name="connsiteX11" fmla="*/ 3941378 w 5290546"/>
                <a:gd name="connsiteY11" fmla="*/ 2875188 h 3082356"/>
                <a:gd name="connsiteX12" fmla="*/ 3941378 w 5290546"/>
                <a:gd name="connsiteY12" fmla="*/ 2842336 h 3082356"/>
                <a:gd name="connsiteX13" fmla="*/ 3898430 w 5290546"/>
                <a:gd name="connsiteY13" fmla="*/ 2842336 h 3082356"/>
                <a:gd name="connsiteX14" fmla="*/ 3898430 w 5290546"/>
                <a:gd name="connsiteY14" fmla="*/ 2827182 h 3082356"/>
                <a:gd name="connsiteX15" fmla="*/ 3840318 w 5290546"/>
                <a:gd name="connsiteY15" fmla="*/ 2827182 h 3082356"/>
                <a:gd name="connsiteX16" fmla="*/ 3840318 w 5290546"/>
                <a:gd name="connsiteY16" fmla="*/ 2804446 h 3082356"/>
                <a:gd name="connsiteX17" fmla="*/ 3312271 w 5290546"/>
                <a:gd name="connsiteY17" fmla="*/ 2804446 h 3082356"/>
                <a:gd name="connsiteX18" fmla="*/ 3312271 w 5290546"/>
                <a:gd name="connsiteY18" fmla="*/ 2756440 h 3082356"/>
                <a:gd name="connsiteX19" fmla="*/ 3241529 w 5290546"/>
                <a:gd name="connsiteY19" fmla="*/ 2756440 h 3082356"/>
                <a:gd name="connsiteX20" fmla="*/ 3241529 w 5290546"/>
                <a:gd name="connsiteY20" fmla="*/ 2736228 h 3082356"/>
                <a:gd name="connsiteX21" fmla="*/ 3112675 w 5290546"/>
                <a:gd name="connsiteY21" fmla="*/ 2736228 h 3082356"/>
                <a:gd name="connsiteX22" fmla="*/ 3112675 w 5290546"/>
                <a:gd name="connsiteY22" fmla="*/ 2713492 h 3082356"/>
                <a:gd name="connsiteX23" fmla="*/ 3014148 w 5290546"/>
                <a:gd name="connsiteY23" fmla="*/ 2713492 h 3082356"/>
                <a:gd name="connsiteX24" fmla="*/ 3014148 w 5290546"/>
                <a:gd name="connsiteY24" fmla="*/ 2700852 h 3082356"/>
                <a:gd name="connsiteX25" fmla="*/ 2973724 w 5290546"/>
                <a:gd name="connsiteY25" fmla="*/ 2700852 h 3082356"/>
                <a:gd name="connsiteX26" fmla="*/ 2973724 w 5290546"/>
                <a:gd name="connsiteY26" fmla="*/ 2673067 h 3082356"/>
                <a:gd name="connsiteX27" fmla="*/ 2852442 w 5290546"/>
                <a:gd name="connsiteY27" fmla="*/ 2673067 h 3082356"/>
                <a:gd name="connsiteX28" fmla="*/ 2852442 w 5290546"/>
                <a:gd name="connsiteY28" fmla="*/ 2647798 h 3082356"/>
                <a:gd name="connsiteX29" fmla="*/ 2812018 w 5290546"/>
                <a:gd name="connsiteY29" fmla="*/ 2647798 h 3082356"/>
                <a:gd name="connsiteX30" fmla="*/ 2812018 w 5290546"/>
                <a:gd name="connsiteY30" fmla="*/ 2622537 h 3082356"/>
                <a:gd name="connsiteX31" fmla="*/ 2690746 w 5290546"/>
                <a:gd name="connsiteY31" fmla="*/ 2622537 h 3082356"/>
                <a:gd name="connsiteX32" fmla="*/ 2690746 w 5290546"/>
                <a:gd name="connsiteY32" fmla="*/ 2604850 h 3082356"/>
                <a:gd name="connsiteX33" fmla="*/ 2670534 w 5290546"/>
                <a:gd name="connsiteY33" fmla="*/ 2604850 h 3082356"/>
                <a:gd name="connsiteX34" fmla="*/ 2670534 w 5290546"/>
                <a:gd name="connsiteY34" fmla="*/ 2564425 h 3082356"/>
                <a:gd name="connsiteX35" fmla="*/ 2627586 w 5290546"/>
                <a:gd name="connsiteY35" fmla="*/ 2564425 h 3082356"/>
                <a:gd name="connsiteX36" fmla="*/ 2627586 w 5290546"/>
                <a:gd name="connsiteY36" fmla="*/ 2534107 h 3082356"/>
                <a:gd name="connsiteX37" fmla="*/ 2546737 w 5290546"/>
                <a:gd name="connsiteY37" fmla="*/ 2534107 h 3082356"/>
                <a:gd name="connsiteX38" fmla="*/ 2546737 w 5290546"/>
                <a:gd name="connsiteY38" fmla="*/ 2508837 h 3082356"/>
                <a:gd name="connsiteX39" fmla="*/ 2518943 w 5290546"/>
                <a:gd name="connsiteY39" fmla="*/ 2508837 h 3082356"/>
                <a:gd name="connsiteX40" fmla="*/ 2518943 w 5290546"/>
                <a:gd name="connsiteY40" fmla="*/ 2478519 h 3082356"/>
                <a:gd name="connsiteX41" fmla="*/ 2463365 w 5290546"/>
                <a:gd name="connsiteY41" fmla="*/ 2478519 h 3082356"/>
                <a:gd name="connsiteX42" fmla="*/ 2463365 w 5290546"/>
                <a:gd name="connsiteY42" fmla="*/ 2458307 h 3082356"/>
                <a:gd name="connsiteX43" fmla="*/ 2422941 w 5290546"/>
                <a:gd name="connsiteY43" fmla="*/ 2458307 h 3082356"/>
                <a:gd name="connsiteX44" fmla="*/ 2422941 w 5290546"/>
                <a:gd name="connsiteY44" fmla="*/ 2415359 h 3082356"/>
                <a:gd name="connsiteX45" fmla="*/ 2337035 w 5290546"/>
                <a:gd name="connsiteY45" fmla="*/ 2415359 h 3082356"/>
                <a:gd name="connsiteX46" fmla="*/ 2337035 w 5290546"/>
                <a:gd name="connsiteY46" fmla="*/ 2357247 h 3082356"/>
                <a:gd name="connsiteX47" fmla="*/ 2286505 w 5290546"/>
                <a:gd name="connsiteY47" fmla="*/ 2357247 h 3082356"/>
                <a:gd name="connsiteX48" fmla="*/ 2286505 w 5290546"/>
                <a:gd name="connsiteY48" fmla="*/ 2334511 h 3082356"/>
                <a:gd name="connsiteX49" fmla="*/ 2271351 w 5290546"/>
                <a:gd name="connsiteY49" fmla="*/ 2334511 h 3082356"/>
                <a:gd name="connsiteX50" fmla="*/ 2271351 w 5290546"/>
                <a:gd name="connsiteY50" fmla="*/ 2319347 h 3082356"/>
                <a:gd name="connsiteX51" fmla="*/ 2251139 w 5290546"/>
                <a:gd name="connsiteY51" fmla="*/ 2319347 h 3082356"/>
                <a:gd name="connsiteX52" fmla="*/ 2251139 w 5290546"/>
                <a:gd name="connsiteY52" fmla="*/ 2289029 h 3082356"/>
                <a:gd name="connsiteX53" fmla="*/ 2177863 w 5290546"/>
                <a:gd name="connsiteY53" fmla="*/ 2289029 h 3082356"/>
                <a:gd name="connsiteX54" fmla="*/ 2177863 w 5290546"/>
                <a:gd name="connsiteY54" fmla="*/ 2251139 h 3082356"/>
                <a:gd name="connsiteX55" fmla="*/ 2107121 w 5290546"/>
                <a:gd name="connsiteY55" fmla="*/ 2251139 h 3082356"/>
                <a:gd name="connsiteX56" fmla="*/ 2107121 w 5290546"/>
                <a:gd name="connsiteY56" fmla="*/ 2195551 h 3082356"/>
                <a:gd name="connsiteX57" fmla="*/ 2043960 w 5290546"/>
                <a:gd name="connsiteY57" fmla="*/ 2195551 h 3082356"/>
                <a:gd name="connsiteX58" fmla="*/ 2043960 w 5290546"/>
                <a:gd name="connsiteY58" fmla="*/ 2177863 h 3082356"/>
                <a:gd name="connsiteX59" fmla="*/ 1990906 w 5290546"/>
                <a:gd name="connsiteY59" fmla="*/ 2177863 h 3082356"/>
                <a:gd name="connsiteX60" fmla="*/ 1990906 w 5290546"/>
                <a:gd name="connsiteY60" fmla="*/ 2127333 h 3082356"/>
                <a:gd name="connsiteX61" fmla="*/ 1930270 w 5290546"/>
                <a:gd name="connsiteY61" fmla="*/ 2127333 h 3082356"/>
                <a:gd name="connsiteX62" fmla="*/ 1930270 w 5290546"/>
                <a:gd name="connsiteY62" fmla="*/ 2094490 h 3082356"/>
                <a:gd name="connsiteX63" fmla="*/ 1867100 w 5290546"/>
                <a:gd name="connsiteY63" fmla="*/ 2094490 h 3082356"/>
                <a:gd name="connsiteX64" fmla="*/ 1867100 w 5290546"/>
                <a:gd name="connsiteY64" fmla="*/ 2074278 h 3082356"/>
                <a:gd name="connsiteX65" fmla="*/ 1806464 w 5290546"/>
                <a:gd name="connsiteY65" fmla="*/ 2074278 h 3082356"/>
                <a:gd name="connsiteX66" fmla="*/ 1806464 w 5290546"/>
                <a:gd name="connsiteY66" fmla="*/ 2049009 h 3082356"/>
                <a:gd name="connsiteX67" fmla="*/ 1760992 w 5290546"/>
                <a:gd name="connsiteY67" fmla="*/ 2049009 h 3082356"/>
                <a:gd name="connsiteX68" fmla="*/ 1760992 w 5290546"/>
                <a:gd name="connsiteY68" fmla="*/ 2031330 h 3082356"/>
                <a:gd name="connsiteX69" fmla="*/ 1728140 w 5290546"/>
                <a:gd name="connsiteY69" fmla="*/ 2031330 h 3082356"/>
                <a:gd name="connsiteX70" fmla="*/ 1728140 w 5290546"/>
                <a:gd name="connsiteY70" fmla="*/ 1973218 h 3082356"/>
                <a:gd name="connsiteX71" fmla="*/ 1647292 w 5290546"/>
                <a:gd name="connsiteY71" fmla="*/ 1973218 h 3082356"/>
                <a:gd name="connsiteX72" fmla="*/ 1647292 w 5290546"/>
                <a:gd name="connsiteY72" fmla="*/ 1955530 h 3082356"/>
                <a:gd name="connsiteX73" fmla="*/ 1581607 w 5290546"/>
                <a:gd name="connsiteY73" fmla="*/ 1955530 h 3082356"/>
                <a:gd name="connsiteX74" fmla="*/ 1581607 w 5290546"/>
                <a:gd name="connsiteY74" fmla="*/ 1917630 h 3082356"/>
                <a:gd name="connsiteX75" fmla="*/ 1561395 w 5290546"/>
                <a:gd name="connsiteY75" fmla="*/ 1917630 h 3082356"/>
                <a:gd name="connsiteX76" fmla="*/ 1561395 w 5290546"/>
                <a:gd name="connsiteY76" fmla="*/ 1851946 h 3082356"/>
                <a:gd name="connsiteX77" fmla="*/ 1505807 w 5290546"/>
                <a:gd name="connsiteY77" fmla="*/ 1851946 h 3082356"/>
                <a:gd name="connsiteX78" fmla="*/ 1505807 w 5290546"/>
                <a:gd name="connsiteY78" fmla="*/ 1826676 h 3082356"/>
                <a:gd name="connsiteX79" fmla="*/ 1472965 w 5290546"/>
                <a:gd name="connsiteY79" fmla="*/ 1826676 h 3082356"/>
                <a:gd name="connsiteX80" fmla="*/ 1472965 w 5290546"/>
                <a:gd name="connsiteY80" fmla="*/ 1773622 h 3082356"/>
                <a:gd name="connsiteX81" fmla="*/ 1432541 w 5290546"/>
                <a:gd name="connsiteY81" fmla="*/ 1773622 h 3082356"/>
                <a:gd name="connsiteX82" fmla="*/ 1432541 w 5290546"/>
                <a:gd name="connsiteY82" fmla="*/ 1725616 h 3082356"/>
                <a:gd name="connsiteX83" fmla="*/ 1366847 w 5290546"/>
                <a:gd name="connsiteY83" fmla="*/ 1725616 h 3082356"/>
                <a:gd name="connsiteX84" fmla="*/ 1366847 w 5290546"/>
                <a:gd name="connsiteY84" fmla="*/ 1692773 h 3082356"/>
                <a:gd name="connsiteX85" fmla="*/ 1351693 w 5290546"/>
                <a:gd name="connsiteY85" fmla="*/ 1692773 h 3082356"/>
                <a:gd name="connsiteX86" fmla="*/ 1351693 w 5290546"/>
                <a:gd name="connsiteY86" fmla="*/ 1642243 h 3082356"/>
                <a:gd name="connsiteX87" fmla="*/ 1328957 w 5290546"/>
                <a:gd name="connsiteY87" fmla="*/ 1642243 h 3082356"/>
                <a:gd name="connsiteX88" fmla="*/ 1328957 w 5290546"/>
                <a:gd name="connsiteY88" fmla="*/ 1604343 h 3082356"/>
                <a:gd name="connsiteX89" fmla="*/ 1291057 w 5290546"/>
                <a:gd name="connsiteY89" fmla="*/ 1604343 h 3082356"/>
                <a:gd name="connsiteX90" fmla="*/ 1291057 w 5290546"/>
                <a:gd name="connsiteY90" fmla="*/ 1581607 h 3082356"/>
                <a:gd name="connsiteX91" fmla="*/ 1273369 w 5290546"/>
                <a:gd name="connsiteY91" fmla="*/ 1581607 h 3082356"/>
                <a:gd name="connsiteX92" fmla="*/ 1273369 w 5290546"/>
                <a:gd name="connsiteY92" fmla="*/ 1546231 h 3082356"/>
                <a:gd name="connsiteX93" fmla="*/ 1235469 w 5290546"/>
                <a:gd name="connsiteY93" fmla="*/ 1546231 h 3082356"/>
                <a:gd name="connsiteX94" fmla="*/ 1235469 w 5290546"/>
                <a:gd name="connsiteY94" fmla="*/ 1470441 h 3082356"/>
                <a:gd name="connsiteX95" fmla="*/ 1182415 w 5290546"/>
                <a:gd name="connsiteY95" fmla="*/ 1470441 h 3082356"/>
                <a:gd name="connsiteX96" fmla="*/ 1182415 w 5290546"/>
                <a:gd name="connsiteY96" fmla="*/ 1432541 h 3082356"/>
                <a:gd name="connsiteX97" fmla="*/ 1159678 w 5290546"/>
                <a:gd name="connsiteY97" fmla="*/ 1432541 h 3082356"/>
                <a:gd name="connsiteX98" fmla="*/ 1159678 w 5290546"/>
                <a:gd name="connsiteY98" fmla="*/ 1371905 h 3082356"/>
                <a:gd name="connsiteX99" fmla="*/ 1131884 w 5290546"/>
                <a:gd name="connsiteY99" fmla="*/ 1371905 h 3082356"/>
                <a:gd name="connsiteX100" fmla="*/ 1131884 w 5290546"/>
                <a:gd name="connsiteY100" fmla="*/ 1318851 h 3082356"/>
                <a:gd name="connsiteX101" fmla="*/ 1111672 w 5290546"/>
                <a:gd name="connsiteY101" fmla="*/ 1318851 h 3082356"/>
                <a:gd name="connsiteX102" fmla="*/ 1111672 w 5290546"/>
                <a:gd name="connsiteY102" fmla="*/ 1298639 h 3082356"/>
                <a:gd name="connsiteX103" fmla="*/ 1093984 w 5290546"/>
                <a:gd name="connsiteY103" fmla="*/ 1298639 h 3082356"/>
                <a:gd name="connsiteX104" fmla="*/ 1093984 w 5290546"/>
                <a:gd name="connsiteY104" fmla="*/ 1273369 h 3082356"/>
                <a:gd name="connsiteX105" fmla="*/ 1053560 w 5290546"/>
                <a:gd name="connsiteY105" fmla="*/ 1273369 h 3082356"/>
                <a:gd name="connsiteX106" fmla="*/ 1053560 w 5290546"/>
                <a:gd name="connsiteY106" fmla="*/ 1225363 h 3082356"/>
                <a:gd name="connsiteX107" fmla="*/ 1038406 w 5290546"/>
                <a:gd name="connsiteY107" fmla="*/ 1225363 h 3082356"/>
                <a:gd name="connsiteX108" fmla="*/ 1038406 w 5290546"/>
                <a:gd name="connsiteY108" fmla="*/ 1174833 h 3082356"/>
                <a:gd name="connsiteX109" fmla="*/ 982818 w 5290546"/>
                <a:gd name="connsiteY109" fmla="*/ 1174833 h 3082356"/>
                <a:gd name="connsiteX110" fmla="*/ 982818 w 5290546"/>
                <a:gd name="connsiteY110" fmla="*/ 1121778 h 3082356"/>
                <a:gd name="connsiteX111" fmla="*/ 965130 w 5290546"/>
                <a:gd name="connsiteY111" fmla="*/ 1121778 h 3082356"/>
                <a:gd name="connsiteX112" fmla="*/ 965130 w 5290546"/>
                <a:gd name="connsiteY112" fmla="*/ 1088936 h 3082356"/>
                <a:gd name="connsiteX113" fmla="*/ 952500 w 5290546"/>
                <a:gd name="connsiteY113" fmla="*/ 1088936 h 3082356"/>
                <a:gd name="connsiteX114" fmla="*/ 952500 w 5290546"/>
                <a:gd name="connsiteY114" fmla="*/ 1045978 h 3082356"/>
                <a:gd name="connsiteX115" fmla="*/ 899443 w 5290546"/>
                <a:gd name="connsiteY115" fmla="*/ 1045978 h 3082356"/>
                <a:gd name="connsiteX116" fmla="*/ 899443 w 5290546"/>
                <a:gd name="connsiteY116" fmla="*/ 952500 h 3082356"/>
                <a:gd name="connsiteX117" fmla="*/ 866598 w 5290546"/>
                <a:gd name="connsiteY117" fmla="*/ 952500 h 3082356"/>
                <a:gd name="connsiteX118" fmla="*/ 866598 w 5290546"/>
                <a:gd name="connsiteY118" fmla="*/ 937341 h 3082356"/>
                <a:gd name="connsiteX119" fmla="*/ 841333 w 5290546"/>
                <a:gd name="connsiteY119" fmla="*/ 937341 h 3082356"/>
                <a:gd name="connsiteX120" fmla="*/ 841333 w 5290546"/>
                <a:gd name="connsiteY120" fmla="*/ 894390 h 3082356"/>
                <a:gd name="connsiteX121" fmla="*/ 793329 w 5290546"/>
                <a:gd name="connsiteY121" fmla="*/ 894390 h 3082356"/>
                <a:gd name="connsiteX122" fmla="*/ 793329 w 5290546"/>
                <a:gd name="connsiteY122" fmla="*/ 869125 h 3082356"/>
                <a:gd name="connsiteX123" fmla="*/ 763011 w 5290546"/>
                <a:gd name="connsiteY123" fmla="*/ 869125 h 3082356"/>
                <a:gd name="connsiteX124" fmla="*/ 763011 w 5290546"/>
                <a:gd name="connsiteY124" fmla="*/ 831227 h 3082356"/>
                <a:gd name="connsiteX125" fmla="*/ 722587 w 5290546"/>
                <a:gd name="connsiteY125" fmla="*/ 831227 h 3082356"/>
                <a:gd name="connsiteX126" fmla="*/ 722587 w 5290546"/>
                <a:gd name="connsiteY126" fmla="*/ 785750 h 3082356"/>
                <a:gd name="connsiteX127" fmla="*/ 702374 w 5290546"/>
                <a:gd name="connsiteY127" fmla="*/ 785750 h 3082356"/>
                <a:gd name="connsiteX128" fmla="*/ 702374 w 5290546"/>
                <a:gd name="connsiteY128" fmla="*/ 730166 h 3082356"/>
                <a:gd name="connsiteX129" fmla="*/ 687214 w 5290546"/>
                <a:gd name="connsiteY129" fmla="*/ 730166 h 3082356"/>
                <a:gd name="connsiteX130" fmla="*/ 687214 w 5290546"/>
                <a:gd name="connsiteY130" fmla="*/ 702374 h 3082356"/>
                <a:gd name="connsiteX131" fmla="*/ 639210 w 5290546"/>
                <a:gd name="connsiteY131" fmla="*/ 702374 h 3082356"/>
                <a:gd name="connsiteX132" fmla="*/ 639210 w 5290546"/>
                <a:gd name="connsiteY132" fmla="*/ 667002 h 3082356"/>
                <a:gd name="connsiteX133" fmla="*/ 611419 w 5290546"/>
                <a:gd name="connsiteY133" fmla="*/ 667002 h 3082356"/>
                <a:gd name="connsiteX134" fmla="*/ 611419 w 5290546"/>
                <a:gd name="connsiteY134" fmla="*/ 621525 h 3082356"/>
                <a:gd name="connsiteX135" fmla="*/ 593733 w 5290546"/>
                <a:gd name="connsiteY135" fmla="*/ 621525 h 3082356"/>
                <a:gd name="connsiteX136" fmla="*/ 593733 w 5290546"/>
                <a:gd name="connsiteY136" fmla="*/ 593733 h 3082356"/>
                <a:gd name="connsiteX137" fmla="*/ 550782 w 5290546"/>
                <a:gd name="connsiteY137" fmla="*/ 593733 h 3082356"/>
                <a:gd name="connsiteX138" fmla="*/ 550782 w 5290546"/>
                <a:gd name="connsiteY138" fmla="*/ 538150 h 3082356"/>
                <a:gd name="connsiteX139" fmla="*/ 522991 w 5290546"/>
                <a:gd name="connsiteY139" fmla="*/ 538150 h 3082356"/>
                <a:gd name="connsiteX140" fmla="*/ 522991 w 5290546"/>
                <a:gd name="connsiteY140" fmla="*/ 512885 h 3082356"/>
                <a:gd name="connsiteX141" fmla="*/ 497725 w 5290546"/>
                <a:gd name="connsiteY141" fmla="*/ 512885 h 3082356"/>
                <a:gd name="connsiteX142" fmla="*/ 497725 w 5290546"/>
                <a:gd name="connsiteY142" fmla="*/ 469934 h 3082356"/>
                <a:gd name="connsiteX143" fmla="*/ 472460 w 5290546"/>
                <a:gd name="connsiteY143" fmla="*/ 469934 h 3082356"/>
                <a:gd name="connsiteX144" fmla="*/ 472460 w 5290546"/>
                <a:gd name="connsiteY144" fmla="*/ 432036 h 3082356"/>
                <a:gd name="connsiteX145" fmla="*/ 432036 w 5290546"/>
                <a:gd name="connsiteY145" fmla="*/ 432036 h 3082356"/>
                <a:gd name="connsiteX146" fmla="*/ 432036 w 5290546"/>
                <a:gd name="connsiteY146" fmla="*/ 406771 h 3082356"/>
                <a:gd name="connsiteX147" fmla="*/ 389085 w 5290546"/>
                <a:gd name="connsiteY147" fmla="*/ 406771 h 3082356"/>
                <a:gd name="connsiteX148" fmla="*/ 389085 w 5290546"/>
                <a:gd name="connsiteY148" fmla="*/ 353714 h 3082356"/>
                <a:gd name="connsiteX149" fmla="*/ 363820 w 5290546"/>
                <a:gd name="connsiteY149" fmla="*/ 353714 h 3082356"/>
                <a:gd name="connsiteX150" fmla="*/ 363820 w 5290546"/>
                <a:gd name="connsiteY150" fmla="*/ 323396 h 3082356"/>
                <a:gd name="connsiteX151" fmla="*/ 330975 w 5290546"/>
                <a:gd name="connsiteY151" fmla="*/ 323396 h 3082356"/>
                <a:gd name="connsiteX152" fmla="*/ 330975 w 5290546"/>
                <a:gd name="connsiteY152" fmla="*/ 290551 h 3082356"/>
                <a:gd name="connsiteX153" fmla="*/ 295604 w 5290546"/>
                <a:gd name="connsiteY153" fmla="*/ 290551 h 3082356"/>
                <a:gd name="connsiteX154" fmla="*/ 295604 w 5290546"/>
                <a:gd name="connsiteY154" fmla="*/ 242547 h 3082356"/>
                <a:gd name="connsiteX155" fmla="*/ 270339 w 5290546"/>
                <a:gd name="connsiteY155" fmla="*/ 242547 h 3082356"/>
                <a:gd name="connsiteX156" fmla="*/ 270339 w 5290546"/>
                <a:gd name="connsiteY156" fmla="*/ 202122 h 3082356"/>
                <a:gd name="connsiteX157" fmla="*/ 227387 w 5290546"/>
                <a:gd name="connsiteY157" fmla="*/ 202122 h 3082356"/>
                <a:gd name="connsiteX158" fmla="*/ 227387 w 5290546"/>
                <a:gd name="connsiteY158" fmla="*/ 179383 h 3082356"/>
                <a:gd name="connsiteX159" fmla="*/ 197069 w 5290546"/>
                <a:gd name="connsiteY159" fmla="*/ 179383 h 3082356"/>
                <a:gd name="connsiteX160" fmla="*/ 197069 w 5290546"/>
                <a:gd name="connsiteY160" fmla="*/ 154118 h 3082356"/>
                <a:gd name="connsiteX161" fmla="*/ 123799 w 5290546"/>
                <a:gd name="connsiteY161" fmla="*/ 154118 h 3082356"/>
                <a:gd name="connsiteX162" fmla="*/ 123799 w 5290546"/>
                <a:gd name="connsiteY162" fmla="*/ 88428 h 3082356"/>
                <a:gd name="connsiteX163" fmla="*/ 108640 w 5290546"/>
                <a:gd name="connsiteY163" fmla="*/ 88428 h 3082356"/>
                <a:gd name="connsiteX164" fmla="*/ 108640 w 5290546"/>
                <a:gd name="connsiteY164" fmla="*/ 58110 h 3082356"/>
                <a:gd name="connsiteX165" fmla="*/ 75796 w 5290546"/>
                <a:gd name="connsiteY165" fmla="*/ 58110 h 3082356"/>
                <a:gd name="connsiteX166" fmla="*/ 75796 w 5290546"/>
                <a:gd name="connsiteY166" fmla="*/ 42951 h 3082356"/>
                <a:gd name="connsiteX167" fmla="*/ 45477 w 5290546"/>
                <a:gd name="connsiteY167" fmla="*/ 42951 h 3082356"/>
                <a:gd name="connsiteX168" fmla="*/ 45477 w 5290546"/>
                <a:gd name="connsiteY168" fmla="*/ 0 h 3082356"/>
                <a:gd name="connsiteX169" fmla="*/ 0 w 5290546"/>
                <a:gd name="connsiteY169" fmla="*/ 0 h 30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5290546" h="3082356">
                  <a:moveTo>
                    <a:pt x="5290547" y="3082357"/>
                  </a:moveTo>
                  <a:lnTo>
                    <a:pt x="4421420" y="3082357"/>
                  </a:lnTo>
                  <a:lnTo>
                    <a:pt x="4421420" y="3041933"/>
                  </a:lnTo>
                  <a:lnTo>
                    <a:pt x="4312777" y="3041933"/>
                  </a:lnTo>
                  <a:lnTo>
                    <a:pt x="4312777" y="2971191"/>
                  </a:lnTo>
                  <a:lnTo>
                    <a:pt x="4113181" y="2971191"/>
                  </a:lnTo>
                  <a:lnTo>
                    <a:pt x="4113181" y="2938348"/>
                  </a:lnTo>
                  <a:lnTo>
                    <a:pt x="4042439" y="2938348"/>
                  </a:lnTo>
                  <a:lnTo>
                    <a:pt x="4042439" y="2915612"/>
                  </a:lnTo>
                  <a:lnTo>
                    <a:pt x="4019702" y="2915612"/>
                  </a:lnTo>
                  <a:lnTo>
                    <a:pt x="4019702" y="2875188"/>
                  </a:lnTo>
                  <a:lnTo>
                    <a:pt x="3941378" y="2875188"/>
                  </a:lnTo>
                  <a:lnTo>
                    <a:pt x="3941378" y="2842336"/>
                  </a:lnTo>
                  <a:lnTo>
                    <a:pt x="3898430" y="2842336"/>
                  </a:lnTo>
                  <a:lnTo>
                    <a:pt x="3898430" y="2827182"/>
                  </a:lnTo>
                  <a:lnTo>
                    <a:pt x="3840318" y="2827182"/>
                  </a:lnTo>
                  <a:lnTo>
                    <a:pt x="3840318" y="2804446"/>
                  </a:lnTo>
                  <a:lnTo>
                    <a:pt x="3312271" y="2804446"/>
                  </a:lnTo>
                  <a:lnTo>
                    <a:pt x="3312271" y="2756440"/>
                  </a:lnTo>
                  <a:lnTo>
                    <a:pt x="3241529" y="2756440"/>
                  </a:lnTo>
                  <a:lnTo>
                    <a:pt x="3241529" y="2736228"/>
                  </a:lnTo>
                  <a:lnTo>
                    <a:pt x="3112675" y="2736228"/>
                  </a:lnTo>
                  <a:lnTo>
                    <a:pt x="3112675" y="2713492"/>
                  </a:lnTo>
                  <a:lnTo>
                    <a:pt x="3014148" y="2713492"/>
                  </a:lnTo>
                  <a:lnTo>
                    <a:pt x="3014148" y="2700852"/>
                  </a:lnTo>
                  <a:lnTo>
                    <a:pt x="2973724" y="2700852"/>
                  </a:lnTo>
                  <a:lnTo>
                    <a:pt x="2973724" y="2673067"/>
                  </a:lnTo>
                  <a:lnTo>
                    <a:pt x="2852442" y="2673067"/>
                  </a:lnTo>
                  <a:lnTo>
                    <a:pt x="2852442" y="2647798"/>
                  </a:lnTo>
                  <a:lnTo>
                    <a:pt x="2812018" y="2647798"/>
                  </a:lnTo>
                  <a:lnTo>
                    <a:pt x="2812018" y="2622537"/>
                  </a:lnTo>
                  <a:lnTo>
                    <a:pt x="2690746" y="2622537"/>
                  </a:lnTo>
                  <a:lnTo>
                    <a:pt x="2690746" y="2604850"/>
                  </a:lnTo>
                  <a:lnTo>
                    <a:pt x="2670534" y="2604850"/>
                  </a:lnTo>
                  <a:lnTo>
                    <a:pt x="2670534" y="2564425"/>
                  </a:lnTo>
                  <a:lnTo>
                    <a:pt x="2627586" y="2564425"/>
                  </a:lnTo>
                  <a:lnTo>
                    <a:pt x="2627586" y="2534107"/>
                  </a:lnTo>
                  <a:lnTo>
                    <a:pt x="2546737" y="2534107"/>
                  </a:lnTo>
                  <a:lnTo>
                    <a:pt x="2546737" y="2508837"/>
                  </a:lnTo>
                  <a:lnTo>
                    <a:pt x="2518943" y="2508837"/>
                  </a:lnTo>
                  <a:lnTo>
                    <a:pt x="2518943" y="2478519"/>
                  </a:lnTo>
                  <a:lnTo>
                    <a:pt x="2463365" y="2478519"/>
                  </a:lnTo>
                  <a:lnTo>
                    <a:pt x="2463365" y="2458307"/>
                  </a:lnTo>
                  <a:lnTo>
                    <a:pt x="2422941" y="2458307"/>
                  </a:lnTo>
                  <a:lnTo>
                    <a:pt x="2422941" y="2415359"/>
                  </a:lnTo>
                  <a:lnTo>
                    <a:pt x="2337035" y="2415359"/>
                  </a:lnTo>
                  <a:lnTo>
                    <a:pt x="2337035" y="2357247"/>
                  </a:lnTo>
                  <a:lnTo>
                    <a:pt x="2286505" y="2357247"/>
                  </a:lnTo>
                  <a:lnTo>
                    <a:pt x="2286505" y="2334511"/>
                  </a:lnTo>
                  <a:lnTo>
                    <a:pt x="2271351" y="2334511"/>
                  </a:lnTo>
                  <a:lnTo>
                    <a:pt x="2271351" y="2319347"/>
                  </a:lnTo>
                  <a:lnTo>
                    <a:pt x="2251139" y="2319347"/>
                  </a:lnTo>
                  <a:lnTo>
                    <a:pt x="2251139" y="2289029"/>
                  </a:lnTo>
                  <a:lnTo>
                    <a:pt x="2177863" y="2289029"/>
                  </a:lnTo>
                  <a:lnTo>
                    <a:pt x="2177863" y="2251139"/>
                  </a:lnTo>
                  <a:lnTo>
                    <a:pt x="2107121" y="2251139"/>
                  </a:lnTo>
                  <a:lnTo>
                    <a:pt x="2107121" y="2195551"/>
                  </a:lnTo>
                  <a:lnTo>
                    <a:pt x="2043960" y="2195551"/>
                  </a:lnTo>
                  <a:lnTo>
                    <a:pt x="2043960" y="2177863"/>
                  </a:lnTo>
                  <a:lnTo>
                    <a:pt x="1990906" y="2177863"/>
                  </a:lnTo>
                  <a:lnTo>
                    <a:pt x="1990906" y="2127333"/>
                  </a:lnTo>
                  <a:lnTo>
                    <a:pt x="1930270" y="2127333"/>
                  </a:lnTo>
                  <a:lnTo>
                    <a:pt x="1930270" y="2094490"/>
                  </a:lnTo>
                  <a:lnTo>
                    <a:pt x="1867100" y="2094490"/>
                  </a:lnTo>
                  <a:lnTo>
                    <a:pt x="1867100" y="2074278"/>
                  </a:lnTo>
                  <a:lnTo>
                    <a:pt x="1806464" y="2074278"/>
                  </a:lnTo>
                  <a:lnTo>
                    <a:pt x="1806464" y="2049009"/>
                  </a:lnTo>
                  <a:lnTo>
                    <a:pt x="1760992" y="2049009"/>
                  </a:lnTo>
                  <a:lnTo>
                    <a:pt x="1760992" y="2031330"/>
                  </a:lnTo>
                  <a:lnTo>
                    <a:pt x="1728140" y="2031330"/>
                  </a:lnTo>
                  <a:lnTo>
                    <a:pt x="1728140" y="1973218"/>
                  </a:lnTo>
                  <a:lnTo>
                    <a:pt x="1647292" y="1973218"/>
                  </a:lnTo>
                  <a:lnTo>
                    <a:pt x="1647292" y="1955530"/>
                  </a:lnTo>
                  <a:lnTo>
                    <a:pt x="1581607" y="1955530"/>
                  </a:lnTo>
                  <a:lnTo>
                    <a:pt x="1581607" y="1917630"/>
                  </a:lnTo>
                  <a:lnTo>
                    <a:pt x="1561395" y="1917630"/>
                  </a:lnTo>
                  <a:lnTo>
                    <a:pt x="1561395" y="1851946"/>
                  </a:lnTo>
                  <a:lnTo>
                    <a:pt x="1505807" y="1851946"/>
                  </a:lnTo>
                  <a:lnTo>
                    <a:pt x="1505807" y="1826676"/>
                  </a:lnTo>
                  <a:lnTo>
                    <a:pt x="1472965" y="1826676"/>
                  </a:lnTo>
                  <a:lnTo>
                    <a:pt x="1472965" y="1773622"/>
                  </a:lnTo>
                  <a:lnTo>
                    <a:pt x="1432541" y="1773622"/>
                  </a:lnTo>
                  <a:lnTo>
                    <a:pt x="1432541" y="1725616"/>
                  </a:lnTo>
                  <a:lnTo>
                    <a:pt x="1366847" y="1725616"/>
                  </a:lnTo>
                  <a:lnTo>
                    <a:pt x="1366847" y="1692773"/>
                  </a:lnTo>
                  <a:lnTo>
                    <a:pt x="1351693" y="1692773"/>
                  </a:lnTo>
                  <a:lnTo>
                    <a:pt x="1351693" y="1642243"/>
                  </a:lnTo>
                  <a:lnTo>
                    <a:pt x="1328957" y="1642243"/>
                  </a:lnTo>
                  <a:lnTo>
                    <a:pt x="1328957" y="1604343"/>
                  </a:lnTo>
                  <a:lnTo>
                    <a:pt x="1291057" y="1604343"/>
                  </a:lnTo>
                  <a:lnTo>
                    <a:pt x="1291057" y="1581607"/>
                  </a:lnTo>
                  <a:lnTo>
                    <a:pt x="1273369" y="1581607"/>
                  </a:lnTo>
                  <a:lnTo>
                    <a:pt x="1273369" y="1546231"/>
                  </a:lnTo>
                  <a:lnTo>
                    <a:pt x="1235469" y="1546231"/>
                  </a:lnTo>
                  <a:lnTo>
                    <a:pt x="1235469" y="1470441"/>
                  </a:lnTo>
                  <a:lnTo>
                    <a:pt x="1182415" y="1470441"/>
                  </a:lnTo>
                  <a:lnTo>
                    <a:pt x="1182415" y="1432541"/>
                  </a:lnTo>
                  <a:lnTo>
                    <a:pt x="1159678" y="1432541"/>
                  </a:lnTo>
                  <a:lnTo>
                    <a:pt x="1159678" y="1371905"/>
                  </a:lnTo>
                  <a:lnTo>
                    <a:pt x="1131884" y="1371905"/>
                  </a:lnTo>
                  <a:lnTo>
                    <a:pt x="1131884" y="1318851"/>
                  </a:lnTo>
                  <a:lnTo>
                    <a:pt x="1111672" y="1318851"/>
                  </a:lnTo>
                  <a:lnTo>
                    <a:pt x="1111672" y="1298639"/>
                  </a:lnTo>
                  <a:lnTo>
                    <a:pt x="1093984" y="1298639"/>
                  </a:lnTo>
                  <a:lnTo>
                    <a:pt x="1093984" y="1273369"/>
                  </a:lnTo>
                  <a:lnTo>
                    <a:pt x="1053560" y="1273369"/>
                  </a:lnTo>
                  <a:lnTo>
                    <a:pt x="1053560" y="1225363"/>
                  </a:lnTo>
                  <a:lnTo>
                    <a:pt x="1038406" y="1225363"/>
                  </a:lnTo>
                  <a:lnTo>
                    <a:pt x="1038406" y="1174833"/>
                  </a:lnTo>
                  <a:lnTo>
                    <a:pt x="982818" y="1174833"/>
                  </a:lnTo>
                  <a:lnTo>
                    <a:pt x="982818" y="1121778"/>
                  </a:lnTo>
                  <a:lnTo>
                    <a:pt x="965130" y="1121778"/>
                  </a:lnTo>
                  <a:lnTo>
                    <a:pt x="965130" y="1088936"/>
                  </a:lnTo>
                  <a:lnTo>
                    <a:pt x="952500" y="1088936"/>
                  </a:lnTo>
                  <a:lnTo>
                    <a:pt x="952500" y="1045978"/>
                  </a:lnTo>
                  <a:lnTo>
                    <a:pt x="899443" y="1045978"/>
                  </a:lnTo>
                  <a:lnTo>
                    <a:pt x="899443" y="952500"/>
                  </a:lnTo>
                  <a:lnTo>
                    <a:pt x="866598" y="952500"/>
                  </a:lnTo>
                  <a:lnTo>
                    <a:pt x="866598" y="937341"/>
                  </a:lnTo>
                  <a:lnTo>
                    <a:pt x="841333" y="937341"/>
                  </a:lnTo>
                  <a:lnTo>
                    <a:pt x="841333" y="894390"/>
                  </a:lnTo>
                  <a:lnTo>
                    <a:pt x="793329" y="894390"/>
                  </a:lnTo>
                  <a:lnTo>
                    <a:pt x="793329" y="869125"/>
                  </a:lnTo>
                  <a:lnTo>
                    <a:pt x="763011" y="869125"/>
                  </a:lnTo>
                  <a:lnTo>
                    <a:pt x="763011" y="831227"/>
                  </a:lnTo>
                  <a:lnTo>
                    <a:pt x="722587" y="831227"/>
                  </a:lnTo>
                  <a:lnTo>
                    <a:pt x="722587" y="785750"/>
                  </a:lnTo>
                  <a:lnTo>
                    <a:pt x="702374" y="785750"/>
                  </a:lnTo>
                  <a:lnTo>
                    <a:pt x="702374" y="730166"/>
                  </a:lnTo>
                  <a:lnTo>
                    <a:pt x="687214" y="730166"/>
                  </a:lnTo>
                  <a:lnTo>
                    <a:pt x="687214" y="702374"/>
                  </a:lnTo>
                  <a:lnTo>
                    <a:pt x="639210" y="702374"/>
                  </a:lnTo>
                  <a:lnTo>
                    <a:pt x="639210" y="667002"/>
                  </a:lnTo>
                  <a:lnTo>
                    <a:pt x="611419" y="667002"/>
                  </a:lnTo>
                  <a:lnTo>
                    <a:pt x="611419" y="621525"/>
                  </a:lnTo>
                  <a:lnTo>
                    <a:pt x="593733" y="621525"/>
                  </a:lnTo>
                  <a:lnTo>
                    <a:pt x="593733" y="593733"/>
                  </a:lnTo>
                  <a:lnTo>
                    <a:pt x="550782" y="593733"/>
                  </a:lnTo>
                  <a:lnTo>
                    <a:pt x="550782" y="538150"/>
                  </a:lnTo>
                  <a:lnTo>
                    <a:pt x="522991" y="538150"/>
                  </a:lnTo>
                  <a:lnTo>
                    <a:pt x="522991" y="512885"/>
                  </a:lnTo>
                  <a:lnTo>
                    <a:pt x="497725" y="512885"/>
                  </a:lnTo>
                  <a:lnTo>
                    <a:pt x="497725" y="469934"/>
                  </a:lnTo>
                  <a:lnTo>
                    <a:pt x="472460" y="469934"/>
                  </a:lnTo>
                  <a:lnTo>
                    <a:pt x="472460" y="432036"/>
                  </a:lnTo>
                  <a:lnTo>
                    <a:pt x="432036" y="432036"/>
                  </a:lnTo>
                  <a:lnTo>
                    <a:pt x="432036" y="406771"/>
                  </a:lnTo>
                  <a:lnTo>
                    <a:pt x="389085" y="406771"/>
                  </a:lnTo>
                  <a:lnTo>
                    <a:pt x="389085" y="353714"/>
                  </a:lnTo>
                  <a:lnTo>
                    <a:pt x="363820" y="353714"/>
                  </a:lnTo>
                  <a:lnTo>
                    <a:pt x="363820" y="323396"/>
                  </a:lnTo>
                  <a:lnTo>
                    <a:pt x="330975" y="323396"/>
                  </a:lnTo>
                  <a:lnTo>
                    <a:pt x="330975" y="290551"/>
                  </a:lnTo>
                  <a:lnTo>
                    <a:pt x="295604" y="290551"/>
                  </a:lnTo>
                  <a:lnTo>
                    <a:pt x="295604" y="242547"/>
                  </a:lnTo>
                  <a:lnTo>
                    <a:pt x="270339" y="242547"/>
                  </a:lnTo>
                  <a:lnTo>
                    <a:pt x="270339" y="202122"/>
                  </a:lnTo>
                  <a:lnTo>
                    <a:pt x="227387" y="202122"/>
                  </a:lnTo>
                  <a:lnTo>
                    <a:pt x="227387" y="179383"/>
                  </a:lnTo>
                  <a:lnTo>
                    <a:pt x="197069" y="179383"/>
                  </a:lnTo>
                  <a:lnTo>
                    <a:pt x="197069" y="154118"/>
                  </a:lnTo>
                  <a:lnTo>
                    <a:pt x="123799" y="154118"/>
                  </a:lnTo>
                  <a:lnTo>
                    <a:pt x="123799" y="88428"/>
                  </a:lnTo>
                  <a:lnTo>
                    <a:pt x="108640" y="88428"/>
                  </a:lnTo>
                  <a:lnTo>
                    <a:pt x="108640" y="58110"/>
                  </a:lnTo>
                  <a:lnTo>
                    <a:pt x="75796" y="58110"/>
                  </a:lnTo>
                  <a:lnTo>
                    <a:pt x="75796" y="42951"/>
                  </a:lnTo>
                  <a:lnTo>
                    <a:pt x="45477" y="42951"/>
                  </a:lnTo>
                  <a:lnTo>
                    <a:pt x="45477" y="0"/>
                  </a:lnTo>
                  <a:lnTo>
                    <a:pt x="0"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Freeform: Shape 150">
              <a:extLst>
                <a:ext uri="{FF2B5EF4-FFF2-40B4-BE49-F238E27FC236}">
                  <a16:creationId xmlns:a16="http://schemas.microsoft.com/office/drawing/2014/main" id="{62BBFA74-E741-4388-A2B3-F4A2C1660445}"/>
                </a:ext>
              </a:extLst>
            </p:cNvPr>
            <p:cNvSpPr/>
            <p:nvPr/>
          </p:nvSpPr>
          <p:spPr>
            <a:xfrm>
              <a:off x="5421181" y="396615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4" name="Freeform: Shape 151">
              <a:extLst>
                <a:ext uri="{FF2B5EF4-FFF2-40B4-BE49-F238E27FC236}">
                  <a16:creationId xmlns:a16="http://schemas.microsoft.com/office/drawing/2014/main" id="{BA3803D2-2A43-4D10-B311-3903EFD3F9DA}"/>
                </a:ext>
              </a:extLst>
            </p:cNvPr>
            <p:cNvSpPr/>
            <p:nvPr/>
          </p:nvSpPr>
          <p:spPr>
            <a:xfrm>
              <a:off x="5135431" y="381375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5" name="Freeform: Shape 152">
              <a:extLst>
                <a:ext uri="{FF2B5EF4-FFF2-40B4-BE49-F238E27FC236}">
                  <a16:creationId xmlns:a16="http://schemas.microsoft.com/office/drawing/2014/main" id="{0DB6C74F-B220-4DD4-8AE8-2A7726C6FF41}"/>
                </a:ext>
              </a:extLst>
            </p:cNvPr>
            <p:cNvSpPr/>
            <p:nvPr/>
          </p:nvSpPr>
          <p:spPr>
            <a:xfrm>
              <a:off x="5573581" y="408045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6" name="Freeform: Shape 153">
              <a:extLst>
                <a:ext uri="{FF2B5EF4-FFF2-40B4-BE49-F238E27FC236}">
                  <a16:creationId xmlns:a16="http://schemas.microsoft.com/office/drawing/2014/main" id="{C5D909F1-90B9-435A-9AB9-915EC0D4867D}"/>
                </a:ext>
              </a:extLst>
            </p:cNvPr>
            <p:cNvSpPr/>
            <p:nvPr/>
          </p:nvSpPr>
          <p:spPr>
            <a:xfrm>
              <a:off x="5840281" y="425190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7" name="Freeform: Shape 154">
              <a:extLst>
                <a:ext uri="{FF2B5EF4-FFF2-40B4-BE49-F238E27FC236}">
                  <a16:creationId xmlns:a16="http://schemas.microsoft.com/office/drawing/2014/main" id="{CA4B8CE3-CFDA-4C55-A2E9-7B92BD3CE8EB}"/>
                </a:ext>
              </a:extLst>
            </p:cNvPr>
            <p:cNvSpPr/>
            <p:nvPr/>
          </p:nvSpPr>
          <p:spPr>
            <a:xfrm>
              <a:off x="6030781" y="43662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8" name="Freeform: Shape 155">
              <a:extLst>
                <a:ext uri="{FF2B5EF4-FFF2-40B4-BE49-F238E27FC236}">
                  <a16:creationId xmlns:a16="http://schemas.microsoft.com/office/drawing/2014/main" id="{8EEC54D0-15EA-4E86-B699-D411B8EC9C37}"/>
                </a:ext>
              </a:extLst>
            </p:cNvPr>
            <p:cNvSpPr/>
            <p:nvPr/>
          </p:nvSpPr>
          <p:spPr>
            <a:xfrm>
              <a:off x="6278431" y="44805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9" name="Freeform: Shape 156">
              <a:extLst>
                <a:ext uri="{FF2B5EF4-FFF2-40B4-BE49-F238E27FC236}">
                  <a16:creationId xmlns:a16="http://schemas.microsoft.com/office/drawing/2014/main" id="{21C8310A-88E2-4A9E-9CC6-8C388BF294CB}"/>
                </a:ext>
              </a:extLst>
            </p:cNvPr>
            <p:cNvSpPr/>
            <p:nvPr/>
          </p:nvSpPr>
          <p:spPr>
            <a:xfrm>
              <a:off x="6449881" y="45186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0" name="Freeform: Shape 157">
              <a:extLst>
                <a:ext uri="{FF2B5EF4-FFF2-40B4-BE49-F238E27FC236}">
                  <a16:creationId xmlns:a16="http://schemas.microsoft.com/office/drawing/2014/main" id="{979B9DD8-BCAE-44F1-9E30-1AC7BC939053}"/>
                </a:ext>
              </a:extLst>
            </p:cNvPr>
            <p:cNvSpPr/>
            <p:nvPr/>
          </p:nvSpPr>
          <p:spPr>
            <a:xfrm>
              <a:off x="6526081" y="45567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1" name="Freeform: Shape 158">
              <a:extLst>
                <a:ext uri="{FF2B5EF4-FFF2-40B4-BE49-F238E27FC236}">
                  <a16:creationId xmlns:a16="http://schemas.microsoft.com/office/drawing/2014/main" id="{89AE6783-FB04-45ED-9E06-AE2BBC09B29D}"/>
                </a:ext>
              </a:extLst>
            </p:cNvPr>
            <p:cNvSpPr/>
            <p:nvPr/>
          </p:nvSpPr>
          <p:spPr>
            <a:xfrm>
              <a:off x="6583231" y="45757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2" name="Freeform: Shape 159">
              <a:extLst>
                <a:ext uri="{FF2B5EF4-FFF2-40B4-BE49-F238E27FC236}">
                  <a16:creationId xmlns:a16="http://schemas.microsoft.com/office/drawing/2014/main" id="{D01249B3-893E-4CBF-B7C9-181B33992F35}"/>
                </a:ext>
              </a:extLst>
            </p:cNvPr>
            <p:cNvSpPr/>
            <p:nvPr/>
          </p:nvSpPr>
          <p:spPr>
            <a:xfrm>
              <a:off x="6621331" y="45757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3" name="Freeform: Shape 160">
              <a:extLst>
                <a:ext uri="{FF2B5EF4-FFF2-40B4-BE49-F238E27FC236}">
                  <a16:creationId xmlns:a16="http://schemas.microsoft.com/office/drawing/2014/main" id="{059AB7F6-4015-4AA4-9ED6-AE799808A389}"/>
                </a:ext>
              </a:extLst>
            </p:cNvPr>
            <p:cNvSpPr/>
            <p:nvPr/>
          </p:nvSpPr>
          <p:spPr>
            <a:xfrm>
              <a:off x="6716581" y="45948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4" name="Freeform: Shape 161">
              <a:extLst>
                <a:ext uri="{FF2B5EF4-FFF2-40B4-BE49-F238E27FC236}">
                  <a16:creationId xmlns:a16="http://schemas.microsoft.com/office/drawing/2014/main" id="{B86A763B-D464-46CA-AA4D-C5BA26369FC6}"/>
                </a:ext>
              </a:extLst>
            </p:cNvPr>
            <p:cNvSpPr/>
            <p:nvPr/>
          </p:nvSpPr>
          <p:spPr>
            <a:xfrm>
              <a:off x="6811831" y="46519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5" name="Freeform: Shape 162">
              <a:extLst>
                <a:ext uri="{FF2B5EF4-FFF2-40B4-BE49-F238E27FC236}">
                  <a16:creationId xmlns:a16="http://schemas.microsoft.com/office/drawing/2014/main" id="{DBCA3E81-7E42-444C-A8DA-81AB9026E94C}"/>
                </a:ext>
              </a:extLst>
            </p:cNvPr>
            <p:cNvSpPr/>
            <p:nvPr/>
          </p:nvSpPr>
          <p:spPr>
            <a:xfrm>
              <a:off x="6888031" y="46519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6" name="Freeform: Shape 163">
              <a:extLst>
                <a:ext uri="{FF2B5EF4-FFF2-40B4-BE49-F238E27FC236}">
                  <a16:creationId xmlns:a16="http://schemas.microsoft.com/office/drawing/2014/main" id="{6DE1B1D6-6546-4F9E-A27D-2DE3A5D6EE62}"/>
                </a:ext>
              </a:extLst>
            </p:cNvPr>
            <p:cNvSpPr/>
            <p:nvPr/>
          </p:nvSpPr>
          <p:spPr>
            <a:xfrm>
              <a:off x="7021381" y="46519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7" name="Freeform: Shape 164">
              <a:extLst>
                <a:ext uri="{FF2B5EF4-FFF2-40B4-BE49-F238E27FC236}">
                  <a16:creationId xmlns:a16="http://schemas.microsoft.com/office/drawing/2014/main" id="{DEBCC0B2-9BC5-4B5A-A48C-AC4FD0970991}"/>
                </a:ext>
              </a:extLst>
            </p:cNvPr>
            <p:cNvSpPr/>
            <p:nvPr/>
          </p:nvSpPr>
          <p:spPr>
            <a:xfrm>
              <a:off x="7421431" y="47091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8" name="Freeform: Shape 165">
              <a:extLst>
                <a:ext uri="{FF2B5EF4-FFF2-40B4-BE49-F238E27FC236}">
                  <a16:creationId xmlns:a16="http://schemas.microsoft.com/office/drawing/2014/main" id="{3B8A837F-2AD5-41B3-80F5-3D32B62F2E2F}"/>
                </a:ext>
              </a:extLst>
            </p:cNvPr>
            <p:cNvSpPr/>
            <p:nvPr/>
          </p:nvSpPr>
          <p:spPr>
            <a:xfrm>
              <a:off x="7516681" y="47662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9" name="Freeform: Shape 166">
              <a:extLst>
                <a:ext uri="{FF2B5EF4-FFF2-40B4-BE49-F238E27FC236}">
                  <a16:creationId xmlns:a16="http://schemas.microsoft.com/office/drawing/2014/main" id="{FCD4E3E7-291D-4656-818E-686AADA2CC90}"/>
                </a:ext>
              </a:extLst>
            </p:cNvPr>
            <p:cNvSpPr/>
            <p:nvPr/>
          </p:nvSpPr>
          <p:spPr>
            <a:xfrm>
              <a:off x="7688131" y="4804352"/>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0" name="Freeform: Shape 167">
              <a:extLst>
                <a:ext uri="{FF2B5EF4-FFF2-40B4-BE49-F238E27FC236}">
                  <a16:creationId xmlns:a16="http://schemas.microsoft.com/office/drawing/2014/main" id="{D61DD8E4-54EC-48D0-87DB-F4A4763211F3}"/>
                </a:ext>
              </a:extLst>
            </p:cNvPr>
            <p:cNvSpPr/>
            <p:nvPr/>
          </p:nvSpPr>
          <p:spPr>
            <a:xfrm>
              <a:off x="7973881" y="491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1" name="Freeform: Shape 168">
              <a:extLst>
                <a:ext uri="{FF2B5EF4-FFF2-40B4-BE49-F238E27FC236}">
                  <a16:creationId xmlns:a16="http://schemas.microsoft.com/office/drawing/2014/main" id="{6A6591BD-5A35-4A78-90EC-E1AD2D5F6A20}"/>
                </a:ext>
              </a:extLst>
            </p:cNvPr>
            <p:cNvSpPr/>
            <p:nvPr/>
          </p:nvSpPr>
          <p:spPr>
            <a:xfrm>
              <a:off x="8431091" y="491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2" name="Freeform: Shape 169">
              <a:extLst>
                <a:ext uri="{FF2B5EF4-FFF2-40B4-BE49-F238E27FC236}">
                  <a16:creationId xmlns:a16="http://schemas.microsoft.com/office/drawing/2014/main" id="{5E5ECE08-234B-4989-9C63-AB0CDCA9948F}"/>
                </a:ext>
              </a:extLst>
            </p:cNvPr>
            <p:cNvSpPr/>
            <p:nvPr/>
          </p:nvSpPr>
          <p:spPr>
            <a:xfrm>
              <a:off x="8735891" y="491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aphicFrame>
        <p:nvGraphicFramePr>
          <p:cNvPr id="143" name="Table 120">
            <a:extLst>
              <a:ext uri="{FF2B5EF4-FFF2-40B4-BE49-F238E27FC236}">
                <a16:creationId xmlns:a16="http://schemas.microsoft.com/office/drawing/2014/main" id="{4FB50614-8A45-4DBD-8082-A5958090B5C0}"/>
              </a:ext>
            </a:extLst>
          </p:cNvPr>
          <p:cNvGraphicFramePr>
            <a:graphicFrameLocks noGrp="1"/>
          </p:cNvGraphicFramePr>
          <p:nvPr>
            <p:extLst>
              <p:ext uri="{D42A27DB-BD31-4B8C-83A1-F6EECF244321}">
                <p14:modId xmlns:p14="http://schemas.microsoft.com/office/powerpoint/2010/main" val="2360303704"/>
              </p:ext>
            </p:extLst>
          </p:nvPr>
        </p:nvGraphicFramePr>
        <p:xfrm>
          <a:off x="8746081" y="1656501"/>
          <a:ext cx="3250244" cy="811549"/>
        </p:xfrm>
        <a:graphic>
          <a:graphicData uri="http://schemas.openxmlformats.org/drawingml/2006/table">
            <a:tbl>
              <a:tblPr firstRow="1" bandRow="1">
                <a:tableStyleId>{5C22544A-7EE6-4342-B048-85BDC9FD1C3A}</a:tableStyleId>
              </a:tblPr>
              <a:tblGrid>
                <a:gridCol w="1596405">
                  <a:extLst>
                    <a:ext uri="{9D8B030D-6E8A-4147-A177-3AD203B41FA5}">
                      <a16:colId xmlns:a16="http://schemas.microsoft.com/office/drawing/2014/main" val="1202388559"/>
                    </a:ext>
                  </a:extLst>
                </a:gridCol>
                <a:gridCol w="933749">
                  <a:extLst>
                    <a:ext uri="{9D8B030D-6E8A-4147-A177-3AD203B41FA5}">
                      <a16:colId xmlns:a16="http://schemas.microsoft.com/office/drawing/2014/main" val="3140016082"/>
                    </a:ext>
                  </a:extLst>
                </a:gridCol>
                <a:gridCol w="720090">
                  <a:extLst>
                    <a:ext uri="{9D8B030D-6E8A-4147-A177-3AD203B41FA5}">
                      <a16:colId xmlns:a16="http://schemas.microsoft.com/office/drawing/2014/main" val="340385992"/>
                    </a:ext>
                  </a:extLst>
                </a:gridCol>
              </a:tblGrid>
              <a:tr h="318340">
                <a:tc>
                  <a:txBody>
                    <a:bodyPr/>
                    <a:lstStyle/>
                    <a:p>
                      <a:pPr algn="l" rtl="0"/>
                      <a:endParaRPr lang="en-GB" sz="800" dirty="0"/>
                    </a:p>
                  </a:txBody>
                  <a:tcPr marL="36000" marR="3600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dirty="0"/>
                        <a:t>エリアスパーゼ+化学療法 (n=148)</a:t>
                      </a:r>
                    </a:p>
                  </a:txBody>
                  <a:tcPr marL="36000" marR="3600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dirty="0"/>
                        <a:t>化学療法 (n=148)</a:t>
                      </a:r>
                    </a:p>
                  </a:txBody>
                  <a:tcPr marL="36000" marR="3600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5892109"/>
                  </a:ext>
                </a:extLst>
              </a:tr>
              <a:tr h="0">
                <a:tc>
                  <a:txBody>
                    <a:bodyPr/>
                    <a:lstStyle/>
                    <a:p>
                      <a:pPr algn="l"/>
                      <a:r>
                        <a:rPr lang="ja-JP" sz="800">
                          <a:solidFill>
                            <a:srgbClr val="4D4D4D"/>
                          </a:solidFill>
                        </a:rPr>
                        <a:t>イベント、n (%)</a:t>
                      </a:r>
                    </a:p>
                  </a:txBody>
                  <a:tcPr marL="36000" marR="3600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a:solidFill>
                            <a:srgbClr val="4D4D4D"/>
                          </a:solidFill>
                        </a:rPr>
                        <a:t>127 (85.8)</a:t>
                      </a:r>
                    </a:p>
                  </a:txBody>
                  <a:tcPr marL="36000" marR="3600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dirty="0">
                          <a:solidFill>
                            <a:srgbClr val="4D4D4D"/>
                          </a:solidFill>
                        </a:rPr>
                        <a:t>120 (81.1)</a:t>
                      </a:r>
                    </a:p>
                  </a:txBody>
                  <a:tcPr marL="36000" marR="3600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399589"/>
                  </a:ext>
                </a:extLst>
              </a:tr>
              <a:tr h="0">
                <a:tc>
                  <a:txBody>
                    <a:bodyPr/>
                    <a:lstStyle/>
                    <a:p>
                      <a:pPr algn="l"/>
                      <a:r>
                        <a:rPr lang="ja-JP" sz="800">
                          <a:solidFill>
                            <a:srgbClr val="4D4D4D"/>
                          </a:solidFill>
                        </a:rPr>
                        <a:t>打ち切り、n (%)</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800">
                          <a:solidFill>
                            <a:srgbClr val="4D4D4D"/>
                          </a:solidFill>
                        </a:rPr>
                        <a:t>21 (14.2)</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800">
                          <a:solidFill>
                            <a:srgbClr val="4D4D4D"/>
                          </a:solidFill>
                        </a:rPr>
                        <a:t>28 (18.9)</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718254"/>
                  </a:ext>
                </a:extLst>
              </a:tr>
              <a:tr h="0">
                <a:tc>
                  <a:txBody>
                    <a:bodyPr/>
                    <a:lstStyle/>
                    <a:p>
                      <a:pPr algn="l"/>
                      <a:r>
                        <a:rPr lang="ja-JP" sz="800">
                          <a:solidFill>
                            <a:srgbClr val="4D4D4D"/>
                          </a:solidFill>
                        </a:rPr>
                        <a:t>ログランクp値</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ja-JP" sz="800">
                          <a:solidFill>
                            <a:srgbClr val="4D4D4D"/>
                          </a:solidFill>
                        </a:rPr>
                        <a:t>0.967</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802959428"/>
                  </a:ext>
                </a:extLst>
              </a:tr>
              <a:tr h="127449">
                <a:tc>
                  <a:txBody>
                    <a:bodyPr/>
                    <a:lstStyle/>
                    <a:p>
                      <a:pPr algn="l"/>
                      <a:r>
                        <a:rPr lang="ja-JP" sz="800" dirty="0">
                          <a:solidFill>
                            <a:srgbClr val="4D4D4D"/>
                          </a:solidFill>
                        </a:rPr>
                        <a:t>イベントまでの時間中央値、月</a:t>
                      </a:r>
                    </a:p>
                  </a:txBody>
                  <a:tcPr marL="36000" marR="3600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a:solidFill>
                            <a:srgbClr val="4D4D4D"/>
                          </a:solidFill>
                        </a:rPr>
                        <a:t>7.0</a:t>
                      </a:r>
                    </a:p>
                  </a:txBody>
                  <a:tcPr marL="36000" marR="3600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dirty="0">
                          <a:solidFill>
                            <a:srgbClr val="4D4D4D"/>
                          </a:solidFill>
                        </a:rPr>
                        <a:t>6.9</a:t>
                      </a:r>
                    </a:p>
                  </a:txBody>
                  <a:tcPr marL="36000" marR="3600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3976561"/>
                  </a:ext>
                </a:extLst>
              </a:tr>
            </a:tbl>
          </a:graphicData>
        </a:graphic>
      </p:graphicFrame>
      <p:grpSp>
        <p:nvGrpSpPr>
          <p:cNvPr id="144" name="Group 143">
            <a:extLst>
              <a:ext uri="{FF2B5EF4-FFF2-40B4-BE49-F238E27FC236}">
                <a16:creationId xmlns:a16="http://schemas.microsoft.com/office/drawing/2014/main" id="{66D03CFC-C705-40C8-824F-8CC9E1534506}"/>
              </a:ext>
            </a:extLst>
          </p:cNvPr>
          <p:cNvGrpSpPr/>
          <p:nvPr/>
        </p:nvGrpSpPr>
        <p:grpSpPr>
          <a:xfrm>
            <a:off x="6419272" y="1706299"/>
            <a:ext cx="5799150" cy="2275250"/>
            <a:chOff x="6419272" y="1706299"/>
            <a:chExt cx="5799150" cy="2275250"/>
          </a:xfrm>
        </p:grpSpPr>
        <p:sp>
          <p:nvSpPr>
            <p:cNvPr id="145" name="TextBox 144">
              <a:extLst>
                <a:ext uri="{FF2B5EF4-FFF2-40B4-BE49-F238E27FC236}">
                  <a16:creationId xmlns:a16="http://schemas.microsoft.com/office/drawing/2014/main" id="{3996B7F3-B317-438F-87BF-7D8E3C6BCC56}"/>
                </a:ext>
              </a:extLst>
            </p:cNvPr>
            <p:cNvSpPr txBox="1"/>
            <p:nvPr/>
          </p:nvSpPr>
          <p:spPr>
            <a:xfrm>
              <a:off x="10390678" y="2470349"/>
              <a:ext cx="1827744" cy="246221"/>
            </a:xfrm>
            <a:prstGeom prst="rect">
              <a:avLst/>
            </a:prstGeom>
            <a:noFill/>
          </p:spPr>
          <p:txBody>
            <a:bodyPr wrap="none" rtlCol="0">
              <a:spAutoFit/>
            </a:bodyPr>
            <a:lstStyle/>
            <a:p>
              <a:r>
                <a:rPr lang="ja-JP" sz="1000" dirty="0">
                  <a:solidFill>
                    <a:srgbClr val="4D4D4D"/>
                  </a:solidFill>
                </a:rPr>
                <a:t>HR 1.01; Cox p値: 0.934</a:t>
              </a:r>
            </a:p>
          </p:txBody>
        </p:sp>
        <p:grpSp>
          <p:nvGrpSpPr>
            <p:cNvPr id="146" name="Group 145">
              <a:extLst>
                <a:ext uri="{FF2B5EF4-FFF2-40B4-BE49-F238E27FC236}">
                  <a16:creationId xmlns:a16="http://schemas.microsoft.com/office/drawing/2014/main" id="{35A0B33F-AB04-4E46-9BBD-7318AF6E27B5}"/>
                </a:ext>
              </a:extLst>
            </p:cNvPr>
            <p:cNvGrpSpPr/>
            <p:nvPr/>
          </p:nvGrpSpPr>
          <p:grpSpPr>
            <a:xfrm>
              <a:off x="6419272" y="1706299"/>
              <a:ext cx="5000568" cy="2275250"/>
              <a:chOff x="10777912" y="3717979"/>
              <a:chExt cx="5000568" cy="2275250"/>
            </a:xfrm>
          </p:grpSpPr>
          <p:grpSp>
            <p:nvGrpSpPr>
              <p:cNvPr id="161" name="Group 160">
                <a:extLst>
                  <a:ext uri="{FF2B5EF4-FFF2-40B4-BE49-F238E27FC236}">
                    <a16:creationId xmlns:a16="http://schemas.microsoft.com/office/drawing/2014/main" id="{2E2F7CA4-4E65-49C7-BF9E-00FA7006C8CD}"/>
                  </a:ext>
                </a:extLst>
              </p:cNvPr>
              <p:cNvGrpSpPr/>
              <p:nvPr/>
            </p:nvGrpSpPr>
            <p:grpSpPr>
              <a:xfrm>
                <a:off x="10794736" y="3717979"/>
                <a:ext cx="4983744" cy="2275250"/>
                <a:chOff x="397231" y="2245470"/>
                <a:chExt cx="5742237" cy="4595833"/>
              </a:xfrm>
            </p:grpSpPr>
            <p:sp>
              <p:nvSpPr>
                <p:cNvPr id="164" name="TextBox 163">
                  <a:extLst>
                    <a:ext uri="{FF2B5EF4-FFF2-40B4-BE49-F238E27FC236}">
                      <a16:creationId xmlns:a16="http://schemas.microsoft.com/office/drawing/2014/main" id="{8DAC5ECD-EB80-4507-BCC1-00C9A564B481}"/>
                    </a:ext>
                  </a:extLst>
                </p:cNvPr>
                <p:cNvSpPr txBox="1"/>
                <p:nvPr/>
              </p:nvSpPr>
              <p:spPr>
                <a:xfrm>
                  <a:off x="597638" y="6033111"/>
                  <a:ext cx="687442" cy="808192"/>
                </a:xfrm>
                <a:prstGeom prst="rect">
                  <a:avLst/>
                </a:prstGeom>
                <a:noFill/>
              </p:spPr>
              <p:txBody>
                <a:bodyPr wrap="none" rtlCol="0">
                  <a:spAutoFit/>
                </a:bodyPr>
                <a:lstStyle/>
                <a:p>
                  <a:pPr algn="r"/>
                  <a:r>
                    <a:rPr lang="ja-JP" sz="1000">
                      <a:solidFill>
                        <a:schemeClr val="accent2"/>
                      </a:solidFill>
                    </a:rPr>
                    <a:t>化学療法</a:t>
                  </a:r>
                </a:p>
                <a:p>
                  <a:pPr algn="r"/>
                  <a:r>
                    <a:rPr lang="ja-JP" sz="1000">
                      <a:solidFill>
                        <a:schemeClr val="accent2"/>
                      </a:solidFill>
                    </a:rPr>
                    <a:t>独り暮らし</a:t>
                  </a:r>
                </a:p>
              </p:txBody>
            </p:sp>
            <p:grpSp>
              <p:nvGrpSpPr>
                <p:cNvPr id="165" name="Group 164">
                  <a:extLst>
                    <a:ext uri="{FF2B5EF4-FFF2-40B4-BE49-F238E27FC236}">
                      <a16:creationId xmlns:a16="http://schemas.microsoft.com/office/drawing/2014/main" id="{8D3E5A49-1F4F-45C8-BF75-9674A7D2A80A}"/>
                    </a:ext>
                  </a:extLst>
                </p:cNvPr>
                <p:cNvGrpSpPr/>
                <p:nvPr/>
              </p:nvGrpSpPr>
              <p:grpSpPr>
                <a:xfrm>
                  <a:off x="554632" y="2245470"/>
                  <a:ext cx="772616" cy="2942213"/>
                  <a:chOff x="1255545" y="1277760"/>
                  <a:chExt cx="728810" cy="2810100"/>
                </a:xfrm>
              </p:grpSpPr>
              <p:sp>
                <p:nvSpPr>
                  <p:cNvPr id="244" name="Line 6">
                    <a:extLst>
                      <a:ext uri="{FF2B5EF4-FFF2-40B4-BE49-F238E27FC236}">
                        <a16:creationId xmlns:a16="http://schemas.microsoft.com/office/drawing/2014/main" id="{B1370912-3033-4E9F-AA4C-8F2DAFEA5393}"/>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45" name="Line 7">
                    <a:extLst>
                      <a:ext uri="{FF2B5EF4-FFF2-40B4-BE49-F238E27FC236}">
                        <a16:creationId xmlns:a16="http://schemas.microsoft.com/office/drawing/2014/main" id="{68D352F8-2673-4C08-BD51-0BD7142972CE}"/>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46" name="Line 8">
                    <a:extLst>
                      <a:ext uri="{FF2B5EF4-FFF2-40B4-BE49-F238E27FC236}">
                        <a16:creationId xmlns:a16="http://schemas.microsoft.com/office/drawing/2014/main" id="{E7C20259-3BEF-4B27-8169-AAFBB836307C}"/>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47" name="Line 9">
                    <a:extLst>
                      <a:ext uri="{FF2B5EF4-FFF2-40B4-BE49-F238E27FC236}">
                        <a16:creationId xmlns:a16="http://schemas.microsoft.com/office/drawing/2014/main" id="{B3EF3863-5403-403D-B806-D434AB104320}"/>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48" name="Line 10">
                    <a:extLst>
                      <a:ext uri="{FF2B5EF4-FFF2-40B4-BE49-F238E27FC236}">
                        <a16:creationId xmlns:a16="http://schemas.microsoft.com/office/drawing/2014/main" id="{528986CF-16E0-498D-A342-9544C672CA87}"/>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49" name="Line 11">
                    <a:extLst>
                      <a:ext uri="{FF2B5EF4-FFF2-40B4-BE49-F238E27FC236}">
                        <a16:creationId xmlns:a16="http://schemas.microsoft.com/office/drawing/2014/main" id="{6D1DA752-F298-4683-9517-7A41BAF13D40}"/>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50" name="TextBox 249">
                    <a:extLst>
                      <a:ext uri="{FF2B5EF4-FFF2-40B4-BE49-F238E27FC236}">
                        <a16:creationId xmlns:a16="http://schemas.microsoft.com/office/drawing/2014/main" id="{B55D6DF6-1433-4C58-8036-A899449FBA01}"/>
                      </a:ext>
                    </a:extLst>
                  </p:cNvPr>
                  <p:cNvSpPr txBox="1"/>
                  <p:nvPr/>
                </p:nvSpPr>
                <p:spPr>
                  <a:xfrm rot="16200000">
                    <a:off x="75215" y="2458090"/>
                    <a:ext cx="2628269" cy="267609"/>
                  </a:xfrm>
                  <a:prstGeom prst="rect">
                    <a:avLst/>
                  </a:prstGeom>
                  <a:noFill/>
                </p:spPr>
                <p:txBody>
                  <a:bodyPr wrap="square" rtlCol="0">
                    <a:spAutoFit/>
                  </a:bodyPr>
                  <a:lstStyle/>
                  <a:p>
                    <a:pPr algn="ctr" fontAlgn="base">
                      <a:spcBef>
                        <a:spcPct val="0"/>
                      </a:spcBef>
                      <a:spcAft>
                        <a:spcPct val="0"/>
                      </a:spcAft>
                    </a:pPr>
                    <a:r>
                      <a:rPr lang="ja-JP" sz="1000" dirty="0">
                        <a:solidFill>
                          <a:srgbClr val="4D4D4D"/>
                        </a:solidFill>
                        <a:cs typeface="Arial" panose="020B0604020202020204" pitchFamily="34" charset="0"/>
                      </a:rPr>
                      <a:t>OS 確率、%</a:t>
                    </a:r>
                  </a:p>
                </p:txBody>
              </p:sp>
              <p:sp>
                <p:nvSpPr>
                  <p:cNvPr id="251" name="TextBox 250">
                    <a:extLst>
                      <a:ext uri="{FF2B5EF4-FFF2-40B4-BE49-F238E27FC236}">
                        <a16:creationId xmlns:a16="http://schemas.microsoft.com/office/drawing/2014/main" id="{961668F3-901C-4F5A-96B0-533042B269AA}"/>
                      </a:ext>
                    </a:extLst>
                  </p:cNvPr>
                  <p:cNvSpPr txBox="1"/>
                  <p:nvPr/>
                </p:nvSpPr>
                <p:spPr>
                  <a:xfrm>
                    <a:off x="1602096" y="1302193"/>
                    <a:ext cx="373796" cy="235165"/>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100</a:t>
                    </a:r>
                  </a:p>
                </p:txBody>
              </p:sp>
              <p:sp>
                <p:nvSpPr>
                  <p:cNvPr id="252" name="TextBox 251">
                    <a:extLst>
                      <a:ext uri="{FF2B5EF4-FFF2-40B4-BE49-F238E27FC236}">
                        <a16:creationId xmlns:a16="http://schemas.microsoft.com/office/drawing/2014/main" id="{706A59D6-2E84-4E5D-B164-BDA24716ECF5}"/>
                      </a:ext>
                    </a:extLst>
                  </p:cNvPr>
                  <p:cNvSpPr txBox="1"/>
                  <p:nvPr/>
                </p:nvSpPr>
                <p:spPr>
                  <a:xfrm>
                    <a:off x="1668628" y="1826333"/>
                    <a:ext cx="307262" cy="235165"/>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80</a:t>
                    </a:r>
                  </a:p>
                </p:txBody>
              </p:sp>
              <p:sp>
                <p:nvSpPr>
                  <p:cNvPr id="253" name="TextBox 252">
                    <a:extLst>
                      <a:ext uri="{FF2B5EF4-FFF2-40B4-BE49-F238E27FC236}">
                        <a16:creationId xmlns:a16="http://schemas.microsoft.com/office/drawing/2014/main" id="{B1B18794-EB2E-465D-A3E1-13EBCB633426}"/>
                      </a:ext>
                    </a:extLst>
                  </p:cNvPr>
                  <p:cNvSpPr txBox="1"/>
                  <p:nvPr/>
                </p:nvSpPr>
                <p:spPr>
                  <a:xfrm>
                    <a:off x="1668628" y="2324862"/>
                    <a:ext cx="307262" cy="235165"/>
                  </a:xfrm>
                  <a:prstGeom prst="rect">
                    <a:avLst/>
                  </a:prstGeom>
                  <a:noFill/>
                </p:spPr>
                <p:txBody>
                  <a:bodyPr wrap="none" rtlCol="0" anchor="ctr" anchorCtr="0">
                    <a:spAutoFit/>
                  </a:bodyPr>
                  <a:lstStyle/>
                  <a:p>
                    <a:pPr algn="r"/>
                    <a:r>
                      <a:rPr lang="ja-JP" sz="1000" dirty="0">
                        <a:solidFill>
                          <a:srgbClr val="4D4D4D"/>
                        </a:solidFill>
                        <a:cs typeface="Arial" panose="020B0604020202020204" pitchFamily="34" charset="0"/>
                      </a:rPr>
                      <a:t>60</a:t>
                    </a:r>
                  </a:p>
                </p:txBody>
              </p:sp>
              <p:sp>
                <p:nvSpPr>
                  <p:cNvPr id="254" name="TextBox 253">
                    <a:extLst>
                      <a:ext uri="{FF2B5EF4-FFF2-40B4-BE49-F238E27FC236}">
                        <a16:creationId xmlns:a16="http://schemas.microsoft.com/office/drawing/2014/main" id="{50C10139-541C-4D7C-AF99-060807135492}"/>
                      </a:ext>
                    </a:extLst>
                  </p:cNvPr>
                  <p:cNvSpPr txBox="1"/>
                  <p:nvPr/>
                </p:nvSpPr>
                <p:spPr>
                  <a:xfrm>
                    <a:off x="1668628" y="2839516"/>
                    <a:ext cx="307262" cy="235165"/>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40</a:t>
                    </a:r>
                  </a:p>
                </p:txBody>
              </p:sp>
              <p:sp>
                <p:nvSpPr>
                  <p:cNvPr id="255" name="TextBox 254">
                    <a:extLst>
                      <a:ext uri="{FF2B5EF4-FFF2-40B4-BE49-F238E27FC236}">
                        <a16:creationId xmlns:a16="http://schemas.microsoft.com/office/drawing/2014/main" id="{F36B3334-9553-460A-8AA2-EF5A5A8F9B38}"/>
                      </a:ext>
                    </a:extLst>
                  </p:cNvPr>
                  <p:cNvSpPr txBox="1"/>
                  <p:nvPr/>
                </p:nvSpPr>
                <p:spPr>
                  <a:xfrm>
                    <a:off x="1668628" y="3343418"/>
                    <a:ext cx="307262" cy="235165"/>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20</a:t>
                    </a:r>
                  </a:p>
                </p:txBody>
              </p:sp>
              <p:sp>
                <p:nvSpPr>
                  <p:cNvPr id="256" name="TextBox 255">
                    <a:extLst>
                      <a:ext uri="{FF2B5EF4-FFF2-40B4-BE49-F238E27FC236}">
                        <a16:creationId xmlns:a16="http://schemas.microsoft.com/office/drawing/2014/main" id="{C7193138-9460-4D5A-B7C2-78BCF34BB9B9}"/>
                      </a:ext>
                    </a:extLst>
                  </p:cNvPr>
                  <p:cNvSpPr txBox="1"/>
                  <p:nvPr/>
                </p:nvSpPr>
                <p:spPr>
                  <a:xfrm>
                    <a:off x="1735170" y="3852695"/>
                    <a:ext cx="240730" cy="235165"/>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0</a:t>
                    </a:r>
                  </a:p>
                </p:txBody>
              </p:sp>
            </p:grpSp>
            <p:grpSp>
              <p:nvGrpSpPr>
                <p:cNvPr id="166" name="Group 165">
                  <a:extLst>
                    <a:ext uri="{FF2B5EF4-FFF2-40B4-BE49-F238E27FC236}">
                      <a16:creationId xmlns:a16="http://schemas.microsoft.com/office/drawing/2014/main" id="{1CDC1073-660A-4D91-A99A-19C1CA42AC70}"/>
                    </a:ext>
                  </a:extLst>
                </p:cNvPr>
                <p:cNvGrpSpPr/>
                <p:nvPr/>
              </p:nvGrpSpPr>
              <p:grpSpPr>
                <a:xfrm>
                  <a:off x="1323475" y="5132055"/>
                  <a:ext cx="4815993" cy="302354"/>
                  <a:chOff x="1515902" y="4771176"/>
                  <a:chExt cx="6241529" cy="287335"/>
                </a:xfrm>
              </p:grpSpPr>
              <p:sp>
                <p:nvSpPr>
                  <p:cNvPr id="210" name="Line 21">
                    <a:extLst>
                      <a:ext uri="{FF2B5EF4-FFF2-40B4-BE49-F238E27FC236}">
                        <a16:creationId xmlns:a16="http://schemas.microsoft.com/office/drawing/2014/main" id="{5D762513-F7DC-461C-8919-F5BA353B9788}"/>
                      </a:ext>
                    </a:extLst>
                  </p:cNvPr>
                  <p:cNvSpPr>
                    <a:spLocks noChangeShapeType="1"/>
                  </p:cNvSpPr>
                  <p:nvPr/>
                </p:nvSpPr>
                <p:spPr bwMode="auto">
                  <a:xfrm>
                    <a:off x="762202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11" name="TextBox 210">
                    <a:extLst>
                      <a:ext uri="{FF2B5EF4-FFF2-40B4-BE49-F238E27FC236}">
                        <a16:creationId xmlns:a16="http://schemas.microsoft.com/office/drawing/2014/main" id="{11F482CF-CC93-4A4C-9EFE-B534268D1858}"/>
                      </a:ext>
                    </a:extLst>
                  </p:cNvPr>
                  <p:cNvSpPr txBox="1"/>
                  <p:nvPr/>
                </p:nvSpPr>
                <p:spPr>
                  <a:xfrm>
                    <a:off x="7480389" y="4843176"/>
                    <a:ext cx="277042"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32</a:t>
                    </a:r>
                  </a:p>
                </p:txBody>
              </p:sp>
              <p:sp>
                <p:nvSpPr>
                  <p:cNvPr id="212" name="Line 21">
                    <a:extLst>
                      <a:ext uri="{FF2B5EF4-FFF2-40B4-BE49-F238E27FC236}">
                        <a16:creationId xmlns:a16="http://schemas.microsoft.com/office/drawing/2014/main" id="{EC549F9C-D00C-4D94-9B9F-180F70782460}"/>
                      </a:ext>
                    </a:extLst>
                  </p:cNvPr>
                  <p:cNvSpPr>
                    <a:spLocks noChangeShapeType="1"/>
                  </p:cNvSpPr>
                  <p:nvPr/>
                </p:nvSpPr>
                <p:spPr bwMode="auto">
                  <a:xfrm>
                    <a:off x="724638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13" name="TextBox 212">
                    <a:extLst>
                      <a:ext uri="{FF2B5EF4-FFF2-40B4-BE49-F238E27FC236}">
                        <a16:creationId xmlns:a16="http://schemas.microsoft.com/office/drawing/2014/main" id="{A438739C-96C2-49D5-AE8D-C398BCA1ED50}"/>
                      </a:ext>
                    </a:extLst>
                  </p:cNvPr>
                  <p:cNvSpPr txBox="1"/>
                  <p:nvPr/>
                </p:nvSpPr>
                <p:spPr>
                  <a:xfrm>
                    <a:off x="7104754" y="4843176"/>
                    <a:ext cx="277042"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30</a:t>
                    </a:r>
                  </a:p>
                </p:txBody>
              </p:sp>
              <p:sp>
                <p:nvSpPr>
                  <p:cNvPr id="214" name="Line 21">
                    <a:extLst>
                      <a:ext uri="{FF2B5EF4-FFF2-40B4-BE49-F238E27FC236}">
                        <a16:creationId xmlns:a16="http://schemas.microsoft.com/office/drawing/2014/main" id="{0EC98312-D7EC-4F09-A59F-A88D95BE54B8}"/>
                      </a:ext>
                    </a:extLst>
                  </p:cNvPr>
                  <p:cNvSpPr>
                    <a:spLocks noChangeShapeType="1"/>
                  </p:cNvSpPr>
                  <p:nvPr/>
                </p:nvSpPr>
                <p:spPr bwMode="auto">
                  <a:xfrm>
                    <a:off x="687074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15" name="TextBox 214">
                    <a:extLst>
                      <a:ext uri="{FF2B5EF4-FFF2-40B4-BE49-F238E27FC236}">
                        <a16:creationId xmlns:a16="http://schemas.microsoft.com/office/drawing/2014/main" id="{76ADE227-3705-451D-BDED-218BB34F123B}"/>
                      </a:ext>
                    </a:extLst>
                  </p:cNvPr>
                  <p:cNvSpPr txBox="1"/>
                  <p:nvPr/>
                </p:nvSpPr>
                <p:spPr>
                  <a:xfrm>
                    <a:off x="6729117" y="4843176"/>
                    <a:ext cx="277042"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28</a:t>
                    </a:r>
                  </a:p>
                </p:txBody>
              </p:sp>
              <p:sp>
                <p:nvSpPr>
                  <p:cNvPr id="216" name="Line 21">
                    <a:extLst>
                      <a:ext uri="{FF2B5EF4-FFF2-40B4-BE49-F238E27FC236}">
                        <a16:creationId xmlns:a16="http://schemas.microsoft.com/office/drawing/2014/main" id="{99F02937-813C-4792-97C4-FD3A150E9E6D}"/>
                      </a:ext>
                    </a:extLst>
                  </p:cNvPr>
                  <p:cNvSpPr>
                    <a:spLocks noChangeShapeType="1"/>
                  </p:cNvSpPr>
                  <p:nvPr/>
                </p:nvSpPr>
                <p:spPr bwMode="auto">
                  <a:xfrm>
                    <a:off x="649511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17" name="TextBox 216">
                    <a:extLst>
                      <a:ext uri="{FF2B5EF4-FFF2-40B4-BE49-F238E27FC236}">
                        <a16:creationId xmlns:a16="http://schemas.microsoft.com/office/drawing/2014/main" id="{370E111D-0EA1-4D46-AE8A-04128B4772E1}"/>
                      </a:ext>
                    </a:extLst>
                  </p:cNvPr>
                  <p:cNvSpPr txBox="1"/>
                  <p:nvPr/>
                </p:nvSpPr>
                <p:spPr>
                  <a:xfrm>
                    <a:off x="6353479" y="4843176"/>
                    <a:ext cx="277042"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26</a:t>
                    </a:r>
                  </a:p>
                </p:txBody>
              </p:sp>
              <p:sp>
                <p:nvSpPr>
                  <p:cNvPr id="218" name="Line 21">
                    <a:extLst>
                      <a:ext uri="{FF2B5EF4-FFF2-40B4-BE49-F238E27FC236}">
                        <a16:creationId xmlns:a16="http://schemas.microsoft.com/office/drawing/2014/main" id="{E7986C31-9B47-4B08-8DA7-632ECED69BF0}"/>
                      </a:ext>
                    </a:extLst>
                  </p:cNvPr>
                  <p:cNvSpPr>
                    <a:spLocks noChangeShapeType="1"/>
                  </p:cNvSpPr>
                  <p:nvPr/>
                </p:nvSpPr>
                <p:spPr bwMode="auto">
                  <a:xfrm>
                    <a:off x="611947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19" name="TextBox 218">
                    <a:extLst>
                      <a:ext uri="{FF2B5EF4-FFF2-40B4-BE49-F238E27FC236}">
                        <a16:creationId xmlns:a16="http://schemas.microsoft.com/office/drawing/2014/main" id="{A728E135-3452-4916-B552-4EFBA86570C2}"/>
                      </a:ext>
                    </a:extLst>
                  </p:cNvPr>
                  <p:cNvSpPr txBox="1"/>
                  <p:nvPr/>
                </p:nvSpPr>
                <p:spPr>
                  <a:xfrm>
                    <a:off x="5977842" y="4843176"/>
                    <a:ext cx="277042"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24</a:t>
                    </a:r>
                  </a:p>
                </p:txBody>
              </p:sp>
              <p:sp>
                <p:nvSpPr>
                  <p:cNvPr id="220" name="Line 21">
                    <a:extLst>
                      <a:ext uri="{FF2B5EF4-FFF2-40B4-BE49-F238E27FC236}">
                        <a16:creationId xmlns:a16="http://schemas.microsoft.com/office/drawing/2014/main" id="{257DA313-754B-430B-9FD3-9735AE762CBF}"/>
                      </a:ext>
                    </a:extLst>
                  </p:cNvPr>
                  <p:cNvSpPr>
                    <a:spLocks noChangeShapeType="1"/>
                  </p:cNvSpPr>
                  <p:nvPr/>
                </p:nvSpPr>
                <p:spPr bwMode="auto">
                  <a:xfrm>
                    <a:off x="574383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21" name="TextBox 220">
                    <a:extLst>
                      <a:ext uri="{FF2B5EF4-FFF2-40B4-BE49-F238E27FC236}">
                        <a16:creationId xmlns:a16="http://schemas.microsoft.com/office/drawing/2014/main" id="{9FE64747-7504-4147-BAB0-E27FB3EB98FB}"/>
                      </a:ext>
                    </a:extLst>
                  </p:cNvPr>
                  <p:cNvSpPr txBox="1"/>
                  <p:nvPr/>
                </p:nvSpPr>
                <p:spPr>
                  <a:xfrm>
                    <a:off x="5602204" y="4843176"/>
                    <a:ext cx="277042"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22</a:t>
                    </a:r>
                  </a:p>
                </p:txBody>
              </p:sp>
              <p:sp>
                <p:nvSpPr>
                  <p:cNvPr id="222" name="Line 21">
                    <a:extLst>
                      <a:ext uri="{FF2B5EF4-FFF2-40B4-BE49-F238E27FC236}">
                        <a16:creationId xmlns:a16="http://schemas.microsoft.com/office/drawing/2014/main" id="{8B43E7BC-EF5C-4533-BAD6-08C41C590608}"/>
                      </a:ext>
                    </a:extLst>
                  </p:cNvPr>
                  <p:cNvSpPr>
                    <a:spLocks noChangeShapeType="1"/>
                  </p:cNvSpPr>
                  <p:nvPr/>
                </p:nvSpPr>
                <p:spPr bwMode="auto">
                  <a:xfrm>
                    <a:off x="536820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23" name="TextBox 222">
                    <a:extLst>
                      <a:ext uri="{FF2B5EF4-FFF2-40B4-BE49-F238E27FC236}">
                        <a16:creationId xmlns:a16="http://schemas.microsoft.com/office/drawing/2014/main" id="{0214F918-937F-4750-9D82-31E28EBD6BB0}"/>
                      </a:ext>
                    </a:extLst>
                  </p:cNvPr>
                  <p:cNvSpPr txBox="1"/>
                  <p:nvPr/>
                </p:nvSpPr>
                <p:spPr>
                  <a:xfrm>
                    <a:off x="5226568" y="4843176"/>
                    <a:ext cx="277042"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20</a:t>
                    </a:r>
                  </a:p>
                </p:txBody>
              </p:sp>
              <p:sp>
                <p:nvSpPr>
                  <p:cNvPr id="224" name="Line 21">
                    <a:extLst>
                      <a:ext uri="{FF2B5EF4-FFF2-40B4-BE49-F238E27FC236}">
                        <a16:creationId xmlns:a16="http://schemas.microsoft.com/office/drawing/2014/main" id="{AB3A9508-8DED-48FA-A997-3BAA346F7217}"/>
                      </a:ext>
                    </a:extLst>
                  </p:cNvPr>
                  <p:cNvSpPr>
                    <a:spLocks noChangeShapeType="1"/>
                  </p:cNvSpPr>
                  <p:nvPr/>
                </p:nvSpPr>
                <p:spPr bwMode="auto">
                  <a:xfrm>
                    <a:off x="4992563"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25" name="TextBox 224">
                    <a:extLst>
                      <a:ext uri="{FF2B5EF4-FFF2-40B4-BE49-F238E27FC236}">
                        <a16:creationId xmlns:a16="http://schemas.microsoft.com/office/drawing/2014/main" id="{EA3C9986-E514-4A5B-B709-5FC512ECFF0C}"/>
                      </a:ext>
                    </a:extLst>
                  </p:cNvPr>
                  <p:cNvSpPr txBox="1"/>
                  <p:nvPr/>
                </p:nvSpPr>
                <p:spPr>
                  <a:xfrm>
                    <a:off x="4850931" y="4843176"/>
                    <a:ext cx="277042"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18</a:t>
                    </a:r>
                  </a:p>
                </p:txBody>
              </p:sp>
              <p:sp>
                <p:nvSpPr>
                  <p:cNvPr id="226" name="Line 21">
                    <a:extLst>
                      <a:ext uri="{FF2B5EF4-FFF2-40B4-BE49-F238E27FC236}">
                        <a16:creationId xmlns:a16="http://schemas.microsoft.com/office/drawing/2014/main" id="{20DB944F-9D62-4EB9-9E55-09C4E0D19307}"/>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27" name="TextBox 226">
                    <a:extLst>
                      <a:ext uri="{FF2B5EF4-FFF2-40B4-BE49-F238E27FC236}">
                        <a16:creationId xmlns:a16="http://schemas.microsoft.com/office/drawing/2014/main" id="{5C8B865D-B179-41BC-9DFC-0EBCE0EA4836}"/>
                      </a:ext>
                    </a:extLst>
                  </p:cNvPr>
                  <p:cNvSpPr txBox="1"/>
                  <p:nvPr/>
                </p:nvSpPr>
                <p:spPr>
                  <a:xfrm>
                    <a:off x="4475295" y="4843176"/>
                    <a:ext cx="277042"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16</a:t>
                    </a:r>
                  </a:p>
                </p:txBody>
              </p:sp>
              <p:sp>
                <p:nvSpPr>
                  <p:cNvPr id="228" name="Line 21">
                    <a:extLst>
                      <a:ext uri="{FF2B5EF4-FFF2-40B4-BE49-F238E27FC236}">
                        <a16:creationId xmlns:a16="http://schemas.microsoft.com/office/drawing/2014/main" id="{3B1AF00F-5305-4F57-9FF4-82E95A4A59DC}"/>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29" name="TextBox 228">
                    <a:extLst>
                      <a:ext uri="{FF2B5EF4-FFF2-40B4-BE49-F238E27FC236}">
                        <a16:creationId xmlns:a16="http://schemas.microsoft.com/office/drawing/2014/main" id="{63B133CD-7C26-4B13-AD61-C35AF4F6B05C}"/>
                      </a:ext>
                    </a:extLst>
                  </p:cNvPr>
                  <p:cNvSpPr txBox="1"/>
                  <p:nvPr/>
                </p:nvSpPr>
                <p:spPr>
                  <a:xfrm>
                    <a:off x="4099658" y="4843176"/>
                    <a:ext cx="277042"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14</a:t>
                    </a:r>
                  </a:p>
                </p:txBody>
              </p:sp>
              <p:sp>
                <p:nvSpPr>
                  <p:cNvPr id="230" name="Line 21">
                    <a:extLst>
                      <a:ext uri="{FF2B5EF4-FFF2-40B4-BE49-F238E27FC236}">
                        <a16:creationId xmlns:a16="http://schemas.microsoft.com/office/drawing/2014/main" id="{94C44B95-8C81-420F-9D72-9134616D5125}"/>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31" name="TextBox 230">
                    <a:extLst>
                      <a:ext uri="{FF2B5EF4-FFF2-40B4-BE49-F238E27FC236}">
                        <a16:creationId xmlns:a16="http://schemas.microsoft.com/office/drawing/2014/main" id="{8C491DA9-79E3-47A5-B860-E6DCF85D8DF7}"/>
                      </a:ext>
                    </a:extLst>
                  </p:cNvPr>
                  <p:cNvSpPr txBox="1"/>
                  <p:nvPr/>
                </p:nvSpPr>
                <p:spPr>
                  <a:xfrm>
                    <a:off x="3724021" y="4843176"/>
                    <a:ext cx="277042"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12</a:t>
                    </a:r>
                  </a:p>
                </p:txBody>
              </p:sp>
              <p:sp>
                <p:nvSpPr>
                  <p:cNvPr id="232" name="Line 21">
                    <a:extLst>
                      <a:ext uri="{FF2B5EF4-FFF2-40B4-BE49-F238E27FC236}">
                        <a16:creationId xmlns:a16="http://schemas.microsoft.com/office/drawing/2014/main" id="{70ED82B5-7D13-4B0B-901C-5F659E60D759}"/>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33" name="TextBox 232">
                    <a:extLst>
                      <a:ext uri="{FF2B5EF4-FFF2-40B4-BE49-F238E27FC236}">
                        <a16:creationId xmlns:a16="http://schemas.microsoft.com/office/drawing/2014/main" id="{894E5D13-A288-4D0D-862E-2D3ACEFC2BB6}"/>
                      </a:ext>
                    </a:extLst>
                  </p:cNvPr>
                  <p:cNvSpPr txBox="1"/>
                  <p:nvPr/>
                </p:nvSpPr>
                <p:spPr>
                  <a:xfrm>
                    <a:off x="3348383" y="4843176"/>
                    <a:ext cx="277042"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10</a:t>
                    </a:r>
                  </a:p>
                </p:txBody>
              </p:sp>
              <p:sp>
                <p:nvSpPr>
                  <p:cNvPr id="234" name="Line 21">
                    <a:extLst>
                      <a:ext uri="{FF2B5EF4-FFF2-40B4-BE49-F238E27FC236}">
                        <a16:creationId xmlns:a16="http://schemas.microsoft.com/office/drawing/2014/main" id="{85BFF274-04BC-49D2-84F9-8471E42E781F}"/>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35" name="TextBox 234">
                    <a:extLst>
                      <a:ext uri="{FF2B5EF4-FFF2-40B4-BE49-F238E27FC236}">
                        <a16:creationId xmlns:a16="http://schemas.microsoft.com/office/drawing/2014/main" id="{F3BEAD78-53F8-45DB-AC65-4A2714B2D702}"/>
                      </a:ext>
                    </a:extLst>
                  </p:cNvPr>
                  <p:cNvSpPr txBox="1"/>
                  <p:nvPr/>
                </p:nvSpPr>
                <p:spPr>
                  <a:xfrm>
                    <a:off x="3018452" y="4843176"/>
                    <a:ext cx="185633"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8</a:t>
                    </a:r>
                  </a:p>
                </p:txBody>
              </p:sp>
              <p:sp>
                <p:nvSpPr>
                  <p:cNvPr id="236" name="Line 21">
                    <a:extLst>
                      <a:ext uri="{FF2B5EF4-FFF2-40B4-BE49-F238E27FC236}">
                        <a16:creationId xmlns:a16="http://schemas.microsoft.com/office/drawing/2014/main" id="{8BEF1306-95F3-4964-A6B7-30A2AC9B61D1}"/>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37" name="TextBox 236">
                    <a:extLst>
                      <a:ext uri="{FF2B5EF4-FFF2-40B4-BE49-F238E27FC236}">
                        <a16:creationId xmlns:a16="http://schemas.microsoft.com/office/drawing/2014/main" id="{D4C88485-3B7A-4199-9527-4D0D949D8141}"/>
                      </a:ext>
                    </a:extLst>
                  </p:cNvPr>
                  <p:cNvSpPr txBox="1"/>
                  <p:nvPr/>
                </p:nvSpPr>
                <p:spPr>
                  <a:xfrm>
                    <a:off x="2642814" y="4843176"/>
                    <a:ext cx="185633"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6</a:t>
                    </a:r>
                  </a:p>
                </p:txBody>
              </p:sp>
              <p:sp>
                <p:nvSpPr>
                  <p:cNvPr id="238" name="Line 21">
                    <a:extLst>
                      <a:ext uri="{FF2B5EF4-FFF2-40B4-BE49-F238E27FC236}">
                        <a16:creationId xmlns:a16="http://schemas.microsoft.com/office/drawing/2014/main" id="{82E429C3-6DFB-41E1-BC61-94995B042E0A}"/>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39" name="TextBox 238">
                    <a:extLst>
                      <a:ext uri="{FF2B5EF4-FFF2-40B4-BE49-F238E27FC236}">
                        <a16:creationId xmlns:a16="http://schemas.microsoft.com/office/drawing/2014/main" id="{B05B51ED-0701-40D9-B34A-8B0879C8A4DA}"/>
                      </a:ext>
                    </a:extLst>
                  </p:cNvPr>
                  <p:cNvSpPr txBox="1"/>
                  <p:nvPr/>
                </p:nvSpPr>
                <p:spPr>
                  <a:xfrm>
                    <a:off x="2267177" y="4843176"/>
                    <a:ext cx="185633"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4</a:t>
                    </a:r>
                  </a:p>
                </p:txBody>
              </p:sp>
              <p:sp>
                <p:nvSpPr>
                  <p:cNvPr id="240" name="Line 21">
                    <a:extLst>
                      <a:ext uri="{FF2B5EF4-FFF2-40B4-BE49-F238E27FC236}">
                        <a16:creationId xmlns:a16="http://schemas.microsoft.com/office/drawing/2014/main" id="{BE6E20E0-F60E-44F6-BABA-A0E566822F93}"/>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41" name="TextBox 240">
                    <a:extLst>
                      <a:ext uri="{FF2B5EF4-FFF2-40B4-BE49-F238E27FC236}">
                        <a16:creationId xmlns:a16="http://schemas.microsoft.com/office/drawing/2014/main" id="{DEF70FBE-5FFD-4F52-8E18-B8007C4FE526}"/>
                      </a:ext>
                    </a:extLst>
                  </p:cNvPr>
                  <p:cNvSpPr txBox="1"/>
                  <p:nvPr/>
                </p:nvSpPr>
                <p:spPr>
                  <a:xfrm>
                    <a:off x="1891539" y="4843176"/>
                    <a:ext cx="185633"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a:t>
                    </a:r>
                  </a:p>
                </p:txBody>
              </p:sp>
              <p:sp>
                <p:nvSpPr>
                  <p:cNvPr id="242" name="Line 21">
                    <a:extLst>
                      <a:ext uri="{FF2B5EF4-FFF2-40B4-BE49-F238E27FC236}">
                        <a16:creationId xmlns:a16="http://schemas.microsoft.com/office/drawing/2014/main" id="{7B934279-E43D-4E60-B0BE-1D2C3B8D5F83}"/>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43" name="TextBox 242">
                    <a:extLst>
                      <a:ext uri="{FF2B5EF4-FFF2-40B4-BE49-F238E27FC236}">
                        <a16:creationId xmlns:a16="http://schemas.microsoft.com/office/drawing/2014/main" id="{C9A245CD-19C5-4CCC-AD2C-8CB1461ED477}"/>
                      </a:ext>
                    </a:extLst>
                  </p:cNvPr>
                  <p:cNvSpPr txBox="1"/>
                  <p:nvPr/>
                </p:nvSpPr>
                <p:spPr>
                  <a:xfrm>
                    <a:off x="1515902" y="4843176"/>
                    <a:ext cx="185633"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0</a:t>
                    </a:r>
                  </a:p>
                </p:txBody>
              </p:sp>
            </p:grpSp>
            <p:sp>
              <p:nvSpPr>
                <p:cNvPr id="167" name="TextBox 166">
                  <a:extLst>
                    <a:ext uri="{FF2B5EF4-FFF2-40B4-BE49-F238E27FC236}">
                      <a16:creationId xmlns:a16="http://schemas.microsoft.com/office/drawing/2014/main" id="{0FFDDA5C-0D2E-4C4A-B3F5-1191E3D4CBB8}"/>
                    </a:ext>
                  </a:extLst>
                </p:cNvPr>
                <p:cNvSpPr txBox="1"/>
                <p:nvPr/>
              </p:nvSpPr>
              <p:spPr>
                <a:xfrm>
                  <a:off x="3118339" y="5421767"/>
                  <a:ext cx="1104858" cy="497348"/>
                </a:xfrm>
                <a:prstGeom prst="rect">
                  <a:avLst/>
                </a:prstGeom>
                <a:noFill/>
              </p:spPr>
              <p:txBody>
                <a:bodyPr wrap="none" rtlCol="0" anchor="ctr" anchorCtr="0">
                  <a:spAutoFit/>
                </a:bodyPr>
                <a:lstStyle/>
                <a:p>
                  <a:pPr algn="ctr" fontAlgn="base">
                    <a:spcBef>
                      <a:spcPct val="0"/>
                    </a:spcBef>
                    <a:spcAft>
                      <a:spcPct val="0"/>
                    </a:spcAft>
                  </a:pPr>
                  <a:r>
                    <a:rPr lang="ja-JP" sz="1000">
                      <a:solidFill>
                        <a:srgbClr val="4D4D4D"/>
                      </a:solidFill>
                      <a:cs typeface="Arial" panose="020B0604020202020204" pitchFamily="34" charset="0"/>
                    </a:rPr>
                    <a:t>期間、月数</a:t>
                  </a:r>
                </a:p>
              </p:txBody>
            </p:sp>
            <p:sp>
              <p:nvSpPr>
                <p:cNvPr id="168" name="TextBox 167">
                  <a:extLst>
                    <a:ext uri="{FF2B5EF4-FFF2-40B4-BE49-F238E27FC236}">
                      <a16:creationId xmlns:a16="http://schemas.microsoft.com/office/drawing/2014/main" id="{72543E7D-F343-4D81-8B5F-581ACBC5AD4D}"/>
                    </a:ext>
                  </a:extLst>
                </p:cNvPr>
                <p:cNvSpPr txBox="1"/>
                <p:nvPr/>
              </p:nvSpPr>
              <p:spPr>
                <a:xfrm>
                  <a:off x="397231" y="5148025"/>
                  <a:ext cx="875833" cy="497348"/>
                </a:xfrm>
                <a:prstGeom prst="rect">
                  <a:avLst/>
                </a:prstGeom>
                <a:noFill/>
              </p:spPr>
              <p:txBody>
                <a:bodyPr wrap="none" rtlCol="0">
                  <a:spAutoFit/>
                </a:bodyPr>
                <a:lstStyle/>
                <a:p>
                  <a:pPr algn="r"/>
                  <a:r>
                    <a:rPr lang="ja-JP" sz="1000"/>
                    <a:t>リスク有患者数</a:t>
                  </a:r>
                </a:p>
              </p:txBody>
            </p:sp>
            <p:grpSp>
              <p:nvGrpSpPr>
                <p:cNvPr id="169" name="Group 168">
                  <a:extLst>
                    <a:ext uri="{FF2B5EF4-FFF2-40B4-BE49-F238E27FC236}">
                      <a16:creationId xmlns:a16="http://schemas.microsoft.com/office/drawing/2014/main" id="{32F81C13-0E7E-406A-BF60-BDB92C730B41}"/>
                    </a:ext>
                  </a:extLst>
                </p:cNvPr>
                <p:cNvGrpSpPr/>
                <p:nvPr/>
              </p:nvGrpSpPr>
              <p:grpSpPr>
                <a:xfrm>
                  <a:off x="1231308" y="5714108"/>
                  <a:ext cx="4593952" cy="457697"/>
                  <a:chOff x="1373548" y="6071420"/>
                  <a:chExt cx="4593952" cy="457697"/>
                </a:xfrm>
              </p:grpSpPr>
              <p:sp>
                <p:nvSpPr>
                  <p:cNvPr id="194" name="TextBox 193">
                    <a:extLst>
                      <a:ext uri="{FF2B5EF4-FFF2-40B4-BE49-F238E27FC236}">
                        <a16:creationId xmlns:a16="http://schemas.microsoft.com/office/drawing/2014/main" id="{9BF543E5-6BD9-44CF-ABE4-AA8597AA815A}"/>
                      </a:ext>
                    </a:extLst>
                  </p:cNvPr>
                  <p:cNvSpPr txBox="1"/>
                  <p:nvPr/>
                </p:nvSpPr>
                <p:spPr>
                  <a:xfrm>
                    <a:off x="5802466" y="6071420"/>
                    <a:ext cx="165034"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0</a:t>
                    </a:r>
                  </a:p>
                </p:txBody>
              </p:sp>
              <p:sp>
                <p:nvSpPr>
                  <p:cNvPr id="195" name="TextBox 194">
                    <a:extLst>
                      <a:ext uri="{FF2B5EF4-FFF2-40B4-BE49-F238E27FC236}">
                        <a16:creationId xmlns:a16="http://schemas.microsoft.com/office/drawing/2014/main" id="{66C21F65-55E8-4E11-956E-832D5BFCE9AE}"/>
                      </a:ext>
                    </a:extLst>
                  </p:cNvPr>
                  <p:cNvSpPr txBox="1"/>
                  <p:nvPr/>
                </p:nvSpPr>
                <p:spPr>
                  <a:xfrm>
                    <a:off x="5512622" y="6071420"/>
                    <a:ext cx="165034"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a:t>
                    </a:r>
                  </a:p>
                </p:txBody>
              </p:sp>
              <p:sp>
                <p:nvSpPr>
                  <p:cNvPr id="196" name="TextBox 195">
                    <a:extLst>
                      <a:ext uri="{FF2B5EF4-FFF2-40B4-BE49-F238E27FC236}">
                        <a16:creationId xmlns:a16="http://schemas.microsoft.com/office/drawing/2014/main" id="{869E1ADE-5B3A-4B26-BA2B-6B661E482989}"/>
                      </a:ext>
                    </a:extLst>
                  </p:cNvPr>
                  <p:cNvSpPr txBox="1"/>
                  <p:nvPr/>
                </p:nvSpPr>
                <p:spPr>
                  <a:xfrm>
                    <a:off x="5222778" y="6071420"/>
                    <a:ext cx="165034"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a:t>
                    </a:r>
                  </a:p>
                </p:txBody>
              </p:sp>
              <p:sp>
                <p:nvSpPr>
                  <p:cNvPr id="197" name="TextBox 196">
                    <a:extLst>
                      <a:ext uri="{FF2B5EF4-FFF2-40B4-BE49-F238E27FC236}">
                        <a16:creationId xmlns:a16="http://schemas.microsoft.com/office/drawing/2014/main" id="{F16C351F-DBC2-48FE-B2A2-E9FBEB721AFF}"/>
                      </a:ext>
                    </a:extLst>
                  </p:cNvPr>
                  <p:cNvSpPr txBox="1"/>
                  <p:nvPr/>
                </p:nvSpPr>
                <p:spPr>
                  <a:xfrm>
                    <a:off x="4932935" y="6071420"/>
                    <a:ext cx="165034"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2</a:t>
                    </a:r>
                  </a:p>
                </p:txBody>
              </p:sp>
              <p:sp>
                <p:nvSpPr>
                  <p:cNvPr id="198" name="TextBox 197">
                    <a:extLst>
                      <a:ext uri="{FF2B5EF4-FFF2-40B4-BE49-F238E27FC236}">
                        <a16:creationId xmlns:a16="http://schemas.microsoft.com/office/drawing/2014/main" id="{3334C60D-440E-43A1-90F0-12AF4D7F4776}"/>
                      </a:ext>
                    </a:extLst>
                  </p:cNvPr>
                  <p:cNvSpPr txBox="1"/>
                  <p:nvPr/>
                </p:nvSpPr>
                <p:spPr>
                  <a:xfrm>
                    <a:off x="4643092" y="6071420"/>
                    <a:ext cx="165034"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8</a:t>
                    </a:r>
                  </a:p>
                </p:txBody>
              </p:sp>
              <p:sp>
                <p:nvSpPr>
                  <p:cNvPr id="199" name="TextBox 198">
                    <a:extLst>
                      <a:ext uri="{FF2B5EF4-FFF2-40B4-BE49-F238E27FC236}">
                        <a16:creationId xmlns:a16="http://schemas.microsoft.com/office/drawing/2014/main" id="{322F0C07-83A2-4631-BCC5-1D736EC42E13}"/>
                      </a:ext>
                    </a:extLst>
                  </p:cNvPr>
                  <p:cNvSpPr txBox="1"/>
                  <p:nvPr/>
                </p:nvSpPr>
                <p:spPr>
                  <a:xfrm>
                    <a:off x="4353249" y="6071420"/>
                    <a:ext cx="165034"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9</a:t>
                    </a:r>
                  </a:p>
                </p:txBody>
              </p:sp>
              <p:sp>
                <p:nvSpPr>
                  <p:cNvPr id="200" name="TextBox 199">
                    <a:extLst>
                      <a:ext uri="{FF2B5EF4-FFF2-40B4-BE49-F238E27FC236}">
                        <a16:creationId xmlns:a16="http://schemas.microsoft.com/office/drawing/2014/main" id="{1A2BDFA4-BE3A-4851-AC0E-E0F6B2C61386}"/>
                      </a:ext>
                    </a:extLst>
                  </p:cNvPr>
                  <p:cNvSpPr txBox="1"/>
                  <p:nvPr/>
                </p:nvSpPr>
                <p:spPr>
                  <a:xfrm>
                    <a:off x="4022772" y="6071420"/>
                    <a:ext cx="246301"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13</a:t>
                    </a:r>
                  </a:p>
                </p:txBody>
              </p:sp>
              <p:sp>
                <p:nvSpPr>
                  <p:cNvPr id="201" name="TextBox 200">
                    <a:extLst>
                      <a:ext uri="{FF2B5EF4-FFF2-40B4-BE49-F238E27FC236}">
                        <a16:creationId xmlns:a16="http://schemas.microsoft.com/office/drawing/2014/main" id="{7D90A7EF-45F6-4D22-A709-94BB3EB08EDA}"/>
                      </a:ext>
                    </a:extLst>
                  </p:cNvPr>
                  <p:cNvSpPr txBox="1"/>
                  <p:nvPr/>
                </p:nvSpPr>
                <p:spPr>
                  <a:xfrm>
                    <a:off x="3732930" y="6071420"/>
                    <a:ext cx="246301"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15</a:t>
                    </a:r>
                  </a:p>
                </p:txBody>
              </p:sp>
              <p:sp>
                <p:nvSpPr>
                  <p:cNvPr id="202" name="TextBox 201">
                    <a:extLst>
                      <a:ext uri="{FF2B5EF4-FFF2-40B4-BE49-F238E27FC236}">
                        <a16:creationId xmlns:a16="http://schemas.microsoft.com/office/drawing/2014/main" id="{554DA92A-7007-4C37-83F0-C3A6BD2DECDF}"/>
                      </a:ext>
                    </a:extLst>
                  </p:cNvPr>
                  <p:cNvSpPr txBox="1"/>
                  <p:nvPr/>
                </p:nvSpPr>
                <p:spPr>
                  <a:xfrm>
                    <a:off x="3443087" y="6071420"/>
                    <a:ext cx="246301"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24</a:t>
                    </a:r>
                  </a:p>
                </p:txBody>
              </p:sp>
              <p:sp>
                <p:nvSpPr>
                  <p:cNvPr id="203" name="TextBox 202">
                    <a:extLst>
                      <a:ext uri="{FF2B5EF4-FFF2-40B4-BE49-F238E27FC236}">
                        <a16:creationId xmlns:a16="http://schemas.microsoft.com/office/drawing/2014/main" id="{3C19508D-010B-49C2-BF3F-2725B390191D}"/>
                      </a:ext>
                    </a:extLst>
                  </p:cNvPr>
                  <p:cNvSpPr txBox="1"/>
                  <p:nvPr/>
                </p:nvSpPr>
                <p:spPr>
                  <a:xfrm>
                    <a:off x="3153243" y="6071420"/>
                    <a:ext cx="246301"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37</a:t>
                    </a:r>
                  </a:p>
                </p:txBody>
              </p:sp>
              <p:sp>
                <p:nvSpPr>
                  <p:cNvPr id="204" name="TextBox 203">
                    <a:extLst>
                      <a:ext uri="{FF2B5EF4-FFF2-40B4-BE49-F238E27FC236}">
                        <a16:creationId xmlns:a16="http://schemas.microsoft.com/office/drawing/2014/main" id="{B245BE10-905F-4DEA-9C8C-4FA62DE0A265}"/>
                      </a:ext>
                    </a:extLst>
                  </p:cNvPr>
                  <p:cNvSpPr txBox="1"/>
                  <p:nvPr/>
                </p:nvSpPr>
                <p:spPr>
                  <a:xfrm>
                    <a:off x="2863399" y="6071420"/>
                    <a:ext cx="246301"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49</a:t>
                    </a:r>
                  </a:p>
                </p:txBody>
              </p:sp>
              <p:sp>
                <p:nvSpPr>
                  <p:cNvPr id="205" name="TextBox 204">
                    <a:extLst>
                      <a:ext uri="{FF2B5EF4-FFF2-40B4-BE49-F238E27FC236}">
                        <a16:creationId xmlns:a16="http://schemas.microsoft.com/office/drawing/2014/main" id="{4BDB6660-DCA5-40B8-A281-927E5DF6A6DA}"/>
                      </a:ext>
                    </a:extLst>
                  </p:cNvPr>
                  <p:cNvSpPr txBox="1"/>
                  <p:nvPr/>
                </p:nvSpPr>
                <p:spPr>
                  <a:xfrm>
                    <a:off x="2573556" y="6071420"/>
                    <a:ext cx="246301"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65</a:t>
                    </a:r>
                  </a:p>
                </p:txBody>
              </p:sp>
              <p:sp>
                <p:nvSpPr>
                  <p:cNvPr id="206" name="TextBox 205">
                    <a:extLst>
                      <a:ext uri="{FF2B5EF4-FFF2-40B4-BE49-F238E27FC236}">
                        <a16:creationId xmlns:a16="http://schemas.microsoft.com/office/drawing/2014/main" id="{9569F9E2-8147-4828-AE31-B32572429EFC}"/>
                      </a:ext>
                    </a:extLst>
                  </p:cNvPr>
                  <p:cNvSpPr txBox="1"/>
                  <p:nvPr/>
                </p:nvSpPr>
                <p:spPr>
                  <a:xfrm>
                    <a:off x="2283712" y="6071420"/>
                    <a:ext cx="246301"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90</a:t>
                    </a:r>
                  </a:p>
                </p:txBody>
              </p:sp>
              <p:sp>
                <p:nvSpPr>
                  <p:cNvPr id="207" name="TextBox 206">
                    <a:extLst>
                      <a:ext uri="{FF2B5EF4-FFF2-40B4-BE49-F238E27FC236}">
                        <a16:creationId xmlns:a16="http://schemas.microsoft.com/office/drawing/2014/main" id="{6D41E702-1011-4D54-9537-E64FA7C355F7}"/>
                      </a:ext>
                    </a:extLst>
                  </p:cNvPr>
                  <p:cNvSpPr txBox="1"/>
                  <p:nvPr/>
                </p:nvSpPr>
                <p:spPr>
                  <a:xfrm>
                    <a:off x="1953233" y="6071420"/>
                    <a:ext cx="327570"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113</a:t>
                    </a:r>
                  </a:p>
                </p:txBody>
              </p:sp>
              <p:sp>
                <p:nvSpPr>
                  <p:cNvPr id="208" name="TextBox 207">
                    <a:extLst>
                      <a:ext uri="{FF2B5EF4-FFF2-40B4-BE49-F238E27FC236}">
                        <a16:creationId xmlns:a16="http://schemas.microsoft.com/office/drawing/2014/main" id="{BB4E6058-2E4D-4BBB-848B-0CD4204A8988}"/>
                      </a:ext>
                    </a:extLst>
                  </p:cNvPr>
                  <p:cNvSpPr txBox="1"/>
                  <p:nvPr/>
                </p:nvSpPr>
                <p:spPr>
                  <a:xfrm>
                    <a:off x="1663390" y="6071420"/>
                    <a:ext cx="327570"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136</a:t>
                    </a:r>
                  </a:p>
                </p:txBody>
              </p:sp>
              <p:sp>
                <p:nvSpPr>
                  <p:cNvPr id="209" name="TextBox 208">
                    <a:extLst>
                      <a:ext uri="{FF2B5EF4-FFF2-40B4-BE49-F238E27FC236}">
                        <a16:creationId xmlns:a16="http://schemas.microsoft.com/office/drawing/2014/main" id="{CF428739-CAFC-4741-B3C1-7A74BB98AADE}"/>
                      </a:ext>
                    </a:extLst>
                  </p:cNvPr>
                  <p:cNvSpPr txBox="1"/>
                  <p:nvPr/>
                </p:nvSpPr>
                <p:spPr>
                  <a:xfrm>
                    <a:off x="1373548" y="6071420"/>
                    <a:ext cx="327570"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148</a:t>
                    </a:r>
                  </a:p>
                </p:txBody>
              </p:sp>
            </p:grpSp>
            <p:grpSp>
              <p:nvGrpSpPr>
                <p:cNvPr id="170" name="Group 169">
                  <a:extLst>
                    <a:ext uri="{FF2B5EF4-FFF2-40B4-BE49-F238E27FC236}">
                      <a16:creationId xmlns:a16="http://schemas.microsoft.com/office/drawing/2014/main" id="{8CDF28A5-FB76-407F-A227-3C718C84B8AC}"/>
                    </a:ext>
                  </a:extLst>
                </p:cNvPr>
                <p:cNvGrpSpPr/>
                <p:nvPr/>
              </p:nvGrpSpPr>
              <p:grpSpPr>
                <a:xfrm>
                  <a:off x="1231308" y="6156791"/>
                  <a:ext cx="4883793" cy="457697"/>
                  <a:chOff x="1373548" y="6071420"/>
                  <a:chExt cx="4883793" cy="457697"/>
                </a:xfrm>
              </p:grpSpPr>
              <p:sp>
                <p:nvSpPr>
                  <p:cNvPr id="177" name="TextBox 176">
                    <a:extLst>
                      <a:ext uri="{FF2B5EF4-FFF2-40B4-BE49-F238E27FC236}">
                        <a16:creationId xmlns:a16="http://schemas.microsoft.com/office/drawing/2014/main" id="{E69786B8-2F58-471C-94E2-398111AB3871}"/>
                      </a:ext>
                    </a:extLst>
                  </p:cNvPr>
                  <p:cNvSpPr txBox="1"/>
                  <p:nvPr/>
                </p:nvSpPr>
                <p:spPr>
                  <a:xfrm>
                    <a:off x="6092307" y="6071420"/>
                    <a:ext cx="165034"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0</a:t>
                    </a:r>
                  </a:p>
                </p:txBody>
              </p:sp>
              <p:sp>
                <p:nvSpPr>
                  <p:cNvPr id="178" name="TextBox 177">
                    <a:extLst>
                      <a:ext uri="{FF2B5EF4-FFF2-40B4-BE49-F238E27FC236}">
                        <a16:creationId xmlns:a16="http://schemas.microsoft.com/office/drawing/2014/main" id="{45AC3B49-6927-4030-9EDA-5BD2950F69FC}"/>
                      </a:ext>
                    </a:extLst>
                  </p:cNvPr>
                  <p:cNvSpPr txBox="1"/>
                  <p:nvPr/>
                </p:nvSpPr>
                <p:spPr>
                  <a:xfrm>
                    <a:off x="5802466" y="6071420"/>
                    <a:ext cx="165034"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a:t>
                    </a:r>
                  </a:p>
                </p:txBody>
              </p:sp>
              <p:sp>
                <p:nvSpPr>
                  <p:cNvPr id="179" name="TextBox 178">
                    <a:extLst>
                      <a:ext uri="{FF2B5EF4-FFF2-40B4-BE49-F238E27FC236}">
                        <a16:creationId xmlns:a16="http://schemas.microsoft.com/office/drawing/2014/main" id="{1C536F9F-7F02-4F56-9EFB-5CB1E48751F0}"/>
                      </a:ext>
                    </a:extLst>
                  </p:cNvPr>
                  <p:cNvSpPr txBox="1"/>
                  <p:nvPr/>
                </p:nvSpPr>
                <p:spPr>
                  <a:xfrm>
                    <a:off x="5512622" y="6071420"/>
                    <a:ext cx="165034"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a:t>
                    </a:r>
                  </a:p>
                </p:txBody>
              </p:sp>
              <p:sp>
                <p:nvSpPr>
                  <p:cNvPr id="180" name="TextBox 179">
                    <a:extLst>
                      <a:ext uri="{FF2B5EF4-FFF2-40B4-BE49-F238E27FC236}">
                        <a16:creationId xmlns:a16="http://schemas.microsoft.com/office/drawing/2014/main" id="{11E20CA6-43CA-4063-9F42-0CA27B0FDB20}"/>
                      </a:ext>
                    </a:extLst>
                  </p:cNvPr>
                  <p:cNvSpPr txBox="1"/>
                  <p:nvPr/>
                </p:nvSpPr>
                <p:spPr>
                  <a:xfrm>
                    <a:off x="5222778" y="6071420"/>
                    <a:ext cx="165034"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4</a:t>
                    </a:r>
                  </a:p>
                </p:txBody>
              </p:sp>
              <p:sp>
                <p:nvSpPr>
                  <p:cNvPr id="181" name="TextBox 180">
                    <a:extLst>
                      <a:ext uri="{FF2B5EF4-FFF2-40B4-BE49-F238E27FC236}">
                        <a16:creationId xmlns:a16="http://schemas.microsoft.com/office/drawing/2014/main" id="{7F90728E-2E62-482F-92D2-57BB8EA2AC10}"/>
                      </a:ext>
                    </a:extLst>
                  </p:cNvPr>
                  <p:cNvSpPr txBox="1"/>
                  <p:nvPr/>
                </p:nvSpPr>
                <p:spPr>
                  <a:xfrm>
                    <a:off x="4932935" y="6071420"/>
                    <a:ext cx="165034"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7</a:t>
                    </a:r>
                  </a:p>
                </p:txBody>
              </p:sp>
              <p:sp>
                <p:nvSpPr>
                  <p:cNvPr id="182" name="TextBox 181">
                    <a:extLst>
                      <a:ext uri="{FF2B5EF4-FFF2-40B4-BE49-F238E27FC236}">
                        <a16:creationId xmlns:a16="http://schemas.microsoft.com/office/drawing/2014/main" id="{28132499-2E03-4760-A032-0461AFA553D7}"/>
                      </a:ext>
                    </a:extLst>
                  </p:cNvPr>
                  <p:cNvSpPr txBox="1"/>
                  <p:nvPr/>
                </p:nvSpPr>
                <p:spPr>
                  <a:xfrm>
                    <a:off x="4602459" y="6071420"/>
                    <a:ext cx="246301"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11</a:t>
                    </a:r>
                  </a:p>
                </p:txBody>
              </p:sp>
              <p:sp>
                <p:nvSpPr>
                  <p:cNvPr id="183" name="TextBox 182">
                    <a:extLst>
                      <a:ext uri="{FF2B5EF4-FFF2-40B4-BE49-F238E27FC236}">
                        <a16:creationId xmlns:a16="http://schemas.microsoft.com/office/drawing/2014/main" id="{5EE8A3CB-D06D-4242-91C6-127566623CF4}"/>
                      </a:ext>
                    </a:extLst>
                  </p:cNvPr>
                  <p:cNvSpPr txBox="1"/>
                  <p:nvPr/>
                </p:nvSpPr>
                <p:spPr>
                  <a:xfrm>
                    <a:off x="4312615" y="6071420"/>
                    <a:ext cx="246301"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11</a:t>
                    </a:r>
                  </a:p>
                </p:txBody>
              </p:sp>
              <p:sp>
                <p:nvSpPr>
                  <p:cNvPr id="184" name="TextBox 183">
                    <a:extLst>
                      <a:ext uri="{FF2B5EF4-FFF2-40B4-BE49-F238E27FC236}">
                        <a16:creationId xmlns:a16="http://schemas.microsoft.com/office/drawing/2014/main" id="{E6D0EC6A-A1B4-4D98-B810-8272DBD2CFFE}"/>
                      </a:ext>
                    </a:extLst>
                  </p:cNvPr>
                  <p:cNvSpPr txBox="1"/>
                  <p:nvPr/>
                </p:nvSpPr>
                <p:spPr>
                  <a:xfrm>
                    <a:off x="4022772" y="6071420"/>
                    <a:ext cx="246301"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13</a:t>
                    </a:r>
                  </a:p>
                </p:txBody>
              </p:sp>
              <p:sp>
                <p:nvSpPr>
                  <p:cNvPr id="185" name="TextBox 184">
                    <a:extLst>
                      <a:ext uri="{FF2B5EF4-FFF2-40B4-BE49-F238E27FC236}">
                        <a16:creationId xmlns:a16="http://schemas.microsoft.com/office/drawing/2014/main" id="{4EFE78CF-C142-4DBC-BDFF-84275EE93054}"/>
                      </a:ext>
                    </a:extLst>
                  </p:cNvPr>
                  <p:cNvSpPr txBox="1"/>
                  <p:nvPr/>
                </p:nvSpPr>
                <p:spPr>
                  <a:xfrm>
                    <a:off x="3732930" y="6071420"/>
                    <a:ext cx="246301"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17</a:t>
                    </a:r>
                  </a:p>
                </p:txBody>
              </p:sp>
              <p:sp>
                <p:nvSpPr>
                  <p:cNvPr id="186" name="TextBox 185">
                    <a:extLst>
                      <a:ext uri="{FF2B5EF4-FFF2-40B4-BE49-F238E27FC236}">
                        <a16:creationId xmlns:a16="http://schemas.microsoft.com/office/drawing/2014/main" id="{56A5407A-0ADB-4752-81B2-702FC6FF8DE0}"/>
                      </a:ext>
                    </a:extLst>
                  </p:cNvPr>
                  <p:cNvSpPr txBox="1"/>
                  <p:nvPr/>
                </p:nvSpPr>
                <p:spPr>
                  <a:xfrm>
                    <a:off x="3443087" y="6071420"/>
                    <a:ext cx="246301"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25</a:t>
                    </a:r>
                  </a:p>
                </p:txBody>
              </p:sp>
              <p:sp>
                <p:nvSpPr>
                  <p:cNvPr id="187" name="TextBox 186">
                    <a:extLst>
                      <a:ext uri="{FF2B5EF4-FFF2-40B4-BE49-F238E27FC236}">
                        <a16:creationId xmlns:a16="http://schemas.microsoft.com/office/drawing/2014/main" id="{439CF01C-D911-454F-91C3-D8F6462DB07F}"/>
                      </a:ext>
                    </a:extLst>
                  </p:cNvPr>
                  <p:cNvSpPr txBox="1"/>
                  <p:nvPr/>
                </p:nvSpPr>
                <p:spPr>
                  <a:xfrm>
                    <a:off x="3153243" y="6071420"/>
                    <a:ext cx="246301"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34</a:t>
                    </a:r>
                  </a:p>
                </p:txBody>
              </p:sp>
              <p:sp>
                <p:nvSpPr>
                  <p:cNvPr id="188" name="TextBox 187">
                    <a:extLst>
                      <a:ext uri="{FF2B5EF4-FFF2-40B4-BE49-F238E27FC236}">
                        <a16:creationId xmlns:a16="http://schemas.microsoft.com/office/drawing/2014/main" id="{31639E6A-CEDA-4BA3-8A21-3D9EC0AB643F}"/>
                      </a:ext>
                    </a:extLst>
                  </p:cNvPr>
                  <p:cNvSpPr txBox="1"/>
                  <p:nvPr/>
                </p:nvSpPr>
                <p:spPr>
                  <a:xfrm>
                    <a:off x="2863399" y="6071420"/>
                    <a:ext cx="246301"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47</a:t>
                    </a:r>
                  </a:p>
                </p:txBody>
              </p:sp>
              <p:sp>
                <p:nvSpPr>
                  <p:cNvPr id="189" name="TextBox 188">
                    <a:extLst>
                      <a:ext uri="{FF2B5EF4-FFF2-40B4-BE49-F238E27FC236}">
                        <a16:creationId xmlns:a16="http://schemas.microsoft.com/office/drawing/2014/main" id="{2E0463DA-9A00-4CC2-ABD1-CA04E83C5A41}"/>
                      </a:ext>
                    </a:extLst>
                  </p:cNvPr>
                  <p:cNvSpPr txBox="1"/>
                  <p:nvPr/>
                </p:nvSpPr>
                <p:spPr>
                  <a:xfrm>
                    <a:off x="2573556" y="6071420"/>
                    <a:ext cx="246301"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59</a:t>
                    </a:r>
                  </a:p>
                </p:txBody>
              </p:sp>
              <p:sp>
                <p:nvSpPr>
                  <p:cNvPr id="190" name="TextBox 189">
                    <a:extLst>
                      <a:ext uri="{FF2B5EF4-FFF2-40B4-BE49-F238E27FC236}">
                        <a16:creationId xmlns:a16="http://schemas.microsoft.com/office/drawing/2014/main" id="{CDC2EE15-3ABB-477E-90AB-B58E898F0D26}"/>
                      </a:ext>
                    </a:extLst>
                  </p:cNvPr>
                  <p:cNvSpPr txBox="1"/>
                  <p:nvPr/>
                </p:nvSpPr>
                <p:spPr>
                  <a:xfrm>
                    <a:off x="2283712" y="6071420"/>
                    <a:ext cx="246301"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81</a:t>
                    </a:r>
                  </a:p>
                </p:txBody>
              </p:sp>
              <p:sp>
                <p:nvSpPr>
                  <p:cNvPr id="191" name="TextBox 190">
                    <a:extLst>
                      <a:ext uri="{FF2B5EF4-FFF2-40B4-BE49-F238E27FC236}">
                        <a16:creationId xmlns:a16="http://schemas.microsoft.com/office/drawing/2014/main" id="{DEA37B1D-27E4-4F29-ACC4-78A23F50C84B}"/>
                      </a:ext>
                    </a:extLst>
                  </p:cNvPr>
                  <p:cNvSpPr txBox="1"/>
                  <p:nvPr/>
                </p:nvSpPr>
                <p:spPr>
                  <a:xfrm>
                    <a:off x="1953233" y="6071420"/>
                    <a:ext cx="327570"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108</a:t>
                    </a:r>
                  </a:p>
                </p:txBody>
              </p:sp>
              <p:sp>
                <p:nvSpPr>
                  <p:cNvPr id="192" name="TextBox 191">
                    <a:extLst>
                      <a:ext uri="{FF2B5EF4-FFF2-40B4-BE49-F238E27FC236}">
                        <a16:creationId xmlns:a16="http://schemas.microsoft.com/office/drawing/2014/main" id="{52F9B11A-015D-4122-9EE1-3489D782C08A}"/>
                      </a:ext>
                    </a:extLst>
                  </p:cNvPr>
                  <p:cNvSpPr txBox="1"/>
                  <p:nvPr/>
                </p:nvSpPr>
                <p:spPr>
                  <a:xfrm>
                    <a:off x="1663390" y="6071420"/>
                    <a:ext cx="327570"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132</a:t>
                    </a:r>
                  </a:p>
                </p:txBody>
              </p:sp>
              <p:sp>
                <p:nvSpPr>
                  <p:cNvPr id="193" name="TextBox 192">
                    <a:extLst>
                      <a:ext uri="{FF2B5EF4-FFF2-40B4-BE49-F238E27FC236}">
                        <a16:creationId xmlns:a16="http://schemas.microsoft.com/office/drawing/2014/main" id="{94A7734B-56AC-488E-B42B-F67DE4CA6E23}"/>
                      </a:ext>
                    </a:extLst>
                  </p:cNvPr>
                  <p:cNvSpPr txBox="1"/>
                  <p:nvPr/>
                </p:nvSpPr>
                <p:spPr>
                  <a:xfrm>
                    <a:off x="1373548" y="6071420"/>
                    <a:ext cx="327570"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148</a:t>
                    </a:r>
                  </a:p>
                </p:txBody>
              </p:sp>
            </p:grpSp>
            <p:sp>
              <p:nvSpPr>
                <p:cNvPr id="171" name="TextBox 170">
                  <a:extLst>
                    <a:ext uri="{FF2B5EF4-FFF2-40B4-BE49-F238E27FC236}">
                      <a16:creationId xmlns:a16="http://schemas.microsoft.com/office/drawing/2014/main" id="{2BD544E9-961B-4273-BB5B-BEEFC15B857A}"/>
                    </a:ext>
                  </a:extLst>
                </p:cNvPr>
                <p:cNvSpPr txBox="1"/>
                <p:nvPr/>
              </p:nvSpPr>
              <p:spPr>
                <a:xfrm>
                  <a:off x="1701800" y="4406058"/>
                  <a:ext cx="1557364" cy="808192"/>
                </a:xfrm>
                <a:prstGeom prst="rect">
                  <a:avLst/>
                </a:prstGeom>
                <a:noFill/>
              </p:spPr>
              <p:txBody>
                <a:bodyPr wrap="none" rtlCol="0" anchor="ctr" anchorCtr="0">
                  <a:spAutoFit/>
                </a:bodyPr>
                <a:lstStyle/>
                <a:p>
                  <a:r>
                    <a:rPr lang="ja-JP" sz="1000"/>
                    <a:t>エリスパーゼ＋化学療法 </a:t>
                  </a:r>
                </a:p>
                <a:p>
                  <a:r>
                    <a:rPr lang="ja-JP" sz="1000">
                      <a:solidFill>
                        <a:srgbClr val="4D4D4D"/>
                      </a:solidFill>
                    </a:rPr>
                    <a:t>化学療法のみ</a:t>
                  </a:r>
                </a:p>
              </p:txBody>
            </p:sp>
            <p:cxnSp>
              <p:nvCxnSpPr>
                <p:cNvPr id="172" name="Straight Connector 171">
                  <a:extLst>
                    <a:ext uri="{FF2B5EF4-FFF2-40B4-BE49-F238E27FC236}">
                      <a16:creationId xmlns:a16="http://schemas.microsoft.com/office/drawing/2014/main" id="{53813468-F1DE-4E8E-B58E-62E51243C9B0}"/>
                    </a:ext>
                  </a:extLst>
                </p:cNvPr>
                <p:cNvCxnSpPr>
                  <a:cxnSpLocks/>
                </p:cNvCxnSpPr>
                <p:nvPr/>
              </p:nvCxnSpPr>
              <p:spPr>
                <a:xfrm>
                  <a:off x="1422399" y="4662530"/>
                  <a:ext cx="288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3A260A9B-5FAB-403D-923A-C5311CF5A552}"/>
                    </a:ext>
                  </a:extLst>
                </p:cNvPr>
                <p:cNvCxnSpPr>
                  <a:cxnSpLocks/>
                </p:cNvCxnSpPr>
                <p:nvPr/>
              </p:nvCxnSpPr>
              <p:spPr>
                <a:xfrm>
                  <a:off x="1422400" y="4985325"/>
                  <a:ext cx="28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53E351E-1129-4567-BF35-847E3157BC82}"/>
                    </a:ext>
                  </a:extLst>
                </p:cNvPr>
                <p:cNvCxnSpPr>
                  <a:cxnSpLocks/>
                </p:cNvCxnSpPr>
                <p:nvPr/>
              </p:nvCxnSpPr>
              <p:spPr>
                <a:xfrm>
                  <a:off x="1485900" y="4338323"/>
                  <a:ext cx="0" cy="1440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8DD5B604-BBF2-4339-9B22-7DCD4F59882F}"/>
                    </a:ext>
                  </a:extLst>
                </p:cNvPr>
                <p:cNvCxnSpPr>
                  <a:cxnSpLocks/>
                </p:cNvCxnSpPr>
                <p:nvPr/>
              </p:nvCxnSpPr>
              <p:spPr>
                <a:xfrm>
                  <a:off x="1638300" y="4338323"/>
                  <a:ext cx="0" cy="144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569E378A-3B30-4600-B2BD-CDBC0E76740B}"/>
                    </a:ext>
                  </a:extLst>
                </p:cNvPr>
                <p:cNvSpPr txBox="1"/>
                <p:nvPr/>
              </p:nvSpPr>
              <p:spPr>
                <a:xfrm>
                  <a:off x="1695450" y="4146260"/>
                  <a:ext cx="849975" cy="497348"/>
                </a:xfrm>
                <a:prstGeom prst="rect">
                  <a:avLst/>
                </a:prstGeom>
                <a:noFill/>
              </p:spPr>
              <p:txBody>
                <a:bodyPr wrap="none" rtlCol="0" anchor="ctr" anchorCtr="0">
                  <a:spAutoFit/>
                </a:bodyPr>
                <a:lstStyle/>
                <a:p>
                  <a:r>
                    <a:rPr lang="ja-JP" sz="1000"/>
                    <a:t>打ち切り</a:t>
                  </a:r>
                </a:p>
              </p:txBody>
            </p:sp>
          </p:grpSp>
          <p:sp>
            <p:nvSpPr>
              <p:cNvPr id="162" name="Freeform 21">
                <a:extLst>
                  <a:ext uri="{FF2B5EF4-FFF2-40B4-BE49-F238E27FC236}">
                    <a16:creationId xmlns:a16="http://schemas.microsoft.com/office/drawing/2014/main" id="{4122AE8C-5AAA-4427-B8A6-BC9B5163E1B9}"/>
                  </a:ext>
                </a:extLst>
              </p:cNvPr>
              <p:cNvSpPr>
                <a:spLocks/>
              </p:cNvSpPr>
              <p:nvPr/>
            </p:nvSpPr>
            <p:spPr bwMode="auto">
              <a:xfrm>
                <a:off x="11602720" y="3780424"/>
                <a:ext cx="4084320" cy="137069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163" name="TextBox 162">
                <a:extLst>
                  <a:ext uri="{FF2B5EF4-FFF2-40B4-BE49-F238E27FC236}">
                    <a16:creationId xmlns:a16="http://schemas.microsoft.com/office/drawing/2014/main" id="{883A1C59-309A-4511-92E6-089239A29A69}"/>
                  </a:ext>
                </a:extLst>
              </p:cNvPr>
              <p:cNvSpPr txBox="1"/>
              <p:nvPr/>
            </p:nvSpPr>
            <p:spPr>
              <a:xfrm>
                <a:off x="10777912" y="5297688"/>
                <a:ext cx="787396" cy="400110"/>
              </a:xfrm>
              <a:prstGeom prst="rect">
                <a:avLst/>
              </a:prstGeom>
              <a:noFill/>
            </p:spPr>
            <p:txBody>
              <a:bodyPr wrap="none" rtlCol="0">
                <a:spAutoFit/>
              </a:bodyPr>
              <a:lstStyle/>
              <a:p>
                <a:pPr algn="r"/>
                <a:r>
                  <a:rPr lang="ja-JP" sz="1000">
                    <a:solidFill>
                      <a:schemeClr val="accent3"/>
                    </a:solidFill>
                  </a:rPr>
                  <a:t>エリスパーゼ</a:t>
                </a:r>
              </a:p>
              <a:p>
                <a:pPr algn="r"/>
                <a:r>
                  <a:rPr lang="ja-JP" sz="1000">
                    <a:solidFill>
                      <a:schemeClr val="accent3"/>
                    </a:solidFill>
                  </a:rPr>
                  <a:t>+ 化学療法</a:t>
                </a:r>
              </a:p>
            </p:txBody>
          </p:sp>
        </p:grpSp>
        <p:grpSp>
          <p:nvGrpSpPr>
            <p:cNvPr id="147" name="Group 146">
              <a:extLst>
                <a:ext uri="{FF2B5EF4-FFF2-40B4-BE49-F238E27FC236}">
                  <a16:creationId xmlns:a16="http://schemas.microsoft.com/office/drawing/2014/main" id="{307924F2-6170-43AF-A075-DE909595CDB6}"/>
                </a:ext>
              </a:extLst>
            </p:cNvPr>
            <p:cNvGrpSpPr/>
            <p:nvPr/>
          </p:nvGrpSpPr>
          <p:grpSpPr>
            <a:xfrm>
              <a:off x="7324725" y="1775459"/>
              <a:ext cx="3658235" cy="1277621"/>
              <a:chOff x="3819525" y="2628899"/>
              <a:chExt cx="4555912" cy="1606352"/>
            </a:xfrm>
          </p:grpSpPr>
          <p:sp>
            <p:nvSpPr>
              <p:cNvPr id="151" name="Freeform: Shape 276">
                <a:extLst>
                  <a:ext uri="{FF2B5EF4-FFF2-40B4-BE49-F238E27FC236}">
                    <a16:creationId xmlns:a16="http://schemas.microsoft.com/office/drawing/2014/main" id="{280748F7-BEF9-44BA-BC9B-7DA0D502BBC8}"/>
                  </a:ext>
                </a:extLst>
              </p:cNvPr>
              <p:cNvSpPr/>
              <p:nvPr/>
            </p:nvSpPr>
            <p:spPr>
              <a:xfrm>
                <a:off x="3819525" y="2628899"/>
                <a:ext cx="4553111" cy="1566291"/>
              </a:xfrm>
              <a:custGeom>
                <a:avLst/>
                <a:gdLst>
                  <a:gd name="connsiteX0" fmla="*/ 4553112 w 4553111"/>
                  <a:gd name="connsiteY0" fmla="*/ 1566291 h 1566291"/>
                  <a:gd name="connsiteX1" fmla="*/ 3534928 w 4553111"/>
                  <a:gd name="connsiteY1" fmla="*/ 1566291 h 1566291"/>
                  <a:gd name="connsiteX2" fmla="*/ 3534928 w 4553111"/>
                  <a:gd name="connsiteY2" fmla="*/ 1531391 h 1566291"/>
                  <a:gd name="connsiteX3" fmla="*/ 3477444 w 4553111"/>
                  <a:gd name="connsiteY3" fmla="*/ 1531391 h 1566291"/>
                  <a:gd name="connsiteX4" fmla="*/ 3477444 w 4553111"/>
                  <a:gd name="connsiteY4" fmla="*/ 1512913 h 1566291"/>
                  <a:gd name="connsiteX5" fmla="*/ 3454870 w 4553111"/>
                  <a:gd name="connsiteY5" fmla="*/ 1512913 h 1566291"/>
                  <a:gd name="connsiteX6" fmla="*/ 3454870 w 4553111"/>
                  <a:gd name="connsiteY6" fmla="*/ 1484176 h 1566291"/>
                  <a:gd name="connsiteX7" fmla="*/ 3385071 w 4553111"/>
                  <a:gd name="connsiteY7" fmla="*/ 1484176 h 1566291"/>
                  <a:gd name="connsiteX8" fmla="*/ 3385071 w 4553111"/>
                  <a:gd name="connsiteY8" fmla="*/ 1453382 h 1566291"/>
                  <a:gd name="connsiteX9" fmla="*/ 2867768 w 4553111"/>
                  <a:gd name="connsiteY9" fmla="*/ 1453382 h 1566291"/>
                  <a:gd name="connsiteX10" fmla="*/ 2867768 w 4553111"/>
                  <a:gd name="connsiteY10" fmla="*/ 1445171 h 1566291"/>
                  <a:gd name="connsiteX11" fmla="*/ 2839022 w 4553111"/>
                  <a:gd name="connsiteY11" fmla="*/ 1445171 h 1566291"/>
                  <a:gd name="connsiteX12" fmla="*/ 2839022 w 4553111"/>
                  <a:gd name="connsiteY12" fmla="*/ 1422587 h 1566291"/>
                  <a:gd name="connsiteX13" fmla="*/ 2549576 w 4553111"/>
                  <a:gd name="connsiteY13" fmla="*/ 1422587 h 1566291"/>
                  <a:gd name="connsiteX14" fmla="*/ 2549576 w 4553111"/>
                  <a:gd name="connsiteY14" fmla="*/ 1406166 h 1566291"/>
                  <a:gd name="connsiteX15" fmla="*/ 2455155 w 4553111"/>
                  <a:gd name="connsiteY15" fmla="*/ 1406166 h 1566291"/>
                  <a:gd name="connsiteX16" fmla="*/ 2455155 w 4553111"/>
                  <a:gd name="connsiteY16" fmla="*/ 1389745 h 1566291"/>
                  <a:gd name="connsiteX17" fmla="*/ 2418198 w 4553111"/>
                  <a:gd name="connsiteY17" fmla="*/ 1389745 h 1566291"/>
                  <a:gd name="connsiteX18" fmla="*/ 2418198 w 4553111"/>
                  <a:gd name="connsiteY18" fmla="*/ 1373324 h 1566291"/>
                  <a:gd name="connsiteX19" fmla="*/ 2313508 w 4553111"/>
                  <a:gd name="connsiteY19" fmla="*/ 1373324 h 1566291"/>
                  <a:gd name="connsiteX20" fmla="*/ 2313508 w 4553111"/>
                  <a:gd name="connsiteY20" fmla="*/ 1367171 h 1566291"/>
                  <a:gd name="connsiteX21" fmla="*/ 2243709 w 4553111"/>
                  <a:gd name="connsiteY21" fmla="*/ 1367171 h 1566291"/>
                  <a:gd name="connsiteX22" fmla="*/ 2243709 w 4553111"/>
                  <a:gd name="connsiteY22" fmla="*/ 1340482 h 1566291"/>
                  <a:gd name="connsiteX23" fmla="*/ 2167757 w 4553111"/>
                  <a:gd name="connsiteY23" fmla="*/ 1340482 h 1566291"/>
                  <a:gd name="connsiteX24" fmla="*/ 2167757 w 4553111"/>
                  <a:gd name="connsiteY24" fmla="*/ 1309688 h 1566291"/>
                  <a:gd name="connsiteX25" fmla="*/ 2116436 w 4553111"/>
                  <a:gd name="connsiteY25" fmla="*/ 1309688 h 1566291"/>
                  <a:gd name="connsiteX26" fmla="*/ 2116436 w 4553111"/>
                  <a:gd name="connsiteY26" fmla="*/ 1285056 h 1566291"/>
                  <a:gd name="connsiteX27" fmla="*/ 2091804 w 4553111"/>
                  <a:gd name="connsiteY27" fmla="*/ 1285056 h 1566291"/>
                  <a:gd name="connsiteX28" fmla="*/ 2091804 w 4553111"/>
                  <a:gd name="connsiteY28" fmla="*/ 1266577 h 1566291"/>
                  <a:gd name="connsiteX29" fmla="*/ 2024063 w 4553111"/>
                  <a:gd name="connsiteY29" fmla="*/ 1266577 h 1566291"/>
                  <a:gd name="connsiteX30" fmla="*/ 2024063 w 4553111"/>
                  <a:gd name="connsiteY30" fmla="*/ 1241946 h 1566291"/>
                  <a:gd name="connsiteX31" fmla="*/ 1974799 w 4553111"/>
                  <a:gd name="connsiteY31" fmla="*/ 1241946 h 1566291"/>
                  <a:gd name="connsiteX32" fmla="*/ 1974799 w 4553111"/>
                  <a:gd name="connsiteY32" fmla="*/ 1211151 h 1566291"/>
                  <a:gd name="connsiteX33" fmla="*/ 1890627 w 4553111"/>
                  <a:gd name="connsiteY33" fmla="*/ 1211151 h 1566291"/>
                  <a:gd name="connsiteX34" fmla="*/ 1890627 w 4553111"/>
                  <a:gd name="connsiteY34" fmla="*/ 1194730 h 1566291"/>
                  <a:gd name="connsiteX35" fmla="*/ 1865995 w 4553111"/>
                  <a:gd name="connsiteY35" fmla="*/ 1194730 h 1566291"/>
                  <a:gd name="connsiteX36" fmla="*/ 1865995 w 4553111"/>
                  <a:gd name="connsiteY36" fmla="*/ 1172147 h 1566291"/>
                  <a:gd name="connsiteX37" fmla="*/ 1826990 w 4553111"/>
                  <a:gd name="connsiteY37" fmla="*/ 1172147 h 1566291"/>
                  <a:gd name="connsiteX38" fmla="*/ 1826990 w 4553111"/>
                  <a:gd name="connsiteY38" fmla="*/ 1145467 h 1566291"/>
                  <a:gd name="connsiteX39" fmla="*/ 1763354 w 4553111"/>
                  <a:gd name="connsiteY39" fmla="*/ 1145467 h 1566291"/>
                  <a:gd name="connsiteX40" fmla="*/ 1763354 w 4553111"/>
                  <a:gd name="connsiteY40" fmla="*/ 1133151 h 1566291"/>
                  <a:gd name="connsiteX41" fmla="*/ 1707928 w 4553111"/>
                  <a:gd name="connsiteY41" fmla="*/ 1133151 h 1566291"/>
                  <a:gd name="connsiteX42" fmla="*/ 1707928 w 4553111"/>
                  <a:gd name="connsiteY42" fmla="*/ 1096194 h 1566291"/>
                  <a:gd name="connsiteX43" fmla="*/ 1685354 w 4553111"/>
                  <a:gd name="connsiteY43" fmla="*/ 1096194 h 1566291"/>
                  <a:gd name="connsiteX44" fmla="*/ 1685354 w 4553111"/>
                  <a:gd name="connsiteY44" fmla="*/ 1073620 h 1566291"/>
                  <a:gd name="connsiteX45" fmla="*/ 1613507 w 4553111"/>
                  <a:gd name="connsiteY45" fmla="*/ 1073620 h 1566291"/>
                  <a:gd name="connsiteX46" fmla="*/ 1613507 w 4553111"/>
                  <a:gd name="connsiteY46" fmla="*/ 1055141 h 1566291"/>
                  <a:gd name="connsiteX47" fmla="*/ 1533439 w 4553111"/>
                  <a:gd name="connsiteY47" fmla="*/ 1055141 h 1566291"/>
                  <a:gd name="connsiteX48" fmla="*/ 1533439 w 4553111"/>
                  <a:gd name="connsiteY48" fmla="*/ 1040768 h 1566291"/>
                  <a:gd name="connsiteX49" fmla="*/ 1478013 w 4553111"/>
                  <a:gd name="connsiteY49" fmla="*/ 1040768 h 1566291"/>
                  <a:gd name="connsiteX50" fmla="*/ 1478013 w 4553111"/>
                  <a:gd name="connsiteY50" fmla="*/ 1018194 h 1566291"/>
                  <a:gd name="connsiteX51" fmla="*/ 1428750 w 4553111"/>
                  <a:gd name="connsiteY51" fmla="*/ 1018194 h 1566291"/>
                  <a:gd name="connsiteX52" fmla="*/ 1428750 w 4553111"/>
                  <a:gd name="connsiteY52" fmla="*/ 997658 h 1566291"/>
                  <a:gd name="connsiteX53" fmla="*/ 1395908 w 4553111"/>
                  <a:gd name="connsiteY53" fmla="*/ 997658 h 1566291"/>
                  <a:gd name="connsiteX54" fmla="*/ 1395908 w 4553111"/>
                  <a:gd name="connsiteY54" fmla="*/ 977132 h 1566291"/>
                  <a:gd name="connsiteX55" fmla="*/ 1303525 w 4553111"/>
                  <a:gd name="connsiteY55" fmla="*/ 977132 h 1566291"/>
                  <a:gd name="connsiteX56" fmla="*/ 1303525 w 4553111"/>
                  <a:gd name="connsiteY56" fmla="*/ 958663 h 1566291"/>
                  <a:gd name="connsiteX57" fmla="*/ 1276845 w 4553111"/>
                  <a:gd name="connsiteY57" fmla="*/ 958663 h 1566291"/>
                  <a:gd name="connsiteX58" fmla="*/ 1276845 w 4553111"/>
                  <a:gd name="connsiteY58" fmla="*/ 934025 h 1566291"/>
                  <a:gd name="connsiteX59" fmla="*/ 1229630 w 4553111"/>
                  <a:gd name="connsiteY59" fmla="*/ 934025 h 1566291"/>
                  <a:gd name="connsiteX60" fmla="*/ 1229630 w 4553111"/>
                  <a:gd name="connsiteY60" fmla="*/ 903233 h 1566291"/>
                  <a:gd name="connsiteX61" fmla="*/ 1155725 w 4553111"/>
                  <a:gd name="connsiteY61" fmla="*/ 903233 h 1566291"/>
                  <a:gd name="connsiteX62" fmla="*/ 1155725 w 4553111"/>
                  <a:gd name="connsiteY62" fmla="*/ 849860 h 1566291"/>
                  <a:gd name="connsiteX63" fmla="*/ 1090041 w 4553111"/>
                  <a:gd name="connsiteY63" fmla="*/ 849860 h 1566291"/>
                  <a:gd name="connsiteX64" fmla="*/ 1090041 w 4553111"/>
                  <a:gd name="connsiteY64" fmla="*/ 814962 h 1566291"/>
                  <a:gd name="connsiteX65" fmla="*/ 1067457 w 4553111"/>
                  <a:gd name="connsiteY65" fmla="*/ 814962 h 1566291"/>
                  <a:gd name="connsiteX66" fmla="*/ 1067457 w 4553111"/>
                  <a:gd name="connsiteY66" fmla="*/ 771854 h 1566291"/>
                  <a:gd name="connsiteX67" fmla="*/ 1003821 w 4553111"/>
                  <a:gd name="connsiteY67" fmla="*/ 771854 h 1566291"/>
                  <a:gd name="connsiteX68" fmla="*/ 1003821 w 4553111"/>
                  <a:gd name="connsiteY68" fmla="*/ 718480 h 1566291"/>
                  <a:gd name="connsiteX69" fmla="*/ 987400 w 4553111"/>
                  <a:gd name="connsiteY69" fmla="*/ 718480 h 1566291"/>
                  <a:gd name="connsiteX70" fmla="*/ 987400 w 4553111"/>
                  <a:gd name="connsiteY70" fmla="*/ 702058 h 1566291"/>
                  <a:gd name="connsiteX71" fmla="*/ 975084 w 4553111"/>
                  <a:gd name="connsiteY71" fmla="*/ 702058 h 1566291"/>
                  <a:gd name="connsiteX72" fmla="*/ 975084 w 4553111"/>
                  <a:gd name="connsiteY72" fmla="*/ 652791 h 1566291"/>
                  <a:gd name="connsiteX73" fmla="*/ 905286 w 4553111"/>
                  <a:gd name="connsiteY73" fmla="*/ 652791 h 1566291"/>
                  <a:gd name="connsiteX74" fmla="*/ 905286 w 4553111"/>
                  <a:gd name="connsiteY74" fmla="*/ 626104 h 1566291"/>
                  <a:gd name="connsiteX75" fmla="*/ 890916 w 4553111"/>
                  <a:gd name="connsiteY75" fmla="*/ 626104 h 1566291"/>
                  <a:gd name="connsiteX76" fmla="*/ 890916 w 4553111"/>
                  <a:gd name="connsiteY76" fmla="*/ 591207 h 1566291"/>
                  <a:gd name="connsiteX77" fmla="*/ 845754 w 4553111"/>
                  <a:gd name="connsiteY77" fmla="*/ 591207 h 1566291"/>
                  <a:gd name="connsiteX78" fmla="*/ 845754 w 4553111"/>
                  <a:gd name="connsiteY78" fmla="*/ 554257 h 1566291"/>
                  <a:gd name="connsiteX79" fmla="*/ 821121 w 4553111"/>
                  <a:gd name="connsiteY79" fmla="*/ 554257 h 1566291"/>
                  <a:gd name="connsiteX80" fmla="*/ 821121 w 4553111"/>
                  <a:gd name="connsiteY80" fmla="*/ 511148 h 1566291"/>
                  <a:gd name="connsiteX81" fmla="*/ 780065 w 4553111"/>
                  <a:gd name="connsiteY81" fmla="*/ 511148 h 1566291"/>
                  <a:gd name="connsiteX82" fmla="*/ 780065 w 4553111"/>
                  <a:gd name="connsiteY82" fmla="*/ 490619 h 1566291"/>
                  <a:gd name="connsiteX83" fmla="*/ 755431 w 4553111"/>
                  <a:gd name="connsiteY83" fmla="*/ 490619 h 1566291"/>
                  <a:gd name="connsiteX84" fmla="*/ 755431 w 4553111"/>
                  <a:gd name="connsiteY84" fmla="*/ 455722 h 1566291"/>
                  <a:gd name="connsiteX85" fmla="*/ 726692 w 4553111"/>
                  <a:gd name="connsiteY85" fmla="*/ 455722 h 1566291"/>
                  <a:gd name="connsiteX86" fmla="*/ 726692 w 4553111"/>
                  <a:gd name="connsiteY86" fmla="*/ 437247 h 1566291"/>
                  <a:gd name="connsiteX87" fmla="*/ 677425 w 4553111"/>
                  <a:gd name="connsiteY87" fmla="*/ 437247 h 1566291"/>
                  <a:gd name="connsiteX88" fmla="*/ 677425 w 4553111"/>
                  <a:gd name="connsiteY88" fmla="*/ 429036 h 1566291"/>
                  <a:gd name="connsiteX89" fmla="*/ 677425 w 4553111"/>
                  <a:gd name="connsiteY89" fmla="*/ 429036 h 1566291"/>
                  <a:gd name="connsiteX90" fmla="*/ 677425 w 4553111"/>
                  <a:gd name="connsiteY90" fmla="*/ 404402 h 1566291"/>
                  <a:gd name="connsiteX91" fmla="*/ 599418 w 4553111"/>
                  <a:gd name="connsiteY91" fmla="*/ 404402 h 1566291"/>
                  <a:gd name="connsiteX92" fmla="*/ 599418 w 4553111"/>
                  <a:gd name="connsiteY92" fmla="*/ 338713 h 1566291"/>
                  <a:gd name="connsiteX93" fmla="*/ 548098 w 4553111"/>
                  <a:gd name="connsiteY93" fmla="*/ 338713 h 1566291"/>
                  <a:gd name="connsiteX94" fmla="*/ 548098 w 4553111"/>
                  <a:gd name="connsiteY94" fmla="*/ 312026 h 1566291"/>
                  <a:gd name="connsiteX95" fmla="*/ 521412 w 4553111"/>
                  <a:gd name="connsiteY95" fmla="*/ 312026 h 1566291"/>
                  <a:gd name="connsiteX96" fmla="*/ 521412 w 4553111"/>
                  <a:gd name="connsiteY96" fmla="*/ 299709 h 1566291"/>
                  <a:gd name="connsiteX97" fmla="*/ 482409 w 4553111"/>
                  <a:gd name="connsiteY97" fmla="*/ 299709 h 1566291"/>
                  <a:gd name="connsiteX98" fmla="*/ 482409 w 4553111"/>
                  <a:gd name="connsiteY98" fmla="*/ 266864 h 1566291"/>
                  <a:gd name="connsiteX99" fmla="*/ 463933 w 4553111"/>
                  <a:gd name="connsiteY99" fmla="*/ 266864 h 1566291"/>
                  <a:gd name="connsiteX100" fmla="*/ 463933 w 4553111"/>
                  <a:gd name="connsiteY100" fmla="*/ 234020 h 1566291"/>
                  <a:gd name="connsiteX101" fmla="*/ 414666 w 4553111"/>
                  <a:gd name="connsiteY101" fmla="*/ 234020 h 1566291"/>
                  <a:gd name="connsiteX102" fmla="*/ 414666 w 4553111"/>
                  <a:gd name="connsiteY102" fmla="*/ 213491 h 1566291"/>
                  <a:gd name="connsiteX103" fmla="*/ 396190 w 4553111"/>
                  <a:gd name="connsiteY103" fmla="*/ 213491 h 1566291"/>
                  <a:gd name="connsiteX104" fmla="*/ 396190 w 4553111"/>
                  <a:gd name="connsiteY104" fmla="*/ 184753 h 1566291"/>
                  <a:gd name="connsiteX105" fmla="*/ 357188 w 4553111"/>
                  <a:gd name="connsiteY105" fmla="*/ 184753 h 1566291"/>
                  <a:gd name="connsiteX106" fmla="*/ 357188 w 4553111"/>
                  <a:gd name="connsiteY106" fmla="*/ 162172 h 1566291"/>
                  <a:gd name="connsiteX107" fmla="*/ 318185 w 4553111"/>
                  <a:gd name="connsiteY107" fmla="*/ 162172 h 1566291"/>
                  <a:gd name="connsiteX108" fmla="*/ 318185 w 4553111"/>
                  <a:gd name="connsiteY108" fmla="*/ 135485 h 1566291"/>
                  <a:gd name="connsiteX109" fmla="*/ 252494 w 4553111"/>
                  <a:gd name="connsiteY109" fmla="*/ 135485 h 1566291"/>
                  <a:gd name="connsiteX110" fmla="*/ 252494 w 4553111"/>
                  <a:gd name="connsiteY110" fmla="*/ 100587 h 1566291"/>
                  <a:gd name="connsiteX111" fmla="*/ 219649 w 4553111"/>
                  <a:gd name="connsiteY111" fmla="*/ 100587 h 1566291"/>
                  <a:gd name="connsiteX112" fmla="*/ 219649 w 4553111"/>
                  <a:gd name="connsiteY112" fmla="*/ 71848 h 1566291"/>
                  <a:gd name="connsiteX113" fmla="*/ 108798 w 4553111"/>
                  <a:gd name="connsiteY113" fmla="*/ 71848 h 1566291"/>
                  <a:gd name="connsiteX114" fmla="*/ 108798 w 4553111"/>
                  <a:gd name="connsiteY114" fmla="*/ 67742 h 1566291"/>
                  <a:gd name="connsiteX115" fmla="*/ 96482 w 4553111"/>
                  <a:gd name="connsiteY115" fmla="*/ 67742 h 1566291"/>
                  <a:gd name="connsiteX116" fmla="*/ 96482 w 4553111"/>
                  <a:gd name="connsiteY116" fmla="*/ 36951 h 1566291"/>
                  <a:gd name="connsiteX117" fmla="*/ 55426 w 4553111"/>
                  <a:gd name="connsiteY117" fmla="*/ 36951 h 1566291"/>
                  <a:gd name="connsiteX118" fmla="*/ 55426 w 4553111"/>
                  <a:gd name="connsiteY118" fmla="*/ 20528 h 1566291"/>
                  <a:gd name="connsiteX119" fmla="*/ 41056 w 4553111"/>
                  <a:gd name="connsiteY119" fmla="*/ 20528 h 1566291"/>
                  <a:gd name="connsiteX120" fmla="*/ 41056 w 4553111"/>
                  <a:gd name="connsiteY120" fmla="*/ 0 h 1566291"/>
                  <a:gd name="connsiteX121" fmla="*/ 0 w 4553111"/>
                  <a:gd name="connsiteY121" fmla="*/ 0 h 156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4553111" h="1566291">
                    <a:moveTo>
                      <a:pt x="4553112" y="1566291"/>
                    </a:moveTo>
                    <a:lnTo>
                      <a:pt x="3534928" y="1566291"/>
                    </a:lnTo>
                    <a:lnTo>
                      <a:pt x="3534928" y="1531391"/>
                    </a:lnTo>
                    <a:lnTo>
                      <a:pt x="3477444" y="1531391"/>
                    </a:lnTo>
                    <a:lnTo>
                      <a:pt x="3477444" y="1512913"/>
                    </a:lnTo>
                    <a:lnTo>
                      <a:pt x="3454870" y="1512913"/>
                    </a:lnTo>
                    <a:lnTo>
                      <a:pt x="3454870" y="1484176"/>
                    </a:lnTo>
                    <a:lnTo>
                      <a:pt x="3385071" y="1484176"/>
                    </a:lnTo>
                    <a:lnTo>
                      <a:pt x="3385071" y="1453382"/>
                    </a:lnTo>
                    <a:lnTo>
                      <a:pt x="2867768" y="1453382"/>
                    </a:lnTo>
                    <a:lnTo>
                      <a:pt x="2867768" y="1445171"/>
                    </a:lnTo>
                    <a:lnTo>
                      <a:pt x="2839022" y="1445171"/>
                    </a:lnTo>
                    <a:lnTo>
                      <a:pt x="2839022" y="1422587"/>
                    </a:lnTo>
                    <a:lnTo>
                      <a:pt x="2549576" y="1422587"/>
                    </a:lnTo>
                    <a:lnTo>
                      <a:pt x="2549576" y="1406166"/>
                    </a:lnTo>
                    <a:lnTo>
                      <a:pt x="2455155" y="1406166"/>
                    </a:lnTo>
                    <a:lnTo>
                      <a:pt x="2455155" y="1389745"/>
                    </a:lnTo>
                    <a:lnTo>
                      <a:pt x="2418198" y="1389745"/>
                    </a:lnTo>
                    <a:lnTo>
                      <a:pt x="2418198" y="1373324"/>
                    </a:lnTo>
                    <a:lnTo>
                      <a:pt x="2313508" y="1373324"/>
                    </a:lnTo>
                    <a:lnTo>
                      <a:pt x="2313508" y="1367171"/>
                    </a:lnTo>
                    <a:lnTo>
                      <a:pt x="2243709" y="1367171"/>
                    </a:lnTo>
                    <a:lnTo>
                      <a:pt x="2243709" y="1340482"/>
                    </a:lnTo>
                    <a:lnTo>
                      <a:pt x="2167757" y="1340482"/>
                    </a:lnTo>
                    <a:lnTo>
                      <a:pt x="2167757" y="1309688"/>
                    </a:lnTo>
                    <a:lnTo>
                      <a:pt x="2116436" y="1309688"/>
                    </a:lnTo>
                    <a:lnTo>
                      <a:pt x="2116436" y="1285056"/>
                    </a:lnTo>
                    <a:lnTo>
                      <a:pt x="2091804" y="1285056"/>
                    </a:lnTo>
                    <a:lnTo>
                      <a:pt x="2091804" y="1266577"/>
                    </a:lnTo>
                    <a:lnTo>
                      <a:pt x="2024063" y="1266577"/>
                    </a:lnTo>
                    <a:lnTo>
                      <a:pt x="2024063" y="1241946"/>
                    </a:lnTo>
                    <a:lnTo>
                      <a:pt x="1974799" y="1241946"/>
                    </a:lnTo>
                    <a:lnTo>
                      <a:pt x="1974799" y="1211151"/>
                    </a:lnTo>
                    <a:lnTo>
                      <a:pt x="1890627" y="1211151"/>
                    </a:lnTo>
                    <a:lnTo>
                      <a:pt x="1890627" y="1194730"/>
                    </a:lnTo>
                    <a:lnTo>
                      <a:pt x="1865995" y="1194730"/>
                    </a:lnTo>
                    <a:lnTo>
                      <a:pt x="1865995" y="1172147"/>
                    </a:lnTo>
                    <a:lnTo>
                      <a:pt x="1826990" y="1172147"/>
                    </a:lnTo>
                    <a:lnTo>
                      <a:pt x="1826990" y="1145467"/>
                    </a:lnTo>
                    <a:lnTo>
                      <a:pt x="1763354" y="1145467"/>
                    </a:lnTo>
                    <a:lnTo>
                      <a:pt x="1763354" y="1133151"/>
                    </a:lnTo>
                    <a:lnTo>
                      <a:pt x="1707928" y="1133151"/>
                    </a:lnTo>
                    <a:lnTo>
                      <a:pt x="1707928" y="1096194"/>
                    </a:lnTo>
                    <a:lnTo>
                      <a:pt x="1685354" y="1096194"/>
                    </a:lnTo>
                    <a:lnTo>
                      <a:pt x="1685354" y="1073620"/>
                    </a:lnTo>
                    <a:lnTo>
                      <a:pt x="1613507" y="1073620"/>
                    </a:lnTo>
                    <a:lnTo>
                      <a:pt x="1613507" y="1055141"/>
                    </a:lnTo>
                    <a:lnTo>
                      <a:pt x="1533439" y="1055141"/>
                    </a:lnTo>
                    <a:lnTo>
                      <a:pt x="1533439" y="1040768"/>
                    </a:lnTo>
                    <a:lnTo>
                      <a:pt x="1478013" y="1040768"/>
                    </a:lnTo>
                    <a:lnTo>
                      <a:pt x="1478013" y="1018194"/>
                    </a:lnTo>
                    <a:lnTo>
                      <a:pt x="1428750" y="1018194"/>
                    </a:lnTo>
                    <a:lnTo>
                      <a:pt x="1428750" y="997658"/>
                    </a:lnTo>
                    <a:lnTo>
                      <a:pt x="1395908" y="997658"/>
                    </a:lnTo>
                    <a:lnTo>
                      <a:pt x="1395908" y="977132"/>
                    </a:lnTo>
                    <a:lnTo>
                      <a:pt x="1303525" y="977132"/>
                    </a:lnTo>
                    <a:lnTo>
                      <a:pt x="1303525" y="958663"/>
                    </a:lnTo>
                    <a:lnTo>
                      <a:pt x="1276845" y="958663"/>
                    </a:lnTo>
                    <a:lnTo>
                      <a:pt x="1276845" y="934025"/>
                    </a:lnTo>
                    <a:lnTo>
                      <a:pt x="1229630" y="934025"/>
                    </a:lnTo>
                    <a:lnTo>
                      <a:pt x="1229630" y="903233"/>
                    </a:lnTo>
                    <a:lnTo>
                      <a:pt x="1155725" y="903233"/>
                    </a:lnTo>
                    <a:lnTo>
                      <a:pt x="1155725" y="849860"/>
                    </a:lnTo>
                    <a:lnTo>
                      <a:pt x="1090041" y="849860"/>
                    </a:lnTo>
                    <a:lnTo>
                      <a:pt x="1090041" y="814962"/>
                    </a:lnTo>
                    <a:lnTo>
                      <a:pt x="1067457" y="814962"/>
                    </a:lnTo>
                    <a:lnTo>
                      <a:pt x="1067457" y="771854"/>
                    </a:lnTo>
                    <a:lnTo>
                      <a:pt x="1003821" y="771854"/>
                    </a:lnTo>
                    <a:lnTo>
                      <a:pt x="1003821" y="718480"/>
                    </a:lnTo>
                    <a:lnTo>
                      <a:pt x="987400" y="718480"/>
                    </a:lnTo>
                    <a:lnTo>
                      <a:pt x="987400" y="702058"/>
                    </a:lnTo>
                    <a:lnTo>
                      <a:pt x="975084" y="702058"/>
                    </a:lnTo>
                    <a:lnTo>
                      <a:pt x="975084" y="652791"/>
                    </a:lnTo>
                    <a:lnTo>
                      <a:pt x="905286" y="652791"/>
                    </a:lnTo>
                    <a:lnTo>
                      <a:pt x="905286" y="626104"/>
                    </a:lnTo>
                    <a:lnTo>
                      <a:pt x="890916" y="626104"/>
                    </a:lnTo>
                    <a:lnTo>
                      <a:pt x="890916" y="591207"/>
                    </a:lnTo>
                    <a:lnTo>
                      <a:pt x="845754" y="591207"/>
                    </a:lnTo>
                    <a:lnTo>
                      <a:pt x="845754" y="554257"/>
                    </a:lnTo>
                    <a:lnTo>
                      <a:pt x="821121" y="554257"/>
                    </a:lnTo>
                    <a:lnTo>
                      <a:pt x="821121" y="511148"/>
                    </a:lnTo>
                    <a:lnTo>
                      <a:pt x="780065" y="511148"/>
                    </a:lnTo>
                    <a:lnTo>
                      <a:pt x="780065" y="490619"/>
                    </a:lnTo>
                    <a:lnTo>
                      <a:pt x="755431" y="490619"/>
                    </a:lnTo>
                    <a:lnTo>
                      <a:pt x="755431" y="455722"/>
                    </a:lnTo>
                    <a:lnTo>
                      <a:pt x="726692" y="455722"/>
                    </a:lnTo>
                    <a:lnTo>
                      <a:pt x="726692" y="437247"/>
                    </a:lnTo>
                    <a:lnTo>
                      <a:pt x="677425" y="437247"/>
                    </a:lnTo>
                    <a:lnTo>
                      <a:pt x="677425" y="429036"/>
                    </a:lnTo>
                    <a:lnTo>
                      <a:pt x="677425" y="429036"/>
                    </a:lnTo>
                    <a:lnTo>
                      <a:pt x="677425" y="404402"/>
                    </a:lnTo>
                    <a:lnTo>
                      <a:pt x="599418" y="404402"/>
                    </a:lnTo>
                    <a:lnTo>
                      <a:pt x="599418" y="338713"/>
                    </a:lnTo>
                    <a:lnTo>
                      <a:pt x="548098" y="338713"/>
                    </a:lnTo>
                    <a:lnTo>
                      <a:pt x="548098" y="312026"/>
                    </a:lnTo>
                    <a:lnTo>
                      <a:pt x="521412" y="312026"/>
                    </a:lnTo>
                    <a:lnTo>
                      <a:pt x="521412" y="299709"/>
                    </a:lnTo>
                    <a:lnTo>
                      <a:pt x="482409" y="299709"/>
                    </a:lnTo>
                    <a:lnTo>
                      <a:pt x="482409" y="266864"/>
                    </a:lnTo>
                    <a:lnTo>
                      <a:pt x="463933" y="266864"/>
                    </a:lnTo>
                    <a:lnTo>
                      <a:pt x="463933" y="234020"/>
                    </a:lnTo>
                    <a:lnTo>
                      <a:pt x="414666" y="234020"/>
                    </a:lnTo>
                    <a:lnTo>
                      <a:pt x="414666" y="213491"/>
                    </a:lnTo>
                    <a:lnTo>
                      <a:pt x="396190" y="213491"/>
                    </a:lnTo>
                    <a:lnTo>
                      <a:pt x="396190" y="184753"/>
                    </a:lnTo>
                    <a:lnTo>
                      <a:pt x="357188" y="184753"/>
                    </a:lnTo>
                    <a:lnTo>
                      <a:pt x="357188" y="162172"/>
                    </a:lnTo>
                    <a:lnTo>
                      <a:pt x="318185" y="162172"/>
                    </a:lnTo>
                    <a:lnTo>
                      <a:pt x="318185" y="135485"/>
                    </a:lnTo>
                    <a:lnTo>
                      <a:pt x="252494" y="135485"/>
                    </a:lnTo>
                    <a:lnTo>
                      <a:pt x="252494" y="100587"/>
                    </a:lnTo>
                    <a:lnTo>
                      <a:pt x="219649" y="100587"/>
                    </a:lnTo>
                    <a:lnTo>
                      <a:pt x="219649" y="71848"/>
                    </a:lnTo>
                    <a:lnTo>
                      <a:pt x="108798" y="71848"/>
                    </a:lnTo>
                    <a:lnTo>
                      <a:pt x="108798" y="67742"/>
                    </a:lnTo>
                    <a:lnTo>
                      <a:pt x="96482" y="67742"/>
                    </a:lnTo>
                    <a:lnTo>
                      <a:pt x="96482" y="36951"/>
                    </a:lnTo>
                    <a:lnTo>
                      <a:pt x="55426" y="36951"/>
                    </a:lnTo>
                    <a:lnTo>
                      <a:pt x="55426" y="20528"/>
                    </a:lnTo>
                    <a:lnTo>
                      <a:pt x="41056" y="20528"/>
                    </a:lnTo>
                    <a:lnTo>
                      <a:pt x="41056" y="0"/>
                    </a:lnTo>
                    <a:lnTo>
                      <a:pt x="0" y="0"/>
                    </a:lnTo>
                  </a:path>
                </a:pathLst>
              </a:custGeom>
              <a:noFill/>
              <a:ln w="19050" cap="flat">
                <a:solidFill>
                  <a:schemeClr val="accent3"/>
                </a:solidFill>
                <a:prstDash val="solid"/>
                <a:miter/>
              </a:ln>
            </p:spPr>
            <p:txBody>
              <a:bodyPr rtlCol="0" anchor="ctr"/>
              <a:lstStyle/>
              <a:p>
                <a:endParaRPr lang="en-GB"/>
              </a:p>
            </p:txBody>
          </p:sp>
          <p:sp>
            <p:nvSpPr>
              <p:cNvPr id="152" name="Freeform: Shape 277">
                <a:extLst>
                  <a:ext uri="{FF2B5EF4-FFF2-40B4-BE49-F238E27FC236}">
                    <a16:creationId xmlns:a16="http://schemas.microsoft.com/office/drawing/2014/main" id="{CC0AC2E3-0C1E-4BB4-9AE8-C58790A52466}"/>
                  </a:ext>
                </a:extLst>
              </p:cNvPr>
              <p:cNvSpPr/>
              <p:nvPr/>
            </p:nvSpPr>
            <p:spPr>
              <a:xfrm>
                <a:off x="5546502" y="37250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a:p>
            </p:txBody>
          </p:sp>
          <p:sp>
            <p:nvSpPr>
              <p:cNvPr id="153" name="Freeform: Shape 278">
                <a:extLst>
                  <a:ext uri="{FF2B5EF4-FFF2-40B4-BE49-F238E27FC236}">
                    <a16:creationId xmlns:a16="http://schemas.microsoft.com/office/drawing/2014/main" id="{1CC73ACC-1A77-494D-B68C-F673BA9A005E}"/>
                  </a:ext>
                </a:extLst>
              </p:cNvPr>
              <p:cNvSpPr/>
              <p:nvPr/>
            </p:nvSpPr>
            <p:spPr>
              <a:xfrm>
                <a:off x="6765702" y="404894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154" name="Freeform: Shape 279">
                <a:extLst>
                  <a:ext uri="{FF2B5EF4-FFF2-40B4-BE49-F238E27FC236}">
                    <a16:creationId xmlns:a16="http://schemas.microsoft.com/office/drawing/2014/main" id="{B0CB82A7-C4C5-4FFE-9A9C-94F21F6D98AA}"/>
                  </a:ext>
                </a:extLst>
              </p:cNvPr>
              <p:cNvSpPr/>
              <p:nvPr/>
            </p:nvSpPr>
            <p:spPr>
              <a:xfrm>
                <a:off x="6899052" y="404894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155" name="Freeform: Shape 280">
                <a:extLst>
                  <a:ext uri="{FF2B5EF4-FFF2-40B4-BE49-F238E27FC236}">
                    <a16:creationId xmlns:a16="http://schemas.microsoft.com/office/drawing/2014/main" id="{C365FE2F-BD46-4272-B6D8-A1B60ED26EE3}"/>
                  </a:ext>
                </a:extLst>
              </p:cNvPr>
              <p:cNvSpPr/>
              <p:nvPr/>
            </p:nvSpPr>
            <p:spPr>
              <a:xfrm>
                <a:off x="7241952" y="408704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a:p>
            </p:txBody>
          </p:sp>
          <p:sp>
            <p:nvSpPr>
              <p:cNvPr id="156" name="Freeform: Shape 281">
                <a:extLst>
                  <a:ext uri="{FF2B5EF4-FFF2-40B4-BE49-F238E27FC236}">
                    <a16:creationId xmlns:a16="http://schemas.microsoft.com/office/drawing/2014/main" id="{0DEFB23B-E447-46BD-82A5-6F907661063E}"/>
                  </a:ext>
                </a:extLst>
              </p:cNvPr>
              <p:cNvSpPr/>
              <p:nvPr/>
            </p:nvSpPr>
            <p:spPr>
              <a:xfrm>
                <a:off x="7318152" y="4125143"/>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3"/>
                </a:solidFill>
                <a:prstDash val="solid"/>
                <a:miter/>
              </a:ln>
            </p:spPr>
            <p:txBody>
              <a:bodyPr rtlCol="0" anchor="ctr"/>
              <a:lstStyle/>
              <a:p>
                <a:endParaRPr lang="en-GB"/>
              </a:p>
            </p:txBody>
          </p:sp>
          <p:sp>
            <p:nvSpPr>
              <p:cNvPr id="157" name="Freeform: Shape 282">
                <a:extLst>
                  <a:ext uri="{FF2B5EF4-FFF2-40B4-BE49-F238E27FC236}">
                    <a16:creationId xmlns:a16="http://schemas.microsoft.com/office/drawing/2014/main" id="{5BAD25DA-B586-41A6-B6BB-8DBF455EEEA9}"/>
                  </a:ext>
                </a:extLst>
              </p:cNvPr>
              <p:cNvSpPr/>
              <p:nvPr/>
            </p:nvSpPr>
            <p:spPr>
              <a:xfrm>
                <a:off x="7470552" y="4163243"/>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3"/>
                </a:solidFill>
                <a:prstDash val="solid"/>
                <a:miter/>
              </a:ln>
            </p:spPr>
            <p:txBody>
              <a:bodyPr rtlCol="0" anchor="ctr"/>
              <a:lstStyle/>
              <a:p>
                <a:endParaRPr lang="en-GB"/>
              </a:p>
            </p:txBody>
          </p:sp>
          <p:sp>
            <p:nvSpPr>
              <p:cNvPr id="158" name="Freeform: Shape 283">
                <a:extLst>
                  <a:ext uri="{FF2B5EF4-FFF2-40B4-BE49-F238E27FC236}">
                    <a16:creationId xmlns:a16="http://schemas.microsoft.com/office/drawing/2014/main" id="{40D8BDC1-CDCA-41E3-8723-33E7CCA811F5}"/>
                  </a:ext>
                </a:extLst>
              </p:cNvPr>
              <p:cNvSpPr/>
              <p:nvPr/>
            </p:nvSpPr>
            <p:spPr>
              <a:xfrm>
                <a:off x="7470552" y="4163243"/>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3"/>
                </a:solidFill>
                <a:prstDash val="solid"/>
                <a:miter/>
              </a:ln>
            </p:spPr>
            <p:txBody>
              <a:bodyPr rtlCol="0" anchor="ctr"/>
              <a:lstStyle/>
              <a:p>
                <a:endParaRPr lang="en-GB"/>
              </a:p>
            </p:txBody>
          </p:sp>
          <p:sp>
            <p:nvSpPr>
              <p:cNvPr id="159" name="Freeform: Shape 284">
                <a:extLst>
                  <a:ext uri="{FF2B5EF4-FFF2-40B4-BE49-F238E27FC236}">
                    <a16:creationId xmlns:a16="http://schemas.microsoft.com/office/drawing/2014/main" id="{2FBFBCC7-7893-4334-ABD6-290BBE971F11}"/>
                  </a:ext>
                </a:extLst>
              </p:cNvPr>
              <p:cNvSpPr/>
              <p:nvPr/>
            </p:nvSpPr>
            <p:spPr>
              <a:xfrm>
                <a:off x="7718202" y="4163243"/>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3"/>
                </a:solidFill>
                <a:prstDash val="solid"/>
                <a:miter/>
              </a:ln>
            </p:spPr>
            <p:txBody>
              <a:bodyPr rtlCol="0" anchor="ctr"/>
              <a:lstStyle/>
              <a:p>
                <a:endParaRPr lang="en-GB"/>
              </a:p>
            </p:txBody>
          </p:sp>
          <p:sp>
            <p:nvSpPr>
              <p:cNvPr id="160" name="Freeform: Shape 285">
                <a:extLst>
                  <a:ext uri="{FF2B5EF4-FFF2-40B4-BE49-F238E27FC236}">
                    <a16:creationId xmlns:a16="http://schemas.microsoft.com/office/drawing/2014/main" id="{658FE3F6-71DB-4E8C-919F-40E7DC7CF13F}"/>
                  </a:ext>
                </a:extLst>
              </p:cNvPr>
              <p:cNvSpPr/>
              <p:nvPr/>
            </p:nvSpPr>
            <p:spPr>
              <a:xfrm>
                <a:off x="8365912" y="4163243"/>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3"/>
                </a:solidFill>
                <a:prstDash val="solid"/>
                <a:miter/>
              </a:ln>
            </p:spPr>
            <p:txBody>
              <a:bodyPr rtlCol="0" anchor="ctr"/>
              <a:lstStyle/>
              <a:p>
                <a:endParaRPr lang="en-GB"/>
              </a:p>
            </p:txBody>
          </p:sp>
        </p:grpSp>
        <p:grpSp>
          <p:nvGrpSpPr>
            <p:cNvPr id="148" name="Group 147">
              <a:extLst>
                <a:ext uri="{FF2B5EF4-FFF2-40B4-BE49-F238E27FC236}">
                  <a16:creationId xmlns:a16="http://schemas.microsoft.com/office/drawing/2014/main" id="{90EE3107-B012-447B-8B11-9B8EDAC1F1EA}"/>
                </a:ext>
              </a:extLst>
            </p:cNvPr>
            <p:cNvGrpSpPr/>
            <p:nvPr/>
          </p:nvGrpSpPr>
          <p:grpSpPr>
            <a:xfrm>
              <a:off x="7324725" y="1775459"/>
              <a:ext cx="3841115" cy="1262381"/>
              <a:chOff x="3700462" y="2638424"/>
              <a:chExt cx="4789189" cy="1583054"/>
            </a:xfrm>
          </p:grpSpPr>
          <p:sp>
            <p:nvSpPr>
              <p:cNvPr id="149" name="Freeform: Shape 290">
                <a:extLst>
                  <a:ext uri="{FF2B5EF4-FFF2-40B4-BE49-F238E27FC236}">
                    <a16:creationId xmlns:a16="http://schemas.microsoft.com/office/drawing/2014/main" id="{170293BE-3AD6-4E20-B397-0E3D01EF19B6}"/>
                  </a:ext>
                </a:extLst>
              </p:cNvPr>
              <p:cNvSpPr/>
              <p:nvPr/>
            </p:nvSpPr>
            <p:spPr>
              <a:xfrm>
                <a:off x="3700462" y="2638424"/>
                <a:ext cx="4789189" cy="1583054"/>
              </a:xfrm>
              <a:custGeom>
                <a:avLst/>
                <a:gdLst>
                  <a:gd name="connsiteX0" fmla="*/ 4789189 w 4789189"/>
                  <a:gd name="connsiteY0" fmla="*/ 1583055 h 1583054"/>
                  <a:gd name="connsiteX1" fmla="*/ 4735811 w 4789189"/>
                  <a:gd name="connsiteY1" fmla="*/ 1583055 h 1583054"/>
                  <a:gd name="connsiteX2" fmla="*/ 4735811 w 4789189"/>
                  <a:gd name="connsiteY2" fmla="*/ 1509655 h 1583054"/>
                  <a:gd name="connsiteX3" fmla="*/ 3850034 w 4789189"/>
                  <a:gd name="connsiteY3" fmla="*/ 1509655 h 1583054"/>
                  <a:gd name="connsiteX4" fmla="*/ 3850034 w 4789189"/>
                  <a:gd name="connsiteY4" fmla="*/ 1486300 h 1583054"/>
                  <a:gd name="connsiteX5" fmla="*/ 3628178 w 4789189"/>
                  <a:gd name="connsiteY5" fmla="*/ 1486300 h 1583054"/>
                  <a:gd name="connsiteX6" fmla="*/ 3628178 w 4789189"/>
                  <a:gd name="connsiteY6" fmla="*/ 1462945 h 1583054"/>
                  <a:gd name="connsiteX7" fmla="*/ 3479711 w 4789189"/>
                  <a:gd name="connsiteY7" fmla="*/ 1462945 h 1583054"/>
                  <a:gd name="connsiteX8" fmla="*/ 3479711 w 4789189"/>
                  <a:gd name="connsiteY8" fmla="*/ 1446267 h 1583054"/>
                  <a:gd name="connsiteX9" fmla="*/ 3431334 w 4789189"/>
                  <a:gd name="connsiteY9" fmla="*/ 1446267 h 1583054"/>
                  <a:gd name="connsiteX10" fmla="*/ 3431334 w 4789189"/>
                  <a:gd name="connsiteY10" fmla="*/ 1416234 h 1583054"/>
                  <a:gd name="connsiteX11" fmla="*/ 2598944 w 4789189"/>
                  <a:gd name="connsiteY11" fmla="*/ 1416234 h 1583054"/>
                  <a:gd name="connsiteX12" fmla="*/ 2598944 w 4789189"/>
                  <a:gd name="connsiteY12" fmla="*/ 1391222 h 1583054"/>
                  <a:gd name="connsiteX13" fmla="*/ 2585600 w 4789189"/>
                  <a:gd name="connsiteY13" fmla="*/ 1391222 h 1583054"/>
                  <a:gd name="connsiteX14" fmla="*/ 2585600 w 4789189"/>
                  <a:gd name="connsiteY14" fmla="*/ 1379544 h 1583054"/>
                  <a:gd name="connsiteX15" fmla="*/ 2562244 w 4789189"/>
                  <a:gd name="connsiteY15" fmla="*/ 1379544 h 1583054"/>
                  <a:gd name="connsiteX16" fmla="*/ 2562244 w 4789189"/>
                  <a:gd name="connsiteY16" fmla="*/ 1364523 h 1583054"/>
                  <a:gd name="connsiteX17" fmla="*/ 2505523 w 4789189"/>
                  <a:gd name="connsiteY17" fmla="*/ 1364523 h 1583054"/>
                  <a:gd name="connsiteX18" fmla="*/ 2505523 w 4789189"/>
                  <a:gd name="connsiteY18" fmla="*/ 1356189 h 1583054"/>
                  <a:gd name="connsiteX19" fmla="*/ 2500522 w 4789189"/>
                  <a:gd name="connsiteY19" fmla="*/ 1356189 h 1583054"/>
                  <a:gd name="connsiteX20" fmla="*/ 2500522 w 4789189"/>
                  <a:gd name="connsiteY20" fmla="*/ 1351178 h 1583054"/>
                  <a:gd name="connsiteX21" fmla="*/ 2423789 w 4789189"/>
                  <a:gd name="connsiteY21" fmla="*/ 1351178 h 1583054"/>
                  <a:gd name="connsiteX22" fmla="*/ 2423789 w 4789189"/>
                  <a:gd name="connsiteY22" fmla="*/ 1329500 h 1583054"/>
                  <a:gd name="connsiteX23" fmla="*/ 2292001 w 4789189"/>
                  <a:gd name="connsiteY23" fmla="*/ 1329500 h 1583054"/>
                  <a:gd name="connsiteX24" fmla="*/ 2292001 w 4789189"/>
                  <a:gd name="connsiteY24" fmla="*/ 1301134 h 1583054"/>
                  <a:gd name="connsiteX25" fmla="*/ 2228612 w 4789189"/>
                  <a:gd name="connsiteY25" fmla="*/ 1301134 h 1583054"/>
                  <a:gd name="connsiteX26" fmla="*/ 2228612 w 4789189"/>
                  <a:gd name="connsiteY26" fmla="*/ 1291133 h 1583054"/>
                  <a:gd name="connsiteX27" fmla="*/ 2123523 w 4789189"/>
                  <a:gd name="connsiteY27" fmla="*/ 1291133 h 1583054"/>
                  <a:gd name="connsiteX28" fmla="*/ 2123523 w 4789189"/>
                  <a:gd name="connsiteY28" fmla="*/ 1266111 h 1583054"/>
                  <a:gd name="connsiteX29" fmla="*/ 2023434 w 4789189"/>
                  <a:gd name="connsiteY29" fmla="*/ 1266111 h 1583054"/>
                  <a:gd name="connsiteX30" fmla="*/ 2023434 w 4789189"/>
                  <a:gd name="connsiteY30" fmla="*/ 1246089 h 1583054"/>
                  <a:gd name="connsiteX31" fmla="*/ 1985067 w 4789189"/>
                  <a:gd name="connsiteY31" fmla="*/ 1246089 h 1583054"/>
                  <a:gd name="connsiteX32" fmla="*/ 1985067 w 4789189"/>
                  <a:gd name="connsiteY32" fmla="*/ 1231078 h 1583054"/>
                  <a:gd name="connsiteX33" fmla="*/ 1923345 w 4789189"/>
                  <a:gd name="connsiteY33" fmla="*/ 1231078 h 1583054"/>
                  <a:gd name="connsiteX34" fmla="*/ 1923345 w 4789189"/>
                  <a:gd name="connsiteY34" fmla="*/ 1211056 h 1583054"/>
                  <a:gd name="connsiteX35" fmla="*/ 1858289 w 4789189"/>
                  <a:gd name="connsiteY35" fmla="*/ 1211056 h 1583054"/>
                  <a:gd name="connsiteX36" fmla="*/ 1858289 w 4789189"/>
                  <a:gd name="connsiteY36" fmla="*/ 1184367 h 1583054"/>
                  <a:gd name="connsiteX37" fmla="*/ 1789900 w 4789189"/>
                  <a:gd name="connsiteY37" fmla="*/ 1184367 h 1583054"/>
                  <a:gd name="connsiteX38" fmla="*/ 1789900 w 4789189"/>
                  <a:gd name="connsiteY38" fmla="*/ 1169356 h 1583054"/>
                  <a:gd name="connsiteX39" fmla="*/ 1728178 w 4789189"/>
                  <a:gd name="connsiteY39" fmla="*/ 1169356 h 1583054"/>
                  <a:gd name="connsiteX40" fmla="*/ 1728178 w 4789189"/>
                  <a:gd name="connsiteY40" fmla="*/ 1154344 h 1583054"/>
                  <a:gd name="connsiteX41" fmla="*/ 1711500 w 4789189"/>
                  <a:gd name="connsiteY41" fmla="*/ 1154344 h 1583054"/>
                  <a:gd name="connsiteX42" fmla="*/ 1711500 w 4789189"/>
                  <a:gd name="connsiteY42" fmla="*/ 1135990 h 1583054"/>
                  <a:gd name="connsiteX43" fmla="*/ 1681467 w 4789189"/>
                  <a:gd name="connsiteY43" fmla="*/ 1135990 h 1583054"/>
                  <a:gd name="connsiteX44" fmla="*/ 1681467 w 4789189"/>
                  <a:gd name="connsiteY44" fmla="*/ 1107634 h 1583054"/>
                  <a:gd name="connsiteX45" fmla="*/ 1649778 w 4789189"/>
                  <a:gd name="connsiteY45" fmla="*/ 1107634 h 1583054"/>
                  <a:gd name="connsiteX46" fmla="*/ 1649778 w 4789189"/>
                  <a:gd name="connsiteY46" fmla="*/ 1095956 h 1583054"/>
                  <a:gd name="connsiteX47" fmla="*/ 1623089 w 4789189"/>
                  <a:gd name="connsiteY47" fmla="*/ 1095956 h 1583054"/>
                  <a:gd name="connsiteX48" fmla="*/ 1623089 w 4789189"/>
                  <a:gd name="connsiteY48" fmla="*/ 1054256 h 1583054"/>
                  <a:gd name="connsiteX49" fmla="*/ 1546355 w 4789189"/>
                  <a:gd name="connsiteY49" fmla="*/ 1054256 h 1583054"/>
                  <a:gd name="connsiteX50" fmla="*/ 1546355 w 4789189"/>
                  <a:gd name="connsiteY50" fmla="*/ 1042578 h 1583054"/>
                  <a:gd name="connsiteX51" fmla="*/ 1497978 w 4789189"/>
                  <a:gd name="connsiteY51" fmla="*/ 1042578 h 1583054"/>
                  <a:gd name="connsiteX52" fmla="*/ 1497978 w 4789189"/>
                  <a:gd name="connsiteY52" fmla="*/ 1020890 h 1583054"/>
                  <a:gd name="connsiteX53" fmla="*/ 1391222 w 4789189"/>
                  <a:gd name="connsiteY53" fmla="*/ 1020890 h 1583054"/>
                  <a:gd name="connsiteX54" fmla="*/ 1391222 w 4789189"/>
                  <a:gd name="connsiteY54" fmla="*/ 1005878 h 1583054"/>
                  <a:gd name="connsiteX55" fmla="*/ 1371200 w 4789189"/>
                  <a:gd name="connsiteY55" fmla="*/ 1005878 h 1583054"/>
                  <a:gd name="connsiteX56" fmla="*/ 1371200 w 4789189"/>
                  <a:gd name="connsiteY56" fmla="*/ 995867 h 1583054"/>
                  <a:gd name="connsiteX57" fmla="*/ 1327833 w 4789189"/>
                  <a:gd name="connsiteY57" fmla="*/ 995867 h 1583054"/>
                  <a:gd name="connsiteX58" fmla="*/ 1327833 w 4789189"/>
                  <a:gd name="connsiteY58" fmla="*/ 962511 h 1583054"/>
                  <a:gd name="connsiteX59" fmla="*/ 1254433 w 4789189"/>
                  <a:gd name="connsiteY59" fmla="*/ 962511 h 1583054"/>
                  <a:gd name="connsiteX60" fmla="*/ 1254433 w 4789189"/>
                  <a:gd name="connsiteY60" fmla="*/ 934151 h 1583054"/>
                  <a:gd name="connsiteX61" fmla="*/ 1204389 w 4789189"/>
                  <a:gd name="connsiteY61" fmla="*/ 934151 h 1583054"/>
                  <a:gd name="connsiteX62" fmla="*/ 1204389 w 4789189"/>
                  <a:gd name="connsiteY62" fmla="*/ 910797 h 1583054"/>
                  <a:gd name="connsiteX63" fmla="*/ 1159345 w 4789189"/>
                  <a:gd name="connsiteY63" fmla="*/ 910797 h 1583054"/>
                  <a:gd name="connsiteX64" fmla="*/ 1159345 w 4789189"/>
                  <a:gd name="connsiteY64" fmla="*/ 879102 h 1583054"/>
                  <a:gd name="connsiteX65" fmla="*/ 1124322 w 4789189"/>
                  <a:gd name="connsiteY65" fmla="*/ 879102 h 1583054"/>
                  <a:gd name="connsiteX66" fmla="*/ 1124322 w 4789189"/>
                  <a:gd name="connsiteY66" fmla="*/ 872430 h 1583054"/>
                  <a:gd name="connsiteX67" fmla="*/ 1095956 w 4789189"/>
                  <a:gd name="connsiteY67" fmla="*/ 872430 h 1583054"/>
                  <a:gd name="connsiteX68" fmla="*/ 1095956 w 4789189"/>
                  <a:gd name="connsiteY68" fmla="*/ 842403 h 1583054"/>
                  <a:gd name="connsiteX69" fmla="*/ 1077611 w 4789189"/>
                  <a:gd name="connsiteY69" fmla="*/ 842403 h 1583054"/>
                  <a:gd name="connsiteX70" fmla="*/ 1077611 w 4789189"/>
                  <a:gd name="connsiteY70" fmla="*/ 802369 h 1583054"/>
                  <a:gd name="connsiteX71" fmla="*/ 1060933 w 4789189"/>
                  <a:gd name="connsiteY71" fmla="*/ 802369 h 1583054"/>
                  <a:gd name="connsiteX72" fmla="*/ 1060933 w 4789189"/>
                  <a:gd name="connsiteY72" fmla="*/ 753993 h 1583054"/>
                  <a:gd name="connsiteX73" fmla="*/ 965845 w 4789189"/>
                  <a:gd name="connsiteY73" fmla="*/ 753993 h 1583054"/>
                  <a:gd name="connsiteX74" fmla="*/ 965845 w 4789189"/>
                  <a:gd name="connsiteY74" fmla="*/ 732308 h 1583054"/>
                  <a:gd name="connsiteX75" fmla="*/ 950832 w 4789189"/>
                  <a:gd name="connsiteY75" fmla="*/ 732308 h 1583054"/>
                  <a:gd name="connsiteX76" fmla="*/ 950832 w 4789189"/>
                  <a:gd name="connsiteY76" fmla="*/ 708953 h 1583054"/>
                  <a:gd name="connsiteX77" fmla="*/ 922473 w 4789189"/>
                  <a:gd name="connsiteY77" fmla="*/ 708953 h 1583054"/>
                  <a:gd name="connsiteX78" fmla="*/ 922473 w 4789189"/>
                  <a:gd name="connsiteY78" fmla="*/ 687268 h 1583054"/>
                  <a:gd name="connsiteX79" fmla="*/ 864089 w 4789189"/>
                  <a:gd name="connsiteY79" fmla="*/ 687268 h 1583054"/>
                  <a:gd name="connsiteX80" fmla="*/ 864089 w 4789189"/>
                  <a:gd name="connsiteY80" fmla="*/ 652237 h 1583054"/>
                  <a:gd name="connsiteX81" fmla="*/ 822387 w 4789189"/>
                  <a:gd name="connsiteY81" fmla="*/ 652237 h 1583054"/>
                  <a:gd name="connsiteX82" fmla="*/ 822387 w 4789189"/>
                  <a:gd name="connsiteY82" fmla="*/ 627216 h 1583054"/>
                  <a:gd name="connsiteX83" fmla="*/ 797364 w 4789189"/>
                  <a:gd name="connsiteY83" fmla="*/ 627216 h 1583054"/>
                  <a:gd name="connsiteX84" fmla="*/ 797364 w 4789189"/>
                  <a:gd name="connsiteY84" fmla="*/ 602193 h 1583054"/>
                  <a:gd name="connsiteX85" fmla="*/ 742316 w 4789189"/>
                  <a:gd name="connsiteY85" fmla="*/ 602193 h 1583054"/>
                  <a:gd name="connsiteX86" fmla="*/ 742316 w 4789189"/>
                  <a:gd name="connsiteY86" fmla="*/ 562159 h 1583054"/>
                  <a:gd name="connsiteX87" fmla="*/ 695609 w 4789189"/>
                  <a:gd name="connsiteY87" fmla="*/ 562159 h 1583054"/>
                  <a:gd name="connsiteX88" fmla="*/ 695609 w 4789189"/>
                  <a:gd name="connsiteY88" fmla="*/ 532132 h 1583054"/>
                  <a:gd name="connsiteX89" fmla="*/ 663914 w 4789189"/>
                  <a:gd name="connsiteY89" fmla="*/ 532132 h 1583054"/>
                  <a:gd name="connsiteX90" fmla="*/ 663914 w 4789189"/>
                  <a:gd name="connsiteY90" fmla="*/ 508778 h 1583054"/>
                  <a:gd name="connsiteX91" fmla="*/ 648901 w 4789189"/>
                  <a:gd name="connsiteY91" fmla="*/ 508778 h 1583054"/>
                  <a:gd name="connsiteX92" fmla="*/ 648901 w 4789189"/>
                  <a:gd name="connsiteY92" fmla="*/ 452062 h 1583054"/>
                  <a:gd name="connsiteX93" fmla="*/ 637224 w 4789189"/>
                  <a:gd name="connsiteY93" fmla="*/ 452062 h 1583054"/>
                  <a:gd name="connsiteX94" fmla="*/ 637224 w 4789189"/>
                  <a:gd name="connsiteY94" fmla="*/ 422036 h 1583054"/>
                  <a:gd name="connsiteX95" fmla="*/ 612202 w 4789189"/>
                  <a:gd name="connsiteY95" fmla="*/ 422036 h 1583054"/>
                  <a:gd name="connsiteX96" fmla="*/ 612202 w 4789189"/>
                  <a:gd name="connsiteY96" fmla="*/ 393678 h 1583054"/>
                  <a:gd name="connsiteX97" fmla="*/ 597189 w 4789189"/>
                  <a:gd name="connsiteY97" fmla="*/ 393678 h 1583054"/>
                  <a:gd name="connsiteX98" fmla="*/ 597189 w 4789189"/>
                  <a:gd name="connsiteY98" fmla="*/ 370324 h 1583054"/>
                  <a:gd name="connsiteX99" fmla="*/ 553818 w 4789189"/>
                  <a:gd name="connsiteY99" fmla="*/ 370324 h 1583054"/>
                  <a:gd name="connsiteX100" fmla="*/ 553818 w 4789189"/>
                  <a:gd name="connsiteY100" fmla="*/ 355311 h 1583054"/>
                  <a:gd name="connsiteX101" fmla="*/ 528796 w 4789189"/>
                  <a:gd name="connsiteY101" fmla="*/ 355311 h 1583054"/>
                  <a:gd name="connsiteX102" fmla="*/ 528796 w 4789189"/>
                  <a:gd name="connsiteY102" fmla="*/ 341966 h 1583054"/>
                  <a:gd name="connsiteX103" fmla="*/ 513783 w 4789189"/>
                  <a:gd name="connsiteY103" fmla="*/ 341966 h 1583054"/>
                  <a:gd name="connsiteX104" fmla="*/ 513783 w 4789189"/>
                  <a:gd name="connsiteY104" fmla="*/ 330289 h 1583054"/>
                  <a:gd name="connsiteX105" fmla="*/ 492097 w 4789189"/>
                  <a:gd name="connsiteY105" fmla="*/ 330289 h 1583054"/>
                  <a:gd name="connsiteX106" fmla="*/ 492097 w 4789189"/>
                  <a:gd name="connsiteY106" fmla="*/ 288586 h 1583054"/>
                  <a:gd name="connsiteX107" fmla="*/ 473748 w 4789189"/>
                  <a:gd name="connsiteY107" fmla="*/ 288586 h 1583054"/>
                  <a:gd name="connsiteX108" fmla="*/ 473748 w 4789189"/>
                  <a:gd name="connsiteY108" fmla="*/ 245214 h 1583054"/>
                  <a:gd name="connsiteX109" fmla="*/ 437049 w 4789189"/>
                  <a:gd name="connsiteY109" fmla="*/ 245214 h 1583054"/>
                  <a:gd name="connsiteX110" fmla="*/ 437049 w 4789189"/>
                  <a:gd name="connsiteY110" fmla="*/ 223529 h 1583054"/>
                  <a:gd name="connsiteX111" fmla="*/ 400350 w 4789189"/>
                  <a:gd name="connsiteY111" fmla="*/ 223529 h 1583054"/>
                  <a:gd name="connsiteX112" fmla="*/ 400350 w 4789189"/>
                  <a:gd name="connsiteY112" fmla="*/ 196839 h 1583054"/>
                  <a:gd name="connsiteX113" fmla="*/ 387006 w 4789189"/>
                  <a:gd name="connsiteY113" fmla="*/ 196839 h 1583054"/>
                  <a:gd name="connsiteX114" fmla="*/ 387006 w 4789189"/>
                  <a:gd name="connsiteY114" fmla="*/ 178490 h 1583054"/>
                  <a:gd name="connsiteX115" fmla="*/ 350307 w 4789189"/>
                  <a:gd name="connsiteY115" fmla="*/ 178490 h 1583054"/>
                  <a:gd name="connsiteX116" fmla="*/ 350307 w 4789189"/>
                  <a:gd name="connsiteY116" fmla="*/ 135118 h 1583054"/>
                  <a:gd name="connsiteX117" fmla="*/ 275241 w 4789189"/>
                  <a:gd name="connsiteY117" fmla="*/ 135118 h 1583054"/>
                  <a:gd name="connsiteX118" fmla="*/ 275241 w 4789189"/>
                  <a:gd name="connsiteY118" fmla="*/ 103423 h 1583054"/>
                  <a:gd name="connsiteX119" fmla="*/ 241878 w 4789189"/>
                  <a:gd name="connsiteY119" fmla="*/ 103423 h 1583054"/>
                  <a:gd name="connsiteX120" fmla="*/ 241878 w 4789189"/>
                  <a:gd name="connsiteY120" fmla="*/ 98420 h 1583054"/>
                  <a:gd name="connsiteX121" fmla="*/ 206848 w 4789189"/>
                  <a:gd name="connsiteY121" fmla="*/ 98420 h 1583054"/>
                  <a:gd name="connsiteX122" fmla="*/ 206848 w 4789189"/>
                  <a:gd name="connsiteY122" fmla="*/ 78402 h 1583054"/>
                  <a:gd name="connsiteX123" fmla="*/ 161808 w 4789189"/>
                  <a:gd name="connsiteY123" fmla="*/ 78402 h 1583054"/>
                  <a:gd name="connsiteX124" fmla="*/ 161808 w 4789189"/>
                  <a:gd name="connsiteY124" fmla="*/ 50044 h 1583054"/>
                  <a:gd name="connsiteX125" fmla="*/ 98419 w 4789189"/>
                  <a:gd name="connsiteY125" fmla="*/ 50044 h 1583054"/>
                  <a:gd name="connsiteX126" fmla="*/ 98419 w 4789189"/>
                  <a:gd name="connsiteY126" fmla="*/ 36699 h 1583054"/>
                  <a:gd name="connsiteX127" fmla="*/ 86743 w 4789189"/>
                  <a:gd name="connsiteY127" fmla="*/ 36699 h 1583054"/>
                  <a:gd name="connsiteX128" fmla="*/ 86743 w 4789189"/>
                  <a:gd name="connsiteY128" fmla="*/ 20018 h 1583054"/>
                  <a:gd name="connsiteX129" fmla="*/ 63389 w 4789189"/>
                  <a:gd name="connsiteY129" fmla="*/ 20018 h 1583054"/>
                  <a:gd name="connsiteX130" fmla="*/ 63389 w 4789189"/>
                  <a:gd name="connsiteY130" fmla="*/ 0 h 1583054"/>
                  <a:gd name="connsiteX131" fmla="*/ 0 w 4789189"/>
                  <a:gd name="connsiteY131" fmla="*/ 0 h 158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4789189" h="1583054">
                    <a:moveTo>
                      <a:pt x="4789189" y="1583055"/>
                    </a:moveTo>
                    <a:lnTo>
                      <a:pt x="4735811" y="1583055"/>
                    </a:lnTo>
                    <a:lnTo>
                      <a:pt x="4735811" y="1509655"/>
                    </a:lnTo>
                    <a:lnTo>
                      <a:pt x="3850034" y="1509655"/>
                    </a:lnTo>
                    <a:lnTo>
                      <a:pt x="3850034" y="1486300"/>
                    </a:lnTo>
                    <a:lnTo>
                      <a:pt x="3628178" y="1486300"/>
                    </a:lnTo>
                    <a:lnTo>
                      <a:pt x="3628178" y="1462945"/>
                    </a:lnTo>
                    <a:lnTo>
                      <a:pt x="3479711" y="1462945"/>
                    </a:lnTo>
                    <a:lnTo>
                      <a:pt x="3479711" y="1446267"/>
                    </a:lnTo>
                    <a:lnTo>
                      <a:pt x="3431334" y="1446267"/>
                    </a:lnTo>
                    <a:lnTo>
                      <a:pt x="3431334" y="1416234"/>
                    </a:lnTo>
                    <a:lnTo>
                      <a:pt x="2598944" y="1416234"/>
                    </a:lnTo>
                    <a:lnTo>
                      <a:pt x="2598944" y="1391222"/>
                    </a:lnTo>
                    <a:lnTo>
                      <a:pt x="2585600" y="1391222"/>
                    </a:lnTo>
                    <a:lnTo>
                      <a:pt x="2585600" y="1379544"/>
                    </a:lnTo>
                    <a:lnTo>
                      <a:pt x="2562244" y="1379544"/>
                    </a:lnTo>
                    <a:lnTo>
                      <a:pt x="2562244" y="1364523"/>
                    </a:lnTo>
                    <a:lnTo>
                      <a:pt x="2505523" y="1364523"/>
                    </a:lnTo>
                    <a:lnTo>
                      <a:pt x="2505523" y="1356189"/>
                    </a:lnTo>
                    <a:lnTo>
                      <a:pt x="2500522" y="1356189"/>
                    </a:lnTo>
                    <a:lnTo>
                      <a:pt x="2500522" y="1351178"/>
                    </a:lnTo>
                    <a:lnTo>
                      <a:pt x="2423789" y="1351178"/>
                    </a:lnTo>
                    <a:lnTo>
                      <a:pt x="2423789" y="1329500"/>
                    </a:lnTo>
                    <a:lnTo>
                      <a:pt x="2292001" y="1329500"/>
                    </a:lnTo>
                    <a:lnTo>
                      <a:pt x="2292001" y="1301134"/>
                    </a:lnTo>
                    <a:lnTo>
                      <a:pt x="2228612" y="1301134"/>
                    </a:lnTo>
                    <a:lnTo>
                      <a:pt x="2228612" y="1291133"/>
                    </a:lnTo>
                    <a:lnTo>
                      <a:pt x="2123523" y="1291133"/>
                    </a:lnTo>
                    <a:lnTo>
                      <a:pt x="2123523" y="1266111"/>
                    </a:lnTo>
                    <a:lnTo>
                      <a:pt x="2023434" y="1266111"/>
                    </a:lnTo>
                    <a:lnTo>
                      <a:pt x="2023434" y="1246089"/>
                    </a:lnTo>
                    <a:lnTo>
                      <a:pt x="1985067" y="1246089"/>
                    </a:lnTo>
                    <a:lnTo>
                      <a:pt x="1985067" y="1231078"/>
                    </a:lnTo>
                    <a:lnTo>
                      <a:pt x="1923345" y="1231078"/>
                    </a:lnTo>
                    <a:lnTo>
                      <a:pt x="1923345" y="1211056"/>
                    </a:lnTo>
                    <a:lnTo>
                      <a:pt x="1858289" y="1211056"/>
                    </a:lnTo>
                    <a:lnTo>
                      <a:pt x="1858289" y="1184367"/>
                    </a:lnTo>
                    <a:lnTo>
                      <a:pt x="1789900" y="1184367"/>
                    </a:lnTo>
                    <a:lnTo>
                      <a:pt x="1789900" y="1169356"/>
                    </a:lnTo>
                    <a:lnTo>
                      <a:pt x="1728178" y="1169356"/>
                    </a:lnTo>
                    <a:lnTo>
                      <a:pt x="1728178" y="1154344"/>
                    </a:lnTo>
                    <a:lnTo>
                      <a:pt x="1711500" y="1154344"/>
                    </a:lnTo>
                    <a:lnTo>
                      <a:pt x="1711500" y="1135990"/>
                    </a:lnTo>
                    <a:lnTo>
                      <a:pt x="1681467" y="1135990"/>
                    </a:lnTo>
                    <a:lnTo>
                      <a:pt x="1681467" y="1107634"/>
                    </a:lnTo>
                    <a:lnTo>
                      <a:pt x="1649778" y="1107634"/>
                    </a:lnTo>
                    <a:lnTo>
                      <a:pt x="1649778" y="1095956"/>
                    </a:lnTo>
                    <a:lnTo>
                      <a:pt x="1623089" y="1095956"/>
                    </a:lnTo>
                    <a:lnTo>
                      <a:pt x="1623089" y="1054256"/>
                    </a:lnTo>
                    <a:lnTo>
                      <a:pt x="1546355" y="1054256"/>
                    </a:lnTo>
                    <a:lnTo>
                      <a:pt x="1546355" y="1042578"/>
                    </a:lnTo>
                    <a:lnTo>
                      <a:pt x="1497978" y="1042578"/>
                    </a:lnTo>
                    <a:lnTo>
                      <a:pt x="1497978" y="1020890"/>
                    </a:lnTo>
                    <a:lnTo>
                      <a:pt x="1391222" y="1020890"/>
                    </a:lnTo>
                    <a:lnTo>
                      <a:pt x="1391222" y="1005878"/>
                    </a:lnTo>
                    <a:lnTo>
                      <a:pt x="1371200" y="1005878"/>
                    </a:lnTo>
                    <a:lnTo>
                      <a:pt x="1371200" y="995867"/>
                    </a:lnTo>
                    <a:lnTo>
                      <a:pt x="1327833" y="995867"/>
                    </a:lnTo>
                    <a:lnTo>
                      <a:pt x="1327833" y="962511"/>
                    </a:lnTo>
                    <a:lnTo>
                      <a:pt x="1254433" y="962511"/>
                    </a:lnTo>
                    <a:lnTo>
                      <a:pt x="1254433" y="934151"/>
                    </a:lnTo>
                    <a:lnTo>
                      <a:pt x="1204389" y="934151"/>
                    </a:lnTo>
                    <a:lnTo>
                      <a:pt x="1204389" y="910797"/>
                    </a:lnTo>
                    <a:lnTo>
                      <a:pt x="1159345" y="910797"/>
                    </a:lnTo>
                    <a:lnTo>
                      <a:pt x="1159345" y="879102"/>
                    </a:lnTo>
                    <a:lnTo>
                      <a:pt x="1124322" y="879102"/>
                    </a:lnTo>
                    <a:lnTo>
                      <a:pt x="1124322" y="872430"/>
                    </a:lnTo>
                    <a:lnTo>
                      <a:pt x="1095956" y="872430"/>
                    </a:lnTo>
                    <a:lnTo>
                      <a:pt x="1095956" y="842403"/>
                    </a:lnTo>
                    <a:lnTo>
                      <a:pt x="1077611" y="842403"/>
                    </a:lnTo>
                    <a:lnTo>
                      <a:pt x="1077611" y="802369"/>
                    </a:lnTo>
                    <a:lnTo>
                      <a:pt x="1060933" y="802369"/>
                    </a:lnTo>
                    <a:lnTo>
                      <a:pt x="1060933" y="753993"/>
                    </a:lnTo>
                    <a:lnTo>
                      <a:pt x="965845" y="753993"/>
                    </a:lnTo>
                    <a:lnTo>
                      <a:pt x="965845" y="732308"/>
                    </a:lnTo>
                    <a:lnTo>
                      <a:pt x="950832" y="732308"/>
                    </a:lnTo>
                    <a:lnTo>
                      <a:pt x="950832" y="708953"/>
                    </a:lnTo>
                    <a:lnTo>
                      <a:pt x="922473" y="708953"/>
                    </a:lnTo>
                    <a:lnTo>
                      <a:pt x="922473" y="687268"/>
                    </a:lnTo>
                    <a:lnTo>
                      <a:pt x="864089" y="687268"/>
                    </a:lnTo>
                    <a:lnTo>
                      <a:pt x="864089" y="652237"/>
                    </a:lnTo>
                    <a:lnTo>
                      <a:pt x="822387" y="652237"/>
                    </a:lnTo>
                    <a:lnTo>
                      <a:pt x="822387" y="627216"/>
                    </a:lnTo>
                    <a:lnTo>
                      <a:pt x="797364" y="627216"/>
                    </a:lnTo>
                    <a:lnTo>
                      <a:pt x="797364" y="602193"/>
                    </a:lnTo>
                    <a:lnTo>
                      <a:pt x="742316" y="602193"/>
                    </a:lnTo>
                    <a:lnTo>
                      <a:pt x="742316" y="562159"/>
                    </a:lnTo>
                    <a:lnTo>
                      <a:pt x="695609" y="562159"/>
                    </a:lnTo>
                    <a:lnTo>
                      <a:pt x="695609" y="532132"/>
                    </a:lnTo>
                    <a:lnTo>
                      <a:pt x="663914" y="532132"/>
                    </a:lnTo>
                    <a:lnTo>
                      <a:pt x="663914" y="508778"/>
                    </a:lnTo>
                    <a:lnTo>
                      <a:pt x="648901" y="508778"/>
                    </a:lnTo>
                    <a:lnTo>
                      <a:pt x="648901" y="452062"/>
                    </a:lnTo>
                    <a:lnTo>
                      <a:pt x="637224" y="452062"/>
                    </a:lnTo>
                    <a:lnTo>
                      <a:pt x="637224" y="422036"/>
                    </a:lnTo>
                    <a:lnTo>
                      <a:pt x="612202" y="422036"/>
                    </a:lnTo>
                    <a:lnTo>
                      <a:pt x="612202" y="393678"/>
                    </a:lnTo>
                    <a:lnTo>
                      <a:pt x="597189" y="393678"/>
                    </a:lnTo>
                    <a:lnTo>
                      <a:pt x="597189" y="370324"/>
                    </a:lnTo>
                    <a:lnTo>
                      <a:pt x="553818" y="370324"/>
                    </a:lnTo>
                    <a:lnTo>
                      <a:pt x="553818" y="355311"/>
                    </a:lnTo>
                    <a:lnTo>
                      <a:pt x="528796" y="355311"/>
                    </a:lnTo>
                    <a:lnTo>
                      <a:pt x="528796" y="341966"/>
                    </a:lnTo>
                    <a:lnTo>
                      <a:pt x="513783" y="341966"/>
                    </a:lnTo>
                    <a:lnTo>
                      <a:pt x="513783" y="330289"/>
                    </a:lnTo>
                    <a:lnTo>
                      <a:pt x="492097" y="330289"/>
                    </a:lnTo>
                    <a:lnTo>
                      <a:pt x="492097" y="288586"/>
                    </a:lnTo>
                    <a:lnTo>
                      <a:pt x="473748" y="288586"/>
                    </a:lnTo>
                    <a:lnTo>
                      <a:pt x="473748" y="245214"/>
                    </a:lnTo>
                    <a:lnTo>
                      <a:pt x="437049" y="245214"/>
                    </a:lnTo>
                    <a:lnTo>
                      <a:pt x="437049" y="223529"/>
                    </a:lnTo>
                    <a:lnTo>
                      <a:pt x="400350" y="223529"/>
                    </a:lnTo>
                    <a:lnTo>
                      <a:pt x="400350" y="196839"/>
                    </a:lnTo>
                    <a:lnTo>
                      <a:pt x="387006" y="196839"/>
                    </a:lnTo>
                    <a:lnTo>
                      <a:pt x="387006" y="178490"/>
                    </a:lnTo>
                    <a:lnTo>
                      <a:pt x="350307" y="178490"/>
                    </a:lnTo>
                    <a:lnTo>
                      <a:pt x="350307" y="135118"/>
                    </a:lnTo>
                    <a:lnTo>
                      <a:pt x="275241" y="135118"/>
                    </a:lnTo>
                    <a:lnTo>
                      <a:pt x="275241" y="103423"/>
                    </a:lnTo>
                    <a:lnTo>
                      <a:pt x="241878" y="103423"/>
                    </a:lnTo>
                    <a:lnTo>
                      <a:pt x="241878" y="98420"/>
                    </a:lnTo>
                    <a:lnTo>
                      <a:pt x="206848" y="98420"/>
                    </a:lnTo>
                    <a:lnTo>
                      <a:pt x="206848" y="78402"/>
                    </a:lnTo>
                    <a:lnTo>
                      <a:pt x="161808" y="78402"/>
                    </a:lnTo>
                    <a:lnTo>
                      <a:pt x="161808" y="50044"/>
                    </a:lnTo>
                    <a:lnTo>
                      <a:pt x="98419" y="50044"/>
                    </a:lnTo>
                    <a:lnTo>
                      <a:pt x="98419" y="36699"/>
                    </a:lnTo>
                    <a:lnTo>
                      <a:pt x="86743" y="36699"/>
                    </a:lnTo>
                    <a:lnTo>
                      <a:pt x="86743" y="20018"/>
                    </a:lnTo>
                    <a:lnTo>
                      <a:pt x="63389" y="20018"/>
                    </a:lnTo>
                    <a:lnTo>
                      <a:pt x="63389"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0" name="Freeform: Shape 291">
                <a:extLst>
                  <a:ext uri="{FF2B5EF4-FFF2-40B4-BE49-F238E27FC236}">
                    <a16:creationId xmlns:a16="http://schemas.microsoft.com/office/drawing/2014/main" id="{91C3C125-D702-4430-8D14-CCB46B41C54F}"/>
                  </a:ext>
                </a:extLst>
              </p:cNvPr>
              <p:cNvSpPr/>
              <p:nvPr/>
            </p:nvSpPr>
            <p:spPr>
              <a:xfrm>
                <a:off x="7393694" y="408845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sp>
        <p:nvSpPr>
          <p:cNvPr id="257" name="TextBox 256">
            <a:extLst>
              <a:ext uri="{FF2B5EF4-FFF2-40B4-BE49-F238E27FC236}">
                <a16:creationId xmlns:a16="http://schemas.microsoft.com/office/drawing/2014/main" id="{E5AEA6AF-39B8-4D36-AABF-EAF186F9889E}"/>
              </a:ext>
            </a:extLst>
          </p:cNvPr>
          <p:cNvSpPr txBox="1"/>
          <p:nvPr/>
        </p:nvSpPr>
        <p:spPr>
          <a:xfrm>
            <a:off x="10419155" y="5082132"/>
            <a:ext cx="1792478" cy="246221"/>
          </a:xfrm>
          <a:prstGeom prst="rect">
            <a:avLst/>
          </a:prstGeom>
          <a:noFill/>
        </p:spPr>
        <p:txBody>
          <a:bodyPr wrap="none" rtlCol="0">
            <a:spAutoFit/>
          </a:bodyPr>
          <a:lstStyle/>
          <a:p>
            <a:r>
              <a:rPr lang="ja-JP" sz="1000" dirty="0">
                <a:solidFill>
                  <a:srgbClr val="4D4D4D"/>
                </a:solidFill>
              </a:rPr>
              <a:t>HR 0.81; Cox p値: 0.168</a:t>
            </a:r>
          </a:p>
        </p:txBody>
      </p:sp>
      <p:sp>
        <p:nvSpPr>
          <p:cNvPr id="258" name="TextBox 257">
            <a:extLst>
              <a:ext uri="{FF2B5EF4-FFF2-40B4-BE49-F238E27FC236}">
                <a16:creationId xmlns:a16="http://schemas.microsoft.com/office/drawing/2014/main" id="{AA08026A-8AA4-4EB8-9FCC-C7D41009C287}"/>
              </a:ext>
            </a:extLst>
          </p:cNvPr>
          <p:cNvSpPr txBox="1"/>
          <p:nvPr/>
        </p:nvSpPr>
        <p:spPr>
          <a:xfrm>
            <a:off x="6610030" y="6132982"/>
            <a:ext cx="596638" cy="400110"/>
          </a:xfrm>
          <a:prstGeom prst="rect">
            <a:avLst/>
          </a:prstGeom>
          <a:noFill/>
        </p:spPr>
        <p:txBody>
          <a:bodyPr wrap="none" rtlCol="0">
            <a:spAutoFit/>
          </a:bodyPr>
          <a:lstStyle/>
          <a:p>
            <a:pPr algn="r"/>
            <a:r>
              <a:rPr lang="ja-JP" sz="1000">
                <a:solidFill>
                  <a:schemeClr val="accent2"/>
                </a:solidFill>
              </a:rPr>
              <a:t>化学療法</a:t>
            </a:r>
          </a:p>
          <a:p>
            <a:pPr algn="r"/>
            <a:r>
              <a:rPr lang="ja-JP" sz="1000">
                <a:solidFill>
                  <a:schemeClr val="accent2"/>
                </a:solidFill>
              </a:rPr>
              <a:t>独り暮らし</a:t>
            </a:r>
          </a:p>
        </p:txBody>
      </p:sp>
      <p:grpSp>
        <p:nvGrpSpPr>
          <p:cNvPr id="259" name="Group 258">
            <a:extLst>
              <a:ext uri="{FF2B5EF4-FFF2-40B4-BE49-F238E27FC236}">
                <a16:creationId xmlns:a16="http://schemas.microsoft.com/office/drawing/2014/main" id="{28273C11-2435-439C-8724-B223C5B8D672}"/>
              </a:ext>
            </a:extLst>
          </p:cNvPr>
          <p:cNvGrpSpPr/>
          <p:nvPr/>
        </p:nvGrpSpPr>
        <p:grpSpPr>
          <a:xfrm>
            <a:off x="6572705" y="4257842"/>
            <a:ext cx="670561" cy="1456596"/>
            <a:chOff x="1255545" y="1277760"/>
            <a:chExt cx="728810" cy="2810100"/>
          </a:xfrm>
        </p:grpSpPr>
        <p:sp>
          <p:nvSpPr>
            <p:cNvPr id="260" name="Line 6">
              <a:extLst>
                <a:ext uri="{FF2B5EF4-FFF2-40B4-BE49-F238E27FC236}">
                  <a16:creationId xmlns:a16="http://schemas.microsoft.com/office/drawing/2014/main" id="{B6922305-8B35-4BA7-9040-33890CC5C259}"/>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61" name="Line 7">
              <a:extLst>
                <a:ext uri="{FF2B5EF4-FFF2-40B4-BE49-F238E27FC236}">
                  <a16:creationId xmlns:a16="http://schemas.microsoft.com/office/drawing/2014/main" id="{0DDCAECB-FD31-46AC-8617-F6397BBED7FC}"/>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62" name="Line 8">
              <a:extLst>
                <a:ext uri="{FF2B5EF4-FFF2-40B4-BE49-F238E27FC236}">
                  <a16:creationId xmlns:a16="http://schemas.microsoft.com/office/drawing/2014/main" id="{BAEF7ADE-1BC5-4B8A-BBB0-908A181A0A5D}"/>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63" name="Line 9">
              <a:extLst>
                <a:ext uri="{FF2B5EF4-FFF2-40B4-BE49-F238E27FC236}">
                  <a16:creationId xmlns:a16="http://schemas.microsoft.com/office/drawing/2014/main" id="{0F1DE054-87E1-4D88-A02A-74572AFD4D0A}"/>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64" name="Line 10">
              <a:extLst>
                <a:ext uri="{FF2B5EF4-FFF2-40B4-BE49-F238E27FC236}">
                  <a16:creationId xmlns:a16="http://schemas.microsoft.com/office/drawing/2014/main" id="{AA186163-1CBE-42FB-A5D3-A2542D903A0B}"/>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65" name="Line 11">
              <a:extLst>
                <a:ext uri="{FF2B5EF4-FFF2-40B4-BE49-F238E27FC236}">
                  <a16:creationId xmlns:a16="http://schemas.microsoft.com/office/drawing/2014/main" id="{C046632A-D598-4C83-A038-9BE121C6F071}"/>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266" name="TextBox 265">
              <a:extLst>
                <a:ext uri="{FF2B5EF4-FFF2-40B4-BE49-F238E27FC236}">
                  <a16:creationId xmlns:a16="http://schemas.microsoft.com/office/drawing/2014/main" id="{6284FE34-315B-46FD-A26E-199F8DF06A6E}"/>
                </a:ext>
              </a:extLst>
            </p:cNvPr>
            <p:cNvSpPr txBox="1"/>
            <p:nvPr/>
          </p:nvSpPr>
          <p:spPr>
            <a:xfrm rot="16200000">
              <a:off x="75215" y="2458090"/>
              <a:ext cx="2628269" cy="267609"/>
            </a:xfrm>
            <a:prstGeom prst="rect">
              <a:avLst/>
            </a:prstGeom>
            <a:noFill/>
          </p:spPr>
          <p:txBody>
            <a:bodyPr wrap="square" rtlCol="0">
              <a:spAutoFit/>
            </a:bodyPr>
            <a:lstStyle/>
            <a:p>
              <a:pPr algn="ctr" fontAlgn="base">
                <a:spcBef>
                  <a:spcPct val="0"/>
                </a:spcBef>
                <a:spcAft>
                  <a:spcPct val="0"/>
                </a:spcAft>
              </a:pPr>
              <a:r>
                <a:rPr lang="ja-JP" sz="1000">
                  <a:solidFill>
                    <a:srgbClr val="4D4D4D"/>
                  </a:solidFill>
                  <a:cs typeface="Arial" panose="020B0604020202020204" pitchFamily="34" charset="0"/>
                </a:rPr>
                <a:t>OS 確率、%</a:t>
              </a:r>
            </a:p>
          </p:txBody>
        </p:sp>
        <p:sp>
          <p:nvSpPr>
            <p:cNvPr id="267" name="TextBox 266">
              <a:extLst>
                <a:ext uri="{FF2B5EF4-FFF2-40B4-BE49-F238E27FC236}">
                  <a16:creationId xmlns:a16="http://schemas.microsoft.com/office/drawing/2014/main" id="{7FDF03D2-6933-4608-8E69-AFF23421864E}"/>
                </a:ext>
              </a:extLst>
            </p:cNvPr>
            <p:cNvSpPr txBox="1"/>
            <p:nvPr/>
          </p:nvSpPr>
          <p:spPr>
            <a:xfrm>
              <a:off x="1602096" y="1302193"/>
              <a:ext cx="373796" cy="235165"/>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100</a:t>
              </a:r>
            </a:p>
          </p:txBody>
        </p:sp>
        <p:sp>
          <p:nvSpPr>
            <p:cNvPr id="268" name="TextBox 267">
              <a:extLst>
                <a:ext uri="{FF2B5EF4-FFF2-40B4-BE49-F238E27FC236}">
                  <a16:creationId xmlns:a16="http://schemas.microsoft.com/office/drawing/2014/main" id="{D2E5D369-9D04-425E-A075-8725793FA413}"/>
                </a:ext>
              </a:extLst>
            </p:cNvPr>
            <p:cNvSpPr txBox="1"/>
            <p:nvPr/>
          </p:nvSpPr>
          <p:spPr>
            <a:xfrm>
              <a:off x="1668628" y="1826333"/>
              <a:ext cx="307262" cy="235165"/>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80</a:t>
              </a:r>
            </a:p>
          </p:txBody>
        </p:sp>
        <p:sp>
          <p:nvSpPr>
            <p:cNvPr id="269" name="TextBox 268">
              <a:extLst>
                <a:ext uri="{FF2B5EF4-FFF2-40B4-BE49-F238E27FC236}">
                  <a16:creationId xmlns:a16="http://schemas.microsoft.com/office/drawing/2014/main" id="{D39A7E04-3B48-4DA3-9968-C3A6AE7E9802}"/>
                </a:ext>
              </a:extLst>
            </p:cNvPr>
            <p:cNvSpPr txBox="1"/>
            <p:nvPr/>
          </p:nvSpPr>
          <p:spPr>
            <a:xfrm>
              <a:off x="1668628" y="2324862"/>
              <a:ext cx="307262" cy="235165"/>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60</a:t>
              </a:r>
            </a:p>
          </p:txBody>
        </p:sp>
        <p:sp>
          <p:nvSpPr>
            <p:cNvPr id="270" name="TextBox 269">
              <a:extLst>
                <a:ext uri="{FF2B5EF4-FFF2-40B4-BE49-F238E27FC236}">
                  <a16:creationId xmlns:a16="http://schemas.microsoft.com/office/drawing/2014/main" id="{86FFDCBA-81B8-4684-9DF6-0D58934FFC69}"/>
                </a:ext>
              </a:extLst>
            </p:cNvPr>
            <p:cNvSpPr txBox="1"/>
            <p:nvPr/>
          </p:nvSpPr>
          <p:spPr>
            <a:xfrm>
              <a:off x="1668628" y="2839516"/>
              <a:ext cx="307262" cy="235165"/>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40</a:t>
              </a:r>
            </a:p>
          </p:txBody>
        </p:sp>
        <p:sp>
          <p:nvSpPr>
            <p:cNvPr id="271" name="TextBox 270">
              <a:extLst>
                <a:ext uri="{FF2B5EF4-FFF2-40B4-BE49-F238E27FC236}">
                  <a16:creationId xmlns:a16="http://schemas.microsoft.com/office/drawing/2014/main" id="{9D9282ED-3542-4D2A-B199-25C9CE99574F}"/>
                </a:ext>
              </a:extLst>
            </p:cNvPr>
            <p:cNvSpPr txBox="1"/>
            <p:nvPr/>
          </p:nvSpPr>
          <p:spPr>
            <a:xfrm>
              <a:off x="1668628" y="3343418"/>
              <a:ext cx="307262" cy="235165"/>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20</a:t>
              </a:r>
            </a:p>
          </p:txBody>
        </p:sp>
        <p:sp>
          <p:nvSpPr>
            <p:cNvPr id="272" name="TextBox 271">
              <a:extLst>
                <a:ext uri="{FF2B5EF4-FFF2-40B4-BE49-F238E27FC236}">
                  <a16:creationId xmlns:a16="http://schemas.microsoft.com/office/drawing/2014/main" id="{C2CAC9CB-32A0-484D-804D-D2DDE54A807D}"/>
                </a:ext>
              </a:extLst>
            </p:cNvPr>
            <p:cNvSpPr txBox="1"/>
            <p:nvPr/>
          </p:nvSpPr>
          <p:spPr>
            <a:xfrm>
              <a:off x="1735170" y="3852695"/>
              <a:ext cx="240730" cy="235165"/>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0</a:t>
              </a:r>
            </a:p>
          </p:txBody>
        </p:sp>
      </p:grpSp>
      <p:sp>
        <p:nvSpPr>
          <p:cNvPr id="273" name="TextBox 272">
            <a:extLst>
              <a:ext uri="{FF2B5EF4-FFF2-40B4-BE49-F238E27FC236}">
                <a16:creationId xmlns:a16="http://schemas.microsoft.com/office/drawing/2014/main" id="{C55210D6-758B-4521-8481-13F8B89F5D53}"/>
              </a:ext>
            </a:extLst>
          </p:cNvPr>
          <p:cNvSpPr txBox="1"/>
          <p:nvPr/>
        </p:nvSpPr>
        <p:spPr>
          <a:xfrm>
            <a:off x="6434585" y="5699132"/>
            <a:ext cx="760144" cy="246221"/>
          </a:xfrm>
          <a:prstGeom prst="rect">
            <a:avLst/>
          </a:prstGeom>
          <a:noFill/>
        </p:spPr>
        <p:txBody>
          <a:bodyPr wrap="none" rtlCol="0">
            <a:spAutoFit/>
          </a:bodyPr>
          <a:lstStyle/>
          <a:p>
            <a:pPr algn="r"/>
            <a:r>
              <a:rPr lang="ja-JP" sz="1000"/>
              <a:t>リスク有患者数</a:t>
            </a:r>
          </a:p>
        </p:txBody>
      </p:sp>
      <p:sp>
        <p:nvSpPr>
          <p:cNvPr id="274" name="TextBox 273">
            <a:extLst>
              <a:ext uri="{FF2B5EF4-FFF2-40B4-BE49-F238E27FC236}">
                <a16:creationId xmlns:a16="http://schemas.microsoft.com/office/drawing/2014/main" id="{B8D50F1E-685F-48A9-81FF-5DA43089405E}"/>
              </a:ext>
            </a:extLst>
          </p:cNvPr>
          <p:cNvSpPr txBox="1"/>
          <p:nvPr/>
        </p:nvSpPr>
        <p:spPr>
          <a:xfrm>
            <a:off x="7568344" y="5327480"/>
            <a:ext cx="1351652" cy="400110"/>
          </a:xfrm>
          <a:prstGeom prst="rect">
            <a:avLst/>
          </a:prstGeom>
          <a:noFill/>
        </p:spPr>
        <p:txBody>
          <a:bodyPr wrap="none" rtlCol="0" anchor="ctr" anchorCtr="0">
            <a:spAutoFit/>
          </a:bodyPr>
          <a:lstStyle/>
          <a:p>
            <a:r>
              <a:rPr lang="ja-JP" sz="1000"/>
              <a:t>エリスパーゼ＋化学療法 </a:t>
            </a:r>
          </a:p>
          <a:p>
            <a:r>
              <a:rPr lang="ja-JP" sz="1000">
                <a:solidFill>
                  <a:srgbClr val="4D4D4D"/>
                </a:solidFill>
              </a:rPr>
              <a:t>化学療法のみ</a:t>
            </a:r>
          </a:p>
        </p:txBody>
      </p:sp>
      <p:cxnSp>
        <p:nvCxnSpPr>
          <p:cNvPr id="275" name="Straight Connector 274">
            <a:extLst>
              <a:ext uri="{FF2B5EF4-FFF2-40B4-BE49-F238E27FC236}">
                <a16:creationId xmlns:a16="http://schemas.microsoft.com/office/drawing/2014/main" id="{493D6140-EF70-4538-A4C7-85D946BD2E84}"/>
              </a:ext>
            </a:extLst>
          </p:cNvPr>
          <p:cNvCxnSpPr>
            <a:cxnSpLocks/>
          </p:cNvCxnSpPr>
          <p:nvPr/>
        </p:nvCxnSpPr>
        <p:spPr>
          <a:xfrm>
            <a:off x="7325849" y="5454451"/>
            <a:ext cx="249958"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76" name="Group 275">
            <a:extLst>
              <a:ext uri="{FF2B5EF4-FFF2-40B4-BE49-F238E27FC236}">
                <a16:creationId xmlns:a16="http://schemas.microsoft.com/office/drawing/2014/main" id="{2899004A-F63D-4B5C-98D9-FB35C1E2A179}"/>
              </a:ext>
            </a:extLst>
          </p:cNvPr>
          <p:cNvGrpSpPr/>
          <p:nvPr/>
        </p:nvGrpSpPr>
        <p:grpSpPr>
          <a:xfrm>
            <a:off x="7169146" y="5614257"/>
            <a:ext cx="4257044" cy="806546"/>
            <a:chOff x="7168593" y="5614257"/>
            <a:chExt cx="3999691" cy="806546"/>
          </a:xfrm>
        </p:grpSpPr>
        <p:grpSp>
          <p:nvGrpSpPr>
            <p:cNvPr id="277" name="Group 276">
              <a:extLst>
                <a:ext uri="{FF2B5EF4-FFF2-40B4-BE49-F238E27FC236}">
                  <a16:creationId xmlns:a16="http://schemas.microsoft.com/office/drawing/2014/main" id="{4B5BB66F-81ED-4B3B-A5C1-D77F5E2E8350}"/>
                </a:ext>
              </a:extLst>
            </p:cNvPr>
            <p:cNvGrpSpPr/>
            <p:nvPr/>
          </p:nvGrpSpPr>
          <p:grpSpPr>
            <a:xfrm>
              <a:off x="7239992" y="5686898"/>
              <a:ext cx="3928292" cy="149686"/>
              <a:chOff x="1515902" y="4771176"/>
              <a:chExt cx="5865894" cy="287335"/>
            </a:xfrm>
          </p:grpSpPr>
          <p:sp>
            <p:nvSpPr>
              <p:cNvPr id="313" name="Line 21">
                <a:extLst>
                  <a:ext uri="{FF2B5EF4-FFF2-40B4-BE49-F238E27FC236}">
                    <a16:creationId xmlns:a16="http://schemas.microsoft.com/office/drawing/2014/main" id="{B6744498-AEE7-4E05-B448-DDF31F72CA60}"/>
                  </a:ext>
                </a:extLst>
              </p:cNvPr>
              <p:cNvSpPr>
                <a:spLocks noChangeShapeType="1"/>
              </p:cNvSpPr>
              <p:nvPr/>
            </p:nvSpPr>
            <p:spPr bwMode="auto">
              <a:xfrm>
                <a:off x="724638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14" name="TextBox 313">
                <a:extLst>
                  <a:ext uri="{FF2B5EF4-FFF2-40B4-BE49-F238E27FC236}">
                    <a16:creationId xmlns:a16="http://schemas.microsoft.com/office/drawing/2014/main" id="{64286387-A81F-4DA0-9C63-A79A2DC00F86}"/>
                  </a:ext>
                </a:extLst>
              </p:cNvPr>
              <p:cNvSpPr txBox="1"/>
              <p:nvPr/>
            </p:nvSpPr>
            <p:spPr>
              <a:xfrm>
                <a:off x="7104754" y="4843176"/>
                <a:ext cx="277042"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30</a:t>
                </a:r>
              </a:p>
            </p:txBody>
          </p:sp>
          <p:sp>
            <p:nvSpPr>
              <p:cNvPr id="315" name="Line 21">
                <a:extLst>
                  <a:ext uri="{FF2B5EF4-FFF2-40B4-BE49-F238E27FC236}">
                    <a16:creationId xmlns:a16="http://schemas.microsoft.com/office/drawing/2014/main" id="{ADB0548F-FEAA-45A3-9EDF-05F2DB90B12D}"/>
                  </a:ext>
                </a:extLst>
              </p:cNvPr>
              <p:cNvSpPr>
                <a:spLocks noChangeShapeType="1"/>
              </p:cNvSpPr>
              <p:nvPr/>
            </p:nvSpPr>
            <p:spPr bwMode="auto">
              <a:xfrm>
                <a:off x="687074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16" name="TextBox 315">
                <a:extLst>
                  <a:ext uri="{FF2B5EF4-FFF2-40B4-BE49-F238E27FC236}">
                    <a16:creationId xmlns:a16="http://schemas.microsoft.com/office/drawing/2014/main" id="{959CB765-3BCD-4647-8293-602BCB0ACE71}"/>
                  </a:ext>
                </a:extLst>
              </p:cNvPr>
              <p:cNvSpPr txBox="1"/>
              <p:nvPr/>
            </p:nvSpPr>
            <p:spPr>
              <a:xfrm>
                <a:off x="6729117" y="4843176"/>
                <a:ext cx="277042"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28</a:t>
                </a:r>
              </a:p>
            </p:txBody>
          </p:sp>
          <p:sp>
            <p:nvSpPr>
              <p:cNvPr id="317" name="Line 21">
                <a:extLst>
                  <a:ext uri="{FF2B5EF4-FFF2-40B4-BE49-F238E27FC236}">
                    <a16:creationId xmlns:a16="http://schemas.microsoft.com/office/drawing/2014/main" id="{081456E8-868D-4E8F-A0EF-917C3F474FA9}"/>
                  </a:ext>
                </a:extLst>
              </p:cNvPr>
              <p:cNvSpPr>
                <a:spLocks noChangeShapeType="1"/>
              </p:cNvSpPr>
              <p:nvPr/>
            </p:nvSpPr>
            <p:spPr bwMode="auto">
              <a:xfrm>
                <a:off x="649511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18" name="TextBox 317">
                <a:extLst>
                  <a:ext uri="{FF2B5EF4-FFF2-40B4-BE49-F238E27FC236}">
                    <a16:creationId xmlns:a16="http://schemas.microsoft.com/office/drawing/2014/main" id="{BD9CC1A6-8468-4096-8C5A-21CB17B4593B}"/>
                  </a:ext>
                </a:extLst>
              </p:cNvPr>
              <p:cNvSpPr txBox="1"/>
              <p:nvPr/>
            </p:nvSpPr>
            <p:spPr>
              <a:xfrm>
                <a:off x="6353479" y="4843176"/>
                <a:ext cx="277042"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26</a:t>
                </a:r>
              </a:p>
            </p:txBody>
          </p:sp>
          <p:sp>
            <p:nvSpPr>
              <p:cNvPr id="319" name="Line 21">
                <a:extLst>
                  <a:ext uri="{FF2B5EF4-FFF2-40B4-BE49-F238E27FC236}">
                    <a16:creationId xmlns:a16="http://schemas.microsoft.com/office/drawing/2014/main" id="{0EC564C3-268B-40A0-87B1-94E018351D5B}"/>
                  </a:ext>
                </a:extLst>
              </p:cNvPr>
              <p:cNvSpPr>
                <a:spLocks noChangeShapeType="1"/>
              </p:cNvSpPr>
              <p:nvPr/>
            </p:nvSpPr>
            <p:spPr bwMode="auto">
              <a:xfrm>
                <a:off x="611947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20" name="TextBox 319">
                <a:extLst>
                  <a:ext uri="{FF2B5EF4-FFF2-40B4-BE49-F238E27FC236}">
                    <a16:creationId xmlns:a16="http://schemas.microsoft.com/office/drawing/2014/main" id="{BE9BB38F-C8AF-4874-85B2-38427410836E}"/>
                  </a:ext>
                </a:extLst>
              </p:cNvPr>
              <p:cNvSpPr txBox="1"/>
              <p:nvPr/>
            </p:nvSpPr>
            <p:spPr>
              <a:xfrm>
                <a:off x="5977842" y="4843176"/>
                <a:ext cx="277042"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24</a:t>
                </a:r>
              </a:p>
            </p:txBody>
          </p:sp>
          <p:sp>
            <p:nvSpPr>
              <p:cNvPr id="321" name="Line 21">
                <a:extLst>
                  <a:ext uri="{FF2B5EF4-FFF2-40B4-BE49-F238E27FC236}">
                    <a16:creationId xmlns:a16="http://schemas.microsoft.com/office/drawing/2014/main" id="{58F53703-1D2C-4403-A5CB-6136EABAAB95}"/>
                  </a:ext>
                </a:extLst>
              </p:cNvPr>
              <p:cNvSpPr>
                <a:spLocks noChangeShapeType="1"/>
              </p:cNvSpPr>
              <p:nvPr/>
            </p:nvSpPr>
            <p:spPr bwMode="auto">
              <a:xfrm>
                <a:off x="574383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22" name="TextBox 321">
                <a:extLst>
                  <a:ext uri="{FF2B5EF4-FFF2-40B4-BE49-F238E27FC236}">
                    <a16:creationId xmlns:a16="http://schemas.microsoft.com/office/drawing/2014/main" id="{09AB3071-33CD-4923-8CBB-1D34C5C256CC}"/>
                  </a:ext>
                </a:extLst>
              </p:cNvPr>
              <p:cNvSpPr txBox="1"/>
              <p:nvPr/>
            </p:nvSpPr>
            <p:spPr>
              <a:xfrm>
                <a:off x="5602204" y="4843176"/>
                <a:ext cx="277042"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22</a:t>
                </a:r>
              </a:p>
            </p:txBody>
          </p:sp>
          <p:sp>
            <p:nvSpPr>
              <p:cNvPr id="323" name="Line 21">
                <a:extLst>
                  <a:ext uri="{FF2B5EF4-FFF2-40B4-BE49-F238E27FC236}">
                    <a16:creationId xmlns:a16="http://schemas.microsoft.com/office/drawing/2014/main" id="{439EAF90-4035-48E4-AD33-DF57252F9E83}"/>
                  </a:ext>
                </a:extLst>
              </p:cNvPr>
              <p:cNvSpPr>
                <a:spLocks noChangeShapeType="1"/>
              </p:cNvSpPr>
              <p:nvPr/>
            </p:nvSpPr>
            <p:spPr bwMode="auto">
              <a:xfrm>
                <a:off x="536820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24" name="TextBox 323">
                <a:extLst>
                  <a:ext uri="{FF2B5EF4-FFF2-40B4-BE49-F238E27FC236}">
                    <a16:creationId xmlns:a16="http://schemas.microsoft.com/office/drawing/2014/main" id="{EEE9048C-7DED-45C6-9620-053A2A15FC21}"/>
                  </a:ext>
                </a:extLst>
              </p:cNvPr>
              <p:cNvSpPr txBox="1"/>
              <p:nvPr/>
            </p:nvSpPr>
            <p:spPr>
              <a:xfrm>
                <a:off x="5226568" y="4843176"/>
                <a:ext cx="277042"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20</a:t>
                </a:r>
              </a:p>
            </p:txBody>
          </p:sp>
          <p:sp>
            <p:nvSpPr>
              <p:cNvPr id="325" name="Line 21">
                <a:extLst>
                  <a:ext uri="{FF2B5EF4-FFF2-40B4-BE49-F238E27FC236}">
                    <a16:creationId xmlns:a16="http://schemas.microsoft.com/office/drawing/2014/main" id="{60C76DDF-F3CC-45CF-B262-BFA27556AD48}"/>
                  </a:ext>
                </a:extLst>
              </p:cNvPr>
              <p:cNvSpPr>
                <a:spLocks noChangeShapeType="1"/>
              </p:cNvSpPr>
              <p:nvPr/>
            </p:nvSpPr>
            <p:spPr bwMode="auto">
              <a:xfrm>
                <a:off x="4992563"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26" name="TextBox 325">
                <a:extLst>
                  <a:ext uri="{FF2B5EF4-FFF2-40B4-BE49-F238E27FC236}">
                    <a16:creationId xmlns:a16="http://schemas.microsoft.com/office/drawing/2014/main" id="{DB3B7405-595D-4735-BA75-B9D1973EEFD4}"/>
                  </a:ext>
                </a:extLst>
              </p:cNvPr>
              <p:cNvSpPr txBox="1"/>
              <p:nvPr/>
            </p:nvSpPr>
            <p:spPr>
              <a:xfrm>
                <a:off x="4850931" y="4843176"/>
                <a:ext cx="277042"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18</a:t>
                </a:r>
              </a:p>
            </p:txBody>
          </p:sp>
          <p:sp>
            <p:nvSpPr>
              <p:cNvPr id="327" name="Line 21">
                <a:extLst>
                  <a:ext uri="{FF2B5EF4-FFF2-40B4-BE49-F238E27FC236}">
                    <a16:creationId xmlns:a16="http://schemas.microsoft.com/office/drawing/2014/main" id="{4DC409C8-CA04-40C1-87B9-90971C11E4E1}"/>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28" name="TextBox 327">
                <a:extLst>
                  <a:ext uri="{FF2B5EF4-FFF2-40B4-BE49-F238E27FC236}">
                    <a16:creationId xmlns:a16="http://schemas.microsoft.com/office/drawing/2014/main" id="{872DE502-45D1-4277-B3B1-DE4FE0588302}"/>
                  </a:ext>
                </a:extLst>
              </p:cNvPr>
              <p:cNvSpPr txBox="1"/>
              <p:nvPr/>
            </p:nvSpPr>
            <p:spPr>
              <a:xfrm>
                <a:off x="4475295" y="4843176"/>
                <a:ext cx="277042"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16</a:t>
                </a:r>
              </a:p>
            </p:txBody>
          </p:sp>
          <p:sp>
            <p:nvSpPr>
              <p:cNvPr id="329" name="Line 21">
                <a:extLst>
                  <a:ext uri="{FF2B5EF4-FFF2-40B4-BE49-F238E27FC236}">
                    <a16:creationId xmlns:a16="http://schemas.microsoft.com/office/drawing/2014/main" id="{523E1D56-90DC-46E2-BE4C-ABE2CA28A099}"/>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30" name="TextBox 329">
                <a:extLst>
                  <a:ext uri="{FF2B5EF4-FFF2-40B4-BE49-F238E27FC236}">
                    <a16:creationId xmlns:a16="http://schemas.microsoft.com/office/drawing/2014/main" id="{634F0955-8BBB-492F-A49A-AE15EEB564A7}"/>
                  </a:ext>
                </a:extLst>
              </p:cNvPr>
              <p:cNvSpPr txBox="1"/>
              <p:nvPr/>
            </p:nvSpPr>
            <p:spPr>
              <a:xfrm>
                <a:off x="4099658" y="4843176"/>
                <a:ext cx="277042"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14</a:t>
                </a:r>
              </a:p>
            </p:txBody>
          </p:sp>
          <p:sp>
            <p:nvSpPr>
              <p:cNvPr id="331" name="Line 21">
                <a:extLst>
                  <a:ext uri="{FF2B5EF4-FFF2-40B4-BE49-F238E27FC236}">
                    <a16:creationId xmlns:a16="http://schemas.microsoft.com/office/drawing/2014/main" id="{382DC428-6D2B-44DE-8391-491FD3612B32}"/>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32" name="TextBox 331">
                <a:extLst>
                  <a:ext uri="{FF2B5EF4-FFF2-40B4-BE49-F238E27FC236}">
                    <a16:creationId xmlns:a16="http://schemas.microsoft.com/office/drawing/2014/main" id="{9D34803C-35FA-4AEE-B8C4-9B4BCD4DACBE}"/>
                  </a:ext>
                </a:extLst>
              </p:cNvPr>
              <p:cNvSpPr txBox="1"/>
              <p:nvPr/>
            </p:nvSpPr>
            <p:spPr>
              <a:xfrm>
                <a:off x="3724021" y="4843176"/>
                <a:ext cx="277042"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12</a:t>
                </a:r>
              </a:p>
            </p:txBody>
          </p:sp>
          <p:sp>
            <p:nvSpPr>
              <p:cNvPr id="333" name="Line 21">
                <a:extLst>
                  <a:ext uri="{FF2B5EF4-FFF2-40B4-BE49-F238E27FC236}">
                    <a16:creationId xmlns:a16="http://schemas.microsoft.com/office/drawing/2014/main" id="{0D88C313-5980-4B47-85A1-C25185C17AE4}"/>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34" name="TextBox 333">
                <a:extLst>
                  <a:ext uri="{FF2B5EF4-FFF2-40B4-BE49-F238E27FC236}">
                    <a16:creationId xmlns:a16="http://schemas.microsoft.com/office/drawing/2014/main" id="{F9C07891-BE5E-403D-A863-E8A510B4171C}"/>
                  </a:ext>
                </a:extLst>
              </p:cNvPr>
              <p:cNvSpPr txBox="1"/>
              <p:nvPr/>
            </p:nvSpPr>
            <p:spPr>
              <a:xfrm>
                <a:off x="3348383" y="4843176"/>
                <a:ext cx="277042"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10</a:t>
                </a:r>
              </a:p>
            </p:txBody>
          </p:sp>
          <p:sp>
            <p:nvSpPr>
              <p:cNvPr id="335" name="Line 21">
                <a:extLst>
                  <a:ext uri="{FF2B5EF4-FFF2-40B4-BE49-F238E27FC236}">
                    <a16:creationId xmlns:a16="http://schemas.microsoft.com/office/drawing/2014/main" id="{88A9E3EB-B496-4B5E-A8DB-7C255FACE1E5}"/>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36" name="TextBox 335">
                <a:extLst>
                  <a:ext uri="{FF2B5EF4-FFF2-40B4-BE49-F238E27FC236}">
                    <a16:creationId xmlns:a16="http://schemas.microsoft.com/office/drawing/2014/main" id="{7FBD04C6-6244-4FD3-BACA-FD7B5D3EF146}"/>
                  </a:ext>
                </a:extLst>
              </p:cNvPr>
              <p:cNvSpPr txBox="1"/>
              <p:nvPr/>
            </p:nvSpPr>
            <p:spPr>
              <a:xfrm>
                <a:off x="3018452" y="4843176"/>
                <a:ext cx="185633"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8</a:t>
                </a:r>
              </a:p>
            </p:txBody>
          </p:sp>
          <p:sp>
            <p:nvSpPr>
              <p:cNvPr id="337" name="Line 21">
                <a:extLst>
                  <a:ext uri="{FF2B5EF4-FFF2-40B4-BE49-F238E27FC236}">
                    <a16:creationId xmlns:a16="http://schemas.microsoft.com/office/drawing/2014/main" id="{98AEBEFD-B0CF-49AD-93E5-9430BA64ED60}"/>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38" name="TextBox 337">
                <a:extLst>
                  <a:ext uri="{FF2B5EF4-FFF2-40B4-BE49-F238E27FC236}">
                    <a16:creationId xmlns:a16="http://schemas.microsoft.com/office/drawing/2014/main" id="{462D9A1D-D4BC-43A9-BBD8-14F86C5DF460}"/>
                  </a:ext>
                </a:extLst>
              </p:cNvPr>
              <p:cNvSpPr txBox="1"/>
              <p:nvPr/>
            </p:nvSpPr>
            <p:spPr>
              <a:xfrm>
                <a:off x="2642814" y="4843176"/>
                <a:ext cx="185633"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6</a:t>
                </a:r>
              </a:p>
            </p:txBody>
          </p:sp>
          <p:sp>
            <p:nvSpPr>
              <p:cNvPr id="339" name="Line 21">
                <a:extLst>
                  <a:ext uri="{FF2B5EF4-FFF2-40B4-BE49-F238E27FC236}">
                    <a16:creationId xmlns:a16="http://schemas.microsoft.com/office/drawing/2014/main" id="{39C21CFC-978F-403B-AD6B-D98CE4AD1F69}"/>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40" name="TextBox 339">
                <a:extLst>
                  <a:ext uri="{FF2B5EF4-FFF2-40B4-BE49-F238E27FC236}">
                    <a16:creationId xmlns:a16="http://schemas.microsoft.com/office/drawing/2014/main" id="{F6804396-06BE-402D-8FCA-CB34E7A6688E}"/>
                  </a:ext>
                </a:extLst>
              </p:cNvPr>
              <p:cNvSpPr txBox="1"/>
              <p:nvPr/>
            </p:nvSpPr>
            <p:spPr>
              <a:xfrm>
                <a:off x="2267177" y="4843176"/>
                <a:ext cx="185633"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4</a:t>
                </a:r>
              </a:p>
            </p:txBody>
          </p:sp>
          <p:sp>
            <p:nvSpPr>
              <p:cNvPr id="341" name="Line 21">
                <a:extLst>
                  <a:ext uri="{FF2B5EF4-FFF2-40B4-BE49-F238E27FC236}">
                    <a16:creationId xmlns:a16="http://schemas.microsoft.com/office/drawing/2014/main" id="{174C9977-423A-4E4E-A5A0-4A994E741441}"/>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42" name="TextBox 341">
                <a:extLst>
                  <a:ext uri="{FF2B5EF4-FFF2-40B4-BE49-F238E27FC236}">
                    <a16:creationId xmlns:a16="http://schemas.microsoft.com/office/drawing/2014/main" id="{608339C2-0F8A-4969-9E24-FC640F206267}"/>
                  </a:ext>
                </a:extLst>
              </p:cNvPr>
              <p:cNvSpPr txBox="1"/>
              <p:nvPr/>
            </p:nvSpPr>
            <p:spPr>
              <a:xfrm>
                <a:off x="1891539" y="4843176"/>
                <a:ext cx="185633"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a:t>
                </a:r>
              </a:p>
            </p:txBody>
          </p:sp>
          <p:sp>
            <p:nvSpPr>
              <p:cNvPr id="343" name="Line 21">
                <a:extLst>
                  <a:ext uri="{FF2B5EF4-FFF2-40B4-BE49-F238E27FC236}">
                    <a16:creationId xmlns:a16="http://schemas.microsoft.com/office/drawing/2014/main" id="{F0C128BB-5A73-4645-AFF0-7DDB666E53B6}"/>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44" name="TextBox 343">
                <a:extLst>
                  <a:ext uri="{FF2B5EF4-FFF2-40B4-BE49-F238E27FC236}">
                    <a16:creationId xmlns:a16="http://schemas.microsoft.com/office/drawing/2014/main" id="{A71DAF1C-2CFA-4E09-9130-66475CDED57A}"/>
                  </a:ext>
                </a:extLst>
              </p:cNvPr>
              <p:cNvSpPr txBox="1"/>
              <p:nvPr/>
            </p:nvSpPr>
            <p:spPr>
              <a:xfrm>
                <a:off x="1515902" y="4843176"/>
                <a:ext cx="185633" cy="215335"/>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0</a:t>
                </a:r>
              </a:p>
            </p:txBody>
          </p:sp>
        </p:grpSp>
        <p:sp>
          <p:nvSpPr>
            <p:cNvPr id="278" name="TextBox 277">
              <a:extLst>
                <a:ext uri="{FF2B5EF4-FFF2-40B4-BE49-F238E27FC236}">
                  <a16:creationId xmlns:a16="http://schemas.microsoft.com/office/drawing/2014/main" id="{0FA1A7EA-FCEC-449E-94BC-1D3C01C3F70A}"/>
                </a:ext>
              </a:extLst>
            </p:cNvPr>
            <p:cNvSpPr txBox="1"/>
            <p:nvPr/>
          </p:nvSpPr>
          <p:spPr>
            <a:xfrm>
              <a:off x="8826757" y="5830325"/>
              <a:ext cx="900947" cy="246221"/>
            </a:xfrm>
            <a:prstGeom prst="rect">
              <a:avLst/>
            </a:prstGeom>
            <a:noFill/>
          </p:spPr>
          <p:txBody>
            <a:bodyPr wrap="none" rtlCol="0" anchor="ctr" anchorCtr="0">
              <a:spAutoFit/>
            </a:bodyPr>
            <a:lstStyle/>
            <a:p>
              <a:pPr algn="ctr" fontAlgn="base">
                <a:spcBef>
                  <a:spcPct val="0"/>
                </a:spcBef>
                <a:spcAft>
                  <a:spcPct val="0"/>
                </a:spcAft>
              </a:pPr>
              <a:r>
                <a:rPr lang="ja-JP" sz="1000">
                  <a:solidFill>
                    <a:srgbClr val="4D4D4D"/>
                  </a:solidFill>
                  <a:cs typeface="Arial" panose="020B0604020202020204" pitchFamily="34" charset="0"/>
                </a:rPr>
                <a:t>期間、月数</a:t>
              </a:r>
            </a:p>
          </p:txBody>
        </p:sp>
        <p:grpSp>
          <p:nvGrpSpPr>
            <p:cNvPr id="279" name="Group 278">
              <a:extLst>
                <a:ext uri="{FF2B5EF4-FFF2-40B4-BE49-F238E27FC236}">
                  <a16:creationId xmlns:a16="http://schemas.microsoft.com/office/drawing/2014/main" id="{83B0AC0C-CE66-4014-8781-7E47ADA9F583}"/>
                </a:ext>
              </a:extLst>
            </p:cNvPr>
            <p:cNvGrpSpPr/>
            <p:nvPr/>
          </p:nvGrpSpPr>
          <p:grpSpPr>
            <a:xfrm>
              <a:off x="7168593" y="5975054"/>
              <a:ext cx="3722656" cy="226591"/>
              <a:chOff x="1383449" y="6071420"/>
              <a:chExt cx="4289218" cy="457697"/>
            </a:xfrm>
          </p:grpSpPr>
          <p:sp>
            <p:nvSpPr>
              <p:cNvPr id="298" name="TextBox 297">
                <a:extLst>
                  <a:ext uri="{FF2B5EF4-FFF2-40B4-BE49-F238E27FC236}">
                    <a16:creationId xmlns:a16="http://schemas.microsoft.com/office/drawing/2014/main" id="{F653A12F-8453-4A2E-970C-E4AB45B75883}"/>
                  </a:ext>
                </a:extLst>
              </p:cNvPr>
              <p:cNvSpPr txBox="1"/>
              <p:nvPr/>
            </p:nvSpPr>
            <p:spPr>
              <a:xfrm>
                <a:off x="5517610" y="6071420"/>
                <a:ext cx="155057"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0</a:t>
                </a:r>
              </a:p>
            </p:txBody>
          </p:sp>
          <p:sp>
            <p:nvSpPr>
              <p:cNvPr id="299" name="TextBox 298">
                <a:extLst>
                  <a:ext uri="{FF2B5EF4-FFF2-40B4-BE49-F238E27FC236}">
                    <a16:creationId xmlns:a16="http://schemas.microsoft.com/office/drawing/2014/main" id="{D1CD1CC3-644B-4C3B-9135-B2B18C36F6D0}"/>
                  </a:ext>
                </a:extLst>
              </p:cNvPr>
              <p:cNvSpPr txBox="1"/>
              <p:nvPr/>
            </p:nvSpPr>
            <p:spPr>
              <a:xfrm>
                <a:off x="5227767" y="6071420"/>
                <a:ext cx="155057"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2</a:t>
                </a:r>
              </a:p>
            </p:txBody>
          </p:sp>
          <p:sp>
            <p:nvSpPr>
              <p:cNvPr id="300" name="TextBox 299">
                <a:extLst>
                  <a:ext uri="{FF2B5EF4-FFF2-40B4-BE49-F238E27FC236}">
                    <a16:creationId xmlns:a16="http://schemas.microsoft.com/office/drawing/2014/main" id="{BABFB694-B379-43C3-889A-EDB7A9B6D236}"/>
                  </a:ext>
                </a:extLst>
              </p:cNvPr>
              <p:cNvSpPr txBox="1"/>
              <p:nvPr/>
            </p:nvSpPr>
            <p:spPr>
              <a:xfrm>
                <a:off x="4937923" y="6071420"/>
                <a:ext cx="155057"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3</a:t>
                </a:r>
              </a:p>
            </p:txBody>
          </p:sp>
          <p:sp>
            <p:nvSpPr>
              <p:cNvPr id="301" name="TextBox 300">
                <a:extLst>
                  <a:ext uri="{FF2B5EF4-FFF2-40B4-BE49-F238E27FC236}">
                    <a16:creationId xmlns:a16="http://schemas.microsoft.com/office/drawing/2014/main" id="{F58ECCC0-8D27-4880-8BA9-0B8F411E0F4B}"/>
                  </a:ext>
                </a:extLst>
              </p:cNvPr>
              <p:cNvSpPr txBox="1"/>
              <p:nvPr/>
            </p:nvSpPr>
            <p:spPr>
              <a:xfrm>
                <a:off x="4648080" y="6071420"/>
                <a:ext cx="155057"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6</a:t>
                </a:r>
              </a:p>
            </p:txBody>
          </p:sp>
          <p:sp>
            <p:nvSpPr>
              <p:cNvPr id="302" name="TextBox 301">
                <a:extLst>
                  <a:ext uri="{FF2B5EF4-FFF2-40B4-BE49-F238E27FC236}">
                    <a16:creationId xmlns:a16="http://schemas.microsoft.com/office/drawing/2014/main" id="{ECB39E51-58AD-4B7A-8789-FB1BCFF78963}"/>
                  </a:ext>
                </a:extLst>
              </p:cNvPr>
              <p:cNvSpPr txBox="1"/>
              <p:nvPr/>
            </p:nvSpPr>
            <p:spPr>
              <a:xfrm>
                <a:off x="4358238" y="6071420"/>
                <a:ext cx="155057"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8</a:t>
                </a:r>
              </a:p>
            </p:txBody>
          </p:sp>
          <p:sp>
            <p:nvSpPr>
              <p:cNvPr id="303" name="TextBox 302">
                <a:extLst>
                  <a:ext uri="{FF2B5EF4-FFF2-40B4-BE49-F238E27FC236}">
                    <a16:creationId xmlns:a16="http://schemas.microsoft.com/office/drawing/2014/main" id="{FCCA7DFA-426E-434B-89BF-69BE672F1C60}"/>
                  </a:ext>
                </a:extLst>
              </p:cNvPr>
              <p:cNvSpPr txBox="1"/>
              <p:nvPr/>
            </p:nvSpPr>
            <p:spPr>
              <a:xfrm>
                <a:off x="4030217" y="6071420"/>
                <a:ext cx="231411"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11</a:t>
                </a:r>
              </a:p>
            </p:txBody>
          </p:sp>
          <p:sp>
            <p:nvSpPr>
              <p:cNvPr id="304" name="TextBox 303">
                <a:extLst>
                  <a:ext uri="{FF2B5EF4-FFF2-40B4-BE49-F238E27FC236}">
                    <a16:creationId xmlns:a16="http://schemas.microsoft.com/office/drawing/2014/main" id="{DA1F9A47-6719-4F8D-BE15-0EC6DCA09812}"/>
                  </a:ext>
                </a:extLst>
              </p:cNvPr>
              <p:cNvSpPr txBox="1"/>
              <p:nvPr/>
            </p:nvSpPr>
            <p:spPr>
              <a:xfrm>
                <a:off x="3740374" y="6071420"/>
                <a:ext cx="231411"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18</a:t>
                </a:r>
              </a:p>
            </p:txBody>
          </p:sp>
          <p:sp>
            <p:nvSpPr>
              <p:cNvPr id="305" name="TextBox 304">
                <a:extLst>
                  <a:ext uri="{FF2B5EF4-FFF2-40B4-BE49-F238E27FC236}">
                    <a16:creationId xmlns:a16="http://schemas.microsoft.com/office/drawing/2014/main" id="{AC8F5039-403E-41E0-B17C-7AD087C2CA32}"/>
                  </a:ext>
                </a:extLst>
              </p:cNvPr>
              <p:cNvSpPr txBox="1"/>
              <p:nvPr/>
            </p:nvSpPr>
            <p:spPr>
              <a:xfrm>
                <a:off x="3450532" y="6071420"/>
                <a:ext cx="231411"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22</a:t>
                </a:r>
              </a:p>
            </p:txBody>
          </p:sp>
          <p:sp>
            <p:nvSpPr>
              <p:cNvPr id="306" name="TextBox 305">
                <a:extLst>
                  <a:ext uri="{FF2B5EF4-FFF2-40B4-BE49-F238E27FC236}">
                    <a16:creationId xmlns:a16="http://schemas.microsoft.com/office/drawing/2014/main" id="{F2F6AC3A-E701-41E7-B238-CF6128947BE4}"/>
                  </a:ext>
                </a:extLst>
              </p:cNvPr>
              <p:cNvSpPr txBox="1"/>
              <p:nvPr/>
            </p:nvSpPr>
            <p:spPr>
              <a:xfrm>
                <a:off x="3160688" y="6071420"/>
                <a:ext cx="231411"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30</a:t>
                </a:r>
              </a:p>
            </p:txBody>
          </p:sp>
          <p:sp>
            <p:nvSpPr>
              <p:cNvPr id="307" name="TextBox 306">
                <a:extLst>
                  <a:ext uri="{FF2B5EF4-FFF2-40B4-BE49-F238E27FC236}">
                    <a16:creationId xmlns:a16="http://schemas.microsoft.com/office/drawing/2014/main" id="{35717DA9-4C9C-4D32-AB83-0DA11C9C8DBD}"/>
                  </a:ext>
                </a:extLst>
              </p:cNvPr>
              <p:cNvSpPr txBox="1"/>
              <p:nvPr/>
            </p:nvSpPr>
            <p:spPr>
              <a:xfrm>
                <a:off x="2870843" y="6071420"/>
                <a:ext cx="231411"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35</a:t>
                </a:r>
              </a:p>
            </p:txBody>
          </p:sp>
          <p:sp>
            <p:nvSpPr>
              <p:cNvPr id="308" name="TextBox 307">
                <a:extLst>
                  <a:ext uri="{FF2B5EF4-FFF2-40B4-BE49-F238E27FC236}">
                    <a16:creationId xmlns:a16="http://schemas.microsoft.com/office/drawing/2014/main" id="{AD60A424-3D33-42C7-889C-D3DCFD8A73C1}"/>
                  </a:ext>
                </a:extLst>
              </p:cNvPr>
              <p:cNvSpPr txBox="1"/>
              <p:nvPr/>
            </p:nvSpPr>
            <p:spPr>
              <a:xfrm>
                <a:off x="2581001" y="6071420"/>
                <a:ext cx="231411"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50</a:t>
                </a:r>
              </a:p>
            </p:txBody>
          </p:sp>
          <p:sp>
            <p:nvSpPr>
              <p:cNvPr id="309" name="TextBox 308">
                <a:extLst>
                  <a:ext uri="{FF2B5EF4-FFF2-40B4-BE49-F238E27FC236}">
                    <a16:creationId xmlns:a16="http://schemas.microsoft.com/office/drawing/2014/main" id="{1739FE69-7F04-439A-ACF0-7E05C118FF97}"/>
                  </a:ext>
                </a:extLst>
              </p:cNvPr>
              <p:cNvSpPr txBox="1"/>
              <p:nvPr/>
            </p:nvSpPr>
            <p:spPr>
              <a:xfrm>
                <a:off x="2291157" y="6071420"/>
                <a:ext cx="231411"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61</a:t>
                </a:r>
              </a:p>
            </p:txBody>
          </p:sp>
          <p:sp>
            <p:nvSpPr>
              <p:cNvPr id="310" name="TextBox 309">
                <a:extLst>
                  <a:ext uri="{FF2B5EF4-FFF2-40B4-BE49-F238E27FC236}">
                    <a16:creationId xmlns:a16="http://schemas.microsoft.com/office/drawing/2014/main" id="{EC0C730B-6BAB-4BF0-882C-33A86AD4F8F5}"/>
                  </a:ext>
                </a:extLst>
              </p:cNvPr>
              <p:cNvSpPr txBox="1"/>
              <p:nvPr/>
            </p:nvSpPr>
            <p:spPr>
              <a:xfrm>
                <a:off x="2001311" y="6071420"/>
                <a:ext cx="231411"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76</a:t>
                </a:r>
              </a:p>
            </p:txBody>
          </p:sp>
          <p:sp>
            <p:nvSpPr>
              <p:cNvPr id="311" name="TextBox 310">
                <a:extLst>
                  <a:ext uri="{FF2B5EF4-FFF2-40B4-BE49-F238E27FC236}">
                    <a16:creationId xmlns:a16="http://schemas.microsoft.com/office/drawing/2014/main" id="{66BFA4F5-5270-42E1-A6CB-3FF30964EBB6}"/>
                  </a:ext>
                </a:extLst>
              </p:cNvPr>
              <p:cNvSpPr txBox="1"/>
              <p:nvPr/>
            </p:nvSpPr>
            <p:spPr>
              <a:xfrm>
                <a:off x="1711469" y="6071420"/>
                <a:ext cx="231411"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91</a:t>
                </a:r>
              </a:p>
            </p:txBody>
          </p:sp>
          <p:sp>
            <p:nvSpPr>
              <p:cNvPr id="312" name="TextBox 311">
                <a:extLst>
                  <a:ext uri="{FF2B5EF4-FFF2-40B4-BE49-F238E27FC236}">
                    <a16:creationId xmlns:a16="http://schemas.microsoft.com/office/drawing/2014/main" id="{E08DDA07-CDEC-4011-B2BA-2A7E67EDBF82}"/>
                  </a:ext>
                </a:extLst>
              </p:cNvPr>
              <p:cNvSpPr txBox="1"/>
              <p:nvPr/>
            </p:nvSpPr>
            <p:spPr>
              <a:xfrm>
                <a:off x="1383449" y="6071420"/>
                <a:ext cx="307767" cy="457697"/>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107</a:t>
                </a:r>
              </a:p>
            </p:txBody>
          </p:sp>
        </p:grpSp>
        <p:grpSp>
          <p:nvGrpSpPr>
            <p:cNvPr id="280" name="Group 279">
              <a:extLst>
                <a:ext uri="{FF2B5EF4-FFF2-40B4-BE49-F238E27FC236}">
                  <a16:creationId xmlns:a16="http://schemas.microsoft.com/office/drawing/2014/main" id="{5127CB42-7A4B-4829-AF32-11F58621CDF3}"/>
                </a:ext>
              </a:extLst>
            </p:cNvPr>
            <p:cNvGrpSpPr/>
            <p:nvPr/>
          </p:nvGrpSpPr>
          <p:grpSpPr>
            <a:xfrm>
              <a:off x="7168593" y="6194212"/>
              <a:ext cx="3974215" cy="226591"/>
              <a:chOff x="1383449" y="6071420"/>
              <a:chExt cx="4579062" cy="457697"/>
            </a:xfrm>
          </p:grpSpPr>
          <p:sp>
            <p:nvSpPr>
              <p:cNvPr id="282" name="TextBox 281">
                <a:extLst>
                  <a:ext uri="{FF2B5EF4-FFF2-40B4-BE49-F238E27FC236}">
                    <a16:creationId xmlns:a16="http://schemas.microsoft.com/office/drawing/2014/main" id="{B56F018F-CD4B-429C-8C21-B28329A5EFC6}"/>
                  </a:ext>
                </a:extLst>
              </p:cNvPr>
              <p:cNvSpPr txBox="1"/>
              <p:nvPr/>
            </p:nvSpPr>
            <p:spPr>
              <a:xfrm>
                <a:off x="5807454" y="6071420"/>
                <a:ext cx="155057"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0</a:t>
                </a:r>
              </a:p>
            </p:txBody>
          </p:sp>
          <p:sp>
            <p:nvSpPr>
              <p:cNvPr id="283" name="TextBox 282">
                <a:extLst>
                  <a:ext uri="{FF2B5EF4-FFF2-40B4-BE49-F238E27FC236}">
                    <a16:creationId xmlns:a16="http://schemas.microsoft.com/office/drawing/2014/main" id="{8D7FD6BC-D39B-489A-B529-337DFFD51AB8}"/>
                  </a:ext>
                </a:extLst>
              </p:cNvPr>
              <p:cNvSpPr txBox="1"/>
              <p:nvPr/>
            </p:nvSpPr>
            <p:spPr>
              <a:xfrm>
                <a:off x="5517610" y="6071420"/>
                <a:ext cx="155057"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a:t>
                </a:r>
              </a:p>
            </p:txBody>
          </p:sp>
          <p:sp>
            <p:nvSpPr>
              <p:cNvPr id="284" name="TextBox 283">
                <a:extLst>
                  <a:ext uri="{FF2B5EF4-FFF2-40B4-BE49-F238E27FC236}">
                    <a16:creationId xmlns:a16="http://schemas.microsoft.com/office/drawing/2014/main" id="{2AFC653E-9BC1-408A-A89E-8FBFA78CA1BB}"/>
                  </a:ext>
                </a:extLst>
              </p:cNvPr>
              <p:cNvSpPr txBox="1"/>
              <p:nvPr/>
            </p:nvSpPr>
            <p:spPr>
              <a:xfrm>
                <a:off x="5227767" y="6071420"/>
                <a:ext cx="155057"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a:t>
                </a:r>
              </a:p>
            </p:txBody>
          </p:sp>
          <p:sp>
            <p:nvSpPr>
              <p:cNvPr id="285" name="TextBox 284">
                <a:extLst>
                  <a:ext uri="{FF2B5EF4-FFF2-40B4-BE49-F238E27FC236}">
                    <a16:creationId xmlns:a16="http://schemas.microsoft.com/office/drawing/2014/main" id="{D7E54E53-7A23-4249-9FDF-75351C42F444}"/>
                  </a:ext>
                </a:extLst>
              </p:cNvPr>
              <p:cNvSpPr txBox="1"/>
              <p:nvPr/>
            </p:nvSpPr>
            <p:spPr>
              <a:xfrm>
                <a:off x="4937923" y="6071420"/>
                <a:ext cx="155057"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a:t>
                </a:r>
              </a:p>
            </p:txBody>
          </p:sp>
          <p:sp>
            <p:nvSpPr>
              <p:cNvPr id="286" name="TextBox 285">
                <a:extLst>
                  <a:ext uri="{FF2B5EF4-FFF2-40B4-BE49-F238E27FC236}">
                    <a16:creationId xmlns:a16="http://schemas.microsoft.com/office/drawing/2014/main" id="{BC8F3CE8-C0EA-42E7-BDF8-192ABCCA1E37}"/>
                  </a:ext>
                </a:extLst>
              </p:cNvPr>
              <p:cNvSpPr txBox="1"/>
              <p:nvPr/>
            </p:nvSpPr>
            <p:spPr>
              <a:xfrm>
                <a:off x="4648080" y="6071420"/>
                <a:ext cx="155057"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a:t>
                </a:r>
              </a:p>
            </p:txBody>
          </p:sp>
          <p:sp>
            <p:nvSpPr>
              <p:cNvPr id="287" name="TextBox 286">
                <a:extLst>
                  <a:ext uri="{FF2B5EF4-FFF2-40B4-BE49-F238E27FC236}">
                    <a16:creationId xmlns:a16="http://schemas.microsoft.com/office/drawing/2014/main" id="{FE7AAC12-40E1-46D6-AA80-141B47B51FD5}"/>
                  </a:ext>
                </a:extLst>
              </p:cNvPr>
              <p:cNvSpPr txBox="1"/>
              <p:nvPr/>
            </p:nvSpPr>
            <p:spPr>
              <a:xfrm>
                <a:off x="4358237" y="6071420"/>
                <a:ext cx="155057"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4</a:t>
                </a:r>
              </a:p>
            </p:txBody>
          </p:sp>
          <p:sp>
            <p:nvSpPr>
              <p:cNvPr id="288" name="TextBox 287">
                <a:extLst>
                  <a:ext uri="{FF2B5EF4-FFF2-40B4-BE49-F238E27FC236}">
                    <a16:creationId xmlns:a16="http://schemas.microsoft.com/office/drawing/2014/main" id="{6C96C53F-F48C-418F-9B19-0C5C4D4D8FB3}"/>
                  </a:ext>
                </a:extLst>
              </p:cNvPr>
              <p:cNvSpPr txBox="1"/>
              <p:nvPr/>
            </p:nvSpPr>
            <p:spPr>
              <a:xfrm>
                <a:off x="4068393" y="6071420"/>
                <a:ext cx="155057"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9</a:t>
                </a:r>
              </a:p>
            </p:txBody>
          </p:sp>
          <p:sp>
            <p:nvSpPr>
              <p:cNvPr id="289" name="TextBox 288">
                <a:extLst>
                  <a:ext uri="{FF2B5EF4-FFF2-40B4-BE49-F238E27FC236}">
                    <a16:creationId xmlns:a16="http://schemas.microsoft.com/office/drawing/2014/main" id="{AA33BE0F-781F-4019-8D5B-8031D01AC2D8}"/>
                  </a:ext>
                </a:extLst>
              </p:cNvPr>
              <p:cNvSpPr txBox="1"/>
              <p:nvPr/>
            </p:nvSpPr>
            <p:spPr>
              <a:xfrm>
                <a:off x="3740374" y="6071420"/>
                <a:ext cx="231411"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11</a:t>
                </a:r>
              </a:p>
            </p:txBody>
          </p:sp>
          <p:sp>
            <p:nvSpPr>
              <p:cNvPr id="290" name="TextBox 289">
                <a:extLst>
                  <a:ext uri="{FF2B5EF4-FFF2-40B4-BE49-F238E27FC236}">
                    <a16:creationId xmlns:a16="http://schemas.microsoft.com/office/drawing/2014/main" id="{74344A56-F324-43B4-8234-990CA932BB80}"/>
                  </a:ext>
                </a:extLst>
              </p:cNvPr>
              <p:cNvSpPr txBox="1"/>
              <p:nvPr/>
            </p:nvSpPr>
            <p:spPr>
              <a:xfrm>
                <a:off x="3450532" y="6071420"/>
                <a:ext cx="231411"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17</a:t>
                </a:r>
              </a:p>
            </p:txBody>
          </p:sp>
          <p:sp>
            <p:nvSpPr>
              <p:cNvPr id="291" name="TextBox 290">
                <a:extLst>
                  <a:ext uri="{FF2B5EF4-FFF2-40B4-BE49-F238E27FC236}">
                    <a16:creationId xmlns:a16="http://schemas.microsoft.com/office/drawing/2014/main" id="{D76530C1-F69C-4BF3-93CC-FA03660BB396}"/>
                  </a:ext>
                </a:extLst>
              </p:cNvPr>
              <p:cNvSpPr txBox="1"/>
              <p:nvPr/>
            </p:nvSpPr>
            <p:spPr>
              <a:xfrm>
                <a:off x="3160688" y="6071420"/>
                <a:ext cx="231411"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24</a:t>
                </a:r>
              </a:p>
            </p:txBody>
          </p:sp>
          <p:sp>
            <p:nvSpPr>
              <p:cNvPr id="292" name="TextBox 291">
                <a:extLst>
                  <a:ext uri="{FF2B5EF4-FFF2-40B4-BE49-F238E27FC236}">
                    <a16:creationId xmlns:a16="http://schemas.microsoft.com/office/drawing/2014/main" id="{E25C1AD5-44BA-4E1D-B508-F80EB1D47AB2}"/>
                  </a:ext>
                </a:extLst>
              </p:cNvPr>
              <p:cNvSpPr txBox="1"/>
              <p:nvPr/>
            </p:nvSpPr>
            <p:spPr>
              <a:xfrm>
                <a:off x="2870843" y="6071420"/>
                <a:ext cx="231411"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35</a:t>
                </a:r>
              </a:p>
            </p:txBody>
          </p:sp>
          <p:sp>
            <p:nvSpPr>
              <p:cNvPr id="293" name="TextBox 292">
                <a:extLst>
                  <a:ext uri="{FF2B5EF4-FFF2-40B4-BE49-F238E27FC236}">
                    <a16:creationId xmlns:a16="http://schemas.microsoft.com/office/drawing/2014/main" id="{79B07374-E075-448E-8C27-1665414C220E}"/>
                  </a:ext>
                </a:extLst>
              </p:cNvPr>
              <p:cNvSpPr txBox="1"/>
              <p:nvPr/>
            </p:nvSpPr>
            <p:spPr>
              <a:xfrm>
                <a:off x="2581001" y="6071420"/>
                <a:ext cx="231411"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42</a:t>
                </a:r>
              </a:p>
            </p:txBody>
          </p:sp>
          <p:sp>
            <p:nvSpPr>
              <p:cNvPr id="294" name="TextBox 293">
                <a:extLst>
                  <a:ext uri="{FF2B5EF4-FFF2-40B4-BE49-F238E27FC236}">
                    <a16:creationId xmlns:a16="http://schemas.microsoft.com/office/drawing/2014/main" id="{12008DFB-F834-4F14-8F7D-8232EB3096A2}"/>
                  </a:ext>
                </a:extLst>
              </p:cNvPr>
              <p:cNvSpPr txBox="1"/>
              <p:nvPr/>
            </p:nvSpPr>
            <p:spPr>
              <a:xfrm>
                <a:off x="2291157" y="6071420"/>
                <a:ext cx="231411"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51</a:t>
                </a:r>
              </a:p>
            </p:txBody>
          </p:sp>
          <p:sp>
            <p:nvSpPr>
              <p:cNvPr id="295" name="TextBox 294">
                <a:extLst>
                  <a:ext uri="{FF2B5EF4-FFF2-40B4-BE49-F238E27FC236}">
                    <a16:creationId xmlns:a16="http://schemas.microsoft.com/office/drawing/2014/main" id="{3B766613-98E7-4EF3-BA0E-025FB8ED55C8}"/>
                  </a:ext>
                </a:extLst>
              </p:cNvPr>
              <p:cNvSpPr txBox="1"/>
              <p:nvPr/>
            </p:nvSpPr>
            <p:spPr>
              <a:xfrm>
                <a:off x="2001311" y="6071420"/>
                <a:ext cx="231411"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69</a:t>
                </a:r>
              </a:p>
            </p:txBody>
          </p:sp>
          <p:sp>
            <p:nvSpPr>
              <p:cNvPr id="296" name="TextBox 295">
                <a:extLst>
                  <a:ext uri="{FF2B5EF4-FFF2-40B4-BE49-F238E27FC236}">
                    <a16:creationId xmlns:a16="http://schemas.microsoft.com/office/drawing/2014/main" id="{10FDF4C0-07F5-4921-AB13-8A96DBACF051}"/>
                  </a:ext>
                </a:extLst>
              </p:cNvPr>
              <p:cNvSpPr txBox="1"/>
              <p:nvPr/>
            </p:nvSpPr>
            <p:spPr>
              <a:xfrm>
                <a:off x="1711469" y="6071420"/>
                <a:ext cx="231411"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92</a:t>
                </a:r>
              </a:p>
            </p:txBody>
          </p:sp>
          <p:sp>
            <p:nvSpPr>
              <p:cNvPr id="297" name="TextBox 296">
                <a:extLst>
                  <a:ext uri="{FF2B5EF4-FFF2-40B4-BE49-F238E27FC236}">
                    <a16:creationId xmlns:a16="http://schemas.microsoft.com/office/drawing/2014/main" id="{2EC2BBEC-D4D3-426F-B99A-5561FF616743}"/>
                  </a:ext>
                </a:extLst>
              </p:cNvPr>
              <p:cNvSpPr txBox="1"/>
              <p:nvPr/>
            </p:nvSpPr>
            <p:spPr>
              <a:xfrm>
                <a:off x="1383449" y="6071420"/>
                <a:ext cx="307767" cy="457697"/>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109</a:t>
                </a:r>
              </a:p>
            </p:txBody>
          </p:sp>
        </p:grpSp>
        <p:cxnSp>
          <p:nvCxnSpPr>
            <p:cNvPr id="281" name="Straight Connector 280">
              <a:extLst>
                <a:ext uri="{FF2B5EF4-FFF2-40B4-BE49-F238E27FC236}">
                  <a16:creationId xmlns:a16="http://schemas.microsoft.com/office/drawing/2014/main" id="{A51800B8-94F4-47FD-BC05-CA9AD463D1DD}"/>
                </a:ext>
              </a:extLst>
            </p:cNvPr>
            <p:cNvCxnSpPr>
              <a:cxnSpLocks/>
            </p:cNvCxnSpPr>
            <p:nvPr/>
          </p:nvCxnSpPr>
          <p:spPr>
            <a:xfrm>
              <a:off x="7325850" y="5614257"/>
              <a:ext cx="24995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45" name="Straight Connector 344">
            <a:extLst>
              <a:ext uri="{FF2B5EF4-FFF2-40B4-BE49-F238E27FC236}">
                <a16:creationId xmlns:a16="http://schemas.microsoft.com/office/drawing/2014/main" id="{718DF140-B067-429B-AC90-9D6E91324B76}"/>
              </a:ext>
            </a:extLst>
          </p:cNvPr>
          <p:cNvCxnSpPr>
            <a:cxnSpLocks/>
          </p:cNvCxnSpPr>
          <p:nvPr/>
        </p:nvCxnSpPr>
        <p:spPr>
          <a:xfrm>
            <a:off x="7380962" y="5293947"/>
            <a:ext cx="0" cy="7129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94E4BDFA-1BBE-4F3E-9E9C-DA3460168901}"/>
              </a:ext>
            </a:extLst>
          </p:cNvPr>
          <p:cNvCxnSpPr>
            <a:cxnSpLocks/>
          </p:cNvCxnSpPr>
          <p:nvPr/>
        </p:nvCxnSpPr>
        <p:spPr>
          <a:xfrm>
            <a:off x="7513231" y="5293947"/>
            <a:ext cx="0" cy="712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7" name="TextBox 346">
            <a:extLst>
              <a:ext uri="{FF2B5EF4-FFF2-40B4-BE49-F238E27FC236}">
                <a16:creationId xmlns:a16="http://schemas.microsoft.com/office/drawing/2014/main" id="{F034FBB0-46FF-4EAE-8379-4093909C9E56}"/>
              </a:ext>
            </a:extLst>
          </p:cNvPr>
          <p:cNvSpPr txBox="1"/>
          <p:nvPr/>
        </p:nvSpPr>
        <p:spPr>
          <a:xfrm>
            <a:off x="7562832" y="5198862"/>
            <a:ext cx="737702" cy="246221"/>
          </a:xfrm>
          <a:prstGeom prst="rect">
            <a:avLst/>
          </a:prstGeom>
          <a:noFill/>
        </p:spPr>
        <p:txBody>
          <a:bodyPr wrap="none" rtlCol="0" anchor="ctr" anchorCtr="0">
            <a:spAutoFit/>
          </a:bodyPr>
          <a:lstStyle/>
          <a:p>
            <a:r>
              <a:rPr lang="ja-JP" sz="1000"/>
              <a:t>打ち切り</a:t>
            </a:r>
          </a:p>
        </p:txBody>
      </p:sp>
      <p:sp>
        <p:nvSpPr>
          <p:cNvPr id="348" name="Freeform 21">
            <a:extLst>
              <a:ext uri="{FF2B5EF4-FFF2-40B4-BE49-F238E27FC236}">
                <a16:creationId xmlns:a16="http://schemas.microsoft.com/office/drawing/2014/main" id="{8258C875-842B-4891-BA16-0DA2214A3790}"/>
              </a:ext>
            </a:extLst>
          </p:cNvPr>
          <p:cNvSpPr>
            <a:spLocks/>
          </p:cNvSpPr>
          <p:nvPr/>
        </p:nvSpPr>
        <p:spPr bwMode="auto">
          <a:xfrm>
            <a:off x="7244080" y="4320287"/>
            <a:ext cx="4084320" cy="137069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349" name="TextBox 348">
            <a:extLst>
              <a:ext uri="{FF2B5EF4-FFF2-40B4-BE49-F238E27FC236}">
                <a16:creationId xmlns:a16="http://schemas.microsoft.com/office/drawing/2014/main" id="{CC685AFE-B5A5-4B54-988D-12BE61B0433E}"/>
              </a:ext>
            </a:extLst>
          </p:cNvPr>
          <p:cNvSpPr txBox="1"/>
          <p:nvPr/>
        </p:nvSpPr>
        <p:spPr>
          <a:xfrm>
            <a:off x="6419272" y="5837551"/>
            <a:ext cx="787396" cy="400110"/>
          </a:xfrm>
          <a:prstGeom prst="rect">
            <a:avLst/>
          </a:prstGeom>
          <a:noFill/>
        </p:spPr>
        <p:txBody>
          <a:bodyPr wrap="none" rtlCol="0">
            <a:spAutoFit/>
          </a:bodyPr>
          <a:lstStyle/>
          <a:p>
            <a:pPr algn="r"/>
            <a:r>
              <a:rPr lang="ja-JP" sz="1000">
                <a:solidFill>
                  <a:schemeClr val="accent3"/>
                </a:solidFill>
              </a:rPr>
              <a:t>エリスパーゼ</a:t>
            </a:r>
          </a:p>
          <a:p>
            <a:pPr algn="r"/>
            <a:r>
              <a:rPr lang="ja-JP" sz="1000">
                <a:solidFill>
                  <a:schemeClr val="accent3"/>
                </a:solidFill>
              </a:rPr>
              <a:t>+ 化学療法</a:t>
            </a:r>
          </a:p>
        </p:txBody>
      </p:sp>
      <p:graphicFrame>
        <p:nvGraphicFramePr>
          <p:cNvPr id="350" name="Table 120">
            <a:extLst>
              <a:ext uri="{FF2B5EF4-FFF2-40B4-BE49-F238E27FC236}">
                <a16:creationId xmlns:a16="http://schemas.microsoft.com/office/drawing/2014/main" id="{7E3211D8-6FE1-4FE0-AD8A-16FE4C9C6551}"/>
              </a:ext>
            </a:extLst>
          </p:cNvPr>
          <p:cNvGraphicFramePr>
            <a:graphicFrameLocks noGrp="1"/>
          </p:cNvGraphicFramePr>
          <p:nvPr>
            <p:extLst>
              <p:ext uri="{D42A27DB-BD31-4B8C-83A1-F6EECF244321}">
                <p14:modId xmlns:p14="http://schemas.microsoft.com/office/powerpoint/2010/main" val="129798385"/>
              </p:ext>
            </p:extLst>
          </p:nvPr>
        </p:nvGraphicFramePr>
        <p:xfrm>
          <a:off x="8746081" y="4112187"/>
          <a:ext cx="3206010" cy="977102"/>
        </p:xfrm>
        <a:graphic>
          <a:graphicData uri="http://schemas.openxmlformats.org/drawingml/2006/table">
            <a:tbl>
              <a:tblPr firstRow="1" bandRow="1">
                <a:tableStyleId>{5C22544A-7EE6-4342-B048-85BDC9FD1C3A}</a:tableStyleId>
              </a:tblPr>
              <a:tblGrid>
                <a:gridCol w="1552171">
                  <a:extLst>
                    <a:ext uri="{9D8B030D-6E8A-4147-A177-3AD203B41FA5}">
                      <a16:colId xmlns:a16="http://schemas.microsoft.com/office/drawing/2014/main" val="1202388559"/>
                    </a:ext>
                  </a:extLst>
                </a:gridCol>
                <a:gridCol w="933749">
                  <a:extLst>
                    <a:ext uri="{9D8B030D-6E8A-4147-A177-3AD203B41FA5}">
                      <a16:colId xmlns:a16="http://schemas.microsoft.com/office/drawing/2014/main" val="3140016082"/>
                    </a:ext>
                  </a:extLst>
                </a:gridCol>
                <a:gridCol w="720090">
                  <a:extLst>
                    <a:ext uri="{9D8B030D-6E8A-4147-A177-3AD203B41FA5}">
                      <a16:colId xmlns:a16="http://schemas.microsoft.com/office/drawing/2014/main" val="340385992"/>
                    </a:ext>
                  </a:extLst>
                </a:gridCol>
              </a:tblGrid>
              <a:tr h="369886">
                <a:tc>
                  <a:txBody>
                    <a:bodyPr/>
                    <a:lstStyle/>
                    <a:p>
                      <a:pPr algn="l" rtl="0"/>
                      <a:endParaRPr lang="en-GB" sz="800" dirty="0"/>
                    </a:p>
                  </a:txBody>
                  <a:tcPr marL="36000" marR="3600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dirty="0"/>
                        <a:t>エリスパーゼ＋化学療法 (n=107)</a:t>
                      </a:r>
                    </a:p>
                  </a:txBody>
                  <a:tcPr marL="36000" marR="3600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dirty="0"/>
                        <a:t>化学療法 (n=109)</a:t>
                      </a:r>
                    </a:p>
                  </a:txBody>
                  <a:tcPr marL="36000" marR="3600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5892109"/>
                  </a:ext>
                </a:extLst>
              </a:tr>
              <a:tr h="151804">
                <a:tc>
                  <a:txBody>
                    <a:bodyPr/>
                    <a:lstStyle/>
                    <a:p>
                      <a:pPr algn="l"/>
                      <a:r>
                        <a:rPr lang="ja-JP" sz="800" dirty="0">
                          <a:solidFill>
                            <a:srgbClr val="4D4D4D"/>
                          </a:solidFill>
                        </a:rPr>
                        <a:t>イベント、n (%)</a:t>
                      </a:r>
                    </a:p>
                  </a:txBody>
                  <a:tcPr marL="36000" marR="3600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a:solidFill>
                            <a:srgbClr val="4D4D4D"/>
                          </a:solidFill>
                        </a:rPr>
                        <a:t>82 (76.6)</a:t>
                      </a:r>
                    </a:p>
                  </a:txBody>
                  <a:tcPr marL="36000" marR="3600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800" dirty="0">
                          <a:solidFill>
                            <a:srgbClr val="4D4D4D"/>
                          </a:solidFill>
                        </a:rPr>
                        <a:t>91 (83.5)</a:t>
                      </a:r>
                    </a:p>
                  </a:txBody>
                  <a:tcPr marL="36000" marR="3600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399589"/>
                  </a:ext>
                </a:extLst>
              </a:tr>
              <a:tr h="151804">
                <a:tc>
                  <a:txBody>
                    <a:bodyPr/>
                    <a:lstStyle/>
                    <a:p>
                      <a:pPr algn="l"/>
                      <a:r>
                        <a:rPr lang="ja-JP" sz="800">
                          <a:solidFill>
                            <a:srgbClr val="4D4D4D"/>
                          </a:solidFill>
                        </a:rPr>
                        <a:t>打ち切り、n (%)</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800" dirty="0">
                          <a:solidFill>
                            <a:srgbClr val="4D4D4D"/>
                          </a:solidFill>
                        </a:rPr>
                        <a:t>25 (23.4)</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800" dirty="0">
                          <a:solidFill>
                            <a:srgbClr val="4D4D4D"/>
                          </a:solidFill>
                        </a:rPr>
                        <a:t>18 (16.5)</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718254"/>
                  </a:ext>
                </a:extLst>
              </a:tr>
              <a:tr h="151804">
                <a:tc>
                  <a:txBody>
                    <a:bodyPr/>
                    <a:lstStyle/>
                    <a:p>
                      <a:pPr algn="l"/>
                      <a:r>
                        <a:rPr lang="ja-JP" sz="800">
                          <a:solidFill>
                            <a:srgbClr val="4D4D4D"/>
                          </a:solidFill>
                        </a:rPr>
                        <a:t>ログランクp値</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ja-JP" sz="800" dirty="0">
                          <a:solidFill>
                            <a:srgbClr val="4D4D4D"/>
                          </a:solidFill>
                        </a:rPr>
                        <a:t>0.238</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802959428"/>
                  </a:ext>
                </a:extLst>
              </a:tr>
              <a:tr h="151804">
                <a:tc>
                  <a:txBody>
                    <a:bodyPr/>
                    <a:lstStyle/>
                    <a:p>
                      <a:pPr algn="l"/>
                      <a:r>
                        <a:rPr lang="ja-JP" sz="800" dirty="0">
                          <a:solidFill>
                            <a:srgbClr val="4D4D4D"/>
                          </a:solidFill>
                        </a:rPr>
                        <a:t>イベントまでの時間中央値、月</a:t>
                      </a:r>
                    </a:p>
                  </a:txBody>
                  <a:tcPr marL="36000" marR="3600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dirty="0">
                          <a:solidFill>
                            <a:srgbClr val="4D4D4D"/>
                          </a:solidFill>
                        </a:rPr>
                        <a:t>8.0</a:t>
                      </a:r>
                    </a:p>
                  </a:txBody>
                  <a:tcPr marL="36000" marR="3600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800" dirty="0">
                          <a:solidFill>
                            <a:srgbClr val="4D4D4D"/>
                          </a:solidFill>
                        </a:rPr>
                        <a:t>5.7</a:t>
                      </a:r>
                    </a:p>
                  </a:txBody>
                  <a:tcPr marL="36000" marR="3600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3976561"/>
                  </a:ext>
                </a:extLst>
              </a:tr>
            </a:tbl>
          </a:graphicData>
        </a:graphic>
      </p:graphicFrame>
      <p:grpSp>
        <p:nvGrpSpPr>
          <p:cNvPr id="351" name="Group 350">
            <a:extLst>
              <a:ext uri="{FF2B5EF4-FFF2-40B4-BE49-F238E27FC236}">
                <a16:creationId xmlns:a16="http://schemas.microsoft.com/office/drawing/2014/main" id="{9546DB1C-AFA8-4DEE-A9B4-6F885522A7D0}"/>
              </a:ext>
            </a:extLst>
          </p:cNvPr>
          <p:cNvGrpSpPr/>
          <p:nvPr/>
        </p:nvGrpSpPr>
        <p:grpSpPr>
          <a:xfrm>
            <a:off x="7337556" y="4340598"/>
            <a:ext cx="3863844" cy="1280274"/>
            <a:chOff x="3667125" y="2619374"/>
            <a:chExt cx="4854444" cy="1615001"/>
          </a:xfrm>
        </p:grpSpPr>
        <p:sp>
          <p:nvSpPr>
            <p:cNvPr id="352" name="Freeform: Shape 412">
              <a:extLst>
                <a:ext uri="{FF2B5EF4-FFF2-40B4-BE49-F238E27FC236}">
                  <a16:creationId xmlns:a16="http://schemas.microsoft.com/office/drawing/2014/main" id="{C8C559C3-A215-46E4-9F44-58EB88E04515}"/>
                </a:ext>
              </a:extLst>
            </p:cNvPr>
            <p:cNvSpPr/>
            <p:nvPr/>
          </p:nvSpPr>
          <p:spPr>
            <a:xfrm>
              <a:off x="3667125" y="2619374"/>
              <a:ext cx="4854444" cy="1615001"/>
            </a:xfrm>
            <a:custGeom>
              <a:avLst/>
              <a:gdLst>
                <a:gd name="connsiteX0" fmla="*/ 4854445 w 4854444"/>
                <a:gd name="connsiteY0" fmla="*/ 1615002 h 1615001"/>
                <a:gd name="connsiteX1" fmla="*/ 3890162 w 4854444"/>
                <a:gd name="connsiteY1" fmla="*/ 1615002 h 1615001"/>
                <a:gd name="connsiteX2" fmla="*/ 3890162 w 4854444"/>
                <a:gd name="connsiteY2" fmla="*/ 1553709 h 1615001"/>
                <a:gd name="connsiteX3" fmla="*/ 3475215 w 4854444"/>
                <a:gd name="connsiteY3" fmla="*/ 1553709 h 1615001"/>
                <a:gd name="connsiteX4" fmla="*/ 3475215 w 4854444"/>
                <a:gd name="connsiteY4" fmla="*/ 1504198 h 1615001"/>
                <a:gd name="connsiteX5" fmla="*/ 3189932 w 4854444"/>
                <a:gd name="connsiteY5" fmla="*/ 1504198 h 1615001"/>
                <a:gd name="connsiteX6" fmla="*/ 3189932 w 4854444"/>
                <a:gd name="connsiteY6" fmla="*/ 1461754 h 1615001"/>
                <a:gd name="connsiteX7" fmla="*/ 3114485 w 4854444"/>
                <a:gd name="connsiteY7" fmla="*/ 1461754 h 1615001"/>
                <a:gd name="connsiteX8" fmla="*/ 3114485 w 4854444"/>
                <a:gd name="connsiteY8" fmla="*/ 1426388 h 1615001"/>
                <a:gd name="connsiteX9" fmla="*/ 3055544 w 4854444"/>
                <a:gd name="connsiteY9" fmla="*/ 1426388 h 1615001"/>
                <a:gd name="connsiteX10" fmla="*/ 3055544 w 4854444"/>
                <a:gd name="connsiteY10" fmla="*/ 1405176 h 1615001"/>
                <a:gd name="connsiteX11" fmla="*/ 2727827 w 4854444"/>
                <a:gd name="connsiteY11" fmla="*/ 1405176 h 1615001"/>
                <a:gd name="connsiteX12" fmla="*/ 2727827 w 4854444"/>
                <a:gd name="connsiteY12" fmla="*/ 1374524 h 1615001"/>
                <a:gd name="connsiteX13" fmla="*/ 2602868 w 4854444"/>
                <a:gd name="connsiteY13" fmla="*/ 1374524 h 1615001"/>
                <a:gd name="connsiteX14" fmla="*/ 2602868 w 4854444"/>
                <a:gd name="connsiteY14" fmla="*/ 1353302 h 1615001"/>
                <a:gd name="connsiteX15" fmla="*/ 2461412 w 4854444"/>
                <a:gd name="connsiteY15" fmla="*/ 1353302 h 1615001"/>
                <a:gd name="connsiteX16" fmla="*/ 2461412 w 4854444"/>
                <a:gd name="connsiteY16" fmla="*/ 1332081 h 1615001"/>
                <a:gd name="connsiteX17" fmla="*/ 2397757 w 4854444"/>
                <a:gd name="connsiteY17" fmla="*/ 1332081 h 1615001"/>
                <a:gd name="connsiteX18" fmla="*/ 2397757 w 4854444"/>
                <a:gd name="connsiteY18" fmla="*/ 1317936 h 1615001"/>
                <a:gd name="connsiteX19" fmla="*/ 2334101 w 4854444"/>
                <a:gd name="connsiteY19" fmla="*/ 1317936 h 1615001"/>
                <a:gd name="connsiteX20" fmla="*/ 2334101 w 4854444"/>
                <a:gd name="connsiteY20" fmla="*/ 1277855 h 1615001"/>
                <a:gd name="connsiteX21" fmla="*/ 2261007 w 4854444"/>
                <a:gd name="connsiteY21" fmla="*/ 1277855 h 1615001"/>
                <a:gd name="connsiteX22" fmla="*/ 2261007 w 4854444"/>
                <a:gd name="connsiteY22" fmla="*/ 1261358 h 1615001"/>
                <a:gd name="connsiteX23" fmla="*/ 2194998 w 4854444"/>
                <a:gd name="connsiteY23" fmla="*/ 1261358 h 1615001"/>
                <a:gd name="connsiteX24" fmla="*/ 2194998 w 4854444"/>
                <a:gd name="connsiteY24" fmla="*/ 1240136 h 1615001"/>
                <a:gd name="connsiteX25" fmla="*/ 2121903 w 4854444"/>
                <a:gd name="connsiteY25" fmla="*/ 1240136 h 1615001"/>
                <a:gd name="connsiteX26" fmla="*/ 2121903 w 4854444"/>
                <a:gd name="connsiteY26" fmla="*/ 1228344 h 1615001"/>
                <a:gd name="connsiteX27" fmla="*/ 2032311 w 4854444"/>
                <a:gd name="connsiteY27" fmla="*/ 1228344 h 1615001"/>
                <a:gd name="connsiteX28" fmla="*/ 2032311 w 4854444"/>
                <a:gd name="connsiteY28" fmla="*/ 1207132 h 1615001"/>
                <a:gd name="connsiteX29" fmla="*/ 1862566 w 4854444"/>
                <a:gd name="connsiteY29" fmla="*/ 1207132 h 1615001"/>
                <a:gd name="connsiteX30" fmla="*/ 1862566 w 4854444"/>
                <a:gd name="connsiteY30" fmla="*/ 1167051 h 1615001"/>
                <a:gd name="connsiteX31" fmla="*/ 1843697 w 4854444"/>
                <a:gd name="connsiteY31" fmla="*/ 1167051 h 1615001"/>
                <a:gd name="connsiteX32" fmla="*/ 1843697 w 4854444"/>
                <a:gd name="connsiteY32" fmla="*/ 1138752 h 1615001"/>
                <a:gd name="connsiteX33" fmla="*/ 1732893 w 4854444"/>
                <a:gd name="connsiteY33" fmla="*/ 1138752 h 1615001"/>
                <a:gd name="connsiteX34" fmla="*/ 1732893 w 4854444"/>
                <a:gd name="connsiteY34" fmla="*/ 1126970 h 1615001"/>
                <a:gd name="connsiteX35" fmla="*/ 1685735 w 4854444"/>
                <a:gd name="connsiteY35" fmla="*/ 1126970 h 1615001"/>
                <a:gd name="connsiteX36" fmla="*/ 1685735 w 4854444"/>
                <a:gd name="connsiteY36" fmla="*/ 1103395 h 1615001"/>
                <a:gd name="connsiteX37" fmla="*/ 1652730 w 4854444"/>
                <a:gd name="connsiteY37" fmla="*/ 1103395 h 1615001"/>
                <a:gd name="connsiteX38" fmla="*/ 1652730 w 4854444"/>
                <a:gd name="connsiteY38" fmla="*/ 1079811 h 1615001"/>
                <a:gd name="connsiteX39" fmla="*/ 1563138 w 4854444"/>
                <a:gd name="connsiteY39" fmla="*/ 1079811 h 1615001"/>
                <a:gd name="connsiteX40" fmla="*/ 1563138 w 4854444"/>
                <a:gd name="connsiteY40" fmla="*/ 1058599 h 1615001"/>
                <a:gd name="connsiteX41" fmla="*/ 1523057 w 4854444"/>
                <a:gd name="connsiteY41" fmla="*/ 1058599 h 1615001"/>
                <a:gd name="connsiteX42" fmla="*/ 1523057 w 4854444"/>
                <a:gd name="connsiteY42" fmla="*/ 1044445 h 1615001"/>
                <a:gd name="connsiteX43" fmla="*/ 1504198 w 4854444"/>
                <a:gd name="connsiteY43" fmla="*/ 1044445 h 1615001"/>
                <a:gd name="connsiteX44" fmla="*/ 1504198 w 4854444"/>
                <a:gd name="connsiteY44" fmla="*/ 1020870 h 1615001"/>
                <a:gd name="connsiteX45" fmla="*/ 1438180 w 4854444"/>
                <a:gd name="connsiteY45" fmla="*/ 1020870 h 1615001"/>
                <a:gd name="connsiteX46" fmla="*/ 1438180 w 4854444"/>
                <a:gd name="connsiteY46" fmla="*/ 1009088 h 1615001"/>
                <a:gd name="connsiteX47" fmla="*/ 1325013 w 4854444"/>
                <a:gd name="connsiteY47" fmla="*/ 1009088 h 1615001"/>
                <a:gd name="connsiteX48" fmla="*/ 1325013 w 4854444"/>
                <a:gd name="connsiteY48" fmla="*/ 992581 h 1615001"/>
                <a:gd name="connsiteX49" fmla="*/ 1299077 w 4854444"/>
                <a:gd name="connsiteY49" fmla="*/ 992581 h 1615001"/>
                <a:gd name="connsiteX50" fmla="*/ 1299077 w 4854444"/>
                <a:gd name="connsiteY50" fmla="*/ 980789 h 1615001"/>
                <a:gd name="connsiteX51" fmla="*/ 1258995 w 4854444"/>
                <a:gd name="connsiteY51" fmla="*/ 980789 h 1615001"/>
                <a:gd name="connsiteX52" fmla="*/ 1258995 w 4854444"/>
                <a:gd name="connsiteY52" fmla="*/ 969007 h 1615001"/>
                <a:gd name="connsiteX53" fmla="*/ 1119892 w 4854444"/>
                <a:gd name="connsiteY53" fmla="*/ 969007 h 1615001"/>
                <a:gd name="connsiteX54" fmla="*/ 1119892 w 4854444"/>
                <a:gd name="connsiteY54" fmla="*/ 919493 h 1615001"/>
                <a:gd name="connsiteX55" fmla="*/ 1046807 w 4854444"/>
                <a:gd name="connsiteY55" fmla="*/ 919493 h 1615001"/>
                <a:gd name="connsiteX56" fmla="*/ 1046807 w 4854444"/>
                <a:gd name="connsiteY56" fmla="*/ 902989 h 1615001"/>
                <a:gd name="connsiteX57" fmla="*/ 1030300 w 4854444"/>
                <a:gd name="connsiteY57" fmla="*/ 902989 h 1615001"/>
                <a:gd name="connsiteX58" fmla="*/ 1030300 w 4854444"/>
                <a:gd name="connsiteY58" fmla="*/ 884128 h 1615001"/>
                <a:gd name="connsiteX59" fmla="*/ 1004373 w 4854444"/>
                <a:gd name="connsiteY59" fmla="*/ 884128 h 1615001"/>
                <a:gd name="connsiteX60" fmla="*/ 1004373 w 4854444"/>
                <a:gd name="connsiteY60" fmla="*/ 865266 h 1615001"/>
                <a:gd name="connsiteX61" fmla="*/ 983152 w 4854444"/>
                <a:gd name="connsiteY61" fmla="*/ 865266 h 1615001"/>
                <a:gd name="connsiteX62" fmla="*/ 983152 w 4854444"/>
                <a:gd name="connsiteY62" fmla="*/ 836974 h 1615001"/>
                <a:gd name="connsiteX63" fmla="*/ 954862 w 4854444"/>
                <a:gd name="connsiteY63" fmla="*/ 836974 h 1615001"/>
                <a:gd name="connsiteX64" fmla="*/ 954862 w 4854444"/>
                <a:gd name="connsiteY64" fmla="*/ 825186 h 1615001"/>
                <a:gd name="connsiteX65" fmla="*/ 893558 w 4854444"/>
                <a:gd name="connsiteY65" fmla="*/ 825186 h 1615001"/>
                <a:gd name="connsiteX66" fmla="*/ 893558 w 4854444"/>
                <a:gd name="connsiteY66" fmla="*/ 803966 h 1615001"/>
                <a:gd name="connsiteX67" fmla="*/ 879412 w 4854444"/>
                <a:gd name="connsiteY67" fmla="*/ 803966 h 1615001"/>
                <a:gd name="connsiteX68" fmla="*/ 879412 w 4854444"/>
                <a:gd name="connsiteY68" fmla="*/ 785106 h 1615001"/>
                <a:gd name="connsiteX69" fmla="*/ 858193 w 4854444"/>
                <a:gd name="connsiteY69" fmla="*/ 785106 h 1615001"/>
                <a:gd name="connsiteX70" fmla="*/ 858193 w 4854444"/>
                <a:gd name="connsiteY70" fmla="*/ 756813 h 1615001"/>
                <a:gd name="connsiteX71" fmla="*/ 815755 w 4854444"/>
                <a:gd name="connsiteY71" fmla="*/ 756813 h 1615001"/>
                <a:gd name="connsiteX72" fmla="*/ 815755 w 4854444"/>
                <a:gd name="connsiteY72" fmla="*/ 730879 h 1615001"/>
                <a:gd name="connsiteX73" fmla="*/ 780390 w 4854444"/>
                <a:gd name="connsiteY73" fmla="*/ 730879 h 1615001"/>
                <a:gd name="connsiteX74" fmla="*/ 780390 w 4854444"/>
                <a:gd name="connsiteY74" fmla="*/ 671936 h 1615001"/>
                <a:gd name="connsiteX75" fmla="*/ 714375 w 4854444"/>
                <a:gd name="connsiteY75" fmla="*/ 671936 h 1615001"/>
                <a:gd name="connsiteX76" fmla="*/ 714375 w 4854444"/>
                <a:gd name="connsiteY76" fmla="*/ 620068 h 1615001"/>
                <a:gd name="connsiteX77" fmla="*/ 669579 w 4854444"/>
                <a:gd name="connsiteY77" fmla="*/ 620068 h 1615001"/>
                <a:gd name="connsiteX78" fmla="*/ 669579 w 4854444"/>
                <a:gd name="connsiteY78" fmla="*/ 589418 h 1615001"/>
                <a:gd name="connsiteX79" fmla="*/ 627141 w 4854444"/>
                <a:gd name="connsiteY79" fmla="*/ 589418 h 1615001"/>
                <a:gd name="connsiteX80" fmla="*/ 627141 w 4854444"/>
                <a:gd name="connsiteY80" fmla="*/ 528118 h 1615001"/>
                <a:gd name="connsiteX81" fmla="*/ 610637 w 4854444"/>
                <a:gd name="connsiteY81" fmla="*/ 528118 h 1615001"/>
                <a:gd name="connsiteX82" fmla="*/ 610637 w 4854444"/>
                <a:gd name="connsiteY82" fmla="*/ 509258 h 1615001"/>
                <a:gd name="connsiteX83" fmla="*/ 579988 w 4854444"/>
                <a:gd name="connsiteY83" fmla="*/ 509258 h 1615001"/>
                <a:gd name="connsiteX84" fmla="*/ 579988 w 4854444"/>
                <a:gd name="connsiteY84" fmla="*/ 464462 h 1615001"/>
                <a:gd name="connsiteX85" fmla="*/ 530477 w 4854444"/>
                <a:gd name="connsiteY85" fmla="*/ 464462 h 1615001"/>
                <a:gd name="connsiteX86" fmla="*/ 530477 w 4854444"/>
                <a:gd name="connsiteY86" fmla="*/ 433812 h 1615001"/>
                <a:gd name="connsiteX87" fmla="*/ 509257 w 4854444"/>
                <a:gd name="connsiteY87" fmla="*/ 433812 h 1615001"/>
                <a:gd name="connsiteX88" fmla="*/ 509257 w 4854444"/>
                <a:gd name="connsiteY88" fmla="*/ 396089 h 1615001"/>
                <a:gd name="connsiteX89" fmla="*/ 459746 w 4854444"/>
                <a:gd name="connsiteY89" fmla="*/ 396089 h 1615001"/>
                <a:gd name="connsiteX90" fmla="*/ 459746 w 4854444"/>
                <a:gd name="connsiteY90" fmla="*/ 363082 h 1615001"/>
                <a:gd name="connsiteX91" fmla="*/ 431454 w 4854444"/>
                <a:gd name="connsiteY91" fmla="*/ 363082 h 1615001"/>
                <a:gd name="connsiteX92" fmla="*/ 431454 w 4854444"/>
                <a:gd name="connsiteY92" fmla="*/ 327716 h 1615001"/>
                <a:gd name="connsiteX93" fmla="*/ 393731 w 4854444"/>
                <a:gd name="connsiteY93" fmla="*/ 327716 h 1615001"/>
                <a:gd name="connsiteX94" fmla="*/ 393731 w 4854444"/>
                <a:gd name="connsiteY94" fmla="*/ 266417 h 1615001"/>
                <a:gd name="connsiteX95" fmla="*/ 358367 w 4854444"/>
                <a:gd name="connsiteY95" fmla="*/ 266417 h 1615001"/>
                <a:gd name="connsiteX96" fmla="*/ 358367 w 4854444"/>
                <a:gd name="connsiteY96" fmla="*/ 233410 h 1615001"/>
                <a:gd name="connsiteX97" fmla="*/ 318285 w 4854444"/>
                <a:gd name="connsiteY97" fmla="*/ 233410 h 1615001"/>
                <a:gd name="connsiteX98" fmla="*/ 318285 w 4854444"/>
                <a:gd name="connsiteY98" fmla="*/ 198045 h 1615001"/>
                <a:gd name="connsiteX99" fmla="*/ 266417 w 4854444"/>
                <a:gd name="connsiteY99" fmla="*/ 198045 h 1615001"/>
                <a:gd name="connsiteX100" fmla="*/ 266417 w 4854444"/>
                <a:gd name="connsiteY100" fmla="*/ 172110 h 1615001"/>
                <a:gd name="connsiteX101" fmla="*/ 238125 w 4854444"/>
                <a:gd name="connsiteY101" fmla="*/ 172110 h 1615001"/>
                <a:gd name="connsiteX102" fmla="*/ 238125 w 4854444"/>
                <a:gd name="connsiteY102" fmla="*/ 155606 h 1615001"/>
                <a:gd name="connsiteX103" fmla="*/ 221621 w 4854444"/>
                <a:gd name="connsiteY103" fmla="*/ 155606 h 1615001"/>
                <a:gd name="connsiteX104" fmla="*/ 221621 w 4854444"/>
                <a:gd name="connsiteY104" fmla="*/ 122599 h 1615001"/>
                <a:gd name="connsiteX105" fmla="*/ 186257 w 4854444"/>
                <a:gd name="connsiteY105" fmla="*/ 122599 h 1615001"/>
                <a:gd name="connsiteX106" fmla="*/ 186257 w 4854444"/>
                <a:gd name="connsiteY106" fmla="*/ 96664 h 1615001"/>
                <a:gd name="connsiteX107" fmla="*/ 162679 w 4854444"/>
                <a:gd name="connsiteY107" fmla="*/ 96664 h 1615001"/>
                <a:gd name="connsiteX108" fmla="*/ 162679 w 4854444"/>
                <a:gd name="connsiteY108" fmla="*/ 80161 h 1615001"/>
                <a:gd name="connsiteX109" fmla="*/ 146175 w 4854444"/>
                <a:gd name="connsiteY109" fmla="*/ 80161 h 1615001"/>
                <a:gd name="connsiteX110" fmla="*/ 146175 w 4854444"/>
                <a:gd name="connsiteY110" fmla="*/ 44796 h 1615001"/>
                <a:gd name="connsiteX111" fmla="*/ 122599 w 4854444"/>
                <a:gd name="connsiteY111" fmla="*/ 44796 h 1615001"/>
                <a:gd name="connsiteX112" fmla="*/ 122599 w 4854444"/>
                <a:gd name="connsiteY112" fmla="*/ 0 h 1615001"/>
                <a:gd name="connsiteX113" fmla="*/ 0 w 4854444"/>
                <a:gd name="connsiteY113" fmla="*/ 0 h 161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854444" h="1615001">
                  <a:moveTo>
                    <a:pt x="4854445" y="1615002"/>
                  </a:moveTo>
                  <a:lnTo>
                    <a:pt x="3890162" y="1615002"/>
                  </a:lnTo>
                  <a:lnTo>
                    <a:pt x="3890162" y="1553709"/>
                  </a:lnTo>
                  <a:lnTo>
                    <a:pt x="3475215" y="1553709"/>
                  </a:lnTo>
                  <a:lnTo>
                    <a:pt x="3475215" y="1504198"/>
                  </a:lnTo>
                  <a:lnTo>
                    <a:pt x="3189932" y="1504198"/>
                  </a:lnTo>
                  <a:lnTo>
                    <a:pt x="3189932" y="1461754"/>
                  </a:lnTo>
                  <a:lnTo>
                    <a:pt x="3114485" y="1461754"/>
                  </a:lnTo>
                  <a:lnTo>
                    <a:pt x="3114485" y="1426388"/>
                  </a:lnTo>
                  <a:lnTo>
                    <a:pt x="3055544" y="1426388"/>
                  </a:lnTo>
                  <a:lnTo>
                    <a:pt x="3055544" y="1405176"/>
                  </a:lnTo>
                  <a:lnTo>
                    <a:pt x="2727827" y="1405176"/>
                  </a:lnTo>
                  <a:lnTo>
                    <a:pt x="2727827" y="1374524"/>
                  </a:lnTo>
                  <a:lnTo>
                    <a:pt x="2602868" y="1374524"/>
                  </a:lnTo>
                  <a:lnTo>
                    <a:pt x="2602868" y="1353302"/>
                  </a:lnTo>
                  <a:lnTo>
                    <a:pt x="2461412" y="1353302"/>
                  </a:lnTo>
                  <a:lnTo>
                    <a:pt x="2461412" y="1332081"/>
                  </a:lnTo>
                  <a:lnTo>
                    <a:pt x="2397757" y="1332081"/>
                  </a:lnTo>
                  <a:lnTo>
                    <a:pt x="2397757" y="1317936"/>
                  </a:lnTo>
                  <a:lnTo>
                    <a:pt x="2334101" y="1317936"/>
                  </a:lnTo>
                  <a:lnTo>
                    <a:pt x="2334101" y="1277855"/>
                  </a:lnTo>
                  <a:lnTo>
                    <a:pt x="2261007" y="1277855"/>
                  </a:lnTo>
                  <a:lnTo>
                    <a:pt x="2261007" y="1261358"/>
                  </a:lnTo>
                  <a:lnTo>
                    <a:pt x="2194998" y="1261358"/>
                  </a:lnTo>
                  <a:lnTo>
                    <a:pt x="2194998" y="1240136"/>
                  </a:lnTo>
                  <a:lnTo>
                    <a:pt x="2121903" y="1240136"/>
                  </a:lnTo>
                  <a:lnTo>
                    <a:pt x="2121903" y="1228344"/>
                  </a:lnTo>
                  <a:lnTo>
                    <a:pt x="2032311" y="1228344"/>
                  </a:lnTo>
                  <a:lnTo>
                    <a:pt x="2032311" y="1207132"/>
                  </a:lnTo>
                  <a:lnTo>
                    <a:pt x="1862566" y="1207132"/>
                  </a:lnTo>
                  <a:lnTo>
                    <a:pt x="1862566" y="1167051"/>
                  </a:lnTo>
                  <a:lnTo>
                    <a:pt x="1843697" y="1167051"/>
                  </a:lnTo>
                  <a:lnTo>
                    <a:pt x="1843697" y="1138752"/>
                  </a:lnTo>
                  <a:lnTo>
                    <a:pt x="1732893" y="1138752"/>
                  </a:lnTo>
                  <a:lnTo>
                    <a:pt x="1732893" y="1126970"/>
                  </a:lnTo>
                  <a:lnTo>
                    <a:pt x="1685735" y="1126970"/>
                  </a:lnTo>
                  <a:lnTo>
                    <a:pt x="1685735" y="1103395"/>
                  </a:lnTo>
                  <a:lnTo>
                    <a:pt x="1652730" y="1103395"/>
                  </a:lnTo>
                  <a:lnTo>
                    <a:pt x="1652730" y="1079811"/>
                  </a:lnTo>
                  <a:lnTo>
                    <a:pt x="1563138" y="1079811"/>
                  </a:lnTo>
                  <a:lnTo>
                    <a:pt x="1563138" y="1058599"/>
                  </a:lnTo>
                  <a:lnTo>
                    <a:pt x="1523057" y="1058599"/>
                  </a:lnTo>
                  <a:lnTo>
                    <a:pt x="1523057" y="1044445"/>
                  </a:lnTo>
                  <a:lnTo>
                    <a:pt x="1504198" y="1044445"/>
                  </a:lnTo>
                  <a:lnTo>
                    <a:pt x="1504198" y="1020870"/>
                  </a:lnTo>
                  <a:lnTo>
                    <a:pt x="1438180" y="1020870"/>
                  </a:lnTo>
                  <a:lnTo>
                    <a:pt x="1438180" y="1009088"/>
                  </a:lnTo>
                  <a:lnTo>
                    <a:pt x="1325013" y="1009088"/>
                  </a:lnTo>
                  <a:lnTo>
                    <a:pt x="1325013" y="992581"/>
                  </a:lnTo>
                  <a:lnTo>
                    <a:pt x="1299077" y="992581"/>
                  </a:lnTo>
                  <a:lnTo>
                    <a:pt x="1299077" y="980789"/>
                  </a:lnTo>
                  <a:lnTo>
                    <a:pt x="1258995" y="980789"/>
                  </a:lnTo>
                  <a:lnTo>
                    <a:pt x="1258995" y="969007"/>
                  </a:lnTo>
                  <a:lnTo>
                    <a:pt x="1119892" y="969007"/>
                  </a:lnTo>
                  <a:lnTo>
                    <a:pt x="1119892" y="919493"/>
                  </a:lnTo>
                  <a:lnTo>
                    <a:pt x="1046807" y="919493"/>
                  </a:lnTo>
                  <a:lnTo>
                    <a:pt x="1046807" y="902989"/>
                  </a:lnTo>
                  <a:lnTo>
                    <a:pt x="1030300" y="902989"/>
                  </a:lnTo>
                  <a:lnTo>
                    <a:pt x="1030300" y="884128"/>
                  </a:lnTo>
                  <a:lnTo>
                    <a:pt x="1004373" y="884128"/>
                  </a:lnTo>
                  <a:lnTo>
                    <a:pt x="1004373" y="865266"/>
                  </a:lnTo>
                  <a:lnTo>
                    <a:pt x="983152" y="865266"/>
                  </a:lnTo>
                  <a:lnTo>
                    <a:pt x="983152" y="836974"/>
                  </a:lnTo>
                  <a:lnTo>
                    <a:pt x="954862" y="836974"/>
                  </a:lnTo>
                  <a:lnTo>
                    <a:pt x="954862" y="825186"/>
                  </a:lnTo>
                  <a:lnTo>
                    <a:pt x="893558" y="825186"/>
                  </a:lnTo>
                  <a:lnTo>
                    <a:pt x="893558" y="803966"/>
                  </a:lnTo>
                  <a:lnTo>
                    <a:pt x="879412" y="803966"/>
                  </a:lnTo>
                  <a:lnTo>
                    <a:pt x="879412" y="785106"/>
                  </a:lnTo>
                  <a:lnTo>
                    <a:pt x="858193" y="785106"/>
                  </a:lnTo>
                  <a:lnTo>
                    <a:pt x="858193" y="756813"/>
                  </a:lnTo>
                  <a:lnTo>
                    <a:pt x="815755" y="756813"/>
                  </a:lnTo>
                  <a:lnTo>
                    <a:pt x="815755" y="730879"/>
                  </a:lnTo>
                  <a:lnTo>
                    <a:pt x="780390" y="730879"/>
                  </a:lnTo>
                  <a:lnTo>
                    <a:pt x="780390" y="671936"/>
                  </a:lnTo>
                  <a:lnTo>
                    <a:pt x="714375" y="671936"/>
                  </a:lnTo>
                  <a:lnTo>
                    <a:pt x="714375" y="620068"/>
                  </a:lnTo>
                  <a:lnTo>
                    <a:pt x="669579" y="620068"/>
                  </a:lnTo>
                  <a:lnTo>
                    <a:pt x="669579" y="589418"/>
                  </a:lnTo>
                  <a:lnTo>
                    <a:pt x="627141" y="589418"/>
                  </a:lnTo>
                  <a:lnTo>
                    <a:pt x="627141" y="528118"/>
                  </a:lnTo>
                  <a:lnTo>
                    <a:pt x="610637" y="528118"/>
                  </a:lnTo>
                  <a:lnTo>
                    <a:pt x="610637" y="509258"/>
                  </a:lnTo>
                  <a:lnTo>
                    <a:pt x="579988" y="509258"/>
                  </a:lnTo>
                  <a:lnTo>
                    <a:pt x="579988" y="464462"/>
                  </a:lnTo>
                  <a:lnTo>
                    <a:pt x="530477" y="464462"/>
                  </a:lnTo>
                  <a:lnTo>
                    <a:pt x="530477" y="433812"/>
                  </a:lnTo>
                  <a:lnTo>
                    <a:pt x="509257" y="433812"/>
                  </a:lnTo>
                  <a:lnTo>
                    <a:pt x="509257" y="396089"/>
                  </a:lnTo>
                  <a:lnTo>
                    <a:pt x="459746" y="396089"/>
                  </a:lnTo>
                  <a:lnTo>
                    <a:pt x="459746" y="363082"/>
                  </a:lnTo>
                  <a:lnTo>
                    <a:pt x="431454" y="363082"/>
                  </a:lnTo>
                  <a:lnTo>
                    <a:pt x="431454" y="327716"/>
                  </a:lnTo>
                  <a:lnTo>
                    <a:pt x="393731" y="327716"/>
                  </a:lnTo>
                  <a:lnTo>
                    <a:pt x="393731" y="266417"/>
                  </a:lnTo>
                  <a:lnTo>
                    <a:pt x="358367" y="266417"/>
                  </a:lnTo>
                  <a:lnTo>
                    <a:pt x="358367" y="233410"/>
                  </a:lnTo>
                  <a:lnTo>
                    <a:pt x="318285" y="233410"/>
                  </a:lnTo>
                  <a:lnTo>
                    <a:pt x="318285" y="198045"/>
                  </a:lnTo>
                  <a:lnTo>
                    <a:pt x="266417" y="198045"/>
                  </a:lnTo>
                  <a:lnTo>
                    <a:pt x="266417" y="172110"/>
                  </a:lnTo>
                  <a:lnTo>
                    <a:pt x="238125" y="172110"/>
                  </a:lnTo>
                  <a:lnTo>
                    <a:pt x="238125" y="155606"/>
                  </a:lnTo>
                  <a:lnTo>
                    <a:pt x="221621" y="155606"/>
                  </a:lnTo>
                  <a:lnTo>
                    <a:pt x="221621" y="122599"/>
                  </a:lnTo>
                  <a:lnTo>
                    <a:pt x="186257" y="122599"/>
                  </a:lnTo>
                  <a:lnTo>
                    <a:pt x="186257" y="96664"/>
                  </a:lnTo>
                  <a:lnTo>
                    <a:pt x="162679" y="96664"/>
                  </a:lnTo>
                  <a:lnTo>
                    <a:pt x="162679" y="80161"/>
                  </a:lnTo>
                  <a:lnTo>
                    <a:pt x="146175" y="80161"/>
                  </a:lnTo>
                  <a:lnTo>
                    <a:pt x="146175" y="44796"/>
                  </a:lnTo>
                  <a:lnTo>
                    <a:pt x="122599" y="44796"/>
                  </a:lnTo>
                  <a:lnTo>
                    <a:pt x="122599"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3" name="Freeform: Shape 413">
              <a:extLst>
                <a:ext uri="{FF2B5EF4-FFF2-40B4-BE49-F238E27FC236}">
                  <a16:creationId xmlns:a16="http://schemas.microsoft.com/office/drawing/2014/main" id="{12992B43-83A5-411C-8AD1-D748FBF7679F}"/>
                </a:ext>
              </a:extLst>
            </p:cNvPr>
            <p:cNvSpPr/>
            <p:nvPr/>
          </p:nvSpPr>
          <p:spPr>
            <a:xfrm>
              <a:off x="6174685" y="392591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4" name="Freeform: Shape 414">
              <a:extLst>
                <a:ext uri="{FF2B5EF4-FFF2-40B4-BE49-F238E27FC236}">
                  <a16:creationId xmlns:a16="http://schemas.microsoft.com/office/drawing/2014/main" id="{DF1ABE5C-12F1-4A78-8E96-EAC143E80D54}"/>
                </a:ext>
              </a:extLst>
            </p:cNvPr>
            <p:cNvSpPr/>
            <p:nvPr/>
          </p:nvSpPr>
          <p:spPr>
            <a:xfrm>
              <a:off x="6250885" y="392591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355" name="Group 354">
            <a:extLst>
              <a:ext uri="{FF2B5EF4-FFF2-40B4-BE49-F238E27FC236}">
                <a16:creationId xmlns:a16="http://schemas.microsoft.com/office/drawing/2014/main" id="{CCDE5C98-F943-44BF-9B1D-E98A9CBBA24A}"/>
              </a:ext>
            </a:extLst>
          </p:cNvPr>
          <p:cNvGrpSpPr/>
          <p:nvPr/>
        </p:nvGrpSpPr>
        <p:grpSpPr>
          <a:xfrm>
            <a:off x="7337556" y="4340598"/>
            <a:ext cx="3706962" cy="1262343"/>
            <a:chOff x="3781425" y="2643187"/>
            <a:chExt cx="4632826" cy="1597849"/>
          </a:xfrm>
        </p:grpSpPr>
        <p:sp>
          <p:nvSpPr>
            <p:cNvPr id="356" name="Freeform: Shape 419">
              <a:extLst>
                <a:ext uri="{FF2B5EF4-FFF2-40B4-BE49-F238E27FC236}">
                  <a16:creationId xmlns:a16="http://schemas.microsoft.com/office/drawing/2014/main" id="{1A332D6E-C728-4F6D-8512-1AE2159D4C4D}"/>
                </a:ext>
              </a:extLst>
            </p:cNvPr>
            <p:cNvSpPr/>
            <p:nvPr/>
          </p:nvSpPr>
          <p:spPr>
            <a:xfrm>
              <a:off x="3781425" y="2643187"/>
              <a:ext cx="4632826" cy="1560775"/>
            </a:xfrm>
            <a:custGeom>
              <a:avLst/>
              <a:gdLst>
                <a:gd name="connsiteX0" fmla="*/ 4632827 w 4632826"/>
                <a:gd name="connsiteY0" fmla="*/ 1560776 h 1560775"/>
                <a:gd name="connsiteX1" fmla="*/ 4097636 w 4632826"/>
                <a:gd name="connsiteY1" fmla="*/ 1560776 h 1560775"/>
                <a:gd name="connsiteX2" fmla="*/ 4097636 w 4632826"/>
                <a:gd name="connsiteY2" fmla="*/ 1490053 h 1560775"/>
                <a:gd name="connsiteX3" fmla="*/ 3989185 w 4632826"/>
                <a:gd name="connsiteY3" fmla="*/ 1490053 h 1560775"/>
                <a:gd name="connsiteX4" fmla="*/ 3989185 w 4632826"/>
                <a:gd name="connsiteY4" fmla="*/ 1435827 h 1560775"/>
                <a:gd name="connsiteX5" fmla="*/ 3607242 w 4632826"/>
                <a:gd name="connsiteY5" fmla="*/ 1435827 h 1560775"/>
                <a:gd name="connsiteX6" fmla="*/ 3607242 w 4632826"/>
                <a:gd name="connsiteY6" fmla="*/ 1402813 h 1560775"/>
                <a:gd name="connsiteX7" fmla="*/ 3548301 w 4632826"/>
                <a:gd name="connsiteY7" fmla="*/ 1402813 h 1560775"/>
                <a:gd name="connsiteX8" fmla="*/ 3548301 w 4632826"/>
                <a:gd name="connsiteY8" fmla="*/ 1367447 h 1560775"/>
                <a:gd name="connsiteX9" fmla="*/ 3010748 w 4632826"/>
                <a:gd name="connsiteY9" fmla="*/ 1367447 h 1560775"/>
                <a:gd name="connsiteX10" fmla="*/ 3010748 w 4632826"/>
                <a:gd name="connsiteY10" fmla="*/ 1322651 h 1560775"/>
                <a:gd name="connsiteX11" fmla="*/ 2909373 w 4632826"/>
                <a:gd name="connsiteY11" fmla="*/ 1322651 h 1560775"/>
                <a:gd name="connsiteX12" fmla="*/ 2909373 w 4632826"/>
                <a:gd name="connsiteY12" fmla="*/ 1303792 h 1560775"/>
                <a:gd name="connsiteX13" fmla="*/ 2824496 w 4632826"/>
                <a:gd name="connsiteY13" fmla="*/ 1303792 h 1560775"/>
                <a:gd name="connsiteX14" fmla="*/ 2824496 w 4632826"/>
                <a:gd name="connsiteY14" fmla="*/ 1275502 h 1560775"/>
                <a:gd name="connsiteX15" fmla="*/ 2642950 w 4632826"/>
                <a:gd name="connsiteY15" fmla="*/ 1275502 h 1560775"/>
                <a:gd name="connsiteX16" fmla="*/ 2642950 w 4632826"/>
                <a:gd name="connsiteY16" fmla="*/ 1261358 h 1560775"/>
                <a:gd name="connsiteX17" fmla="*/ 2501494 w 4632826"/>
                <a:gd name="connsiteY17" fmla="*/ 1261358 h 1560775"/>
                <a:gd name="connsiteX18" fmla="*/ 2501494 w 4632826"/>
                <a:gd name="connsiteY18" fmla="*/ 1228344 h 1560775"/>
                <a:gd name="connsiteX19" fmla="*/ 2482634 w 4632826"/>
                <a:gd name="connsiteY19" fmla="*/ 1228344 h 1560775"/>
                <a:gd name="connsiteX20" fmla="*/ 2482634 w 4632826"/>
                <a:gd name="connsiteY20" fmla="*/ 1214199 h 1560775"/>
                <a:gd name="connsiteX21" fmla="*/ 2459050 w 4632826"/>
                <a:gd name="connsiteY21" fmla="*/ 1214199 h 1560775"/>
                <a:gd name="connsiteX22" fmla="*/ 2459050 w 4632826"/>
                <a:gd name="connsiteY22" fmla="*/ 1192987 h 1560775"/>
                <a:gd name="connsiteX23" fmla="*/ 2246862 w 4632826"/>
                <a:gd name="connsiteY23" fmla="*/ 1192987 h 1560775"/>
                <a:gd name="connsiteX24" fmla="*/ 2246862 w 4632826"/>
                <a:gd name="connsiteY24" fmla="*/ 1171766 h 1560775"/>
                <a:gd name="connsiteX25" fmla="*/ 2178491 w 4632826"/>
                <a:gd name="connsiteY25" fmla="*/ 1171766 h 1560775"/>
                <a:gd name="connsiteX26" fmla="*/ 2178491 w 4632826"/>
                <a:gd name="connsiteY26" fmla="*/ 1152906 h 1560775"/>
                <a:gd name="connsiteX27" fmla="*/ 2145487 w 4632826"/>
                <a:gd name="connsiteY27" fmla="*/ 1152906 h 1560775"/>
                <a:gd name="connsiteX28" fmla="*/ 2145487 w 4632826"/>
                <a:gd name="connsiteY28" fmla="*/ 1129322 h 1560775"/>
                <a:gd name="connsiteX29" fmla="*/ 2107759 w 4632826"/>
                <a:gd name="connsiteY29" fmla="*/ 1129322 h 1560775"/>
                <a:gd name="connsiteX30" fmla="*/ 2107759 w 4632826"/>
                <a:gd name="connsiteY30" fmla="*/ 1117540 h 1560775"/>
                <a:gd name="connsiteX31" fmla="*/ 2086537 w 4632826"/>
                <a:gd name="connsiteY31" fmla="*/ 1117540 h 1560775"/>
                <a:gd name="connsiteX32" fmla="*/ 2086537 w 4632826"/>
                <a:gd name="connsiteY32" fmla="*/ 1089241 h 1560775"/>
                <a:gd name="connsiteX33" fmla="*/ 1954511 w 4632826"/>
                <a:gd name="connsiteY33" fmla="*/ 1089241 h 1560775"/>
                <a:gd name="connsiteX34" fmla="*/ 1954511 w 4632826"/>
                <a:gd name="connsiteY34" fmla="*/ 1077459 h 1560775"/>
                <a:gd name="connsiteX35" fmla="*/ 1853127 w 4632826"/>
                <a:gd name="connsiteY35" fmla="*/ 1077459 h 1560775"/>
                <a:gd name="connsiteX36" fmla="*/ 1853127 w 4632826"/>
                <a:gd name="connsiteY36" fmla="*/ 1053884 h 1560775"/>
                <a:gd name="connsiteX37" fmla="*/ 1702241 w 4632826"/>
                <a:gd name="connsiteY37" fmla="*/ 1053884 h 1560775"/>
                <a:gd name="connsiteX38" fmla="*/ 1702241 w 4632826"/>
                <a:gd name="connsiteY38" fmla="*/ 1035015 h 1560775"/>
                <a:gd name="connsiteX39" fmla="*/ 1605572 w 4632826"/>
                <a:gd name="connsiteY39" fmla="*/ 1035015 h 1560775"/>
                <a:gd name="connsiteX40" fmla="*/ 1605572 w 4632826"/>
                <a:gd name="connsiteY40" fmla="*/ 997296 h 1560775"/>
                <a:gd name="connsiteX41" fmla="*/ 1492406 w 4632826"/>
                <a:gd name="connsiteY41" fmla="*/ 997296 h 1560775"/>
                <a:gd name="connsiteX42" fmla="*/ 1492406 w 4632826"/>
                <a:gd name="connsiteY42" fmla="*/ 971360 h 1560775"/>
                <a:gd name="connsiteX43" fmla="*/ 1461754 w 4632826"/>
                <a:gd name="connsiteY43" fmla="*/ 971360 h 1560775"/>
                <a:gd name="connsiteX44" fmla="*/ 1461754 w 4632826"/>
                <a:gd name="connsiteY44" fmla="*/ 945427 h 1560775"/>
                <a:gd name="connsiteX45" fmla="*/ 1445257 w 4632826"/>
                <a:gd name="connsiteY45" fmla="*/ 945427 h 1560775"/>
                <a:gd name="connsiteX46" fmla="*/ 1445257 w 4632826"/>
                <a:gd name="connsiteY46" fmla="*/ 910062 h 1560775"/>
                <a:gd name="connsiteX47" fmla="*/ 1424035 w 4632826"/>
                <a:gd name="connsiteY47" fmla="*/ 910062 h 1560775"/>
                <a:gd name="connsiteX48" fmla="*/ 1424035 w 4632826"/>
                <a:gd name="connsiteY48" fmla="*/ 879412 h 1560775"/>
                <a:gd name="connsiteX49" fmla="*/ 1369809 w 4632826"/>
                <a:gd name="connsiteY49" fmla="*/ 879412 h 1560775"/>
                <a:gd name="connsiteX50" fmla="*/ 1369809 w 4632826"/>
                <a:gd name="connsiteY50" fmla="*/ 853478 h 1560775"/>
                <a:gd name="connsiteX51" fmla="*/ 1353302 w 4632826"/>
                <a:gd name="connsiteY51" fmla="*/ 853478 h 1560775"/>
                <a:gd name="connsiteX52" fmla="*/ 1353302 w 4632826"/>
                <a:gd name="connsiteY52" fmla="*/ 825186 h 1560775"/>
                <a:gd name="connsiteX53" fmla="*/ 1294362 w 4632826"/>
                <a:gd name="connsiteY53" fmla="*/ 825186 h 1560775"/>
                <a:gd name="connsiteX54" fmla="*/ 1294362 w 4632826"/>
                <a:gd name="connsiteY54" fmla="*/ 801609 h 1560775"/>
                <a:gd name="connsiteX55" fmla="*/ 1266073 w 4632826"/>
                <a:gd name="connsiteY55" fmla="*/ 801609 h 1560775"/>
                <a:gd name="connsiteX56" fmla="*/ 1266073 w 4632826"/>
                <a:gd name="connsiteY56" fmla="*/ 785105 h 1560775"/>
                <a:gd name="connsiteX57" fmla="*/ 1247213 w 4632826"/>
                <a:gd name="connsiteY57" fmla="*/ 785105 h 1560775"/>
                <a:gd name="connsiteX58" fmla="*/ 1247213 w 4632826"/>
                <a:gd name="connsiteY58" fmla="*/ 763886 h 1560775"/>
                <a:gd name="connsiteX59" fmla="*/ 1204770 w 4632826"/>
                <a:gd name="connsiteY59" fmla="*/ 763886 h 1560775"/>
                <a:gd name="connsiteX60" fmla="*/ 1204770 w 4632826"/>
                <a:gd name="connsiteY60" fmla="*/ 735594 h 1560775"/>
                <a:gd name="connsiteX61" fmla="*/ 1105748 w 4632826"/>
                <a:gd name="connsiteY61" fmla="*/ 735594 h 1560775"/>
                <a:gd name="connsiteX62" fmla="*/ 1105748 w 4632826"/>
                <a:gd name="connsiteY62" fmla="*/ 707302 h 1560775"/>
                <a:gd name="connsiteX63" fmla="*/ 1084526 w 4632826"/>
                <a:gd name="connsiteY63" fmla="*/ 707302 h 1560775"/>
                <a:gd name="connsiteX64" fmla="*/ 1084526 w 4632826"/>
                <a:gd name="connsiteY64" fmla="*/ 679010 h 1560775"/>
                <a:gd name="connsiteX65" fmla="*/ 1039730 w 4632826"/>
                <a:gd name="connsiteY65" fmla="*/ 679010 h 1560775"/>
                <a:gd name="connsiteX66" fmla="*/ 1039730 w 4632826"/>
                <a:gd name="connsiteY66" fmla="*/ 667222 h 1560775"/>
                <a:gd name="connsiteX67" fmla="*/ 1011441 w 4632826"/>
                <a:gd name="connsiteY67" fmla="*/ 667222 h 1560775"/>
                <a:gd name="connsiteX68" fmla="*/ 1011441 w 4632826"/>
                <a:gd name="connsiteY68" fmla="*/ 646003 h 1560775"/>
                <a:gd name="connsiteX69" fmla="*/ 978437 w 4632826"/>
                <a:gd name="connsiteY69" fmla="*/ 646003 h 1560775"/>
                <a:gd name="connsiteX70" fmla="*/ 978437 w 4632826"/>
                <a:gd name="connsiteY70" fmla="*/ 627141 h 1560775"/>
                <a:gd name="connsiteX71" fmla="*/ 964292 w 4632826"/>
                <a:gd name="connsiteY71" fmla="*/ 627141 h 1560775"/>
                <a:gd name="connsiteX72" fmla="*/ 964292 w 4632826"/>
                <a:gd name="connsiteY72" fmla="*/ 615353 h 1560775"/>
                <a:gd name="connsiteX73" fmla="*/ 926565 w 4632826"/>
                <a:gd name="connsiteY73" fmla="*/ 615353 h 1560775"/>
                <a:gd name="connsiteX74" fmla="*/ 926565 w 4632826"/>
                <a:gd name="connsiteY74" fmla="*/ 603564 h 1560775"/>
                <a:gd name="connsiteX75" fmla="*/ 900632 w 4632826"/>
                <a:gd name="connsiteY75" fmla="*/ 603564 h 1560775"/>
                <a:gd name="connsiteX76" fmla="*/ 900632 w 4632826"/>
                <a:gd name="connsiteY76" fmla="*/ 568200 h 1560775"/>
                <a:gd name="connsiteX77" fmla="*/ 841689 w 4632826"/>
                <a:gd name="connsiteY77" fmla="*/ 568200 h 1560775"/>
                <a:gd name="connsiteX78" fmla="*/ 841689 w 4632826"/>
                <a:gd name="connsiteY78" fmla="*/ 537549 h 1560775"/>
                <a:gd name="connsiteX79" fmla="*/ 808682 w 4632826"/>
                <a:gd name="connsiteY79" fmla="*/ 537549 h 1560775"/>
                <a:gd name="connsiteX80" fmla="*/ 808682 w 4632826"/>
                <a:gd name="connsiteY80" fmla="*/ 516330 h 1560775"/>
                <a:gd name="connsiteX81" fmla="*/ 782747 w 4632826"/>
                <a:gd name="connsiteY81" fmla="*/ 516330 h 1560775"/>
                <a:gd name="connsiteX82" fmla="*/ 782747 w 4632826"/>
                <a:gd name="connsiteY82" fmla="*/ 483323 h 1560775"/>
                <a:gd name="connsiteX83" fmla="*/ 728521 w 4632826"/>
                <a:gd name="connsiteY83" fmla="*/ 483323 h 1560775"/>
                <a:gd name="connsiteX84" fmla="*/ 728521 w 4632826"/>
                <a:gd name="connsiteY84" fmla="*/ 459746 h 1560775"/>
                <a:gd name="connsiteX85" fmla="*/ 679010 w 4632826"/>
                <a:gd name="connsiteY85" fmla="*/ 459746 h 1560775"/>
                <a:gd name="connsiteX86" fmla="*/ 679010 w 4632826"/>
                <a:gd name="connsiteY86" fmla="*/ 422023 h 1560775"/>
                <a:gd name="connsiteX87" fmla="*/ 653076 w 4632826"/>
                <a:gd name="connsiteY87" fmla="*/ 422023 h 1560775"/>
                <a:gd name="connsiteX88" fmla="*/ 653076 w 4632826"/>
                <a:gd name="connsiteY88" fmla="*/ 403162 h 1560775"/>
                <a:gd name="connsiteX89" fmla="*/ 587061 w 4632826"/>
                <a:gd name="connsiteY89" fmla="*/ 403162 h 1560775"/>
                <a:gd name="connsiteX90" fmla="*/ 587061 w 4632826"/>
                <a:gd name="connsiteY90" fmla="*/ 367797 h 1560775"/>
                <a:gd name="connsiteX91" fmla="*/ 565841 w 4632826"/>
                <a:gd name="connsiteY91" fmla="*/ 367797 h 1560775"/>
                <a:gd name="connsiteX92" fmla="*/ 565841 w 4632826"/>
                <a:gd name="connsiteY92" fmla="*/ 334789 h 1560775"/>
                <a:gd name="connsiteX93" fmla="*/ 525761 w 4632826"/>
                <a:gd name="connsiteY93" fmla="*/ 334789 h 1560775"/>
                <a:gd name="connsiteX94" fmla="*/ 525761 w 4632826"/>
                <a:gd name="connsiteY94" fmla="*/ 318285 h 1560775"/>
                <a:gd name="connsiteX95" fmla="*/ 492754 w 4632826"/>
                <a:gd name="connsiteY95" fmla="*/ 318285 h 1560775"/>
                <a:gd name="connsiteX96" fmla="*/ 492754 w 4632826"/>
                <a:gd name="connsiteY96" fmla="*/ 292352 h 1560775"/>
                <a:gd name="connsiteX97" fmla="*/ 462104 w 4632826"/>
                <a:gd name="connsiteY97" fmla="*/ 292352 h 1560775"/>
                <a:gd name="connsiteX98" fmla="*/ 462104 w 4632826"/>
                <a:gd name="connsiteY98" fmla="*/ 271132 h 1560775"/>
                <a:gd name="connsiteX99" fmla="*/ 377228 w 4632826"/>
                <a:gd name="connsiteY99" fmla="*/ 271132 h 1560775"/>
                <a:gd name="connsiteX100" fmla="*/ 377228 w 4632826"/>
                <a:gd name="connsiteY100" fmla="*/ 235768 h 1560775"/>
                <a:gd name="connsiteX101" fmla="*/ 318285 w 4632826"/>
                <a:gd name="connsiteY101" fmla="*/ 235768 h 1560775"/>
                <a:gd name="connsiteX102" fmla="*/ 318285 w 4632826"/>
                <a:gd name="connsiteY102" fmla="*/ 179183 h 1560775"/>
                <a:gd name="connsiteX103" fmla="*/ 256986 w 4632826"/>
                <a:gd name="connsiteY103" fmla="*/ 179183 h 1560775"/>
                <a:gd name="connsiteX104" fmla="*/ 256986 w 4632826"/>
                <a:gd name="connsiteY104" fmla="*/ 157965 h 1560775"/>
                <a:gd name="connsiteX105" fmla="*/ 235768 w 4632826"/>
                <a:gd name="connsiteY105" fmla="*/ 157965 h 1560775"/>
                <a:gd name="connsiteX106" fmla="*/ 235768 w 4632826"/>
                <a:gd name="connsiteY106" fmla="*/ 129672 h 1560775"/>
                <a:gd name="connsiteX107" fmla="*/ 202760 w 4632826"/>
                <a:gd name="connsiteY107" fmla="*/ 129672 h 1560775"/>
                <a:gd name="connsiteX108" fmla="*/ 202760 w 4632826"/>
                <a:gd name="connsiteY108" fmla="*/ 108453 h 1560775"/>
                <a:gd name="connsiteX109" fmla="*/ 176826 w 4632826"/>
                <a:gd name="connsiteY109" fmla="*/ 108453 h 1560775"/>
                <a:gd name="connsiteX110" fmla="*/ 176826 w 4632826"/>
                <a:gd name="connsiteY110" fmla="*/ 91950 h 1560775"/>
                <a:gd name="connsiteX111" fmla="*/ 155606 w 4632826"/>
                <a:gd name="connsiteY111" fmla="*/ 91950 h 1560775"/>
                <a:gd name="connsiteX112" fmla="*/ 155606 w 4632826"/>
                <a:gd name="connsiteY112" fmla="*/ 42438 h 1560775"/>
                <a:gd name="connsiteX113" fmla="*/ 113168 w 4632826"/>
                <a:gd name="connsiteY113" fmla="*/ 42438 h 1560775"/>
                <a:gd name="connsiteX114" fmla="*/ 113168 w 4632826"/>
                <a:gd name="connsiteY114" fmla="*/ 23577 h 1560775"/>
                <a:gd name="connsiteX115" fmla="*/ 66015 w 4632826"/>
                <a:gd name="connsiteY115" fmla="*/ 23577 h 1560775"/>
                <a:gd name="connsiteX116" fmla="*/ 66015 w 4632826"/>
                <a:gd name="connsiteY116" fmla="*/ 0 h 1560775"/>
                <a:gd name="connsiteX117" fmla="*/ 0 w 4632826"/>
                <a:gd name="connsiteY117" fmla="*/ 0 h 156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632826" h="1560775">
                  <a:moveTo>
                    <a:pt x="4632827" y="1560776"/>
                  </a:moveTo>
                  <a:lnTo>
                    <a:pt x="4097636" y="1560776"/>
                  </a:lnTo>
                  <a:lnTo>
                    <a:pt x="4097636" y="1490053"/>
                  </a:lnTo>
                  <a:lnTo>
                    <a:pt x="3989185" y="1490053"/>
                  </a:lnTo>
                  <a:lnTo>
                    <a:pt x="3989185" y="1435827"/>
                  </a:lnTo>
                  <a:lnTo>
                    <a:pt x="3607242" y="1435827"/>
                  </a:lnTo>
                  <a:lnTo>
                    <a:pt x="3607242" y="1402813"/>
                  </a:lnTo>
                  <a:lnTo>
                    <a:pt x="3548301" y="1402813"/>
                  </a:lnTo>
                  <a:lnTo>
                    <a:pt x="3548301" y="1367447"/>
                  </a:lnTo>
                  <a:lnTo>
                    <a:pt x="3010748" y="1367447"/>
                  </a:lnTo>
                  <a:lnTo>
                    <a:pt x="3010748" y="1322651"/>
                  </a:lnTo>
                  <a:lnTo>
                    <a:pt x="2909373" y="1322651"/>
                  </a:lnTo>
                  <a:lnTo>
                    <a:pt x="2909373" y="1303792"/>
                  </a:lnTo>
                  <a:lnTo>
                    <a:pt x="2824496" y="1303792"/>
                  </a:lnTo>
                  <a:lnTo>
                    <a:pt x="2824496" y="1275502"/>
                  </a:lnTo>
                  <a:lnTo>
                    <a:pt x="2642950" y="1275502"/>
                  </a:lnTo>
                  <a:lnTo>
                    <a:pt x="2642950" y="1261358"/>
                  </a:lnTo>
                  <a:lnTo>
                    <a:pt x="2501494" y="1261358"/>
                  </a:lnTo>
                  <a:lnTo>
                    <a:pt x="2501494" y="1228344"/>
                  </a:lnTo>
                  <a:lnTo>
                    <a:pt x="2482634" y="1228344"/>
                  </a:lnTo>
                  <a:lnTo>
                    <a:pt x="2482634" y="1214199"/>
                  </a:lnTo>
                  <a:lnTo>
                    <a:pt x="2459050" y="1214199"/>
                  </a:lnTo>
                  <a:lnTo>
                    <a:pt x="2459050" y="1192987"/>
                  </a:lnTo>
                  <a:lnTo>
                    <a:pt x="2246862" y="1192987"/>
                  </a:lnTo>
                  <a:lnTo>
                    <a:pt x="2246862" y="1171766"/>
                  </a:lnTo>
                  <a:lnTo>
                    <a:pt x="2178491" y="1171766"/>
                  </a:lnTo>
                  <a:lnTo>
                    <a:pt x="2178491" y="1152906"/>
                  </a:lnTo>
                  <a:lnTo>
                    <a:pt x="2145487" y="1152906"/>
                  </a:lnTo>
                  <a:lnTo>
                    <a:pt x="2145487" y="1129322"/>
                  </a:lnTo>
                  <a:lnTo>
                    <a:pt x="2107759" y="1129322"/>
                  </a:lnTo>
                  <a:lnTo>
                    <a:pt x="2107759" y="1117540"/>
                  </a:lnTo>
                  <a:lnTo>
                    <a:pt x="2086537" y="1117540"/>
                  </a:lnTo>
                  <a:lnTo>
                    <a:pt x="2086537" y="1089241"/>
                  </a:lnTo>
                  <a:lnTo>
                    <a:pt x="1954511" y="1089241"/>
                  </a:lnTo>
                  <a:lnTo>
                    <a:pt x="1954511" y="1077459"/>
                  </a:lnTo>
                  <a:lnTo>
                    <a:pt x="1853127" y="1077459"/>
                  </a:lnTo>
                  <a:lnTo>
                    <a:pt x="1853127" y="1053884"/>
                  </a:lnTo>
                  <a:lnTo>
                    <a:pt x="1702241" y="1053884"/>
                  </a:lnTo>
                  <a:lnTo>
                    <a:pt x="1702241" y="1035015"/>
                  </a:lnTo>
                  <a:lnTo>
                    <a:pt x="1605572" y="1035015"/>
                  </a:lnTo>
                  <a:lnTo>
                    <a:pt x="1605572" y="997296"/>
                  </a:lnTo>
                  <a:lnTo>
                    <a:pt x="1492406" y="997296"/>
                  </a:lnTo>
                  <a:lnTo>
                    <a:pt x="1492406" y="971360"/>
                  </a:lnTo>
                  <a:lnTo>
                    <a:pt x="1461754" y="971360"/>
                  </a:lnTo>
                  <a:lnTo>
                    <a:pt x="1461754" y="945427"/>
                  </a:lnTo>
                  <a:lnTo>
                    <a:pt x="1445257" y="945427"/>
                  </a:lnTo>
                  <a:lnTo>
                    <a:pt x="1445257" y="910062"/>
                  </a:lnTo>
                  <a:lnTo>
                    <a:pt x="1424035" y="910062"/>
                  </a:lnTo>
                  <a:lnTo>
                    <a:pt x="1424035" y="879412"/>
                  </a:lnTo>
                  <a:lnTo>
                    <a:pt x="1369809" y="879412"/>
                  </a:lnTo>
                  <a:lnTo>
                    <a:pt x="1369809" y="853478"/>
                  </a:lnTo>
                  <a:lnTo>
                    <a:pt x="1353302" y="853478"/>
                  </a:lnTo>
                  <a:lnTo>
                    <a:pt x="1353302" y="825186"/>
                  </a:lnTo>
                  <a:lnTo>
                    <a:pt x="1294362" y="825186"/>
                  </a:lnTo>
                  <a:lnTo>
                    <a:pt x="1294362" y="801609"/>
                  </a:lnTo>
                  <a:lnTo>
                    <a:pt x="1266073" y="801609"/>
                  </a:lnTo>
                  <a:lnTo>
                    <a:pt x="1266073" y="785105"/>
                  </a:lnTo>
                  <a:lnTo>
                    <a:pt x="1247213" y="785105"/>
                  </a:lnTo>
                  <a:lnTo>
                    <a:pt x="1247213" y="763886"/>
                  </a:lnTo>
                  <a:lnTo>
                    <a:pt x="1204770" y="763886"/>
                  </a:lnTo>
                  <a:lnTo>
                    <a:pt x="1204770" y="735594"/>
                  </a:lnTo>
                  <a:lnTo>
                    <a:pt x="1105748" y="735594"/>
                  </a:lnTo>
                  <a:lnTo>
                    <a:pt x="1105748" y="707302"/>
                  </a:lnTo>
                  <a:lnTo>
                    <a:pt x="1084526" y="707302"/>
                  </a:lnTo>
                  <a:lnTo>
                    <a:pt x="1084526" y="679010"/>
                  </a:lnTo>
                  <a:lnTo>
                    <a:pt x="1039730" y="679010"/>
                  </a:lnTo>
                  <a:lnTo>
                    <a:pt x="1039730" y="667222"/>
                  </a:lnTo>
                  <a:lnTo>
                    <a:pt x="1011441" y="667222"/>
                  </a:lnTo>
                  <a:lnTo>
                    <a:pt x="1011441" y="646003"/>
                  </a:lnTo>
                  <a:lnTo>
                    <a:pt x="978437" y="646003"/>
                  </a:lnTo>
                  <a:lnTo>
                    <a:pt x="978437" y="627141"/>
                  </a:lnTo>
                  <a:lnTo>
                    <a:pt x="964292" y="627141"/>
                  </a:lnTo>
                  <a:lnTo>
                    <a:pt x="964292" y="615353"/>
                  </a:lnTo>
                  <a:lnTo>
                    <a:pt x="926565" y="615353"/>
                  </a:lnTo>
                  <a:lnTo>
                    <a:pt x="926565" y="603564"/>
                  </a:lnTo>
                  <a:lnTo>
                    <a:pt x="900632" y="603564"/>
                  </a:lnTo>
                  <a:lnTo>
                    <a:pt x="900632" y="568200"/>
                  </a:lnTo>
                  <a:lnTo>
                    <a:pt x="841689" y="568200"/>
                  </a:lnTo>
                  <a:lnTo>
                    <a:pt x="841689" y="537549"/>
                  </a:lnTo>
                  <a:lnTo>
                    <a:pt x="808682" y="537549"/>
                  </a:lnTo>
                  <a:lnTo>
                    <a:pt x="808682" y="516330"/>
                  </a:lnTo>
                  <a:lnTo>
                    <a:pt x="782747" y="516330"/>
                  </a:lnTo>
                  <a:lnTo>
                    <a:pt x="782747" y="483323"/>
                  </a:lnTo>
                  <a:lnTo>
                    <a:pt x="728521" y="483323"/>
                  </a:lnTo>
                  <a:lnTo>
                    <a:pt x="728521" y="459746"/>
                  </a:lnTo>
                  <a:lnTo>
                    <a:pt x="679010" y="459746"/>
                  </a:lnTo>
                  <a:lnTo>
                    <a:pt x="679010" y="422023"/>
                  </a:lnTo>
                  <a:lnTo>
                    <a:pt x="653076" y="422023"/>
                  </a:lnTo>
                  <a:lnTo>
                    <a:pt x="653076" y="403162"/>
                  </a:lnTo>
                  <a:lnTo>
                    <a:pt x="587061" y="403162"/>
                  </a:lnTo>
                  <a:lnTo>
                    <a:pt x="587061" y="367797"/>
                  </a:lnTo>
                  <a:lnTo>
                    <a:pt x="565841" y="367797"/>
                  </a:lnTo>
                  <a:lnTo>
                    <a:pt x="565841" y="334789"/>
                  </a:lnTo>
                  <a:lnTo>
                    <a:pt x="525761" y="334789"/>
                  </a:lnTo>
                  <a:lnTo>
                    <a:pt x="525761" y="318285"/>
                  </a:lnTo>
                  <a:lnTo>
                    <a:pt x="492754" y="318285"/>
                  </a:lnTo>
                  <a:lnTo>
                    <a:pt x="492754" y="292352"/>
                  </a:lnTo>
                  <a:lnTo>
                    <a:pt x="462104" y="292352"/>
                  </a:lnTo>
                  <a:lnTo>
                    <a:pt x="462104" y="271132"/>
                  </a:lnTo>
                  <a:lnTo>
                    <a:pt x="377228" y="271132"/>
                  </a:lnTo>
                  <a:lnTo>
                    <a:pt x="377228" y="235768"/>
                  </a:lnTo>
                  <a:lnTo>
                    <a:pt x="318285" y="235768"/>
                  </a:lnTo>
                  <a:lnTo>
                    <a:pt x="318285" y="179183"/>
                  </a:lnTo>
                  <a:lnTo>
                    <a:pt x="256986" y="179183"/>
                  </a:lnTo>
                  <a:lnTo>
                    <a:pt x="256986" y="157965"/>
                  </a:lnTo>
                  <a:lnTo>
                    <a:pt x="235768" y="157965"/>
                  </a:lnTo>
                  <a:lnTo>
                    <a:pt x="235768" y="129672"/>
                  </a:lnTo>
                  <a:lnTo>
                    <a:pt x="202760" y="129672"/>
                  </a:lnTo>
                  <a:lnTo>
                    <a:pt x="202760" y="108453"/>
                  </a:lnTo>
                  <a:lnTo>
                    <a:pt x="176826" y="108453"/>
                  </a:lnTo>
                  <a:lnTo>
                    <a:pt x="176826" y="91950"/>
                  </a:lnTo>
                  <a:lnTo>
                    <a:pt x="155606" y="91950"/>
                  </a:lnTo>
                  <a:lnTo>
                    <a:pt x="155606" y="42438"/>
                  </a:lnTo>
                  <a:lnTo>
                    <a:pt x="113168" y="42438"/>
                  </a:lnTo>
                  <a:lnTo>
                    <a:pt x="113168" y="23577"/>
                  </a:lnTo>
                  <a:lnTo>
                    <a:pt x="66015" y="23577"/>
                  </a:lnTo>
                  <a:lnTo>
                    <a:pt x="66015"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7" name="Freeform: Shape 420">
              <a:extLst>
                <a:ext uri="{FF2B5EF4-FFF2-40B4-BE49-F238E27FC236}">
                  <a16:creationId xmlns:a16="http://schemas.microsoft.com/office/drawing/2014/main" id="{B68D9551-D7EA-4E41-A8EF-F5ECCCFEE1F8}"/>
                </a:ext>
              </a:extLst>
            </p:cNvPr>
            <p:cNvSpPr/>
            <p:nvPr/>
          </p:nvSpPr>
          <p:spPr>
            <a:xfrm>
              <a:off x="6554047" y="388440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8" name="Freeform: Shape 421">
              <a:extLst>
                <a:ext uri="{FF2B5EF4-FFF2-40B4-BE49-F238E27FC236}">
                  <a16:creationId xmlns:a16="http://schemas.microsoft.com/office/drawing/2014/main" id="{46C28675-24A0-4C87-BA8A-91F5CB15A51B}"/>
                </a:ext>
              </a:extLst>
            </p:cNvPr>
            <p:cNvSpPr/>
            <p:nvPr/>
          </p:nvSpPr>
          <p:spPr>
            <a:xfrm>
              <a:off x="6725497" y="394155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9" name="Freeform: Shape 422">
              <a:extLst>
                <a:ext uri="{FF2B5EF4-FFF2-40B4-BE49-F238E27FC236}">
                  <a16:creationId xmlns:a16="http://schemas.microsoft.com/office/drawing/2014/main" id="{C4388D72-B23A-41C5-95B2-2A00924D1C00}"/>
                </a:ext>
              </a:extLst>
            </p:cNvPr>
            <p:cNvSpPr/>
            <p:nvPr/>
          </p:nvSpPr>
          <p:spPr>
            <a:xfrm>
              <a:off x="6820747" y="397965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0" name="Freeform: Shape 423">
              <a:extLst>
                <a:ext uri="{FF2B5EF4-FFF2-40B4-BE49-F238E27FC236}">
                  <a16:creationId xmlns:a16="http://schemas.microsoft.com/office/drawing/2014/main" id="{DEB34D4B-5B21-4DB0-B537-39C8227454B7}"/>
                </a:ext>
              </a:extLst>
            </p:cNvPr>
            <p:cNvSpPr/>
            <p:nvPr/>
          </p:nvSpPr>
          <p:spPr>
            <a:xfrm>
              <a:off x="6915997" y="397965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1" name="Freeform: Shape 424">
              <a:extLst>
                <a:ext uri="{FF2B5EF4-FFF2-40B4-BE49-F238E27FC236}">
                  <a16:creationId xmlns:a16="http://schemas.microsoft.com/office/drawing/2014/main" id="{B39E6B1B-4FB3-41A2-87AC-9561AE73CCC2}"/>
                </a:ext>
              </a:extLst>
            </p:cNvPr>
            <p:cNvSpPr/>
            <p:nvPr/>
          </p:nvSpPr>
          <p:spPr>
            <a:xfrm>
              <a:off x="6992197" y="397965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2" name="Freeform: Shape 425">
              <a:extLst>
                <a:ext uri="{FF2B5EF4-FFF2-40B4-BE49-F238E27FC236}">
                  <a16:creationId xmlns:a16="http://schemas.microsoft.com/office/drawing/2014/main" id="{15C8FEB9-468F-437D-8DF0-40ABF065ED24}"/>
                </a:ext>
              </a:extLst>
            </p:cNvPr>
            <p:cNvSpPr/>
            <p:nvPr/>
          </p:nvSpPr>
          <p:spPr>
            <a:xfrm>
              <a:off x="8382857" y="41690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Tree>
    <p:extLst>
      <p:ext uri="{BB962C8B-B14F-4D97-AF65-F5344CB8AC3E}">
        <p14:creationId xmlns:p14="http://schemas.microsoft.com/office/powerpoint/2010/main" val="3270922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518: Trybeca-1: 進行性膵臓腺癌を有する患者における、化学療法と二次治療として化学療法のみを併用する、エリスパーゼの無作為化第III相試験 (NCT03665441) – Hammel P, et al</a:t>
            </a:r>
          </a:p>
        </p:txBody>
      </p:sp>
      <p:sp>
        <p:nvSpPr>
          <p:cNvPr id="3" name="Content Placeholder 2"/>
          <p:cNvSpPr>
            <a:spLocks noGrp="1"/>
          </p:cNvSpPr>
          <p:nvPr>
            <p:ph idx="1"/>
          </p:nvPr>
        </p:nvSpPr>
        <p:spPr/>
        <p:txBody>
          <a:bodyPr/>
          <a:lstStyle/>
          <a:p>
            <a:pPr marL="0" indent="0">
              <a:spcBef>
                <a:spcPts val="25000"/>
              </a:spcBef>
              <a:buNone/>
            </a:pPr>
            <a:r>
              <a:rPr lang="ja-JP" b="1" dirty="0"/>
              <a:t>主要結果 (続き) </a:t>
            </a:r>
          </a:p>
          <a:p>
            <a:pPr marL="0" indent="0">
              <a:spcBef>
                <a:spcPts val="25000"/>
              </a:spcBef>
              <a:buNone/>
            </a:pPr>
            <a:r>
              <a:rPr lang="ja-JP" b="1" dirty="0"/>
              <a:t>結論</a:t>
            </a:r>
          </a:p>
          <a:p>
            <a:r>
              <a:rPr lang="ja-JP" b="1" dirty="0"/>
              <a:t>以前に治療を受けたことのある進行膵腺癌患者では、エリスパーゼ＋フルオロピリミジン/イリノテカンを投与された患者では改善傾向が見られたものの、化学療法単独と比較してエリスパーゼ＋化学療法はOSを有意に改善せず、概して良好な忍容性を示した。</a:t>
            </a:r>
          </a:p>
        </p:txBody>
      </p:sp>
      <p:sp>
        <p:nvSpPr>
          <p:cNvPr id="5" name="Text Placeholder 4"/>
          <p:cNvSpPr>
            <a:spLocks noGrp="1"/>
          </p:cNvSpPr>
          <p:nvPr>
            <p:ph type="body" sz="quarter" idx="11"/>
          </p:nvPr>
        </p:nvSpPr>
        <p:spPr/>
        <p:txBody>
          <a:bodyPr/>
          <a:lstStyle/>
          <a:p>
            <a:r>
              <a:rPr lang="ja-JP"/>
              <a:t>Hammel P, et al.J Clin Oncol 2022;40(suppl):abstr 518</a:t>
            </a:r>
          </a:p>
        </p:txBody>
      </p:sp>
      <p:graphicFrame>
        <p:nvGraphicFramePr>
          <p:cNvPr id="6" name="Group 88"/>
          <p:cNvGraphicFramePr>
            <a:graphicFrameLocks noGrp="1"/>
          </p:cNvGraphicFramePr>
          <p:nvPr>
            <p:extLst>
              <p:ext uri="{D42A27DB-BD31-4B8C-83A1-F6EECF244321}">
                <p14:modId xmlns:p14="http://schemas.microsoft.com/office/powerpoint/2010/main" val="1614449609"/>
              </p:ext>
            </p:extLst>
          </p:nvPr>
        </p:nvGraphicFramePr>
        <p:xfrm>
          <a:off x="258160" y="1593187"/>
          <a:ext cx="5366785" cy="2382960"/>
        </p:xfrm>
        <a:graphic>
          <a:graphicData uri="http://schemas.openxmlformats.org/drawingml/2006/table">
            <a:tbl>
              <a:tblPr firstRow="1" bandRow="1">
                <a:tableStyleId>{5202B0CA-FC54-4496-8BCA-5EF66A818D29}</a:tableStyleId>
              </a:tblPr>
              <a:tblGrid>
                <a:gridCol w="1443178">
                  <a:extLst>
                    <a:ext uri="{9D8B030D-6E8A-4147-A177-3AD203B41FA5}">
                      <a16:colId xmlns:a16="http://schemas.microsoft.com/office/drawing/2014/main" val="20000"/>
                    </a:ext>
                  </a:extLst>
                </a:gridCol>
                <a:gridCol w="2421300">
                  <a:extLst>
                    <a:ext uri="{9D8B030D-6E8A-4147-A177-3AD203B41FA5}">
                      <a16:colId xmlns:a16="http://schemas.microsoft.com/office/drawing/2014/main" val="20001"/>
                    </a:ext>
                  </a:extLst>
                </a:gridCol>
                <a:gridCol w="1502307">
                  <a:extLst>
                    <a:ext uri="{9D8B030D-6E8A-4147-A177-3AD203B41FA5}">
                      <a16:colId xmlns:a16="http://schemas.microsoft.com/office/drawing/2014/main" val="1729081306"/>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エリアスパーゼ + 化学療法 (n=255)</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化学療法 </a:t>
                      </a:r>
                      <a:br>
                        <a:rPr kumimoji="0" lang="en-GB" alt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(n=257)</a:t>
                      </a:r>
                    </a:p>
                  </a:txBody>
                  <a:tcPr marT="18000" marB="18000" anchor="ctr" horzOverflow="overflow"/>
                </a:tc>
                <a:extLst>
                  <a:ext uri="{0D108BD9-81ED-4DB2-BD59-A6C34878D82A}">
                    <a16:rowId xmlns:a16="http://schemas.microsoft.com/office/drawing/2014/main" val="10000"/>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BOR、n (%)</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3930904834"/>
                  </a:ext>
                </a:extLst>
              </a:tr>
              <a:tr h="274320">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CR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 (1.6)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 (0.4)</a:t>
                      </a:r>
                    </a:p>
                  </a:txBody>
                  <a:tcPr marT="18000" marB="18000" anchor="ctr"/>
                </a:tc>
                <a:extLst>
                  <a:ext uri="{0D108BD9-81ED-4DB2-BD59-A6C34878D82A}">
                    <a16:rowId xmlns:a16="http://schemas.microsoft.com/office/drawing/2014/main" val="1433283954"/>
                  </a:ext>
                </a:extLst>
              </a:tr>
              <a:tr h="274320">
                <a:tc>
                  <a:txBody>
                    <a:bodyPr/>
                    <a:lstStyle/>
                    <a:p>
                      <a:pPr marL="8890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PR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37 (14.5)</a:t>
                      </a:r>
                    </a:p>
                  </a:txBody>
                  <a:tcPr marT="18000" marB="18000" anchor="ctr"/>
                </a:tc>
                <a:tc>
                  <a:txBody>
                    <a:bodyPr/>
                    <a:lstStyle/>
                    <a:p>
                      <a:pPr marL="0" algn="ctr" defTabSz="914400" rtl="0" eaLnBrk="1" latinLnBrk="0" hangingPunct="1"/>
                      <a:r>
                        <a:rPr kumimoji="0" lang="ja-JP" sz="1400" b="0" i="0" u="none" strike="noStrike" cap="none" normalizeH="0" baseline="0">
                          <a:ln>
                            <a:noFill/>
                          </a:ln>
                          <a:solidFill>
                            <a:schemeClr val="tx1"/>
                          </a:solidFill>
                          <a:latin typeface="+mn-lt"/>
                          <a:ea typeface="MS Mincho"/>
                          <a:cs typeface="Arial" charset="0"/>
                        </a:rPr>
                        <a:t>31 (12.1)</a:t>
                      </a:r>
                    </a:p>
                  </a:txBody>
                  <a:tcPr marT="18000" marB="18000" anchor="ctr"/>
                </a:tc>
                <a:extLst>
                  <a:ext uri="{0D108BD9-81ED-4DB2-BD59-A6C34878D82A}">
                    <a16:rowId xmlns:a16="http://schemas.microsoft.com/office/drawing/2014/main" val="2440635064"/>
                  </a:ext>
                </a:extLst>
              </a:tr>
              <a:tr h="274320">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SD</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106 (41.6)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94 (36.6)</a:t>
                      </a:r>
                    </a:p>
                  </a:txBody>
                  <a:tcPr marT="18000" marB="18000" anchor="ctr"/>
                </a:tc>
                <a:extLst>
                  <a:ext uri="{0D108BD9-81ED-4DB2-BD59-A6C34878D82A}">
                    <a16:rowId xmlns:a16="http://schemas.microsoft.com/office/drawing/2014/main" val="1070730337"/>
                  </a:ext>
                </a:extLst>
              </a:tr>
              <a:tr h="274320">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PD</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77 (30.2)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89 (34.6)</a:t>
                      </a:r>
                    </a:p>
                  </a:txBody>
                  <a:tcPr marT="18000" marB="18000" anchor="ctr"/>
                </a:tc>
                <a:extLst>
                  <a:ext uri="{0D108BD9-81ED-4DB2-BD59-A6C34878D82A}">
                    <a16:rowId xmlns:a16="http://schemas.microsoft.com/office/drawing/2014/main" val="1921534750"/>
                  </a:ext>
                </a:extLst>
              </a:tr>
              <a:tr h="274320">
                <a:tc>
                  <a:txBody>
                    <a:bodyPr/>
                    <a:lstStyle/>
                    <a:p>
                      <a:pPr marL="8890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NE</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31 (12.2)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42 (16.3)</a:t>
                      </a:r>
                    </a:p>
                  </a:txBody>
                  <a:tcPr marT="18000" marB="18000" anchor="ctr"/>
                </a:tc>
                <a:extLst>
                  <a:ext uri="{0D108BD9-81ED-4DB2-BD59-A6C34878D82A}">
                    <a16:rowId xmlns:a16="http://schemas.microsoft.com/office/drawing/2014/main" val="242911830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DCR、n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147 (57.6)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126 (49.0)</a:t>
                      </a:r>
                    </a:p>
                  </a:txBody>
                  <a:tcPr marT="18000" marB="18000" anchor="ctr"/>
                </a:tc>
                <a:extLst>
                  <a:ext uri="{0D108BD9-81ED-4DB2-BD59-A6C34878D82A}">
                    <a16:rowId xmlns:a16="http://schemas.microsoft.com/office/drawing/2014/main" val="396613657"/>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627139421"/>
              </p:ext>
            </p:extLst>
          </p:nvPr>
        </p:nvGraphicFramePr>
        <p:xfrm>
          <a:off x="5913120" y="1593187"/>
          <a:ext cx="5962996" cy="3205920"/>
        </p:xfrm>
        <a:graphic>
          <a:graphicData uri="http://schemas.openxmlformats.org/drawingml/2006/table">
            <a:tbl>
              <a:tblPr firstRow="1" bandRow="1">
                <a:tableStyleId>{5202B0CA-FC54-4496-8BCA-5EF66A818D29}</a:tableStyleId>
              </a:tblPr>
              <a:tblGrid>
                <a:gridCol w="2521527">
                  <a:extLst>
                    <a:ext uri="{9D8B030D-6E8A-4147-A177-3AD203B41FA5}">
                      <a16:colId xmlns:a16="http://schemas.microsoft.com/office/drawing/2014/main" val="20000"/>
                    </a:ext>
                  </a:extLst>
                </a:gridCol>
                <a:gridCol w="2292571">
                  <a:extLst>
                    <a:ext uri="{9D8B030D-6E8A-4147-A177-3AD203B41FA5}">
                      <a16:colId xmlns:a16="http://schemas.microsoft.com/office/drawing/2014/main" val="20001"/>
                    </a:ext>
                  </a:extLst>
                </a:gridCol>
                <a:gridCol w="1148898">
                  <a:extLst>
                    <a:ext uri="{9D8B030D-6E8A-4147-A177-3AD203B41FA5}">
                      <a16:colId xmlns:a16="http://schemas.microsoft.com/office/drawing/2014/main" val="3472169565"/>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グレード3〜-4のAE、n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エリアスパーゼ+化学療法 (n=248)</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化学療法 (n=246)</a:t>
                      </a:r>
                    </a:p>
                  </a:txBody>
                  <a:tcPr marT="18000" marB="18000" anchor="ctr" horzOverflow="overflow"/>
                </a:tc>
                <a:extLst>
                  <a:ext uri="{0D108BD9-81ED-4DB2-BD59-A6C34878D82A}">
                    <a16:rowId xmlns:a16="http://schemas.microsoft.com/office/drawing/2014/main" val="1000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好中球減少症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63 (25.4)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50 (20.3)</a:t>
                      </a:r>
                    </a:p>
                  </a:txBody>
                  <a:tcPr anchor="ctr"/>
                </a:tc>
                <a:extLst>
                  <a:ext uri="{0D108BD9-81ED-4DB2-BD59-A6C34878D82A}">
                    <a16:rowId xmlns:a16="http://schemas.microsoft.com/office/drawing/2014/main" val="36195068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貧血</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43 (17.3)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30 (12.2)</a:t>
                      </a:r>
                    </a:p>
                  </a:txBody>
                  <a:tcPr anchor="ctr"/>
                </a:tc>
                <a:extLst>
                  <a:ext uri="{0D108BD9-81ED-4DB2-BD59-A6C34878D82A}">
                    <a16:rowId xmlns:a16="http://schemas.microsoft.com/office/drawing/2014/main" val="4230105775"/>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無力症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42 (16.9)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34 (13.8)</a:t>
                      </a:r>
                    </a:p>
                  </a:txBody>
                  <a:tcPr anchor="ctr"/>
                </a:tc>
                <a:extLst>
                  <a:ext uri="{0D108BD9-81ED-4DB2-BD59-A6C34878D82A}">
                    <a16:rowId xmlns:a16="http://schemas.microsoft.com/office/drawing/2014/main" val="58764922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血小板減少症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28 (11.3)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24 (9.8)</a:t>
                      </a:r>
                    </a:p>
                  </a:txBody>
                  <a:tcPr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下痢</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19 (7.7)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17 (6.9)</a:t>
                      </a:r>
                    </a:p>
                  </a:txBody>
                  <a:tcPr anchor="ctr"/>
                </a:tc>
                <a:extLst>
                  <a:ext uri="{0D108BD9-81ED-4DB2-BD59-A6C34878D82A}">
                    <a16:rowId xmlns:a16="http://schemas.microsoft.com/office/drawing/2014/main" val="353369324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白血球減少症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16 (6.5)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 (3.3)</a:t>
                      </a:r>
                    </a:p>
                  </a:txBody>
                  <a:tcPr anchor="ctr"/>
                </a:tc>
                <a:extLst>
                  <a:ext uri="{0D108BD9-81ED-4DB2-BD59-A6C34878D82A}">
                    <a16:rowId xmlns:a16="http://schemas.microsoft.com/office/drawing/2014/main" val="302691641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末梢ニューロパチー</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14 (5.6)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 (4.1)</a:t>
                      </a:r>
                    </a:p>
                  </a:txBody>
                  <a:tcPr anchor="ctr"/>
                </a:tc>
                <a:extLst>
                  <a:ext uri="{0D108BD9-81ED-4DB2-BD59-A6C34878D82A}">
                    <a16:rowId xmlns:a16="http://schemas.microsoft.com/office/drawing/2014/main" val="170302649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腹痛</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14 (5.6)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 (3.7)</a:t>
                      </a:r>
                    </a:p>
                  </a:txBody>
                  <a:tcPr anchor="ctr"/>
                </a:tc>
                <a:extLst>
                  <a:ext uri="{0D108BD9-81ED-4DB2-BD59-A6C34878D82A}">
                    <a16:rowId xmlns:a16="http://schemas.microsoft.com/office/drawing/2014/main" val="271641249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GGT上昇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12 (4.8)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8 (3.3)</a:t>
                      </a:r>
                    </a:p>
                  </a:txBody>
                  <a:tcPr anchor="ctr"/>
                </a:tc>
                <a:extLst>
                  <a:ext uri="{0D108BD9-81ED-4DB2-BD59-A6C34878D82A}">
                    <a16:rowId xmlns:a16="http://schemas.microsoft.com/office/drawing/2014/main" val="3400832097"/>
                  </a:ext>
                </a:extLst>
              </a:tr>
            </a:tbl>
          </a:graphicData>
        </a:graphic>
      </p:graphicFrame>
    </p:spTree>
    <p:extLst>
      <p:ext uri="{BB962C8B-B14F-4D97-AF65-F5344CB8AC3E}">
        <p14:creationId xmlns:p14="http://schemas.microsoft.com/office/powerpoint/2010/main" val="2331144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029383" cy="807720"/>
          </a:xfrm>
        </p:spPr>
        <p:txBody>
          <a:bodyPr/>
          <a:lstStyle/>
          <a:p>
            <a:r>
              <a:rPr lang="ja-JP" dirty="0"/>
              <a:t>519：KRYSTAL -1: 切除不能または転移性膵臓癌 (PDAC) 、およびKRASG12C変異のあるその他の消化器官(GI) 腫瘍を有する患者(Pts)におけるアダグラシブ (MRTX849) の最新の活性および安全性 – Bekaii-Saab TS, et al</a:t>
            </a:r>
          </a:p>
        </p:txBody>
      </p:sp>
      <p:sp>
        <p:nvSpPr>
          <p:cNvPr id="3" name="Content Placeholder 2"/>
          <p:cNvSpPr>
            <a:spLocks noGrp="1"/>
          </p:cNvSpPr>
          <p:nvPr>
            <p:ph idx="1"/>
          </p:nvPr>
        </p:nvSpPr>
        <p:spPr>
          <a:xfrm>
            <a:off x="486833" y="1254035"/>
            <a:ext cx="11379102" cy="4746172"/>
          </a:xfrm>
        </p:spPr>
        <p:txBody>
          <a:bodyPr/>
          <a:lstStyle/>
          <a:p>
            <a:pPr marL="0" indent="0">
              <a:buNone/>
            </a:pPr>
            <a:r>
              <a:rPr lang="ja-JP" b="1" dirty="0"/>
              <a:t>研究目的</a:t>
            </a:r>
          </a:p>
          <a:p>
            <a:r>
              <a:rPr lang="ja-JP" dirty="0"/>
              <a:t>KRYSTAL -1臨床試験の第II相部分において、米国の施設で膵臓癌ならびに他のGI癌 (CRCを除く) 、およびKRAS G12C変異を含む切除不能または転移性固形腫瘍を有する既治療患者のコホートにおけるアダグラシブの有効性および安全性を評価する</a:t>
            </a:r>
          </a:p>
        </p:txBody>
      </p:sp>
      <p:sp>
        <p:nvSpPr>
          <p:cNvPr id="4" name="Text Placeholder 3"/>
          <p:cNvSpPr>
            <a:spLocks noGrp="1"/>
          </p:cNvSpPr>
          <p:nvPr>
            <p:ph type="body" sz="quarter" idx="10"/>
          </p:nvPr>
        </p:nvSpPr>
        <p:spPr>
          <a:xfrm>
            <a:off x="486834" y="6096001"/>
            <a:ext cx="6791152" cy="487363"/>
          </a:xfrm>
        </p:spPr>
        <p:txBody>
          <a:bodyPr/>
          <a:lstStyle/>
          <a:p>
            <a:r>
              <a:rPr lang="ja-JP" dirty="0"/>
              <a:t>*KRAS変異は、膵臓癌の約90%で発生し、約2%がKRAS G 12 C変異である; </a:t>
            </a:r>
            <a:br>
              <a:rPr lang="ja-JP" dirty="0"/>
            </a:br>
            <a:r>
              <a:rPr lang="ja-JP" baseline="30000" dirty="0"/>
              <a:t>†</a:t>
            </a:r>
            <a:r>
              <a:rPr lang="ja-JP" dirty="0"/>
              <a:t>PDAC, n=12 およびその他の GI癌、n=18</a:t>
            </a:r>
          </a:p>
        </p:txBody>
      </p:sp>
      <p:sp>
        <p:nvSpPr>
          <p:cNvPr id="5" name="Text Placeholder 4"/>
          <p:cNvSpPr>
            <a:spLocks noGrp="1"/>
          </p:cNvSpPr>
          <p:nvPr>
            <p:ph type="body" sz="quarter" idx="11"/>
          </p:nvPr>
        </p:nvSpPr>
        <p:spPr/>
        <p:txBody>
          <a:bodyPr/>
          <a:lstStyle/>
          <a:p>
            <a:r>
              <a:rPr lang="ja-JP"/>
              <a:t>Bekaii-Saab TS, et al.J Clin Oncol 2022;40(suppl):abstr 519</a:t>
            </a:r>
          </a:p>
        </p:txBody>
      </p:sp>
      <p:sp>
        <p:nvSpPr>
          <p:cNvPr id="16" name="Rectangle 9"/>
          <p:cNvSpPr txBox="1">
            <a:spLocks noChangeArrowheads="1"/>
          </p:cNvSpPr>
          <p:nvPr/>
        </p:nvSpPr>
        <p:spPr bwMode="auto">
          <a:xfrm>
            <a:off x="1838052" y="5206682"/>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フェーズ1：RP2D、安全性</a:t>
            </a:r>
          </a:p>
          <a:p>
            <a:pPr>
              <a:buClr>
                <a:srgbClr val="043882"/>
              </a:buClr>
              <a:defRPr/>
            </a:pPr>
            <a:r>
              <a:rPr lang="ja-JP"/>
              <a:t>フェーズ2：ORR (RECIST v1.1)</a:t>
            </a:r>
          </a:p>
        </p:txBody>
      </p:sp>
      <p:sp>
        <p:nvSpPr>
          <p:cNvPr id="17" name="AutoShape 8"/>
          <p:cNvSpPr>
            <a:spLocks noChangeArrowheads="1"/>
          </p:cNvSpPr>
          <p:nvPr/>
        </p:nvSpPr>
        <p:spPr bwMode="auto">
          <a:xfrm>
            <a:off x="5883730" y="2868411"/>
            <a:ext cx="363434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アダグラシブ 600 mg/日</a:t>
            </a:r>
            <a:br>
              <a:rPr lang="ja-JP">
                <a:solidFill>
                  <a:srgbClr val="FFFFFF"/>
                </a:solidFill>
                <a:ea typeface="SimSun" pitchFamily="2" charset="-122"/>
              </a:rPr>
            </a:br>
            <a:r>
              <a:rPr lang="ja-JP">
                <a:solidFill>
                  <a:srgbClr val="FFFFFF"/>
                </a:solidFill>
                <a:ea typeface="SimSun" pitchFamily="2" charset="-122"/>
              </a:rPr>
              <a:t>(n=2)</a:t>
            </a:r>
          </a:p>
        </p:txBody>
      </p:sp>
      <p:sp>
        <p:nvSpPr>
          <p:cNvPr id="18" name="AutoShape 12"/>
          <p:cNvSpPr>
            <a:spLocks noChangeArrowheads="1"/>
          </p:cNvSpPr>
          <p:nvPr/>
        </p:nvSpPr>
        <p:spPr bwMode="auto">
          <a:xfrm>
            <a:off x="3358662" y="3451622"/>
            <a:ext cx="2274481" cy="942359"/>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chemeClr val="tx2"/>
                </a:solidFill>
                <a:ea typeface="SimSun" pitchFamily="2" charset="-122"/>
              </a:rPr>
              <a:t>アダグラシブ</a:t>
            </a:r>
            <a:br>
              <a:rPr lang="ja-JP">
                <a:solidFill>
                  <a:schemeClr val="tx2"/>
                </a:solidFill>
                <a:ea typeface="SimSun" pitchFamily="2" charset="-122"/>
              </a:rPr>
            </a:br>
            <a:r>
              <a:rPr lang="ja-JP">
                <a:solidFill>
                  <a:schemeClr val="tx2"/>
                </a:solidFill>
                <a:ea typeface="SimSun" pitchFamily="2" charset="-122"/>
              </a:rPr>
              <a:t>150, 300, </a:t>
            </a:r>
            <a:br>
              <a:rPr lang="ja-JP">
                <a:solidFill>
                  <a:schemeClr val="tx2"/>
                </a:solidFill>
                <a:ea typeface="SimSun" pitchFamily="2" charset="-122"/>
              </a:rPr>
            </a:br>
            <a:r>
              <a:rPr lang="ja-JP">
                <a:solidFill>
                  <a:schemeClr val="tx2"/>
                </a:solidFill>
                <a:ea typeface="SimSun" pitchFamily="2" charset="-122"/>
              </a:rPr>
              <a:t>600, 1200 mg/日</a:t>
            </a:r>
          </a:p>
        </p:txBody>
      </p:sp>
      <p:sp>
        <p:nvSpPr>
          <p:cNvPr id="19" name="Content Placeholder 26"/>
          <p:cNvSpPr txBox="1">
            <a:spLocks/>
          </p:cNvSpPr>
          <p:nvPr/>
        </p:nvSpPr>
        <p:spPr>
          <a:xfrm>
            <a:off x="6121128" y="5206682"/>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フェーズ2：DoR、PFS、OS、安全性</a:t>
            </a:r>
          </a:p>
        </p:txBody>
      </p:sp>
      <p:sp>
        <p:nvSpPr>
          <p:cNvPr id="20" name="AutoShape 8"/>
          <p:cNvSpPr>
            <a:spLocks noChangeArrowheads="1"/>
          </p:cNvSpPr>
          <p:nvPr/>
        </p:nvSpPr>
        <p:spPr bwMode="auto">
          <a:xfrm>
            <a:off x="5883730" y="4077383"/>
            <a:ext cx="3634346"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t>アダグラシブ 600 mg/日＋</a:t>
            </a:r>
            <a:br>
              <a:rPr lang="en-GB" altLang="ja-JP" dirty="0"/>
            </a:br>
            <a:r>
              <a:rPr lang="ja-JP" dirty="0"/>
              <a:t>セツキシマブ</a:t>
            </a:r>
            <a:br>
              <a:rPr lang="ja-JP" dirty="0"/>
            </a:br>
            <a:r>
              <a:rPr lang="ja-JP" dirty="0"/>
              <a:t>(n=32)</a:t>
            </a:r>
          </a:p>
        </p:txBody>
      </p:sp>
      <p:sp>
        <p:nvSpPr>
          <p:cNvPr id="21" name="AutoShape 12"/>
          <p:cNvSpPr>
            <a:spLocks noChangeArrowheads="1"/>
          </p:cNvSpPr>
          <p:nvPr/>
        </p:nvSpPr>
        <p:spPr bwMode="auto">
          <a:xfrm>
            <a:off x="9768663" y="3479091"/>
            <a:ext cx="2274481" cy="942359"/>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chemeClr val="tx2"/>
                </a:solidFill>
                <a:ea typeface="SimSun" pitchFamily="2" charset="-122"/>
              </a:rPr>
              <a:t>アダグラシブ </a:t>
            </a:r>
            <a:br>
              <a:rPr lang="ja-JP">
                <a:solidFill>
                  <a:schemeClr val="tx2"/>
                </a:solidFill>
                <a:ea typeface="SimSun" pitchFamily="2" charset="-122"/>
              </a:rPr>
            </a:br>
            <a:r>
              <a:rPr lang="ja-JP">
                <a:solidFill>
                  <a:schemeClr val="tx2"/>
                </a:solidFill>
                <a:ea typeface="SimSun" pitchFamily="2" charset="-122"/>
              </a:rPr>
              <a:t>600 mg/日</a:t>
            </a:r>
            <a:br>
              <a:rPr lang="ja-JP">
                <a:solidFill>
                  <a:schemeClr val="tx2"/>
                </a:solidFill>
                <a:ea typeface="SimSun" pitchFamily="2" charset="-122"/>
              </a:rPr>
            </a:br>
            <a:r>
              <a:rPr lang="ja-JP">
                <a:solidFill>
                  <a:schemeClr val="tx2"/>
                </a:solidFill>
                <a:ea typeface="SimSun" pitchFamily="2" charset="-122"/>
              </a:rPr>
              <a:t>(n=42</a:t>
            </a:r>
            <a:r>
              <a:rPr lang="ja-JP" baseline="30000">
                <a:solidFill>
                  <a:schemeClr val="tx2"/>
                </a:solidFill>
                <a:ea typeface="SimSun" pitchFamily="2" charset="-122"/>
              </a:rPr>
              <a:t>†</a:t>
            </a:r>
            <a:r>
              <a:rPr lang="ja-JP">
                <a:solidFill>
                  <a:schemeClr val="tx2"/>
                </a:solidFill>
                <a:ea typeface="SimSun" pitchFamily="2" charset="-122"/>
              </a:rPr>
              <a:t>)</a:t>
            </a:r>
          </a:p>
        </p:txBody>
      </p:sp>
      <p:sp>
        <p:nvSpPr>
          <p:cNvPr id="22" name="TextBox 21"/>
          <p:cNvSpPr txBox="1"/>
          <p:nvPr/>
        </p:nvSpPr>
        <p:spPr>
          <a:xfrm>
            <a:off x="3622907" y="2307785"/>
            <a:ext cx="1745991" cy="584775"/>
          </a:xfrm>
          <a:prstGeom prst="rect">
            <a:avLst/>
          </a:prstGeom>
          <a:noFill/>
        </p:spPr>
        <p:txBody>
          <a:bodyPr wrap="none" rtlCol="0">
            <a:spAutoFit/>
          </a:bodyPr>
          <a:lstStyle/>
          <a:p>
            <a:pPr algn="ctr"/>
            <a:r>
              <a:rPr lang="ja-JP" sz="1600" b="1"/>
              <a:t>フェーズ1</a:t>
            </a:r>
            <a:br>
              <a:rPr lang="ja-JP" sz="1600" b="1"/>
            </a:br>
            <a:r>
              <a:rPr lang="ja-JP" sz="1600" b="1"/>
              <a:t>用量漸増</a:t>
            </a:r>
          </a:p>
        </p:txBody>
      </p:sp>
      <p:sp>
        <p:nvSpPr>
          <p:cNvPr id="33" name="TextBox 32"/>
          <p:cNvSpPr txBox="1"/>
          <p:nvPr/>
        </p:nvSpPr>
        <p:spPr>
          <a:xfrm>
            <a:off x="6095336" y="2307785"/>
            <a:ext cx="3211135" cy="584775"/>
          </a:xfrm>
          <a:prstGeom prst="rect">
            <a:avLst/>
          </a:prstGeom>
          <a:noFill/>
        </p:spPr>
        <p:txBody>
          <a:bodyPr wrap="none" rtlCol="0">
            <a:spAutoFit/>
          </a:bodyPr>
          <a:lstStyle/>
          <a:p>
            <a:pPr algn="ctr"/>
            <a:r>
              <a:rPr lang="ja-JP" sz="1600" b="1"/>
              <a:t>フェーズ1b</a:t>
            </a:r>
            <a:br>
              <a:rPr lang="ja-JP" sz="1600" b="1"/>
            </a:br>
            <a:r>
              <a:rPr lang="ja-JP" sz="1600" b="1"/>
              <a:t>用量増加＋組み合わせ</a:t>
            </a:r>
          </a:p>
        </p:txBody>
      </p:sp>
      <p:sp>
        <p:nvSpPr>
          <p:cNvPr id="34" name="TextBox 33"/>
          <p:cNvSpPr txBox="1"/>
          <p:nvPr/>
        </p:nvSpPr>
        <p:spPr>
          <a:xfrm>
            <a:off x="10426445" y="2307785"/>
            <a:ext cx="958917" cy="338554"/>
          </a:xfrm>
          <a:prstGeom prst="rect">
            <a:avLst/>
          </a:prstGeom>
          <a:noFill/>
        </p:spPr>
        <p:txBody>
          <a:bodyPr wrap="none" rtlCol="0">
            <a:spAutoFit/>
          </a:bodyPr>
          <a:lstStyle/>
          <a:p>
            <a:pPr algn="ctr"/>
            <a:r>
              <a:rPr lang="ja-JP" sz="1600" b="1"/>
              <a:t>フェーズ2</a:t>
            </a:r>
          </a:p>
        </p:txBody>
      </p:sp>
      <p:sp>
        <p:nvSpPr>
          <p:cNvPr id="35" name="AutoShape 9"/>
          <p:cNvSpPr>
            <a:spLocks noChangeArrowheads="1"/>
          </p:cNvSpPr>
          <p:nvPr/>
        </p:nvSpPr>
        <p:spPr bwMode="auto">
          <a:xfrm>
            <a:off x="132907" y="2745299"/>
            <a:ext cx="3035595" cy="235500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切除不能または転移性の膵臓癌またはその他の消化器癌 (CRCを除く) </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KRAS G12C変異</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治療目的またはSoCによる利用可能な治療法なし</a:t>
            </a:r>
          </a:p>
          <a:p>
            <a:pPr defTabSz="892175" eaLnBrk="0" hangingPunct="0">
              <a:spcAft>
                <a:spcPct val="30000"/>
              </a:spcAft>
              <a:defRPr/>
            </a:pPr>
            <a:r>
              <a:rPr lang="ja-JP" sz="1600" dirty="0">
                <a:solidFill>
                  <a:srgbClr val="FFFFFF"/>
                </a:solidFill>
                <a:ea typeface="SimSun" pitchFamily="2" charset="-122"/>
              </a:rPr>
              <a:t>(n=565)</a:t>
            </a:r>
          </a:p>
        </p:txBody>
      </p:sp>
    </p:spTree>
    <p:extLst>
      <p:ext uri="{BB962C8B-B14F-4D97-AF65-F5344CB8AC3E}">
        <p14:creationId xmlns:p14="http://schemas.microsoft.com/office/powerpoint/2010/main" val="2610595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0989826" cy="807720"/>
          </a:xfrm>
        </p:spPr>
        <p:txBody>
          <a:bodyPr/>
          <a:lstStyle/>
          <a:p>
            <a:r>
              <a:rPr lang="ja-JP" dirty="0"/>
              <a:t>519：KRYSTAL -1: 切除不能または転移性膵臓癌 (PDAC) 、およびKRASG12C変異のあるその他の消化器官(GI) 腫瘍を有する患者(Pts)におけるアダグラシブ (MRTX849) の最新の活性および安全性 – Bekaii-Saab TS, et al</a:t>
            </a:r>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Bekaii-Saab TS, et al.J Clin Oncol 2022;40(suppl):abstr 519</a:t>
            </a:r>
          </a:p>
        </p:txBody>
      </p:sp>
      <p:sp>
        <p:nvSpPr>
          <p:cNvPr id="6" name="TextBox 5"/>
          <p:cNvSpPr txBox="1"/>
          <p:nvPr/>
        </p:nvSpPr>
        <p:spPr>
          <a:xfrm>
            <a:off x="3498982" y="1461482"/>
            <a:ext cx="5194050" cy="338554"/>
          </a:xfrm>
          <a:prstGeom prst="rect">
            <a:avLst/>
          </a:prstGeom>
          <a:noFill/>
        </p:spPr>
        <p:txBody>
          <a:bodyPr wrap="none" rtlCol="0">
            <a:spAutoFit/>
          </a:bodyPr>
          <a:lstStyle/>
          <a:p>
            <a:pPr algn="ctr"/>
            <a:r>
              <a:rPr lang="ja-JP" sz="1600" b="1" dirty="0"/>
              <a:t>ベースラインからの最良の腫瘍変化 (評価可能な患者) </a:t>
            </a:r>
          </a:p>
        </p:txBody>
      </p:sp>
      <p:sp>
        <p:nvSpPr>
          <p:cNvPr id="7" name="TextBox 6"/>
          <p:cNvSpPr txBox="1"/>
          <p:nvPr/>
        </p:nvSpPr>
        <p:spPr>
          <a:xfrm>
            <a:off x="2915800" y="1887299"/>
            <a:ext cx="763351" cy="338554"/>
          </a:xfrm>
          <a:prstGeom prst="rect">
            <a:avLst/>
          </a:prstGeom>
          <a:noFill/>
        </p:spPr>
        <p:txBody>
          <a:bodyPr wrap="none" rtlCol="0">
            <a:spAutoFit/>
          </a:bodyPr>
          <a:lstStyle/>
          <a:p>
            <a:pPr algn="ctr"/>
            <a:r>
              <a:rPr lang="ja-JP" sz="1600" b="1"/>
              <a:t>PDAC</a:t>
            </a:r>
          </a:p>
        </p:txBody>
      </p:sp>
      <p:sp>
        <p:nvSpPr>
          <p:cNvPr id="8" name="TextBox 7"/>
          <p:cNvSpPr txBox="1"/>
          <p:nvPr/>
        </p:nvSpPr>
        <p:spPr>
          <a:xfrm>
            <a:off x="8542026" y="1887299"/>
            <a:ext cx="1762021" cy="338554"/>
          </a:xfrm>
          <a:prstGeom prst="rect">
            <a:avLst/>
          </a:prstGeom>
          <a:noFill/>
        </p:spPr>
        <p:txBody>
          <a:bodyPr wrap="none" rtlCol="0">
            <a:spAutoFit/>
          </a:bodyPr>
          <a:lstStyle/>
          <a:p>
            <a:pPr algn="ctr"/>
            <a:r>
              <a:rPr lang="ja-JP" sz="1600" b="1"/>
              <a:t>その他のGI腫瘍</a:t>
            </a:r>
          </a:p>
        </p:txBody>
      </p:sp>
      <p:sp>
        <p:nvSpPr>
          <p:cNvPr id="9" name="Rectangle 8">
            <a:extLst>
              <a:ext uri="{FF2B5EF4-FFF2-40B4-BE49-F238E27FC236}">
                <a16:creationId xmlns:a16="http://schemas.microsoft.com/office/drawing/2014/main" id="{459A55DD-EBDE-4FBD-972C-D9E6282719B1}"/>
              </a:ext>
            </a:extLst>
          </p:cNvPr>
          <p:cNvSpPr/>
          <p:nvPr/>
        </p:nvSpPr>
        <p:spPr>
          <a:xfrm>
            <a:off x="7762876" y="2995613"/>
            <a:ext cx="180000" cy="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10" name="Rectangle 9">
            <a:extLst>
              <a:ext uri="{FF2B5EF4-FFF2-40B4-BE49-F238E27FC236}">
                <a16:creationId xmlns:a16="http://schemas.microsoft.com/office/drawing/2014/main" id="{53B920D5-D1CA-4221-8B33-667414ADE3B1}"/>
              </a:ext>
            </a:extLst>
          </p:cNvPr>
          <p:cNvSpPr/>
          <p:nvPr/>
        </p:nvSpPr>
        <p:spPr>
          <a:xfrm>
            <a:off x="8015289" y="2995613"/>
            <a:ext cx="180000" cy="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11" name="Rectangle 10">
            <a:extLst>
              <a:ext uri="{FF2B5EF4-FFF2-40B4-BE49-F238E27FC236}">
                <a16:creationId xmlns:a16="http://schemas.microsoft.com/office/drawing/2014/main" id="{9A8BBCB5-5C10-44F3-9C30-294DE5D37381}"/>
              </a:ext>
            </a:extLst>
          </p:cNvPr>
          <p:cNvSpPr/>
          <p:nvPr/>
        </p:nvSpPr>
        <p:spPr>
          <a:xfrm>
            <a:off x="8267702" y="2995613"/>
            <a:ext cx="180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12" name="Rectangle 11">
            <a:extLst>
              <a:ext uri="{FF2B5EF4-FFF2-40B4-BE49-F238E27FC236}">
                <a16:creationId xmlns:a16="http://schemas.microsoft.com/office/drawing/2014/main" id="{9031C0AA-067A-4C04-82CC-21960CA4060D}"/>
              </a:ext>
            </a:extLst>
          </p:cNvPr>
          <p:cNvSpPr/>
          <p:nvPr/>
        </p:nvSpPr>
        <p:spPr>
          <a:xfrm>
            <a:off x="8520115" y="2995613"/>
            <a:ext cx="180000" cy="28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13" name="Rectangle 12">
            <a:extLst>
              <a:ext uri="{FF2B5EF4-FFF2-40B4-BE49-F238E27FC236}">
                <a16:creationId xmlns:a16="http://schemas.microsoft.com/office/drawing/2014/main" id="{2FE4E34E-1B33-4181-BC4F-277D5DD9B02B}"/>
              </a:ext>
            </a:extLst>
          </p:cNvPr>
          <p:cNvSpPr/>
          <p:nvPr/>
        </p:nvSpPr>
        <p:spPr>
          <a:xfrm>
            <a:off x="8772528" y="2995613"/>
            <a:ext cx="180000" cy="30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14" name="Rectangle 13">
            <a:extLst>
              <a:ext uri="{FF2B5EF4-FFF2-40B4-BE49-F238E27FC236}">
                <a16:creationId xmlns:a16="http://schemas.microsoft.com/office/drawing/2014/main" id="{6067001C-F024-4728-9425-3E595325D3D3}"/>
              </a:ext>
            </a:extLst>
          </p:cNvPr>
          <p:cNvSpPr/>
          <p:nvPr/>
        </p:nvSpPr>
        <p:spPr>
          <a:xfrm>
            <a:off x="9024941" y="2995613"/>
            <a:ext cx="180000" cy="3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15" name="Rectangle 14">
            <a:extLst>
              <a:ext uri="{FF2B5EF4-FFF2-40B4-BE49-F238E27FC236}">
                <a16:creationId xmlns:a16="http://schemas.microsoft.com/office/drawing/2014/main" id="{7665E0FD-F48E-424C-B484-75A9CB376899}"/>
              </a:ext>
            </a:extLst>
          </p:cNvPr>
          <p:cNvSpPr/>
          <p:nvPr/>
        </p:nvSpPr>
        <p:spPr>
          <a:xfrm>
            <a:off x="9277354" y="2995613"/>
            <a:ext cx="180000" cy="37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16" name="Rectangle 15">
            <a:extLst>
              <a:ext uri="{FF2B5EF4-FFF2-40B4-BE49-F238E27FC236}">
                <a16:creationId xmlns:a16="http://schemas.microsoft.com/office/drawing/2014/main" id="{850A875E-D0BD-4976-B852-B0BCE94DEE73}"/>
              </a:ext>
            </a:extLst>
          </p:cNvPr>
          <p:cNvSpPr/>
          <p:nvPr/>
        </p:nvSpPr>
        <p:spPr>
          <a:xfrm>
            <a:off x="9529767" y="2995613"/>
            <a:ext cx="180000" cy="3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17" name="Rectangle 16">
            <a:extLst>
              <a:ext uri="{FF2B5EF4-FFF2-40B4-BE49-F238E27FC236}">
                <a16:creationId xmlns:a16="http://schemas.microsoft.com/office/drawing/2014/main" id="{B26C67F6-7CF3-4445-9138-66597DBB2ED0}"/>
              </a:ext>
            </a:extLst>
          </p:cNvPr>
          <p:cNvSpPr/>
          <p:nvPr/>
        </p:nvSpPr>
        <p:spPr>
          <a:xfrm>
            <a:off x="9782180" y="2995613"/>
            <a:ext cx="180000" cy="68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18" name="Rectangle 17">
            <a:extLst>
              <a:ext uri="{FF2B5EF4-FFF2-40B4-BE49-F238E27FC236}">
                <a16:creationId xmlns:a16="http://schemas.microsoft.com/office/drawing/2014/main" id="{992E34C8-095E-47C2-BC46-C8D87F4DE98E}"/>
              </a:ext>
            </a:extLst>
          </p:cNvPr>
          <p:cNvSpPr/>
          <p:nvPr/>
        </p:nvSpPr>
        <p:spPr>
          <a:xfrm>
            <a:off x="10034593" y="2995613"/>
            <a:ext cx="180000" cy="72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19" name="Rectangle 18">
            <a:extLst>
              <a:ext uri="{FF2B5EF4-FFF2-40B4-BE49-F238E27FC236}">
                <a16:creationId xmlns:a16="http://schemas.microsoft.com/office/drawing/2014/main" id="{E0098E38-373B-4C40-8681-C46B2F0B1EF3}"/>
              </a:ext>
            </a:extLst>
          </p:cNvPr>
          <p:cNvSpPr/>
          <p:nvPr/>
        </p:nvSpPr>
        <p:spPr>
          <a:xfrm>
            <a:off x="10287006" y="2995613"/>
            <a:ext cx="180000" cy="86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20" name="Rectangle 19">
            <a:extLst>
              <a:ext uri="{FF2B5EF4-FFF2-40B4-BE49-F238E27FC236}">
                <a16:creationId xmlns:a16="http://schemas.microsoft.com/office/drawing/2014/main" id="{983982C7-8395-48F0-BBE9-0420D4E8A350}"/>
              </a:ext>
            </a:extLst>
          </p:cNvPr>
          <p:cNvSpPr/>
          <p:nvPr/>
        </p:nvSpPr>
        <p:spPr>
          <a:xfrm>
            <a:off x="10539419" y="2995613"/>
            <a:ext cx="180000" cy="10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21" name="Rectangle 20">
            <a:extLst>
              <a:ext uri="{FF2B5EF4-FFF2-40B4-BE49-F238E27FC236}">
                <a16:creationId xmlns:a16="http://schemas.microsoft.com/office/drawing/2014/main" id="{E7940545-9F34-4E12-80D0-3862FA194F98}"/>
              </a:ext>
            </a:extLst>
          </p:cNvPr>
          <p:cNvSpPr/>
          <p:nvPr/>
        </p:nvSpPr>
        <p:spPr>
          <a:xfrm>
            <a:off x="10791832" y="2995613"/>
            <a:ext cx="180000" cy="115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22" name="Rectangle 21">
            <a:extLst>
              <a:ext uri="{FF2B5EF4-FFF2-40B4-BE49-F238E27FC236}">
                <a16:creationId xmlns:a16="http://schemas.microsoft.com/office/drawing/2014/main" id="{50BA0862-C3A6-4ACE-AC6A-1164BBB3C4F1}"/>
              </a:ext>
            </a:extLst>
          </p:cNvPr>
          <p:cNvSpPr/>
          <p:nvPr/>
        </p:nvSpPr>
        <p:spPr>
          <a:xfrm>
            <a:off x="11044245" y="2995613"/>
            <a:ext cx="180000" cy="147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23" name="Rectangle 22">
            <a:extLst>
              <a:ext uri="{FF2B5EF4-FFF2-40B4-BE49-F238E27FC236}">
                <a16:creationId xmlns:a16="http://schemas.microsoft.com/office/drawing/2014/main" id="{1446C55D-D093-4D2F-8F16-C84494C1DBF0}"/>
              </a:ext>
            </a:extLst>
          </p:cNvPr>
          <p:cNvSpPr/>
          <p:nvPr/>
        </p:nvSpPr>
        <p:spPr>
          <a:xfrm>
            <a:off x="11296658" y="2995613"/>
            <a:ext cx="180000" cy="149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a:p>
        </p:txBody>
      </p:sp>
      <p:sp>
        <p:nvSpPr>
          <p:cNvPr id="24" name="TextBox 23">
            <a:extLst>
              <a:ext uri="{FF2B5EF4-FFF2-40B4-BE49-F238E27FC236}">
                <a16:creationId xmlns:a16="http://schemas.microsoft.com/office/drawing/2014/main" id="{51F0A3F6-9B51-41A0-9525-3E4D53933462}"/>
              </a:ext>
            </a:extLst>
          </p:cNvPr>
          <p:cNvSpPr txBox="1"/>
          <p:nvPr/>
        </p:nvSpPr>
        <p:spPr>
          <a:xfrm>
            <a:off x="7594282" y="3721100"/>
            <a:ext cx="898003" cy="1107996"/>
          </a:xfrm>
          <a:prstGeom prst="rect">
            <a:avLst/>
          </a:prstGeom>
          <a:noFill/>
        </p:spPr>
        <p:txBody>
          <a:bodyPr wrap="none" rtlCol="0">
            <a:spAutoFit/>
          </a:bodyPr>
          <a:lstStyle/>
          <a:p>
            <a:pPr>
              <a:lnSpc>
                <a:spcPct val="110000"/>
              </a:lnSpc>
            </a:pPr>
            <a:r>
              <a:rPr lang="ja-JP" sz="1200" dirty="0"/>
              <a:t>胆道 (n=8)</a:t>
            </a:r>
          </a:p>
          <a:p>
            <a:pPr>
              <a:lnSpc>
                <a:spcPct val="110000"/>
              </a:lnSpc>
            </a:pPr>
            <a:r>
              <a:rPr lang="ja-JP" sz="1200" dirty="0"/>
              <a:t>虫垂</a:t>
            </a:r>
            <a:r>
              <a:rPr lang="en-GB" altLang="ja-JP" sz="1200" dirty="0"/>
              <a:t> </a:t>
            </a:r>
            <a:r>
              <a:rPr lang="ja-JP" sz="1200" dirty="0"/>
              <a:t>(n=5)</a:t>
            </a:r>
          </a:p>
          <a:p>
            <a:pPr>
              <a:lnSpc>
                <a:spcPct val="110000"/>
              </a:lnSpc>
            </a:pPr>
            <a:r>
              <a:rPr lang="ja-JP" sz="1200" dirty="0"/>
              <a:t>小腸 (n=2)</a:t>
            </a:r>
          </a:p>
          <a:p>
            <a:pPr>
              <a:lnSpc>
                <a:spcPct val="110000"/>
              </a:lnSpc>
            </a:pPr>
            <a:r>
              <a:rPr lang="ja-JP" sz="1200" dirty="0"/>
              <a:t>GEJ (n=1)</a:t>
            </a:r>
          </a:p>
          <a:p>
            <a:pPr>
              <a:lnSpc>
                <a:spcPct val="110000"/>
              </a:lnSpc>
            </a:pPr>
            <a:r>
              <a:rPr lang="ja-JP" sz="1200" dirty="0"/>
              <a:t>食道 (n=1)</a:t>
            </a:r>
          </a:p>
        </p:txBody>
      </p:sp>
      <p:sp>
        <p:nvSpPr>
          <p:cNvPr id="25" name="TextBox 24">
            <a:extLst>
              <a:ext uri="{FF2B5EF4-FFF2-40B4-BE49-F238E27FC236}">
                <a16:creationId xmlns:a16="http://schemas.microsoft.com/office/drawing/2014/main" id="{6B60AA20-6DBA-490B-AC66-C9E6545B792F}"/>
              </a:ext>
            </a:extLst>
          </p:cNvPr>
          <p:cNvSpPr txBox="1"/>
          <p:nvPr/>
        </p:nvSpPr>
        <p:spPr>
          <a:xfrm>
            <a:off x="7660667" y="2995087"/>
            <a:ext cx="415498" cy="292388"/>
          </a:xfrm>
          <a:prstGeom prst="rect">
            <a:avLst/>
          </a:prstGeom>
          <a:noFill/>
        </p:spPr>
        <p:txBody>
          <a:bodyPr wrap="none" rtlCol="0">
            <a:spAutoFit/>
          </a:bodyPr>
          <a:lstStyle/>
          <a:p>
            <a:pPr algn="ctr"/>
            <a:r>
              <a:rPr lang="ja-JP" sz="1300"/>
              <a:t>SD</a:t>
            </a:r>
          </a:p>
        </p:txBody>
      </p:sp>
      <p:sp>
        <p:nvSpPr>
          <p:cNvPr id="26" name="TextBox 25">
            <a:extLst>
              <a:ext uri="{FF2B5EF4-FFF2-40B4-BE49-F238E27FC236}">
                <a16:creationId xmlns:a16="http://schemas.microsoft.com/office/drawing/2014/main" id="{8D2C57A0-8CEB-4A4E-B767-EB6CA364D727}"/>
              </a:ext>
            </a:extLst>
          </p:cNvPr>
          <p:cNvSpPr txBox="1"/>
          <p:nvPr/>
        </p:nvSpPr>
        <p:spPr>
          <a:xfrm>
            <a:off x="7925361" y="2995087"/>
            <a:ext cx="415498" cy="292388"/>
          </a:xfrm>
          <a:prstGeom prst="rect">
            <a:avLst/>
          </a:prstGeom>
          <a:noFill/>
        </p:spPr>
        <p:txBody>
          <a:bodyPr wrap="none" rtlCol="0">
            <a:spAutoFit/>
          </a:bodyPr>
          <a:lstStyle/>
          <a:p>
            <a:pPr algn="ctr"/>
            <a:r>
              <a:rPr lang="ja-JP" sz="1300"/>
              <a:t>SD</a:t>
            </a:r>
          </a:p>
        </p:txBody>
      </p:sp>
      <p:sp>
        <p:nvSpPr>
          <p:cNvPr id="27" name="TextBox 26">
            <a:extLst>
              <a:ext uri="{FF2B5EF4-FFF2-40B4-BE49-F238E27FC236}">
                <a16:creationId xmlns:a16="http://schemas.microsoft.com/office/drawing/2014/main" id="{86E55C34-7F4F-4608-885F-A5D738644178}"/>
              </a:ext>
            </a:extLst>
          </p:cNvPr>
          <p:cNvSpPr txBox="1"/>
          <p:nvPr/>
        </p:nvSpPr>
        <p:spPr>
          <a:xfrm>
            <a:off x="8145940" y="3192076"/>
            <a:ext cx="415498" cy="292388"/>
          </a:xfrm>
          <a:prstGeom prst="rect">
            <a:avLst/>
          </a:prstGeom>
          <a:noFill/>
        </p:spPr>
        <p:txBody>
          <a:bodyPr wrap="none" rtlCol="0">
            <a:spAutoFit/>
          </a:bodyPr>
          <a:lstStyle/>
          <a:p>
            <a:pPr algn="ctr"/>
            <a:r>
              <a:rPr lang="ja-JP" sz="1300"/>
              <a:t>SD</a:t>
            </a:r>
          </a:p>
        </p:txBody>
      </p:sp>
      <p:sp>
        <p:nvSpPr>
          <p:cNvPr id="28" name="TextBox 27">
            <a:extLst>
              <a:ext uri="{FF2B5EF4-FFF2-40B4-BE49-F238E27FC236}">
                <a16:creationId xmlns:a16="http://schemas.microsoft.com/office/drawing/2014/main" id="{30D40100-5F39-406D-90A5-52A96091DD43}"/>
              </a:ext>
            </a:extLst>
          </p:cNvPr>
          <p:cNvSpPr txBox="1"/>
          <p:nvPr/>
        </p:nvSpPr>
        <p:spPr>
          <a:xfrm>
            <a:off x="8398610" y="3264259"/>
            <a:ext cx="415498" cy="292388"/>
          </a:xfrm>
          <a:prstGeom prst="rect">
            <a:avLst/>
          </a:prstGeom>
          <a:noFill/>
        </p:spPr>
        <p:txBody>
          <a:bodyPr wrap="none" rtlCol="0">
            <a:spAutoFit/>
          </a:bodyPr>
          <a:lstStyle/>
          <a:p>
            <a:pPr algn="ctr"/>
            <a:r>
              <a:rPr lang="ja-JP" sz="1300"/>
              <a:t>SD</a:t>
            </a:r>
          </a:p>
        </p:txBody>
      </p:sp>
      <p:sp>
        <p:nvSpPr>
          <p:cNvPr id="29" name="TextBox 28">
            <a:extLst>
              <a:ext uri="{FF2B5EF4-FFF2-40B4-BE49-F238E27FC236}">
                <a16:creationId xmlns:a16="http://schemas.microsoft.com/office/drawing/2014/main" id="{E3F5EB30-3A24-4A65-A5BA-C21EC76EA821}"/>
              </a:ext>
            </a:extLst>
          </p:cNvPr>
          <p:cNvSpPr txBox="1"/>
          <p:nvPr/>
        </p:nvSpPr>
        <p:spPr>
          <a:xfrm>
            <a:off x="8651280" y="3316387"/>
            <a:ext cx="415498" cy="292388"/>
          </a:xfrm>
          <a:prstGeom prst="rect">
            <a:avLst/>
          </a:prstGeom>
          <a:noFill/>
        </p:spPr>
        <p:txBody>
          <a:bodyPr wrap="none" rtlCol="0">
            <a:spAutoFit/>
          </a:bodyPr>
          <a:lstStyle/>
          <a:p>
            <a:pPr algn="ctr"/>
            <a:r>
              <a:rPr lang="ja-JP" sz="1300"/>
              <a:t>SD</a:t>
            </a:r>
          </a:p>
        </p:txBody>
      </p:sp>
      <p:sp>
        <p:nvSpPr>
          <p:cNvPr id="30" name="TextBox 29">
            <a:extLst>
              <a:ext uri="{FF2B5EF4-FFF2-40B4-BE49-F238E27FC236}">
                <a16:creationId xmlns:a16="http://schemas.microsoft.com/office/drawing/2014/main" id="{467D50FE-6FA8-4C50-8CF6-E81931903862}"/>
              </a:ext>
            </a:extLst>
          </p:cNvPr>
          <p:cNvSpPr txBox="1"/>
          <p:nvPr/>
        </p:nvSpPr>
        <p:spPr>
          <a:xfrm>
            <a:off x="8911972" y="3368515"/>
            <a:ext cx="415498" cy="292388"/>
          </a:xfrm>
          <a:prstGeom prst="rect">
            <a:avLst/>
          </a:prstGeom>
          <a:noFill/>
        </p:spPr>
        <p:txBody>
          <a:bodyPr wrap="none" rtlCol="0">
            <a:spAutoFit/>
          </a:bodyPr>
          <a:lstStyle/>
          <a:p>
            <a:pPr algn="ctr"/>
            <a:r>
              <a:rPr lang="ja-JP" sz="1300"/>
              <a:t>SD</a:t>
            </a:r>
          </a:p>
        </p:txBody>
      </p:sp>
      <p:sp>
        <p:nvSpPr>
          <p:cNvPr id="31" name="TextBox 30">
            <a:extLst>
              <a:ext uri="{FF2B5EF4-FFF2-40B4-BE49-F238E27FC236}">
                <a16:creationId xmlns:a16="http://schemas.microsoft.com/office/drawing/2014/main" id="{5875CF29-8C77-4855-8A6C-AFAD25D5E5FC}"/>
              </a:ext>
            </a:extLst>
          </p:cNvPr>
          <p:cNvSpPr txBox="1"/>
          <p:nvPr/>
        </p:nvSpPr>
        <p:spPr>
          <a:xfrm>
            <a:off x="9172664" y="3420643"/>
            <a:ext cx="415498" cy="292388"/>
          </a:xfrm>
          <a:prstGeom prst="rect">
            <a:avLst/>
          </a:prstGeom>
          <a:noFill/>
        </p:spPr>
        <p:txBody>
          <a:bodyPr wrap="none" rtlCol="0">
            <a:spAutoFit/>
          </a:bodyPr>
          <a:lstStyle/>
          <a:p>
            <a:pPr algn="ctr"/>
            <a:r>
              <a:rPr lang="ja-JP" sz="1300"/>
              <a:t>SD</a:t>
            </a:r>
          </a:p>
        </p:txBody>
      </p:sp>
      <p:sp>
        <p:nvSpPr>
          <p:cNvPr id="32" name="TextBox 31">
            <a:extLst>
              <a:ext uri="{FF2B5EF4-FFF2-40B4-BE49-F238E27FC236}">
                <a16:creationId xmlns:a16="http://schemas.microsoft.com/office/drawing/2014/main" id="{DAEBB477-9F67-42CB-B159-DC7D146BD648}"/>
              </a:ext>
            </a:extLst>
          </p:cNvPr>
          <p:cNvSpPr txBox="1"/>
          <p:nvPr/>
        </p:nvSpPr>
        <p:spPr>
          <a:xfrm>
            <a:off x="9425334" y="3421971"/>
            <a:ext cx="415498" cy="292388"/>
          </a:xfrm>
          <a:prstGeom prst="rect">
            <a:avLst/>
          </a:prstGeom>
          <a:noFill/>
        </p:spPr>
        <p:txBody>
          <a:bodyPr wrap="none" rtlCol="0">
            <a:spAutoFit/>
          </a:bodyPr>
          <a:lstStyle/>
          <a:p>
            <a:pPr algn="ctr"/>
            <a:r>
              <a:rPr lang="ja-JP" sz="1300"/>
              <a:t>SD</a:t>
            </a:r>
          </a:p>
        </p:txBody>
      </p:sp>
      <p:sp>
        <p:nvSpPr>
          <p:cNvPr id="33" name="TextBox 32">
            <a:extLst>
              <a:ext uri="{FF2B5EF4-FFF2-40B4-BE49-F238E27FC236}">
                <a16:creationId xmlns:a16="http://schemas.microsoft.com/office/drawing/2014/main" id="{6034F0DF-2195-410A-84D9-2AD97283D04D}"/>
              </a:ext>
            </a:extLst>
          </p:cNvPr>
          <p:cNvSpPr txBox="1"/>
          <p:nvPr/>
        </p:nvSpPr>
        <p:spPr>
          <a:xfrm>
            <a:off x="9678004" y="3657253"/>
            <a:ext cx="415498" cy="292388"/>
          </a:xfrm>
          <a:prstGeom prst="rect">
            <a:avLst/>
          </a:prstGeom>
          <a:noFill/>
        </p:spPr>
        <p:txBody>
          <a:bodyPr wrap="none" rtlCol="0">
            <a:spAutoFit/>
          </a:bodyPr>
          <a:lstStyle/>
          <a:p>
            <a:pPr algn="ctr"/>
            <a:r>
              <a:rPr lang="ja-JP" sz="1300"/>
              <a:t>PR</a:t>
            </a:r>
          </a:p>
        </p:txBody>
      </p:sp>
      <p:sp>
        <p:nvSpPr>
          <p:cNvPr id="34" name="TextBox 33">
            <a:extLst>
              <a:ext uri="{FF2B5EF4-FFF2-40B4-BE49-F238E27FC236}">
                <a16:creationId xmlns:a16="http://schemas.microsoft.com/office/drawing/2014/main" id="{AD4E3EC0-1DE4-4A04-8AF8-A783238989F1}"/>
              </a:ext>
            </a:extLst>
          </p:cNvPr>
          <p:cNvSpPr txBox="1"/>
          <p:nvPr/>
        </p:nvSpPr>
        <p:spPr>
          <a:xfrm>
            <a:off x="9930674" y="3677296"/>
            <a:ext cx="415498" cy="292388"/>
          </a:xfrm>
          <a:prstGeom prst="rect">
            <a:avLst/>
          </a:prstGeom>
          <a:noFill/>
        </p:spPr>
        <p:txBody>
          <a:bodyPr wrap="none" rtlCol="0">
            <a:spAutoFit/>
          </a:bodyPr>
          <a:lstStyle/>
          <a:p>
            <a:pPr algn="ctr"/>
            <a:r>
              <a:rPr lang="ja-JP" sz="1300"/>
              <a:t>PR</a:t>
            </a:r>
          </a:p>
        </p:txBody>
      </p:sp>
      <p:sp>
        <p:nvSpPr>
          <p:cNvPr id="35" name="TextBox 34">
            <a:extLst>
              <a:ext uri="{FF2B5EF4-FFF2-40B4-BE49-F238E27FC236}">
                <a16:creationId xmlns:a16="http://schemas.microsoft.com/office/drawing/2014/main" id="{0A11E888-621F-49BA-B29D-AA9F7AE1511A}"/>
              </a:ext>
            </a:extLst>
          </p:cNvPr>
          <p:cNvSpPr txBox="1"/>
          <p:nvPr/>
        </p:nvSpPr>
        <p:spPr>
          <a:xfrm>
            <a:off x="10179325" y="3821700"/>
            <a:ext cx="415498" cy="292388"/>
          </a:xfrm>
          <a:prstGeom prst="rect">
            <a:avLst/>
          </a:prstGeom>
          <a:noFill/>
        </p:spPr>
        <p:txBody>
          <a:bodyPr wrap="none" rtlCol="0">
            <a:spAutoFit/>
          </a:bodyPr>
          <a:lstStyle/>
          <a:p>
            <a:pPr algn="ctr"/>
            <a:r>
              <a:rPr lang="ja-JP" sz="1300"/>
              <a:t>SD</a:t>
            </a:r>
          </a:p>
        </p:txBody>
      </p:sp>
      <p:sp>
        <p:nvSpPr>
          <p:cNvPr id="36" name="TextBox 35">
            <a:extLst>
              <a:ext uri="{FF2B5EF4-FFF2-40B4-BE49-F238E27FC236}">
                <a16:creationId xmlns:a16="http://schemas.microsoft.com/office/drawing/2014/main" id="{9611B382-E44A-482F-BC94-9601E6095475}"/>
              </a:ext>
            </a:extLst>
          </p:cNvPr>
          <p:cNvSpPr txBox="1"/>
          <p:nvPr/>
        </p:nvSpPr>
        <p:spPr>
          <a:xfrm>
            <a:off x="10448042" y="4098439"/>
            <a:ext cx="415498" cy="292388"/>
          </a:xfrm>
          <a:prstGeom prst="rect">
            <a:avLst/>
          </a:prstGeom>
          <a:noFill/>
        </p:spPr>
        <p:txBody>
          <a:bodyPr wrap="none" rtlCol="0">
            <a:spAutoFit/>
          </a:bodyPr>
          <a:lstStyle/>
          <a:p>
            <a:pPr algn="ctr"/>
            <a:r>
              <a:rPr lang="ja-JP" sz="1300"/>
              <a:t>PR</a:t>
            </a:r>
          </a:p>
        </p:txBody>
      </p:sp>
      <p:sp>
        <p:nvSpPr>
          <p:cNvPr id="37" name="TextBox 36">
            <a:extLst>
              <a:ext uri="{FF2B5EF4-FFF2-40B4-BE49-F238E27FC236}">
                <a16:creationId xmlns:a16="http://schemas.microsoft.com/office/drawing/2014/main" id="{304B6B24-71F7-46B1-9574-706927842B7C}"/>
              </a:ext>
            </a:extLst>
          </p:cNvPr>
          <p:cNvSpPr txBox="1"/>
          <p:nvPr/>
        </p:nvSpPr>
        <p:spPr>
          <a:xfrm>
            <a:off x="10688684" y="4134547"/>
            <a:ext cx="415498" cy="292388"/>
          </a:xfrm>
          <a:prstGeom prst="rect">
            <a:avLst/>
          </a:prstGeom>
          <a:noFill/>
        </p:spPr>
        <p:txBody>
          <a:bodyPr wrap="none" rtlCol="0">
            <a:spAutoFit/>
          </a:bodyPr>
          <a:lstStyle/>
          <a:p>
            <a:pPr algn="ctr"/>
            <a:r>
              <a:rPr lang="ja-JP" sz="1300"/>
              <a:t>PR</a:t>
            </a:r>
          </a:p>
        </p:txBody>
      </p:sp>
      <p:sp>
        <p:nvSpPr>
          <p:cNvPr id="38" name="TextBox 37">
            <a:extLst>
              <a:ext uri="{FF2B5EF4-FFF2-40B4-BE49-F238E27FC236}">
                <a16:creationId xmlns:a16="http://schemas.microsoft.com/office/drawing/2014/main" id="{4CE20119-425A-42E5-A36E-59868559D7C0}"/>
              </a:ext>
            </a:extLst>
          </p:cNvPr>
          <p:cNvSpPr txBox="1"/>
          <p:nvPr/>
        </p:nvSpPr>
        <p:spPr>
          <a:xfrm>
            <a:off x="10945370" y="4447391"/>
            <a:ext cx="415498" cy="292388"/>
          </a:xfrm>
          <a:prstGeom prst="rect">
            <a:avLst/>
          </a:prstGeom>
          <a:noFill/>
        </p:spPr>
        <p:txBody>
          <a:bodyPr wrap="none" rtlCol="0">
            <a:spAutoFit/>
          </a:bodyPr>
          <a:lstStyle/>
          <a:p>
            <a:pPr algn="ctr"/>
            <a:r>
              <a:rPr lang="ja-JP" sz="1300"/>
              <a:t>PR</a:t>
            </a:r>
          </a:p>
        </p:txBody>
      </p:sp>
      <p:sp>
        <p:nvSpPr>
          <p:cNvPr id="39" name="TextBox 38">
            <a:extLst>
              <a:ext uri="{FF2B5EF4-FFF2-40B4-BE49-F238E27FC236}">
                <a16:creationId xmlns:a16="http://schemas.microsoft.com/office/drawing/2014/main" id="{57264967-DA5D-4B31-95F0-9CC6F7312CA6}"/>
              </a:ext>
            </a:extLst>
          </p:cNvPr>
          <p:cNvSpPr txBox="1"/>
          <p:nvPr/>
        </p:nvSpPr>
        <p:spPr>
          <a:xfrm>
            <a:off x="11202056" y="4483502"/>
            <a:ext cx="415498" cy="292388"/>
          </a:xfrm>
          <a:prstGeom prst="rect">
            <a:avLst/>
          </a:prstGeom>
          <a:noFill/>
        </p:spPr>
        <p:txBody>
          <a:bodyPr wrap="none" rtlCol="0">
            <a:spAutoFit/>
          </a:bodyPr>
          <a:lstStyle/>
          <a:p>
            <a:pPr algn="ctr"/>
            <a:r>
              <a:rPr lang="ja-JP" sz="1300"/>
              <a:t>PR</a:t>
            </a:r>
          </a:p>
        </p:txBody>
      </p:sp>
      <p:sp>
        <p:nvSpPr>
          <p:cNvPr id="40" name="Rectangle 39">
            <a:extLst>
              <a:ext uri="{FF2B5EF4-FFF2-40B4-BE49-F238E27FC236}">
                <a16:creationId xmlns:a16="http://schemas.microsoft.com/office/drawing/2014/main" id="{E3EC1516-4D8C-4316-B5F1-C667292F59AF}"/>
              </a:ext>
            </a:extLst>
          </p:cNvPr>
          <p:cNvSpPr/>
          <p:nvPr/>
        </p:nvSpPr>
        <p:spPr>
          <a:xfrm>
            <a:off x="1456765" y="2988325"/>
            <a:ext cx="180000" cy="125506"/>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D07A1C51-A3E8-4607-AA31-6AEE1C12207C}"/>
              </a:ext>
            </a:extLst>
          </p:cNvPr>
          <p:cNvSpPr/>
          <p:nvPr/>
        </p:nvSpPr>
        <p:spPr>
          <a:xfrm>
            <a:off x="1905000" y="2988325"/>
            <a:ext cx="180000" cy="25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C5DBA7E-9536-49DB-B519-507DAB5AC715}"/>
              </a:ext>
            </a:extLst>
          </p:cNvPr>
          <p:cNvSpPr/>
          <p:nvPr/>
        </p:nvSpPr>
        <p:spPr>
          <a:xfrm>
            <a:off x="2353235" y="2988325"/>
            <a:ext cx="180000" cy="57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312256C4-7DD3-4098-A856-B79191EA547D}"/>
              </a:ext>
            </a:extLst>
          </p:cNvPr>
          <p:cNvSpPr/>
          <p:nvPr/>
        </p:nvSpPr>
        <p:spPr>
          <a:xfrm>
            <a:off x="2801470" y="2988325"/>
            <a:ext cx="180000" cy="61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6C22991C-F9AD-4353-950C-48D36E5D0343}"/>
              </a:ext>
            </a:extLst>
          </p:cNvPr>
          <p:cNvSpPr/>
          <p:nvPr/>
        </p:nvSpPr>
        <p:spPr>
          <a:xfrm>
            <a:off x="3249705" y="2988325"/>
            <a:ext cx="180000" cy="72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7A75032E-0789-482F-87BC-E408C36FB97A}"/>
              </a:ext>
            </a:extLst>
          </p:cNvPr>
          <p:cNvSpPr/>
          <p:nvPr/>
        </p:nvSpPr>
        <p:spPr>
          <a:xfrm>
            <a:off x="3697940" y="2988325"/>
            <a:ext cx="180000" cy="79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F8A55CEC-6372-4768-90D8-FCFDDF2A25B4}"/>
              </a:ext>
            </a:extLst>
          </p:cNvPr>
          <p:cNvSpPr/>
          <p:nvPr/>
        </p:nvSpPr>
        <p:spPr>
          <a:xfrm>
            <a:off x="4146175" y="2988325"/>
            <a:ext cx="180000" cy="82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B6A5BEF5-BFFB-4E8F-861F-B55D14F6D589}"/>
              </a:ext>
            </a:extLst>
          </p:cNvPr>
          <p:cNvSpPr/>
          <p:nvPr/>
        </p:nvSpPr>
        <p:spPr>
          <a:xfrm>
            <a:off x="4594410" y="2988325"/>
            <a:ext cx="180000" cy="82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C6E3F938-3169-4141-841F-1D0CCEDD7879}"/>
              </a:ext>
            </a:extLst>
          </p:cNvPr>
          <p:cNvSpPr/>
          <p:nvPr/>
        </p:nvSpPr>
        <p:spPr>
          <a:xfrm>
            <a:off x="5042645" y="2988325"/>
            <a:ext cx="180000" cy="133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5C4DC6FB-4FE4-4A5E-8FC1-91893F1E7FAA}"/>
              </a:ext>
            </a:extLst>
          </p:cNvPr>
          <p:cNvSpPr/>
          <p:nvPr/>
        </p:nvSpPr>
        <p:spPr>
          <a:xfrm>
            <a:off x="5490880" y="2988325"/>
            <a:ext cx="180000" cy="151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6CD8D372-9E10-4955-9D0E-D2562295F61D}"/>
              </a:ext>
            </a:extLst>
          </p:cNvPr>
          <p:cNvSpPr txBox="1"/>
          <p:nvPr/>
        </p:nvSpPr>
        <p:spPr>
          <a:xfrm>
            <a:off x="1331496" y="3121223"/>
            <a:ext cx="434734" cy="307777"/>
          </a:xfrm>
          <a:prstGeom prst="rect">
            <a:avLst/>
          </a:prstGeom>
          <a:noFill/>
        </p:spPr>
        <p:txBody>
          <a:bodyPr wrap="none" rtlCol="0">
            <a:spAutoFit/>
          </a:bodyPr>
          <a:lstStyle/>
          <a:p>
            <a:pPr algn="ctr"/>
            <a:r>
              <a:rPr lang="ja-JP" sz="1400"/>
              <a:t>SD</a:t>
            </a:r>
          </a:p>
        </p:txBody>
      </p:sp>
      <p:sp>
        <p:nvSpPr>
          <p:cNvPr id="51" name="TextBox 50">
            <a:extLst>
              <a:ext uri="{FF2B5EF4-FFF2-40B4-BE49-F238E27FC236}">
                <a16:creationId xmlns:a16="http://schemas.microsoft.com/office/drawing/2014/main" id="{E0BFD26F-53F6-4BD1-AABE-6A36E6944F8A}"/>
              </a:ext>
            </a:extLst>
          </p:cNvPr>
          <p:cNvSpPr txBox="1"/>
          <p:nvPr/>
        </p:nvSpPr>
        <p:spPr>
          <a:xfrm>
            <a:off x="1776675" y="3273623"/>
            <a:ext cx="434734" cy="307777"/>
          </a:xfrm>
          <a:prstGeom prst="rect">
            <a:avLst/>
          </a:prstGeom>
          <a:noFill/>
        </p:spPr>
        <p:txBody>
          <a:bodyPr wrap="none" rtlCol="0">
            <a:spAutoFit/>
          </a:bodyPr>
          <a:lstStyle/>
          <a:p>
            <a:pPr algn="ctr"/>
            <a:r>
              <a:rPr lang="ja-JP" sz="1400"/>
              <a:t>SD</a:t>
            </a:r>
          </a:p>
        </p:txBody>
      </p:sp>
      <p:sp>
        <p:nvSpPr>
          <p:cNvPr id="52" name="TextBox 51">
            <a:extLst>
              <a:ext uri="{FF2B5EF4-FFF2-40B4-BE49-F238E27FC236}">
                <a16:creationId xmlns:a16="http://schemas.microsoft.com/office/drawing/2014/main" id="{4F16F6FB-9826-4CCC-A7E4-A68FD5CDF4FD}"/>
              </a:ext>
            </a:extLst>
          </p:cNvPr>
          <p:cNvSpPr txBox="1"/>
          <p:nvPr/>
        </p:nvSpPr>
        <p:spPr>
          <a:xfrm>
            <a:off x="2221854" y="3625513"/>
            <a:ext cx="434734" cy="307777"/>
          </a:xfrm>
          <a:prstGeom prst="rect">
            <a:avLst/>
          </a:prstGeom>
          <a:noFill/>
        </p:spPr>
        <p:txBody>
          <a:bodyPr wrap="none" rtlCol="0">
            <a:spAutoFit/>
          </a:bodyPr>
          <a:lstStyle/>
          <a:p>
            <a:pPr algn="ctr"/>
            <a:r>
              <a:rPr lang="ja-JP" sz="1400"/>
              <a:t>SD</a:t>
            </a:r>
          </a:p>
        </p:txBody>
      </p:sp>
      <p:sp>
        <p:nvSpPr>
          <p:cNvPr id="53" name="TextBox 52">
            <a:extLst>
              <a:ext uri="{FF2B5EF4-FFF2-40B4-BE49-F238E27FC236}">
                <a16:creationId xmlns:a16="http://schemas.microsoft.com/office/drawing/2014/main" id="{49370C6A-580B-407C-B12C-6EC77623B100}"/>
              </a:ext>
            </a:extLst>
          </p:cNvPr>
          <p:cNvSpPr txBox="1"/>
          <p:nvPr/>
        </p:nvSpPr>
        <p:spPr>
          <a:xfrm>
            <a:off x="2675055" y="3635673"/>
            <a:ext cx="434734" cy="307777"/>
          </a:xfrm>
          <a:prstGeom prst="rect">
            <a:avLst/>
          </a:prstGeom>
          <a:noFill/>
        </p:spPr>
        <p:txBody>
          <a:bodyPr wrap="none" rtlCol="0">
            <a:spAutoFit/>
          </a:bodyPr>
          <a:lstStyle/>
          <a:p>
            <a:pPr algn="ctr"/>
            <a:r>
              <a:rPr lang="ja-JP" sz="1400"/>
              <a:t>SD</a:t>
            </a:r>
          </a:p>
        </p:txBody>
      </p:sp>
      <p:sp>
        <p:nvSpPr>
          <p:cNvPr id="54" name="TextBox 53">
            <a:extLst>
              <a:ext uri="{FF2B5EF4-FFF2-40B4-BE49-F238E27FC236}">
                <a16:creationId xmlns:a16="http://schemas.microsoft.com/office/drawing/2014/main" id="{204D1C0B-DAF5-4337-B002-C7E7C3850BA1}"/>
              </a:ext>
            </a:extLst>
          </p:cNvPr>
          <p:cNvSpPr txBox="1"/>
          <p:nvPr/>
        </p:nvSpPr>
        <p:spPr>
          <a:xfrm>
            <a:off x="3128256" y="3730823"/>
            <a:ext cx="434734" cy="307777"/>
          </a:xfrm>
          <a:prstGeom prst="rect">
            <a:avLst/>
          </a:prstGeom>
          <a:noFill/>
        </p:spPr>
        <p:txBody>
          <a:bodyPr wrap="none" rtlCol="0">
            <a:spAutoFit/>
          </a:bodyPr>
          <a:lstStyle/>
          <a:p>
            <a:pPr algn="ctr"/>
            <a:r>
              <a:rPr lang="ja-JP" sz="1400"/>
              <a:t>PR</a:t>
            </a:r>
          </a:p>
        </p:txBody>
      </p:sp>
      <p:sp>
        <p:nvSpPr>
          <p:cNvPr id="55" name="TextBox 54">
            <a:extLst>
              <a:ext uri="{FF2B5EF4-FFF2-40B4-BE49-F238E27FC236}">
                <a16:creationId xmlns:a16="http://schemas.microsoft.com/office/drawing/2014/main" id="{0B6F7C5E-E74D-4979-BA92-B47D58E066F8}"/>
              </a:ext>
            </a:extLst>
          </p:cNvPr>
          <p:cNvSpPr txBox="1"/>
          <p:nvPr/>
        </p:nvSpPr>
        <p:spPr>
          <a:xfrm>
            <a:off x="3581457" y="3786575"/>
            <a:ext cx="434734" cy="307777"/>
          </a:xfrm>
          <a:prstGeom prst="rect">
            <a:avLst/>
          </a:prstGeom>
          <a:noFill/>
        </p:spPr>
        <p:txBody>
          <a:bodyPr wrap="none" rtlCol="0">
            <a:spAutoFit/>
          </a:bodyPr>
          <a:lstStyle/>
          <a:p>
            <a:pPr algn="ctr"/>
            <a:r>
              <a:rPr lang="ja-JP" sz="1400"/>
              <a:t>PR</a:t>
            </a:r>
          </a:p>
        </p:txBody>
      </p:sp>
      <p:sp>
        <p:nvSpPr>
          <p:cNvPr id="56" name="TextBox 55">
            <a:extLst>
              <a:ext uri="{FF2B5EF4-FFF2-40B4-BE49-F238E27FC236}">
                <a16:creationId xmlns:a16="http://schemas.microsoft.com/office/drawing/2014/main" id="{98CF2EBF-FCF8-49A6-8430-093CEBD82CBF}"/>
              </a:ext>
            </a:extLst>
          </p:cNvPr>
          <p:cNvSpPr txBox="1"/>
          <p:nvPr/>
        </p:nvSpPr>
        <p:spPr>
          <a:xfrm>
            <a:off x="4030646" y="3839836"/>
            <a:ext cx="434734" cy="307777"/>
          </a:xfrm>
          <a:prstGeom prst="rect">
            <a:avLst/>
          </a:prstGeom>
          <a:noFill/>
        </p:spPr>
        <p:txBody>
          <a:bodyPr wrap="none" rtlCol="0">
            <a:spAutoFit/>
          </a:bodyPr>
          <a:lstStyle/>
          <a:p>
            <a:pPr algn="ctr"/>
            <a:r>
              <a:rPr lang="ja-JP" sz="1400"/>
              <a:t>PR</a:t>
            </a:r>
          </a:p>
        </p:txBody>
      </p:sp>
      <p:sp>
        <p:nvSpPr>
          <p:cNvPr id="57" name="TextBox 56">
            <a:extLst>
              <a:ext uri="{FF2B5EF4-FFF2-40B4-BE49-F238E27FC236}">
                <a16:creationId xmlns:a16="http://schemas.microsoft.com/office/drawing/2014/main" id="{719F8182-3330-43C3-82BD-631ABCE45D8E}"/>
              </a:ext>
            </a:extLst>
          </p:cNvPr>
          <p:cNvSpPr txBox="1"/>
          <p:nvPr/>
        </p:nvSpPr>
        <p:spPr>
          <a:xfrm>
            <a:off x="4479837" y="3845071"/>
            <a:ext cx="434734" cy="307777"/>
          </a:xfrm>
          <a:prstGeom prst="rect">
            <a:avLst/>
          </a:prstGeom>
          <a:noFill/>
        </p:spPr>
        <p:txBody>
          <a:bodyPr wrap="none" rtlCol="0">
            <a:spAutoFit/>
          </a:bodyPr>
          <a:lstStyle/>
          <a:p>
            <a:pPr algn="ctr"/>
            <a:r>
              <a:rPr lang="ja-JP" sz="1400"/>
              <a:t>SD</a:t>
            </a:r>
          </a:p>
        </p:txBody>
      </p:sp>
      <p:sp>
        <p:nvSpPr>
          <p:cNvPr id="58" name="TextBox 57">
            <a:extLst>
              <a:ext uri="{FF2B5EF4-FFF2-40B4-BE49-F238E27FC236}">
                <a16:creationId xmlns:a16="http://schemas.microsoft.com/office/drawing/2014/main" id="{5BC25864-71F4-43A8-AC4D-F3192D78E5D9}"/>
              </a:ext>
            </a:extLst>
          </p:cNvPr>
          <p:cNvSpPr txBox="1"/>
          <p:nvPr/>
        </p:nvSpPr>
        <p:spPr>
          <a:xfrm>
            <a:off x="4921005" y="4340423"/>
            <a:ext cx="434734" cy="307777"/>
          </a:xfrm>
          <a:prstGeom prst="rect">
            <a:avLst/>
          </a:prstGeom>
          <a:noFill/>
        </p:spPr>
        <p:txBody>
          <a:bodyPr wrap="none" rtlCol="0">
            <a:spAutoFit/>
          </a:bodyPr>
          <a:lstStyle/>
          <a:p>
            <a:pPr algn="ctr"/>
            <a:r>
              <a:rPr lang="ja-JP" sz="1400"/>
              <a:t>PR</a:t>
            </a:r>
          </a:p>
        </p:txBody>
      </p:sp>
      <p:sp>
        <p:nvSpPr>
          <p:cNvPr id="59" name="TextBox 58">
            <a:extLst>
              <a:ext uri="{FF2B5EF4-FFF2-40B4-BE49-F238E27FC236}">
                <a16:creationId xmlns:a16="http://schemas.microsoft.com/office/drawing/2014/main" id="{35B9AE9B-6754-455C-8714-635EB3739C18}"/>
              </a:ext>
            </a:extLst>
          </p:cNvPr>
          <p:cNvSpPr txBox="1"/>
          <p:nvPr/>
        </p:nvSpPr>
        <p:spPr>
          <a:xfrm>
            <a:off x="5366184" y="4492823"/>
            <a:ext cx="434734" cy="307777"/>
          </a:xfrm>
          <a:prstGeom prst="rect">
            <a:avLst/>
          </a:prstGeom>
          <a:noFill/>
        </p:spPr>
        <p:txBody>
          <a:bodyPr wrap="none" rtlCol="0">
            <a:spAutoFit/>
          </a:bodyPr>
          <a:lstStyle/>
          <a:p>
            <a:pPr algn="ctr"/>
            <a:r>
              <a:rPr lang="ja-JP" sz="1400"/>
              <a:t>PR</a:t>
            </a:r>
          </a:p>
        </p:txBody>
      </p:sp>
      <p:grpSp>
        <p:nvGrpSpPr>
          <p:cNvPr id="60" name="Group 59">
            <a:extLst>
              <a:ext uri="{FF2B5EF4-FFF2-40B4-BE49-F238E27FC236}">
                <a16:creationId xmlns:a16="http://schemas.microsoft.com/office/drawing/2014/main" id="{A056A3C0-7AEB-4795-AB2C-C69B202EA9B5}"/>
              </a:ext>
            </a:extLst>
          </p:cNvPr>
          <p:cNvGrpSpPr/>
          <p:nvPr/>
        </p:nvGrpSpPr>
        <p:grpSpPr>
          <a:xfrm>
            <a:off x="360040" y="2385169"/>
            <a:ext cx="5476556" cy="2524303"/>
            <a:chOff x="360040" y="2385169"/>
            <a:chExt cx="5476556" cy="2524303"/>
          </a:xfrm>
        </p:grpSpPr>
        <p:cxnSp>
          <p:nvCxnSpPr>
            <p:cNvPr id="61" name="Straight Connector 60">
              <a:extLst>
                <a:ext uri="{FF2B5EF4-FFF2-40B4-BE49-F238E27FC236}">
                  <a16:creationId xmlns:a16="http://schemas.microsoft.com/office/drawing/2014/main" id="{94E9C8EE-AC3D-4850-88D8-1E9959425B4B}"/>
                </a:ext>
              </a:extLst>
            </p:cNvPr>
            <p:cNvCxnSpPr>
              <a:cxnSpLocks/>
            </p:cNvCxnSpPr>
            <p:nvPr/>
          </p:nvCxnSpPr>
          <p:spPr>
            <a:xfrm>
              <a:off x="1303506" y="2996119"/>
              <a:ext cx="4533090" cy="0"/>
            </a:xfrm>
            <a:prstGeom prst="line">
              <a:avLst/>
            </a:pr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cxnSp>
        <p:grpSp>
          <p:nvGrpSpPr>
            <p:cNvPr id="62" name="Group 61">
              <a:extLst>
                <a:ext uri="{FF2B5EF4-FFF2-40B4-BE49-F238E27FC236}">
                  <a16:creationId xmlns:a16="http://schemas.microsoft.com/office/drawing/2014/main" id="{643B48EF-6CDD-418C-9A83-98A7A6ECBA32}"/>
                </a:ext>
              </a:extLst>
            </p:cNvPr>
            <p:cNvGrpSpPr/>
            <p:nvPr/>
          </p:nvGrpSpPr>
          <p:grpSpPr>
            <a:xfrm>
              <a:off x="360040" y="2385169"/>
              <a:ext cx="962834" cy="2524303"/>
              <a:chOff x="1021521" y="1242699"/>
              <a:chExt cx="962834" cy="2904653"/>
            </a:xfrm>
          </p:grpSpPr>
          <p:sp>
            <p:nvSpPr>
              <p:cNvPr id="65" name="Line 6">
                <a:extLst>
                  <a:ext uri="{FF2B5EF4-FFF2-40B4-BE49-F238E27FC236}">
                    <a16:creationId xmlns:a16="http://schemas.microsoft.com/office/drawing/2014/main" id="{70A99706-F95C-4E9B-AD36-A902A9060FEC}"/>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6" name="Line 7">
                <a:extLst>
                  <a:ext uri="{FF2B5EF4-FFF2-40B4-BE49-F238E27FC236}">
                    <a16:creationId xmlns:a16="http://schemas.microsoft.com/office/drawing/2014/main" id="{5100D849-851C-438F-8EAC-F9E8EA4BEDBD}"/>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7" name="Line 8">
                <a:extLst>
                  <a:ext uri="{FF2B5EF4-FFF2-40B4-BE49-F238E27FC236}">
                    <a16:creationId xmlns:a16="http://schemas.microsoft.com/office/drawing/2014/main" id="{0D06E5E8-12F7-410C-8A8F-6011CA99E562}"/>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8" name="Line 9">
                <a:extLst>
                  <a:ext uri="{FF2B5EF4-FFF2-40B4-BE49-F238E27FC236}">
                    <a16:creationId xmlns:a16="http://schemas.microsoft.com/office/drawing/2014/main" id="{03FCD03E-CF93-4BCD-9410-D73A3794B6D4}"/>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9" name="Line 10">
                <a:extLst>
                  <a:ext uri="{FF2B5EF4-FFF2-40B4-BE49-F238E27FC236}">
                    <a16:creationId xmlns:a16="http://schemas.microsoft.com/office/drawing/2014/main" id="{0BE63B56-8D1D-4691-9D79-5C62658E3B26}"/>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0" name="Line 11">
                <a:extLst>
                  <a:ext uri="{FF2B5EF4-FFF2-40B4-BE49-F238E27FC236}">
                    <a16:creationId xmlns:a16="http://schemas.microsoft.com/office/drawing/2014/main" id="{02E54BBD-0448-4ACB-9BAA-AF39602EC3AA}"/>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1" name="TextBox 70">
                <a:extLst>
                  <a:ext uri="{FF2B5EF4-FFF2-40B4-BE49-F238E27FC236}">
                    <a16:creationId xmlns:a16="http://schemas.microsoft.com/office/drawing/2014/main" id="{EA931E52-6A89-4BBE-9CAB-9C087A541257}"/>
                  </a:ext>
                </a:extLst>
              </p:cNvPr>
              <p:cNvSpPr txBox="1"/>
              <p:nvPr/>
            </p:nvSpPr>
            <p:spPr>
              <a:xfrm rot="16200000">
                <a:off x="214960" y="2461696"/>
                <a:ext cx="2136341" cy="523220"/>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最大 % の変化 </a:t>
                </a:r>
              </a:p>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 (ベースラインから) </a:t>
                </a:r>
              </a:p>
            </p:txBody>
          </p:sp>
          <p:sp>
            <p:nvSpPr>
              <p:cNvPr id="72" name="TextBox 71">
                <a:extLst>
                  <a:ext uri="{FF2B5EF4-FFF2-40B4-BE49-F238E27FC236}">
                    <a16:creationId xmlns:a16="http://schemas.microsoft.com/office/drawing/2014/main" id="{4F259969-7447-4E32-A773-1E3D883BDA8C}"/>
                  </a:ext>
                </a:extLst>
              </p:cNvPr>
              <p:cNvSpPr txBox="1"/>
              <p:nvPr/>
            </p:nvSpPr>
            <p:spPr>
              <a:xfrm>
                <a:off x="1559324" y="1242699"/>
                <a:ext cx="383439" cy="354151"/>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73" name="TextBox 72">
                <a:extLst>
                  <a:ext uri="{FF2B5EF4-FFF2-40B4-BE49-F238E27FC236}">
                    <a16:creationId xmlns:a16="http://schemas.microsoft.com/office/drawing/2014/main" id="{AAE94E9B-1876-4B82-A77E-A39665EAEA43}"/>
                  </a:ext>
                </a:extLst>
              </p:cNvPr>
              <p:cNvSpPr txBox="1"/>
              <p:nvPr/>
            </p:nvSpPr>
            <p:spPr>
              <a:xfrm>
                <a:off x="1658711" y="1766839"/>
                <a:ext cx="284052" cy="354151"/>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sp>
            <p:nvSpPr>
              <p:cNvPr id="74" name="TextBox 73">
                <a:extLst>
                  <a:ext uri="{FF2B5EF4-FFF2-40B4-BE49-F238E27FC236}">
                    <a16:creationId xmlns:a16="http://schemas.microsoft.com/office/drawing/2014/main" id="{C11AA569-31EF-4916-BA72-E63AABEE4602}"/>
                  </a:ext>
                </a:extLst>
              </p:cNvPr>
              <p:cNvSpPr txBox="1"/>
              <p:nvPr/>
            </p:nvSpPr>
            <p:spPr>
              <a:xfrm>
                <a:off x="1459939" y="2265370"/>
                <a:ext cx="482824" cy="354151"/>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75" name="TextBox 74">
                <a:extLst>
                  <a:ext uri="{FF2B5EF4-FFF2-40B4-BE49-F238E27FC236}">
                    <a16:creationId xmlns:a16="http://schemas.microsoft.com/office/drawing/2014/main" id="{40BBD268-93C5-4382-A320-B885D3DFF3E8}"/>
                  </a:ext>
                </a:extLst>
              </p:cNvPr>
              <p:cNvSpPr txBox="1"/>
              <p:nvPr/>
            </p:nvSpPr>
            <p:spPr>
              <a:xfrm>
                <a:off x="1459939" y="2780022"/>
                <a:ext cx="482824" cy="354151"/>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76" name="TextBox 75">
                <a:extLst>
                  <a:ext uri="{FF2B5EF4-FFF2-40B4-BE49-F238E27FC236}">
                    <a16:creationId xmlns:a16="http://schemas.microsoft.com/office/drawing/2014/main" id="{D14BC384-232C-4579-B004-B71A023C789B}"/>
                  </a:ext>
                </a:extLst>
              </p:cNvPr>
              <p:cNvSpPr txBox="1"/>
              <p:nvPr/>
            </p:nvSpPr>
            <p:spPr>
              <a:xfrm>
                <a:off x="1459939" y="3283926"/>
                <a:ext cx="482824" cy="354151"/>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77" name="TextBox 76">
                <a:extLst>
                  <a:ext uri="{FF2B5EF4-FFF2-40B4-BE49-F238E27FC236}">
                    <a16:creationId xmlns:a16="http://schemas.microsoft.com/office/drawing/2014/main" id="{5024F0B1-DE99-4D9F-9933-4133EAED4F28}"/>
                  </a:ext>
                </a:extLst>
              </p:cNvPr>
              <p:cNvSpPr txBox="1"/>
              <p:nvPr/>
            </p:nvSpPr>
            <p:spPr>
              <a:xfrm>
                <a:off x="1459947" y="3793201"/>
                <a:ext cx="482824" cy="354151"/>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grpSp>
        <p:cxnSp>
          <p:nvCxnSpPr>
            <p:cNvPr id="63" name="Straight Connector 62">
              <a:extLst>
                <a:ext uri="{FF2B5EF4-FFF2-40B4-BE49-F238E27FC236}">
                  <a16:creationId xmlns:a16="http://schemas.microsoft.com/office/drawing/2014/main" id="{931772A0-0171-4562-9203-E8B8B77A9DD3}"/>
                </a:ext>
              </a:extLst>
            </p:cNvPr>
            <p:cNvCxnSpPr>
              <a:cxnSpLocks/>
            </p:cNvCxnSpPr>
            <p:nvPr/>
          </p:nvCxnSpPr>
          <p:spPr>
            <a:xfrm>
              <a:off x="1303506" y="3676839"/>
              <a:ext cx="4533090" cy="0"/>
            </a:xfrm>
            <a:prstGeom prst="line">
              <a:avLst/>
            </a:prstGeom>
            <a:noFill/>
            <a:ln w="22225" cap="sq">
              <a:solidFill>
                <a:srgbClr val="4D4D4D"/>
              </a:solidFill>
              <a:prstDash val="dash"/>
              <a:miter lim="800000"/>
              <a:headEnd/>
              <a:tailEnd/>
            </a:ln>
            <a:extLst>
              <a:ext uri="{909E8E84-426E-40DD-AFC4-6F175D3DCCD1}">
                <a14:hiddenFill xmlns:a14="http://schemas.microsoft.com/office/drawing/2010/main">
                  <a:solidFill>
                    <a:srgbClr val="FFFFFF"/>
                  </a:solidFill>
                </a14:hiddenFill>
              </a:ext>
            </a:extLst>
          </p:spPr>
        </p:cxnSp>
        <p:cxnSp>
          <p:nvCxnSpPr>
            <p:cNvPr id="64" name="Straight Connector 63">
              <a:extLst>
                <a:ext uri="{FF2B5EF4-FFF2-40B4-BE49-F238E27FC236}">
                  <a16:creationId xmlns:a16="http://schemas.microsoft.com/office/drawing/2014/main" id="{8CD1418A-9B31-4B76-BCBF-82CCC13BAB11}"/>
                </a:ext>
              </a:extLst>
            </p:cNvPr>
            <p:cNvCxnSpPr/>
            <p:nvPr/>
          </p:nvCxnSpPr>
          <p:spPr>
            <a:xfrm>
              <a:off x="1320800" y="2540000"/>
              <a:ext cx="0" cy="223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013CBF8C-5BDE-4A89-8BF1-2C634C89ACCC}"/>
              </a:ext>
            </a:extLst>
          </p:cNvPr>
          <p:cNvGrpSpPr/>
          <p:nvPr/>
        </p:nvGrpSpPr>
        <p:grpSpPr>
          <a:xfrm>
            <a:off x="6248403" y="2385169"/>
            <a:ext cx="5456235" cy="2524303"/>
            <a:chOff x="380361" y="2385169"/>
            <a:chExt cx="5456235" cy="2524303"/>
          </a:xfrm>
        </p:grpSpPr>
        <p:grpSp>
          <p:nvGrpSpPr>
            <p:cNvPr id="79" name="Group 78">
              <a:extLst>
                <a:ext uri="{FF2B5EF4-FFF2-40B4-BE49-F238E27FC236}">
                  <a16:creationId xmlns:a16="http://schemas.microsoft.com/office/drawing/2014/main" id="{7308D280-6A7D-44D9-A1E2-D69EAF5FEC66}"/>
                </a:ext>
              </a:extLst>
            </p:cNvPr>
            <p:cNvGrpSpPr/>
            <p:nvPr/>
          </p:nvGrpSpPr>
          <p:grpSpPr>
            <a:xfrm>
              <a:off x="380361" y="2385169"/>
              <a:ext cx="942513" cy="2524303"/>
              <a:chOff x="1041842" y="1242699"/>
              <a:chExt cx="942513" cy="2904653"/>
            </a:xfrm>
          </p:grpSpPr>
          <p:sp>
            <p:nvSpPr>
              <p:cNvPr id="83" name="Line 6">
                <a:extLst>
                  <a:ext uri="{FF2B5EF4-FFF2-40B4-BE49-F238E27FC236}">
                    <a16:creationId xmlns:a16="http://schemas.microsoft.com/office/drawing/2014/main" id="{586D3CF7-F3EC-4C5A-861A-3C5E2786DE3C}"/>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4" name="Line 7">
                <a:extLst>
                  <a:ext uri="{FF2B5EF4-FFF2-40B4-BE49-F238E27FC236}">
                    <a16:creationId xmlns:a16="http://schemas.microsoft.com/office/drawing/2014/main" id="{B86934E1-C585-445F-8D77-E86A9F922D81}"/>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5" name="Line 8">
                <a:extLst>
                  <a:ext uri="{FF2B5EF4-FFF2-40B4-BE49-F238E27FC236}">
                    <a16:creationId xmlns:a16="http://schemas.microsoft.com/office/drawing/2014/main" id="{1D1AD0D2-4B94-4691-881A-682CD924B1DB}"/>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6" name="Line 9">
                <a:extLst>
                  <a:ext uri="{FF2B5EF4-FFF2-40B4-BE49-F238E27FC236}">
                    <a16:creationId xmlns:a16="http://schemas.microsoft.com/office/drawing/2014/main" id="{8F054222-100A-4CA0-AD09-0E95F27DA84D}"/>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7" name="Line 10">
                <a:extLst>
                  <a:ext uri="{FF2B5EF4-FFF2-40B4-BE49-F238E27FC236}">
                    <a16:creationId xmlns:a16="http://schemas.microsoft.com/office/drawing/2014/main" id="{6D18D757-5CB0-4373-9492-458FE8DDD6C7}"/>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8" name="Line 11">
                <a:extLst>
                  <a:ext uri="{FF2B5EF4-FFF2-40B4-BE49-F238E27FC236}">
                    <a16:creationId xmlns:a16="http://schemas.microsoft.com/office/drawing/2014/main" id="{CE4943E0-0183-49AB-9CEC-D208352236EA}"/>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9" name="TextBox 88">
                <a:extLst>
                  <a:ext uri="{FF2B5EF4-FFF2-40B4-BE49-F238E27FC236}">
                    <a16:creationId xmlns:a16="http://schemas.microsoft.com/office/drawing/2014/main" id="{85E9401C-0D5D-42C2-8A23-4EF71F5201E8}"/>
                  </a:ext>
                </a:extLst>
              </p:cNvPr>
              <p:cNvSpPr txBox="1"/>
              <p:nvPr/>
            </p:nvSpPr>
            <p:spPr>
              <a:xfrm rot="16200000">
                <a:off x="235281" y="2461696"/>
                <a:ext cx="2136341" cy="523220"/>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最大 % の変化 </a:t>
                </a:r>
              </a:p>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 (ベースラインから) </a:t>
                </a:r>
              </a:p>
            </p:txBody>
          </p:sp>
          <p:sp>
            <p:nvSpPr>
              <p:cNvPr id="90" name="TextBox 89">
                <a:extLst>
                  <a:ext uri="{FF2B5EF4-FFF2-40B4-BE49-F238E27FC236}">
                    <a16:creationId xmlns:a16="http://schemas.microsoft.com/office/drawing/2014/main" id="{B4805C89-FF07-461D-BC10-7A9DA09DEE73}"/>
                  </a:ext>
                </a:extLst>
              </p:cNvPr>
              <p:cNvSpPr txBox="1"/>
              <p:nvPr/>
            </p:nvSpPr>
            <p:spPr>
              <a:xfrm>
                <a:off x="1559324" y="1242699"/>
                <a:ext cx="383439" cy="354151"/>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91" name="TextBox 90">
                <a:extLst>
                  <a:ext uri="{FF2B5EF4-FFF2-40B4-BE49-F238E27FC236}">
                    <a16:creationId xmlns:a16="http://schemas.microsoft.com/office/drawing/2014/main" id="{7D71D061-7E11-4643-9320-44C6AB009E6D}"/>
                  </a:ext>
                </a:extLst>
              </p:cNvPr>
              <p:cNvSpPr txBox="1"/>
              <p:nvPr/>
            </p:nvSpPr>
            <p:spPr>
              <a:xfrm>
                <a:off x="1658711" y="1766839"/>
                <a:ext cx="284052" cy="354151"/>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sp>
            <p:nvSpPr>
              <p:cNvPr id="92" name="TextBox 91">
                <a:extLst>
                  <a:ext uri="{FF2B5EF4-FFF2-40B4-BE49-F238E27FC236}">
                    <a16:creationId xmlns:a16="http://schemas.microsoft.com/office/drawing/2014/main" id="{C61484B0-D9A6-467F-968C-0DB5C934AC62}"/>
                  </a:ext>
                </a:extLst>
              </p:cNvPr>
              <p:cNvSpPr txBox="1"/>
              <p:nvPr/>
            </p:nvSpPr>
            <p:spPr>
              <a:xfrm>
                <a:off x="1459939" y="2265370"/>
                <a:ext cx="482824" cy="354151"/>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93" name="TextBox 92">
                <a:extLst>
                  <a:ext uri="{FF2B5EF4-FFF2-40B4-BE49-F238E27FC236}">
                    <a16:creationId xmlns:a16="http://schemas.microsoft.com/office/drawing/2014/main" id="{F86FD79F-9AAA-424E-B67F-81125162DD17}"/>
                  </a:ext>
                </a:extLst>
              </p:cNvPr>
              <p:cNvSpPr txBox="1"/>
              <p:nvPr/>
            </p:nvSpPr>
            <p:spPr>
              <a:xfrm>
                <a:off x="1459939" y="2780022"/>
                <a:ext cx="482824" cy="354151"/>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94" name="TextBox 93">
                <a:extLst>
                  <a:ext uri="{FF2B5EF4-FFF2-40B4-BE49-F238E27FC236}">
                    <a16:creationId xmlns:a16="http://schemas.microsoft.com/office/drawing/2014/main" id="{EBC91B7F-541B-451F-9AAB-B16E4104EEDD}"/>
                  </a:ext>
                </a:extLst>
              </p:cNvPr>
              <p:cNvSpPr txBox="1"/>
              <p:nvPr/>
            </p:nvSpPr>
            <p:spPr>
              <a:xfrm>
                <a:off x="1459939" y="3283926"/>
                <a:ext cx="482824" cy="354151"/>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95" name="TextBox 94">
                <a:extLst>
                  <a:ext uri="{FF2B5EF4-FFF2-40B4-BE49-F238E27FC236}">
                    <a16:creationId xmlns:a16="http://schemas.microsoft.com/office/drawing/2014/main" id="{9358299D-9E80-4612-9A1F-A7AF13704ECC}"/>
                  </a:ext>
                </a:extLst>
              </p:cNvPr>
              <p:cNvSpPr txBox="1"/>
              <p:nvPr/>
            </p:nvSpPr>
            <p:spPr>
              <a:xfrm>
                <a:off x="1459947" y="3793201"/>
                <a:ext cx="482824" cy="354151"/>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grpSp>
        <p:cxnSp>
          <p:nvCxnSpPr>
            <p:cNvPr id="80" name="Straight Connector 79">
              <a:extLst>
                <a:ext uri="{FF2B5EF4-FFF2-40B4-BE49-F238E27FC236}">
                  <a16:creationId xmlns:a16="http://schemas.microsoft.com/office/drawing/2014/main" id="{CEFEFCDF-9A66-45BE-B54D-B523B10AEA75}"/>
                </a:ext>
              </a:extLst>
            </p:cNvPr>
            <p:cNvCxnSpPr>
              <a:cxnSpLocks/>
            </p:cNvCxnSpPr>
            <p:nvPr/>
          </p:nvCxnSpPr>
          <p:spPr>
            <a:xfrm>
              <a:off x="1303506" y="3676839"/>
              <a:ext cx="4533090" cy="0"/>
            </a:xfrm>
            <a:prstGeom prst="line">
              <a:avLst/>
            </a:prstGeom>
            <a:noFill/>
            <a:ln w="22225" cap="sq">
              <a:solidFill>
                <a:srgbClr val="4D4D4D"/>
              </a:solidFill>
              <a:prstDash val="dash"/>
              <a:miter lim="800000"/>
              <a:headEnd/>
              <a:tailEnd/>
            </a:ln>
            <a:extLst>
              <a:ext uri="{909E8E84-426E-40DD-AFC4-6F175D3DCCD1}">
                <a14:hiddenFill xmlns:a14="http://schemas.microsoft.com/office/drawing/2010/main">
                  <a:solidFill>
                    <a:srgbClr val="FFFFFF"/>
                  </a:solidFill>
                </a14:hiddenFill>
              </a:ext>
            </a:extLst>
          </p:spPr>
        </p:cxnSp>
        <p:cxnSp>
          <p:nvCxnSpPr>
            <p:cNvPr id="81" name="Straight Connector 80">
              <a:extLst>
                <a:ext uri="{FF2B5EF4-FFF2-40B4-BE49-F238E27FC236}">
                  <a16:creationId xmlns:a16="http://schemas.microsoft.com/office/drawing/2014/main" id="{FC292BDE-4F83-47B9-82A0-B4C964180460}"/>
                </a:ext>
              </a:extLst>
            </p:cNvPr>
            <p:cNvCxnSpPr/>
            <p:nvPr/>
          </p:nvCxnSpPr>
          <p:spPr>
            <a:xfrm>
              <a:off x="1320800" y="2540000"/>
              <a:ext cx="0" cy="223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26FBE09-E06D-44FB-AFF4-21B9DC8D4D63}"/>
                </a:ext>
              </a:extLst>
            </p:cNvPr>
            <p:cNvCxnSpPr>
              <a:cxnSpLocks/>
            </p:cNvCxnSpPr>
            <p:nvPr/>
          </p:nvCxnSpPr>
          <p:spPr>
            <a:xfrm>
              <a:off x="1303506" y="2996119"/>
              <a:ext cx="4533090" cy="0"/>
            </a:xfrm>
            <a:prstGeom prst="line">
              <a:avLst/>
            </a:pr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cxnSp>
      </p:grpSp>
      <p:sp>
        <p:nvSpPr>
          <p:cNvPr id="96" name="Rectangle 95">
            <a:extLst>
              <a:ext uri="{FF2B5EF4-FFF2-40B4-BE49-F238E27FC236}">
                <a16:creationId xmlns:a16="http://schemas.microsoft.com/office/drawing/2014/main" id="{A3E8BD3B-C76F-4ACE-A4BB-AA1FF5C943AD}"/>
              </a:ext>
            </a:extLst>
          </p:cNvPr>
          <p:cNvSpPr/>
          <p:nvPr/>
        </p:nvSpPr>
        <p:spPr>
          <a:xfrm>
            <a:off x="7386320" y="3814516"/>
            <a:ext cx="180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07C00E34-4B89-43D3-851B-249D2BA8C0F0}"/>
              </a:ext>
            </a:extLst>
          </p:cNvPr>
          <p:cNvSpPr/>
          <p:nvPr/>
        </p:nvSpPr>
        <p:spPr>
          <a:xfrm>
            <a:off x="7386320" y="4016586"/>
            <a:ext cx="180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AAABB180-F5FA-4E3D-941E-3C504730D4BD}"/>
              </a:ext>
            </a:extLst>
          </p:cNvPr>
          <p:cNvSpPr/>
          <p:nvPr/>
        </p:nvSpPr>
        <p:spPr>
          <a:xfrm>
            <a:off x="7386320" y="4221478"/>
            <a:ext cx="180000" cy="10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C101D832-EBC8-4876-BE6D-371FCD898BC9}"/>
              </a:ext>
            </a:extLst>
          </p:cNvPr>
          <p:cNvSpPr/>
          <p:nvPr/>
        </p:nvSpPr>
        <p:spPr>
          <a:xfrm>
            <a:off x="7386320" y="4420726"/>
            <a:ext cx="180000"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D8731F36-DF56-4766-BF32-B4E1C6AA33E6}"/>
              </a:ext>
            </a:extLst>
          </p:cNvPr>
          <p:cNvSpPr/>
          <p:nvPr/>
        </p:nvSpPr>
        <p:spPr>
          <a:xfrm>
            <a:off x="7386320" y="4636907"/>
            <a:ext cx="180000" cy="108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TextBox 100">
            <a:extLst>
              <a:ext uri="{FF2B5EF4-FFF2-40B4-BE49-F238E27FC236}">
                <a16:creationId xmlns:a16="http://schemas.microsoft.com/office/drawing/2014/main" id="{E3FB7F4E-E935-4717-BCED-827A95927D79}"/>
              </a:ext>
            </a:extLst>
          </p:cNvPr>
          <p:cNvSpPr txBox="1"/>
          <p:nvPr/>
        </p:nvSpPr>
        <p:spPr>
          <a:xfrm>
            <a:off x="7135288" y="2714823"/>
            <a:ext cx="415498" cy="292388"/>
          </a:xfrm>
          <a:prstGeom prst="rect">
            <a:avLst/>
          </a:prstGeom>
          <a:noFill/>
        </p:spPr>
        <p:txBody>
          <a:bodyPr wrap="none" rtlCol="0">
            <a:spAutoFit/>
          </a:bodyPr>
          <a:lstStyle/>
          <a:p>
            <a:pPr algn="ctr"/>
            <a:r>
              <a:rPr lang="ja-JP" sz="1300"/>
              <a:t>SD</a:t>
            </a:r>
          </a:p>
        </p:txBody>
      </p:sp>
      <p:sp>
        <p:nvSpPr>
          <p:cNvPr id="102" name="TextBox 101">
            <a:extLst>
              <a:ext uri="{FF2B5EF4-FFF2-40B4-BE49-F238E27FC236}">
                <a16:creationId xmlns:a16="http://schemas.microsoft.com/office/drawing/2014/main" id="{7583242C-57EA-4A20-AFDF-7C3E123A9B43}"/>
              </a:ext>
            </a:extLst>
          </p:cNvPr>
          <p:cNvSpPr txBox="1"/>
          <p:nvPr/>
        </p:nvSpPr>
        <p:spPr>
          <a:xfrm>
            <a:off x="7395973" y="2714823"/>
            <a:ext cx="415498" cy="292388"/>
          </a:xfrm>
          <a:prstGeom prst="rect">
            <a:avLst/>
          </a:prstGeom>
          <a:noFill/>
        </p:spPr>
        <p:txBody>
          <a:bodyPr wrap="none" rtlCol="0">
            <a:spAutoFit/>
          </a:bodyPr>
          <a:lstStyle/>
          <a:p>
            <a:pPr algn="ctr"/>
            <a:r>
              <a:rPr lang="ja-JP" sz="1300"/>
              <a:t>SD</a:t>
            </a:r>
          </a:p>
        </p:txBody>
      </p:sp>
    </p:spTree>
    <p:extLst>
      <p:ext uri="{BB962C8B-B14F-4D97-AF65-F5344CB8AC3E}">
        <p14:creationId xmlns:p14="http://schemas.microsoft.com/office/powerpoint/2010/main" val="1742958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3" y="179614"/>
            <a:ext cx="10998032" cy="807720"/>
          </a:xfrm>
        </p:spPr>
        <p:txBody>
          <a:bodyPr/>
          <a:lstStyle/>
          <a:p>
            <a:r>
              <a:rPr lang="ja-JP" dirty="0"/>
              <a:t>519：KRYSTAL -1: 切除不能または転移性膵臓癌 (PDAC) 、およびKRASG12C変異のあるその他の消化器官(GI) 腫瘍を有する患者(Pts)におけるアダグラシブ (MRTX849) の最新の活性および安全性 – Bekaii-Saab TS, et al</a:t>
            </a:r>
          </a:p>
        </p:txBody>
      </p:sp>
      <p:sp>
        <p:nvSpPr>
          <p:cNvPr id="3" name="Content Placeholder 2"/>
          <p:cNvSpPr>
            <a:spLocks noGrp="1"/>
          </p:cNvSpPr>
          <p:nvPr>
            <p:ph idx="1"/>
          </p:nvPr>
        </p:nvSpPr>
        <p:spPr/>
        <p:txBody>
          <a:bodyPr/>
          <a:lstStyle/>
          <a:p>
            <a:pPr marL="0" indent="0">
              <a:spcBef>
                <a:spcPts val="25000"/>
              </a:spcBef>
              <a:buNone/>
            </a:pPr>
            <a:r>
              <a:rPr lang="ja-JP" b="1" dirty="0"/>
              <a:t>主要結果 (続き) </a:t>
            </a:r>
          </a:p>
          <a:p>
            <a:pPr marL="0" indent="0">
              <a:spcBef>
                <a:spcPts val="25000"/>
              </a:spcBef>
              <a:buNone/>
            </a:pPr>
            <a:r>
              <a:rPr lang="ja-JP" b="1" dirty="0"/>
              <a:t>結論</a:t>
            </a:r>
          </a:p>
          <a:p>
            <a:r>
              <a:rPr lang="ja-JP" b="1" dirty="0"/>
              <a:t>KRAS G 12 C変異を有するPDACまたは他のGI癌を有する以前に治療された患者では、アダグラシブは有望な臨床活性を示し、概して良好な忍容性を示した</a:t>
            </a:r>
          </a:p>
        </p:txBody>
      </p:sp>
      <p:sp>
        <p:nvSpPr>
          <p:cNvPr id="5" name="Text Placeholder 4"/>
          <p:cNvSpPr>
            <a:spLocks noGrp="1"/>
          </p:cNvSpPr>
          <p:nvPr>
            <p:ph type="body" sz="quarter" idx="11"/>
          </p:nvPr>
        </p:nvSpPr>
        <p:spPr/>
        <p:txBody>
          <a:bodyPr/>
          <a:lstStyle/>
          <a:p>
            <a:r>
              <a:rPr lang="ja-JP"/>
              <a:t>Bekaii-Saab TS, et al.J Clin Oncol 2022;40(suppl):abstr 519</a:t>
            </a:r>
          </a:p>
        </p:txBody>
      </p:sp>
      <p:graphicFrame>
        <p:nvGraphicFramePr>
          <p:cNvPr id="6" name="Group 88"/>
          <p:cNvGraphicFramePr>
            <a:graphicFrameLocks noGrp="1"/>
          </p:cNvGraphicFramePr>
          <p:nvPr>
            <p:extLst>
              <p:ext uri="{D42A27DB-BD31-4B8C-83A1-F6EECF244321}">
                <p14:modId xmlns:p14="http://schemas.microsoft.com/office/powerpoint/2010/main" val="3535961308"/>
              </p:ext>
            </p:extLst>
          </p:nvPr>
        </p:nvGraphicFramePr>
        <p:xfrm>
          <a:off x="258160" y="1593187"/>
          <a:ext cx="5576896" cy="2967600"/>
        </p:xfrm>
        <a:graphic>
          <a:graphicData uri="http://schemas.openxmlformats.org/drawingml/2006/table">
            <a:tbl>
              <a:tblPr firstRow="1" bandRow="1">
                <a:tableStyleId>{5202B0CA-FC54-4496-8BCA-5EF66A818D29}</a:tableStyleId>
              </a:tblPr>
              <a:tblGrid>
                <a:gridCol w="2136384">
                  <a:extLst>
                    <a:ext uri="{9D8B030D-6E8A-4147-A177-3AD203B41FA5}">
                      <a16:colId xmlns:a16="http://schemas.microsoft.com/office/drawing/2014/main" val="20000"/>
                    </a:ext>
                  </a:extLst>
                </a:gridCol>
                <a:gridCol w="1720256">
                  <a:extLst>
                    <a:ext uri="{9D8B030D-6E8A-4147-A177-3AD203B41FA5}">
                      <a16:colId xmlns:a16="http://schemas.microsoft.com/office/drawing/2014/main" val="20001"/>
                    </a:ext>
                  </a:extLst>
                </a:gridCol>
                <a:gridCol w="1720256">
                  <a:extLst>
                    <a:ext uri="{9D8B030D-6E8A-4147-A177-3AD203B41FA5}">
                      <a16:colId xmlns:a16="http://schemas.microsoft.com/office/drawing/2014/main" val="777828040"/>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PDAC</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(n=10)</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その他の消化管癌</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(n=17)</a:t>
                      </a:r>
                    </a:p>
                  </a:txBody>
                  <a:tcPr marT="18000" marB="18000" anchor="ctr" horzOverflow="overflow"/>
                </a:tc>
                <a:extLst>
                  <a:ext uri="{0D108BD9-81ED-4DB2-BD59-A6C34878D82A}">
                    <a16:rowId xmlns:a16="http://schemas.microsoft.com/office/drawing/2014/main" val="1000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ORR、n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 (50)</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6 (35)</a:t>
                      </a:r>
                    </a:p>
                  </a:txBody>
                  <a:tcPr marT="18000" marB="18000" anchor="ctr"/>
                </a:tc>
                <a:extLst>
                  <a:ext uri="{0D108BD9-81ED-4DB2-BD59-A6C34878D82A}">
                    <a16:rowId xmlns:a16="http://schemas.microsoft.com/office/drawing/2014/main" val="129457412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BOR、n (%)</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endParaRPr lang="en-GB" dirty="0"/>
                    </a:p>
                  </a:txBody>
                  <a:tcPr marT="18000" marB="18000" anchor="ctr"/>
                </a:tc>
                <a:extLst>
                  <a:ext uri="{0D108BD9-81ED-4DB2-BD59-A6C34878D82A}">
                    <a16:rowId xmlns:a16="http://schemas.microsoft.com/office/drawing/2014/main" val="3930904834"/>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 (50)</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6 (35)</a:t>
                      </a:r>
                    </a:p>
                  </a:txBody>
                  <a:tcPr marT="18000" marB="18000" anchor="ctr"/>
                </a:tc>
                <a:extLst>
                  <a:ext uri="{0D108BD9-81ED-4DB2-BD59-A6C34878D82A}">
                    <a16:rowId xmlns:a16="http://schemas.microsoft.com/office/drawing/2014/main" val="2841770317"/>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SD</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 (50)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11 (65)</a:t>
                      </a:r>
                    </a:p>
                  </a:txBody>
                  <a:tcPr marT="18000" marB="18000" anchor="ctr"/>
                </a:tc>
                <a:extLst>
                  <a:ext uri="{0D108BD9-81ED-4DB2-BD59-A6C34878D82A}">
                    <a16:rowId xmlns:a16="http://schemas.microsoft.com/office/drawing/2014/main" val="1070730337"/>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DCR、n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 (100)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17 (100)</a:t>
                      </a:r>
                    </a:p>
                  </a:txBody>
                  <a:tcPr marT="18000" marB="18000" anchor="ctr"/>
                </a:tc>
                <a:extLst>
                  <a:ext uri="{0D108BD9-81ED-4DB2-BD59-A6C34878D82A}">
                    <a16:rowId xmlns:a16="http://schemas.microsoft.com/office/drawing/2014/main" val="192153475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mTTR, mo</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1.3</a:t>
                      </a:r>
                    </a:p>
                  </a:txBody>
                  <a:tcPr marT="18000" marB="18000" anchor="ctr"/>
                </a:tc>
                <a:extLst>
                  <a:ext uri="{0D108BD9-81ED-4DB2-BD59-A6C34878D82A}">
                    <a16:rowId xmlns:a16="http://schemas.microsoft.com/office/drawing/2014/main" val="282162350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mDoR、mo</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6.97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7.85</a:t>
                      </a:r>
                    </a:p>
                  </a:txBody>
                  <a:tcPr marT="18000" marB="18000" anchor="ctr"/>
                </a:tc>
                <a:extLst>
                  <a:ext uri="{0D108BD9-81ED-4DB2-BD59-A6C34878D82A}">
                    <a16:rowId xmlns:a16="http://schemas.microsoft.com/office/drawing/2014/main" val="325220607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mPFS、mo (95%CI)</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6.6 (1.0, 9.7)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7.9 (6.9, 11.3)</a:t>
                      </a:r>
                    </a:p>
                  </a:txBody>
                  <a:tcPr marT="18000" marB="18000" anchor="ctr"/>
                </a:tc>
                <a:extLst>
                  <a:ext uri="{0D108BD9-81ED-4DB2-BD59-A6C34878D82A}">
                    <a16:rowId xmlns:a16="http://schemas.microsoft.com/office/drawing/2014/main" val="75918010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治療継続中、%</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65</a:t>
                      </a:r>
                    </a:p>
                  </a:txBody>
                  <a:tcPr marT="18000" marB="18000" anchor="ctr"/>
                </a:tc>
                <a:extLst>
                  <a:ext uri="{0D108BD9-81ED-4DB2-BD59-A6C34878D82A}">
                    <a16:rowId xmlns:a16="http://schemas.microsoft.com/office/drawing/2014/main" val="699118305"/>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3028137874"/>
              </p:ext>
            </p:extLst>
          </p:nvPr>
        </p:nvGraphicFramePr>
        <p:xfrm>
          <a:off x="6071880" y="1593187"/>
          <a:ext cx="5789009" cy="2596320"/>
        </p:xfrm>
        <a:graphic>
          <a:graphicData uri="http://schemas.openxmlformats.org/drawingml/2006/table">
            <a:tbl>
              <a:tblPr firstRow="1" bandRow="1">
                <a:tableStyleId>{5202B0CA-FC54-4496-8BCA-5EF66A818D29}</a:tableStyleId>
              </a:tblPr>
              <a:tblGrid>
                <a:gridCol w="2417151">
                  <a:extLst>
                    <a:ext uri="{9D8B030D-6E8A-4147-A177-3AD203B41FA5}">
                      <a16:colId xmlns:a16="http://schemas.microsoft.com/office/drawing/2014/main" val="20000"/>
                    </a:ext>
                  </a:extLst>
                </a:gridCol>
                <a:gridCol w="1602261">
                  <a:extLst>
                    <a:ext uri="{9D8B030D-6E8A-4147-A177-3AD203B41FA5}">
                      <a16:colId xmlns:a16="http://schemas.microsoft.com/office/drawing/2014/main" val="20001"/>
                    </a:ext>
                  </a:extLst>
                </a:gridCol>
                <a:gridCol w="1769597">
                  <a:extLst>
                    <a:ext uri="{9D8B030D-6E8A-4147-A177-3AD203B41FA5}">
                      <a16:colId xmlns:a16="http://schemas.microsoft.com/office/drawing/2014/main" val="3472169565"/>
                    </a:ext>
                  </a:extLst>
                </a:gridCol>
              </a:tblGrid>
              <a:tr h="45927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グレード 3 TRAEs,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全体</a:t>
                      </a:r>
                      <a:br>
                        <a:rPr kumimoji="0" 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(n=42) </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全体の GI 癌 </a:t>
                      </a:r>
                      <a:br>
                        <a:rPr kumimoji="0" lang="en-GB" alt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(n=30)</a:t>
                      </a:r>
                    </a:p>
                  </a:txBody>
                  <a:tcPr marT="18000" marB="18000" anchor="ctr" horzOverflow="overflow">
                    <a:solidFill>
                      <a:schemeClr val="bg2"/>
                    </a:solidFill>
                  </a:tcP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全体</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27</a:t>
                      </a:r>
                    </a:p>
                  </a:txBody>
                  <a:tcPr anchor="ctr"/>
                </a:tc>
                <a:extLst>
                  <a:ext uri="{0D108BD9-81ED-4DB2-BD59-A6C34878D82A}">
                    <a16:rowId xmlns:a16="http://schemas.microsoft.com/office/drawing/2014/main" val="58764922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疲労</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a:t>
                      </a:r>
                    </a:p>
                  </a:txBody>
                  <a:tcPr anchor="ctr"/>
                </a:tc>
                <a:extLst>
                  <a:ext uri="{0D108BD9-81ED-4DB2-BD59-A6C34878D82A}">
                    <a16:rowId xmlns:a16="http://schemas.microsoft.com/office/drawing/2014/main" val="371033581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QT延長</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a:t>
                      </a:r>
                    </a:p>
                  </a:txBody>
                  <a:tcPr anchor="ctr"/>
                </a:tc>
                <a:extLst>
                  <a:ext uri="{0D108BD9-81ED-4DB2-BD59-A6C34878D82A}">
                    <a16:rowId xmlns:a16="http://schemas.microsoft.com/office/drawing/2014/main" val="290735928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吐き気</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a:t>
                      </a:r>
                    </a:p>
                  </a:txBody>
                  <a:tcPr anchor="ctr"/>
                </a:tc>
                <a:extLst>
                  <a:ext uri="{0D108BD9-81ED-4DB2-BD59-A6C34878D82A}">
                    <a16:rowId xmlns:a16="http://schemas.microsoft.com/office/drawing/2014/main" val="413446726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AST上昇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a:t>
                      </a: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貧血</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a:t>
                      </a:r>
                    </a:p>
                  </a:txBody>
                  <a:tcPr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ALT上昇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3</a:t>
                      </a:r>
                    </a:p>
                  </a:txBody>
                  <a:tcPr anchor="ctr"/>
                </a:tc>
                <a:extLst>
                  <a:ext uri="{0D108BD9-81ED-4DB2-BD59-A6C34878D82A}">
                    <a16:rowId xmlns:a16="http://schemas.microsoft.com/office/drawing/2014/main" val="3537059648"/>
                  </a:ext>
                </a:extLst>
              </a:tr>
            </a:tbl>
          </a:graphicData>
        </a:graphic>
      </p:graphicFrame>
    </p:spTree>
    <p:extLst>
      <p:ext uri="{BB962C8B-B14F-4D97-AF65-F5344CB8AC3E}">
        <p14:creationId xmlns:p14="http://schemas.microsoft.com/office/powerpoint/2010/main" val="1410875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486834" y="6096001"/>
            <a:ext cx="6076012" cy="487363"/>
          </a:xfrm>
        </p:spPr>
        <p:txBody>
          <a:bodyPr/>
          <a:lstStyle/>
          <a:p>
            <a:r>
              <a:rPr lang="ja-JP" dirty="0"/>
              <a:t>*イリノテカン 85 mg/m</a:t>
            </a:r>
            <a:r>
              <a:rPr lang="ja-JP" baseline="30000" dirty="0"/>
              <a:t>2</a:t>
            </a:r>
            <a:r>
              <a:rPr lang="ja-JP" dirty="0"/>
              <a:t> + オキサリプラチン 68 mg/m</a:t>
            </a:r>
            <a:r>
              <a:rPr lang="ja-JP" baseline="30000" dirty="0"/>
              <a:t>2</a:t>
            </a:r>
            <a:r>
              <a:rPr lang="ja-JP" dirty="0"/>
              <a:t> 、続いて5FU 2400 mg/m</a:t>
            </a:r>
            <a:r>
              <a:rPr lang="ja-JP" baseline="30000" dirty="0"/>
              <a:t>2</a:t>
            </a:r>
            <a:r>
              <a:rPr lang="ja-JP" dirty="0"/>
              <a:t> q2w</a:t>
            </a:r>
          </a:p>
        </p:txBody>
      </p:sp>
      <p:sp>
        <p:nvSpPr>
          <p:cNvPr id="21" name="Title 1"/>
          <p:cNvSpPr>
            <a:spLocks noGrp="1"/>
          </p:cNvSpPr>
          <p:nvPr>
            <p:ph type="title"/>
          </p:nvPr>
        </p:nvSpPr>
        <p:spPr>
          <a:xfrm>
            <a:off x="486833" y="179614"/>
            <a:ext cx="11076074" cy="807720"/>
          </a:xfrm>
        </p:spPr>
        <p:txBody>
          <a:bodyPr/>
          <a:lstStyle/>
          <a:p>
            <a:r>
              <a:rPr lang="ja-JP" dirty="0"/>
              <a:t>560：中国の転移性および再発性膵臓癌患者における、modified FOLFRINOXとFOLFRINOX単独併用のシンチリマブの無作為化第III相試験：The CSIPD3 trial – Fu Q,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研究目的</a:t>
            </a:r>
          </a:p>
          <a:p>
            <a:r>
              <a:rPr lang="ja-JP"/>
              <a:t>CSIPD 3臨床試験において、転移性および再発性膵臓癌患者におけるシンチリマブ併用mFOLFIRINOXの有効性および安全性を評価する</a:t>
            </a:r>
          </a:p>
        </p:txBody>
      </p:sp>
      <p:sp>
        <p:nvSpPr>
          <p:cNvPr id="23" name="Text Placeholder 4"/>
          <p:cNvSpPr>
            <a:spLocks noGrp="1"/>
          </p:cNvSpPr>
          <p:nvPr>
            <p:ph type="body" sz="quarter" idx="11"/>
          </p:nvPr>
        </p:nvSpPr>
        <p:spPr>
          <a:xfrm>
            <a:off x="6197601" y="6096001"/>
            <a:ext cx="5507567" cy="487363"/>
          </a:xfrm>
        </p:spPr>
        <p:txBody>
          <a:bodyPr/>
          <a:lstStyle/>
          <a:p>
            <a:r>
              <a:rPr lang="ja-JP"/>
              <a:t>Presented by Tingbo Liang</a:t>
            </a:r>
            <a:br>
              <a:rPr lang="ja-JP"/>
            </a:br>
            <a:r>
              <a:rPr lang="ja-JP"/>
              <a:t>Fu Q, et al.J Clin Oncol 2022;40(suppl):abstr 560</a:t>
            </a:r>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OS</a:t>
            </a:r>
          </a:p>
        </p:txBody>
      </p:sp>
      <p:sp>
        <p:nvSpPr>
          <p:cNvPr id="25" name="Oval 14"/>
          <p:cNvSpPr>
            <a:spLocks noChangeArrowheads="1"/>
          </p:cNvSpPr>
          <p:nvPr/>
        </p:nvSpPr>
        <p:spPr bwMode="auto">
          <a:xfrm>
            <a:off x="4483541" y="362910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a:p>
            <a:pPr algn="ctr">
              <a:defRPr/>
            </a:pPr>
            <a:r>
              <a:rPr lang="ja-JP" sz="1600" b="1">
                <a:solidFill>
                  <a:srgbClr val="043882"/>
                </a:solidFill>
                <a:ea typeface="SimSun" pitchFamily="2" charset="-122"/>
              </a:rPr>
              <a:t>1:1</a:t>
            </a:r>
          </a:p>
        </p:txBody>
      </p:sp>
      <p:cxnSp>
        <p:nvCxnSpPr>
          <p:cNvPr id="26" name="AutoShape 15"/>
          <p:cNvCxnSpPr>
            <a:cxnSpLocks noChangeShapeType="1"/>
            <a:stCxn id="25" idx="0"/>
            <a:endCxn id="28" idx="1"/>
          </p:cNvCxnSpPr>
          <p:nvPr/>
        </p:nvCxnSpPr>
        <p:spPr bwMode="auto">
          <a:xfrm rot="5400000" flipH="1" flipV="1">
            <a:off x="4685873" y="3085428"/>
            <a:ext cx="633140" cy="454209"/>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a:off x="4357969" y="3921202"/>
            <a:ext cx="125572" cy="0"/>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5229548" y="2524826"/>
            <a:ext cx="379727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シンチリマブ 200 mg q3w + mFOLFIRINOX*</a:t>
            </a:r>
            <a:br>
              <a:rPr lang="ja-JP">
                <a:solidFill>
                  <a:srgbClr val="FFFFFF"/>
                </a:solidFill>
                <a:ea typeface="SimSun" pitchFamily="2" charset="-122"/>
              </a:rPr>
            </a:br>
            <a:r>
              <a:rPr lang="ja-JP">
                <a:solidFill>
                  <a:srgbClr val="FFFFFF"/>
                </a:solidFill>
                <a:ea typeface="SimSun" pitchFamily="2" charset="-122"/>
              </a:rPr>
              <a:t>(n=55)</a:t>
            </a:r>
          </a:p>
        </p:txBody>
      </p:sp>
      <p:sp>
        <p:nvSpPr>
          <p:cNvPr id="29" name="AutoShape 9"/>
          <p:cNvSpPr>
            <a:spLocks noChangeArrowheads="1"/>
          </p:cNvSpPr>
          <p:nvPr/>
        </p:nvSpPr>
        <p:spPr bwMode="auto">
          <a:xfrm>
            <a:off x="1184150" y="3273076"/>
            <a:ext cx="3173819"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転移性または再発性膵臓腺癌</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ECOG PS 0–1</a:t>
            </a:r>
          </a:p>
          <a:p>
            <a:pPr defTabSz="892175" eaLnBrk="0" hangingPunct="0">
              <a:spcAft>
                <a:spcPct val="30000"/>
              </a:spcAft>
              <a:defRPr/>
            </a:pPr>
            <a:r>
              <a:rPr lang="ja-JP" sz="1600" dirty="0">
                <a:solidFill>
                  <a:srgbClr val="FFFFFF"/>
                </a:solidFill>
                <a:ea typeface="SimSun" pitchFamily="2" charset="-122"/>
              </a:rPr>
              <a:t>(n=110</a:t>
            </a:r>
            <a:r>
              <a:rPr lang="en-GB" altLang="ja-JP" sz="1600" dirty="0">
                <a:solidFill>
                  <a:srgbClr val="FFFFFF"/>
                </a:solidFill>
                <a:ea typeface="SimSun" pitchFamily="2" charset="-122"/>
              </a:rPr>
              <a:t>)</a:t>
            </a:r>
            <a:endParaRPr lang="ja-JP" sz="1600" dirty="0">
              <a:solidFill>
                <a:srgbClr val="FFFFFF"/>
              </a:solidFill>
              <a:ea typeface="SimSun" pitchFamily="2" charset="-122"/>
            </a:endParaRPr>
          </a:p>
        </p:txBody>
      </p:sp>
      <p:cxnSp>
        <p:nvCxnSpPr>
          <p:cNvPr id="30" name="AutoShape 16"/>
          <p:cNvCxnSpPr>
            <a:cxnSpLocks noChangeShapeType="1"/>
            <a:stCxn id="25" idx="4"/>
            <a:endCxn id="32" idx="1"/>
          </p:cNvCxnSpPr>
          <p:nvPr/>
        </p:nvCxnSpPr>
        <p:spPr bwMode="auto">
          <a:xfrm rot="16200000" flipH="1">
            <a:off x="4705823" y="4282817"/>
            <a:ext cx="593241" cy="454209"/>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PFS、ORR、DCR、安全性</a:t>
            </a:r>
          </a:p>
        </p:txBody>
      </p:sp>
      <p:sp>
        <p:nvSpPr>
          <p:cNvPr id="32" name="AutoShape 8"/>
          <p:cNvSpPr>
            <a:spLocks noChangeArrowheads="1"/>
          </p:cNvSpPr>
          <p:nvPr/>
        </p:nvSpPr>
        <p:spPr bwMode="auto">
          <a:xfrm>
            <a:off x="5229548" y="4335407"/>
            <a:ext cx="3797276"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t>mFOLFIRINOX*</a:t>
            </a:r>
            <a:br>
              <a:rPr lang="ja-JP"/>
            </a:br>
            <a:r>
              <a:rPr lang="ja-JP"/>
              <a:t>(n=55)</a:t>
            </a:r>
          </a:p>
        </p:txBody>
      </p:sp>
      <p:sp>
        <p:nvSpPr>
          <p:cNvPr id="15" name="AutoShape 12"/>
          <p:cNvSpPr>
            <a:spLocks noChangeArrowheads="1"/>
          </p:cNvSpPr>
          <p:nvPr/>
        </p:nvSpPr>
        <p:spPr bwMode="auto">
          <a:xfrm>
            <a:off x="9487680" y="2726872"/>
            <a:ext cx="1224623"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PD/毒性</a:t>
            </a:r>
          </a:p>
        </p:txBody>
      </p:sp>
      <p:cxnSp>
        <p:nvCxnSpPr>
          <p:cNvPr id="16" name="AutoShape 21"/>
          <p:cNvCxnSpPr>
            <a:cxnSpLocks noChangeShapeType="1"/>
            <a:stCxn id="28" idx="3"/>
            <a:endCxn id="15" idx="1"/>
          </p:cNvCxnSpPr>
          <p:nvPr/>
        </p:nvCxnSpPr>
        <p:spPr bwMode="auto">
          <a:xfrm>
            <a:off x="9026824" y="2995962"/>
            <a:ext cx="460856" cy="0"/>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9487680" y="4537453"/>
            <a:ext cx="1224623"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PD/毒性</a:t>
            </a:r>
          </a:p>
        </p:txBody>
      </p:sp>
      <p:cxnSp>
        <p:nvCxnSpPr>
          <p:cNvPr id="33" name="AutoShape 21"/>
          <p:cNvCxnSpPr>
            <a:cxnSpLocks noChangeShapeType="1"/>
            <a:stCxn id="32" idx="3"/>
            <a:endCxn id="20" idx="1"/>
          </p:cNvCxnSpPr>
          <p:nvPr/>
        </p:nvCxnSpPr>
        <p:spPr bwMode="auto">
          <a:xfrm>
            <a:off x="9026824" y="4806543"/>
            <a:ext cx="460856"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1471311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060125" cy="807720"/>
          </a:xfrm>
        </p:spPr>
        <p:txBody>
          <a:bodyPr/>
          <a:lstStyle/>
          <a:p>
            <a:r>
              <a:rPr lang="ja-JP"/>
              <a:t>560：中国の転移性および再発性膵臓癌患者における、modified FOLFRINOXとFOLFRINOX単独併用のシンチリマブの無作為化第III相試験：The CSIPD3 trial – Fu Q, et al</a:t>
            </a:r>
          </a:p>
        </p:txBody>
      </p:sp>
      <p:sp>
        <p:nvSpPr>
          <p:cNvPr id="3" name="Content Placeholder 2"/>
          <p:cNvSpPr>
            <a:spLocks noGrp="1"/>
          </p:cNvSpPr>
          <p:nvPr>
            <p:ph idx="1"/>
          </p:nvPr>
        </p:nvSpPr>
        <p:spPr/>
        <p:txBody>
          <a:bodyPr/>
          <a:lstStyle/>
          <a:p>
            <a:pPr marL="0" indent="0">
              <a:buNone/>
            </a:pPr>
            <a:r>
              <a:rPr lang="ja-JP" b="1" dirty="0"/>
              <a:t>主要結果</a:t>
            </a:r>
          </a:p>
        </p:txBody>
      </p:sp>
      <p:sp>
        <p:nvSpPr>
          <p:cNvPr id="5" name="Text Placeholder 4"/>
          <p:cNvSpPr>
            <a:spLocks noGrp="1"/>
          </p:cNvSpPr>
          <p:nvPr>
            <p:ph type="body" sz="quarter" idx="11"/>
          </p:nvPr>
        </p:nvSpPr>
        <p:spPr/>
        <p:txBody>
          <a:bodyPr/>
          <a:lstStyle/>
          <a:p>
            <a:r>
              <a:rPr lang="ja-JP"/>
              <a:t>Fu Q, et al.J Clin Oncol 2022;40(suppl):abstr 560</a:t>
            </a:r>
          </a:p>
        </p:txBody>
      </p:sp>
      <p:sp>
        <p:nvSpPr>
          <p:cNvPr id="7" name="TextBox 6"/>
          <p:cNvSpPr txBox="1"/>
          <p:nvPr/>
        </p:nvSpPr>
        <p:spPr>
          <a:xfrm>
            <a:off x="2711250" y="1633734"/>
            <a:ext cx="1715534" cy="338554"/>
          </a:xfrm>
          <a:prstGeom prst="rect">
            <a:avLst/>
          </a:prstGeom>
          <a:noFill/>
        </p:spPr>
        <p:txBody>
          <a:bodyPr wrap="none" rtlCol="0">
            <a:spAutoFit/>
          </a:bodyPr>
          <a:lstStyle/>
          <a:p>
            <a:pPr algn="ctr"/>
            <a:r>
              <a:rPr lang="ja-JP" sz="1600" b="1"/>
              <a:t>全生存期間</a:t>
            </a:r>
          </a:p>
        </p:txBody>
      </p:sp>
      <p:sp>
        <p:nvSpPr>
          <p:cNvPr id="8" name="TextBox 7"/>
          <p:cNvSpPr txBox="1"/>
          <p:nvPr/>
        </p:nvSpPr>
        <p:spPr>
          <a:xfrm>
            <a:off x="7979482" y="1633734"/>
            <a:ext cx="2659702" cy="338554"/>
          </a:xfrm>
          <a:prstGeom prst="rect">
            <a:avLst/>
          </a:prstGeom>
          <a:noFill/>
        </p:spPr>
        <p:txBody>
          <a:bodyPr wrap="none" rtlCol="0">
            <a:spAutoFit/>
          </a:bodyPr>
          <a:lstStyle/>
          <a:p>
            <a:pPr algn="ctr"/>
            <a:r>
              <a:rPr lang="ja-JP" sz="1600" b="1"/>
              <a:t>無増悪生存期間</a:t>
            </a:r>
          </a:p>
        </p:txBody>
      </p:sp>
      <p:grpSp>
        <p:nvGrpSpPr>
          <p:cNvPr id="9" name="Group 8">
            <a:extLst>
              <a:ext uri="{FF2B5EF4-FFF2-40B4-BE49-F238E27FC236}">
                <a16:creationId xmlns:a16="http://schemas.microsoft.com/office/drawing/2014/main" id="{C7D777D4-A114-4B2C-8D33-D102DEFCDB97}"/>
              </a:ext>
            </a:extLst>
          </p:cNvPr>
          <p:cNvGrpSpPr/>
          <p:nvPr/>
        </p:nvGrpSpPr>
        <p:grpSpPr>
          <a:xfrm>
            <a:off x="219864" y="2137107"/>
            <a:ext cx="5952416" cy="3589213"/>
            <a:chOff x="157164" y="2523187"/>
            <a:chExt cx="5952416" cy="3589213"/>
          </a:xfrm>
        </p:grpSpPr>
        <p:sp>
          <p:nvSpPr>
            <p:cNvPr id="10" name="TextBox 9">
              <a:extLst>
                <a:ext uri="{FF2B5EF4-FFF2-40B4-BE49-F238E27FC236}">
                  <a16:creationId xmlns:a16="http://schemas.microsoft.com/office/drawing/2014/main" id="{37A88A3E-2734-44E2-A097-272C52F627D6}"/>
                </a:ext>
              </a:extLst>
            </p:cNvPr>
            <p:cNvSpPr txBox="1"/>
            <p:nvPr/>
          </p:nvSpPr>
          <p:spPr>
            <a:xfrm>
              <a:off x="819204" y="5236249"/>
              <a:ext cx="990977" cy="307777"/>
            </a:xfrm>
            <a:prstGeom prst="rect">
              <a:avLst/>
            </a:prstGeom>
            <a:noFill/>
          </p:spPr>
          <p:txBody>
            <a:bodyPr wrap="none" rtlCol="0">
              <a:spAutoFit/>
            </a:bodyPr>
            <a:lstStyle/>
            <a:p>
              <a:pPr algn="r"/>
              <a:r>
                <a:rPr lang="ja-JP" sz="1400"/>
                <a:t>リスク有患者数</a:t>
              </a:r>
            </a:p>
          </p:txBody>
        </p:sp>
        <p:sp>
          <p:nvSpPr>
            <p:cNvPr id="11" name="TextBox 10">
              <a:extLst>
                <a:ext uri="{FF2B5EF4-FFF2-40B4-BE49-F238E27FC236}">
                  <a16:creationId xmlns:a16="http://schemas.microsoft.com/office/drawing/2014/main" id="{FAD4EABA-CDC6-4703-8851-991E7CFFD4BD}"/>
                </a:ext>
              </a:extLst>
            </p:cNvPr>
            <p:cNvSpPr txBox="1"/>
            <p:nvPr/>
          </p:nvSpPr>
          <p:spPr>
            <a:xfrm>
              <a:off x="1138201" y="5804623"/>
              <a:ext cx="671980" cy="307777"/>
            </a:xfrm>
            <a:prstGeom prst="rect">
              <a:avLst/>
            </a:prstGeom>
            <a:noFill/>
          </p:spPr>
          <p:txBody>
            <a:bodyPr wrap="none" rtlCol="0">
              <a:spAutoFit/>
            </a:bodyPr>
            <a:lstStyle/>
            <a:p>
              <a:pPr algn="r"/>
              <a:r>
                <a:rPr lang="ja-JP" sz="1400">
                  <a:solidFill>
                    <a:schemeClr val="accent2"/>
                  </a:solidFill>
                </a:rPr>
                <a:t>mFFX</a:t>
              </a:r>
            </a:p>
          </p:txBody>
        </p:sp>
        <p:sp>
          <p:nvSpPr>
            <p:cNvPr id="12" name="TextBox 11">
              <a:extLst>
                <a:ext uri="{FF2B5EF4-FFF2-40B4-BE49-F238E27FC236}">
                  <a16:creationId xmlns:a16="http://schemas.microsoft.com/office/drawing/2014/main" id="{24E24A80-54B7-4DBB-93AB-4B06051C9406}"/>
                </a:ext>
              </a:extLst>
            </p:cNvPr>
            <p:cNvSpPr txBox="1"/>
            <p:nvPr/>
          </p:nvSpPr>
          <p:spPr>
            <a:xfrm>
              <a:off x="157164" y="5492710"/>
              <a:ext cx="1653017" cy="307777"/>
            </a:xfrm>
            <a:prstGeom prst="rect">
              <a:avLst/>
            </a:prstGeom>
            <a:noFill/>
          </p:spPr>
          <p:txBody>
            <a:bodyPr wrap="none" rtlCol="0">
              <a:spAutoFit/>
            </a:bodyPr>
            <a:lstStyle/>
            <a:p>
              <a:pPr algn="r"/>
              <a:r>
                <a:rPr lang="ja-JP" sz="1400">
                  <a:solidFill>
                    <a:schemeClr val="accent3"/>
                  </a:solidFill>
                </a:rPr>
                <a:t>シンチリマブ + mFFX</a:t>
              </a:r>
            </a:p>
          </p:txBody>
        </p:sp>
        <p:sp>
          <p:nvSpPr>
            <p:cNvPr id="13" name="Freeform 21">
              <a:extLst>
                <a:ext uri="{FF2B5EF4-FFF2-40B4-BE49-F238E27FC236}">
                  <a16:creationId xmlns:a16="http://schemas.microsoft.com/office/drawing/2014/main" id="{3534AD86-001E-44C6-B46E-A133A112C517}"/>
                </a:ext>
              </a:extLst>
            </p:cNvPr>
            <p:cNvSpPr>
              <a:spLocks/>
            </p:cNvSpPr>
            <p:nvPr/>
          </p:nvSpPr>
          <p:spPr bwMode="auto">
            <a:xfrm>
              <a:off x="1969580" y="2657453"/>
              <a:ext cx="4140000" cy="218692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4" name="Group 13">
              <a:extLst>
                <a:ext uri="{FF2B5EF4-FFF2-40B4-BE49-F238E27FC236}">
                  <a16:creationId xmlns:a16="http://schemas.microsoft.com/office/drawing/2014/main" id="{FD46E155-9950-432B-98F6-2C4FD2FA415B}"/>
                </a:ext>
              </a:extLst>
            </p:cNvPr>
            <p:cNvGrpSpPr/>
            <p:nvPr/>
          </p:nvGrpSpPr>
          <p:grpSpPr>
            <a:xfrm>
              <a:off x="1250301" y="2523187"/>
              <a:ext cx="713734" cy="2455200"/>
              <a:chOff x="1270621" y="1265887"/>
              <a:chExt cx="713734" cy="2858279"/>
            </a:xfrm>
          </p:grpSpPr>
          <p:sp>
            <p:nvSpPr>
              <p:cNvPr id="99" name="Line 6">
                <a:extLst>
                  <a:ext uri="{FF2B5EF4-FFF2-40B4-BE49-F238E27FC236}">
                    <a16:creationId xmlns:a16="http://schemas.microsoft.com/office/drawing/2014/main" id="{4356B9FF-C5BC-43E1-B276-FF82386514D4}"/>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0" name="Line 7">
                <a:extLst>
                  <a:ext uri="{FF2B5EF4-FFF2-40B4-BE49-F238E27FC236}">
                    <a16:creationId xmlns:a16="http://schemas.microsoft.com/office/drawing/2014/main" id="{4004E016-1EDB-4B61-A290-77D99065B241}"/>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1" name="Line 8">
                <a:extLst>
                  <a:ext uri="{FF2B5EF4-FFF2-40B4-BE49-F238E27FC236}">
                    <a16:creationId xmlns:a16="http://schemas.microsoft.com/office/drawing/2014/main" id="{D6DAFB58-4F47-4F64-97A8-5A19E0FDFA80}"/>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2" name="Line 9">
                <a:extLst>
                  <a:ext uri="{FF2B5EF4-FFF2-40B4-BE49-F238E27FC236}">
                    <a16:creationId xmlns:a16="http://schemas.microsoft.com/office/drawing/2014/main" id="{7D4D74D3-A218-4954-8F19-AE1F25B65F50}"/>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3" name="Line 10">
                <a:extLst>
                  <a:ext uri="{FF2B5EF4-FFF2-40B4-BE49-F238E27FC236}">
                    <a16:creationId xmlns:a16="http://schemas.microsoft.com/office/drawing/2014/main" id="{A7EC66C8-C246-4C28-A7E0-32ED0E050459}"/>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4" name="Line 11">
                <a:extLst>
                  <a:ext uri="{FF2B5EF4-FFF2-40B4-BE49-F238E27FC236}">
                    <a16:creationId xmlns:a16="http://schemas.microsoft.com/office/drawing/2014/main" id="{B20BD104-1DB8-4850-93E8-1B4685502459}"/>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5" name="TextBox 104">
                <a:extLst>
                  <a:ext uri="{FF2B5EF4-FFF2-40B4-BE49-F238E27FC236}">
                    <a16:creationId xmlns:a16="http://schemas.microsoft.com/office/drawing/2014/main" id="{A98FD24B-7F95-4CF1-83E3-30CE190D384B}"/>
                  </a:ext>
                </a:extLst>
              </p:cNvPr>
              <p:cNvSpPr txBox="1"/>
              <p:nvPr/>
            </p:nvSpPr>
            <p:spPr>
              <a:xfrm rot="16200000">
                <a:off x="1014698" y="2569414"/>
                <a:ext cx="819624"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OS、%</a:t>
                </a:r>
              </a:p>
            </p:txBody>
          </p:sp>
          <p:sp>
            <p:nvSpPr>
              <p:cNvPr id="106" name="TextBox 105">
                <a:extLst>
                  <a:ext uri="{FF2B5EF4-FFF2-40B4-BE49-F238E27FC236}">
                    <a16:creationId xmlns:a16="http://schemas.microsoft.com/office/drawing/2014/main" id="{441875B2-309A-4869-8A0F-7374FEF78F84}"/>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100</a:t>
                </a:r>
              </a:p>
            </p:txBody>
          </p:sp>
          <p:sp>
            <p:nvSpPr>
              <p:cNvPr id="107" name="TextBox 106">
                <a:extLst>
                  <a:ext uri="{FF2B5EF4-FFF2-40B4-BE49-F238E27FC236}">
                    <a16:creationId xmlns:a16="http://schemas.microsoft.com/office/drawing/2014/main" id="{A5EF4989-6107-4B49-B8EE-CCE48FEEC423}"/>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80</a:t>
                </a:r>
              </a:p>
            </p:txBody>
          </p:sp>
          <p:sp>
            <p:nvSpPr>
              <p:cNvPr id="108" name="TextBox 107">
                <a:extLst>
                  <a:ext uri="{FF2B5EF4-FFF2-40B4-BE49-F238E27FC236}">
                    <a16:creationId xmlns:a16="http://schemas.microsoft.com/office/drawing/2014/main" id="{8CD4898B-8C87-47EE-97AE-056DF954CD3B}"/>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60</a:t>
                </a:r>
              </a:p>
            </p:txBody>
          </p:sp>
          <p:sp>
            <p:nvSpPr>
              <p:cNvPr id="109" name="TextBox 108">
                <a:extLst>
                  <a:ext uri="{FF2B5EF4-FFF2-40B4-BE49-F238E27FC236}">
                    <a16:creationId xmlns:a16="http://schemas.microsoft.com/office/drawing/2014/main" id="{5F0C58AA-78B3-456B-BBD8-3FC6FA3E2269}"/>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40</a:t>
                </a:r>
              </a:p>
            </p:txBody>
          </p:sp>
          <p:sp>
            <p:nvSpPr>
              <p:cNvPr id="110" name="TextBox 109">
                <a:extLst>
                  <a:ext uri="{FF2B5EF4-FFF2-40B4-BE49-F238E27FC236}">
                    <a16:creationId xmlns:a16="http://schemas.microsoft.com/office/drawing/2014/main" id="{617F9526-1A7F-4C56-9990-275EECD3EE50}"/>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20</a:t>
                </a:r>
              </a:p>
            </p:txBody>
          </p:sp>
          <p:sp>
            <p:nvSpPr>
              <p:cNvPr id="111" name="TextBox 110">
                <a:extLst>
                  <a:ext uri="{FF2B5EF4-FFF2-40B4-BE49-F238E27FC236}">
                    <a16:creationId xmlns:a16="http://schemas.microsoft.com/office/drawing/2014/main" id="{5C2C8CD5-FA8F-4726-BA34-083F4864EC28}"/>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grpSp>
          <p:nvGrpSpPr>
            <p:cNvPr id="15" name="Group 14">
              <a:extLst>
                <a:ext uri="{FF2B5EF4-FFF2-40B4-BE49-F238E27FC236}">
                  <a16:creationId xmlns:a16="http://schemas.microsoft.com/office/drawing/2014/main" id="{459D1644-D0D6-4CF6-A6C9-A23B681DACE1}"/>
                </a:ext>
              </a:extLst>
            </p:cNvPr>
            <p:cNvGrpSpPr/>
            <p:nvPr/>
          </p:nvGrpSpPr>
          <p:grpSpPr>
            <a:xfrm>
              <a:off x="1876474" y="4838329"/>
              <a:ext cx="4213291" cy="580908"/>
              <a:chOff x="1472686" y="5303149"/>
              <a:chExt cx="3979371" cy="580908"/>
            </a:xfrm>
          </p:grpSpPr>
          <p:sp>
            <p:nvSpPr>
              <p:cNvPr id="76" name="TextBox 75">
                <a:extLst>
                  <a:ext uri="{FF2B5EF4-FFF2-40B4-BE49-F238E27FC236}">
                    <a16:creationId xmlns:a16="http://schemas.microsoft.com/office/drawing/2014/main" id="{A8A38381-C1E4-4839-86EB-33DC4B0B20CF}"/>
                  </a:ext>
                </a:extLst>
              </p:cNvPr>
              <p:cNvSpPr txBox="1"/>
              <p:nvPr/>
            </p:nvSpPr>
            <p:spPr>
              <a:xfrm>
                <a:off x="2851981" y="5576280"/>
                <a:ext cx="1191582"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sp>
            <p:nvSpPr>
              <p:cNvPr id="77" name="Line 21">
                <a:extLst>
                  <a:ext uri="{FF2B5EF4-FFF2-40B4-BE49-F238E27FC236}">
                    <a16:creationId xmlns:a16="http://schemas.microsoft.com/office/drawing/2014/main" id="{4EB5E9DB-E8A5-4739-AC1B-38BF44883B69}"/>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5D008666-5C50-4A70-B98C-BFDC07BEA850}"/>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79" name="Line 21">
                <a:extLst>
                  <a:ext uri="{FF2B5EF4-FFF2-40B4-BE49-F238E27FC236}">
                    <a16:creationId xmlns:a16="http://schemas.microsoft.com/office/drawing/2014/main" id="{C2D3B021-EB0C-4FF5-83FF-62B63A4ADECF}"/>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251328F1-F40D-4B9F-B31D-AE2842418DAE}"/>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27</a:t>
                </a:r>
              </a:p>
            </p:txBody>
          </p:sp>
          <p:sp>
            <p:nvSpPr>
              <p:cNvPr id="81" name="Line 21">
                <a:extLst>
                  <a:ext uri="{FF2B5EF4-FFF2-40B4-BE49-F238E27FC236}">
                    <a16:creationId xmlns:a16="http://schemas.microsoft.com/office/drawing/2014/main" id="{F3238DFD-55E2-4D48-B91E-7B98616E1F92}"/>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286EB6A3-C281-468A-B088-821985933AC2}"/>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83" name="Line 21">
                <a:extLst>
                  <a:ext uri="{FF2B5EF4-FFF2-40B4-BE49-F238E27FC236}">
                    <a16:creationId xmlns:a16="http://schemas.microsoft.com/office/drawing/2014/main" id="{F9F878D5-5EB8-4F2B-A1AB-A06B19123C79}"/>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EAD0E3CF-8401-423F-8925-136F25AD90AA}"/>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85" name="Line 21">
                <a:extLst>
                  <a:ext uri="{FF2B5EF4-FFF2-40B4-BE49-F238E27FC236}">
                    <a16:creationId xmlns:a16="http://schemas.microsoft.com/office/drawing/2014/main" id="{FE97DC45-3415-4D9C-B061-6D3AEADB9768}"/>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6D8442FD-AFB3-4EBC-9787-B32C5BF0D7E5}"/>
                  </a:ext>
                </a:extLst>
              </p:cNvPr>
              <p:cNvSpPr txBox="1"/>
              <p:nvPr/>
            </p:nvSpPr>
            <p:spPr>
              <a:xfrm>
                <a:off x="3681099"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87" name="Line 21">
                <a:extLst>
                  <a:ext uri="{FF2B5EF4-FFF2-40B4-BE49-F238E27FC236}">
                    <a16:creationId xmlns:a16="http://schemas.microsoft.com/office/drawing/2014/main" id="{07B8C64B-A20F-4BB2-8924-4BE8380B9AE3}"/>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36AC4C89-D610-431D-99D6-464A326D4FAC}"/>
                  </a:ext>
                </a:extLst>
              </p:cNvPr>
              <p:cNvSpPr txBox="1"/>
              <p:nvPr/>
            </p:nvSpPr>
            <p:spPr>
              <a:xfrm>
                <a:off x="3302314"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89" name="Line 21">
                <a:extLst>
                  <a:ext uri="{FF2B5EF4-FFF2-40B4-BE49-F238E27FC236}">
                    <a16:creationId xmlns:a16="http://schemas.microsoft.com/office/drawing/2014/main" id="{8CAF7C27-005F-4E01-A12C-B8017931CDB8}"/>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86F7B406-D30B-4314-A0E2-B03BE63FDAF0}"/>
                  </a:ext>
                </a:extLst>
              </p:cNvPr>
              <p:cNvSpPr txBox="1"/>
              <p:nvPr/>
            </p:nvSpPr>
            <p:spPr>
              <a:xfrm>
                <a:off x="2926677"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91" name="Line 21">
                <a:extLst>
                  <a:ext uri="{FF2B5EF4-FFF2-40B4-BE49-F238E27FC236}">
                    <a16:creationId xmlns:a16="http://schemas.microsoft.com/office/drawing/2014/main" id="{4CF93D0D-4D5C-4CE9-A31F-1C779A31E1E1}"/>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C957C0F8-3E65-47A9-8443-B8A0EBBEEEC9}"/>
                  </a:ext>
                </a:extLst>
              </p:cNvPr>
              <p:cNvSpPr txBox="1"/>
              <p:nvPr/>
            </p:nvSpPr>
            <p:spPr>
              <a:xfrm>
                <a:off x="2599598"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93" name="Line 21">
                <a:extLst>
                  <a:ext uri="{FF2B5EF4-FFF2-40B4-BE49-F238E27FC236}">
                    <a16:creationId xmlns:a16="http://schemas.microsoft.com/office/drawing/2014/main" id="{25C32662-73AE-4401-BF4B-900B538C3262}"/>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FB99C7D8-ABCD-48C7-8DFD-5D5B8C795F96}"/>
                  </a:ext>
                </a:extLst>
              </p:cNvPr>
              <p:cNvSpPr txBox="1"/>
              <p:nvPr/>
            </p:nvSpPr>
            <p:spPr>
              <a:xfrm>
                <a:off x="2223960"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95" name="Line 21">
                <a:extLst>
                  <a:ext uri="{FF2B5EF4-FFF2-40B4-BE49-F238E27FC236}">
                    <a16:creationId xmlns:a16="http://schemas.microsoft.com/office/drawing/2014/main" id="{4B2AC880-282E-4DF1-BE29-902104F68B40}"/>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140F5106-E147-4970-9DBA-4CF78D1F1D14}"/>
                  </a:ext>
                </a:extLst>
              </p:cNvPr>
              <p:cNvSpPr txBox="1"/>
              <p:nvPr/>
            </p:nvSpPr>
            <p:spPr>
              <a:xfrm>
                <a:off x="1843302"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97" name="Line 21">
                <a:extLst>
                  <a:ext uri="{FF2B5EF4-FFF2-40B4-BE49-F238E27FC236}">
                    <a16:creationId xmlns:a16="http://schemas.microsoft.com/office/drawing/2014/main" id="{16861482-45B4-498E-9D6A-4FD48377C055}"/>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693116CA-8E84-421C-8B13-3BC630116F60}"/>
                  </a:ext>
                </a:extLst>
              </p:cNvPr>
              <p:cNvSpPr txBox="1"/>
              <p:nvPr/>
            </p:nvSpPr>
            <p:spPr>
              <a:xfrm>
                <a:off x="1472686"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6" name="Group 15">
              <a:extLst>
                <a:ext uri="{FF2B5EF4-FFF2-40B4-BE49-F238E27FC236}">
                  <a16:creationId xmlns:a16="http://schemas.microsoft.com/office/drawing/2014/main" id="{148ED8E0-116D-43DA-BCF6-6E266A0CCD91}"/>
                </a:ext>
              </a:extLst>
            </p:cNvPr>
            <p:cNvGrpSpPr/>
            <p:nvPr/>
          </p:nvGrpSpPr>
          <p:grpSpPr>
            <a:xfrm>
              <a:off x="1831839" y="5820313"/>
              <a:ext cx="4200254" cy="288147"/>
              <a:chOff x="1843132" y="6542472"/>
              <a:chExt cx="4200254" cy="288147"/>
            </a:xfrm>
          </p:grpSpPr>
          <p:sp>
            <p:nvSpPr>
              <p:cNvPr id="65" name="TextBox 64">
                <a:extLst>
                  <a:ext uri="{FF2B5EF4-FFF2-40B4-BE49-F238E27FC236}">
                    <a16:creationId xmlns:a16="http://schemas.microsoft.com/office/drawing/2014/main" id="{4A0B1C22-6ACE-4B2D-AEF9-1C4BF1A8A6E7}"/>
                  </a:ext>
                </a:extLst>
              </p:cNvPr>
              <p:cNvSpPr txBox="1"/>
              <p:nvPr/>
            </p:nvSpPr>
            <p:spPr>
              <a:xfrm>
                <a:off x="5871297" y="6542472"/>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66" name="TextBox 65">
                <a:extLst>
                  <a:ext uri="{FF2B5EF4-FFF2-40B4-BE49-F238E27FC236}">
                    <a16:creationId xmlns:a16="http://schemas.microsoft.com/office/drawing/2014/main" id="{2D0B36A7-CC81-47B8-A12F-C8F0341D07EB}"/>
                  </a:ext>
                </a:extLst>
              </p:cNvPr>
              <p:cNvSpPr txBox="1"/>
              <p:nvPr/>
            </p:nvSpPr>
            <p:spPr>
              <a:xfrm>
                <a:off x="5473579" y="6542472"/>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a:t>
                </a:r>
              </a:p>
            </p:txBody>
          </p:sp>
          <p:sp>
            <p:nvSpPr>
              <p:cNvPr id="67" name="TextBox 66">
                <a:extLst>
                  <a:ext uri="{FF2B5EF4-FFF2-40B4-BE49-F238E27FC236}">
                    <a16:creationId xmlns:a16="http://schemas.microsoft.com/office/drawing/2014/main" id="{29C78959-464F-42A6-8067-A1222CF7D488}"/>
                  </a:ext>
                </a:extLst>
              </p:cNvPr>
              <p:cNvSpPr txBox="1"/>
              <p:nvPr/>
            </p:nvSpPr>
            <p:spPr>
              <a:xfrm>
                <a:off x="5075861" y="6542472"/>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a:t>
                </a:r>
              </a:p>
            </p:txBody>
          </p:sp>
          <p:sp>
            <p:nvSpPr>
              <p:cNvPr id="68" name="TextBox 67">
                <a:extLst>
                  <a:ext uri="{FF2B5EF4-FFF2-40B4-BE49-F238E27FC236}">
                    <a16:creationId xmlns:a16="http://schemas.microsoft.com/office/drawing/2014/main" id="{34700793-DFB2-46D4-A82C-C11B6FA5D670}"/>
                  </a:ext>
                </a:extLst>
              </p:cNvPr>
              <p:cNvSpPr txBox="1"/>
              <p:nvPr/>
            </p:nvSpPr>
            <p:spPr>
              <a:xfrm>
                <a:off x="4678142" y="6542472"/>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8</a:t>
                </a:r>
              </a:p>
            </p:txBody>
          </p:sp>
          <p:sp>
            <p:nvSpPr>
              <p:cNvPr id="69" name="TextBox 68">
                <a:extLst>
                  <a:ext uri="{FF2B5EF4-FFF2-40B4-BE49-F238E27FC236}">
                    <a16:creationId xmlns:a16="http://schemas.microsoft.com/office/drawing/2014/main" id="{77B1CBD5-046B-4B2F-BEEC-FBC45A48B86A}"/>
                  </a:ext>
                </a:extLst>
              </p:cNvPr>
              <p:cNvSpPr txBox="1"/>
              <p:nvPr/>
            </p:nvSpPr>
            <p:spPr>
              <a:xfrm>
                <a:off x="4240645" y="6542472"/>
                <a:ext cx="25813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11</a:t>
                </a:r>
              </a:p>
            </p:txBody>
          </p:sp>
          <p:sp>
            <p:nvSpPr>
              <p:cNvPr id="70" name="TextBox 69">
                <a:extLst>
                  <a:ext uri="{FF2B5EF4-FFF2-40B4-BE49-F238E27FC236}">
                    <a16:creationId xmlns:a16="http://schemas.microsoft.com/office/drawing/2014/main" id="{CDC899F5-38EE-4F77-81EF-D03698B54C11}"/>
                  </a:ext>
                </a:extLst>
              </p:cNvPr>
              <p:cNvSpPr txBox="1"/>
              <p:nvPr/>
            </p:nvSpPr>
            <p:spPr>
              <a:xfrm>
                <a:off x="3832925" y="6542472"/>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18</a:t>
                </a:r>
              </a:p>
            </p:txBody>
          </p:sp>
          <p:sp>
            <p:nvSpPr>
              <p:cNvPr id="71" name="TextBox 70">
                <a:extLst>
                  <a:ext uri="{FF2B5EF4-FFF2-40B4-BE49-F238E27FC236}">
                    <a16:creationId xmlns:a16="http://schemas.microsoft.com/office/drawing/2014/main" id="{C3F8E8D6-9335-4796-B9B1-0A1A722B144F}"/>
                  </a:ext>
                </a:extLst>
              </p:cNvPr>
              <p:cNvSpPr txBox="1"/>
              <p:nvPr/>
            </p:nvSpPr>
            <p:spPr>
              <a:xfrm>
                <a:off x="3435207" y="6542472"/>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22</a:t>
                </a:r>
              </a:p>
            </p:txBody>
          </p:sp>
          <p:sp>
            <p:nvSpPr>
              <p:cNvPr id="72" name="TextBox 71">
                <a:extLst>
                  <a:ext uri="{FF2B5EF4-FFF2-40B4-BE49-F238E27FC236}">
                    <a16:creationId xmlns:a16="http://schemas.microsoft.com/office/drawing/2014/main" id="{E37CE6E3-9EB0-40DE-BF53-85074D986ECE}"/>
                  </a:ext>
                </a:extLst>
              </p:cNvPr>
              <p:cNvSpPr txBox="1"/>
              <p:nvPr/>
            </p:nvSpPr>
            <p:spPr>
              <a:xfrm>
                <a:off x="3036287" y="6542472"/>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35</a:t>
                </a:r>
              </a:p>
            </p:txBody>
          </p:sp>
          <p:sp>
            <p:nvSpPr>
              <p:cNvPr id="73" name="TextBox 72">
                <a:extLst>
                  <a:ext uri="{FF2B5EF4-FFF2-40B4-BE49-F238E27FC236}">
                    <a16:creationId xmlns:a16="http://schemas.microsoft.com/office/drawing/2014/main" id="{69ED6EA1-687E-4E33-9BD4-134A28882C3E}"/>
                  </a:ext>
                </a:extLst>
              </p:cNvPr>
              <p:cNvSpPr txBox="1"/>
              <p:nvPr/>
            </p:nvSpPr>
            <p:spPr>
              <a:xfrm>
                <a:off x="2638568" y="6542472"/>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44</a:t>
                </a:r>
              </a:p>
            </p:txBody>
          </p:sp>
          <p:sp>
            <p:nvSpPr>
              <p:cNvPr id="74" name="TextBox 73">
                <a:extLst>
                  <a:ext uri="{FF2B5EF4-FFF2-40B4-BE49-F238E27FC236}">
                    <a16:creationId xmlns:a16="http://schemas.microsoft.com/office/drawing/2014/main" id="{97B658DC-DCBB-449D-B942-DA200315AECD}"/>
                  </a:ext>
                </a:extLst>
              </p:cNvPr>
              <p:cNvSpPr txBox="1"/>
              <p:nvPr/>
            </p:nvSpPr>
            <p:spPr>
              <a:xfrm>
                <a:off x="2235534" y="6542472"/>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50</a:t>
                </a:r>
              </a:p>
            </p:txBody>
          </p:sp>
          <p:sp>
            <p:nvSpPr>
              <p:cNvPr id="75" name="TextBox 74">
                <a:extLst>
                  <a:ext uri="{FF2B5EF4-FFF2-40B4-BE49-F238E27FC236}">
                    <a16:creationId xmlns:a16="http://schemas.microsoft.com/office/drawing/2014/main" id="{E7E17D51-24A5-48A3-A65F-B6C198785B7B}"/>
                  </a:ext>
                </a:extLst>
              </p:cNvPr>
              <p:cNvSpPr txBox="1"/>
              <p:nvPr/>
            </p:nvSpPr>
            <p:spPr>
              <a:xfrm>
                <a:off x="1843132" y="6542472"/>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55</a:t>
                </a:r>
              </a:p>
            </p:txBody>
          </p:sp>
        </p:grpSp>
        <p:grpSp>
          <p:nvGrpSpPr>
            <p:cNvPr id="17" name="Group 16">
              <a:extLst>
                <a:ext uri="{FF2B5EF4-FFF2-40B4-BE49-F238E27FC236}">
                  <a16:creationId xmlns:a16="http://schemas.microsoft.com/office/drawing/2014/main" id="{0EB637D1-DABC-42EF-87A9-A58DA5A799F5}"/>
                </a:ext>
              </a:extLst>
            </p:cNvPr>
            <p:cNvGrpSpPr/>
            <p:nvPr/>
          </p:nvGrpSpPr>
          <p:grpSpPr>
            <a:xfrm>
              <a:off x="1831839" y="5511904"/>
              <a:ext cx="4200254" cy="288147"/>
              <a:chOff x="1843132" y="5934281"/>
              <a:chExt cx="4200254" cy="288147"/>
            </a:xfrm>
          </p:grpSpPr>
          <p:sp>
            <p:nvSpPr>
              <p:cNvPr id="54" name="TextBox 53">
                <a:extLst>
                  <a:ext uri="{FF2B5EF4-FFF2-40B4-BE49-F238E27FC236}">
                    <a16:creationId xmlns:a16="http://schemas.microsoft.com/office/drawing/2014/main" id="{8812856A-28FA-4F03-82AF-F5C4CCDE661D}"/>
                  </a:ext>
                </a:extLst>
              </p:cNvPr>
              <p:cNvSpPr txBox="1"/>
              <p:nvPr/>
            </p:nvSpPr>
            <p:spPr>
              <a:xfrm>
                <a:off x="5871297" y="5934281"/>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55" name="TextBox 54">
                <a:extLst>
                  <a:ext uri="{FF2B5EF4-FFF2-40B4-BE49-F238E27FC236}">
                    <a16:creationId xmlns:a16="http://schemas.microsoft.com/office/drawing/2014/main" id="{DC81FB0A-B7D5-4FE6-A925-0BFD1E1FE2AE}"/>
                  </a:ext>
                </a:extLst>
              </p:cNvPr>
              <p:cNvSpPr txBox="1"/>
              <p:nvPr/>
            </p:nvSpPr>
            <p:spPr>
              <a:xfrm>
                <a:off x="5473578" y="5934281"/>
                <a:ext cx="172090"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a:t>
                </a:r>
              </a:p>
            </p:txBody>
          </p:sp>
          <p:sp>
            <p:nvSpPr>
              <p:cNvPr id="56" name="TextBox 55">
                <a:extLst>
                  <a:ext uri="{FF2B5EF4-FFF2-40B4-BE49-F238E27FC236}">
                    <a16:creationId xmlns:a16="http://schemas.microsoft.com/office/drawing/2014/main" id="{4E2B8353-CE78-4D5E-AC6A-0D007845531F}"/>
                  </a:ext>
                </a:extLst>
              </p:cNvPr>
              <p:cNvSpPr txBox="1"/>
              <p:nvPr/>
            </p:nvSpPr>
            <p:spPr>
              <a:xfrm>
                <a:off x="5075861" y="5934281"/>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5</a:t>
                </a:r>
              </a:p>
            </p:txBody>
          </p:sp>
          <p:sp>
            <p:nvSpPr>
              <p:cNvPr id="57" name="TextBox 56">
                <a:extLst>
                  <a:ext uri="{FF2B5EF4-FFF2-40B4-BE49-F238E27FC236}">
                    <a16:creationId xmlns:a16="http://schemas.microsoft.com/office/drawing/2014/main" id="{F2ACC3D5-3ABD-4D40-83B6-422C7AC01D09}"/>
                  </a:ext>
                </a:extLst>
              </p:cNvPr>
              <p:cNvSpPr txBox="1"/>
              <p:nvPr/>
            </p:nvSpPr>
            <p:spPr>
              <a:xfrm>
                <a:off x="4678142" y="5934281"/>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7</a:t>
                </a:r>
              </a:p>
            </p:txBody>
          </p:sp>
          <p:sp>
            <p:nvSpPr>
              <p:cNvPr id="58" name="TextBox 57">
                <a:extLst>
                  <a:ext uri="{FF2B5EF4-FFF2-40B4-BE49-F238E27FC236}">
                    <a16:creationId xmlns:a16="http://schemas.microsoft.com/office/drawing/2014/main" id="{01C89BD5-EAEA-47A5-9C48-52695DB53C01}"/>
                  </a:ext>
                </a:extLst>
              </p:cNvPr>
              <p:cNvSpPr txBox="1"/>
              <p:nvPr/>
            </p:nvSpPr>
            <p:spPr>
              <a:xfrm>
                <a:off x="4240645" y="5934281"/>
                <a:ext cx="25813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11</a:t>
                </a:r>
              </a:p>
            </p:txBody>
          </p:sp>
          <p:sp>
            <p:nvSpPr>
              <p:cNvPr id="59" name="TextBox 58">
                <a:extLst>
                  <a:ext uri="{FF2B5EF4-FFF2-40B4-BE49-F238E27FC236}">
                    <a16:creationId xmlns:a16="http://schemas.microsoft.com/office/drawing/2014/main" id="{96A622DA-BB68-4593-9388-341BE361164D}"/>
                  </a:ext>
                </a:extLst>
              </p:cNvPr>
              <p:cNvSpPr txBox="1"/>
              <p:nvPr/>
            </p:nvSpPr>
            <p:spPr>
              <a:xfrm>
                <a:off x="3832925" y="5934281"/>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16</a:t>
                </a:r>
              </a:p>
            </p:txBody>
          </p:sp>
          <p:sp>
            <p:nvSpPr>
              <p:cNvPr id="60" name="TextBox 59">
                <a:extLst>
                  <a:ext uri="{FF2B5EF4-FFF2-40B4-BE49-F238E27FC236}">
                    <a16:creationId xmlns:a16="http://schemas.microsoft.com/office/drawing/2014/main" id="{4C48DCC4-2343-43EC-AE49-06F4D80B78C2}"/>
                  </a:ext>
                </a:extLst>
              </p:cNvPr>
              <p:cNvSpPr txBox="1"/>
              <p:nvPr/>
            </p:nvSpPr>
            <p:spPr>
              <a:xfrm>
                <a:off x="3435207" y="5934281"/>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22</a:t>
                </a:r>
              </a:p>
            </p:txBody>
          </p:sp>
          <p:sp>
            <p:nvSpPr>
              <p:cNvPr id="61" name="TextBox 60">
                <a:extLst>
                  <a:ext uri="{FF2B5EF4-FFF2-40B4-BE49-F238E27FC236}">
                    <a16:creationId xmlns:a16="http://schemas.microsoft.com/office/drawing/2014/main" id="{EE392289-FB14-4AB4-8B6B-33A3A110E627}"/>
                  </a:ext>
                </a:extLst>
              </p:cNvPr>
              <p:cNvSpPr txBox="1"/>
              <p:nvPr/>
            </p:nvSpPr>
            <p:spPr>
              <a:xfrm>
                <a:off x="3036287" y="5934281"/>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32</a:t>
                </a:r>
              </a:p>
            </p:txBody>
          </p:sp>
          <p:sp>
            <p:nvSpPr>
              <p:cNvPr id="62" name="TextBox 61">
                <a:extLst>
                  <a:ext uri="{FF2B5EF4-FFF2-40B4-BE49-F238E27FC236}">
                    <a16:creationId xmlns:a16="http://schemas.microsoft.com/office/drawing/2014/main" id="{4EDCD744-D480-482A-97F7-2866DDF5D42C}"/>
                  </a:ext>
                </a:extLst>
              </p:cNvPr>
              <p:cNvSpPr txBox="1"/>
              <p:nvPr/>
            </p:nvSpPr>
            <p:spPr>
              <a:xfrm>
                <a:off x="2638568" y="5934281"/>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39</a:t>
                </a:r>
              </a:p>
            </p:txBody>
          </p:sp>
          <p:sp>
            <p:nvSpPr>
              <p:cNvPr id="63" name="TextBox 62">
                <a:extLst>
                  <a:ext uri="{FF2B5EF4-FFF2-40B4-BE49-F238E27FC236}">
                    <a16:creationId xmlns:a16="http://schemas.microsoft.com/office/drawing/2014/main" id="{04F3F8E8-597E-4E11-9696-CC86C6B9A88D}"/>
                  </a:ext>
                </a:extLst>
              </p:cNvPr>
              <p:cNvSpPr txBox="1"/>
              <p:nvPr/>
            </p:nvSpPr>
            <p:spPr>
              <a:xfrm>
                <a:off x="2235534" y="5934281"/>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53</a:t>
                </a:r>
              </a:p>
            </p:txBody>
          </p:sp>
          <p:sp>
            <p:nvSpPr>
              <p:cNvPr id="64" name="TextBox 63">
                <a:extLst>
                  <a:ext uri="{FF2B5EF4-FFF2-40B4-BE49-F238E27FC236}">
                    <a16:creationId xmlns:a16="http://schemas.microsoft.com/office/drawing/2014/main" id="{C4B3F23F-37BE-4001-B13B-35DEABD79387}"/>
                  </a:ext>
                </a:extLst>
              </p:cNvPr>
              <p:cNvSpPr txBox="1"/>
              <p:nvPr/>
            </p:nvSpPr>
            <p:spPr>
              <a:xfrm>
                <a:off x="1843132" y="5934281"/>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55</a:t>
                </a:r>
              </a:p>
            </p:txBody>
          </p:sp>
        </p:grpSp>
        <p:sp>
          <p:nvSpPr>
            <p:cNvPr id="18" name="TextBox 17">
              <a:extLst>
                <a:ext uri="{FF2B5EF4-FFF2-40B4-BE49-F238E27FC236}">
                  <a16:creationId xmlns:a16="http://schemas.microsoft.com/office/drawing/2014/main" id="{ECCCE389-5AFA-4F89-B85A-D7CAEA7F79C5}"/>
                </a:ext>
              </a:extLst>
            </p:cNvPr>
            <p:cNvSpPr txBox="1"/>
            <p:nvPr/>
          </p:nvSpPr>
          <p:spPr>
            <a:xfrm>
              <a:off x="3503624" y="2560320"/>
              <a:ext cx="2492990" cy="738664"/>
            </a:xfrm>
            <a:prstGeom prst="rect">
              <a:avLst/>
            </a:prstGeom>
            <a:noFill/>
          </p:spPr>
          <p:txBody>
            <a:bodyPr wrap="none" rtlCol="0">
              <a:spAutoFit/>
            </a:bodyPr>
            <a:lstStyle/>
            <a:p>
              <a:r>
                <a:rPr lang="ja-JP" sz="1400" dirty="0">
                  <a:solidFill>
                    <a:srgbClr val="4D4D4D"/>
                  </a:solidFill>
                </a:rPr>
                <a:t>mOS, mo 10.9 対 10.8</a:t>
              </a:r>
            </a:p>
            <a:p>
              <a:r>
                <a:rPr lang="ja-JP" sz="1400" dirty="0">
                  <a:solidFill>
                    <a:srgbClr val="4D4D4D"/>
                  </a:solidFill>
                </a:rPr>
                <a:t>HR 1.09 (95％CI 0.70、1.69)</a:t>
              </a:r>
            </a:p>
            <a:p>
              <a:r>
                <a:rPr lang="ja-JP" sz="1400" dirty="0">
                  <a:solidFill>
                    <a:srgbClr val="4D4D4D"/>
                  </a:solidFill>
                </a:rPr>
                <a:t>p&gt;0.05</a:t>
              </a:r>
            </a:p>
          </p:txBody>
        </p:sp>
        <p:grpSp>
          <p:nvGrpSpPr>
            <p:cNvPr id="19" name="Group 18">
              <a:extLst>
                <a:ext uri="{FF2B5EF4-FFF2-40B4-BE49-F238E27FC236}">
                  <a16:creationId xmlns:a16="http://schemas.microsoft.com/office/drawing/2014/main" id="{5482FA6B-0898-4337-97EF-4FEE13A8DCD2}"/>
                </a:ext>
              </a:extLst>
            </p:cNvPr>
            <p:cNvGrpSpPr/>
            <p:nvPr/>
          </p:nvGrpSpPr>
          <p:grpSpPr>
            <a:xfrm>
              <a:off x="1972309" y="2658110"/>
              <a:ext cx="3637916" cy="1761490"/>
              <a:chOff x="3824287" y="2314574"/>
              <a:chExt cx="4551540" cy="2233688"/>
            </a:xfrm>
          </p:grpSpPr>
          <p:sp>
            <p:nvSpPr>
              <p:cNvPr id="38" name="Freeform: Shape 91">
                <a:extLst>
                  <a:ext uri="{FF2B5EF4-FFF2-40B4-BE49-F238E27FC236}">
                    <a16:creationId xmlns:a16="http://schemas.microsoft.com/office/drawing/2014/main" id="{A633AD42-0C3E-4D15-9151-A8AF2F533929}"/>
                  </a:ext>
                </a:extLst>
              </p:cNvPr>
              <p:cNvSpPr/>
              <p:nvPr/>
            </p:nvSpPr>
            <p:spPr>
              <a:xfrm>
                <a:off x="3824287" y="2314574"/>
                <a:ext cx="4541491" cy="2185149"/>
              </a:xfrm>
              <a:custGeom>
                <a:avLst/>
                <a:gdLst>
                  <a:gd name="connsiteX0" fmla="*/ 4541492 w 4541491"/>
                  <a:gd name="connsiteY0" fmla="*/ 2185149 h 2185149"/>
                  <a:gd name="connsiteX1" fmla="*/ 3713502 w 4541491"/>
                  <a:gd name="connsiteY1" fmla="*/ 2185149 h 2185149"/>
                  <a:gd name="connsiteX2" fmla="*/ 3713502 w 4541491"/>
                  <a:gd name="connsiteY2" fmla="*/ 2069973 h 2185149"/>
                  <a:gd name="connsiteX3" fmla="*/ 3573428 w 4541491"/>
                  <a:gd name="connsiteY3" fmla="*/ 2069973 h 2185149"/>
                  <a:gd name="connsiteX4" fmla="*/ 3573428 w 4541491"/>
                  <a:gd name="connsiteY4" fmla="*/ 1970370 h 2185149"/>
                  <a:gd name="connsiteX5" fmla="*/ 3330635 w 4541491"/>
                  <a:gd name="connsiteY5" fmla="*/ 1970370 h 2185149"/>
                  <a:gd name="connsiteX6" fmla="*/ 3330635 w 4541491"/>
                  <a:gd name="connsiteY6" fmla="*/ 1858309 h 2185149"/>
                  <a:gd name="connsiteX7" fmla="*/ 2873064 w 4541491"/>
                  <a:gd name="connsiteY7" fmla="*/ 1858309 h 2185149"/>
                  <a:gd name="connsiteX8" fmla="*/ 2873064 w 4541491"/>
                  <a:gd name="connsiteY8" fmla="*/ 1774269 h 2185149"/>
                  <a:gd name="connsiteX9" fmla="*/ 2817038 w 4541491"/>
                  <a:gd name="connsiteY9" fmla="*/ 1774269 h 2185149"/>
                  <a:gd name="connsiteX10" fmla="*/ 2817038 w 4541491"/>
                  <a:gd name="connsiteY10" fmla="*/ 1687106 h 2185149"/>
                  <a:gd name="connsiteX11" fmla="*/ 2471518 w 4541491"/>
                  <a:gd name="connsiteY11" fmla="*/ 1687106 h 2185149"/>
                  <a:gd name="connsiteX12" fmla="*/ 2471518 w 4541491"/>
                  <a:gd name="connsiteY12" fmla="*/ 1624851 h 2185149"/>
                  <a:gd name="connsiteX13" fmla="*/ 2272303 w 4541491"/>
                  <a:gd name="connsiteY13" fmla="*/ 1624851 h 2185149"/>
                  <a:gd name="connsiteX14" fmla="*/ 2272303 w 4541491"/>
                  <a:gd name="connsiteY14" fmla="*/ 1559481 h 2185149"/>
                  <a:gd name="connsiteX15" fmla="*/ 1939242 w 4541491"/>
                  <a:gd name="connsiteY15" fmla="*/ 1559481 h 2185149"/>
                  <a:gd name="connsiteX16" fmla="*/ 1939242 w 4541491"/>
                  <a:gd name="connsiteY16" fmla="*/ 1506569 h 2185149"/>
                  <a:gd name="connsiteX17" fmla="*/ 1908115 w 4541491"/>
                  <a:gd name="connsiteY17" fmla="*/ 1506569 h 2185149"/>
                  <a:gd name="connsiteX18" fmla="*/ 1908115 w 4541491"/>
                  <a:gd name="connsiteY18" fmla="*/ 1459878 h 2185149"/>
                  <a:gd name="connsiteX19" fmla="*/ 1892551 w 4541491"/>
                  <a:gd name="connsiteY19" fmla="*/ 1459878 h 2185149"/>
                  <a:gd name="connsiteX20" fmla="*/ 1892551 w 4541491"/>
                  <a:gd name="connsiteY20" fmla="*/ 1400737 h 2185149"/>
                  <a:gd name="connsiteX21" fmla="*/ 1817846 w 4541491"/>
                  <a:gd name="connsiteY21" fmla="*/ 1400737 h 2185149"/>
                  <a:gd name="connsiteX22" fmla="*/ 1817846 w 4541491"/>
                  <a:gd name="connsiteY22" fmla="*/ 1363380 h 2185149"/>
                  <a:gd name="connsiteX23" fmla="*/ 1783604 w 4541491"/>
                  <a:gd name="connsiteY23" fmla="*/ 1363380 h 2185149"/>
                  <a:gd name="connsiteX24" fmla="*/ 1783604 w 4541491"/>
                  <a:gd name="connsiteY24" fmla="*/ 1304239 h 2185149"/>
                  <a:gd name="connsiteX25" fmla="*/ 1615516 w 4541491"/>
                  <a:gd name="connsiteY25" fmla="*/ 1304239 h 2185149"/>
                  <a:gd name="connsiteX26" fmla="*/ 1615516 w 4541491"/>
                  <a:gd name="connsiteY26" fmla="*/ 1248213 h 2185149"/>
                  <a:gd name="connsiteX27" fmla="*/ 1568825 w 4541491"/>
                  <a:gd name="connsiteY27" fmla="*/ 1248213 h 2185149"/>
                  <a:gd name="connsiteX28" fmla="*/ 1568825 w 4541491"/>
                  <a:gd name="connsiteY28" fmla="*/ 1192178 h 2185149"/>
                  <a:gd name="connsiteX29" fmla="*/ 1515904 w 4541491"/>
                  <a:gd name="connsiteY29" fmla="*/ 1192178 h 2185149"/>
                  <a:gd name="connsiteX30" fmla="*/ 1515904 w 4541491"/>
                  <a:gd name="connsiteY30" fmla="*/ 1105024 h 2185149"/>
                  <a:gd name="connsiteX31" fmla="*/ 1469212 w 4541491"/>
                  <a:gd name="connsiteY31" fmla="*/ 1105024 h 2185149"/>
                  <a:gd name="connsiteX32" fmla="*/ 1469212 w 4541491"/>
                  <a:gd name="connsiteY32" fmla="*/ 1011641 h 2185149"/>
                  <a:gd name="connsiteX33" fmla="*/ 1332252 w 4541491"/>
                  <a:gd name="connsiteY33" fmla="*/ 1011641 h 2185149"/>
                  <a:gd name="connsiteX34" fmla="*/ 1332252 w 4541491"/>
                  <a:gd name="connsiteY34" fmla="*/ 955615 h 2185149"/>
                  <a:gd name="connsiteX35" fmla="*/ 1294905 w 4541491"/>
                  <a:gd name="connsiteY35" fmla="*/ 955615 h 2185149"/>
                  <a:gd name="connsiteX36" fmla="*/ 1294905 w 4541491"/>
                  <a:gd name="connsiteY36" fmla="*/ 849780 h 2185149"/>
                  <a:gd name="connsiteX37" fmla="*/ 1092575 w 4541491"/>
                  <a:gd name="connsiteY37" fmla="*/ 849780 h 2185149"/>
                  <a:gd name="connsiteX38" fmla="*/ 1092575 w 4541491"/>
                  <a:gd name="connsiteY38" fmla="*/ 743946 h 2185149"/>
                  <a:gd name="connsiteX39" fmla="*/ 1052113 w 4541491"/>
                  <a:gd name="connsiteY39" fmla="*/ 743946 h 2185149"/>
                  <a:gd name="connsiteX40" fmla="*/ 1052113 w 4541491"/>
                  <a:gd name="connsiteY40" fmla="*/ 700368 h 2185149"/>
                  <a:gd name="connsiteX41" fmla="*/ 1036549 w 4541491"/>
                  <a:gd name="connsiteY41" fmla="*/ 700368 h 2185149"/>
                  <a:gd name="connsiteX42" fmla="*/ 1036549 w 4541491"/>
                  <a:gd name="connsiteY42" fmla="*/ 650563 h 2185149"/>
                  <a:gd name="connsiteX43" fmla="*/ 1008526 w 4541491"/>
                  <a:gd name="connsiteY43" fmla="*/ 650563 h 2185149"/>
                  <a:gd name="connsiteX44" fmla="*/ 1008526 w 4541491"/>
                  <a:gd name="connsiteY44" fmla="*/ 597647 h 2185149"/>
                  <a:gd name="connsiteX45" fmla="*/ 918260 w 4541491"/>
                  <a:gd name="connsiteY45" fmla="*/ 597647 h 2185149"/>
                  <a:gd name="connsiteX46" fmla="*/ 918260 w 4541491"/>
                  <a:gd name="connsiteY46" fmla="*/ 544730 h 2185149"/>
                  <a:gd name="connsiteX47" fmla="*/ 728382 w 4541491"/>
                  <a:gd name="connsiteY47" fmla="*/ 544730 h 2185149"/>
                  <a:gd name="connsiteX48" fmla="*/ 728382 w 4541491"/>
                  <a:gd name="connsiteY48" fmla="*/ 501152 h 2185149"/>
                  <a:gd name="connsiteX49" fmla="*/ 697255 w 4541491"/>
                  <a:gd name="connsiteY49" fmla="*/ 501152 h 2185149"/>
                  <a:gd name="connsiteX50" fmla="*/ 697255 w 4541491"/>
                  <a:gd name="connsiteY50" fmla="*/ 448235 h 2185149"/>
                  <a:gd name="connsiteX51" fmla="*/ 628775 w 4541491"/>
                  <a:gd name="connsiteY51" fmla="*/ 448235 h 2185149"/>
                  <a:gd name="connsiteX52" fmla="*/ 628775 w 4541491"/>
                  <a:gd name="connsiteY52" fmla="*/ 398432 h 2185149"/>
                  <a:gd name="connsiteX53" fmla="*/ 588309 w 4541491"/>
                  <a:gd name="connsiteY53" fmla="*/ 398432 h 2185149"/>
                  <a:gd name="connsiteX54" fmla="*/ 588309 w 4541491"/>
                  <a:gd name="connsiteY54" fmla="*/ 348627 h 2185149"/>
                  <a:gd name="connsiteX55" fmla="*/ 513603 w 4541491"/>
                  <a:gd name="connsiteY55" fmla="*/ 348627 h 2185149"/>
                  <a:gd name="connsiteX56" fmla="*/ 513603 w 4541491"/>
                  <a:gd name="connsiteY56" fmla="*/ 298823 h 2185149"/>
                  <a:gd name="connsiteX57" fmla="*/ 470024 w 4541491"/>
                  <a:gd name="connsiteY57" fmla="*/ 298823 h 2185149"/>
                  <a:gd name="connsiteX58" fmla="*/ 470024 w 4541491"/>
                  <a:gd name="connsiteY58" fmla="*/ 245907 h 2185149"/>
                  <a:gd name="connsiteX59" fmla="*/ 445122 w 4541491"/>
                  <a:gd name="connsiteY59" fmla="*/ 245907 h 2185149"/>
                  <a:gd name="connsiteX60" fmla="*/ 445122 w 4541491"/>
                  <a:gd name="connsiteY60" fmla="*/ 152525 h 2185149"/>
                  <a:gd name="connsiteX61" fmla="*/ 410883 w 4541491"/>
                  <a:gd name="connsiteY61" fmla="*/ 152525 h 2185149"/>
                  <a:gd name="connsiteX62" fmla="*/ 410883 w 4541491"/>
                  <a:gd name="connsiteY62" fmla="*/ 99608 h 2185149"/>
                  <a:gd name="connsiteX63" fmla="*/ 217892 w 4541491"/>
                  <a:gd name="connsiteY63" fmla="*/ 99608 h 2185149"/>
                  <a:gd name="connsiteX64" fmla="*/ 217892 w 4541491"/>
                  <a:gd name="connsiteY64" fmla="*/ 56029 h 2185149"/>
                  <a:gd name="connsiteX65" fmla="*/ 46691 w 4541491"/>
                  <a:gd name="connsiteY65" fmla="*/ 56029 h 2185149"/>
                  <a:gd name="connsiteX66" fmla="*/ 46691 w 4541491"/>
                  <a:gd name="connsiteY66" fmla="*/ 0 h 2185149"/>
                  <a:gd name="connsiteX67" fmla="*/ 0 w 4541491"/>
                  <a:gd name="connsiteY67" fmla="*/ 0 h 218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541491" h="2185149">
                    <a:moveTo>
                      <a:pt x="4541492" y="2185149"/>
                    </a:moveTo>
                    <a:lnTo>
                      <a:pt x="3713502" y="2185149"/>
                    </a:lnTo>
                    <a:lnTo>
                      <a:pt x="3713502" y="2069973"/>
                    </a:lnTo>
                    <a:lnTo>
                      <a:pt x="3573428" y="2069973"/>
                    </a:lnTo>
                    <a:lnTo>
                      <a:pt x="3573428" y="1970370"/>
                    </a:lnTo>
                    <a:lnTo>
                      <a:pt x="3330635" y="1970370"/>
                    </a:lnTo>
                    <a:lnTo>
                      <a:pt x="3330635" y="1858309"/>
                    </a:lnTo>
                    <a:lnTo>
                      <a:pt x="2873064" y="1858309"/>
                    </a:lnTo>
                    <a:lnTo>
                      <a:pt x="2873064" y="1774269"/>
                    </a:lnTo>
                    <a:lnTo>
                      <a:pt x="2817038" y="1774269"/>
                    </a:lnTo>
                    <a:lnTo>
                      <a:pt x="2817038" y="1687106"/>
                    </a:lnTo>
                    <a:lnTo>
                      <a:pt x="2471518" y="1687106"/>
                    </a:lnTo>
                    <a:lnTo>
                      <a:pt x="2471518" y="1624851"/>
                    </a:lnTo>
                    <a:lnTo>
                      <a:pt x="2272303" y="1624851"/>
                    </a:lnTo>
                    <a:lnTo>
                      <a:pt x="2272303" y="1559481"/>
                    </a:lnTo>
                    <a:lnTo>
                      <a:pt x="1939242" y="1559481"/>
                    </a:lnTo>
                    <a:lnTo>
                      <a:pt x="1939242" y="1506569"/>
                    </a:lnTo>
                    <a:lnTo>
                      <a:pt x="1908115" y="1506569"/>
                    </a:lnTo>
                    <a:lnTo>
                      <a:pt x="1908115" y="1459878"/>
                    </a:lnTo>
                    <a:lnTo>
                      <a:pt x="1892551" y="1459878"/>
                    </a:lnTo>
                    <a:lnTo>
                      <a:pt x="1892551" y="1400737"/>
                    </a:lnTo>
                    <a:lnTo>
                      <a:pt x="1817846" y="1400737"/>
                    </a:lnTo>
                    <a:lnTo>
                      <a:pt x="1817846" y="1363380"/>
                    </a:lnTo>
                    <a:lnTo>
                      <a:pt x="1783604" y="1363380"/>
                    </a:lnTo>
                    <a:lnTo>
                      <a:pt x="1783604" y="1304239"/>
                    </a:lnTo>
                    <a:lnTo>
                      <a:pt x="1615516" y="1304239"/>
                    </a:lnTo>
                    <a:lnTo>
                      <a:pt x="1615516" y="1248213"/>
                    </a:lnTo>
                    <a:lnTo>
                      <a:pt x="1568825" y="1248213"/>
                    </a:lnTo>
                    <a:lnTo>
                      <a:pt x="1568825" y="1192178"/>
                    </a:lnTo>
                    <a:lnTo>
                      <a:pt x="1515904" y="1192178"/>
                    </a:lnTo>
                    <a:lnTo>
                      <a:pt x="1515904" y="1105024"/>
                    </a:lnTo>
                    <a:lnTo>
                      <a:pt x="1469212" y="1105024"/>
                    </a:lnTo>
                    <a:lnTo>
                      <a:pt x="1469212" y="1011641"/>
                    </a:lnTo>
                    <a:lnTo>
                      <a:pt x="1332252" y="1011641"/>
                    </a:lnTo>
                    <a:lnTo>
                      <a:pt x="1332252" y="955615"/>
                    </a:lnTo>
                    <a:lnTo>
                      <a:pt x="1294905" y="955615"/>
                    </a:lnTo>
                    <a:lnTo>
                      <a:pt x="1294905" y="849780"/>
                    </a:lnTo>
                    <a:lnTo>
                      <a:pt x="1092575" y="849780"/>
                    </a:lnTo>
                    <a:lnTo>
                      <a:pt x="1092575" y="743946"/>
                    </a:lnTo>
                    <a:lnTo>
                      <a:pt x="1052113" y="743946"/>
                    </a:lnTo>
                    <a:lnTo>
                      <a:pt x="1052113" y="700368"/>
                    </a:lnTo>
                    <a:lnTo>
                      <a:pt x="1036549" y="700368"/>
                    </a:lnTo>
                    <a:lnTo>
                      <a:pt x="1036549" y="650563"/>
                    </a:lnTo>
                    <a:lnTo>
                      <a:pt x="1008526" y="650563"/>
                    </a:lnTo>
                    <a:lnTo>
                      <a:pt x="1008526" y="597647"/>
                    </a:lnTo>
                    <a:lnTo>
                      <a:pt x="918260" y="597647"/>
                    </a:lnTo>
                    <a:lnTo>
                      <a:pt x="918260" y="544730"/>
                    </a:lnTo>
                    <a:lnTo>
                      <a:pt x="728382" y="544730"/>
                    </a:lnTo>
                    <a:lnTo>
                      <a:pt x="728382" y="501152"/>
                    </a:lnTo>
                    <a:lnTo>
                      <a:pt x="697255" y="501152"/>
                    </a:lnTo>
                    <a:lnTo>
                      <a:pt x="697255" y="448235"/>
                    </a:lnTo>
                    <a:lnTo>
                      <a:pt x="628775" y="448235"/>
                    </a:lnTo>
                    <a:lnTo>
                      <a:pt x="628775" y="398432"/>
                    </a:lnTo>
                    <a:lnTo>
                      <a:pt x="588309" y="398432"/>
                    </a:lnTo>
                    <a:lnTo>
                      <a:pt x="588309" y="348627"/>
                    </a:lnTo>
                    <a:lnTo>
                      <a:pt x="513603" y="348627"/>
                    </a:lnTo>
                    <a:lnTo>
                      <a:pt x="513603" y="298823"/>
                    </a:lnTo>
                    <a:lnTo>
                      <a:pt x="470024" y="298823"/>
                    </a:lnTo>
                    <a:lnTo>
                      <a:pt x="470024" y="245907"/>
                    </a:lnTo>
                    <a:lnTo>
                      <a:pt x="445122" y="245907"/>
                    </a:lnTo>
                    <a:lnTo>
                      <a:pt x="445122" y="152525"/>
                    </a:lnTo>
                    <a:lnTo>
                      <a:pt x="410883" y="152525"/>
                    </a:lnTo>
                    <a:lnTo>
                      <a:pt x="410883" y="99608"/>
                    </a:lnTo>
                    <a:lnTo>
                      <a:pt x="217892" y="99608"/>
                    </a:lnTo>
                    <a:lnTo>
                      <a:pt x="217892" y="56029"/>
                    </a:lnTo>
                    <a:lnTo>
                      <a:pt x="46691" y="56029"/>
                    </a:lnTo>
                    <a:lnTo>
                      <a:pt x="46691" y="0"/>
                    </a:lnTo>
                    <a:lnTo>
                      <a:pt x="0" y="0"/>
                    </a:lnTo>
                  </a:path>
                </a:pathLst>
              </a:custGeom>
              <a:noFill/>
              <a:ln w="25400" cap="flat">
                <a:solidFill>
                  <a:schemeClr val="accent2"/>
                </a:solidFill>
                <a:prstDash val="solid"/>
                <a:miter/>
              </a:ln>
            </p:spPr>
            <p:txBody>
              <a:bodyPr rtlCol="0" anchor="ctr"/>
              <a:lstStyle/>
              <a:p>
                <a:endParaRPr lang="en-GB"/>
              </a:p>
            </p:txBody>
          </p:sp>
          <p:sp>
            <p:nvSpPr>
              <p:cNvPr id="39" name="Freeform: Shape 92">
                <a:extLst>
                  <a:ext uri="{FF2B5EF4-FFF2-40B4-BE49-F238E27FC236}">
                    <a16:creationId xmlns:a16="http://schemas.microsoft.com/office/drawing/2014/main" id="{C89FB313-3015-4FD9-9F89-BB353775D556}"/>
                  </a:ext>
                </a:extLst>
              </p:cNvPr>
              <p:cNvSpPr/>
              <p:nvPr/>
            </p:nvSpPr>
            <p:spPr>
              <a:xfrm>
                <a:off x="5680233" y="36772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0" name="Freeform: Shape 93">
                <a:extLst>
                  <a:ext uri="{FF2B5EF4-FFF2-40B4-BE49-F238E27FC236}">
                    <a16:creationId xmlns:a16="http://schemas.microsoft.com/office/drawing/2014/main" id="{C1CA13D6-3009-41E9-B50C-EA5689E73B7F}"/>
                  </a:ext>
                </a:extLst>
              </p:cNvPr>
              <p:cNvSpPr/>
              <p:nvPr/>
            </p:nvSpPr>
            <p:spPr>
              <a:xfrm>
                <a:off x="5794533" y="38296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1" name="Freeform: Shape 94">
                <a:extLst>
                  <a:ext uri="{FF2B5EF4-FFF2-40B4-BE49-F238E27FC236}">
                    <a16:creationId xmlns:a16="http://schemas.microsoft.com/office/drawing/2014/main" id="{22F45563-0450-402E-B969-128A17F6738D}"/>
                  </a:ext>
                </a:extLst>
              </p:cNvPr>
              <p:cNvSpPr/>
              <p:nvPr/>
            </p:nvSpPr>
            <p:spPr>
              <a:xfrm>
                <a:off x="6004083" y="38296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2" name="Freeform: Shape 95">
                <a:extLst>
                  <a:ext uri="{FF2B5EF4-FFF2-40B4-BE49-F238E27FC236}">
                    <a16:creationId xmlns:a16="http://schemas.microsoft.com/office/drawing/2014/main" id="{1691DA05-8981-415A-87E3-5DAB36829B63}"/>
                  </a:ext>
                </a:extLst>
              </p:cNvPr>
              <p:cNvSpPr/>
              <p:nvPr/>
            </p:nvSpPr>
            <p:spPr>
              <a:xfrm>
                <a:off x="6175533" y="38867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3" name="Freeform: Shape 96">
                <a:extLst>
                  <a:ext uri="{FF2B5EF4-FFF2-40B4-BE49-F238E27FC236}">
                    <a16:creationId xmlns:a16="http://schemas.microsoft.com/office/drawing/2014/main" id="{B19732A0-F702-406A-AB36-E429E2561ECB}"/>
                  </a:ext>
                </a:extLst>
              </p:cNvPr>
              <p:cNvSpPr/>
              <p:nvPr/>
            </p:nvSpPr>
            <p:spPr>
              <a:xfrm>
                <a:off x="6327933" y="39439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4" name="Freeform: Shape 97">
                <a:extLst>
                  <a:ext uri="{FF2B5EF4-FFF2-40B4-BE49-F238E27FC236}">
                    <a16:creationId xmlns:a16="http://schemas.microsoft.com/office/drawing/2014/main" id="{9DE8CECF-D8A5-4F50-813B-6BC304589738}"/>
                  </a:ext>
                </a:extLst>
              </p:cNvPr>
              <p:cNvSpPr/>
              <p:nvPr/>
            </p:nvSpPr>
            <p:spPr>
              <a:xfrm>
                <a:off x="6404133" y="39439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5" name="Freeform: Shape 98">
                <a:extLst>
                  <a:ext uri="{FF2B5EF4-FFF2-40B4-BE49-F238E27FC236}">
                    <a16:creationId xmlns:a16="http://schemas.microsoft.com/office/drawing/2014/main" id="{BA8E4F49-0394-4F99-8151-22D2BC0FE89D}"/>
                  </a:ext>
                </a:extLst>
              </p:cNvPr>
              <p:cNvSpPr/>
              <p:nvPr/>
            </p:nvSpPr>
            <p:spPr>
              <a:xfrm>
                <a:off x="6537483" y="39439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6" name="Freeform: Shape 99">
                <a:extLst>
                  <a:ext uri="{FF2B5EF4-FFF2-40B4-BE49-F238E27FC236}">
                    <a16:creationId xmlns:a16="http://schemas.microsoft.com/office/drawing/2014/main" id="{FBF1C821-304C-4511-9B5F-A1F597858585}"/>
                  </a:ext>
                </a:extLst>
              </p:cNvPr>
              <p:cNvSpPr/>
              <p:nvPr/>
            </p:nvSpPr>
            <p:spPr>
              <a:xfrm>
                <a:off x="6613683" y="39439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7" name="Freeform: Shape 100">
                <a:extLst>
                  <a:ext uri="{FF2B5EF4-FFF2-40B4-BE49-F238E27FC236}">
                    <a16:creationId xmlns:a16="http://schemas.microsoft.com/office/drawing/2014/main" id="{F475FAEF-5FD6-4D2D-9E1D-94639E40ED64}"/>
                  </a:ext>
                </a:extLst>
              </p:cNvPr>
              <p:cNvSpPr/>
              <p:nvPr/>
            </p:nvSpPr>
            <p:spPr>
              <a:xfrm>
                <a:off x="6785133" y="41153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8" name="Freeform: Shape 101">
                <a:extLst>
                  <a:ext uri="{FF2B5EF4-FFF2-40B4-BE49-F238E27FC236}">
                    <a16:creationId xmlns:a16="http://schemas.microsoft.com/office/drawing/2014/main" id="{6F42EC8D-E915-44DA-97A1-2EC1D27282F5}"/>
                  </a:ext>
                </a:extLst>
              </p:cNvPr>
              <p:cNvSpPr/>
              <p:nvPr/>
            </p:nvSpPr>
            <p:spPr>
              <a:xfrm>
                <a:off x="6823233" y="41153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49" name="Freeform: Shape 102">
                <a:extLst>
                  <a:ext uri="{FF2B5EF4-FFF2-40B4-BE49-F238E27FC236}">
                    <a16:creationId xmlns:a16="http://schemas.microsoft.com/office/drawing/2014/main" id="{5202C0A5-D942-464E-85A2-B9E1416867FD}"/>
                  </a:ext>
                </a:extLst>
              </p:cNvPr>
              <p:cNvSpPr/>
              <p:nvPr/>
            </p:nvSpPr>
            <p:spPr>
              <a:xfrm>
                <a:off x="7566192" y="44582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50" name="Freeform: Shape 103">
                <a:extLst>
                  <a:ext uri="{FF2B5EF4-FFF2-40B4-BE49-F238E27FC236}">
                    <a16:creationId xmlns:a16="http://schemas.microsoft.com/office/drawing/2014/main" id="{C9230713-B231-4898-8B16-F02A11C58427}"/>
                  </a:ext>
                </a:extLst>
              </p:cNvPr>
              <p:cNvSpPr/>
              <p:nvPr/>
            </p:nvSpPr>
            <p:spPr>
              <a:xfrm>
                <a:off x="7813842" y="44582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51" name="Freeform: Shape 104">
                <a:extLst>
                  <a:ext uri="{FF2B5EF4-FFF2-40B4-BE49-F238E27FC236}">
                    <a16:creationId xmlns:a16="http://schemas.microsoft.com/office/drawing/2014/main" id="{C1B095B1-AE26-4B5C-92D6-F9AC0C0B9ACB}"/>
                  </a:ext>
                </a:extLst>
              </p:cNvPr>
              <p:cNvSpPr/>
              <p:nvPr/>
            </p:nvSpPr>
            <p:spPr>
              <a:xfrm>
                <a:off x="7985292" y="44582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52" name="Freeform: Shape 105">
                <a:extLst>
                  <a:ext uri="{FF2B5EF4-FFF2-40B4-BE49-F238E27FC236}">
                    <a16:creationId xmlns:a16="http://schemas.microsoft.com/office/drawing/2014/main" id="{FE65AC1B-3FD1-4CCC-BA40-EE4C5A604784}"/>
                  </a:ext>
                </a:extLst>
              </p:cNvPr>
              <p:cNvSpPr/>
              <p:nvPr/>
            </p:nvSpPr>
            <p:spPr>
              <a:xfrm>
                <a:off x="8156742" y="44582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53" name="Freeform: Shape 106">
                <a:extLst>
                  <a:ext uri="{FF2B5EF4-FFF2-40B4-BE49-F238E27FC236}">
                    <a16:creationId xmlns:a16="http://schemas.microsoft.com/office/drawing/2014/main" id="{366BCE0E-03C4-4877-B749-B1703E7D90D7}"/>
                  </a:ext>
                </a:extLst>
              </p:cNvPr>
              <p:cNvSpPr/>
              <p:nvPr/>
            </p:nvSpPr>
            <p:spPr>
              <a:xfrm>
                <a:off x="8366302" y="44582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grpSp>
        <p:grpSp>
          <p:nvGrpSpPr>
            <p:cNvPr id="20" name="Group 19">
              <a:extLst>
                <a:ext uri="{FF2B5EF4-FFF2-40B4-BE49-F238E27FC236}">
                  <a16:creationId xmlns:a16="http://schemas.microsoft.com/office/drawing/2014/main" id="{284313FB-4197-48A5-AE49-2B4886C19E7F}"/>
                </a:ext>
              </a:extLst>
            </p:cNvPr>
            <p:cNvGrpSpPr/>
            <p:nvPr/>
          </p:nvGrpSpPr>
          <p:grpSpPr>
            <a:xfrm>
              <a:off x="1972309" y="2658110"/>
              <a:ext cx="3914141" cy="1823403"/>
              <a:chOff x="3652837" y="2276474"/>
              <a:chExt cx="4883896" cy="2310783"/>
            </a:xfrm>
          </p:grpSpPr>
          <p:sp>
            <p:nvSpPr>
              <p:cNvPr id="25" name="Freeform: Shape 112">
                <a:extLst>
                  <a:ext uri="{FF2B5EF4-FFF2-40B4-BE49-F238E27FC236}">
                    <a16:creationId xmlns:a16="http://schemas.microsoft.com/office/drawing/2014/main" id="{158CD02B-C120-4DCF-B1AC-825BE866DD33}"/>
                  </a:ext>
                </a:extLst>
              </p:cNvPr>
              <p:cNvSpPr/>
              <p:nvPr/>
            </p:nvSpPr>
            <p:spPr>
              <a:xfrm>
                <a:off x="3652837" y="2276474"/>
                <a:ext cx="4883896" cy="2278532"/>
              </a:xfrm>
              <a:custGeom>
                <a:avLst/>
                <a:gdLst>
                  <a:gd name="connsiteX0" fmla="*/ 4883896 w 4883896"/>
                  <a:gd name="connsiteY0" fmla="*/ 2278533 h 2278532"/>
                  <a:gd name="connsiteX1" fmla="*/ 3959409 w 4883896"/>
                  <a:gd name="connsiteY1" fmla="*/ 2278533 h 2278532"/>
                  <a:gd name="connsiteX2" fmla="*/ 3959409 w 4883896"/>
                  <a:gd name="connsiteY2" fmla="*/ 2150907 h 2278532"/>
                  <a:gd name="connsiteX3" fmla="*/ 3355543 w 4883896"/>
                  <a:gd name="connsiteY3" fmla="*/ 2150907 h 2278532"/>
                  <a:gd name="connsiteX4" fmla="*/ 3355543 w 4883896"/>
                  <a:gd name="connsiteY4" fmla="*/ 2054409 h 2278532"/>
                  <a:gd name="connsiteX5" fmla="*/ 3271495 w 4883896"/>
                  <a:gd name="connsiteY5" fmla="*/ 2054409 h 2278532"/>
                  <a:gd name="connsiteX6" fmla="*/ 3271495 w 4883896"/>
                  <a:gd name="connsiteY6" fmla="*/ 1873872 h 2278532"/>
                  <a:gd name="connsiteX7" fmla="*/ 2708091 w 4883896"/>
                  <a:gd name="connsiteY7" fmla="*/ 1873872 h 2278532"/>
                  <a:gd name="connsiteX8" fmla="*/ 2708091 w 4883896"/>
                  <a:gd name="connsiteY8" fmla="*/ 1796053 h 2278532"/>
                  <a:gd name="connsiteX9" fmla="*/ 2269189 w 4883896"/>
                  <a:gd name="connsiteY9" fmla="*/ 1796053 h 2278532"/>
                  <a:gd name="connsiteX10" fmla="*/ 2269189 w 4883896"/>
                  <a:gd name="connsiteY10" fmla="*/ 1733798 h 2278532"/>
                  <a:gd name="connsiteX11" fmla="*/ 2135343 w 4883896"/>
                  <a:gd name="connsiteY11" fmla="*/ 1733798 h 2278532"/>
                  <a:gd name="connsiteX12" fmla="*/ 2135343 w 4883896"/>
                  <a:gd name="connsiteY12" fmla="*/ 1677772 h 2278532"/>
                  <a:gd name="connsiteX13" fmla="*/ 2038845 w 4883896"/>
                  <a:gd name="connsiteY13" fmla="*/ 1677772 h 2278532"/>
                  <a:gd name="connsiteX14" fmla="*/ 2038845 w 4883896"/>
                  <a:gd name="connsiteY14" fmla="*/ 1618631 h 2278532"/>
                  <a:gd name="connsiteX15" fmla="*/ 1957921 w 4883896"/>
                  <a:gd name="connsiteY15" fmla="*/ 1618631 h 2278532"/>
                  <a:gd name="connsiteX16" fmla="*/ 1957921 w 4883896"/>
                  <a:gd name="connsiteY16" fmla="*/ 1559481 h 2278532"/>
                  <a:gd name="connsiteX17" fmla="*/ 1886322 w 4883896"/>
                  <a:gd name="connsiteY17" fmla="*/ 1559481 h 2278532"/>
                  <a:gd name="connsiteX18" fmla="*/ 1886322 w 4883896"/>
                  <a:gd name="connsiteY18" fmla="*/ 1500340 h 2278532"/>
                  <a:gd name="connsiteX19" fmla="*/ 1861423 w 4883896"/>
                  <a:gd name="connsiteY19" fmla="*/ 1500340 h 2278532"/>
                  <a:gd name="connsiteX20" fmla="*/ 1861423 w 4883896"/>
                  <a:gd name="connsiteY20" fmla="*/ 1450543 h 2278532"/>
                  <a:gd name="connsiteX21" fmla="*/ 1842745 w 4883896"/>
                  <a:gd name="connsiteY21" fmla="*/ 1450543 h 2278532"/>
                  <a:gd name="connsiteX22" fmla="*/ 1842745 w 4883896"/>
                  <a:gd name="connsiteY22" fmla="*/ 1403852 h 2278532"/>
                  <a:gd name="connsiteX23" fmla="*/ 1783604 w 4883896"/>
                  <a:gd name="connsiteY23" fmla="*/ 1403852 h 2278532"/>
                  <a:gd name="connsiteX24" fmla="*/ 1783604 w 4883896"/>
                  <a:gd name="connsiteY24" fmla="*/ 1347816 h 2278532"/>
                  <a:gd name="connsiteX25" fmla="*/ 1699555 w 4883896"/>
                  <a:gd name="connsiteY25" fmla="*/ 1347816 h 2278532"/>
                  <a:gd name="connsiteX26" fmla="*/ 1699555 w 4883896"/>
                  <a:gd name="connsiteY26" fmla="*/ 1288675 h 2278532"/>
                  <a:gd name="connsiteX27" fmla="*/ 1655978 w 4883896"/>
                  <a:gd name="connsiteY27" fmla="*/ 1288675 h 2278532"/>
                  <a:gd name="connsiteX28" fmla="*/ 1655978 w 4883896"/>
                  <a:gd name="connsiteY28" fmla="*/ 1235764 h 2278532"/>
                  <a:gd name="connsiteX29" fmla="*/ 1503455 w 4883896"/>
                  <a:gd name="connsiteY29" fmla="*/ 1235764 h 2278532"/>
                  <a:gd name="connsiteX30" fmla="*/ 1503455 w 4883896"/>
                  <a:gd name="connsiteY30" fmla="*/ 1148601 h 2278532"/>
                  <a:gd name="connsiteX31" fmla="*/ 1385173 w 4883896"/>
                  <a:gd name="connsiteY31" fmla="*/ 1148601 h 2278532"/>
                  <a:gd name="connsiteX32" fmla="*/ 1385173 w 4883896"/>
                  <a:gd name="connsiteY32" fmla="*/ 1052103 h 2278532"/>
                  <a:gd name="connsiteX33" fmla="*/ 1347816 w 4883896"/>
                  <a:gd name="connsiteY33" fmla="*/ 1052103 h 2278532"/>
                  <a:gd name="connsiteX34" fmla="*/ 1347816 w 4883896"/>
                  <a:gd name="connsiteY34" fmla="*/ 996077 h 2278532"/>
                  <a:gd name="connsiteX35" fmla="*/ 1157945 w 4883896"/>
                  <a:gd name="connsiteY35" fmla="*/ 996077 h 2278532"/>
                  <a:gd name="connsiteX36" fmla="*/ 1157945 w 4883896"/>
                  <a:gd name="connsiteY36" fmla="*/ 936936 h 2278532"/>
                  <a:gd name="connsiteX37" fmla="*/ 1098795 w 4883896"/>
                  <a:gd name="connsiteY37" fmla="*/ 936936 h 2278532"/>
                  <a:gd name="connsiteX38" fmla="*/ 1098795 w 4883896"/>
                  <a:gd name="connsiteY38" fmla="*/ 887132 h 2278532"/>
                  <a:gd name="connsiteX39" fmla="*/ 1080126 w 4883896"/>
                  <a:gd name="connsiteY39" fmla="*/ 887132 h 2278532"/>
                  <a:gd name="connsiteX40" fmla="*/ 1080126 w 4883896"/>
                  <a:gd name="connsiteY40" fmla="*/ 837329 h 2278532"/>
                  <a:gd name="connsiteX41" fmla="*/ 968064 w 4883896"/>
                  <a:gd name="connsiteY41" fmla="*/ 837329 h 2278532"/>
                  <a:gd name="connsiteX42" fmla="*/ 968064 w 4883896"/>
                  <a:gd name="connsiteY42" fmla="*/ 796863 h 2278532"/>
                  <a:gd name="connsiteX43" fmla="*/ 955615 w 4883896"/>
                  <a:gd name="connsiteY43" fmla="*/ 796863 h 2278532"/>
                  <a:gd name="connsiteX44" fmla="*/ 955615 w 4883896"/>
                  <a:gd name="connsiteY44" fmla="*/ 747059 h 2278532"/>
                  <a:gd name="connsiteX45" fmla="*/ 940049 w 4883896"/>
                  <a:gd name="connsiteY45" fmla="*/ 747059 h 2278532"/>
                  <a:gd name="connsiteX46" fmla="*/ 940049 w 4883896"/>
                  <a:gd name="connsiteY46" fmla="*/ 687916 h 2278532"/>
                  <a:gd name="connsiteX47" fmla="*/ 927598 w 4883896"/>
                  <a:gd name="connsiteY47" fmla="*/ 687916 h 2278532"/>
                  <a:gd name="connsiteX48" fmla="*/ 927598 w 4883896"/>
                  <a:gd name="connsiteY48" fmla="*/ 603873 h 2278532"/>
                  <a:gd name="connsiteX49" fmla="*/ 912034 w 4883896"/>
                  <a:gd name="connsiteY49" fmla="*/ 603873 h 2278532"/>
                  <a:gd name="connsiteX50" fmla="*/ 912034 w 4883896"/>
                  <a:gd name="connsiteY50" fmla="*/ 547843 h 2278532"/>
                  <a:gd name="connsiteX51" fmla="*/ 859118 w 4883896"/>
                  <a:gd name="connsiteY51" fmla="*/ 547843 h 2278532"/>
                  <a:gd name="connsiteX52" fmla="*/ 859118 w 4883896"/>
                  <a:gd name="connsiteY52" fmla="*/ 498039 h 2278532"/>
                  <a:gd name="connsiteX53" fmla="*/ 834216 w 4883896"/>
                  <a:gd name="connsiteY53" fmla="*/ 498039 h 2278532"/>
                  <a:gd name="connsiteX54" fmla="*/ 834216 w 4883896"/>
                  <a:gd name="connsiteY54" fmla="*/ 404657 h 2278532"/>
                  <a:gd name="connsiteX55" fmla="*/ 765736 w 4883896"/>
                  <a:gd name="connsiteY55" fmla="*/ 404657 h 2278532"/>
                  <a:gd name="connsiteX56" fmla="*/ 765736 w 4883896"/>
                  <a:gd name="connsiteY56" fmla="*/ 351740 h 2278532"/>
                  <a:gd name="connsiteX57" fmla="*/ 712819 w 4883896"/>
                  <a:gd name="connsiteY57" fmla="*/ 351740 h 2278532"/>
                  <a:gd name="connsiteX58" fmla="*/ 712819 w 4883896"/>
                  <a:gd name="connsiteY58" fmla="*/ 249020 h 2278532"/>
                  <a:gd name="connsiteX59" fmla="*/ 635000 w 4883896"/>
                  <a:gd name="connsiteY59" fmla="*/ 249020 h 2278532"/>
                  <a:gd name="connsiteX60" fmla="*/ 635000 w 4883896"/>
                  <a:gd name="connsiteY60" fmla="*/ 189877 h 2278532"/>
                  <a:gd name="connsiteX61" fmla="*/ 597647 w 4883896"/>
                  <a:gd name="connsiteY61" fmla="*/ 189877 h 2278532"/>
                  <a:gd name="connsiteX62" fmla="*/ 597647 w 4883896"/>
                  <a:gd name="connsiteY62" fmla="*/ 136961 h 2278532"/>
                  <a:gd name="connsiteX63" fmla="*/ 233456 w 4883896"/>
                  <a:gd name="connsiteY63" fmla="*/ 136961 h 2278532"/>
                  <a:gd name="connsiteX64" fmla="*/ 233456 w 4883896"/>
                  <a:gd name="connsiteY64" fmla="*/ 93382 h 2278532"/>
                  <a:gd name="connsiteX65" fmla="*/ 211666 w 4883896"/>
                  <a:gd name="connsiteY65" fmla="*/ 93382 h 2278532"/>
                  <a:gd name="connsiteX66" fmla="*/ 211666 w 4883896"/>
                  <a:gd name="connsiteY66" fmla="*/ 46691 h 2278532"/>
                  <a:gd name="connsiteX67" fmla="*/ 186765 w 4883896"/>
                  <a:gd name="connsiteY67" fmla="*/ 46691 h 2278532"/>
                  <a:gd name="connsiteX68" fmla="*/ 186765 w 4883896"/>
                  <a:gd name="connsiteY68" fmla="*/ 0 h 2278532"/>
                  <a:gd name="connsiteX69" fmla="*/ 0 w 4883896"/>
                  <a:gd name="connsiteY69" fmla="*/ 0 h 227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83896" h="2278532">
                    <a:moveTo>
                      <a:pt x="4883896" y="2278533"/>
                    </a:moveTo>
                    <a:lnTo>
                      <a:pt x="3959409" y="2278533"/>
                    </a:lnTo>
                    <a:lnTo>
                      <a:pt x="3959409" y="2150907"/>
                    </a:lnTo>
                    <a:lnTo>
                      <a:pt x="3355543" y="2150907"/>
                    </a:lnTo>
                    <a:lnTo>
                      <a:pt x="3355543" y="2054409"/>
                    </a:lnTo>
                    <a:lnTo>
                      <a:pt x="3271495" y="2054409"/>
                    </a:lnTo>
                    <a:lnTo>
                      <a:pt x="3271495" y="1873872"/>
                    </a:lnTo>
                    <a:lnTo>
                      <a:pt x="2708091" y="1873872"/>
                    </a:lnTo>
                    <a:lnTo>
                      <a:pt x="2708091" y="1796053"/>
                    </a:lnTo>
                    <a:lnTo>
                      <a:pt x="2269189" y="1796053"/>
                    </a:lnTo>
                    <a:lnTo>
                      <a:pt x="2269189" y="1733798"/>
                    </a:lnTo>
                    <a:lnTo>
                      <a:pt x="2135343" y="1733798"/>
                    </a:lnTo>
                    <a:lnTo>
                      <a:pt x="2135343" y="1677772"/>
                    </a:lnTo>
                    <a:lnTo>
                      <a:pt x="2038845" y="1677772"/>
                    </a:lnTo>
                    <a:lnTo>
                      <a:pt x="2038845" y="1618631"/>
                    </a:lnTo>
                    <a:lnTo>
                      <a:pt x="1957921" y="1618631"/>
                    </a:lnTo>
                    <a:lnTo>
                      <a:pt x="1957921" y="1559481"/>
                    </a:lnTo>
                    <a:lnTo>
                      <a:pt x="1886322" y="1559481"/>
                    </a:lnTo>
                    <a:lnTo>
                      <a:pt x="1886322" y="1500340"/>
                    </a:lnTo>
                    <a:lnTo>
                      <a:pt x="1861423" y="1500340"/>
                    </a:lnTo>
                    <a:lnTo>
                      <a:pt x="1861423" y="1450543"/>
                    </a:lnTo>
                    <a:lnTo>
                      <a:pt x="1842745" y="1450543"/>
                    </a:lnTo>
                    <a:lnTo>
                      <a:pt x="1842745" y="1403852"/>
                    </a:lnTo>
                    <a:lnTo>
                      <a:pt x="1783604" y="1403852"/>
                    </a:lnTo>
                    <a:lnTo>
                      <a:pt x="1783604" y="1347816"/>
                    </a:lnTo>
                    <a:lnTo>
                      <a:pt x="1699555" y="1347816"/>
                    </a:lnTo>
                    <a:lnTo>
                      <a:pt x="1699555" y="1288675"/>
                    </a:lnTo>
                    <a:lnTo>
                      <a:pt x="1655978" y="1288675"/>
                    </a:lnTo>
                    <a:lnTo>
                      <a:pt x="1655978" y="1235764"/>
                    </a:lnTo>
                    <a:lnTo>
                      <a:pt x="1503455" y="1235764"/>
                    </a:lnTo>
                    <a:lnTo>
                      <a:pt x="1503455" y="1148601"/>
                    </a:lnTo>
                    <a:lnTo>
                      <a:pt x="1385173" y="1148601"/>
                    </a:lnTo>
                    <a:lnTo>
                      <a:pt x="1385173" y="1052103"/>
                    </a:lnTo>
                    <a:lnTo>
                      <a:pt x="1347816" y="1052103"/>
                    </a:lnTo>
                    <a:lnTo>
                      <a:pt x="1347816" y="996077"/>
                    </a:lnTo>
                    <a:lnTo>
                      <a:pt x="1157945" y="996077"/>
                    </a:lnTo>
                    <a:lnTo>
                      <a:pt x="1157945" y="936936"/>
                    </a:lnTo>
                    <a:lnTo>
                      <a:pt x="1098795" y="936936"/>
                    </a:lnTo>
                    <a:lnTo>
                      <a:pt x="1098795" y="887132"/>
                    </a:lnTo>
                    <a:lnTo>
                      <a:pt x="1080126" y="887132"/>
                    </a:lnTo>
                    <a:lnTo>
                      <a:pt x="1080126" y="837329"/>
                    </a:lnTo>
                    <a:lnTo>
                      <a:pt x="968064" y="837329"/>
                    </a:lnTo>
                    <a:lnTo>
                      <a:pt x="968064" y="796863"/>
                    </a:lnTo>
                    <a:lnTo>
                      <a:pt x="955615" y="796863"/>
                    </a:lnTo>
                    <a:lnTo>
                      <a:pt x="955615" y="747059"/>
                    </a:lnTo>
                    <a:lnTo>
                      <a:pt x="940049" y="747059"/>
                    </a:lnTo>
                    <a:lnTo>
                      <a:pt x="940049" y="687916"/>
                    </a:lnTo>
                    <a:lnTo>
                      <a:pt x="927598" y="687916"/>
                    </a:lnTo>
                    <a:lnTo>
                      <a:pt x="927598" y="603873"/>
                    </a:lnTo>
                    <a:lnTo>
                      <a:pt x="912034" y="603873"/>
                    </a:lnTo>
                    <a:lnTo>
                      <a:pt x="912034" y="547843"/>
                    </a:lnTo>
                    <a:lnTo>
                      <a:pt x="859118" y="547843"/>
                    </a:lnTo>
                    <a:lnTo>
                      <a:pt x="859118" y="498039"/>
                    </a:lnTo>
                    <a:lnTo>
                      <a:pt x="834216" y="498039"/>
                    </a:lnTo>
                    <a:lnTo>
                      <a:pt x="834216" y="404657"/>
                    </a:lnTo>
                    <a:lnTo>
                      <a:pt x="765736" y="404657"/>
                    </a:lnTo>
                    <a:lnTo>
                      <a:pt x="765736" y="351740"/>
                    </a:lnTo>
                    <a:lnTo>
                      <a:pt x="712819" y="351740"/>
                    </a:lnTo>
                    <a:lnTo>
                      <a:pt x="712819" y="249020"/>
                    </a:lnTo>
                    <a:lnTo>
                      <a:pt x="635000" y="249020"/>
                    </a:lnTo>
                    <a:lnTo>
                      <a:pt x="635000" y="189877"/>
                    </a:lnTo>
                    <a:lnTo>
                      <a:pt x="597647" y="189877"/>
                    </a:lnTo>
                    <a:lnTo>
                      <a:pt x="597647" y="136961"/>
                    </a:lnTo>
                    <a:lnTo>
                      <a:pt x="233456" y="136961"/>
                    </a:lnTo>
                    <a:lnTo>
                      <a:pt x="233456" y="93382"/>
                    </a:lnTo>
                    <a:lnTo>
                      <a:pt x="211666" y="93382"/>
                    </a:lnTo>
                    <a:lnTo>
                      <a:pt x="211666" y="46691"/>
                    </a:lnTo>
                    <a:lnTo>
                      <a:pt x="186765" y="46691"/>
                    </a:lnTo>
                    <a:lnTo>
                      <a:pt x="186765" y="0"/>
                    </a:lnTo>
                    <a:lnTo>
                      <a:pt x="0" y="0"/>
                    </a:lnTo>
                  </a:path>
                </a:pathLst>
              </a:custGeom>
              <a:noFill/>
              <a:ln w="25400" cap="flat">
                <a:solidFill>
                  <a:schemeClr val="accent3"/>
                </a:solidFill>
                <a:prstDash val="solid"/>
                <a:miter/>
              </a:ln>
            </p:spPr>
            <p:txBody>
              <a:bodyPr rtlCol="0" anchor="ctr"/>
              <a:lstStyle/>
              <a:p>
                <a:endParaRPr lang="en-GB"/>
              </a:p>
            </p:txBody>
          </p:sp>
          <p:sp>
            <p:nvSpPr>
              <p:cNvPr id="26" name="Freeform: Shape 113">
                <a:extLst>
                  <a:ext uri="{FF2B5EF4-FFF2-40B4-BE49-F238E27FC236}">
                    <a16:creationId xmlns:a16="http://schemas.microsoft.com/office/drawing/2014/main" id="{27A265DA-C361-402B-9A44-15C09923AA0A}"/>
                  </a:ext>
                </a:extLst>
              </p:cNvPr>
              <p:cNvSpPr/>
              <p:nvPr/>
            </p:nvSpPr>
            <p:spPr>
              <a:xfrm>
                <a:off x="5831385" y="396385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27" name="Freeform: Shape 114">
                <a:extLst>
                  <a:ext uri="{FF2B5EF4-FFF2-40B4-BE49-F238E27FC236}">
                    <a16:creationId xmlns:a16="http://schemas.microsoft.com/office/drawing/2014/main" id="{9F4DD4D9-4519-4A86-A69D-1B329213B617}"/>
                  </a:ext>
                </a:extLst>
              </p:cNvPr>
              <p:cNvSpPr/>
              <p:nvPr/>
            </p:nvSpPr>
            <p:spPr>
              <a:xfrm>
                <a:off x="6002835" y="40210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28" name="Freeform: Shape 115">
                <a:extLst>
                  <a:ext uri="{FF2B5EF4-FFF2-40B4-BE49-F238E27FC236}">
                    <a16:creationId xmlns:a16="http://schemas.microsoft.com/office/drawing/2014/main" id="{5CAF1A9A-0CC9-4AFD-83D0-151B52378B73}"/>
                  </a:ext>
                </a:extLst>
              </p:cNvPr>
              <p:cNvSpPr/>
              <p:nvPr/>
            </p:nvSpPr>
            <p:spPr>
              <a:xfrm>
                <a:off x="6269535" y="40210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29" name="Freeform: Shape 116">
                <a:extLst>
                  <a:ext uri="{FF2B5EF4-FFF2-40B4-BE49-F238E27FC236}">
                    <a16:creationId xmlns:a16="http://schemas.microsoft.com/office/drawing/2014/main" id="{9E15AB3E-BB0D-4422-AE5A-B22CE04588B5}"/>
                  </a:ext>
                </a:extLst>
              </p:cNvPr>
              <p:cNvSpPr/>
              <p:nvPr/>
            </p:nvSpPr>
            <p:spPr>
              <a:xfrm>
                <a:off x="6307635" y="40210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30" name="Freeform: Shape 117">
                <a:extLst>
                  <a:ext uri="{FF2B5EF4-FFF2-40B4-BE49-F238E27FC236}">
                    <a16:creationId xmlns:a16="http://schemas.microsoft.com/office/drawing/2014/main" id="{525D2291-C96F-403D-93AC-557AC768AFBB}"/>
                  </a:ext>
                </a:extLst>
              </p:cNvPr>
              <p:cNvSpPr/>
              <p:nvPr/>
            </p:nvSpPr>
            <p:spPr>
              <a:xfrm>
                <a:off x="6421935" y="40972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31" name="Freeform: Shape 118">
                <a:extLst>
                  <a:ext uri="{FF2B5EF4-FFF2-40B4-BE49-F238E27FC236}">
                    <a16:creationId xmlns:a16="http://schemas.microsoft.com/office/drawing/2014/main" id="{20E27B8E-9924-4429-B310-3A3316B08046}"/>
                  </a:ext>
                </a:extLst>
              </p:cNvPr>
              <p:cNvSpPr/>
              <p:nvPr/>
            </p:nvSpPr>
            <p:spPr>
              <a:xfrm>
                <a:off x="6479085" y="40972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32" name="Freeform: Shape 119">
                <a:extLst>
                  <a:ext uri="{FF2B5EF4-FFF2-40B4-BE49-F238E27FC236}">
                    <a16:creationId xmlns:a16="http://schemas.microsoft.com/office/drawing/2014/main" id="{44F7EA7B-47F0-4979-BF1B-E277EB84C036}"/>
                  </a:ext>
                </a:extLst>
              </p:cNvPr>
              <p:cNvSpPr/>
              <p:nvPr/>
            </p:nvSpPr>
            <p:spPr>
              <a:xfrm>
                <a:off x="6879145" y="409720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tlCol="0" anchor="ctr"/>
              <a:lstStyle/>
              <a:p>
                <a:endParaRPr lang="en-GB"/>
              </a:p>
            </p:txBody>
          </p:sp>
          <p:sp>
            <p:nvSpPr>
              <p:cNvPr id="33" name="Freeform: Shape 120">
                <a:extLst>
                  <a:ext uri="{FF2B5EF4-FFF2-40B4-BE49-F238E27FC236}">
                    <a16:creationId xmlns:a16="http://schemas.microsoft.com/office/drawing/2014/main" id="{7A8B95C4-9525-4D5F-8333-20D801939E77}"/>
                  </a:ext>
                </a:extLst>
              </p:cNvPr>
              <p:cNvSpPr/>
              <p:nvPr/>
            </p:nvSpPr>
            <p:spPr>
              <a:xfrm>
                <a:off x="7183945" y="43829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4" name="Freeform: Shape 121">
                <a:extLst>
                  <a:ext uri="{FF2B5EF4-FFF2-40B4-BE49-F238E27FC236}">
                    <a16:creationId xmlns:a16="http://schemas.microsoft.com/office/drawing/2014/main" id="{259F8BBB-8D6E-4C0B-9D95-B58636B43F40}"/>
                  </a:ext>
                </a:extLst>
              </p:cNvPr>
              <p:cNvSpPr/>
              <p:nvPr/>
            </p:nvSpPr>
            <p:spPr>
              <a:xfrm>
                <a:off x="7679245" y="44972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5" name="Freeform: Shape 122">
                <a:extLst>
                  <a:ext uri="{FF2B5EF4-FFF2-40B4-BE49-F238E27FC236}">
                    <a16:creationId xmlns:a16="http://schemas.microsoft.com/office/drawing/2014/main" id="{E2B70AEC-9F85-43DE-9F6F-D57D86BD6842}"/>
                  </a:ext>
                </a:extLst>
              </p:cNvPr>
              <p:cNvSpPr/>
              <p:nvPr/>
            </p:nvSpPr>
            <p:spPr>
              <a:xfrm>
                <a:off x="7793545" y="44972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6" name="Freeform: Shape 123">
                <a:extLst>
                  <a:ext uri="{FF2B5EF4-FFF2-40B4-BE49-F238E27FC236}">
                    <a16:creationId xmlns:a16="http://schemas.microsoft.com/office/drawing/2014/main" id="{F3189F99-D62E-49A3-B7C2-EC76790180C4}"/>
                  </a:ext>
                </a:extLst>
              </p:cNvPr>
              <p:cNvSpPr/>
              <p:nvPr/>
            </p:nvSpPr>
            <p:spPr>
              <a:xfrm>
                <a:off x="8117395" y="44972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37" name="Freeform: Shape 124">
                <a:extLst>
                  <a:ext uri="{FF2B5EF4-FFF2-40B4-BE49-F238E27FC236}">
                    <a16:creationId xmlns:a16="http://schemas.microsoft.com/office/drawing/2014/main" id="{D7232561-5B9E-4795-A673-0D73C34BA69D}"/>
                  </a:ext>
                </a:extLst>
              </p:cNvPr>
              <p:cNvSpPr/>
              <p:nvPr/>
            </p:nvSpPr>
            <p:spPr>
              <a:xfrm>
                <a:off x="8517454" y="44972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grpSp>
        <p:sp>
          <p:nvSpPr>
            <p:cNvPr id="21" name="TextBox 20">
              <a:extLst>
                <a:ext uri="{FF2B5EF4-FFF2-40B4-BE49-F238E27FC236}">
                  <a16:creationId xmlns:a16="http://schemas.microsoft.com/office/drawing/2014/main" id="{2E7624E8-4320-4F54-806A-A676181BE162}"/>
                </a:ext>
              </a:extLst>
            </p:cNvPr>
            <p:cNvSpPr txBox="1"/>
            <p:nvPr/>
          </p:nvSpPr>
          <p:spPr>
            <a:xfrm>
              <a:off x="2509519" y="4590976"/>
              <a:ext cx="2167053" cy="276999"/>
            </a:xfrm>
            <a:prstGeom prst="rect">
              <a:avLst/>
            </a:prstGeom>
            <a:noFill/>
          </p:spPr>
          <p:txBody>
            <a:bodyPr wrap="square">
              <a:spAutoFit/>
            </a:bodyPr>
            <a:lstStyle/>
            <a:p>
              <a:r>
                <a:rPr lang="ja-JP" sz="1200" dirty="0"/>
                <a:t>シンチリマブ + mFFX</a:t>
              </a:r>
            </a:p>
          </p:txBody>
        </p:sp>
        <p:sp>
          <p:nvSpPr>
            <p:cNvPr id="22" name="TextBox 21">
              <a:extLst>
                <a:ext uri="{FF2B5EF4-FFF2-40B4-BE49-F238E27FC236}">
                  <a16:creationId xmlns:a16="http://schemas.microsoft.com/office/drawing/2014/main" id="{FEBBB7F5-D528-43C9-9771-903933FC1A0A}"/>
                </a:ext>
              </a:extLst>
            </p:cNvPr>
            <p:cNvSpPr txBox="1"/>
            <p:nvPr/>
          </p:nvSpPr>
          <p:spPr>
            <a:xfrm>
              <a:off x="2509520" y="4393690"/>
              <a:ext cx="1676400" cy="276999"/>
            </a:xfrm>
            <a:prstGeom prst="rect">
              <a:avLst/>
            </a:prstGeom>
            <a:noFill/>
          </p:spPr>
          <p:txBody>
            <a:bodyPr wrap="square">
              <a:spAutoFit/>
            </a:bodyPr>
            <a:lstStyle/>
            <a:p>
              <a:r>
                <a:rPr lang="ja-JP" sz="1200" dirty="0"/>
                <a:t>mFFX</a:t>
              </a:r>
            </a:p>
          </p:txBody>
        </p:sp>
        <p:cxnSp>
          <p:nvCxnSpPr>
            <p:cNvPr id="23" name="Straight Connector 22">
              <a:extLst>
                <a:ext uri="{FF2B5EF4-FFF2-40B4-BE49-F238E27FC236}">
                  <a16:creationId xmlns:a16="http://schemas.microsoft.com/office/drawing/2014/main" id="{071DE774-AB12-4068-8644-877CA5F3A2AD}"/>
                </a:ext>
              </a:extLst>
            </p:cNvPr>
            <p:cNvCxnSpPr>
              <a:cxnSpLocks/>
            </p:cNvCxnSpPr>
            <p:nvPr/>
          </p:nvCxnSpPr>
          <p:spPr>
            <a:xfrm>
              <a:off x="2092960" y="4725601"/>
              <a:ext cx="426720" cy="0"/>
            </a:xfrm>
            <a:prstGeom prst="line">
              <a:avLst/>
            </a:prstGeom>
            <a:noFill/>
            <a:ln w="25400" cap="flat">
              <a:solidFill>
                <a:schemeClr val="accent3"/>
              </a:solidFill>
              <a:prstDash val="solid"/>
              <a:miter/>
            </a:ln>
          </p:spPr>
        </p:cxnSp>
        <p:cxnSp>
          <p:nvCxnSpPr>
            <p:cNvPr id="24" name="Straight Connector 23">
              <a:extLst>
                <a:ext uri="{FF2B5EF4-FFF2-40B4-BE49-F238E27FC236}">
                  <a16:creationId xmlns:a16="http://schemas.microsoft.com/office/drawing/2014/main" id="{FE4773AD-C493-4FE2-8B0A-749CCABCC42E}"/>
                </a:ext>
              </a:extLst>
            </p:cNvPr>
            <p:cNvCxnSpPr>
              <a:cxnSpLocks/>
            </p:cNvCxnSpPr>
            <p:nvPr/>
          </p:nvCxnSpPr>
          <p:spPr>
            <a:xfrm>
              <a:off x="2092960" y="4543990"/>
              <a:ext cx="426720" cy="0"/>
            </a:xfrm>
            <a:prstGeom prst="line">
              <a:avLst/>
            </a:prstGeom>
            <a:noFill/>
            <a:ln w="25400" cap="flat">
              <a:solidFill>
                <a:schemeClr val="accent2"/>
              </a:solidFill>
              <a:prstDash val="solid"/>
              <a:miter/>
            </a:ln>
          </p:spPr>
        </p:cxnSp>
      </p:grpSp>
      <p:grpSp>
        <p:nvGrpSpPr>
          <p:cNvPr id="112" name="Group 111">
            <a:extLst>
              <a:ext uri="{FF2B5EF4-FFF2-40B4-BE49-F238E27FC236}">
                <a16:creationId xmlns:a16="http://schemas.microsoft.com/office/drawing/2014/main" id="{34732422-247B-4263-B515-F926FC8C2A9C}"/>
              </a:ext>
            </a:extLst>
          </p:cNvPr>
          <p:cNvGrpSpPr/>
          <p:nvPr/>
        </p:nvGrpSpPr>
        <p:grpSpPr>
          <a:xfrm>
            <a:off x="6053731" y="2137107"/>
            <a:ext cx="5996608" cy="3576136"/>
            <a:chOff x="5812732" y="2137107"/>
            <a:chExt cx="5996608" cy="3576136"/>
          </a:xfrm>
        </p:grpSpPr>
        <p:sp>
          <p:nvSpPr>
            <p:cNvPr id="113" name="TextBox 112">
              <a:extLst>
                <a:ext uri="{FF2B5EF4-FFF2-40B4-BE49-F238E27FC236}">
                  <a16:creationId xmlns:a16="http://schemas.microsoft.com/office/drawing/2014/main" id="{9E97704B-BDAC-4178-962B-A89DD9F938B3}"/>
                </a:ext>
              </a:extLst>
            </p:cNvPr>
            <p:cNvSpPr txBox="1"/>
            <p:nvPr/>
          </p:nvSpPr>
          <p:spPr>
            <a:xfrm>
              <a:off x="6593394" y="4845281"/>
              <a:ext cx="990977" cy="307777"/>
            </a:xfrm>
            <a:prstGeom prst="rect">
              <a:avLst/>
            </a:prstGeom>
            <a:noFill/>
          </p:spPr>
          <p:txBody>
            <a:bodyPr wrap="none" rtlCol="0">
              <a:spAutoFit/>
            </a:bodyPr>
            <a:lstStyle/>
            <a:p>
              <a:pPr algn="r"/>
              <a:r>
                <a:rPr lang="ja-JP" sz="1400"/>
                <a:t>リスク有患者数</a:t>
              </a:r>
            </a:p>
          </p:txBody>
        </p:sp>
        <p:sp>
          <p:nvSpPr>
            <p:cNvPr id="114" name="TextBox 113">
              <a:extLst>
                <a:ext uri="{FF2B5EF4-FFF2-40B4-BE49-F238E27FC236}">
                  <a16:creationId xmlns:a16="http://schemas.microsoft.com/office/drawing/2014/main" id="{17DCCABD-2A08-415B-8A04-E050BE55FF70}"/>
                </a:ext>
              </a:extLst>
            </p:cNvPr>
            <p:cNvSpPr txBox="1"/>
            <p:nvPr/>
          </p:nvSpPr>
          <p:spPr>
            <a:xfrm>
              <a:off x="6912391" y="5405466"/>
              <a:ext cx="671980" cy="307777"/>
            </a:xfrm>
            <a:prstGeom prst="rect">
              <a:avLst/>
            </a:prstGeom>
            <a:noFill/>
          </p:spPr>
          <p:txBody>
            <a:bodyPr wrap="none" rtlCol="0">
              <a:spAutoFit/>
            </a:bodyPr>
            <a:lstStyle/>
            <a:p>
              <a:pPr algn="r"/>
              <a:r>
                <a:rPr lang="ja-JP" sz="1400">
                  <a:solidFill>
                    <a:schemeClr val="accent2"/>
                  </a:solidFill>
                </a:rPr>
                <a:t>mFFX</a:t>
              </a:r>
            </a:p>
          </p:txBody>
        </p:sp>
        <p:sp>
          <p:nvSpPr>
            <p:cNvPr id="115" name="TextBox 114">
              <a:extLst>
                <a:ext uri="{FF2B5EF4-FFF2-40B4-BE49-F238E27FC236}">
                  <a16:creationId xmlns:a16="http://schemas.microsoft.com/office/drawing/2014/main" id="{0B7088B3-4700-420D-B631-6A373E786136}"/>
                </a:ext>
              </a:extLst>
            </p:cNvPr>
            <p:cNvSpPr txBox="1"/>
            <p:nvPr/>
          </p:nvSpPr>
          <p:spPr>
            <a:xfrm>
              <a:off x="5812732" y="5117876"/>
              <a:ext cx="1771639" cy="307777"/>
            </a:xfrm>
            <a:prstGeom prst="rect">
              <a:avLst/>
            </a:prstGeom>
            <a:noFill/>
          </p:spPr>
          <p:txBody>
            <a:bodyPr wrap="none" rtlCol="0">
              <a:spAutoFit/>
            </a:bodyPr>
            <a:lstStyle/>
            <a:p>
              <a:pPr algn="r"/>
              <a:r>
                <a:rPr lang="ja-JP" sz="1200" dirty="0">
                  <a:solidFill>
                    <a:schemeClr val="accent3"/>
                  </a:solidFill>
                </a:rPr>
                <a:t>シンチリマブ + </a:t>
              </a:r>
              <a:r>
                <a:rPr lang="ja-JP" sz="1400" dirty="0">
                  <a:solidFill>
                    <a:schemeClr val="accent3"/>
                  </a:solidFill>
                </a:rPr>
                <a:t>mFFX</a:t>
              </a:r>
              <a:endParaRPr lang="ja-JP" sz="1200" dirty="0">
                <a:solidFill>
                  <a:schemeClr val="accent3"/>
                </a:solidFill>
              </a:endParaRPr>
            </a:p>
          </p:txBody>
        </p:sp>
        <p:sp>
          <p:nvSpPr>
            <p:cNvPr id="116" name="Freeform 21">
              <a:extLst>
                <a:ext uri="{FF2B5EF4-FFF2-40B4-BE49-F238E27FC236}">
                  <a16:creationId xmlns:a16="http://schemas.microsoft.com/office/drawing/2014/main" id="{AFBEE4F7-4002-4533-B750-ADFE3B99C797}"/>
                </a:ext>
              </a:extLst>
            </p:cNvPr>
            <p:cNvSpPr>
              <a:spLocks/>
            </p:cNvSpPr>
            <p:nvPr/>
          </p:nvSpPr>
          <p:spPr bwMode="auto">
            <a:xfrm>
              <a:off x="7669340" y="2271373"/>
              <a:ext cx="4140000" cy="218692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17" name="Group 116">
              <a:extLst>
                <a:ext uri="{FF2B5EF4-FFF2-40B4-BE49-F238E27FC236}">
                  <a16:creationId xmlns:a16="http://schemas.microsoft.com/office/drawing/2014/main" id="{892B160D-32C2-465F-97F5-DEF9FDCA43AB}"/>
                </a:ext>
              </a:extLst>
            </p:cNvPr>
            <p:cNvGrpSpPr/>
            <p:nvPr/>
          </p:nvGrpSpPr>
          <p:grpSpPr>
            <a:xfrm>
              <a:off x="6919584" y="2137107"/>
              <a:ext cx="744211" cy="2455200"/>
              <a:chOff x="1240144" y="1265887"/>
              <a:chExt cx="744211" cy="2858279"/>
            </a:xfrm>
          </p:grpSpPr>
          <p:sp>
            <p:nvSpPr>
              <p:cNvPr id="187" name="Line 6">
                <a:extLst>
                  <a:ext uri="{FF2B5EF4-FFF2-40B4-BE49-F238E27FC236}">
                    <a16:creationId xmlns:a16="http://schemas.microsoft.com/office/drawing/2014/main" id="{010C65B4-E62D-45F2-A7FD-A0D30F6D1CF0}"/>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8" name="Line 7">
                <a:extLst>
                  <a:ext uri="{FF2B5EF4-FFF2-40B4-BE49-F238E27FC236}">
                    <a16:creationId xmlns:a16="http://schemas.microsoft.com/office/drawing/2014/main" id="{84DDFC30-9E53-441D-9420-642169CFF04B}"/>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9" name="Line 8">
                <a:extLst>
                  <a:ext uri="{FF2B5EF4-FFF2-40B4-BE49-F238E27FC236}">
                    <a16:creationId xmlns:a16="http://schemas.microsoft.com/office/drawing/2014/main" id="{88901718-EB01-4F33-9900-347F8A43C68A}"/>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0" name="Line 9">
                <a:extLst>
                  <a:ext uri="{FF2B5EF4-FFF2-40B4-BE49-F238E27FC236}">
                    <a16:creationId xmlns:a16="http://schemas.microsoft.com/office/drawing/2014/main" id="{99343327-B17E-40F6-A9B1-0BED214F3656}"/>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1" name="Line 10">
                <a:extLst>
                  <a:ext uri="{FF2B5EF4-FFF2-40B4-BE49-F238E27FC236}">
                    <a16:creationId xmlns:a16="http://schemas.microsoft.com/office/drawing/2014/main" id="{2398CD3D-C8F6-4FC8-A54D-3EAC646F44D7}"/>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2" name="Line 11">
                <a:extLst>
                  <a:ext uri="{FF2B5EF4-FFF2-40B4-BE49-F238E27FC236}">
                    <a16:creationId xmlns:a16="http://schemas.microsoft.com/office/drawing/2014/main" id="{03EDA0E8-DF21-4315-A847-DA54E4349B44}"/>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3" name="TextBox 192">
                <a:extLst>
                  <a:ext uri="{FF2B5EF4-FFF2-40B4-BE49-F238E27FC236}">
                    <a16:creationId xmlns:a16="http://schemas.microsoft.com/office/drawing/2014/main" id="{51002BE8-8362-461B-B2C0-AF8FDE184F43}"/>
                  </a:ext>
                </a:extLst>
              </p:cNvPr>
              <p:cNvSpPr txBox="1"/>
              <p:nvPr/>
            </p:nvSpPr>
            <p:spPr>
              <a:xfrm rot="16200000">
                <a:off x="931968" y="2569414"/>
                <a:ext cx="924129"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PFS、%</a:t>
                </a:r>
              </a:p>
            </p:txBody>
          </p:sp>
          <p:sp>
            <p:nvSpPr>
              <p:cNvPr id="194" name="TextBox 193">
                <a:extLst>
                  <a:ext uri="{FF2B5EF4-FFF2-40B4-BE49-F238E27FC236}">
                    <a16:creationId xmlns:a16="http://schemas.microsoft.com/office/drawing/2014/main" id="{47A2C1A5-5A13-4BC9-A02B-BFEC7E2B9FCE}"/>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100</a:t>
                </a:r>
              </a:p>
            </p:txBody>
          </p:sp>
          <p:sp>
            <p:nvSpPr>
              <p:cNvPr id="195" name="TextBox 194">
                <a:extLst>
                  <a:ext uri="{FF2B5EF4-FFF2-40B4-BE49-F238E27FC236}">
                    <a16:creationId xmlns:a16="http://schemas.microsoft.com/office/drawing/2014/main" id="{C72E1928-F426-4B0F-BDD6-1622BD8596C8}"/>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80</a:t>
                </a:r>
              </a:p>
            </p:txBody>
          </p:sp>
          <p:sp>
            <p:nvSpPr>
              <p:cNvPr id="196" name="TextBox 195">
                <a:extLst>
                  <a:ext uri="{FF2B5EF4-FFF2-40B4-BE49-F238E27FC236}">
                    <a16:creationId xmlns:a16="http://schemas.microsoft.com/office/drawing/2014/main" id="{DFE97A7B-E4EB-47BE-9322-D7C68C68C057}"/>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60</a:t>
                </a:r>
              </a:p>
            </p:txBody>
          </p:sp>
          <p:sp>
            <p:nvSpPr>
              <p:cNvPr id="197" name="TextBox 196">
                <a:extLst>
                  <a:ext uri="{FF2B5EF4-FFF2-40B4-BE49-F238E27FC236}">
                    <a16:creationId xmlns:a16="http://schemas.microsoft.com/office/drawing/2014/main" id="{A59422C7-679B-48C1-996C-5E735ED8A19C}"/>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40</a:t>
                </a:r>
              </a:p>
            </p:txBody>
          </p:sp>
          <p:sp>
            <p:nvSpPr>
              <p:cNvPr id="198" name="TextBox 197">
                <a:extLst>
                  <a:ext uri="{FF2B5EF4-FFF2-40B4-BE49-F238E27FC236}">
                    <a16:creationId xmlns:a16="http://schemas.microsoft.com/office/drawing/2014/main" id="{02AA6E8C-03F7-4E15-98FF-48BC0758E3A9}"/>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20</a:t>
                </a:r>
              </a:p>
            </p:txBody>
          </p:sp>
          <p:sp>
            <p:nvSpPr>
              <p:cNvPr id="199" name="TextBox 198">
                <a:extLst>
                  <a:ext uri="{FF2B5EF4-FFF2-40B4-BE49-F238E27FC236}">
                    <a16:creationId xmlns:a16="http://schemas.microsoft.com/office/drawing/2014/main" id="{7D98ACFA-5C8E-47E7-ACA4-739C0FE39F86}"/>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grpSp>
          <p:nvGrpSpPr>
            <p:cNvPr id="118" name="Group 117">
              <a:extLst>
                <a:ext uri="{FF2B5EF4-FFF2-40B4-BE49-F238E27FC236}">
                  <a16:creationId xmlns:a16="http://schemas.microsoft.com/office/drawing/2014/main" id="{97EDD64F-4D73-4C46-A890-2515B15B33B1}"/>
                </a:ext>
              </a:extLst>
            </p:cNvPr>
            <p:cNvGrpSpPr/>
            <p:nvPr/>
          </p:nvGrpSpPr>
          <p:grpSpPr>
            <a:xfrm>
              <a:off x="7577525" y="4452249"/>
              <a:ext cx="4212000" cy="580908"/>
              <a:chOff x="1473905" y="5303149"/>
              <a:chExt cx="3978152" cy="580908"/>
            </a:xfrm>
          </p:grpSpPr>
          <p:sp>
            <p:nvSpPr>
              <p:cNvPr id="164" name="TextBox 163">
                <a:extLst>
                  <a:ext uri="{FF2B5EF4-FFF2-40B4-BE49-F238E27FC236}">
                    <a16:creationId xmlns:a16="http://schemas.microsoft.com/office/drawing/2014/main" id="{1EB7E1B2-511A-4B38-9DAB-2FFB3570F1C7}"/>
                  </a:ext>
                </a:extLst>
              </p:cNvPr>
              <p:cNvSpPr txBox="1"/>
              <p:nvPr/>
            </p:nvSpPr>
            <p:spPr>
              <a:xfrm>
                <a:off x="2851981" y="5576280"/>
                <a:ext cx="1191582"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sp>
            <p:nvSpPr>
              <p:cNvPr id="165" name="Line 21">
                <a:extLst>
                  <a:ext uri="{FF2B5EF4-FFF2-40B4-BE49-F238E27FC236}">
                    <a16:creationId xmlns:a16="http://schemas.microsoft.com/office/drawing/2014/main" id="{073972B3-566C-456E-85B4-1CE996FEA0E2}"/>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66" name="TextBox 165">
                <a:extLst>
                  <a:ext uri="{FF2B5EF4-FFF2-40B4-BE49-F238E27FC236}">
                    <a16:creationId xmlns:a16="http://schemas.microsoft.com/office/drawing/2014/main" id="{1698068E-95AC-4F6F-9CB5-081108565B69}"/>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167" name="Line 21">
                <a:extLst>
                  <a:ext uri="{FF2B5EF4-FFF2-40B4-BE49-F238E27FC236}">
                    <a16:creationId xmlns:a16="http://schemas.microsoft.com/office/drawing/2014/main" id="{DA60EB8F-0D8A-4878-8F65-66B614E549F4}"/>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68" name="TextBox 167">
                <a:extLst>
                  <a:ext uri="{FF2B5EF4-FFF2-40B4-BE49-F238E27FC236}">
                    <a16:creationId xmlns:a16="http://schemas.microsoft.com/office/drawing/2014/main" id="{B0567326-8EE7-49F4-B04B-E51C44FD4F95}"/>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27</a:t>
                </a:r>
              </a:p>
            </p:txBody>
          </p:sp>
          <p:sp>
            <p:nvSpPr>
              <p:cNvPr id="169" name="Line 21">
                <a:extLst>
                  <a:ext uri="{FF2B5EF4-FFF2-40B4-BE49-F238E27FC236}">
                    <a16:creationId xmlns:a16="http://schemas.microsoft.com/office/drawing/2014/main" id="{42540188-8766-403A-88F0-DBAFF9A4B7E0}"/>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0" name="TextBox 169">
                <a:extLst>
                  <a:ext uri="{FF2B5EF4-FFF2-40B4-BE49-F238E27FC236}">
                    <a16:creationId xmlns:a16="http://schemas.microsoft.com/office/drawing/2014/main" id="{1FF18FF4-F7B5-4566-B4DC-9B264F6F985A}"/>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171" name="Line 21">
                <a:extLst>
                  <a:ext uri="{FF2B5EF4-FFF2-40B4-BE49-F238E27FC236}">
                    <a16:creationId xmlns:a16="http://schemas.microsoft.com/office/drawing/2014/main" id="{4C2AA2E7-54D4-42E6-A803-427082E1DD63}"/>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2" name="TextBox 171">
                <a:extLst>
                  <a:ext uri="{FF2B5EF4-FFF2-40B4-BE49-F238E27FC236}">
                    <a16:creationId xmlns:a16="http://schemas.microsoft.com/office/drawing/2014/main" id="{91CBC287-0740-48E5-8032-9A816DEB305A}"/>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173" name="Line 21">
                <a:extLst>
                  <a:ext uri="{FF2B5EF4-FFF2-40B4-BE49-F238E27FC236}">
                    <a16:creationId xmlns:a16="http://schemas.microsoft.com/office/drawing/2014/main" id="{4A599212-04F6-4C04-A4E5-EA139E6AE43E}"/>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4" name="TextBox 173">
                <a:extLst>
                  <a:ext uri="{FF2B5EF4-FFF2-40B4-BE49-F238E27FC236}">
                    <a16:creationId xmlns:a16="http://schemas.microsoft.com/office/drawing/2014/main" id="{AEA0296C-5F5F-4A1F-A6E4-934A298F0C8F}"/>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175" name="Line 21">
                <a:extLst>
                  <a:ext uri="{FF2B5EF4-FFF2-40B4-BE49-F238E27FC236}">
                    <a16:creationId xmlns:a16="http://schemas.microsoft.com/office/drawing/2014/main" id="{B6AC8724-38AA-47BC-A16B-F9D4126B9358}"/>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6" name="TextBox 175">
                <a:extLst>
                  <a:ext uri="{FF2B5EF4-FFF2-40B4-BE49-F238E27FC236}">
                    <a16:creationId xmlns:a16="http://schemas.microsoft.com/office/drawing/2014/main" id="{5462AC9F-DB7A-4F14-BCCE-3AEB0052FEF2}"/>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177" name="Line 21">
                <a:extLst>
                  <a:ext uri="{FF2B5EF4-FFF2-40B4-BE49-F238E27FC236}">
                    <a16:creationId xmlns:a16="http://schemas.microsoft.com/office/drawing/2014/main" id="{A4D17A5A-4DE3-494C-95D8-3CDA07C80A38}"/>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78" name="TextBox 177">
                <a:extLst>
                  <a:ext uri="{FF2B5EF4-FFF2-40B4-BE49-F238E27FC236}">
                    <a16:creationId xmlns:a16="http://schemas.microsoft.com/office/drawing/2014/main" id="{3BB04F6D-C4DB-47AD-8AA8-2274B4249817}"/>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179" name="Line 21">
                <a:extLst>
                  <a:ext uri="{FF2B5EF4-FFF2-40B4-BE49-F238E27FC236}">
                    <a16:creationId xmlns:a16="http://schemas.microsoft.com/office/drawing/2014/main" id="{C3EC556C-23B0-457A-A4C2-F58CDF0B66ED}"/>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0" name="TextBox 179">
                <a:extLst>
                  <a:ext uri="{FF2B5EF4-FFF2-40B4-BE49-F238E27FC236}">
                    <a16:creationId xmlns:a16="http://schemas.microsoft.com/office/drawing/2014/main" id="{4F254DE4-FA68-431C-BAE8-0D6854723E20}"/>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181" name="Line 21">
                <a:extLst>
                  <a:ext uri="{FF2B5EF4-FFF2-40B4-BE49-F238E27FC236}">
                    <a16:creationId xmlns:a16="http://schemas.microsoft.com/office/drawing/2014/main" id="{C3555DB6-C3C4-4B77-BBF3-5ECDF353931E}"/>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2" name="TextBox 181">
                <a:extLst>
                  <a:ext uri="{FF2B5EF4-FFF2-40B4-BE49-F238E27FC236}">
                    <a16:creationId xmlns:a16="http://schemas.microsoft.com/office/drawing/2014/main" id="{1394A372-FCA2-44C6-89F0-733712A36033}"/>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183" name="Line 21">
                <a:extLst>
                  <a:ext uri="{FF2B5EF4-FFF2-40B4-BE49-F238E27FC236}">
                    <a16:creationId xmlns:a16="http://schemas.microsoft.com/office/drawing/2014/main" id="{4BFF75EA-6CB5-4266-8CCC-53657D8E2834}"/>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4" name="TextBox 183">
                <a:extLst>
                  <a:ext uri="{FF2B5EF4-FFF2-40B4-BE49-F238E27FC236}">
                    <a16:creationId xmlns:a16="http://schemas.microsoft.com/office/drawing/2014/main" id="{68825F40-331C-4650-92BE-A79CC3AF31D2}"/>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185" name="Line 21">
                <a:extLst>
                  <a:ext uri="{FF2B5EF4-FFF2-40B4-BE49-F238E27FC236}">
                    <a16:creationId xmlns:a16="http://schemas.microsoft.com/office/drawing/2014/main" id="{726083E3-7701-45AE-B3AC-14B8A5872A17}"/>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86" name="TextBox 185">
                <a:extLst>
                  <a:ext uri="{FF2B5EF4-FFF2-40B4-BE49-F238E27FC236}">
                    <a16:creationId xmlns:a16="http://schemas.microsoft.com/office/drawing/2014/main" id="{3176F954-23BE-48F1-AA7A-8391E28F6967}"/>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19" name="Group 118">
              <a:extLst>
                <a:ext uri="{FF2B5EF4-FFF2-40B4-BE49-F238E27FC236}">
                  <a16:creationId xmlns:a16="http://schemas.microsoft.com/office/drawing/2014/main" id="{5E3E6686-9A00-4C30-A38A-2AEEDD09BC19}"/>
                </a:ext>
              </a:extLst>
            </p:cNvPr>
            <p:cNvGrpSpPr/>
            <p:nvPr/>
          </p:nvGrpSpPr>
          <p:grpSpPr>
            <a:xfrm>
              <a:off x="7527832" y="5415843"/>
              <a:ext cx="4198963" cy="288147"/>
              <a:chOff x="1839365" y="6524082"/>
              <a:chExt cx="4198963" cy="288147"/>
            </a:xfrm>
          </p:grpSpPr>
          <p:sp>
            <p:nvSpPr>
              <p:cNvPr id="153" name="TextBox 152">
                <a:extLst>
                  <a:ext uri="{FF2B5EF4-FFF2-40B4-BE49-F238E27FC236}">
                    <a16:creationId xmlns:a16="http://schemas.microsoft.com/office/drawing/2014/main" id="{B14C13C4-E86D-4F9E-8AD9-A5B90022DDCB}"/>
                  </a:ext>
                </a:extLst>
              </p:cNvPr>
              <p:cNvSpPr txBox="1"/>
              <p:nvPr/>
            </p:nvSpPr>
            <p:spPr>
              <a:xfrm>
                <a:off x="5866239" y="6524082"/>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154" name="TextBox 153">
                <a:extLst>
                  <a:ext uri="{FF2B5EF4-FFF2-40B4-BE49-F238E27FC236}">
                    <a16:creationId xmlns:a16="http://schemas.microsoft.com/office/drawing/2014/main" id="{6EC4FAF5-58C9-40FA-BA5B-BF2AF0F2DFC3}"/>
                  </a:ext>
                </a:extLst>
              </p:cNvPr>
              <p:cNvSpPr txBox="1"/>
              <p:nvPr/>
            </p:nvSpPr>
            <p:spPr>
              <a:xfrm>
                <a:off x="5468521" y="6524082"/>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155" name="TextBox 154">
                <a:extLst>
                  <a:ext uri="{FF2B5EF4-FFF2-40B4-BE49-F238E27FC236}">
                    <a16:creationId xmlns:a16="http://schemas.microsoft.com/office/drawing/2014/main" id="{F5B4A59B-78F9-415A-A32E-675C3D117C97}"/>
                  </a:ext>
                </a:extLst>
              </p:cNvPr>
              <p:cNvSpPr txBox="1"/>
              <p:nvPr/>
            </p:nvSpPr>
            <p:spPr>
              <a:xfrm>
                <a:off x="5070803" y="6524082"/>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156" name="TextBox 155">
                <a:extLst>
                  <a:ext uri="{FF2B5EF4-FFF2-40B4-BE49-F238E27FC236}">
                    <a16:creationId xmlns:a16="http://schemas.microsoft.com/office/drawing/2014/main" id="{6C2CDB98-CBA2-433E-8424-37D0FD6C9193}"/>
                  </a:ext>
                </a:extLst>
              </p:cNvPr>
              <p:cNvSpPr txBox="1"/>
              <p:nvPr/>
            </p:nvSpPr>
            <p:spPr>
              <a:xfrm>
                <a:off x="4673085" y="6524082"/>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a:t>
                </a:r>
              </a:p>
            </p:txBody>
          </p:sp>
          <p:sp>
            <p:nvSpPr>
              <p:cNvPr id="157" name="TextBox 156">
                <a:extLst>
                  <a:ext uri="{FF2B5EF4-FFF2-40B4-BE49-F238E27FC236}">
                    <a16:creationId xmlns:a16="http://schemas.microsoft.com/office/drawing/2014/main" id="{C2FEA11E-DC70-4A0E-B88E-3EF198EA0C31}"/>
                  </a:ext>
                </a:extLst>
              </p:cNvPr>
              <p:cNvSpPr txBox="1"/>
              <p:nvPr/>
            </p:nvSpPr>
            <p:spPr>
              <a:xfrm>
                <a:off x="4275366" y="6524082"/>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a:t>
                </a:r>
              </a:p>
            </p:txBody>
          </p:sp>
          <p:sp>
            <p:nvSpPr>
              <p:cNvPr id="158" name="TextBox 157">
                <a:extLst>
                  <a:ext uri="{FF2B5EF4-FFF2-40B4-BE49-F238E27FC236}">
                    <a16:creationId xmlns:a16="http://schemas.microsoft.com/office/drawing/2014/main" id="{E40B8E25-F8C1-4F45-9AB5-E06626142836}"/>
                  </a:ext>
                </a:extLst>
              </p:cNvPr>
              <p:cNvSpPr txBox="1"/>
              <p:nvPr/>
            </p:nvSpPr>
            <p:spPr>
              <a:xfrm>
                <a:off x="3877648" y="6524082"/>
                <a:ext cx="172090"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a:t>
                </a:r>
              </a:p>
            </p:txBody>
          </p:sp>
          <p:sp>
            <p:nvSpPr>
              <p:cNvPr id="159" name="TextBox 158">
                <a:extLst>
                  <a:ext uri="{FF2B5EF4-FFF2-40B4-BE49-F238E27FC236}">
                    <a16:creationId xmlns:a16="http://schemas.microsoft.com/office/drawing/2014/main" id="{23584025-B56C-4A49-9901-815D78E8193A}"/>
                  </a:ext>
                </a:extLst>
              </p:cNvPr>
              <p:cNvSpPr txBox="1"/>
              <p:nvPr/>
            </p:nvSpPr>
            <p:spPr>
              <a:xfrm>
                <a:off x="3430237" y="6524082"/>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10</a:t>
                </a:r>
              </a:p>
            </p:txBody>
          </p:sp>
          <p:sp>
            <p:nvSpPr>
              <p:cNvPr id="160" name="TextBox 159">
                <a:extLst>
                  <a:ext uri="{FF2B5EF4-FFF2-40B4-BE49-F238E27FC236}">
                    <a16:creationId xmlns:a16="http://schemas.microsoft.com/office/drawing/2014/main" id="{9EC70809-4258-4827-A74A-5F4E5EC3B224}"/>
                  </a:ext>
                </a:extLst>
              </p:cNvPr>
              <p:cNvSpPr txBox="1"/>
              <p:nvPr/>
            </p:nvSpPr>
            <p:spPr>
              <a:xfrm>
                <a:off x="3032519" y="6524082"/>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16</a:t>
                </a:r>
              </a:p>
            </p:txBody>
          </p:sp>
          <p:sp>
            <p:nvSpPr>
              <p:cNvPr id="161" name="TextBox 160">
                <a:extLst>
                  <a:ext uri="{FF2B5EF4-FFF2-40B4-BE49-F238E27FC236}">
                    <a16:creationId xmlns:a16="http://schemas.microsoft.com/office/drawing/2014/main" id="{FC07670C-DDE3-4314-9CC7-2F8AB6DEC606}"/>
                  </a:ext>
                </a:extLst>
              </p:cNvPr>
              <p:cNvSpPr txBox="1"/>
              <p:nvPr/>
            </p:nvSpPr>
            <p:spPr>
              <a:xfrm>
                <a:off x="2634801" y="6524082"/>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26</a:t>
                </a:r>
              </a:p>
            </p:txBody>
          </p:sp>
          <p:sp>
            <p:nvSpPr>
              <p:cNvPr id="162" name="TextBox 161">
                <a:extLst>
                  <a:ext uri="{FF2B5EF4-FFF2-40B4-BE49-F238E27FC236}">
                    <a16:creationId xmlns:a16="http://schemas.microsoft.com/office/drawing/2014/main" id="{F160C80B-24DC-4112-B373-36B63E493397}"/>
                  </a:ext>
                </a:extLst>
              </p:cNvPr>
              <p:cNvSpPr txBox="1"/>
              <p:nvPr/>
            </p:nvSpPr>
            <p:spPr>
              <a:xfrm>
                <a:off x="2237083" y="6524082"/>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33</a:t>
                </a:r>
              </a:p>
            </p:txBody>
          </p:sp>
          <p:sp>
            <p:nvSpPr>
              <p:cNvPr id="163" name="TextBox 162">
                <a:extLst>
                  <a:ext uri="{FF2B5EF4-FFF2-40B4-BE49-F238E27FC236}">
                    <a16:creationId xmlns:a16="http://schemas.microsoft.com/office/drawing/2014/main" id="{518DB514-D562-43E4-9044-66A176AE8B12}"/>
                  </a:ext>
                </a:extLst>
              </p:cNvPr>
              <p:cNvSpPr txBox="1"/>
              <p:nvPr/>
            </p:nvSpPr>
            <p:spPr>
              <a:xfrm>
                <a:off x="1839365" y="6524082"/>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53</a:t>
                </a:r>
              </a:p>
            </p:txBody>
          </p:sp>
        </p:grpSp>
        <p:grpSp>
          <p:nvGrpSpPr>
            <p:cNvPr id="120" name="Group 119">
              <a:extLst>
                <a:ext uri="{FF2B5EF4-FFF2-40B4-BE49-F238E27FC236}">
                  <a16:creationId xmlns:a16="http://schemas.microsoft.com/office/drawing/2014/main" id="{F7C53688-7B5F-40DD-8FA0-C7787555BBA5}"/>
                </a:ext>
              </a:extLst>
            </p:cNvPr>
            <p:cNvGrpSpPr/>
            <p:nvPr/>
          </p:nvGrpSpPr>
          <p:grpSpPr>
            <a:xfrm>
              <a:off x="7527832" y="5135526"/>
              <a:ext cx="4198963" cy="288147"/>
              <a:chOff x="1839365" y="5943983"/>
              <a:chExt cx="4198963" cy="288147"/>
            </a:xfrm>
          </p:grpSpPr>
          <p:sp>
            <p:nvSpPr>
              <p:cNvPr id="142" name="TextBox 141">
                <a:extLst>
                  <a:ext uri="{FF2B5EF4-FFF2-40B4-BE49-F238E27FC236}">
                    <a16:creationId xmlns:a16="http://schemas.microsoft.com/office/drawing/2014/main" id="{504F4949-802B-4E96-ACDA-6083A5FEA086}"/>
                  </a:ext>
                </a:extLst>
              </p:cNvPr>
              <p:cNvSpPr txBox="1"/>
              <p:nvPr/>
            </p:nvSpPr>
            <p:spPr>
              <a:xfrm>
                <a:off x="5866239" y="5943983"/>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143" name="TextBox 142">
                <a:extLst>
                  <a:ext uri="{FF2B5EF4-FFF2-40B4-BE49-F238E27FC236}">
                    <a16:creationId xmlns:a16="http://schemas.microsoft.com/office/drawing/2014/main" id="{AEBEDA71-A45B-4C53-AE7F-90E47C1B8455}"/>
                  </a:ext>
                </a:extLst>
              </p:cNvPr>
              <p:cNvSpPr txBox="1"/>
              <p:nvPr/>
            </p:nvSpPr>
            <p:spPr>
              <a:xfrm>
                <a:off x="5468521" y="5943983"/>
                <a:ext cx="172090"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144" name="TextBox 143">
                <a:extLst>
                  <a:ext uri="{FF2B5EF4-FFF2-40B4-BE49-F238E27FC236}">
                    <a16:creationId xmlns:a16="http://schemas.microsoft.com/office/drawing/2014/main" id="{42E8D518-ED7E-47D7-87F1-6AA857D42D48}"/>
                  </a:ext>
                </a:extLst>
              </p:cNvPr>
              <p:cNvSpPr txBox="1"/>
              <p:nvPr/>
            </p:nvSpPr>
            <p:spPr>
              <a:xfrm>
                <a:off x="5070803" y="5943983"/>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a:t>
                </a:r>
              </a:p>
            </p:txBody>
          </p:sp>
          <p:sp>
            <p:nvSpPr>
              <p:cNvPr id="145" name="TextBox 144">
                <a:extLst>
                  <a:ext uri="{FF2B5EF4-FFF2-40B4-BE49-F238E27FC236}">
                    <a16:creationId xmlns:a16="http://schemas.microsoft.com/office/drawing/2014/main" id="{C145359C-D425-4130-B3CB-687127A6C63F}"/>
                  </a:ext>
                </a:extLst>
              </p:cNvPr>
              <p:cNvSpPr txBox="1"/>
              <p:nvPr/>
            </p:nvSpPr>
            <p:spPr>
              <a:xfrm>
                <a:off x="4673085" y="5943983"/>
                <a:ext cx="172090"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a:t>
                </a:r>
              </a:p>
            </p:txBody>
          </p:sp>
          <p:sp>
            <p:nvSpPr>
              <p:cNvPr id="146" name="TextBox 145">
                <a:extLst>
                  <a:ext uri="{FF2B5EF4-FFF2-40B4-BE49-F238E27FC236}">
                    <a16:creationId xmlns:a16="http://schemas.microsoft.com/office/drawing/2014/main" id="{0685F4A1-4456-4B5D-BED0-5A02A658E6F4}"/>
                  </a:ext>
                </a:extLst>
              </p:cNvPr>
              <p:cNvSpPr txBox="1"/>
              <p:nvPr/>
            </p:nvSpPr>
            <p:spPr>
              <a:xfrm>
                <a:off x="4275366" y="5943983"/>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4</a:t>
                </a:r>
              </a:p>
            </p:txBody>
          </p:sp>
          <p:sp>
            <p:nvSpPr>
              <p:cNvPr id="147" name="TextBox 146">
                <a:extLst>
                  <a:ext uri="{FF2B5EF4-FFF2-40B4-BE49-F238E27FC236}">
                    <a16:creationId xmlns:a16="http://schemas.microsoft.com/office/drawing/2014/main" id="{1BF939B1-1B8B-47FB-AB13-BF23B7B008C9}"/>
                  </a:ext>
                </a:extLst>
              </p:cNvPr>
              <p:cNvSpPr txBox="1"/>
              <p:nvPr/>
            </p:nvSpPr>
            <p:spPr>
              <a:xfrm>
                <a:off x="3877648" y="5943983"/>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5</a:t>
                </a:r>
              </a:p>
            </p:txBody>
          </p:sp>
          <p:sp>
            <p:nvSpPr>
              <p:cNvPr id="148" name="TextBox 147">
                <a:extLst>
                  <a:ext uri="{FF2B5EF4-FFF2-40B4-BE49-F238E27FC236}">
                    <a16:creationId xmlns:a16="http://schemas.microsoft.com/office/drawing/2014/main" id="{891CA007-A98B-429D-87C8-C183AAC540F7}"/>
                  </a:ext>
                </a:extLst>
              </p:cNvPr>
              <p:cNvSpPr txBox="1"/>
              <p:nvPr/>
            </p:nvSpPr>
            <p:spPr>
              <a:xfrm>
                <a:off x="3479930" y="5943983"/>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8</a:t>
                </a:r>
              </a:p>
            </p:txBody>
          </p:sp>
          <p:sp>
            <p:nvSpPr>
              <p:cNvPr id="149" name="TextBox 148">
                <a:extLst>
                  <a:ext uri="{FF2B5EF4-FFF2-40B4-BE49-F238E27FC236}">
                    <a16:creationId xmlns:a16="http://schemas.microsoft.com/office/drawing/2014/main" id="{F43C60FC-4052-46F3-816E-CA03B6CBB5E3}"/>
                  </a:ext>
                </a:extLst>
              </p:cNvPr>
              <p:cNvSpPr txBox="1"/>
              <p:nvPr/>
            </p:nvSpPr>
            <p:spPr>
              <a:xfrm>
                <a:off x="3032519" y="5943983"/>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17</a:t>
                </a:r>
              </a:p>
            </p:txBody>
          </p:sp>
          <p:sp>
            <p:nvSpPr>
              <p:cNvPr id="150" name="TextBox 149">
                <a:extLst>
                  <a:ext uri="{FF2B5EF4-FFF2-40B4-BE49-F238E27FC236}">
                    <a16:creationId xmlns:a16="http://schemas.microsoft.com/office/drawing/2014/main" id="{2C234A35-0BF6-4797-AE65-35D8D174F3FB}"/>
                  </a:ext>
                </a:extLst>
              </p:cNvPr>
              <p:cNvSpPr txBox="1"/>
              <p:nvPr/>
            </p:nvSpPr>
            <p:spPr>
              <a:xfrm>
                <a:off x="2634801" y="5943983"/>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26</a:t>
                </a:r>
              </a:p>
            </p:txBody>
          </p:sp>
          <p:sp>
            <p:nvSpPr>
              <p:cNvPr id="151" name="TextBox 150">
                <a:extLst>
                  <a:ext uri="{FF2B5EF4-FFF2-40B4-BE49-F238E27FC236}">
                    <a16:creationId xmlns:a16="http://schemas.microsoft.com/office/drawing/2014/main" id="{F278355D-B2AC-4B65-8686-981F3331705A}"/>
                  </a:ext>
                </a:extLst>
              </p:cNvPr>
              <p:cNvSpPr txBox="1"/>
              <p:nvPr/>
            </p:nvSpPr>
            <p:spPr>
              <a:xfrm>
                <a:off x="2237083" y="5943983"/>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38</a:t>
                </a:r>
              </a:p>
            </p:txBody>
          </p:sp>
          <p:sp>
            <p:nvSpPr>
              <p:cNvPr id="152" name="TextBox 151">
                <a:extLst>
                  <a:ext uri="{FF2B5EF4-FFF2-40B4-BE49-F238E27FC236}">
                    <a16:creationId xmlns:a16="http://schemas.microsoft.com/office/drawing/2014/main" id="{4AE32EE1-8269-4E06-90EB-AE3A3C758B50}"/>
                  </a:ext>
                </a:extLst>
              </p:cNvPr>
              <p:cNvSpPr txBox="1"/>
              <p:nvPr/>
            </p:nvSpPr>
            <p:spPr>
              <a:xfrm>
                <a:off x="1839365" y="5943983"/>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52</a:t>
                </a:r>
              </a:p>
            </p:txBody>
          </p:sp>
        </p:grpSp>
        <p:sp>
          <p:nvSpPr>
            <p:cNvPr id="121" name="TextBox 120">
              <a:extLst>
                <a:ext uri="{FF2B5EF4-FFF2-40B4-BE49-F238E27FC236}">
                  <a16:creationId xmlns:a16="http://schemas.microsoft.com/office/drawing/2014/main" id="{58C3A72D-B8BB-4E4E-A82E-B4CAD5CF533A}"/>
                </a:ext>
              </a:extLst>
            </p:cNvPr>
            <p:cNvSpPr txBox="1"/>
            <p:nvPr/>
          </p:nvSpPr>
          <p:spPr>
            <a:xfrm>
              <a:off x="9203384" y="2174240"/>
              <a:ext cx="2492990" cy="738664"/>
            </a:xfrm>
            <a:prstGeom prst="rect">
              <a:avLst/>
            </a:prstGeom>
            <a:noFill/>
          </p:spPr>
          <p:txBody>
            <a:bodyPr wrap="none" rtlCol="0">
              <a:spAutoFit/>
            </a:bodyPr>
            <a:lstStyle/>
            <a:p>
              <a:r>
                <a:rPr lang="ja-JP" sz="1400" dirty="0">
                  <a:solidFill>
                    <a:srgbClr val="4D4D4D"/>
                  </a:solidFill>
                </a:rPr>
                <a:t>mPFS, mo 5.9 対 5.7</a:t>
              </a:r>
            </a:p>
            <a:p>
              <a:r>
                <a:rPr lang="ja-JP" sz="1400" dirty="0">
                  <a:solidFill>
                    <a:srgbClr val="4D4D4D"/>
                  </a:solidFill>
                </a:rPr>
                <a:t>HR 0.93 (95％CI 0.62、1.41)</a:t>
              </a:r>
            </a:p>
            <a:p>
              <a:r>
                <a:rPr lang="ja-JP" sz="1400" dirty="0">
                  <a:solidFill>
                    <a:srgbClr val="4D4D4D"/>
                  </a:solidFill>
                </a:rPr>
                <a:t>p&gt;0.05</a:t>
              </a:r>
            </a:p>
          </p:txBody>
        </p:sp>
        <p:sp>
          <p:nvSpPr>
            <p:cNvPr id="122" name="TextBox 121">
              <a:extLst>
                <a:ext uri="{FF2B5EF4-FFF2-40B4-BE49-F238E27FC236}">
                  <a16:creationId xmlns:a16="http://schemas.microsoft.com/office/drawing/2014/main" id="{4AA3D2A6-08D0-4C4F-8E1C-702872A6B4B2}"/>
                </a:ext>
              </a:extLst>
            </p:cNvPr>
            <p:cNvSpPr txBox="1"/>
            <p:nvPr/>
          </p:nvSpPr>
          <p:spPr>
            <a:xfrm>
              <a:off x="8075749" y="4193535"/>
              <a:ext cx="1972349" cy="276999"/>
            </a:xfrm>
            <a:prstGeom prst="rect">
              <a:avLst/>
            </a:prstGeom>
            <a:noFill/>
          </p:spPr>
          <p:txBody>
            <a:bodyPr wrap="square">
              <a:spAutoFit/>
            </a:bodyPr>
            <a:lstStyle/>
            <a:p>
              <a:r>
                <a:rPr lang="ja-JP" sz="1200" dirty="0"/>
                <a:t>シンチリマブ + mFFX</a:t>
              </a:r>
            </a:p>
          </p:txBody>
        </p:sp>
        <p:sp>
          <p:nvSpPr>
            <p:cNvPr id="123" name="TextBox 122">
              <a:extLst>
                <a:ext uri="{FF2B5EF4-FFF2-40B4-BE49-F238E27FC236}">
                  <a16:creationId xmlns:a16="http://schemas.microsoft.com/office/drawing/2014/main" id="{C22279EC-2664-4CA5-BDEB-11762F65AAF8}"/>
                </a:ext>
              </a:extLst>
            </p:cNvPr>
            <p:cNvSpPr txBox="1"/>
            <p:nvPr/>
          </p:nvSpPr>
          <p:spPr>
            <a:xfrm>
              <a:off x="8075750" y="3959855"/>
              <a:ext cx="1676400" cy="276999"/>
            </a:xfrm>
            <a:prstGeom prst="rect">
              <a:avLst/>
            </a:prstGeom>
            <a:noFill/>
          </p:spPr>
          <p:txBody>
            <a:bodyPr wrap="square">
              <a:spAutoFit/>
            </a:bodyPr>
            <a:lstStyle/>
            <a:p>
              <a:r>
                <a:rPr lang="ja-JP" sz="1200"/>
                <a:t>mFFX</a:t>
              </a:r>
            </a:p>
          </p:txBody>
        </p:sp>
        <p:cxnSp>
          <p:nvCxnSpPr>
            <p:cNvPr id="124" name="Straight Connector 123">
              <a:extLst>
                <a:ext uri="{FF2B5EF4-FFF2-40B4-BE49-F238E27FC236}">
                  <a16:creationId xmlns:a16="http://schemas.microsoft.com/office/drawing/2014/main" id="{952CD1B1-8BD0-40EA-8175-7E1ED254B20D}"/>
                </a:ext>
              </a:extLst>
            </p:cNvPr>
            <p:cNvCxnSpPr>
              <a:cxnSpLocks/>
            </p:cNvCxnSpPr>
            <p:nvPr/>
          </p:nvCxnSpPr>
          <p:spPr>
            <a:xfrm>
              <a:off x="7711440" y="4328160"/>
              <a:ext cx="426720" cy="0"/>
            </a:xfrm>
            <a:prstGeom prst="line">
              <a:avLst/>
            </a:prstGeom>
            <a:noFill/>
            <a:ln w="25400" cap="flat">
              <a:solidFill>
                <a:schemeClr val="accent3"/>
              </a:solidFill>
              <a:prstDash val="solid"/>
              <a:miter/>
            </a:ln>
          </p:spPr>
        </p:cxnSp>
        <p:cxnSp>
          <p:nvCxnSpPr>
            <p:cNvPr id="125" name="Straight Connector 124">
              <a:extLst>
                <a:ext uri="{FF2B5EF4-FFF2-40B4-BE49-F238E27FC236}">
                  <a16:creationId xmlns:a16="http://schemas.microsoft.com/office/drawing/2014/main" id="{3E497290-E3DC-4313-848D-89CA51FD7ED3}"/>
                </a:ext>
              </a:extLst>
            </p:cNvPr>
            <p:cNvCxnSpPr>
              <a:cxnSpLocks/>
            </p:cNvCxnSpPr>
            <p:nvPr/>
          </p:nvCxnSpPr>
          <p:spPr>
            <a:xfrm>
              <a:off x="7711440" y="4110155"/>
              <a:ext cx="426720" cy="0"/>
            </a:xfrm>
            <a:prstGeom prst="line">
              <a:avLst/>
            </a:prstGeom>
            <a:noFill/>
            <a:ln w="25400" cap="flat">
              <a:solidFill>
                <a:schemeClr val="accent2"/>
              </a:solidFill>
              <a:prstDash val="solid"/>
              <a:miter/>
            </a:ln>
          </p:spPr>
        </p:cxnSp>
        <p:grpSp>
          <p:nvGrpSpPr>
            <p:cNvPr id="126" name="Group 125">
              <a:extLst>
                <a:ext uri="{FF2B5EF4-FFF2-40B4-BE49-F238E27FC236}">
                  <a16:creationId xmlns:a16="http://schemas.microsoft.com/office/drawing/2014/main" id="{8B647E89-CFD9-4588-9304-A9980E48573B}"/>
                </a:ext>
              </a:extLst>
            </p:cNvPr>
            <p:cNvGrpSpPr/>
            <p:nvPr/>
          </p:nvGrpSpPr>
          <p:grpSpPr>
            <a:xfrm>
              <a:off x="7674609" y="2281872"/>
              <a:ext cx="2840991" cy="2152422"/>
              <a:chOff x="4310062" y="2095499"/>
              <a:chExt cx="3571875" cy="2699132"/>
            </a:xfrm>
          </p:grpSpPr>
          <p:sp>
            <p:nvSpPr>
              <p:cNvPr id="136" name="Freeform: Shape 239">
                <a:extLst>
                  <a:ext uri="{FF2B5EF4-FFF2-40B4-BE49-F238E27FC236}">
                    <a16:creationId xmlns:a16="http://schemas.microsoft.com/office/drawing/2014/main" id="{1A115BB6-7E6E-4418-85B0-016B02ED0610}"/>
                  </a:ext>
                </a:extLst>
              </p:cNvPr>
              <p:cNvSpPr/>
              <p:nvPr/>
            </p:nvSpPr>
            <p:spPr>
              <a:xfrm>
                <a:off x="4310062" y="2095499"/>
                <a:ext cx="3571875" cy="2638234"/>
              </a:xfrm>
              <a:custGeom>
                <a:avLst/>
                <a:gdLst>
                  <a:gd name="connsiteX0" fmla="*/ 3571875 w 3571875"/>
                  <a:gd name="connsiteY0" fmla="*/ 2638235 h 2638234"/>
                  <a:gd name="connsiteX1" fmla="*/ 3046114 w 3571875"/>
                  <a:gd name="connsiteY1" fmla="*/ 2638235 h 2638234"/>
                  <a:gd name="connsiteX2" fmla="*/ 3046114 w 3571875"/>
                  <a:gd name="connsiteY2" fmla="*/ 2553357 h 2638234"/>
                  <a:gd name="connsiteX3" fmla="*/ 2758478 w 3571875"/>
                  <a:gd name="connsiteY3" fmla="*/ 2553357 h 2638234"/>
                  <a:gd name="connsiteX4" fmla="*/ 2758478 w 3571875"/>
                  <a:gd name="connsiteY4" fmla="*/ 2444906 h 2638234"/>
                  <a:gd name="connsiteX5" fmla="*/ 2708967 w 3571875"/>
                  <a:gd name="connsiteY5" fmla="*/ 2444906 h 2638234"/>
                  <a:gd name="connsiteX6" fmla="*/ 2708967 w 3571875"/>
                  <a:gd name="connsiteY6" fmla="*/ 2355313 h 2638234"/>
                  <a:gd name="connsiteX7" fmla="*/ 2190274 w 3571875"/>
                  <a:gd name="connsiteY7" fmla="*/ 2355313 h 2638234"/>
                  <a:gd name="connsiteX8" fmla="*/ 2190274 w 3571875"/>
                  <a:gd name="connsiteY8" fmla="*/ 2286943 h 2638234"/>
                  <a:gd name="connsiteX9" fmla="*/ 2098329 w 3571875"/>
                  <a:gd name="connsiteY9" fmla="*/ 2286943 h 2638234"/>
                  <a:gd name="connsiteX10" fmla="*/ 2098329 w 3571875"/>
                  <a:gd name="connsiteY10" fmla="*/ 2216210 h 2638234"/>
                  <a:gd name="connsiteX11" fmla="*/ 1919145 w 3571875"/>
                  <a:gd name="connsiteY11" fmla="*/ 2216210 h 2638234"/>
                  <a:gd name="connsiteX12" fmla="*/ 1919145 w 3571875"/>
                  <a:gd name="connsiteY12" fmla="*/ 2154917 h 2638234"/>
                  <a:gd name="connsiteX13" fmla="*/ 1815408 w 3571875"/>
                  <a:gd name="connsiteY13" fmla="*/ 2154917 h 2638234"/>
                  <a:gd name="connsiteX14" fmla="*/ 1815408 w 3571875"/>
                  <a:gd name="connsiteY14" fmla="*/ 2093614 h 2638234"/>
                  <a:gd name="connsiteX15" fmla="*/ 1711671 w 3571875"/>
                  <a:gd name="connsiteY15" fmla="*/ 2093614 h 2638234"/>
                  <a:gd name="connsiteX16" fmla="*/ 1711671 w 3571875"/>
                  <a:gd name="connsiteY16" fmla="*/ 2046456 h 2638234"/>
                  <a:gd name="connsiteX17" fmla="*/ 1530134 w 3571875"/>
                  <a:gd name="connsiteY17" fmla="*/ 2046456 h 2638234"/>
                  <a:gd name="connsiteX18" fmla="*/ 1530134 w 3571875"/>
                  <a:gd name="connsiteY18" fmla="*/ 1992230 h 2638234"/>
                  <a:gd name="connsiteX19" fmla="*/ 1504198 w 3571875"/>
                  <a:gd name="connsiteY19" fmla="*/ 1992230 h 2638234"/>
                  <a:gd name="connsiteX20" fmla="*/ 1504198 w 3571875"/>
                  <a:gd name="connsiteY20" fmla="*/ 1935652 h 2638234"/>
                  <a:gd name="connsiteX21" fmla="*/ 1473546 w 3571875"/>
                  <a:gd name="connsiteY21" fmla="*/ 1935652 h 2638234"/>
                  <a:gd name="connsiteX22" fmla="*/ 1473546 w 3571875"/>
                  <a:gd name="connsiteY22" fmla="*/ 1893208 h 2638234"/>
                  <a:gd name="connsiteX23" fmla="*/ 1383954 w 3571875"/>
                  <a:gd name="connsiteY23" fmla="*/ 1893208 h 2638234"/>
                  <a:gd name="connsiteX24" fmla="*/ 1383954 w 3571875"/>
                  <a:gd name="connsiteY24" fmla="*/ 1841345 h 2638234"/>
                  <a:gd name="connsiteX25" fmla="*/ 1275502 w 3571875"/>
                  <a:gd name="connsiteY25" fmla="*/ 1841345 h 2638234"/>
                  <a:gd name="connsiteX26" fmla="*/ 1275502 w 3571875"/>
                  <a:gd name="connsiteY26" fmla="*/ 1777689 h 2638234"/>
                  <a:gd name="connsiteX27" fmla="*/ 1181195 w 3571875"/>
                  <a:gd name="connsiteY27" fmla="*/ 1777689 h 2638234"/>
                  <a:gd name="connsiteX28" fmla="*/ 1181195 w 3571875"/>
                  <a:gd name="connsiteY28" fmla="*/ 1735245 h 2638234"/>
                  <a:gd name="connsiteX29" fmla="*/ 1124607 w 3571875"/>
                  <a:gd name="connsiteY29" fmla="*/ 1735245 h 2638234"/>
                  <a:gd name="connsiteX30" fmla="*/ 1124607 w 3571875"/>
                  <a:gd name="connsiteY30" fmla="*/ 1636224 h 2638234"/>
                  <a:gd name="connsiteX31" fmla="*/ 1093956 w 3571875"/>
                  <a:gd name="connsiteY31" fmla="*/ 1636224 h 2638234"/>
                  <a:gd name="connsiteX32" fmla="*/ 1093956 w 3571875"/>
                  <a:gd name="connsiteY32" fmla="*/ 1579645 h 2638234"/>
                  <a:gd name="connsiteX33" fmla="*/ 1086888 w 3571875"/>
                  <a:gd name="connsiteY33" fmla="*/ 1579645 h 2638234"/>
                  <a:gd name="connsiteX34" fmla="*/ 1086888 w 3571875"/>
                  <a:gd name="connsiteY34" fmla="*/ 1520695 h 2638234"/>
                  <a:gd name="connsiteX35" fmla="*/ 1027948 w 3571875"/>
                  <a:gd name="connsiteY35" fmla="*/ 1520695 h 2638234"/>
                  <a:gd name="connsiteX36" fmla="*/ 1027948 w 3571875"/>
                  <a:gd name="connsiteY36" fmla="*/ 1412243 h 2638234"/>
                  <a:gd name="connsiteX37" fmla="*/ 959577 w 3571875"/>
                  <a:gd name="connsiteY37" fmla="*/ 1412243 h 2638234"/>
                  <a:gd name="connsiteX38" fmla="*/ 959577 w 3571875"/>
                  <a:gd name="connsiteY38" fmla="*/ 1350950 h 2638234"/>
                  <a:gd name="connsiteX39" fmla="*/ 940712 w 3571875"/>
                  <a:gd name="connsiteY39" fmla="*/ 1350950 h 2638234"/>
                  <a:gd name="connsiteX40" fmla="*/ 940712 w 3571875"/>
                  <a:gd name="connsiteY40" fmla="*/ 1315584 h 2638234"/>
                  <a:gd name="connsiteX41" fmla="*/ 914777 w 3571875"/>
                  <a:gd name="connsiteY41" fmla="*/ 1315584 h 2638234"/>
                  <a:gd name="connsiteX42" fmla="*/ 914777 w 3571875"/>
                  <a:gd name="connsiteY42" fmla="*/ 1261358 h 2638234"/>
                  <a:gd name="connsiteX43" fmla="*/ 853478 w 3571875"/>
                  <a:gd name="connsiteY43" fmla="*/ 1261358 h 2638234"/>
                  <a:gd name="connsiteX44" fmla="*/ 853478 w 3571875"/>
                  <a:gd name="connsiteY44" fmla="*/ 1207132 h 2638234"/>
                  <a:gd name="connsiteX45" fmla="*/ 778032 w 3571875"/>
                  <a:gd name="connsiteY45" fmla="*/ 1207132 h 2638234"/>
                  <a:gd name="connsiteX46" fmla="*/ 778032 w 3571875"/>
                  <a:gd name="connsiteY46" fmla="*/ 1150544 h 2638234"/>
                  <a:gd name="connsiteX47" fmla="*/ 688440 w 3571875"/>
                  <a:gd name="connsiteY47" fmla="*/ 1150544 h 2638234"/>
                  <a:gd name="connsiteX48" fmla="*/ 688440 w 3571875"/>
                  <a:gd name="connsiteY48" fmla="*/ 1108110 h 2638234"/>
                  <a:gd name="connsiteX49" fmla="*/ 575272 w 3571875"/>
                  <a:gd name="connsiteY49" fmla="*/ 1108110 h 2638234"/>
                  <a:gd name="connsiteX50" fmla="*/ 575272 w 3571875"/>
                  <a:gd name="connsiteY50" fmla="*/ 1039730 h 2638234"/>
                  <a:gd name="connsiteX51" fmla="*/ 495111 w 3571875"/>
                  <a:gd name="connsiteY51" fmla="*/ 1039730 h 2638234"/>
                  <a:gd name="connsiteX52" fmla="*/ 495111 w 3571875"/>
                  <a:gd name="connsiteY52" fmla="*/ 999649 h 2638234"/>
                  <a:gd name="connsiteX53" fmla="*/ 464462 w 3571875"/>
                  <a:gd name="connsiteY53" fmla="*/ 999649 h 2638234"/>
                  <a:gd name="connsiteX54" fmla="*/ 464462 w 3571875"/>
                  <a:gd name="connsiteY54" fmla="*/ 935996 h 2638234"/>
                  <a:gd name="connsiteX55" fmla="*/ 431454 w 3571875"/>
                  <a:gd name="connsiteY55" fmla="*/ 935996 h 2638234"/>
                  <a:gd name="connsiteX56" fmla="*/ 431454 w 3571875"/>
                  <a:gd name="connsiteY56" fmla="*/ 891200 h 2638234"/>
                  <a:gd name="connsiteX57" fmla="*/ 412593 w 3571875"/>
                  <a:gd name="connsiteY57" fmla="*/ 891200 h 2638234"/>
                  <a:gd name="connsiteX58" fmla="*/ 412593 w 3571875"/>
                  <a:gd name="connsiteY58" fmla="*/ 841689 h 2638234"/>
                  <a:gd name="connsiteX59" fmla="*/ 396089 w 3571875"/>
                  <a:gd name="connsiteY59" fmla="*/ 841689 h 2638234"/>
                  <a:gd name="connsiteX60" fmla="*/ 396089 w 3571875"/>
                  <a:gd name="connsiteY60" fmla="*/ 787463 h 2638234"/>
                  <a:gd name="connsiteX61" fmla="*/ 374870 w 3571875"/>
                  <a:gd name="connsiteY61" fmla="*/ 787463 h 2638234"/>
                  <a:gd name="connsiteX62" fmla="*/ 374870 w 3571875"/>
                  <a:gd name="connsiteY62" fmla="*/ 742667 h 2638234"/>
                  <a:gd name="connsiteX63" fmla="*/ 363082 w 3571875"/>
                  <a:gd name="connsiteY63" fmla="*/ 742667 h 2638234"/>
                  <a:gd name="connsiteX64" fmla="*/ 363082 w 3571875"/>
                  <a:gd name="connsiteY64" fmla="*/ 683726 h 2638234"/>
                  <a:gd name="connsiteX65" fmla="*/ 334789 w 3571875"/>
                  <a:gd name="connsiteY65" fmla="*/ 683726 h 2638234"/>
                  <a:gd name="connsiteX66" fmla="*/ 334789 w 3571875"/>
                  <a:gd name="connsiteY66" fmla="*/ 612995 h 2638234"/>
                  <a:gd name="connsiteX67" fmla="*/ 320644 w 3571875"/>
                  <a:gd name="connsiteY67" fmla="*/ 612995 h 2638234"/>
                  <a:gd name="connsiteX68" fmla="*/ 320644 w 3571875"/>
                  <a:gd name="connsiteY68" fmla="*/ 504542 h 2638234"/>
                  <a:gd name="connsiteX69" fmla="*/ 308855 w 3571875"/>
                  <a:gd name="connsiteY69" fmla="*/ 504542 h 2638234"/>
                  <a:gd name="connsiteX70" fmla="*/ 308855 w 3571875"/>
                  <a:gd name="connsiteY70" fmla="*/ 405520 h 2638234"/>
                  <a:gd name="connsiteX71" fmla="*/ 282921 w 3571875"/>
                  <a:gd name="connsiteY71" fmla="*/ 405520 h 2638234"/>
                  <a:gd name="connsiteX72" fmla="*/ 282921 w 3571875"/>
                  <a:gd name="connsiteY72" fmla="*/ 200402 h 2638234"/>
                  <a:gd name="connsiteX73" fmla="*/ 275848 w 3571875"/>
                  <a:gd name="connsiteY73" fmla="*/ 200402 h 2638234"/>
                  <a:gd name="connsiteX74" fmla="*/ 275848 w 3571875"/>
                  <a:gd name="connsiteY74" fmla="*/ 110810 h 2638234"/>
                  <a:gd name="connsiteX75" fmla="*/ 235768 w 3571875"/>
                  <a:gd name="connsiteY75" fmla="*/ 110810 h 2638234"/>
                  <a:gd name="connsiteX76" fmla="*/ 235768 w 3571875"/>
                  <a:gd name="connsiteY76" fmla="*/ 61299 h 2638234"/>
                  <a:gd name="connsiteX77" fmla="*/ 56584 w 3571875"/>
                  <a:gd name="connsiteY77" fmla="*/ 61299 h 2638234"/>
                  <a:gd name="connsiteX78" fmla="*/ 56584 w 3571875"/>
                  <a:gd name="connsiteY78" fmla="*/ 0 h 2638234"/>
                  <a:gd name="connsiteX79" fmla="*/ 0 w 3571875"/>
                  <a:gd name="connsiteY79" fmla="*/ 0 h 263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571875" h="2638234">
                    <a:moveTo>
                      <a:pt x="3571875" y="2638235"/>
                    </a:moveTo>
                    <a:lnTo>
                      <a:pt x="3046114" y="2638235"/>
                    </a:lnTo>
                    <a:lnTo>
                      <a:pt x="3046114" y="2553357"/>
                    </a:lnTo>
                    <a:lnTo>
                      <a:pt x="2758478" y="2553357"/>
                    </a:lnTo>
                    <a:lnTo>
                      <a:pt x="2758478" y="2444906"/>
                    </a:lnTo>
                    <a:lnTo>
                      <a:pt x="2708967" y="2444906"/>
                    </a:lnTo>
                    <a:lnTo>
                      <a:pt x="2708967" y="2355313"/>
                    </a:lnTo>
                    <a:lnTo>
                      <a:pt x="2190274" y="2355313"/>
                    </a:lnTo>
                    <a:lnTo>
                      <a:pt x="2190274" y="2286943"/>
                    </a:lnTo>
                    <a:lnTo>
                      <a:pt x="2098329" y="2286943"/>
                    </a:lnTo>
                    <a:lnTo>
                      <a:pt x="2098329" y="2216210"/>
                    </a:lnTo>
                    <a:lnTo>
                      <a:pt x="1919145" y="2216210"/>
                    </a:lnTo>
                    <a:lnTo>
                      <a:pt x="1919145" y="2154917"/>
                    </a:lnTo>
                    <a:lnTo>
                      <a:pt x="1815408" y="2154917"/>
                    </a:lnTo>
                    <a:lnTo>
                      <a:pt x="1815408" y="2093614"/>
                    </a:lnTo>
                    <a:lnTo>
                      <a:pt x="1711671" y="2093614"/>
                    </a:lnTo>
                    <a:lnTo>
                      <a:pt x="1711671" y="2046456"/>
                    </a:lnTo>
                    <a:lnTo>
                      <a:pt x="1530134" y="2046456"/>
                    </a:lnTo>
                    <a:lnTo>
                      <a:pt x="1530134" y="1992230"/>
                    </a:lnTo>
                    <a:lnTo>
                      <a:pt x="1504198" y="1992230"/>
                    </a:lnTo>
                    <a:lnTo>
                      <a:pt x="1504198" y="1935652"/>
                    </a:lnTo>
                    <a:lnTo>
                      <a:pt x="1473546" y="1935652"/>
                    </a:lnTo>
                    <a:lnTo>
                      <a:pt x="1473546" y="1893208"/>
                    </a:lnTo>
                    <a:lnTo>
                      <a:pt x="1383954" y="1893208"/>
                    </a:lnTo>
                    <a:lnTo>
                      <a:pt x="1383954" y="1841345"/>
                    </a:lnTo>
                    <a:lnTo>
                      <a:pt x="1275502" y="1841345"/>
                    </a:lnTo>
                    <a:lnTo>
                      <a:pt x="1275502" y="1777689"/>
                    </a:lnTo>
                    <a:lnTo>
                      <a:pt x="1181195" y="1777689"/>
                    </a:lnTo>
                    <a:lnTo>
                      <a:pt x="1181195" y="1735245"/>
                    </a:lnTo>
                    <a:lnTo>
                      <a:pt x="1124607" y="1735245"/>
                    </a:lnTo>
                    <a:lnTo>
                      <a:pt x="1124607" y="1636224"/>
                    </a:lnTo>
                    <a:lnTo>
                      <a:pt x="1093956" y="1636224"/>
                    </a:lnTo>
                    <a:lnTo>
                      <a:pt x="1093956" y="1579645"/>
                    </a:lnTo>
                    <a:lnTo>
                      <a:pt x="1086888" y="1579645"/>
                    </a:lnTo>
                    <a:lnTo>
                      <a:pt x="1086888" y="1520695"/>
                    </a:lnTo>
                    <a:lnTo>
                      <a:pt x="1027948" y="1520695"/>
                    </a:lnTo>
                    <a:lnTo>
                      <a:pt x="1027948" y="1412243"/>
                    </a:lnTo>
                    <a:lnTo>
                      <a:pt x="959577" y="1412243"/>
                    </a:lnTo>
                    <a:lnTo>
                      <a:pt x="959577" y="1350950"/>
                    </a:lnTo>
                    <a:lnTo>
                      <a:pt x="940712" y="1350950"/>
                    </a:lnTo>
                    <a:lnTo>
                      <a:pt x="940712" y="1315584"/>
                    </a:lnTo>
                    <a:lnTo>
                      <a:pt x="914777" y="1315584"/>
                    </a:lnTo>
                    <a:lnTo>
                      <a:pt x="914777" y="1261358"/>
                    </a:lnTo>
                    <a:lnTo>
                      <a:pt x="853478" y="1261358"/>
                    </a:lnTo>
                    <a:lnTo>
                      <a:pt x="853478" y="1207132"/>
                    </a:lnTo>
                    <a:lnTo>
                      <a:pt x="778032" y="1207132"/>
                    </a:lnTo>
                    <a:lnTo>
                      <a:pt x="778032" y="1150544"/>
                    </a:lnTo>
                    <a:lnTo>
                      <a:pt x="688440" y="1150544"/>
                    </a:lnTo>
                    <a:lnTo>
                      <a:pt x="688440" y="1108110"/>
                    </a:lnTo>
                    <a:lnTo>
                      <a:pt x="575272" y="1108110"/>
                    </a:lnTo>
                    <a:lnTo>
                      <a:pt x="575272" y="1039730"/>
                    </a:lnTo>
                    <a:lnTo>
                      <a:pt x="495111" y="1039730"/>
                    </a:lnTo>
                    <a:lnTo>
                      <a:pt x="495111" y="999649"/>
                    </a:lnTo>
                    <a:lnTo>
                      <a:pt x="464462" y="999649"/>
                    </a:lnTo>
                    <a:lnTo>
                      <a:pt x="464462" y="935996"/>
                    </a:lnTo>
                    <a:lnTo>
                      <a:pt x="431454" y="935996"/>
                    </a:lnTo>
                    <a:lnTo>
                      <a:pt x="431454" y="891200"/>
                    </a:lnTo>
                    <a:lnTo>
                      <a:pt x="412593" y="891200"/>
                    </a:lnTo>
                    <a:lnTo>
                      <a:pt x="412593" y="841689"/>
                    </a:lnTo>
                    <a:lnTo>
                      <a:pt x="396089" y="841689"/>
                    </a:lnTo>
                    <a:lnTo>
                      <a:pt x="396089" y="787463"/>
                    </a:lnTo>
                    <a:lnTo>
                      <a:pt x="374870" y="787463"/>
                    </a:lnTo>
                    <a:lnTo>
                      <a:pt x="374870" y="742667"/>
                    </a:lnTo>
                    <a:lnTo>
                      <a:pt x="363082" y="742667"/>
                    </a:lnTo>
                    <a:lnTo>
                      <a:pt x="363082" y="683726"/>
                    </a:lnTo>
                    <a:lnTo>
                      <a:pt x="334789" y="683726"/>
                    </a:lnTo>
                    <a:lnTo>
                      <a:pt x="334789" y="612995"/>
                    </a:lnTo>
                    <a:lnTo>
                      <a:pt x="320644" y="612995"/>
                    </a:lnTo>
                    <a:lnTo>
                      <a:pt x="320644" y="504542"/>
                    </a:lnTo>
                    <a:lnTo>
                      <a:pt x="308855" y="504542"/>
                    </a:lnTo>
                    <a:lnTo>
                      <a:pt x="308855" y="405520"/>
                    </a:lnTo>
                    <a:lnTo>
                      <a:pt x="282921" y="405520"/>
                    </a:lnTo>
                    <a:lnTo>
                      <a:pt x="282921" y="200402"/>
                    </a:lnTo>
                    <a:lnTo>
                      <a:pt x="275848" y="200402"/>
                    </a:lnTo>
                    <a:lnTo>
                      <a:pt x="275848" y="110810"/>
                    </a:lnTo>
                    <a:lnTo>
                      <a:pt x="235768" y="110810"/>
                    </a:lnTo>
                    <a:lnTo>
                      <a:pt x="235768" y="61299"/>
                    </a:lnTo>
                    <a:lnTo>
                      <a:pt x="56584" y="61299"/>
                    </a:lnTo>
                    <a:lnTo>
                      <a:pt x="56584"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Freeform: Shape 240">
                <a:extLst>
                  <a:ext uri="{FF2B5EF4-FFF2-40B4-BE49-F238E27FC236}">
                    <a16:creationId xmlns:a16="http://schemas.microsoft.com/office/drawing/2014/main" id="{2EAD3B44-B5DD-4A84-9838-7DFF3122F258}"/>
                  </a:ext>
                </a:extLst>
              </p:cNvPr>
              <p:cNvSpPr/>
              <p:nvPr/>
            </p:nvSpPr>
            <p:spPr>
              <a:xfrm>
                <a:off x="6075958" y="414683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8" name="Freeform: Shape 241">
                <a:extLst>
                  <a:ext uri="{FF2B5EF4-FFF2-40B4-BE49-F238E27FC236}">
                    <a16:creationId xmlns:a16="http://schemas.microsoft.com/office/drawing/2014/main" id="{B8766CB6-CE0D-46D3-BAFE-53C29622560C}"/>
                  </a:ext>
                </a:extLst>
              </p:cNvPr>
              <p:cNvSpPr/>
              <p:nvPr/>
            </p:nvSpPr>
            <p:spPr>
              <a:xfrm>
                <a:off x="6323608" y="426113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9" name="Freeform: Shape 242">
                <a:extLst>
                  <a:ext uri="{FF2B5EF4-FFF2-40B4-BE49-F238E27FC236}">
                    <a16:creationId xmlns:a16="http://schemas.microsoft.com/office/drawing/2014/main" id="{2738CB4E-4054-45BA-A491-597229C4A00D}"/>
                  </a:ext>
                </a:extLst>
              </p:cNvPr>
              <p:cNvSpPr/>
              <p:nvPr/>
            </p:nvSpPr>
            <p:spPr>
              <a:xfrm>
                <a:off x="6361708" y="426113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0" name="Freeform: Shape 243">
                <a:extLst>
                  <a:ext uri="{FF2B5EF4-FFF2-40B4-BE49-F238E27FC236}">
                    <a16:creationId xmlns:a16="http://schemas.microsoft.com/office/drawing/2014/main" id="{7C9090C6-4323-4681-89A4-3798719F7C7B}"/>
                  </a:ext>
                </a:extLst>
              </p:cNvPr>
              <p:cNvSpPr/>
              <p:nvPr/>
            </p:nvSpPr>
            <p:spPr>
              <a:xfrm>
                <a:off x="6552208" y="441353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1" name="Freeform: Shape 244">
                <a:extLst>
                  <a:ext uri="{FF2B5EF4-FFF2-40B4-BE49-F238E27FC236}">
                    <a16:creationId xmlns:a16="http://schemas.microsoft.com/office/drawing/2014/main" id="{55ADF8F6-56F2-4B47-938B-6646D17DB704}"/>
                  </a:ext>
                </a:extLst>
              </p:cNvPr>
              <p:cNvSpPr/>
              <p:nvPr/>
            </p:nvSpPr>
            <p:spPr>
              <a:xfrm>
                <a:off x="7866668" y="470463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27" name="Group 126">
              <a:extLst>
                <a:ext uri="{FF2B5EF4-FFF2-40B4-BE49-F238E27FC236}">
                  <a16:creationId xmlns:a16="http://schemas.microsoft.com/office/drawing/2014/main" id="{927A08E7-F1C8-4C13-A48E-58A330D72E84}"/>
                </a:ext>
              </a:extLst>
            </p:cNvPr>
            <p:cNvGrpSpPr/>
            <p:nvPr/>
          </p:nvGrpSpPr>
          <p:grpSpPr>
            <a:xfrm>
              <a:off x="7674609" y="2281872"/>
              <a:ext cx="3196591" cy="1985328"/>
              <a:chOff x="4095750" y="2185987"/>
              <a:chExt cx="3997928" cy="2492530"/>
            </a:xfrm>
          </p:grpSpPr>
          <p:sp>
            <p:nvSpPr>
              <p:cNvPr id="128" name="Freeform: Shape 249">
                <a:extLst>
                  <a:ext uri="{FF2B5EF4-FFF2-40B4-BE49-F238E27FC236}">
                    <a16:creationId xmlns:a16="http://schemas.microsoft.com/office/drawing/2014/main" id="{88961977-3475-426F-9319-99C8E5911124}"/>
                  </a:ext>
                </a:extLst>
              </p:cNvPr>
              <p:cNvSpPr/>
              <p:nvPr/>
            </p:nvSpPr>
            <p:spPr>
              <a:xfrm>
                <a:off x="4095750" y="2185987"/>
                <a:ext cx="3997928" cy="2456125"/>
              </a:xfrm>
              <a:custGeom>
                <a:avLst/>
                <a:gdLst>
                  <a:gd name="connsiteX0" fmla="*/ 3997928 w 3997928"/>
                  <a:gd name="connsiteY0" fmla="*/ 2456126 h 2456125"/>
                  <a:gd name="connsiteX1" fmla="*/ 2307584 w 3997928"/>
                  <a:gd name="connsiteY1" fmla="*/ 2456126 h 2456125"/>
                  <a:gd name="connsiteX2" fmla="*/ 2307584 w 3997928"/>
                  <a:gd name="connsiteY2" fmla="*/ 2386975 h 2456125"/>
                  <a:gd name="connsiteX3" fmla="*/ 2200018 w 3997928"/>
                  <a:gd name="connsiteY3" fmla="*/ 2386975 h 2456125"/>
                  <a:gd name="connsiteX4" fmla="*/ 2200018 w 3997928"/>
                  <a:gd name="connsiteY4" fmla="*/ 2328072 h 2456125"/>
                  <a:gd name="connsiteX5" fmla="*/ 2013052 w 3997928"/>
                  <a:gd name="connsiteY5" fmla="*/ 2328072 h 2456125"/>
                  <a:gd name="connsiteX6" fmla="*/ 2013052 w 3997928"/>
                  <a:gd name="connsiteY6" fmla="*/ 2243557 h 2456125"/>
                  <a:gd name="connsiteX7" fmla="*/ 1915725 w 3997928"/>
                  <a:gd name="connsiteY7" fmla="*/ 2243557 h 2456125"/>
                  <a:gd name="connsiteX8" fmla="*/ 1915725 w 3997928"/>
                  <a:gd name="connsiteY8" fmla="*/ 2184645 h 2456125"/>
                  <a:gd name="connsiteX9" fmla="*/ 1818408 w 3997928"/>
                  <a:gd name="connsiteY9" fmla="*/ 2184645 h 2456125"/>
                  <a:gd name="connsiteX10" fmla="*/ 1818408 w 3997928"/>
                  <a:gd name="connsiteY10" fmla="*/ 2069402 h 2456125"/>
                  <a:gd name="connsiteX11" fmla="*/ 1782547 w 3997928"/>
                  <a:gd name="connsiteY11" fmla="*/ 2069402 h 2456125"/>
                  <a:gd name="connsiteX12" fmla="*/ 1782547 w 3997928"/>
                  <a:gd name="connsiteY12" fmla="*/ 1990001 h 2456125"/>
                  <a:gd name="connsiteX13" fmla="*/ 1713395 w 3997928"/>
                  <a:gd name="connsiteY13" fmla="*/ 1990001 h 2456125"/>
                  <a:gd name="connsiteX14" fmla="*/ 1713395 w 3997928"/>
                  <a:gd name="connsiteY14" fmla="*/ 1941338 h 2456125"/>
                  <a:gd name="connsiteX15" fmla="*/ 1664741 w 3997928"/>
                  <a:gd name="connsiteY15" fmla="*/ 1941338 h 2456125"/>
                  <a:gd name="connsiteX16" fmla="*/ 1664741 w 3997928"/>
                  <a:gd name="connsiteY16" fmla="*/ 1882435 h 2456125"/>
                  <a:gd name="connsiteX17" fmla="*/ 1516189 w 3997928"/>
                  <a:gd name="connsiteY17" fmla="*/ 1882435 h 2456125"/>
                  <a:gd name="connsiteX18" fmla="*/ 1516189 w 3997928"/>
                  <a:gd name="connsiteY18" fmla="*/ 1813284 h 2456125"/>
                  <a:gd name="connsiteX19" fmla="*/ 1339472 w 3997928"/>
                  <a:gd name="connsiteY19" fmla="*/ 1813284 h 2456125"/>
                  <a:gd name="connsiteX20" fmla="*/ 1339472 w 3997928"/>
                  <a:gd name="connsiteY20" fmla="*/ 1756943 h 2456125"/>
                  <a:gd name="connsiteX21" fmla="*/ 1224220 w 3997928"/>
                  <a:gd name="connsiteY21" fmla="*/ 1756943 h 2456125"/>
                  <a:gd name="connsiteX22" fmla="*/ 1224220 w 3997928"/>
                  <a:gd name="connsiteY22" fmla="*/ 1703156 h 2456125"/>
                  <a:gd name="connsiteX23" fmla="*/ 1134580 w 3997928"/>
                  <a:gd name="connsiteY23" fmla="*/ 1703156 h 2456125"/>
                  <a:gd name="connsiteX24" fmla="*/ 1134580 w 3997928"/>
                  <a:gd name="connsiteY24" fmla="*/ 1654493 h 2456125"/>
                  <a:gd name="connsiteX25" fmla="*/ 1103852 w 3997928"/>
                  <a:gd name="connsiteY25" fmla="*/ 1654493 h 2456125"/>
                  <a:gd name="connsiteX26" fmla="*/ 1103852 w 3997928"/>
                  <a:gd name="connsiteY26" fmla="*/ 1626318 h 2456125"/>
                  <a:gd name="connsiteX27" fmla="*/ 1080802 w 3997928"/>
                  <a:gd name="connsiteY27" fmla="*/ 1626318 h 2456125"/>
                  <a:gd name="connsiteX28" fmla="*/ 1080802 w 3997928"/>
                  <a:gd name="connsiteY28" fmla="*/ 1598152 h 2456125"/>
                  <a:gd name="connsiteX29" fmla="*/ 1032139 w 3997928"/>
                  <a:gd name="connsiteY29" fmla="*/ 1598152 h 2456125"/>
                  <a:gd name="connsiteX30" fmla="*/ 1032139 w 3997928"/>
                  <a:gd name="connsiteY30" fmla="*/ 1490577 h 2456125"/>
                  <a:gd name="connsiteX31" fmla="*/ 965549 w 3997928"/>
                  <a:gd name="connsiteY31" fmla="*/ 1490577 h 2456125"/>
                  <a:gd name="connsiteX32" fmla="*/ 965549 w 3997928"/>
                  <a:gd name="connsiteY32" fmla="*/ 1329233 h 2456125"/>
                  <a:gd name="connsiteX33" fmla="*/ 904081 w 3997928"/>
                  <a:gd name="connsiteY33" fmla="*/ 1329233 h 2456125"/>
                  <a:gd name="connsiteX34" fmla="*/ 904081 w 3997928"/>
                  <a:gd name="connsiteY34" fmla="*/ 1283132 h 2456125"/>
                  <a:gd name="connsiteX35" fmla="*/ 814441 w 3997928"/>
                  <a:gd name="connsiteY35" fmla="*/ 1283132 h 2456125"/>
                  <a:gd name="connsiteX36" fmla="*/ 814441 w 3997928"/>
                  <a:gd name="connsiteY36" fmla="*/ 1219105 h 2456125"/>
                  <a:gd name="connsiteX37" fmla="*/ 799074 w 3997928"/>
                  <a:gd name="connsiteY37" fmla="*/ 1219105 h 2456125"/>
                  <a:gd name="connsiteX38" fmla="*/ 799074 w 3997928"/>
                  <a:gd name="connsiteY38" fmla="*/ 1170442 h 2456125"/>
                  <a:gd name="connsiteX39" fmla="*/ 722240 w 3997928"/>
                  <a:gd name="connsiteY39" fmla="*/ 1170442 h 2456125"/>
                  <a:gd name="connsiteX40" fmla="*/ 722240 w 3997928"/>
                  <a:gd name="connsiteY40" fmla="*/ 1116654 h 2456125"/>
                  <a:gd name="connsiteX41" fmla="*/ 704312 w 3997928"/>
                  <a:gd name="connsiteY41" fmla="*/ 1116654 h 2456125"/>
                  <a:gd name="connsiteX42" fmla="*/ 704312 w 3997928"/>
                  <a:gd name="connsiteY42" fmla="*/ 1011650 h 2456125"/>
                  <a:gd name="connsiteX43" fmla="*/ 678701 w 3997928"/>
                  <a:gd name="connsiteY43" fmla="*/ 1011650 h 2456125"/>
                  <a:gd name="connsiteX44" fmla="*/ 678701 w 3997928"/>
                  <a:gd name="connsiteY44" fmla="*/ 962987 h 2456125"/>
                  <a:gd name="connsiteX45" fmla="*/ 645406 w 3997928"/>
                  <a:gd name="connsiteY45" fmla="*/ 962987 h 2456125"/>
                  <a:gd name="connsiteX46" fmla="*/ 645406 w 3997928"/>
                  <a:gd name="connsiteY46" fmla="*/ 906642 h 2456125"/>
                  <a:gd name="connsiteX47" fmla="*/ 617233 w 3997928"/>
                  <a:gd name="connsiteY47" fmla="*/ 906642 h 2456125"/>
                  <a:gd name="connsiteX48" fmla="*/ 617233 w 3997928"/>
                  <a:gd name="connsiteY48" fmla="*/ 850297 h 2456125"/>
                  <a:gd name="connsiteX49" fmla="*/ 522472 w 3997928"/>
                  <a:gd name="connsiteY49" fmla="*/ 850297 h 2456125"/>
                  <a:gd name="connsiteX50" fmla="*/ 522472 w 3997928"/>
                  <a:gd name="connsiteY50" fmla="*/ 801635 h 2456125"/>
                  <a:gd name="connsiteX51" fmla="*/ 481494 w 3997928"/>
                  <a:gd name="connsiteY51" fmla="*/ 801635 h 2456125"/>
                  <a:gd name="connsiteX52" fmla="*/ 481494 w 3997928"/>
                  <a:gd name="connsiteY52" fmla="*/ 732485 h 2456125"/>
                  <a:gd name="connsiteX53" fmla="*/ 338070 w 3997928"/>
                  <a:gd name="connsiteY53" fmla="*/ 732485 h 2456125"/>
                  <a:gd name="connsiteX54" fmla="*/ 338070 w 3997928"/>
                  <a:gd name="connsiteY54" fmla="*/ 683824 h 2456125"/>
                  <a:gd name="connsiteX55" fmla="*/ 322703 w 3997928"/>
                  <a:gd name="connsiteY55" fmla="*/ 683824 h 2456125"/>
                  <a:gd name="connsiteX56" fmla="*/ 322703 w 3997928"/>
                  <a:gd name="connsiteY56" fmla="*/ 622356 h 2456125"/>
                  <a:gd name="connsiteX57" fmla="*/ 304775 w 3997928"/>
                  <a:gd name="connsiteY57" fmla="*/ 622356 h 2456125"/>
                  <a:gd name="connsiteX58" fmla="*/ 304775 w 3997928"/>
                  <a:gd name="connsiteY58" fmla="*/ 499421 h 2456125"/>
                  <a:gd name="connsiteX59" fmla="*/ 299653 w 3997928"/>
                  <a:gd name="connsiteY59" fmla="*/ 499421 h 2456125"/>
                  <a:gd name="connsiteX60" fmla="*/ 299653 w 3997928"/>
                  <a:gd name="connsiteY60" fmla="*/ 420027 h 2456125"/>
                  <a:gd name="connsiteX61" fmla="*/ 263797 w 3997928"/>
                  <a:gd name="connsiteY61" fmla="*/ 420027 h 2456125"/>
                  <a:gd name="connsiteX62" fmla="*/ 263797 w 3997928"/>
                  <a:gd name="connsiteY62" fmla="*/ 258675 h 2456125"/>
                  <a:gd name="connsiteX63" fmla="*/ 243308 w 3997928"/>
                  <a:gd name="connsiteY63" fmla="*/ 258675 h 2456125"/>
                  <a:gd name="connsiteX64" fmla="*/ 243308 w 3997928"/>
                  <a:gd name="connsiteY64" fmla="*/ 220258 h 2456125"/>
                  <a:gd name="connsiteX65" fmla="*/ 217697 w 3997928"/>
                  <a:gd name="connsiteY65" fmla="*/ 220258 h 2456125"/>
                  <a:gd name="connsiteX66" fmla="*/ 217697 w 3997928"/>
                  <a:gd name="connsiteY66" fmla="*/ 169035 h 2456125"/>
                  <a:gd name="connsiteX67" fmla="*/ 189524 w 3997928"/>
                  <a:gd name="connsiteY67" fmla="*/ 169035 h 2456125"/>
                  <a:gd name="connsiteX68" fmla="*/ 189524 w 3997928"/>
                  <a:gd name="connsiteY68" fmla="*/ 112690 h 2456125"/>
                  <a:gd name="connsiteX69" fmla="*/ 169035 w 3997928"/>
                  <a:gd name="connsiteY69" fmla="*/ 112690 h 2456125"/>
                  <a:gd name="connsiteX70" fmla="*/ 169035 w 3997928"/>
                  <a:gd name="connsiteY70" fmla="*/ 56345 h 2456125"/>
                  <a:gd name="connsiteX71" fmla="*/ 76834 w 3997928"/>
                  <a:gd name="connsiteY71" fmla="*/ 56345 h 2456125"/>
                  <a:gd name="connsiteX72" fmla="*/ 76834 w 3997928"/>
                  <a:gd name="connsiteY72" fmla="*/ 0 h 2456125"/>
                  <a:gd name="connsiteX73" fmla="*/ 0 w 3997928"/>
                  <a:gd name="connsiteY73" fmla="*/ 0 h 245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997928" h="2456125">
                    <a:moveTo>
                      <a:pt x="3997928" y="2456126"/>
                    </a:moveTo>
                    <a:lnTo>
                      <a:pt x="2307584" y="2456126"/>
                    </a:lnTo>
                    <a:lnTo>
                      <a:pt x="2307584" y="2386975"/>
                    </a:lnTo>
                    <a:lnTo>
                      <a:pt x="2200018" y="2386975"/>
                    </a:lnTo>
                    <a:lnTo>
                      <a:pt x="2200018" y="2328072"/>
                    </a:lnTo>
                    <a:lnTo>
                      <a:pt x="2013052" y="2328072"/>
                    </a:lnTo>
                    <a:lnTo>
                      <a:pt x="2013052" y="2243557"/>
                    </a:lnTo>
                    <a:lnTo>
                      <a:pt x="1915725" y="2243557"/>
                    </a:lnTo>
                    <a:lnTo>
                      <a:pt x="1915725" y="2184645"/>
                    </a:lnTo>
                    <a:lnTo>
                      <a:pt x="1818408" y="2184645"/>
                    </a:lnTo>
                    <a:lnTo>
                      <a:pt x="1818408" y="2069402"/>
                    </a:lnTo>
                    <a:lnTo>
                      <a:pt x="1782547" y="2069402"/>
                    </a:lnTo>
                    <a:lnTo>
                      <a:pt x="1782547" y="1990001"/>
                    </a:lnTo>
                    <a:lnTo>
                      <a:pt x="1713395" y="1990001"/>
                    </a:lnTo>
                    <a:lnTo>
                      <a:pt x="1713395" y="1941338"/>
                    </a:lnTo>
                    <a:lnTo>
                      <a:pt x="1664741" y="1941338"/>
                    </a:lnTo>
                    <a:lnTo>
                      <a:pt x="1664741" y="1882435"/>
                    </a:lnTo>
                    <a:lnTo>
                      <a:pt x="1516189" y="1882435"/>
                    </a:lnTo>
                    <a:lnTo>
                      <a:pt x="1516189" y="1813284"/>
                    </a:lnTo>
                    <a:lnTo>
                      <a:pt x="1339472" y="1813284"/>
                    </a:lnTo>
                    <a:lnTo>
                      <a:pt x="1339472" y="1756943"/>
                    </a:lnTo>
                    <a:lnTo>
                      <a:pt x="1224220" y="1756943"/>
                    </a:lnTo>
                    <a:lnTo>
                      <a:pt x="1224220" y="1703156"/>
                    </a:lnTo>
                    <a:lnTo>
                      <a:pt x="1134580" y="1703156"/>
                    </a:lnTo>
                    <a:lnTo>
                      <a:pt x="1134580" y="1654493"/>
                    </a:lnTo>
                    <a:lnTo>
                      <a:pt x="1103852" y="1654493"/>
                    </a:lnTo>
                    <a:lnTo>
                      <a:pt x="1103852" y="1626318"/>
                    </a:lnTo>
                    <a:lnTo>
                      <a:pt x="1080802" y="1626318"/>
                    </a:lnTo>
                    <a:lnTo>
                      <a:pt x="1080802" y="1598152"/>
                    </a:lnTo>
                    <a:lnTo>
                      <a:pt x="1032139" y="1598152"/>
                    </a:lnTo>
                    <a:lnTo>
                      <a:pt x="1032139" y="1490577"/>
                    </a:lnTo>
                    <a:lnTo>
                      <a:pt x="965549" y="1490577"/>
                    </a:lnTo>
                    <a:lnTo>
                      <a:pt x="965549" y="1329233"/>
                    </a:lnTo>
                    <a:lnTo>
                      <a:pt x="904081" y="1329233"/>
                    </a:lnTo>
                    <a:lnTo>
                      <a:pt x="904081" y="1283132"/>
                    </a:lnTo>
                    <a:lnTo>
                      <a:pt x="814441" y="1283132"/>
                    </a:lnTo>
                    <a:lnTo>
                      <a:pt x="814441" y="1219105"/>
                    </a:lnTo>
                    <a:lnTo>
                      <a:pt x="799074" y="1219105"/>
                    </a:lnTo>
                    <a:lnTo>
                      <a:pt x="799074" y="1170442"/>
                    </a:lnTo>
                    <a:lnTo>
                      <a:pt x="722240" y="1170442"/>
                    </a:lnTo>
                    <a:lnTo>
                      <a:pt x="722240" y="1116654"/>
                    </a:lnTo>
                    <a:lnTo>
                      <a:pt x="704312" y="1116654"/>
                    </a:lnTo>
                    <a:lnTo>
                      <a:pt x="704312" y="1011650"/>
                    </a:lnTo>
                    <a:lnTo>
                      <a:pt x="678701" y="1011650"/>
                    </a:lnTo>
                    <a:lnTo>
                      <a:pt x="678701" y="962987"/>
                    </a:lnTo>
                    <a:lnTo>
                      <a:pt x="645406" y="962987"/>
                    </a:lnTo>
                    <a:lnTo>
                      <a:pt x="645406" y="906642"/>
                    </a:lnTo>
                    <a:lnTo>
                      <a:pt x="617233" y="906642"/>
                    </a:lnTo>
                    <a:lnTo>
                      <a:pt x="617233" y="850297"/>
                    </a:lnTo>
                    <a:lnTo>
                      <a:pt x="522472" y="850297"/>
                    </a:lnTo>
                    <a:lnTo>
                      <a:pt x="522472" y="801635"/>
                    </a:lnTo>
                    <a:lnTo>
                      <a:pt x="481494" y="801635"/>
                    </a:lnTo>
                    <a:lnTo>
                      <a:pt x="481494" y="732485"/>
                    </a:lnTo>
                    <a:lnTo>
                      <a:pt x="338070" y="732485"/>
                    </a:lnTo>
                    <a:lnTo>
                      <a:pt x="338070" y="683824"/>
                    </a:lnTo>
                    <a:lnTo>
                      <a:pt x="322703" y="683824"/>
                    </a:lnTo>
                    <a:lnTo>
                      <a:pt x="322703" y="622356"/>
                    </a:lnTo>
                    <a:lnTo>
                      <a:pt x="304775" y="622356"/>
                    </a:lnTo>
                    <a:lnTo>
                      <a:pt x="304775" y="499421"/>
                    </a:lnTo>
                    <a:lnTo>
                      <a:pt x="299653" y="499421"/>
                    </a:lnTo>
                    <a:lnTo>
                      <a:pt x="299653" y="420027"/>
                    </a:lnTo>
                    <a:lnTo>
                      <a:pt x="263797" y="420027"/>
                    </a:lnTo>
                    <a:lnTo>
                      <a:pt x="263797" y="258675"/>
                    </a:lnTo>
                    <a:lnTo>
                      <a:pt x="243308" y="258675"/>
                    </a:lnTo>
                    <a:lnTo>
                      <a:pt x="243308" y="220258"/>
                    </a:lnTo>
                    <a:lnTo>
                      <a:pt x="217697" y="220258"/>
                    </a:lnTo>
                    <a:lnTo>
                      <a:pt x="217697" y="169035"/>
                    </a:lnTo>
                    <a:lnTo>
                      <a:pt x="189524" y="169035"/>
                    </a:lnTo>
                    <a:lnTo>
                      <a:pt x="189524" y="112690"/>
                    </a:lnTo>
                    <a:lnTo>
                      <a:pt x="169035" y="112690"/>
                    </a:lnTo>
                    <a:lnTo>
                      <a:pt x="169035" y="56345"/>
                    </a:lnTo>
                    <a:lnTo>
                      <a:pt x="76834" y="56345"/>
                    </a:lnTo>
                    <a:lnTo>
                      <a:pt x="76834"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9" name="Freeform: Shape 250">
                <a:extLst>
                  <a:ext uri="{FF2B5EF4-FFF2-40B4-BE49-F238E27FC236}">
                    <a16:creationId xmlns:a16="http://schemas.microsoft.com/office/drawing/2014/main" id="{069D3268-C8AA-4799-9597-187CD29B619C}"/>
                  </a:ext>
                </a:extLst>
              </p:cNvPr>
              <p:cNvSpPr/>
              <p:nvPr/>
            </p:nvSpPr>
            <p:spPr>
              <a:xfrm>
                <a:off x="5392807" y="39027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 name="Freeform: Shape 251">
                <a:extLst>
                  <a:ext uri="{FF2B5EF4-FFF2-40B4-BE49-F238E27FC236}">
                    <a16:creationId xmlns:a16="http://schemas.microsoft.com/office/drawing/2014/main" id="{C1E0C95C-8B33-4709-AB32-5E6BDD8AF0F6}"/>
                  </a:ext>
                </a:extLst>
              </p:cNvPr>
              <p:cNvSpPr/>
              <p:nvPr/>
            </p:nvSpPr>
            <p:spPr>
              <a:xfrm>
                <a:off x="5659507" y="40170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1" name="Freeform: Shape 252">
                <a:extLst>
                  <a:ext uri="{FF2B5EF4-FFF2-40B4-BE49-F238E27FC236}">
                    <a16:creationId xmlns:a16="http://schemas.microsoft.com/office/drawing/2014/main" id="{AA081A1D-824D-4C80-B667-E4BF45C56608}"/>
                  </a:ext>
                </a:extLst>
              </p:cNvPr>
              <p:cNvSpPr/>
              <p:nvPr/>
            </p:nvSpPr>
            <p:spPr>
              <a:xfrm>
                <a:off x="5945257" y="432181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2" name="Freeform: Shape 253">
                <a:extLst>
                  <a:ext uri="{FF2B5EF4-FFF2-40B4-BE49-F238E27FC236}">
                    <a16:creationId xmlns:a16="http://schemas.microsoft.com/office/drawing/2014/main" id="{04D81BCF-C559-4FCC-A503-7FCD811E9AC0}"/>
                  </a:ext>
                </a:extLst>
              </p:cNvPr>
              <p:cNvSpPr/>
              <p:nvPr/>
            </p:nvSpPr>
            <p:spPr>
              <a:xfrm>
                <a:off x="6954916" y="458851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 name="Freeform: Shape 254">
                <a:extLst>
                  <a:ext uri="{FF2B5EF4-FFF2-40B4-BE49-F238E27FC236}">
                    <a16:creationId xmlns:a16="http://schemas.microsoft.com/office/drawing/2014/main" id="{DFEC67E6-8D37-47A3-9C8C-8E79A5B8D1BB}"/>
                  </a:ext>
                </a:extLst>
              </p:cNvPr>
              <p:cNvSpPr/>
              <p:nvPr/>
            </p:nvSpPr>
            <p:spPr>
              <a:xfrm>
                <a:off x="7259716" y="458851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4" name="Freeform: Shape 255">
                <a:extLst>
                  <a:ext uri="{FF2B5EF4-FFF2-40B4-BE49-F238E27FC236}">
                    <a16:creationId xmlns:a16="http://schemas.microsoft.com/office/drawing/2014/main" id="{039BF76B-9839-4403-8A32-637D356D57E2}"/>
                  </a:ext>
                </a:extLst>
              </p:cNvPr>
              <p:cNvSpPr/>
              <p:nvPr/>
            </p:nvSpPr>
            <p:spPr>
              <a:xfrm>
                <a:off x="7469266" y="458851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Freeform: Shape 256">
                <a:extLst>
                  <a:ext uri="{FF2B5EF4-FFF2-40B4-BE49-F238E27FC236}">
                    <a16:creationId xmlns:a16="http://schemas.microsoft.com/office/drawing/2014/main" id="{F23A13CB-D38C-4060-A433-810A37E781E7}"/>
                  </a:ext>
                </a:extLst>
              </p:cNvPr>
              <p:cNvSpPr/>
              <p:nvPr/>
            </p:nvSpPr>
            <p:spPr>
              <a:xfrm>
                <a:off x="8078876" y="458851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spTree>
    <p:extLst>
      <p:ext uri="{BB962C8B-B14F-4D97-AF65-F5344CB8AC3E}">
        <p14:creationId xmlns:p14="http://schemas.microsoft.com/office/powerpoint/2010/main" val="3314209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049493" cy="807720"/>
          </a:xfrm>
        </p:spPr>
        <p:txBody>
          <a:bodyPr/>
          <a:lstStyle/>
          <a:p>
            <a:r>
              <a:rPr lang="ja-JP"/>
              <a:t>560：中国の転移性および再発性膵臓癌患者における、modified FOLFRINOXとFOLFRINOX単独併用のシンチリマブの無作為化第III相試験：The CSIPD3 trial – Fu Q, et al</a:t>
            </a:r>
          </a:p>
        </p:txBody>
      </p:sp>
      <p:sp>
        <p:nvSpPr>
          <p:cNvPr id="3" name="Content Placeholder 2"/>
          <p:cNvSpPr>
            <a:spLocks noGrp="1"/>
          </p:cNvSpPr>
          <p:nvPr>
            <p:ph idx="1"/>
          </p:nvPr>
        </p:nvSpPr>
        <p:spPr/>
        <p:txBody>
          <a:bodyPr/>
          <a:lstStyle/>
          <a:p>
            <a:pPr marL="0" indent="0">
              <a:buNone/>
            </a:pPr>
            <a:r>
              <a:rPr lang="ja-JP" b="1" dirty="0"/>
              <a:t>主要結果 (続き) </a:t>
            </a:r>
          </a:p>
          <a:p>
            <a:pPr marL="0" indent="0">
              <a:spcBef>
                <a:spcPts val="29400"/>
              </a:spcBef>
              <a:buNone/>
            </a:pPr>
            <a:r>
              <a:rPr lang="ja-JP" b="1" dirty="0"/>
              <a:t>結論</a:t>
            </a:r>
          </a:p>
          <a:p>
            <a:r>
              <a:rPr lang="ja-JP" b="1" dirty="0"/>
              <a:t>転移性および再発性膵臓癌の患者では、シンチリマブとmFOLFIRINOXとの併用は、ORRの有意な改善を示したが、OSまたはPFSは示さず、管理可能な安全性プロファイルを有していた</a:t>
            </a:r>
          </a:p>
        </p:txBody>
      </p:sp>
      <p:sp>
        <p:nvSpPr>
          <p:cNvPr id="5" name="Text Placeholder 4"/>
          <p:cNvSpPr>
            <a:spLocks noGrp="1"/>
          </p:cNvSpPr>
          <p:nvPr>
            <p:ph type="body" sz="quarter" idx="11"/>
          </p:nvPr>
        </p:nvSpPr>
        <p:spPr/>
        <p:txBody>
          <a:bodyPr/>
          <a:lstStyle/>
          <a:p>
            <a:r>
              <a:rPr lang="ja-JP" dirty="0"/>
              <a:t>Fu Q, et al.J Clin Oncol 2022;40(suppl):abstr 560</a:t>
            </a:r>
          </a:p>
        </p:txBody>
      </p:sp>
      <p:graphicFrame>
        <p:nvGraphicFramePr>
          <p:cNvPr id="6" name="Group 88"/>
          <p:cNvGraphicFramePr>
            <a:graphicFrameLocks noGrp="1"/>
          </p:cNvGraphicFramePr>
          <p:nvPr>
            <p:extLst>
              <p:ext uri="{D42A27DB-BD31-4B8C-83A1-F6EECF244321}">
                <p14:modId xmlns:p14="http://schemas.microsoft.com/office/powerpoint/2010/main" val="290911001"/>
              </p:ext>
            </p:extLst>
          </p:nvPr>
        </p:nvGraphicFramePr>
        <p:xfrm>
          <a:off x="258160" y="1593187"/>
          <a:ext cx="5576896" cy="3180960"/>
        </p:xfrm>
        <a:graphic>
          <a:graphicData uri="http://schemas.openxmlformats.org/drawingml/2006/table">
            <a:tbl>
              <a:tblPr firstRow="1" bandRow="1">
                <a:tableStyleId>{5202B0CA-FC54-4496-8BCA-5EF66A818D29}</a:tableStyleId>
              </a:tblPr>
              <a:tblGrid>
                <a:gridCol w="1142178">
                  <a:extLst>
                    <a:ext uri="{9D8B030D-6E8A-4147-A177-3AD203B41FA5}">
                      <a16:colId xmlns:a16="http://schemas.microsoft.com/office/drawing/2014/main" val="20000"/>
                    </a:ext>
                  </a:extLst>
                </a:gridCol>
                <a:gridCol w="1762848">
                  <a:extLst>
                    <a:ext uri="{9D8B030D-6E8A-4147-A177-3AD203B41FA5}">
                      <a16:colId xmlns:a16="http://schemas.microsoft.com/office/drawing/2014/main" val="20001"/>
                    </a:ext>
                  </a:extLst>
                </a:gridCol>
                <a:gridCol w="1839433">
                  <a:extLst>
                    <a:ext uri="{9D8B030D-6E8A-4147-A177-3AD203B41FA5}">
                      <a16:colId xmlns:a16="http://schemas.microsoft.com/office/drawing/2014/main" val="777828040"/>
                    </a:ext>
                  </a:extLst>
                </a:gridCol>
                <a:gridCol w="832437">
                  <a:extLst>
                    <a:ext uri="{9D8B030D-6E8A-4147-A177-3AD203B41FA5}">
                      <a16:colId xmlns:a16="http://schemas.microsoft.com/office/drawing/2014/main" val="2193837847"/>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シンチリマブ + </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mFOLFIRINOX</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(n=55)</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mFOLFIRINOX</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(n=55)</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P値</a:t>
                      </a:r>
                    </a:p>
                  </a:txBody>
                  <a:tcPr marT="18000" marB="18000" anchor="ctr" horzOverflow="overflow"/>
                </a:tc>
                <a:extLst>
                  <a:ext uri="{0D108BD9-81ED-4DB2-BD59-A6C34878D82A}">
                    <a16:rowId xmlns:a16="http://schemas.microsoft.com/office/drawing/2014/main" val="1000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ORR、%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50</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23.9</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&lt;0.05</a:t>
                      </a:r>
                    </a:p>
                  </a:txBody>
                  <a:tcPr marT="18000" marB="18000" anchor="ctr"/>
                </a:tc>
                <a:extLst>
                  <a:ext uri="{0D108BD9-81ED-4DB2-BD59-A6C34878D82A}">
                    <a16:rowId xmlns:a16="http://schemas.microsoft.com/office/drawing/2014/main" val="129457412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BOR、%</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endParaRPr lang="en-GB" dirty="0"/>
                    </a:p>
                  </a:txBody>
                  <a:tcPr marT="18000" marB="18000" anchor="ctr"/>
                </a:tc>
                <a:tc>
                  <a:txBody>
                    <a:bodyPr/>
                    <a:lstStyle/>
                    <a:p>
                      <a:endParaRPr lang="en-GB" dirty="0"/>
                    </a:p>
                  </a:txBody>
                  <a:tcPr marT="18000" marB="18000" anchor="ctr"/>
                </a:tc>
                <a:extLst>
                  <a:ext uri="{0D108BD9-81ED-4DB2-BD59-A6C34878D82A}">
                    <a16:rowId xmlns:a16="http://schemas.microsoft.com/office/drawing/2014/main" val="3930904834"/>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CR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0</a:t>
                      </a:r>
                    </a:p>
                  </a:txBody>
                  <a:tcPr marT="18000" marB="18000" anchor="ctr"/>
                </a:tc>
                <a:tc>
                  <a:txBody>
                    <a:bodyPr/>
                    <a:lstStyle/>
                    <a:p>
                      <a:pPr algn="l" rtl="0"/>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2841770317"/>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21</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11</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070730337"/>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SD</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15</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22</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921534750"/>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PD</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13</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2821623500"/>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NE</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11</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325220607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DCR、%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84.0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71.7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&gt;0.05</a:t>
                      </a:r>
                    </a:p>
                  </a:txBody>
                  <a:tcPr marT="18000" marB="18000" anchor="ctr"/>
                </a:tc>
                <a:extLst>
                  <a:ext uri="{0D108BD9-81ED-4DB2-BD59-A6C34878D82A}">
                    <a16:rowId xmlns:a16="http://schemas.microsoft.com/office/drawing/2014/main" val="75918010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mDoR、mo</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7.85</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4.63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&gt;0.05</a:t>
                      </a:r>
                    </a:p>
                  </a:txBody>
                  <a:tcPr marT="18000" marB="18000" anchor="ctr"/>
                </a:tc>
                <a:extLst>
                  <a:ext uri="{0D108BD9-81ED-4DB2-BD59-A6C34878D82A}">
                    <a16:rowId xmlns:a16="http://schemas.microsoft.com/office/drawing/2014/main" val="699118305"/>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501050931"/>
              </p:ext>
            </p:extLst>
          </p:nvPr>
        </p:nvGraphicFramePr>
        <p:xfrm>
          <a:off x="6071880" y="1593187"/>
          <a:ext cx="5789009" cy="3607680"/>
        </p:xfrm>
        <a:graphic>
          <a:graphicData uri="http://schemas.openxmlformats.org/drawingml/2006/table">
            <a:tbl>
              <a:tblPr firstRow="1" bandRow="1">
                <a:tableStyleId>{5202B0CA-FC54-4496-8BCA-5EF66A818D29}</a:tableStyleId>
              </a:tblPr>
              <a:tblGrid>
                <a:gridCol w="2487329">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701480">
                  <a:extLst>
                    <a:ext uri="{9D8B030D-6E8A-4147-A177-3AD203B41FA5}">
                      <a16:colId xmlns:a16="http://schemas.microsoft.com/office/drawing/2014/main" val="3472169565"/>
                    </a:ext>
                  </a:extLst>
                </a:gridCol>
              </a:tblGrid>
              <a:tr h="45927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AEs、n (%)</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シンチリマブ + </a:t>
                      </a:r>
                      <a:br>
                        <a:rPr kumimoji="0" 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mFOLFIRINOX</a:t>
                      </a:r>
                      <a:br>
                        <a:rPr kumimoji="0" 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(n=53)</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mFOLFIRINOX</a:t>
                      </a:r>
                      <a:br>
                        <a:rPr kumimoji="0" 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(n=54)</a:t>
                      </a:r>
                    </a:p>
                  </a:txBody>
                  <a:tcPr marT="18000" marB="18000" anchor="ctr" horzOverflow="overflow">
                    <a:solidFill>
                      <a:schemeClr val="bg2"/>
                    </a:solidFill>
                  </a:tcP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a:ln>
                            <a:noFill/>
                          </a:ln>
                          <a:solidFill>
                            <a:schemeClr val="tx1"/>
                          </a:solidFill>
                          <a:latin typeface="+mn-lt"/>
                          <a:ea typeface="MS Mincho"/>
                          <a:cs typeface="Arial" charset="0"/>
                        </a:rPr>
                        <a:t>TEAE</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587649221"/>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グレード ≥3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45 (84.9)</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40 (74.1)</a:t>
                      </a:r>
                    </a:p>
                  </a:txBody>
                  <a:tcPr marT="18000" marB="18000" anchor="ctr"/>
                </a:tc>
                <a:extLst>
                  <a:ext uri="{0D108BD9-81ED-4DB2-BD59-A6C34878D82A}">
                    <a16:rowId xmlns:a16="http://schemas.microsoft.com/office/drawing/2014/main" val="3710335816"/>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好中球減少症</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31 (58.5)</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24 (44.4)</a:t>
                      </a:r>
                    </a:p>
                  </a:txBody>
                  <a:tcPr marT="18000" marB="18000" anchor="ctr"/>
                </a:tc>
                <a:extLst>
                  <a:ext uri="{0D108BD9-81ED-4DB2-BD59-A6C34878D82A}">
                    <a16:rowId xmlns:a16="http://schemas.microsoft.com/office/drawing/2014/main" val="2907359281"/>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血小板減少症</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 (17.0)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6 (11.1)</a:t>
                      </a:r>
                    </a:p>
                  </a:txBody>
                  <a:tcPr marT="18000" marB="18000" anchor="ctr"/>
                </a:tc>
                <a:extLst>
                  <a:ext uri="{0D108BD9-81ED-4DB2-BD59-A6C34878D82A}">
                    <a16:rowId xmlns:a16="http://schemas.microsoft.com/office/drawing/2014/main" val="4134467266"/>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貧血</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7 (13.2)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7 (13.0)</a:t>
                      </a:r>
                    </a:p>
                  </a:txBody>
                  <a:tcPr marT="18000" marB="18000" anchor="ctr"/>
                </a:tc>
                <a:extLst>
                  <a:ext uri="{0D108BD9-81ED-4DB2-BD59-A6C34878D82A}">
                    <a16:rowId xmlns:a16="http://schemas.microsoft.com/office/drawing/2014/main" val="368393718"/>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嘔吐</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7 (13.2)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6 (11.1)</a:t>
                      </a:r>
                    </a:p>
                  </a:txBody>
                  <a:tcPr marT="18000" marB="18000" anchor="ctr"/>
                </a:tc>
                <a:extLst>
                  <a:ext uri="{0D108BD9-81ED-4DB2-BD59-A6C34878D82A}">
                    <a16:rowId xmlns:a16="http://schemas.microsoft.com/office/drawing/2014/main" val="1649048847"/>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アラニンアミノトランスフェラーゼ増加</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 (11.3)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3 (5.6)</a:t>
                      </a:r>
                    </a:p>
                  </a:txBody>
                  <a:tcPr marT="18000" marB="18000" anchor="ctr"/>
                </a:tc>
                <a:extLst>
                  <a:ext uri="{0D108BD9-81ED-4DB2-BD59-A6C34878D82A}">
                    <a16:rowId xmlns:a16="http://schemas.microsoft.com/office/drawing/2014/main" val="3910552813"/>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dirty="0">
                          <a:ln>
                            <a:noFill/>
                          </a:ln>
                          <a:solidFill>
                            <a:schemeClr val="tx1"/>
                          </a:solidFill>
                          <a:latin typeface="+mn-lt"/>
                          <a:ea typeface="MS Mincho"/>
                          <a:cs typeface="Arial" charset="0"/>
                        </a:rPr>
                        <a:t>免疫媒介</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4111590578"/>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グレード ≥3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 (5.7)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a:t>
                      </a:r>
                    </a:p>
                  </a:txBody>
                  <a:tcPr marT="18000" marB="18000" anchor="ctr"/>
                </a:tc>
                <a:extLst>
                  <a:ext uri="{0D108BD9-81ED-4DB2-BD59-A6C34878D82A}">
                    <a16:rowId xmlns:a16="http://schemas.microsoft.com/office/drawing/2014/main" val="2440635064"/>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肺</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 (5.7)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a:t>
                      </a:r>
                    </a:p>
                  </a:txBody>
                  <a:tcPr marT="18000" marB="18000" anchor="ctr"/>
                </a:tc>
                <a:extLst>
                  <a:ext uri="{0D108BD9-81ED-4DB2-BD59-A6C34878D82A}">
                    <a16:rowId xmlns:a16="http://schemas.microsoft.com/office/drawing/2014/main" val="3537059648"/>
                  </a:ext>
                </a:extLst>
              </a:tr>
            </a:tbl>
          </a:graphicData>
        </a:graphic>
      </p:graphicFrame>
    </p:spTree>
    <p:extLst>
      <p:ext uri="{BB962C8B-B14F-4D97-AF65-F5344CB8AC3E}">
        <p14:creationId xmlns:p14="http://schemas.microsoft.com/office/powerpoint/2010/main" val="2597695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dirty="0"/>
              <a:t>LBA4011: K-RAS 野生型局所進行性または転移性膵癌におけるゲムシタビン対ゲムシタビンと組み合わせたニモツズマブ：前向き、ランダム化比較、二重盲検、多施設、および第III相臨床試験– Qin S,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研究目的</a:t>
            </a:r>
          </a:p>
          <a:p>
            <a:r>
              <a:rPr lang="ja-JP"/>
              <a:t>第3相NOTABLE試験において、中国の施設におけるKRAS WT局所進行性または転移性膵癌患者におけるニモツズマブ+ゲムシタビンの有効性および安全性を評価する</a:t>
            </a:r>
          </a:p>
        </p:txBody>
      </p:sp>
      <p:sp>
        <p:nvSpPr>
          <p:cNvPr id="23" name="Text Placeholder 4"/>
          <p:cNvSpPr>
            <a:spLocks noGrp="1"/>
          </p:cNvSpPr>
          <p:nvPr>
            <p:ph type="body" sz="quarter" idx="11"/>
          </p:nvPr>
        </p:nvSpPr>
        <p:spPr>
          <a:xfrm>
            <a:off x="6197601" y="6096001"/>
            <a:ext cx="5507567" cy="487363"/>
          </a:xfrm>
        </p:spPr>
        <p:txBody>
          <a:bodyPr/>
          <a:lstStyle/>
          <a:p>
            <a:r>
              <a:rPr lang="ja-JP" dirty="0"/>
              <a:t>Qin S, </a:t>
            </a:r>
            <a:r>
              <a:rPr lang="en-US" altLang="ja-JP" dirty="0"/>
              <a:t>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2022;40(</a:t>
            </a:r>
            <a:r>
              <a:rPr lang="en-US" altLang="ja-JP" dirty="0" err="1"/>
              <a:t>suppl</a:t>
            </a:r>
            <a:r>
              <a:rPr lang="en-US" altLang="ja-JP" dirty="0"/>
              <a:t>):</a:t>
            </a:r>
            <a:r>
              <a:rPr lang="en-US" altLang="ja-JP" dirty="0" err="1"/>
              <a:t>abstr</a:t>
            </a:r>
            <a:r>
              <a:rPr lang="en-US" altLang="ja-JP" dirty="0"/>
              <a:t> L</a:t>
            </a:r>
            <a:r>
              <a:rPr lang="ja-JP" dirty="0"/>
              <a:t>BA4011</a:t>
            </a:r>
          </a:p>
        </p:txBody>
      </p:sp>
      <p:sp>
        <p:nvSpPr>
          <p:cNvPr id="24" name="Rectangle 9"/>
          <p:cNvSpPr txBox="1">
            <a:spLocks noChangeArrowheads="1"/>
          </p:cNvSpPr>
          <p:nvPr/>
        </p:nvSpPr>
        <p:spPr bwMode="auto">
          <a:xfrm>
            <a:off x="1838052" y="5480411"/>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OS</a:t>
            </a:r>
          </a:p>
        </p:txBody>
      </p:sp>
      <p:sp>
        <p:nvSpPr>
          <p:cNvPr id="25" name="Oval 14"/>
          <p:cNvSpPr>
            <a:spLocks noChangeArrowheads="1"/>
          </p:cNvSpPr>
          <p:nvPr/>
        </p:nvSpPr>
        <p:spPr bwMode="auto">
          <a:xfrm>
            <a:off x="4483541" y="359315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a:p>
            <a:pPr algn="ctr">
              <a:defRPr/>
            </a:pPr>
            <a:r>
              <a:rPr lang="ja-JP" sz="1600" b="1">
                <a:solidFill>
                  <a:srgbClr val="043882"/>
                </a:solidFill>
                <a:ea typeface="SimSun" pitchFamily="2" charset="-122"/>
              </a:rPr>
              <a:t>1:1</a:t>
            </a:r>
          </a:p>
        </p:txBody>
      </p:sp>
      <p:cxnSp>
        <p:nvCxnSpPr>
          <p:cNvPr id="26" name="AutoShape 15"/>
          <p:cNvCxnSpPr>
            <a:cxnSpLocks noChangeShapeType="1"/>
            <a:stCxn id="25" idx="0"/>
            <a:endCxn id="28" idx="1"/>
          </p:cNvCxnSpPr>
          <p:nvPr/>
        </p:nvCxnSpPr>
        <p:spPr bwMode="auto">
          <a:xfrm rot="5400000" flipH="1" flipV="1">
            <a:off x="4557019" y="2920626"/>
            <a:ext cx="890848" cy="454208"/>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a:off x="4217995" y="3885254"/>
            <a:ext cx="265546" cy="0"/>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5229547" y="2231170"/>
            <a:ext cx="4395165"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ニモツズマブ 400 mg qw + </a:t>
            </a:r>
            <a:br>
              <a:rPr lang="en-GB" altLang="ja-JP" dirty="0">
                <a:solidFill>
                  <a:srgbClr val="FFFFFF"/>
                </a:solidFill>
                <a:ea typeface="SimSun" pitchFamily="2" charset="-122"/>
              </a:rPr>
            </a:br>
            <a:r>
              <a:rPr lang="ja-JP" dirty="0">
                <a:solidFill>
                  <a:srgbClr val="FFFFFF"/>
                </a:solidFill>
                <a:ea typeface="SimSun" pitchFamily="2" charset="-122"/>
              </a:rPr>
              <a:t>ゲムシタビン 1000 mg/m</a:t>
            </a:r>
            <a:r>
              <a:rPr lang="ja-JP" baseline="30000" dirty="0">
                <a:solidFill>
                  <a:srgbClr val="FFFFFF"/>
                </a:solidFill>
                <a:ea typeface="SimSun" pitchFamily="2" charset="-122"/>
              </a:rPr>
              <a:t>2</a:t>
            </a:r>
            <a:r>
              <a:rPr lang="ja-JP" dirty="0">
                <a:solidFill>
                  <a:srgbClr val="FFFFFF"/>
                </a:solidFill>
                <a:ea typeface="SimSun" pitchFamily="2" charset="-122"/>
              </a:rPr>
              <a:t> D1, 8, 15 q4w</a:t>
            </a:r>
            <a:br>
              <a:rPr lang="ja-JP" dirty="0">
                <a:solidFill>
                  <a:srgbClr val="FFFFFF"/>
                </a:solidFill>
                <a:ea typeface="SimSun" pitchFamily="2" charset="-122"/>
              </a:rPr>
            </a:br>
            <a:r>
              <a:rPr lang="ja-JP" dirty="0">
                <a:solidFill>
                  <a:srgbClr val="FFFFFF"/>
                </a:solidFill>
                <a:ea typeface="SimSun" pitchFamily="2" charset="-122"/>
              </a:rPr>
              <a:t>(n=45)</a:t>
            </a:r>
          </a:p>
        </p:txBody>
      </p:sp>
      <p:sp>
        <p:nvSpPr>
          <p:cNvPr id="29" name="AutoShape 9"/>
          <p:cNvSpPr>
            <a:spLocks noChangeArrowheads="1"/>
          </p:cNvSpPr>
          <p:nvPr/>
        </p:nvSpPr>
        <p:spPr bwMode="auto">
          <a:xfrm>
            <a:off x="1044176" y="3077084"/>
            <a:ext cx="3173819"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局所進行性または転移性膵癌</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KRAS WT</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カノフスキーPS ≥60</a:t>
            </a:r>
          </a:p>
          <a:p>
            <a:pPr defTabSz="892175" eaLnBrk="0" hangingPunct="0">
              <a:spcAft>
                <a:spcPct val="30000"/>
              </a:spcAft>
              <a:defRPr/>
            </a:pPr>
            <a:r>
              <a:rPr lang="ja-JP" sz="1600" dirty="0">
                <a:solidFill>
                  <a:srgbClr val="FFFFFF"/>
                </a:solidFill>
                <a:ea typeface="SimSun" pitchFamily="2" charset="-122"/>
              </a:rPr>
              <a:t>(n=90</a:t>
            </a:r>
            <a:r>
              <a:rPr lang="en-GB" altLang="ja-JP" sz="1600" dirty="0">
                <a:solidFill>
                  <a:srgbClr val="FFFFFF"/>
                </a:solidFill>
                <a:ea typeface="SimSun" pitchFamily="2" charset="-122"/>
              </a:rPr>
              <a:t>)</a:t>
            </a:r>
            <a:endParaRPr lang="ja-JP" sz="1600" dirty="0">
              <a:solidFill>
                <a:srgbClr val="FFFFFF"/>
              </a:solidFill>
              <a:ea typeface="SimSun" pitchFamily="2" charset="-122"/>
            </a:endParaRPr>
          </a:p>
        </p:txBody>
      </p:sp>
      <p:cxnSp>
        <p:nvCxnSpPr>
          <p:cNvPr id="30" name="AutoShape 16"/>
          <p:cNvCxnSpPr>
            <a:cxnSpLocks noChangeShapeType="1"/>
            <a:stCxn id="25" idx="4"/>
            <a:endCxn id="32" idx="1"/>
          </p:cNvCxnSpPr>
          <p:nvPr/>
        </p:nvCxnSpPr>
        <p:spPr bwMode="auto">
          <a:xfrm rot="16200000" flipH="1">
            <a:off x="4599701" y="4352992"/>
            <a:ext cx="805484" cy="454208"/>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480411"/>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PFS、TTP、ORR、DCR、CBR、安全性</a:t>
            </a:r>
          </a:p>
        </p:txBody>
      </p:sp>
      <p:sp>
        <p:nvSpPr>
          <p:cNvPr id="32" name="AutoShape 8"/>
          <p:cNvSpPr>
            <a:spLocks noChangeArrowheads="1"/>
          </p:cNvSpPr>
          <p:nvPr/>
        </p:nvSpPr>
        <p:spPr bwMode="auto">
          <a:xfrm>
            <a:off x="5229547" y="4511702"/>
            <a:ext cx="4395165"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sz="1600" dirty="0"/>
              <a:t>プラセボ +</a:t>
            </a:r>
            <a:br>
              <a:rPr lang="ja-JP" sz="1600" dirty="0"/>
            </a:br>
            <a:r>
              <a:rPr lang="ja-JP" sz="1600" dirty="0"/>
              <a:t>ゲムシタビン 1000 mg/m</a:t>
            </a:r>
            <a:r>
              <a:rPr lang="ja-JP" sz="1600" baseline="30000" dirty="0">
                <a:ea typeface="SimSun" pitchFamily="2" charset="-122"/>
              </a:rPr>
              <a:t>2</a:t>
            </a:r>
            <a:r>
              <a:rPr lang="ja-JP" sz="1600" dirty="0"/>
              <a:t> D1, 8, 15 q4w </a:t>
            </a:r>
            <a:br>
              <a:rPr lang="ja-JP" sz="1600" dirty="0"/>
            </a:br>
            <a:r>
              <a:rPr lang="ja-JP" sz="1600" dirty="0"/>
              <a:t>(n=45)</a:t>
            </a:r>
          </a:p>
        </p:txBody>
      </p:sp>
      <p:sp>
        <p:nvSpPr>
          <p:cNvPr id="15" name="AutoShape 12"/>
          <p:cNvSpPr>
            <a:spLocks noChangeArrowheads="1"/>
          </p:cNvSpPr>
          <p:nvPr/>
        </p:nvSpPr>
        <p:spPr bwMode="auto">
          <a:xfrm>
            <a:off x="9923019" y="2433216"/>
            <a:ext cx="1224623"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dirty="0">
                <a:solidFill>
                  <a:srgbClr val="FFFFFF"/>
                </a:solidFill>
                <a:ea typeface="SimSun" pitchFamily="2" charset="-122"/>
              </a:rPr>
              <a:t>PD/毒性</a:t>
            </a:r>
          </a:p>
        </p:txBody>
      </p:sp>
      <p:cxnSp>
        <p:nvCxnSpPr>
          <p:cNvPr id="16" name="AutoShape 21"/>
          <p:cNvCxnSpPr>
            <a:cxnSpLocks noChangeShapeType="1"/>
            <a:stCxn id="28" idx="3"/>
            <a:endCxn id="15" idx="1"/>
          </p:cNvCxnSpPr>
          <p:nvPr/>
        </p:nvCxnSpPr>
        <p:spPr bwMode="auto">
          <a:xfrm>
            <a:off x="9624712" y="2702306"/>
            <a:ext cx="298307" cy="0"/>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9923019" y="4713748"/>
            <a:ext cx="1224623"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PD/毒性</a:t>
            </a:r>
          </a:p>
        </p:txBody>
      </p:sp>
      <p:cxnSp>
        <p:nvCxnSpPr>
          <p:cNvPr id="33" name="AutoShape 21"/>
          <p:cNvCxnSpPr>
            <a:cxnSpLocks noChangeShapeType="1"/>
            <a:stCxn id="32" idx="3"/>
            <a:endCxn id="20" idx="1"/>
          </p:cNvCxnSpPr>
          <p:nvPr/>
        </p:nvCxnSpPr>
        <p:spPr bwMode="auto">
          <a:xfrm>
            <a:off x="9624712" y="4982838"/>
            <a:ext cx="298307" cy="0"/>
          </a:xfrm>
          <a:prstGeom prst="straightConnector1">
            <a:avLst/>
          </a:prstGeom>
          <a:noFill/>
          <a:ln w="57150">
            <a:solidFill>
              <a:schemeClr val="bg2">
                <a:lumMod val="60000"/>
                <a:lumOff val="40000"/>
              </a:schemeClr>
            </a:solidFill>
            <a:round/>
            <a:headEnd/>
            <a:tailEnd type="triangle" w="med" len="med"/>
          </a:ln>
        </p:spPr>
      </p:cxnSp>
      <p:sp>
        <p:nvSpPr>
          <p:cNvPr id="35" name="Content Placeholder 26"/>
          <p:cNvSpPr txBox="1">
            <a:spLocks/>
          </p:cNvSpPr>
          <p:nvPr/>
        </p:nvSpPr>
        <p:spPr bwMode="auto">
          <a:xfrm>
            <a:off x="5229548" y="3139918"/>
            <a:ext cx="4654382" cy="892175"/>
          </a:xfrm>
          <a:prstGeom prst="rect">
            <a:avLst/>
          </a:prstGeom>
          <a:noFill/>
          <a:ln w="9525">
            <a:noFill/>
            <a:miter lim="800000"/>
            <a:headEnd/>
            <a:tailEnd/>
          </a:ln>
        </p:spPr>
        <p:txBody>
          <a:bodyPr/>
          <a:lstStyle/>
          <a:p>
            <a:pPr marL="190500" indent="-190500">
              <a:spcAft>
                <a:spcPts val="400"/>
              </a:spcAft>
              <a:defRPr/>
            </a:pPr>
            <a:r>
              <a:rPr lang="ja-JP" sz="1400" b="1" dirty="0">
                <a:solidFill>
                  <a:srgbClr val="043882"/>
                </a:solidFill>
              </a:rPr>
              <a:t>層別化</a:t>
            </a:r>
          </a:p>
          <a:p>
            <a:pPr marL="203200" indent="-203200">
              <a:spcAft>
                <a:spcPts val="400"/>
              </a:spcAft>
              <a:buFont typeface="Arial" pitchFamily="34" charset="0"/>
              <a:buChar char="•"/>
              <a:defRPr/>
            </a:pPr>
            <a:r>
              <a:rPr lang="ja-JP" sz="1400" dirty="0">
                <a:solidFill>
                  <a:srgbClr val="4D4D4D"/>
                </a:solidFill>
                <a:cs typeface="Arial" charset="0"/>
              </a:rPr>
              <a:t>場所 (頭 対 体 対 尾部)</a:t>
            </a:r>
          </a:p>
          <a:p>
            <a:pPr marL="203200" indent="-203200">
              <a:spcAft>
                <a:spcPts val="400"/>
              </a:spcAft>
              <a:buFont typeface="Arial" pitchFamily="34" charset="0"/>
              <a:buChar char="•"/>
              <a:defRPr/>
            </a:pPr>
            <a:r>
              <a:rPr lang="ja-JP" sz="1400" dirty="0">
                <a:solidFill>
                  <a:srgbClr val="4D4D4D"/>
                </a:solidFill>
              </a:rPr>
              <a:t>以前の手術 (はい対いいえ) </a:t>
            </a:r>
          </a:p>
          <a:p>
            <a:pPr marL="203200" indent="-203200">
              <a:spcAft>
                <a:spcPts val="400"/>
              </a:spcAft>
              <a:buFont typeface="Arial" pitchFamily="34" charset="0"/>
              <a:buChar char="•"/>
              <a:defRPr/>
            </a:pPr>
            <a:r>
              <a:rPr lang="ja-JP" sz="1400" dirty="0">
                <a:solidFill>
                  <a:srgbClr val="4D4D4D"/>
                </a:solidFill>
              </a:rPr>
              <a:t>胆道閉塞の</a:t>
            </a:r>
            <a:r>
              <a:rPr lang="ja-JP" sz="1400" dirty="0">
                <a:solidFill>
                  <a:srgbClr val="4D4D4D"/>
                </a:solidFill>
                <a:cs typeface="Arial" charset="0"/>
              </a:rPr>
              <a:t>既往歴</a:t>
            </a:r>
            <a:r>
              <a:rPr lang="ja-JP" sz="1400" dirty="0">
                <a:solidFill>
                  <a:srgbClr val="4D4D4D"/>
                </a:solidFill>
              </a:rPr>
              <a:t> (はい対いいえ) </a:t>
            </a:r>
          </a:p>
          <a:p>
            <a:pPr marL="203200" indent="-203200">
              <a:spcAft>
                <a:spcPts val="400"/>
              </a:spcAft>
              <a:buFont typeface="Arial" pitchFamily="34" charset="0"/>
              <a:buChar char="•"/>
              <a:defRPr/>
            </a:pPr>
            <a:r>
              <a:rPr lang="ja-JP" sz="1400" dirty="0">
                <a:solidFill>
                  <a:srgbClr val="4D4D4D"/>
                </a:solidFill>
                <a:cs typeface="Arial" charset="0"/>
              </a:rPr>
              <a:t>以前の補助化学療法 (はい対いいえ) </a:t>
            </a:r>
          </a:p>
        </p:txBody>
      </p:sp>
    </p:spTree>
    <p:extLst>
      <p:ext uri="{BB962C8B-B14F-4D97-AF65-F5344CB8AC3E}">
        <p14:creationId xmlns:p14="http://schemas.microsoft.com/office/powerpoint/2010/main" val="3103899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LBA4011: K-RAS 野生型局所進行性または転移性膵癌におけるゲムシタビン対ゲムシタビンと組み合わせたニモツズマブ：前向き、ランダム化比較、二重盲検、多施設、および第III相臨床試験– Qin S,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dirty="0"/>
              <a:t>Qin S, </a:t>
            </a:r>
            <a:r>
              <a:rPr lang="en-US" altLang="ja-JP" dirty="0"/>
              <a:t>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2022;40(</a:t>
            </a:r>
            <a:r>
              <a:rPr lang="en-US" altLang="ja-JP" dirty="0" err="1"/>
              <a:t>suppl</a:t>
            </a:r>
            <a:r>
              <a:rPr lang="en-US" altLang="ja-JP" dirty="0"/>
              <a:t>):</a:t>
            </a:r>
            <a:r>
              <a:rPr lang="en-US" altLang="ja-JP" dirty="0" err="1"/>
              <a:t>abstr</a:t>
            </a:r>
            <a:r>
              <a:rPr lang="en-US" altLang="ja-JP" dirty="0"/>
              <a:t> L</a:t>
            </a:r>
            <a:r>
              <a:rPr lang="ja-JP" dirty="0"/>
              <a:t>BA4011</a:t>
            </a:r>
          </a:p>
        </p:txBody>
      </p:sp>
      <p:sp>
        <p:nvSpPr>
          <p:cNvPr id="12" name="TextBox 11">
            <a:extLst>
              <a:ext uri="{FF2B5EF4-FFF2-40B4-BE49-F238E27FC236}">
                <a16:creationId xmlns:a16="http://schemas.microsoft.com/office/drawing/2014/main" id="{D6C44DA5-EC1B-C935-5228-DA0A28529454}"/>
              </a:ext>
            </a:extLst>
          </p:cNvPr>
          <p:cNvSpPr txBox="1"/>
          <p:nvPr/>
        </p:nvSpPr>
        <p:spPr>
          <a:xfrm>
            <a:off x="7375200" y="1617503"/>
            <a:ext cx="2967480" cy="369332"/>
          </a:xfrm>
          <a:prstGeom prst="rect">
            <a:avLst/>
          </a:prstGeom>
          <a:noFill/>
        </p:spPr>
        <p:txBody>
          <a:bodyPr wrap="none" rtlCol="0">
            <a:spAutoFit/>
          </a:bodyPr>
          <a:lstStyle/>
          <a:p>
            <a:pPr algn="ctr"/>
            <a:r>
              <a:rPr lang="ja-JP" b="1">
                <a:solidFill>
                  <a:srgbClr val="4D4D4D"/>
                </a:solidFill>
              </a:rPr>
              <a:t>無増悪生存期間</a:t>
            </a:r>
          </a:p>
        </p:txBody>
      </p:sp>
      <p:sp>
        <p:nvSpPr>
          <p:cNvPr id="13" name="TextBox 12">
            <a:extLst>
              <a:ext uri="{FF2B5EF4-FFF2-40B4-BE49-F238E27FC236}">
                <a16:creationId xmlns:a16="http://schemas.microsoft.com/office/drawing/2014/main" id="{DCE77FDE-8BB9-A232-A510-CA53FFBCA319}"/>
              </a:ext>
            </a:extLst>
          </p:cNvPr>
          <p:cNvSpPr txBox="1"/>
          <p:nvPr/>
        </p:nvSpPr>
        <p:spPr>
          <a:xfrm>
            <a:off x="2309453" y="1617503"/>
            <a:ext cx="1903085" cy="369332"/>
          </a:xfrm>
          <a:prstGeom prst="rect">
            <a:avLst/>
          </a:prstGeom>
          <a:noFill/>
        </p:spPr>
        <p:txBody>
          <a:bodyPr wrap="none" rtlCol="0">
            <a:spAutoFit/>
          </a:bodyPr>
          <a:lstStyle/>
          <a:p>
            <a:pPr algn="ctr"/>
            <a:r>
              <a:rPr lang="ja-JP" b="1">
                <a:solidFill>
                  <a:srgbClr val="4D4D4D"/>
                </a:solidFill>
              </a:rPr>
              <a:t>全生存期間</a:t>
            </a:r>
          </a:p>
        </p:txBody>
      </p:sp>
      <p:sp>
        <p:nvSpPr>
          <p:cNvPr id="14" name="TextBox 13">
            <a:extLst>
              <a:ext uri="{FF2B5EF4-FFF2-40B4-BE49-F238E27FC236}">
                <a16:creationId xmlns:a16="http://schemas.microsoft.com/office/drawing/2014/main" id="{51774F05-6B84-845A-2094-F89003063054}"/>
              </a:ext>
            </a:extLst>
          </p:cNvPr>
          <p:cNvSpPr txBox="1"/>
          <p:nvPr/>
        </p:nvSpPr>
        <p:spPr>
          <a:xfrm>
            <a:off x="348678" y="5275559"/>
            <a:ext cx="990977" cy="307777"/>
          </a:xfrm>
          <a:prstGeom prst="rect">
            <a:avLst/>
          </a:prstGeom>
          <a:noFill/>
        </p:spPr>
        <p:txBody>
          <a:bodyPr wrap="none" rtlCol="0">
            <a:spAutoFit/>
          </a:bodyPr>
          <a:lstStyle/>
          <a:p>
            <a:pPr algn="r"/>
            <a:r>
              <a:rPr lang="ja-JP" sz="1400"/>
              <a:t>リスク有患者数</a:t>
            </a:r>
          </a:p>
        </p:txBody>
      </p:sp>
      <p:graphicFrame>
        <p:nvGraphicFramePr>
          <p:cNvPr id="15" name="Table 116">
            <a:extLst>
              <a:ext uri="{FF2B5EF4-FFF2-40B4-BE49-F238E27FC236}">
                <a16:creationId xmlns:a16="http://schemas.microsoft.com/office/drawing/2014/main" id="{24F53972-1EF7-6885-F3C6-F8197B229A2E}"/>
              </a:ext>
            </a:extLst>
          </p:cNvPr>
          <p:cNvGraphicFramePr>
            <a:graphicFrameLocks noGrp="1"/>
          </p:cNvGraphicFramePr>
          <p:nvPr>
            <p:extLst>
              <p:ext uri="{D42A27DB-BD31-4B8C-83A1-F6EECF244321}">
                <p14:modId xmlns:p14="http://schemas.microsoft.com/office/powerpoint/2010/main" val="2237413792"/>
              </p:ext>
            </p:extLst>
          </p:nvPr>
        </p:nvGraphicFramePr>
        <p:xfrm>
          <a:off x="2015791" y="2154555"/>
          <a:ext cx="4113302" cy="764640"/>
        </p:xfrm>
        <a:graphic>
          <a:graphicData uri="http://schemas.openxmlformats.org/drawingml/2006/table">
            <a:tbl>
              <a:tblPr firstRow="1" bandRow="1">
                <a:tableStyleId>{5C22544A-7EE6-4342-B048-85BDC9FD1C3A}</a:tableStyleId>
              </a:tblPr>
              <a:tblGrid>
                <a:gridCol w="1669312">
                  <a:extLst>
                    <a:ext uri="{9D8B030D-6E8A-4147-A177-3AD203B41FA5}">
                      <a16:colId xmlns:a16="http://schemas.microsoft.com/office/drawing/2014/main" val="583492988"/>
                    </a:ext>
                  </a:extLst>
                </a:gridCol>
                <a:gridCol w="1281223">
                  <a:extLst>
                    <a:ext uri="{9D8B030D-6E8A-4147-A177-3AD203B41FA5}">
                      <a16:colId xmlns:a16="http://schemas.microsoft.com/office/drawing/2014/main" val="2024119744"/>
                    </a:ext>
                  </a:extLst>
                </a:gridCol>
                <a:gridCol w="1162767">
                  <a:extLst>
                    <a:ext uri="{9D8B030D-6E8A-4147-A177-3AD203B41FA5}">
                      <a16:colId xmlns:a16="http://schemas.microsoft.com/office/drawing/2014/main" val="290828477"/>
                    </a:ext>
                  </a:extLst>
                </a:gridCol>
              </a:tblGrid>
              <a:tr h="139651">
                <a:tc>
                  <a:txBody>
                    <a:bodyPr/>
                    <a:lstStyle/>
                    <a:p>
                      <a:pPr algn="l" rtl="0"/>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Nimo + gem</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PBO + gem</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1027075"/>
                  </a:ext>
                </a:extLst>
              </a:tr>
              <a:tr h="139651">
                <a:tc>
                  <a:txBody>
                    <a:bodyPr/>
                    <a:lstStyle/>
                    <a:p>
                      <a:pPr algn="l"/>
                      <a:r>
                        <a:rPr lang="ja-JP" sz="1200">
                          <a:solidFill>
                            <a:srgbClr val="4D4D4D"/>
                          </a:solidFill>
                        </a:rPr>
                        <a:t>mOS, mo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10.9 (5.6、16.3)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dirty="0">
                          <a:solidFill>
                            <a:srgbClr val="4D4D4D"/>
                          </a:solidFill>
                        </a:rPr>
                        <a:t>8.5 (5.7、</a:t>
                      </a:r>
                      <a:r>
                        <a:rPr lang="ja-JP" sz="1200" baseline="0" dirty="0">
                          <a:solidFill>
                            <a:srgbClr val="4D4D4D"/>
                          </a:solidFill>
                        </a:rPr>
                        <a:t> 10.0)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6857245"/>
                  </a:ext>
                </a:extLst>
              </a:tr>
              <a:tr h="0">
                <a:tc>
                  <a:txBody>
                    <a:bodyPr/>
                    <a:lstStyle/>
                    <a:p>
                      <a:pPr algn="l"/>
                      <a:r>
                        <a:rPr lang="ja-JP" sz="1200">
                          <a:solidFill>
                            <a:srgbClr val="4D4D4D"/>
                          </a:solidFill>
                        </a:rPr>
                        <a:t>HR (95%CI); </a:t>
                      </a:r>
                      <a:r>
                        <a:rPr lang="ja-JP" sz="1200" baseline="0">
                          <a:solidFill>
                            <a:srgbClr val="4D4D4D"/>
                          </a:solidFill>
                        </a:rPr>
                        <a:t>p値</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200" dirty="0">
                          <a:solidFill>
                            <a:srgbClr val="4D4D4D"/>
                          </a:solidFill>
                        </a:rPr>
                        <a:t>0.50 (0.06、0.94) ; 0.024</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0744116"/>
                  </a:ext>
                </a:extLst>
              </a:tr>
            </a:tbl>
          </a:graphicData>
        </a:graphic>
      </p:graphicFrame>
      <p:sp>
        <p:nvSpPr>
          <p:cNvPr id="16" name="TextBox 15">
            <a:extLst>
              <a:ext uri="{FF2B5EF4-FFF2-40B4-BE49-F238E27FC236}">
                <a16:creationId xmlns:a16="http://schemas.microsoft.com/office/drawing/2014/main" id="{C0444E7D-5123-FB2D-D4BD-40EB051EE24B}"/>
              </a:ext>
            </a:extLst>
          </p:cNvPr>
          <p:cNvSpPr txBox="1"/>
          <p:nvPr/>
        </p:nvSpPr>
        <p:spPr>
          <a:xfrm>
            <a:off x="0" y="5502968"/>
            <a:ext cx="1154483" cy="307777"/>
          </a:xfrm>
          <a:prstGeom prst="rect">
            <a:avLst/>
          </a:prstGeom>
          <a:noFill/>
        </p:spPr>
        <p:txBody>
          <a:bodyPr wrap="none" rtlCol="0">
            <a:spAutoFit/>
          </a:bodyPr>
          <a:lstStyle/>
          <a:p>
            <a:pPr algn="r" fontAlgn="base">
              <a:spcBef>
                <a:spcPct val="0"/>
              </a:spcBef>
              <a:spcAft>
                <a:spcPct val="0"/>
              </a:spcAft>
            </a:pPr>
            <a:r>
              <a:rPr lang="ja-JP" sz="1400">
                <a:solidFill>
                  <a:srgbClr val="B60D27"/>
                </a:solidFill>
                <a:latin typeface="Arial" panose="020B0604020202020204" pitchFamily="34" charset="0"/>
                <a:ea typeface="MS Mincho"/>
                <a:cs typeface="Arial" panose="020B0604020202020204" pitchFamily="34" charset="0"/>
              </a:rPr>
              <a:t>Nimo + gem</a:t>
            </a:r>
          </a:p>
        </p:txBody>
      </p:sp>
      <p:sp>
        <p:nvSpPr>
          <p:cNvPr id="17" name="Freeform 21">
            <a:extLst>
              <a:ext uri="{FF2B5EF4-FFF2-40B4-BE49-F238E27FC236}">
                <a16:creationId xmlns:a16="http://schemas.microsoft.com/office/drawing/2014/main" id="{81D677C3-0823-74B2-550B-23E0CF814E0A}"/>
              </a:ext>
            </a:extLst>
          </p:cNvPr>
          <p:cNvSpPr>
            <a:spLocks/>
          </p:cNvSpPr>
          <p:nvPr/>
        </p:nvSpPr>
        <p:spPr bwMode="auto">
          <a:xfrm>
            <a:off x="1269189" y="2336441"/>
            <a:ext cx="4826811"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8" name="Group 17">
            <a:extLst>
              <a:ext uri="{FF2B5EF4-FFF2-40B4-BE49-F238E27FC236}">
                <a16:creationId xmlns:a16="http://schemas.microsoft.com/office/drawing/2014/main" id="{A3F41E26-C866-60E5-04FC-A3B81DE7CD37}"/>
              </a:ext>
            </a:extLst>
          </p:cNvPr>
          <p:cNvGrpSpPr/>
          <p:nvPr/>
        </p:nvGrpSpPr>
        <p:grpSpPr>
          <a:xfrm>
            <a:off x="555460" y="2200607"/>
            <a:ext cx="713737" cy="2879997"/>
            <a:chOff x="1270618" y="1265889"/>
            <a:chExt cx="713737" cy="2858277"/>
          </a:xfrm>
        </p:grpSpPr>
        <p:sp>
          <p:nvSpPr>
            <p:cNvPr id="20" name="Line 6">
              <a:extLst>
                <a:ext uri="{FF2B5EF4-FFF2-40B4-BE49-F238E27FC236}">
                  <a16:creationId xmlns:a16="http://schemas.microsoft.com/office/drawing/2014/main" id="{47B06620-71F9-958B-85DF-D490A24EC5FB}"/>
                </a:ext>
              </a:extLst>
            </p:cNvPr>
            <p:cNvSpPr>
              <a:spLocks noChangeShapeType="1"/>
            </p:cNvSpPr>
            <p:nvPr/>
          </p:nvSpPr>
          <p:spPr bwMode="auto">
            <a:xfrm>
              <a:off x="1898121" y="142254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4" name="Line 7">
              <a:extLst>
                <a:ext uri="{FF2B5EF4-FFF2-40B4-BE49-F238E27FC236}">
                  <a16:creationId xmlns:a16="http://schemas.microsoft.com/office/drawing/2014/main" id="{15B6A918-4825-E8EC-20FC-CCC49FF58CB8}"/>
                </a:ext>
              </a:extLst>
            </p:cNvPr>
            <p:cNvSpPr>
              <a:spLocks noChangeShapeType="1"/>
            </p:cNvSpPr>
            <p:nvPr/>
          </p:nvSpPr>
          <p:spPr bwMode="auto">
            <a:xfrm>
              <a:off x="1898121" y="194475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5" name="Line 8">
              <a:extLst>
                <a:ext uri="{FF2B5EF4-FFF2-40B4-BE49-F238E27FC236}">
                  <a16:creationId xmlns:a16="http://schemas.microsoft.com/office/drawing/2014/main" id="{E3A92222-75C9-1A58-EE8C-BF14D7D23631}"/>
                </a:ext>
              </a:extLst>
            </p:cNvPr>
            <p:cNvSpPr>
              <a:spLocks noChangeShapeType="1"/>
            </p:cNvSpPr>
            <p:nvPr/>
          </p:nvSpPr>
          <p:spPr bwMode="auto">
            <a:xfrm>
              <a:off x="1898121" y="244351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 name="Line 9">
              <a:extLst>
                <a:ext uri="{FF2B5EF4-FFF2-40B4-BE49-F238E27FC236}">
                  <a16:creationId xmlns:a16="http://schemas.microsoft.com/office/drawing/2014/main" id="{753E783E-28B8-6F38-A5EA-EB431C1F494C}"/>
                </a:ext>
              </a:extLst>
            </p:cNvPr>
            <p:cNvSpPr>
              <a:spLocks noChangeShapeType="1"/>
            </p:cNvSpPr>
            <p:nvPr/>
          </p:nvSpPr>
          <p:spPr bwMode="auto">
            <a:xfrm>
              <a:off x="1898121" y="295839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7" name="Line 10">
              <a:extLst>
                <a:ext uri="{FF2B5EF4-FFF2-40B4-BE49-F238E27FC236}">
                  <a16:creationId xmlns:a16="http://schemas.microsoft.com/office/drawing/2014/main" id="{877293DE-FBDD-2931-A418-7EB4103893B9}"/>
                </a:ext>
              </a:extLst>
            </p:cNvPr>
            <p:cNvSpPr>
              <a:spLocks noChangeShapeType="1"/>
            </p:cNvSpPr>
            <p:nvPr/>
          </p:nvSpPr>
          <p:spPr bwMode="auto">
            <a:xfrm>
              <a:off x="1898121" y="346253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8" name="Line 11">
              <a:extLst>
                <a:ext uri="{FF2B5EF4-FFF2-40B4-BE49-F238E27FC236}">
                  <a16:creationId xmlns:a16="http://schemas.microsoft.com/office/drawing/2014/main" id="{20796A64-E6D6-4145-D768-979B70D42030}"/>
                </a:ext>
              </a:extLst>
            </p:cNvPr>
            <p:cNvSpPr>
              <a:spLocks noChangeShapeType="1"/>
            </p:cNvSpPr>
            <p:nvPr/>
          </p:nvSpPr>
          <p:spPr bwMode="auto">
            <a:xfrm>
              <a:off x="1898121" y="397204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 name="TextBox 28">
              <a:extLst>
                <a:ext uri="{FF2B5EF4-FFF2-40B4-BE49-F238E27FC236}">
                  <a16:creationId xmlns:a16="http://schemas.microsoft.com/office/drawing/2014/main" id="{0FB3A8DF-9D91-F4B8-DBF5-F17EEB652592}"/>
                </a:ext>
              </a:extLst>
            </p:cNvPr>
            <p:cNvSpPr txBox="1"/>
            <p:nvPr/>
          </p:nvSpPr>
          <p:spPr>
            <a:xfrm rot="16200000">
              <a:off x="1075142" y="2569416"/>
              <a:ext cx="698729"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OS、%</a:t>
              </a:r>
            </a:p>
          </p:txBody>
        </p:sp>
        <p:sp>
          <p:nvSpPr>
            <p:cNvPr id="30" name="TextBox 29">
              <a:extLst>
                <a:ext uri="{FF2B5EF4-FFF2-40B4-BE49-F238E27FC236}">
                  <a16:creationId xmlns:a16="http://schemas.microsoft.com/office/drawing/2014/main" id="{86F19C7C-7BDF-A506-B4A2-9EFF3F8521FC}"/>
                </a:ext>
              </a:extLst>
            </p:cNvPr>
            <p:cNvSpPr txBox="1"/>
            <p:nvPr/>
          </p:nvSpPr>
          <p:spPr>
            <a:xfrm>
              <a:off x="1459938" y="1265889"/>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31" name="TextBox 30">
              <a:extLst>
                <a:ext uri="{FF2B5EF4-FFF2-40B4-BE49-F238E27FC236}">
                  <a16:creationId xmlns:a16="http://schemas.microsoft.com/office/drawing/2014/main" id="{DFEA967D-D280-2DFA-E8F0-AA5BA893EDFB}"/>
                </a:ext>
              </a:extLst>
            </p:cNvPr>
            <p:cNvSpPr txBox="1"/>
            <p:nvPr/>
          </p:nvSpPr>
          <p:spPr>
            <a:xfrm>
              <a:off x="1559325" y="179002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32" name="TextBox 31">
              <a:extLst>
                <a:ext uri="{FF2B5EF4-FFF2-40B4-BE49-F238E27FC236}">
                  <a16:creationId xmlns:a16="http://schemas.microsoft.com/office/drawing/2014/main" id="{0A7094F6-79B1-FB09-0E4B-4AC5F612AFE1}"/>
                </a:ext>
              </a:extLst>
            </p:cNvPr>
            <p:cNvSpPr txBox="1"/>
            <p:nvPr/>
          </p:nvSpPr>
          <p:spPr>
            <a:xfrm>
              <a:off x="1559325" y="2288559"/>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33" name="TextBox 32">
              <a:extLst>
                <a:ext uri="{FF2B5EF4-FFF2-40B4-BE49-F238E27FC236}">
                  <a16:creationId xmlns:a16="http://schemas.microsoft.com/office/drawing/2014/main" id="{F56A5E51-F8A3-4FAE-3762-282E592B30C9}"/>
                </a:ext>
              </a:extLst>
            </p:cNvPr>
            <p:cNvSpPr txBox="1"/>
            <p:nvPr/>
          </p:nvSpPr>
          <p:spPr>
            <a:xfrm>
              <a:off x="1559325" y="2803211"/>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34" name="TextBox 33">
              <a:extLst>
                <a:ext uri="{FF2B5EF4-FFF2-40B4-BE49-F238E27FC236}">
                  <a16:creationId xmlns:a16="http://schemas.microsoft.com/office/drawing/2014/main" id="{5DD3BF27-57ED-0A76-B5C9-B7C68A7EB1A9}"/>
                </a:ext>
              </a:extLst>
            </p:cNvPr>
            <p:cNvSpPr txBox="1"/>
            <p:nvPr/>
          </p:nvSpPr>
          <p:spPr>
            <a:xfrm>
              <a:off x="1559325" y="3307112"/>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35" name="TextBox 34">
              <a:extLst>
                <a:ext uri="{FF2B5EF4-FFF2-40B4-BE49-F238E27FC236}">
                  <a16:creationId xmlns:a16="http://schemas.microsoft.com/office/drawing/2014/main" id="{1B4FEB69-BA05-90B7-BA1C-83DE5FB23F80}"/>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36" name="TextBox 35">
            <a:extLst>
              <a:ext uri="{FF2B5EF4-FFF2-40B4-BE49-F238E27FC236}">
                <a16:creationId xmlns:a16="http://schemas.microsoft.com/office/drawing/2014/main" id="{B857171F-19D2-A1C5-EB74-E531010210AB}"/>
              </a:ext>
            </a:extLst>
          </p:cNvPr>
          <p:cNvSpPr txBox="1"/>
          <p:nvPr/>
        </p:nvSpPr>
        <p:spPr>
          <a:xfrm>
            <a:off x="2239518" y="5210520"/>
            <a:ext cx="2842188"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無作為化からの経過期間、月</a:t>
            </a:r>
          </a:p>
        </p:txBody>
      </p:sp>
      <p:grpSp>
        <p:nvGrpSpPr>
          <p:cNvPr id="37" name="Group 36">
            <a:extLst>
              <a:ext uri="{FF2B5EF4-FFF2-40B4-BE49-F238E27FC236}">
                <a16:creationId xmlns:a16="http://schemas.microsoft.com/office/drawing/2014/main" id="{E7D592A2-3742-D871-039E-8CCC258FC96C}"/>
              </a:ext>
            </a:extLst>
          </p:cNvPr>
          <p:cNvGrpSpPr/>
          <p:nvPr/>
        </p:nvGrpSpPr>
        <p:grpSpPr>
          <a:xfrm>
            <a:off x="1188220" y="4930245"/>
            <a:ext cx="5015806" cy="360147"/>
            <a:chOff x="1513339" y="4188565"/>
            <a:chExt cx="5493629" cy="360147"/>
          </a:xfrm>
        </p:grpSpPr>
        <p:sp>
          <p:nvSpPr>
            <p:cNvPr id="38" name="Line 21">
              <a:extLst>
                <a:ext uri="{FF2B5EF4-FFF2-40B4-BE49-F238E27FC236}">
                  <a16:creationId xmlns:a16="http://schemas.microsoft.com/office/drawing/2014/main" id="{F3763A8D-B947-65B8-FA5E-86FC4537DD2F}"/>
                </a:ext>
              </a:extLst>
            </p:cNvPr>
            <p:cNvSpPr>
              <a:spLocks noChangeShapeType="1"/>
            </p:cNvSpPr>
            <p:nvPr/>
          </p:nvSpPr>
          <p:spPr bwMode="auto">
            <a:xfrm>
              <a:off x="686141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25ADA64E-4A22-D3ED-D7FE-5BBF729AD6D6}"/>
                </a:ext>
              </a:extLst>
            </p:cNvPr>
            <p:cNvSpPr txBox="1"/>
            <p:nvPr/>
          </p:nvSpPr>
          <p:spPr>
            <a:xfrm>
              <a:off x="6709630" y="4260565"/>
              <a:ext cx="29733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84</a:t>
              </a:r>
            </a:p>
          </p:txBody>
        </p:sp>
        <p:sp>
          <p:nvSpPr>
            <p:cNvPr id="40" name="Line 21">
              <a:extLst>
                <a:ext uri="{FF2B5EF4-FFF2-40B4-BE49-F238E27FC236}">
                  <a16:creationId xmlns:a16="http://schemas.microsoft.com/office/drawing/2014/main" id="{885E0415-5A11-6718-F38E-BB2DADBA623D}"/>
                </a:ext>
              </a:extLst>
            </p:cNvPr>
            <p:cNvSpPr>
              <a:spLocks noChangeShapeType="1"/>
            </p:cNvSpPr>
            <p:nvPr/>
          </p:nvSpPr>
          <p:spPr bwMode="auto">
            <a:xfrm>
              <a:off x="648577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11F05579-7B17-5520-3E03-F2DB006EBAF0}"/>
                </a:ext>
              </a:extLst>
            </p:cNvPr>
            <p:cNvSpPr txBox="1"/>
            <p:nvPr/>
          </p:nvSpPr>
          <p:spPr>
            <a:xfrm>
              <a:off x="6333993" y="4260565"/>
              <a:ext cx="29733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78</a:t>
              </a:r>
            </a:p>
          </p:txBody>
        </p:sp>
        <p:sp>
          <p:nvSpPr>
            <p:cNvPr id="42" name="Line 21">
              <a:extLst>
                <a:ext uri="{FF2B5EF4-FFF2-40B4-BE49-F238E27FC236}">
                  <a16:creationId xmlns:a16="http://schemas.microsoft.com/office/drawing/2014/main" id="{433FA324-2A40-FDB2-8DCE-5E653A8E1D53}"/>
                </a:ext>
              </a:extLst>
            </p:cNvPr>
            <p:cNvSpPr>
              <a:spLocks noChangeShapeType="1"/>
            </p:cNvSpPr>
            <p:nvPr/>
          </p:nvSpPr>
          <p:spPr bwMode="auto">
            <a:xfrm>
              <a:off x="611013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B12DC507-82A6-22BB-C95F-0FD88E8287C9}"/>
                </a:ext>
              </a:extLst>
            </p:cNvPr>
            <p:cNvSpPr txBox="1"/>
            <p:nvPr/>
          </p:nvSpPr>
          <p:spPr>
            <a:xfrm>
              <a:off x="5958357" y="4260565"/>
              <a:ext cx="29733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72</a:t>
              </a:r>
            </a:p>
          </p:txBody>
        </p:sp>
        <p:sp>
          <p:nvSpPr>
            <p:cNvPr id="44" name="Line 21">
              <a:extLst>
                <a:ext uri="{FF2B5EF4-FFF2-40B4-BE49-F238E27FC236}">
                  <a16:creationId xmlns:a16="http://schemas.microsoft.com/office/drawing/2014/main" id="{6973CBEC-4325-8107-995A-AA81C9B62593}"/>
                </a:ext>
              </a:extLst>
            </p:cNvPr>
            <p:cNvSpPr>
              <a:spLocks noChangeShapeType="1"/>
            </p:cNvSpPr>
            <p:nvPr/>
          </p:nvSpPr>
          <p:spPr bwMode="auto">
            <a:xfrm>
              <a:off x="573450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A22BBFBD-E89F-4E5A-A75C-A63EAD950CDF}"/>
                </a:ext>
              </a:extLst>
            </p:cNvPr>
            <p:cNvSpPr txBox="1"/>
            <p:nvPr/>
          </p:nvSpPr>
          <p:spPr>
            <a:xfrm>
              <a:off x="5582720" y="4260565"/>
              <a:ext cx="29733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66</a:t>
              </a:r>
            </a:p>
          </p:txBody>
        </p:sp>
        <p:sp>
          <p:nvSpPr>
            <p:cNvPr id="46" name="Line 21">
              <a:extLst>
                <a:ext uri="{FF2B5EF4-FFF2-40B4-BE49-F238E27FC236}">
                  <a16:creationId xmlns:a16="http://schemas.microsoft.com/office/drawing/2014/main" id="{A4AA67FC-8402-3229-437E-4B2CDEB8F44C}"/>
                </a:ext>
              </a:extLst>
            </p:cNvPr>
            <p:cNvSpPr>
              <a:spLocks noChangeShapeType="1"/>
            </p:cNvSpPr>
            <p:nvPr/>
          </p:nvSpPr>
          <p:spPr bwMode="auto">
            <a:xfrm>
              <a:off x="535886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8A455739-667B-DDA5-4DC7-3DC686FFCB09}"/>
                </a:ext>
              </a:extLst>
            </p:cNvPr>
            <p:cNvSpPr txBox="1"/>
            <p:nvPr/>
          </p:nvSpPr>
          <p:spPr>
            <a:xfrm>
              <a:off x="5207082" y="4260565"/>
              <a:ext cx="29733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48" name="Line 21">
              <a:extLst>
                <a:ext uri="{FF2B5EF4-FFF2-40B4-BE49-F238E27FC236}">
                  <a16:creationId xmlns:a16="http://schemas.microsoft.com/office/drawing/2014/main" id="{F709B9FA-D9B8-C179-D3F0-0735F84E7094}"/>
                </a:ext>
              </a:extLst>
            </p:cNvPr>
            <p:cNvSpPr>
              <a:spLocks noChangeShapeType="1"/>
            </p:cNvSpPr>
            <p:nvPr/>
          </p:nvSpPr>
          <p:spPr bwMode="auto">
            <a:xfrm>
              <a:off x="498322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9D508424-2DCB-666C-EB52-E5BCB9FFDABD}"/>
                </a:ext>
              </a:extLst>
            </p:cNvPr>
            <p:cNvSpPr txBox="1"/>
            <p:nvPr/>
          </p:nvSpPr>
          <p:spPr>
            <a:xfrm>
              <a:off x="4831446" y="4260565"/>
              <a:ext cx="29733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54</a:t>
              </a:r>
            </a:p>
          </p:txBody>
        </p:sp>
        <p:sp>
          <p:nvSpPr>
            <p:cNvPr id="50" name="Line 21">
              <a:extLst>
                <a:ext uri="{FF2B5EF4-FFF2-40B4-BE49-F238E27FC236}">
                  <a16:creationId xmlns:a16="http://schemas.microsoft.com/office/drawing/2014/main" id="{862B8FB3-C43F-50E4-EAEC-011D45B46914}"/>
                </a:ext>
              </a:extLst>
            </p:cNvPr>
            <p:cNvSpPr>
              <a:spLocks noChangeShapeType="1"/>
            </p:cNvSpPr>
            <p:nvPr/>
          </p:nvSpPr>
          <p:spPr bwMode="auto">
            <a:xfrm>
              <a:off x="460758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F22FE5DA-101C-6277-60FA-91B815E7CF59}"/>
                </a:ext>
              </a:extLst>
            </p:cNvPr>
            <p:cNvSpPr txBox="1"/>
            <p:nvPr/>
          </p:nvSpPr>
          <p:spPr>
            <a:xfrm>
              <a:off x="4455809" y="4260565"/>
              <a:ext cx="29733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52" name="Line 21">
              <a:extLst>
                <a:ext uri="{FF2B5EF4-FFF2-40B4-BE49-F238E27FC236}">
                  <a16:creationId xmlns:a16="http://schemas.microsoft.com/office/drawing/2014/main" id="{B32870EB-9CD1-ADBC-22DB-C35BE2A0D9AA}"/>
                </a:ext>
              </a:extLst>
            </p:cNvPr>
            <p:cNvSpPr>
              <a:spLocks noChangeShapeType="1"/>
            </p:cNvSpPr>
            <p:nvPr/>
          </p:nvSpPr>
          <p:spPr bwMode="auto">
            <a:xfrm>
              <a:off x="423195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239080D6-0B4A-6914-D91A-B9E56AC9331B}"/>
                </a:ext>
              </a:extLst>
            </p:cNvPr>
            <p:cNvSpPr txBox="1"/>
            <p:nvPr/>
          </p:nvSpPr>
          <p:spPr>
            <a:xfrm>
              <a:off x="4080172" y="4260565"/>
              <a:ext cx="29733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54" name="Line 21">
              <a:extLst>
                <a:ext uri="{FF2B5EF4-FFF2-40B4-BE49-F238E27FC236}">
                  <a16:creationId xmlns:a16="http://schemas.microsoft.com/office/drawing/2014/main" id="{84B63D06-79FC-5BD7-EB05-F75BB309B4C2}"/>
                </a:ext>
              </a:extLst>
            </p:cNvPr>
            <p:cNvSpPr>
              <a:spLocks noChangeShapeType="1"/>
            </p:cNvSpPr>
            <p:nvPr/>
          </p:nvSpPr>
          <p:spPr bwMode="auto">
            <a:xfrm>
              <a:off x="385631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574B0849-0065-BC3C-DFEB-BA5056FB2B13}"/>
                </a:ext>
              </a:extLst>
            </p:cNvPr>
            <p:cNvSpPr txBox="1"/>
            <p:nvPr/>
          </p:nvSpPr>
          <p:spPr>
            <a:xfrm>
              <a:off x="3704535" y="4260565"/>
              <a:ext cx="29733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56" name="Line 21">
              <a:extLst>
                <a:ext uri="{FF2B5EF4-FFF2-40B4-BE49-F238E27FC236}">
                  <a16:creationId xmlns:a16="http://schemas.microsoft.com/office/drawing/2014/main" id="{5BB8E2A1-2F20-678B-7D54-02AAE9C7B73E}"/>
                </a:ext>
              </a:extLst>
            </p:cNvPr>
            <p:cNvSpPr>
              <a:spLocks noChangeShapeType="1"/>
            </p:cNvSpPr>
            <p:nvPr/>
          </p:nvSpPr>
          <p:spPr bwMode="auto">
            <a:xfrm>
              <a:off x="348067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9DFD734C-3A9E-D77D-D350-198A01D58B63}"/>
                </a:ext>
              </a:extLst>
            </p:cNvPr>
            <p:cNvSpPr txBox="1"/>
            <p:nvPr/>
          </p:nvSpPr>
          <p:spPr>
            <a:xfrm>
              <a:off x="3328898" y="4260565"/>
              <a:ext cx="29733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58" name="Line 21">
              <a:extLst>
                <a:ext uri="{FF2B5EF4-FFF2-40B4-BE49-F238E27FC236}">
                  <a16:creationId xmlns:a16="http://schemas.microsoft.com/office/drawing/2014/main" id="{2395D9A8-AD83-D583-1881-8B0B50268853}"/>
                </a:ext>
              </a:extLst>
            </p:cNvPr>
            <p:cNvSpPr>
              <a:spLocks noChangeShapeType="1"/>
            </p:cNvSpPr>
            <p:nvPr/>
          </p:nvSpPr>
          <p:spPr bwMode="auto">
            <a:xfrm>
              <a:off x="310504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C97018CA-B594-B0C5-1BFE-1B944E6831CC}"/>
                </a:ext>
              </a:extLst>
            </p:cNvPr>
            <p:cNvSpPr txBox="1"/>
            <p:nvPr/>
          </p:nvSpPr>
          <p:spPr>
            <a:xfrm>
              <a:off x="2953261" y="4260565"/>
              <a:ext cx="29733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60" name="Line 21">
              <a:extLst>
                <a:ext uri="{FF2B5EF4-FFF2-40B4-BE49-F238E27FC236}">
                  <a16:creationId xmlns:a16="http://schemas.microsoft.com/office/drawing/2014/main" id="{77299843-BACD-88C2-CFC2-5DD4429C6D87}"/>
                </a:ext>
              </a:extLst>
            </p:cNvPr>
            <p:cNvSpPr>
              <a:spLocks noChangeShapeType="1"/>
            </p:cNvSpPr>
            <p:nvPr/>
          </p:nvSpPr>
          <p:spPr bwMode="auto">
            <a:xfrm>
              <a:off x="2729405"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2E5D098A-AD84-67C0-807B-56F2D39B8C30}"/>
                </a:ext>
              </a:extLst>
            </p:cNvPr>
            <p:cNvSpPr txBox="1"/>
            <p:nvPr/>
          </p:nvSpPr>
          <p:spPr>
            <a:xfrm>
              <a:off x="2577625" y="4260565"/>
              <a:ext cx="29733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62" name="Line 21">
              <a:extLst>
                <a:ext uri="{FF2B5EF4-FFF2-40B4-BE49-F238E27FC236}">
                  <a16:creationId xmlns:a16="http://schemas.microsoft.com/office/drawing/2014/main" id="{57A181AD-538B-EF63-B213-CAAA653B13B6}"/>
                </a:ext>
              </a:extLst>
            </p:cNvPr>
            <p:cNvSpPr>
              <a:spLocks noChangeShapeType="1"/>
            </p:cNvSpPr>
            <p:nvPr/>
          </p:nvSpPr>
          <p:spPr bwMode="auto">
            <a:xfrm>
              <a:off x="2353768"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221BEC38-FF19-6550-80DD-B50666BCB883}"/>
                </a:ext>
              </a:extLst>
            </p:cNvPr>
            <p:cNvSpPr txBox="1"/>
            <p:nvPr/>
          </p:nvSpPr>
          <p:spPr>
            <a:xfrm>
              <a:off x="2201988" y="4260565"/>
              <a:ext cx="29733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64" name="Line 21">
              <a:extLst>
                <a:ext uri="{FF2B5EF4-FFF2-40B4-BE49-F238E27FC236}">
                  <a16:creationId xmlns:a16="http://schemas.microsoft.com/office/drawing/2014/main" id="{C0DE53CF-B799-6B36-DFBD-F9A9E27CB46F}"/>
                </a:ext>
              </a:extLst>
            </p:cNvPr>
            <p:cNvSpPr>
              <a:spLocks noChangeShapeType="1"/>
            </p:cNvSpPr>
            <p:nvPr/>
          </p:nvSpPr>
          <p:spPr bwMode="auto">
            <a:xfrm>
              <a:off x="1978131"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C0700528-C6B3-618F-042C-E51BAA280848}"/>
                </a:ext>
              </a:extLst>
            </p:cNvPr>
            <p:cNvSpPr txBox="1"/>
            <p:nvPr/>
          </p:nvSpPr>
          <p:spPr>
            <a:xfrm>
              <a:off x="1880779" y="4260565"/>
              <a:ext cx="18848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66" name="Line 21">
              <a:extLst>
                <a:ext uri="{FF2B5EF4-FFF2-40B4-BE49-F238E27FC236}">
                  <a16:creationId xmlns:a16="http://schemas.microsoft.com/office/drawing/2014/main" id="{44CF8356-509A-C94C-DA97-CFC4927D5B71}"/>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8A83AE54-2DD5-19B8-9645-C104A12F2F4C}"/>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68" name="Group 67">
            <a:extLst>
              <a:ext uri="{FF2B5EF4-FFF2-40B4-BE49-F238E27FC236}">
                <a16:creationId xmlns:a16="http://schemas.microsoft.com/office/drawing/2014/main" id="{6298D7AB-D7AB-4795-48FB-057347530799}"/>
              </a:ext>
            </a:extLst>
          </p:cNvPr>
          <p:cNvGrpSpPr/>
          <p:nvPr/>
        </p:nvGrpSpPr>
        <p:grpSpPr>
          <a:xfrm>
            <a:off x="1131042" y="5512783"/>
            <a:ext cx="4680325" cy="288147"/>
            <a:chOff x="1263122" y="5561045"/>
            <a:chExt cx="4680325" cy="288147"/>
          </a:xfrm>
        </p:grpSpPr>
        <p:sp>
          <p:nvSpPr>
            <p:cNvPr id="69" name="TextBox 68">
              <a:extLst>
                <a:ext uri="{FF2B5EF4-FFF2-40B4-BE49-F238E27FC236}">
                  <a16:creationId xmlns:a16="http://schemas.microsoft.com/office/drawing/2014/main" id="{1C318113-571C-7FD7-5F27-D6F1A357169B}"/>
                </a:ext>
              </a:extLst>
            </p:cNvPr>
            <p:cNvSpPr txBox="1"/>
            <p:nvPr/>
          </p:nvSpPr>
          <p:spPr>
            <a:xfrm>
              <a:off x="5771358" y="556104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70" name="TextBox 69">
              <a:extLst>
                <a:ext uri="{FF2B5EF4-FFF2-40B4-BE49-F238E27FC236}">
                  <a16:creationId xmlns:a16="http://schemas.microsoft.com/office/drawing/2014/main" id="{307A0DF7-96C5-7600-F745-F00C611C8C11}"/>
                </a:ext>
              </a:extLst>
            </p:cNvPr>
            <p:cNvSpPr txBox="1"/>
            <p:nvPr/>
          </p:nvSpPr>
          <p:spPr>
            <a:xfrm>
              <a:off x="5428394" y="556104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a:t>
              </a:r>
            </a:p>
          </p:txBody>
        </p:sp>
        <p:sp>
          <p:nvSpPr>
            <p:cNvPr id="71" name="TextBox 70">
              <a:extLst>
                <a:ext uri="{FF2B5EF4-FFF2-40B4-BE49-F238E27FC236}">
                  <a16:creationId xmlns:a16="http://schemas.microsoft.com/office/drawing/2014/main" id="{8D6E2042-155B-29E8-BC63-3BADC25057F3}"/>
                </a:ext>
              </a:extLst>
            </p:cNvPr>
            <p:cNvSpPr txBox="1"/>
            <p:nvPr/>
          </p:nvSpPr>
          <p:spPr>
            <a:xfrm>
              <a:off x="5085429" y="556104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a:t>
              </a:r>
            </a:p>
          </p:txBody>
        </p:sp>
        <p:sp>
          <p:nvSpPr>
            <p:cNvPr id="72" name="TextBox 71">
              <a:extLst>
                <a:ext uri="{FF2B5EF4-FFF2-40B4-BE49-F238E27FC236}">
                  <a16:creationId xmlns:a16="http://schemas.microsoft.com/office/drawing/2014/main" id="{DAC3EBAE-B55A-73E0-5763-F9F710933670}"/>
                </a:ext>
              </a:extLst>
            </p:cNvPr>
            <p:cNvSpPr txBox="1"/>
            <p:nvPr/>
          </p:nvSpPr>
          <p:spPr>
            <a:xfrm>
              <a:off x="4742463" y="556104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a:t>
              </a:r>
            </a:p>
          </p:txBody>
        </p:sp>
        <p:sp>
          <p:nvSpPr>
            <p:cNvPr id="73" name="TextBox 72">
              <a:extLst>
                <a:ext uri="{FF2B5EF4-FFF2-40B4-BE49-F238E27FC236}">
                  <a16:creationId xmlns:a16="http://schemas.microsoft.com/office/drawing/2014/main" id="{C76FD77E-B9E3-5B95-1AD6-C5217658F7FC}"/>
                </a:ext>
              </a:extLst>
            </p:cNvPr>
            <p:cNvSpPr txBox="1"/>
            <p:nvPr/>
          </p:nvSpPr>
          <p:spPr>
            <a:xfrm>
              <a:off x="4399499" y="556104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a:t>
              </a:r>
            </a:p>
          </p:txBody>
        </p:sp>
        <p:sp>
          <p:nvSpPr>
            <p:cNvPr id="74" name="TextBox 73">
              <a:extLst>
                <a:ext uri="{FF2B5EF4-FFF2-40B4-BE49-F238E27FC236}">
                  <a16:creationId xmlns:a16="http://schemas.microsoft.com/office/drawing/2014/main" id="{FD4F0566-2FF8-A11F-2554-AA4B89CD7A96}"/>
                </a:ext>
              </a:extLst>
            </p:cNvPr>
            <p:cNvSpPr txBox="1"/>
            <p:nvPr/>
          </p:nvSpPr>
          <p:spPr>
            <a:xfrm>
              <a:off x="4056534" y="556104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a:t>
              </a:r>
            </a:p>
          </p:txBody>
        </p:sp>
        <p:sp>
          <p:nvSpPr>
            <p:cNvPr id="75" name="TextBox 74">
              <a:extLst>
                <a:ext uri="{FF2B5EF4-FFF2-40B4-BE49-F238E27FC236}">
                  <a16:creationId xmlns:a16="http://schemas.microsoft.com/office/drawing/2014/main" id="{7CF74BC9-546C-C5AB-452C-563842B763F7}"/>
                </a:ext>
              </a:extLst>
            </p:cNvPr>
            <p:cNvSpPr txBox="1"/>
            <p:nvPr/>
          </p:nvSpPr>
          <p:spPr>
            <a:xfrm>
              <a:off x="3713569" y="556104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5</a:t>
              </a:r>
            </a:p>
          </p:txBody>
        </p:sp>
        <p:sp>
          <p:nvSpPr>
            <p:cNvPr id="76" name="TextBox 75">
              <a:extLst>
                <a:ext uri="{FF2B5EF4-FFF2-40B4-BE49-F238E27FC236}">
                  <a16:creationId xmlns:a16="http://schemas.microsoft.com/office/drawing/2014/main" id="{A9B4E3DC-BE26-E6F0-B508-7B449FF85ED2}"/>
                </a:ext>
              </a:extLst>
            </p:cNvPr>
            <p:cNvSpPr txBox="1"/>
            <p:nvPr/>
          </p:nvSpPr>
          <p:spPr>
            <a:xfrm>
              <a:off x="3370604" y="556104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5</a:t>
              </a:r>
            </a:p>
          </p:txBody>
        </p:sp>
        <p:sp>
          <p:nvSpPr>
            <p:cNvPr id="77" name="TextBox 76">
              <a:extLst>
                <a:ext uri="{FF2B5EF4-FFF2-40B4-BE49-F238E27FC236}">
                  <a16:creationId xmlns:a16="http://schemas.microsoft.com/office/drawing/2014/main" id="{B98C1510-7049-C6CA-02F2-681C59D0A03F}"/>
                </a:ext>
              </a:extLst>
            </p:cNvPr>
            <p:cNvSpPr txBox="1"/>
            <p:nvPr/>
          </p:nvSpPr>
          <p:spPr>
            <a:xfrm>
              <a:off x="3027639" y="556104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6</a:t>
              </a:r>
            </a:p>
          </p:txBody>
        </p:sp>
        <p:sp>
          <p:nvSpPr>
            <p:cNvPr id="78" name="TextBox 77">
              <a:extLst>
                <a:ext uri="{FF2B5EF4-FFF2-40B4-BE49-F238E27FC236}">
                  <a16:creationId xmlns:a16="http://schemas.microsoft.com/office/drawing/2014/main" id="{ABA12A0F-F168-0598-92B1-041740DC4B41}"/>
                </a:ext>
              </a:extLst>
            </p:cNvPr>
            <p:cNvSpPr txBox="1"/>
            <p:nvPr/>
          </p:nvSpPr>
          <p:spPr>
            <a:xfrm>
              <a:off x="2684674" y="556104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7</a:t>
              </a:r>
            </a:p>
          </p:txBody>
        </p:sp>
        <p:sp>
          <p:nvSpPr>
            <p:cNvPr id="79" name="TextBox 78">
              <a:extLst>
                <a:ext uri="{FF2B5EF4-FFF2-40B4-BE49-F238E27FC236}">
                  <a16:creationId xmlns:a16="http://schemas.microsoft.com/office/drawing/2014/main" id="{D6DD8D68-A808-39FB-CB57-0BBEA00EB1BB}"/>
                </a:ext>
              </a:extLst>
            </p:cNvPr>
            <p:cNvSpPr txBox="1"/>
            <p:nvPr/>
          </p:nvSpPr>
          <p:spPr>
            <a:xfrm>
              <a:off x="2292017" y="5561045"/>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13</a:t>
              </a:r>
            </a:p>
          </p:txBody>
        </p:sp>
        <p:sp>
          <p:nvSpPr>
            <p:cNvPr id="80" name="TextBox 79">
              <a:extLst>
                <a:ext uri="{FF2B5EF4-FFF2-40B4-BE49-F238E27FC236}">
                  <a16:creationId xmlns:a16="http://schemas.microsoft.com/office/drawing/2014/main" id="{273A6DD1-3B5F-2200-1109-D316D807C72F}"/>
                </a:ext>
              </a:extLst>
            </p:cNvPr>
            <p:cNvSpPr txBox="1"/>
            <p:nvPr/>
          </p:nvSpPr>
          <p:spPr>
            <a:xfrm>
              <a:off x="1949052" y="5561045"/>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17</a:t>
              </a:r>
            </a:p>
          </p:txBody>
        </p:sp>
        <p:sp>
          <p:nvSpPr>
            <p:cNvPr id="81" name="TextBox 80">
              <a:extLst>
                <a:ext uri="{FF2B5EF4-FFF2-40B4-BE49-F238E27FC236}">
                  <a16:creationId xmlns:a16="http://schemas.microsoft.com/office/drawing/2014/main" id="{7CB2747E-D9EB-125D-3514-5F628C066B63}"/>
                </a:ext>
              </a:extLst>
            </p:cNvPr>
            <p:cNvSpPr txBox="1"/>
            <p:nvPr/>
          </p:nvSpPr>
          <p:spPr>
            <a:xfrm>
              <a:off x="1606087" y="5561045"/>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27</a:t>
              </a:r>
            </a:p>
          </p:txBody>
        </p:sp>
        <p:sp>
          <p:nvSpPr>
            <p:cNvPr id="82" name="TextBox 81">
              <a:extLst>
                <a:ext uri="{FF2B5EF4-FFF2-40B4-BE49-F238E27FC236}">
                  <a16:creationId xmlns:a16="http://schemas.microsoft.com/office/drawing/2014/main" id="{EF22F7A6-8D55-8A36-BA39-3CE5A8270D39}"/>
                </a:ext>
              </a:extLst>
            </p:cNvPr>
            <p:cNvSpPr txBox="1"/>
            <p:nvPr/>
          </p:nvSpPr>
          <p:spPr>
            <a:xfrm>
              <a:off x="1263122" y="5561045"/>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41</a:t>
              </a:r>
            </a:p>
          </p:txBody>
        </p:sp>
      </p:grpSp>
      <p:sp>
        <p:nvSpPr>
          <p:cNvPr id="83" name="TextBox 82">
            <a:extLst>
              <a:ext uri="{FF2B5EF4-FFF2-40B4-BE49-F238E27FC236}">
                <a16:creationId xmlns:a16="http://schemas.microsoft.com/office/drawing/2014/main" id="{37031FD6-B372-CBCE-B85F-4BB176C267F4}"/>
              </a:ext>
            </a:extLst>
          </p:cNvPr>
          <p:cNvSpPr txBox="1"/>
          <p:nvPr/>
        </p:nvSpPr>
        <p:spPr>
          <a:xfrm>
            <a:off x="38472" y="5860760"/>
            <a:ext cx="1116011" cy="307777"/>
          </a:xfrm>
          <a:prstGeom prst="rect">
            <a:avLst/>
          </a:prstGeom>
          <a:noFill/>
        </p:spPr>
        <p:txBody>
          <a:bodyPr wrap="none" rtlCol="0">
            <a:spAutoFit/>
          </a:bodyPr>
          <a:lstStyle/>
          <a:p>
            <a:pPr algn="r" fontAlgn="base">
              <a:spcBef>
                <a:spcPct val="0"/>
              </a:spcBef>
              <a:spcAft>
                <a:spcPct val="0"/>
              </a:spcAft>
            </a:pPr>
            <a:r>
              <a:rPr lang="ja-JP" sz="1400">
                <a:solidFill>
                  <a:schemeClr val="accent2"/>
                </a:solidFill>
                <a:latin typeface="Arial" panose="020B0604020202020204" pitchFamily="34" charset="0"/>
                <a:ea typeface="MS Mincho"/>
                <a:cs typeface="Arial" panose="020B0604020202020204" pitchFamily="34" charset="0"/>
              </a:rPr>
              <a:t>PBO + gem</a:t>
            </a:r>
          </a:p>
        </p:txBody>
      </p:sp>
      <p:sp>
        <p:nvSpPr>
          <p:cNvPr id="84" name="TextBox 83">
            <a:extLst>
              <a:ext uri="{FF2B5EF4-FFF2-40B4-BE49-F238E27FC236}">
                <a16:creationId xmlns:a16="http://schemas.microsoft.com/office/drawing/2014/main" id="{A558F761-F144-F488-18D3-34B0ABFCB28B}"/>
              </a:ext>
            </a:extLst>
          </p:cNvPr>
          <p:cNvSpPr txBox="1"/>
          <p:nvPr/>
        </p:nvSpPr>
        <p:spPr>
          <a:xfrm>
            <a:off x="3924454" y="5870575"/>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85" name="TextBox 84">
            <a:extLst>
              <a:ext uri="{FF2B5EF4-FFF2-40B4-BE49-F238E27FC236}">
                <a16:creationId xmlns:a16="http://schemas.microsoft.com/office/drawing/2014/main" id="{4CDC26E8-F5C2-7B11-005E-C070A5D0CEF7}"/>
              </a:ext>
            </a:extLst>
          </p:cNvPr>
          <p:cNvSpPr txBox="1"/>
          <p:nvPr/>
        </p:nvSpPr>
        <p:spPr>
          <a:xfrm>
            <a:off x="3581489" y="5870575"/>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86" name="TextBox 85">
            <a:extLst>
              <a:ext uri="{FF2B5EF4-FFF2-40B4-BE49-F238E27FC236}">
                <a16:creationId xmlns:a16="http://schemas.microsoft.com/office/drawing/2014/main" id="{9C35838B-1861-C90C-D9E2-A81460F7B9D6}"/>
              </a:ext>
            </a:extLst>
          </p:cNvPr>
          <p:cNvSpPr txBox="1"/>
          <p:nvPr/>
        </p:nvSpPr>
        <p:spPr>
          <a:xfrm>
            <a:off x="3238524" y="5870575"/>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87" name="TextBox 86">
            <a:extLst>
              <a:ext uri="{FF2B5EF4-FFF2-40B4-BE49-F238E27FC236}">
                <a16:creationId xmlns:a16="http://schemas.microsoft.com/office/drawing/2014/main" id="{B3F4121F-6EC6-041B-D3A1-6C6EDE5C7B76}"/>
              </a:ext>
            </a:extLst>
          </p:cNvPr>
          <p:cNvSpPr txBox="1"/>
          <p:nvPr/>
        </p:nvSpPr>
        <p:spPr>
          <a:xfrm>
            <a:off x="2895559" y="5870575"/>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a:t>
            </a:r>
          </a:p>
        </p:txBody>
      </p:sp>
      <p:sp>
        <p:nvSpPr>
          <p:cNvPr id="88" name="TextBox 87">
            <a:extLst>
              <a:ext uri="{FF2B5EF4-FFF2-40B4-BE49-F238E27FC236}">
                <a16:creationId xmlns:a16="http://schemas.microsoft.com/office/drawing/2014/main" id="{B0C57B48-6A16-30AC-2957-3AB3FAD41732}"/>
              </a:ext>
            </a:extLst>
          </p:cNvPr>
          <p:cNvSpPr txBox="1"/>
          <p:nvPr/>
        </p:nvSpPr>
        <p:spPr>
          <a:xfrm>
            <a:off x="2552594" y="5870575"/>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a:t>
            </a:r>
          </a:p>
        </p:txBody>
      </p:sp>
      <p:sp>
        <p:nvSpPr>
          <p:cNvPr id="89" name="TextBox 88">
            <a:extLst>
              <a:ext uri="{FF2B5EF4-FFF2-40B4-BE49-F238E27FC236}">
                <a16:creationId xmlns:a16="http://schemas.microsoft.com/office/drawing/2014/main" id="{B4CBFB80-A463-D888-8B41-18CF6F29B08E}"/>
              </a:ext>
            </a:extLst>
          </p:cNvPr>
          <p:cNvSpPr txBox="1"/>
          <p:nvPr/>
        </p:nvSpPr>
        <p:spPr>
          <a:xfrm>
            <a:off x="2209630" y="5870575"/>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6</a:t>
            </a:r>
          </a:p>
        </p:txBody>
      </p:sp>
      <p:sp>
        <p:nvSpPr>
          <p:cNvPr id="90" name="TextBox 89">
            <a:extLst>
              <a:ext uri="{FF2B5EF4-FFF2-40B4-BE49-F238E27FC236}">
                <a16:creationId xmlns:a16="http://schemas.microsoft.com/office/drawing/2014/main" id="{D48A7EE9-B643-DEFB-D6DF-82850B33790B}"/>
              </a:ext>
            </a:extLst>
          </p:cNvPr>
          <p:cNvSpPr txBox="1"/>
          <p:nvPr/>
        </p:nvSpPr>
        <p:spPr>
          <a:xfrm>
            <a:off x="1823640" y="5870575"/>
            <a:ext cx="25813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11</a:t>
            </a:r>
          </a:p>
        </p:txBody>
      </p:sp>
      <p:sp>
        <p:nvSpPr>
          <p:cNvPr id="91" name="TextBox 90">
            <a:extLst>
              <a:ext uri="{FF2B5EF4-FFF2-40B4-BE49-F238E27FC236}">
                <a16:creationId xmlns:a16="http://schemas.microsoft.com/office/drawing/2014/main" id="{144C1DB0-7F1A-5604-8A8B-4F78FC31C13A}"/>
              </a:ext>
            </a:extLst>
          </p:cNvPr>
          <p:cNvSpPr txBox="1"/>
          <p:nvPr/>
        </p:nvSpPr>
        <p:spPr>
          <a:xfrm>
            <a:off x="1474007" y="5870575"/>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27</a:t>
            </a:r>
          </a:p>
        </p:txBody>
      </p:sp>
      <p:sp>
        <p:nvSpPr>
          <p:cNvPr id="92" name="TextBox 91">
            <a:extLst>
              <a:ext uri="{FF2B5EF4-FFF2-40B4-BE49-F238E27FC236}">
                <a16:creationId xmlns:a16="http://schemas.microsoft.com/office/drawing/2014/main" id="{F07D45BB-6977-6AB9-02A5-2797AEC05943}"/>
              </a:ext>
            </a:extLst>
          </p:cNvPr>
          <p:cNvSpPr txBox="1"/>
          <p:nvPr/>
        </p:nvSpPr>
        <p:spPr>
          <a:xfrm>
            <a:off x="1131042" y="5870575"/>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41</a:t>
            </a:r>
          </a:p>
        </p:txBody>
      </p:sp>
      <p:sp>
        <p:nvSpPr>
          <p:cNvPr id="93" name="TextBox 92">
            <a:extLst>
              <a:ext uri="{FF2B5EF4-FFF2-40B4-BE49-F238E27FC236}">
                <a16:creationId xmlns:a16="http://schemas.microsoft.com/office/drawing/2014/main" id="{196A3724-268D-85DC-63FB-6F1CBB3BF31A}"/>
              </a:ext>
            </a:extLst>
          </p:cNvPr>
          <p:cNvSpPr txBox="1"/>
          <p:nvPr/>
        </p:nvSpPr>
        <p:spPr>
          <a:xfrm>
            <a:off x="1981200" y="3129280"/>
            <a:ext cx="926857" cy="646331"/>
          </a:xfrm>
          <a:prstGeom prst="rect">
            <a:avLst/>
          </a:prstGeom>
          <a:noFill/>
        </p:spPr>
        <p:txBody>
          <a:bodyPr wrap="none" rtlCol="0">
            <a:spAutoFit/>
          </a:bodyPr>
          <a:lstStyle/>
          <a:p>
            <a:r>
              <a:rPr lang="ja-JP" sz="1200"/>
              <a:t>12か月間の率</a:t>
            </a:r>
          </a:p>
          <a:p>
            <a:r>
              <a:rPr lang="ja-JP" sz="1200">
                <a:solidFill>
                  <a:srgbClr val="B60D27"/>
                </a:solidFill>
              </a:rPr>
              <a:t>43.6％</a:t>
            </a:r>
          </a:p>
          <a:p>
            <a:r>
              <a:rPr lang="ja-JP" sz="1200">
                <a:solidFill>
                  <a:schemeClr val="accent2"/>
                </a:solidFill>
              </a:rPr>
              <a:t>26.8%</a:t>
            </a:r>
          </a:p>
        </p:txBody>
      </p:sp>
      <p:sp>
        <p:nvSpPr>
          <p:cNvPr id="94" name="TextBox 93">
            <a:extLst>
              <a:ext uri="{FF2B5EF4-FFF2-40B4-BE49-F238E27FC236}">
                <a16:creationId xmlns:a16="http://schemas.microsoft.com/office/drawing/2014/main" id="{ED45C2FC-BF7D-A62E-78AB-4CD8F0E1C2BF}"/>
              </a:ext>
            </a:extLst>
          </p:cNvPr>
          <p:cNvSpPr txBox="1"/>
          <p:nvPr/>
        </p:nvSpPr>
        <p:spPr>
          <a:xfrm>
            <a:off x="3291840" y="3132834"/>
            <a:ext cx="926857" cy="646331"/>
          </a:xfrm>
          <a:prstGeom prst="rect">
            <a:avLst/>
          </a:prstGeom>
          <a:noFill/>
        </p:spPr>
        <p:txBody>
          <a:bodyPr wrap="none" rtlCol="0">
            <a:spAutoFit/>
          </a:bodyPr>
          <a:lstStyle/>
          <a:p>
            <a:r>
              <a:rPr lang="ja-JP" sz="1200"/>
              <a:t>36か月間の率</a:t>
            </a:r>
          </a:p>
          <a:p>
            <a:r>
              <a:rPr lang="ja-JP" sz="1200">
                <a:solidFill>
                  <a:srgbClr val="B60D27"/>
                </a:solidFill>
              </a:rPr>
              <a:t>13.9%</a:t>
            </a:r>
          </a:p>
          <a:p>
            <a:r>
              <a:rPr lang="ja-JP" sz="1200">
                <a:solidFill>
                  <a:schemeClr val="accent2"/>
                </a:solidFill>
              </a:rPr>
              <a:t>2.7%</a:t>
            </a:r>
          </a:p>
        </p:txBody>
      </p:sp>
      <p:sp>
        <p:nvSpPr>
          <p:cNvPr id="95" name="TextBox 94">
            <a:extLst>
              <a:ext uri="{FF2B5EF4-FFF2-40B4-BE49-F238E27FC236}">
                <a16:creationId xmlns:a16="http://schemas.microsoft.com/office/drawing/2014/main" id="{35FFF921-F04B-E95F-908B-112714513D75}"/>
              </a:ext>
            </a:extLst>
          </p:cNvPr>
          <p:cNvSpPr txBox="1"/>
          <p:nvPr/>
        </p:nvSpPr>
        <p:spPr>
          <a:xfrm>
            <a:off x="4663440" y="3571240"/>
            <a:ext cx="1223412" cy="646331"/>
          </a:xfrm>
          <a:prstGeom prst="rect">
            <a:avLst/>
          </a:prstGeom>
          <a:noFill/>
        </p:spPr>
        <p:txBody>
          <a:bodyPr wrap="none" rtlCol="0">
            <a:spAutoFit/>
          </a:bodyPr>
          <a:lstStyle/>
          <a:p>
            <a:r>
              <a:rPr lang="ja-JP" sz="1200"/>
              <a:t>平均追跡期間</a:t>
            </a:r>
          </a:p>
          <a:p>
            <a:r>
              <a:rPr lang="ja-JP" sz="1200">
                <a:solidFill>
                  <a:srgbClr val="B60D27"/>
                </a:solidFill>
              </a:rPr>
              <a:t>57.6ヶ月</a:t>
            </a:r>
          </a:p>
          <a:p>
            <a:r>
              <a:rPr lang="ja-JP" sz="1200">
                <a:solidFill>
                  <a:schemeClr val="accent2"/>
                </a:solidFill>
              </a:rPr>
              <a:t>16.6ヶ月</a:t>
            </a:r>
          </a:p>
        </p:txBody>
      </p:sp>
      <p:grpSp>
        <p:nvGrpSpPr>
          <p:cNvPr id="96" name="Group 95">
            <a:extLst>
              <a:ext uri="{FF2B5EF4-FFF2-40B4-BE49-F238E27FC236}">
                <a16:creationId xmlns:a16="http://schemas.microsoft.com/office/drawing/2014/main" id="{BFBF2707-E2D0-B89D-4ACB-3AFA7D50C09B}"/>
              </a:ext>
            </a:extLst>
          </p:cNvPr>
          <p:cNvGrpSpPr/>
          <p:nvPr/>
        </p:nvGrpSpPr>
        <p:grpSpPr>
          <a:xfrm>
            <a:off x="1294447" y="2366009"/>
            <a:ext cx="2637473" cy="2541271"/>
            <a:chOff x="4434056" y="1847859"/>
            <a:chExt cx="3318617" cy="3167241"/>
          </a:xfrm>
        </p:grpSpPr>
        <p:sp>
          <p:nvSpPr>
            <p:cNvPr id="97" name="Freeform: Shape 122">
              <a:extLst>
                <a:ext uri="{FF2B5EF4-FFF2-40B4-BE49-F238E27FC236}">
                  <a16:creationId xmlns:a16="http://schemas.microsoft.com/office/drawing/2014/main" id="{011C9F5D-EA66-AC8E-5692-20F63C4D96F6}"/>
                </a:ext>
              </a:extLst>
            </p:cNvPr>
            <p:cNvSpPr/>
            <p:nvPr/>
          </p:nvSpPr>
          <p:spPr>
            <a:xfrm>
              <a:off x="4434056" y="1847859"/>
              <a:ext cx="3318617" cy="3167241"/>
            </a:xfrm>
            <a:custGeom>
              <a:avLst/>
              <a:gdLst>
                <a:gd name="connsiteX0" fmla="*/ 3318491 w 3318491"/>
                <a:gd name="connsiteY0" fmla="*/ 3167225 h 3167224"/>
                <a:gd name="connsiteX1" fmla="*/ 3318491 w 3318491"/>
                <a:gd name="connsiteY1" fmla="*/ 3077404 h 3167224"/>
                <a:gd name="connsiteX2" fmla="*/ 2198151 w 3318491"/>
                <a:gd name="connsiteY2" fmla="*/ 3077404 h 3167224"/>
                <a:gd name="connsiteX3" fmla="*/ 2198151 w 3318491"/>
                <a:gd name="connsiteY3" fmla="*/ 2997041 h 3167224"/>
                <a:gd name="connsiteX4" fmla="*/ 2155603 w 3318491"/>
                <a:gd name="connsiteY4" fmla="*/ 2997041 h 3167224"/>
                <a:gd name="connsiteX5" fmla="*/ 2155603 w 3318491"/>
                <a:gd name="connsiteY5" fmla="*/ 2907230 h 3167224"/>
                <a:gd name="connsiteX6" fmla="*/ 1966512 w 3318491"/>
                <a:gd name="connsiteY6" fmla="*/ 2907230 h 3167224"/>
                <a:gd name="connsiteX7" fmla="*/ 1966512 w 3318491"/>
                <a:gd name="connsiteY7" fmla="*/ 2803227 h 3167224"/>
                <a:gd name="connsiteX8" fmla="*/ 1805788 w 3318491"/>
                <a:gd name="connsiteY8" fmla="*/ 2803227 h 3167224"/>
                <a:gd name="connsiteX9" fmla="*/ 1805788 w 3318491"/>
                <a:gd name="connsiteY9" fmla="*/ 2727598 h 3167224"/>
                <a:gd name="connsiteX10" fmla="*/ 1460706 w 3318491"/>
                <a:gd name="connsiteY10" fmla="*/ 2727598 h 3167224"/>
                <a:gd name="connsiteX11" fmla="*/ 1460706 w 3318491"/>
                <a:gd name="connsiteY11" fmla="*/ 2633053 h 3167224"/>
                <a:gd name="connsiteX12" fmla="*/ 1115616 w 3318491"/>
                <a:gd name="connsiteY12" fmla="*/ 2633053 h 3167224"/>
                <a:gd name="connsiteX13" fmla="*/ 1115616 w 3318491"/>
                <a:gd name="connsiteY13" fmla="*/ 2547966 h 3167224"/>
                <a:gd name="connsiteX14" fmla="*/ 1035253 w 3318491"/>
                <a:gd name="connsiteY14" fmla="*/ 2547966 h 3167224"/>
                <a:gd name="connsiteX15" fmla="*/ 1035253 w 3318491"/>
                <a:gd name="connsiteY15" fmla="*/ 2491235 h 3167224"/>
                <a:gd name="connsiteX16" fmla="*/ 964349 w 3318491"/>
                <a:gd name="connsiteY16" fmla="*/ 2491235 h 3167224"/>
                <a:gd name="connsiteX17" fmla="*/ 964349 w 3318491"/>
                <a:gd name="connsiteY17" fmla="*/ 2420331 h 3167224"/>
                <a:gd name="connsiteX18" fmla="*/ 874532 w 3318491"/>
                <a:gd name="connsiteY18" fmla="*/ 2420331 h 3167224"/>
                <a:gd name="connsiteX19" fmla="*/ 874532 w 3318491"/>
                <a:gd name="connsiteY19" fmla="*/ 2316328 h 3167224"/>
                <a:gd name="connsiteX20" fmla="*/ 822533 w 3318491"/>
                <a:gd name="connsiteY20" fmla="*/ 2316328 h 3167224"/>
                <a:gd name="connsiteX21" fmla="*/ 822533 w 3318491"/>
                <a:gd name="connsiteY21" fmla="*/ 2231241 h 3167224"/>
                <a:gd name="connsiteX22" fmla="*/ 784715 w 3318491"/>
                <a:gd name="connsiteY22" fmla="*/ 2231241 h 3167224"/>
                <a:gd name="connsiteX23" fmla="*/ 784715 w 3318491"/>
                <a:gd name="connsiteY23" fmla="*/ 2169786 h 3167224"/>
                <a:gd name="connsiteX24" fmla="*/ 751625 w 3318491"/>
                <a:gd name="connsiteY24" fmla="*/ 2169786 h 3167224"/>
                <a:gd name="connsiteX25" fmla="*/ 751625 w 3318491"/>
                <a:gd name="connsiteY25" fmla="*/ 2089423 h 3167224"/>
                <a:gd name="connsiteX26" fmla="*/ 709080 w 3318491"/>
                <a:gd name="connsiteY26" fmla="*/ 2089423 h 3167224"/>
                <a:gd name="connsiteX27" fmla="*/ 709080 w 3318491"/>
                <a:gd name="connsiteY27" fmla="*/ 2013785 h 3167224"/>
                <a:gd name="connsiteX28" fmla="*/ 671263 w 3318491"/>
                <a:gd name="connsiteY28" fmla="*/ 2013785 h 3167224"/>
                <a:gd name="connsiteX29" fmla="*/ 671263 w 3318491"/>
                <a:gd name="connsiteY29" fmla="*/ 1928698 h 3167224"/>
                <a:gd name="connsiteX30" fmla="*/ 633445 w 3318491"/>
                <a:gd name="connsiteY30" fmla="*/ 1928698 h 3167224"/>
                <a:gd name="connsiteX31" fmla="*/ 633445 w 3318491"/>
                <a:gd name="connsiteY31" fmla="*/ 1786881 h 3167224"/>
                <a:gd name="connsiteX32" fmla="*/ 590901 w 3318491"/>
                <a:gd name="connsiteY32" fmla="*/ 1786881 h 3167224"/>
                <a:gd name="connsiteX33" fmla="*/ 590901 w 3318491"/>
                <a:gd name="connsiteY33" fmla="*/ 1541069 h 3167224"/>
                <a:gd name="connsiteX34" fmla="*/ 586173 w 3318491"/>
                <a:gd name="connsiteY34" fmla="*/ 1541069 h 3167224"/>
                <a:gd name="connsiteX35" fmla="*/ 586173 w 3318491"/>
                <a:gd name="connsiteY35" fmla="*/ 1465431 h 3167224"/>
                <a:gd name="connsiteX36" fmla="*/ 571992 w 3318491"/>
                <a:gd name="connsiteY36" fmla="*/ 1465431 h 3167224"/>
                <a:gd name="connsiteX37" fmla="*/ 571992 w 3318491"/>
                <a:gd name="connsiteY37" fmla="*/ 1380344 h 3167224"/>
                <a:gd name="connsiteX38" fmla="*/ 543628 w 3318491"/>
                <a:gd name="connsiteY38" fmla="*/ 1380344 h 3167224"/>
                <a:gd name="connsiteX39" fmla="*/ 543628 w 3318491"/>
                <a:gd name="connsiteY39" fmla="*/ 1314164 h 3167224"/>
                <a:gd name="connsiteX40" fmla="*/ 491629 w 3318491"/>
                <a:gd name="connsiteY40" fmla="*/ 1314164 h 3167224"/>
                <a:gd name="connsiteX41" fmla="*/ 491629 w 3318491"/>
                <a:gd name="connsiteY41" fmla="*/ 1172347 h 3167224"/>
                <a:gd name="connsiteX42" fmla="*/ 425448 w 3318491"/>
                <a:gd name="connsiteY42" fmla="*/ 1172347 h 3167224"/>
                <a:gd name="connsiteX43" fmla="*/ 425448 w 3318491"/>
                <a:gd name="connsiteY43" fmla="*/ 1030529 h 3167224"/>
                <a:gd name="connsiteX44" fmla="*/ 373449 w 3318491"/>
                <a:gd name="connsiteY44" fmla="*/ 1030529 h 3167224"/>
                <a:gd name="connsiteX45" fmla="*/ 373449 w 3318491"/>
                <a:gd name="connsiteY45" fmla="*/ 855623 h 3167224"/>
                <a:gd name="connsiteX46" fmla="*/ 321450 w 3318491"/>
                <a:gd name="connsiteY46" fmla="*/ 855623 h 3167224"/>
                <a:gd name="connsiteX47" fmla="*/ 321450 w 3318491"/>
                <a:gd name="connsiteY47" fmla="*/ 779988 h 3167224"/>
                <a:gd name="connsiteX48" fmla="*/ 316722 w 3318491"/>
                <a:gd name="connsiteY48" fmla="*/ 779988 h 3167224"/>
                <a:gd name="connsiteX49" fmla="*/ 316722 w 3318491"/>
                <a:gd name="connsiteY49" fmla="*/ 694898 h 3167224"/>
                <a:gd name="connsiteX50" fmla="*/ 278904 w 3318491"/>
                <a:gd name="connsiteY50" fmla="*/ 694898 h 3167224"/>
                <a:gd name="connsiteX51" fmla="*/ 278904 w 3318491"/>
                <a:gd name="connsiteY51" fmla="*/ 609809 h 3167224"/>
                <a:gd name="connsiteX52" fmla="*/ 245815 w 3318491"/>
                <a:gd name="connsiteY52" fmla="*/ 609809 h 3167224"/>
                <a:gd name="connsiteX53" fmla="*/ 245815 w 3318491"/>
                <a:gd name="connsiteY53" fmla="*/ 543628 h 3167224"/>
                <a:gd name="connsiteX54" fmla="*/ 212724 w 3318491"/>
                <a:gd name="connsiteY54" fmla="*/ 543628 h 3167224"/>
                <a:gd name="connsiteX55" fmla="*/ 212724 w 3318491"/>
                <a:gd name="connsiteY55" fmla="*/ 444357 h 3167224"/>
                <a:gd name="connsiteX56" fmla="*/ 193816 w 3318491"/>
                <a:gd name="connsiteY56" fmla="*/ 444357 h 3167224"/>
                <a:gd name="connsiteX57" fmla="*/ 193816 w 3318491"/>
                <a:gd name="connsiteY57" fmla="*/ 293086 h 3167224"/>
                <a:gd name="connsiteX58" fmla="*/ 165452 w 3318491"/>
                <a:gd name="connsiteY58" fmla="*/ 293086 h 3167224"/>
                <a:gd name="connsiteX59" fmla="*/ 165452 w 3318491"/>
                <a:gd name="connsiteY59" fmla="*/ 160725 h 3167224"/>
                <a:gd name="connsiteX60" fmla="*/ 108726 w 3318491"/>
                <a:gd name="connsiteY60" fmla="*/ 160725 h 3167224"/>
                <a:gd name="connsiteX61" fmla="*/ 108726 w 3318491"/>
                <a:gd name="connsiteY61" fmla="*/ 0 h 3167224"/>
                <a:gd name="connsiteX62" fmla="*/ 0 w 3318491"/>
                <a:gd name="connsiteY62" fmla="*/ 0 h 316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318491" h="3167224">
                  <a:moveTo>
                    <a:pt x="3318491" y="3167225"/>
                  </a:moveTo>
                  <a:lnTo>
                    <a:pt x="3318491" y="3077404"/>
                  </a:lnTo>
                  <a:lnTo>
                    <a:pt x="2198151" y="3077404"/>
                  </a:lnTo>
                  <a:lnTo>
                    <a:pt x="2198151" y="2997041"/>
                  </a:lnTo>
                  <a:lnTo>
                    <a:pt x="2155603" y="2997041"/>
                  </a:lnTo>
                  <a:lnTo>
                    <a:pt x="2155603" y="2907230"/>
                  </a:lnTo>
                  <a:lnTo>
                    <a:pt x="1966512" y="2907230"/>
                  </a:lnTo>
                  <a:lnTo>
                    <a:pt x="1966512" y="2803227"/>
                  </a:lnTo>
                  <a:lnTo>
                    <a:pt x="1805788" y="2803227"/>
                  </a:lnTo>
                  <a:lnTo>
                    <a:pt x="1805788" y="2727598"/>
                  </a:lnTo>
                  <a:lnTo>
                    <a:pt x="1460706" y="2727598"/>
                  </a:lnTo>
                  <a:lnTo>
                    <a:pt x="1460706" y="2633053"/>
                  </a:lnTo>
                  <a:lnTo>
                    <a:pt x="1115616" y="2633053"/>
                  </a:lnTo>
                  <a:lnTo>
                    <a:pt x="1115616" y="2547966"/>
                  </a:lnTo>
                  <a:lnTo>
                    <a:pt x="1035253" y="2547966"/>
                  </a:lnTo>
                  <a:lnTo>
                    <a:pt x="1035253" y="2491235"/>
                  </a:lnTo>
                  <a:lnTo>
                    <a:pt x="964349" y="2491235"/>
                  </a:lnTo>
                  <a:lnTo>
                    <a:pt x="964349" y="2420331"/>
                  </a:lnTo>
                  <a:lnTo>
                    <a:pt x="874532" y="2420331"/>
                  </a:lnTo>
                  <a:lnTo>
                    <a:pt x="874532" y="2316328"/>
                  </a:lnTo>
                  <a:lnTo>
                    <a:pt x="822533" y="2316328"/>
                  </a:lnTo>
                  <a:lnTo>
                    <a:pt x="822533" y="2231241"/>
                  </a:lnTo>
                  <a:lnTo>
                    <a:pt x="784715" y="2231241"/>
                  </a:lnTo>
                  <a:lnTo>
                    <a:pt x="784715" y="2169786"/>
                  </a:lnTo>
                  <a:lnTo>
                    <a:pt x="751625" y="2169786"/>
                  </a:lnTo>
                  <a:lnTo>
                    <a:pt x="751625" y="2089423"/>
                  </a:lnTo>
                  <a:lnTo>
                    <a:pt x="709080" y="2089423"/>
                  </a:lnTo>
                  <a:lnTo>
                    <a:pt x="709080" y="2013785"/>
                  </a:lnTo>
                  <a:lnTo>
                    <a:pt x="671263" y="2013785"/>
                  </a:lnTo>
                  <a:lnTo>
                    <a:pt x="671263" y="1928698"/>
                  </a:lnTo>
                  <a:lnTo>
                    <a:pt x="633445" y="1928698"/>
                  </a:lnTo>
                  <a:lnTo>
                    <a:pt x="633445" y="1786881"/>
                  </a:lnTo>
                  <a:lnTo>
                    <a:pt x="590901" y="1786881"/>
                  </a:lnTo>
                  <a:lnTo>
                    <a:pt x="590901" y="1541069"/>
                  </a:lnTo>
                  <a:lnTo>
                    <a:pt x="586173" y="1541069"/>
                  </a:lnTo>
                  <a:lnTo>
                    <a:pt x="586173" y="1465431"/>
                  </a:lnTo>
                  <a:lnTo>
                    <a:pt x="571992" y="1465431"/>
                  </a:lnTo>
                  <a:lnTo>
                    <a:pt x="571992" y="1380344"/>
                  </a:lnTo>
                  <a:lnTo>
                    <a:pt x="543628" y="1380344"/>
                  </a:lnTo>
                  <a:lnTo>
                    <a:pt x="543628" y="1314164"/>
                  </a:lnTo>
                  <a:lnTo>
                    <a:pt x="491629" y="1314164"/>
                  </a:lnTo>
                  <a:lnTo>
                    <a:pt x="491629" y="1172347"/>
                  </a:lnTo>
                  <a:lnTo>
                    <a:pt x="425448" y="1172347"/>
                  </a:lnTo>
                  <a:lnTo>
                    <a:pt x="425448" y="1030529"/>
                  </a:lnTo>
                  <a:lnTo>
                    <a:pt x="373449" y="1030529"/>
                  </a:lnTo>
                  <a:lnTo>
                    <a:pt x="373449" y="855623"/>
                  </a:lnTo>
                  <a:lnTo>
                    <a:pt x="321450" y="855623"/>
                  </a:lnTo>
                  <a:lnTo>
                    <a:pt x="321450" y="779988"/>
                  </a:lnTo>
                  <a:lnTo>
                    <a:pt x="316722" y="779988"/>
                  </a:lnTo>
                  <a:lnTo>
                    <a:pt x="316722" y="694898"/>
                  </a:lnTo>
                  <a:lnTo>
                    <a:pt x="278904" y="694898"/>
                  </a:lnTo>
                  <a:lnTo>
                    <a:pt x="278904" y="609809"/>
                  </a:lnTo>
                  <a:lnTo>
                    <a:pt x="245815" y="609809"/>
                  </a:lnTo>
                  <a:lnTo>
                    <a:pt x="245815" y="543628"/>
                  </a:lnTo>
                  <a:lnTo>
                    <a:pt x="212724" y="543628"/>
                  </a:lnTo>
                  <a:lnTo>
                    <a:pt x="212724" y="444357"/>
                  </a:lnTo>
                  <a:lnTo>
                    <a:pt x="193816" y="444357"/>
                  </a:lnTo>
                  <a:lnTo>
                    <a:pt x="193816" y="293086"/>
                  </a:lnTo>
                  <a:lnTo>
                    <a:pt x="165452" y="293086"/>
                  </a:lnTo>
                  <a:lnTo>
                    <a:pt x="165452" y="160725"/>
                  </a:lnTo>
                  <a:lnTo>
                    <a:pt x="108726" y="160725"/>
                  </a:lnTo>
                  <a:lnTo>
                    <a:pt x="108726" y="0"/>
                  </a:lnTo>
                  <a:lnTo>
                    <a:pt x="0" y="0"/>
                  </a:lnTo>
                </a:path>
              </a:pathLst>
            </a:custGeom>
            <a:noFill/>
            <a:ln w="19050" cap="flat">
              <a:solidFill>
                <a:schemeClr val="accent2"/>
              </a:solidFill>
              <a:prstDash val="solid"/>
              <a:miter/>
            </a:ln>
          </p:spPr>
          <p:txBody>
            <a:bodyPr rtlCol="0" anchor="ctr"/>
            <a:lstStyle/>
            <a:p>
              <a:endParaRPr lang="en-GB"/>
            </a:p>
          </p:txBody>
        </p:sp>
        <p:sp>
          <p:nvSpPr>
            <p:cNvPr id="98" name="Freeform: Shape 123">
              <a:extLst>
                <a:ext uri="{FF2B5EF4-FFF2-40B4-BE49-F238E27FC236}">
                  <a16:creationId xmlns:a16="http://schemas.microsoft.com/office/drawing/2014/main" id="{CA60E5DB-946F-55FC-319D-0D9C8EB4BA06}"/>
                </a:ext>
              </a:extLst>
            </p:cNvPr>
            <p:cNvSpPr/>
            <p:nvPr/>
          </p:nvSpPr>
          <p:spPr>
            <a:xfrm>
              <a:off x="5600804" y="4432534"/>
              <a:ext cx="9525" cy="72000"/>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grpSp>
      <p:grpSp>
        <p:nvGrpSpPr>
          <p:cNvPr id="99" name="Group 98">
            <a:extLst>
              <a:ext uri="{FF2B5EF4-FFF2-40B4-BE49-F238E27FC236}">
                <a16:creationId xmlns:a16="http://schemas.microsoft.com/office/drawing/2014/main" id="{393DB187-0105-6886-1829-D121FA471C0E}"/>
              </a:ext>
            </a:extLst>
          </p:cNvPr>
          <p:cNvGrpSpPr/>
          <p:nvPr/>
        </p:nvGrpSpPr>
        <p:grpSpPr>
          <a:xfrm>
            <a:off x="1294447" y="2345689"/>
            <a:ext cx="4232593" cy="2419326"/>
            <a:chOff x="3433827" y="1919299"/>
            <a:chExt cx="5324983" cy="3028537"/>
          </a:xfrm>
        </p:grpSpPr>
        <p:sp>
          <p:nvSpPr>
            <p:cNvPr id="100" name="Freeform: Shape 128">
              <a:extLst>
                <a:ext uri="{FF2B5EF4-FFF2-40B4-BE49-F238E27FC236}">
                  <a16:creationId xmlns:a16="http://schemas.microsoft.com/office/drawing/2014/main" id="{EAF24DE1-952C-2F24-8D62-97A498A34A82}"/>
                </a:ext>
              </a:extLst>
            </p:cNvPr>
            <p:cNvSpPr/>
            <p:nvPr/>
          </p:nvSpPr>
          <p:spPr>
            <a:xfrm>
              <a:off x="3433827" y="1919299"/>
              <a:ext cx="5324983" cy="3004451"/>
            </a:xfrm>
            <a:custGeom>
              <a:avLst/>
              <a:gdLst>
                <a:gd name="connsiteX0" fmla="*/ 5324885 w 5324884"/>
                <a:gd name="connsiteY0" fmla="*/ 3004433 h 3004432"/>
                <a:gd name="connsiteX1" fmla="*/ 3931596 w 5324884"/>
                <a:gd name="connsiteY1" fmla="*/ 3004433 h 3004432"/>
                <a:gd name="connsiteX2" fmla="*/ 3931596 w 5324884"/>
                <a:gd name="connsiteY2" fmla="*/ 2832164 h 3004432"/>
                <a:gd name="connsiteX3" fmla="*/ 3303356 w 5324884"/>
                <a:gd name="connsiteY3" fmla="*/ 2832164 h 3004432"/>
                <a:gd name="connsiteX4" fmla="*/ 3303356 w 5324884"/>
                <a:gd name="connsiteY4" fmla="*/ 2730837 h 3004432"/>
                <a:gd name="connsiteX5" fmla="*/ 2371116 w 5324884"/>
                <a:gd name="connsiteY5" fmla="*/ 2730837 h 3004432"/>
                <a:gd name="connsiteX6" fmla="*/ 2371116 w 5324884"/>
                <a:gd name="connsiteY6" fmla="*/ 2649769 h 3004432"/>
                <a:gd name="connsiteX7" fmla="*/ 1727673 w 5324884"/>
                <a:gd name="connsiteY7" fmla="*/ 2649769 h 3004432"/>
                <a:gd name="connsiteX8" fmla="*/ 1727673 w 5324884"/>
                <a:gd name="connsiteY8" fmla="*/ 2558577 h 3004432"/>
                <a:gd name="connsiteX9" fmla="*/ 1682077 w 5324884"/>
                <a:gd name="connsiteY9" fmla="*/ 2558577 h 3004432"/>
                <a:gd name="connsiteX10" fmla="*/ 1682077 w 5324884"/>
                <a:gd name="connsiteY10" fmla="*/ 2452183 h 3004432"/>
                <a:gd name="connsiteX11" fmla="*/ 1621279 w 5324884"/>
                <a:gd name="connsiteY11" fmla="*/ 2452183 h 3004432"/>
                <a:gd name="connsiteX12" fmla="*/ 1621279 w 5324884"/>
                <a:gd name="connsiteY12" fmla="*/ 2371116 h 3004432"/>
                <a:gd name="connsiteX13" fmla="*/ 1494615 w 5324884"/>
                <a:gd name="connsiteY13" fmla="*/ 2371116 h 3004432"/>
                <a:gd name="connsiteX14" fmla="*/ 1494615 w 5324884"/>
                <a:gd name="connsiteY14" fmla="*/ 2290058 h 3004432"/>
                <a:gd name="connsiteX15" fmla="*/ 1428750 w 5324884"/>
                <a:gd name="connsiteY15" fmla="*/ 2290058 h 3004432"/>
                <a:gd name="connsiteX16" fmla="*/ 1428750 w 5324884"/>
                <a:gd name="connsiteY16" fmla="*/ 2203923 h 3004432"/>
                <a:gd name="connsiteX17" fmla="*/ 1378087 w 5324884"/>
                <a:gd name="connsiteY17" fmla="*/ 2203923 h 3004432"/>
                <a:gd name="connsiteX18" fmla="*/ 1378087 w 5324884"/>
                <a:gd name="connsiteY18" fmla="*/ 2122856 h 3004432"/>
                <a:gd name="connsiteX19" fmla="*/ 1150096 w 5324884"/>
                <a:gd name="connsiteY19" fmla="*/ 2122856 h 3004432"/>
                <a:gd name="connsiteX20" fmla="*/ 1150096 w 5324884"/>
                <a:gd name="connsiteY20" fmla="*/ 1950596 h 3004432"/>
                <a:gd name="connsiteX21" fmla="*/ 1114625 w 5324884"/>
                <a:gd name="connsiteY21" fmla="*/ 1950596 h 3004432"/>
                <a:gd name="connsiteX22" fmla="*/ 1114625 w 5324884"/>
                <a:gd name="connsiteY22" fmla="*/ 1884731 h 3004432"/>
                <a:gd name="connsiteX23" fmla="*/ 977837 w 5324884"/>
                <a:gd name="connsiteY23" fmla="*/ 1884731 h 3004432"/>
                <a:gd name="connsiteX24" fmla="*/ 977837 w 5324884"/>
                <a:gd name="connsiteY24" fmla="*/ 1803673 h 3004432"/>
                <a:gd name="connsiteX25" fmla="*/ 846104 w 5324884"/>
                <a:gd name="connsiteY25" fmla="*/ 1803673 h 3004432"/>
                <a:gd name="connsiteX26" fmla="*/ 846104 w 5324884"/>
                <a:gd name="connsiteY26" fmla="*/ 1717539 h 3004432"/>
                <a:gd name="connsiteX27" fmla="*/ 810638 w 5324884"/>
                <a:gd name="connsiteY27" fmla="*/ 1717539 h 3004432"/>
                <a:gd name="connsiteX28" fmla="*/ 810638 w 5324884"/>
                <a:gd name="connsiteY28" fmla="*/ 1631413 h 3004432"/>
                <a:gd name="connsiteX29" fmla="*/ 775173 w 5324884"/>
                <a:gd name="connsiteY29" fmla="*/ 1631413 h 3004432"/>
                <a:gd name="connsiteX30" fmla="*/ 775173 w 5324884"/>
                <a:gd name="connsiteY30" fmla="*/ 1540212 h 3004432"/>
                <a:gd name="connsiteX31" fmla="*/ 729574 w 5324884"/>
                <a:gd name="connsiteY31" fmla="*/ 1540212 h 3004432"/>
                <a:gd name="connsiteX32" fmla="*/ 729574 w 5324884"/>
                <a:gd name="connsiteY32" fmla="*/ 1499683 h 3004432"/>
                <a:gd name="connsiteX33" fmla="*/ 658643 w 5324884"/>
                <a:gd name="connsiteY33" fmla="*/ 1499683 h 3004432"/>
                <a:gd name="connsiteX34" fmla="*/ 658643 w 5324884"/>
                <a:gd name="connsiteY34" fmla="*/ 1408481 h 3004432"/>
                <a:gd name="connsiteX35" fmla="*/ 547181 w 5324884"/>
                <a:gd name="connsiteY35" fmla="*/ 1408481 h 3004432"/>
                <a:gd name="connsiteX36" fmla="*/ 547181 w 5324884"/>
                <a:gd name="connsiteY36" fmla="*/ 1327423 h 3004432"/>
                <a:gd name="connsiteX37" fmla="*/ 516782 w 5324884"/>
                <a:gd name="connsiteY37" fmla="*/ 1327423 h 3004432"/>
                <a:gd name="connsiteX38" fmla="*/ 516782 w 5324884"/>
                <a:gd name="connsiteY38" fmla="*/ 1231154 h 3004432"/>
                <a:gd name="connsiteX39" fmla="*/ 471184 w 5324884"/>
                <a:gd name="connsiteY39" fmla="*/ 1231154 h 3004432"/>
                <a:gd name="connsiteX40" fmla="*/ 471184 w 5324884"/>
                <a:gd name="connsiteY40" fmla="*/ 1094365 h 3004432"/>
                <a:gd name="connsiteX41" fmla="*/ 410386 w 5324884"/>
                <a:gd name="connsiteY41" fmla="*/ 1094365 h 3004432"/>
                <a:gd name="connsiteX42" fmla="*/ 410386 w 5324884"/>
                <a:gd name="connsiteY42" fmla="*/ 937301 h 3004432"/>
                <a:gd name="connsiteX43" fmla="*/ 293857 w 5324884"/>
                <a:gd name="connsiteY43" fmla="*/ 937301 h 3004432"/>
                <a:gd name="connsiteX44" fmla="*/ 293857 w 5324884"/>
                <a:gd name="connsiteY44" fmla="*/ 866370 h 3004432"/>
                <a:gd name="connsiteX45" fmla="*/ 263458 w 5324884"/>
                <a:gd name="connsiteY45" fmla="*/ 866370 h 3004432"/>
                <a:gd name="connsiteX46" fmla="*/ 263458 w 5324884"/>
                <a:gd name="connsiteY46" fmla="*/ 765040 h 3004432"/>
                <a:gd name="connsiteX47" fmla="*/ 253325 w 5324884"/>
                <a:gd name="connsiteY47" fmla="*/ 765040 h 3004432"/>
                <a:gd name="connsiteX48" fmla="*/ 253325 w 5324884"/>
                <a:gd name="connsiteY48" fmla="*/ 562381 h 3004432"/>
                <a:gd name="connsiteX49" fmla="*/ 222926 w 5324884"/>
                <a:gd name="connsiteY49" fmla="*/ 562381 h 3004432"/>
                <a:gd name="connsiteX50" fmla="*/ 222926 w 5324884"/>
                <a:gd name="connsiteY50" fmla="*/ 466117 h 3004432"/>
                <a:gd name="connsiteX51" fmla="*/ 192527 w 5324884"/>
                <a:gd name="connsiteY51" fmla="*/ 466117 h 3004432"/>
                <a:gd name="connsiteX52" fmla="*/ 192527 w 5324884"/>
                <a:gd name="connsiteY52" fmla="*/ 324255 h 3004432"/>
                <a:gd name="connsiteX53" fmla="*/ 177327 w 5324884"/>
                <a:gd name="connsiteY53" fmla="*/ 324255 h 3004432"/>
                <a:gd name="connsiteX54" fmla="*/ 177327 w 5324884"/>
                <a:gd name="connsiteY54" fmla="*/ 91197 h 3004432"/>
                <a:gd name="connsiteX55" fmla="*/ 60798 w 5324884"/>
                <a:gd name="connsiteY55" fmla="*/ 91197 h 3004432"/>
                <a:gd name="connsiteX56" fmla="*/ 60798 w 5324884"/>
                <a:gd name="connsiteY56" fmla="*/ 0 h 3004432"/>
                <a:gd name="connsiteX57" fmla="*/ 0 w 5324884"/>
                <a:gd name="connsiteY57" fmla="*/ 0 h 300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324884" h="3004432">
                  <a:moveTo>
                    <a:pt x="5324885" y="3004433"/>
                  </a:moveTo>
                  <a:lnTo>
                    <a:pt x="3931596" y="3004433"/>
                  </a:lnTo>
                  <a:lnTo>
                    <a:pt x="3931596" y="2832164"/>
                  </a:lnTo>
                  <a:lnTo>
                    <a:pt x="3303356" y="2832164"/>
                  </a:lnTo>
                  <a:lnTo>
                    <a:pt x="3303356" y="2730837"/>
                  </a:lnTo>
                  <a:lnTo>
                    <a:pt x="2371116" y="2730837"/>
                  </a:lnTo>
                  <a:lnTo>
                    <a:pt x="2371116" y="2649769"/>
                  </a:lnTo>
                  <a:lnTo>
                    <a:pt x="1727673" y="2649769"/>
                  </a:lnTo>
                  <a:lnTo>
                    <a:pt x="1727673" y="2558577"/>
                  </a:lnTo>
                  <a:lnTo>
                    <a:pt x="1682077" y="2558577"/>
                  </a:lnTo>
                  <a:lnTo>
                    <a:pt x="1682077" y="2452183"/>
                  </a:lnTo>
                  <a:lnTo>
                    <a:pt x="1621279" y="2452183"/>
                  </a:lnTo>
                  <a:lnTo>
                    <a:pt x="1621279" y="2371116"/>
                  </a:lnTo>
                  <a:lnTo>
                    <a:pt x="1494615" y="2371116"/>
                  </a:lnTo>
                  <a:lnTo>
                    <a:pt x="1494615" y="2290058"/>
                  </a:lnTo>
                  <a:lnTo>
                    <a:pt x="1428750" y="2290058"/>
                  </a:lnTo>
                  <a:lnTo>
                    <a:pt x="1428750" y="2203923"/>
                  </a:lnTo>
                  <a:lnTo>
                    <a:pt x="1378087" y="2203923"/>
                  </a:lnTo>
                  <a:lnTo>
                    <a:pt x="1378087" y="2122856"/>
                  </a:lnTo>
                  <a:lnTo>
                    <a:pt x="1150096" y="2122856"/>
                  </a:lnTo>
                  <a:lnTo>
                    <a:pt x="1150096" y="1950596"/>
                  </a:lnTo>
                  <a:lnTo>
                    <a:pt x="1114625" y="1950596"/>
                  </a:lnTo>
                  <a:lnTo>
                    <a:pt x="1114625" y="1884731"/>
                  </a:lnTo>
                  <a:lnTo>
                    <a:pt x="977837" y="1884731"/>
                  </a:lnTo>
                  <a:lnTo>
                    <a:pt x="977837" y="1803673"/>
                  </a:lnTo>
                  <a:lnTo>
                    <a:pt x="846104" y="1803673"/>
                  </a:lnTo>
                  <a:lnTo>
                    <a:pt x="846104" y="1717539"/>
                  </a:lnTo>
                  <a:lnTo>
                    <a:pt x="810638" y="1717539"/>
                  </a:lnTo>
                  <a:lnTo>
                    <a:pt x="810638" y="1631413"/>
                  </a:lnTo>
                  <a:lnTo>
                    <a:pt x="775173" y="1631413"/>
                  </a:lnTo>
                  <a:lnTo>
                    <a:pt x="775173" y="1540212"/>
                  </a:lnTo>
                  <a:lnTo>
                    <a:pt x="729574" y="1540212"/>
                  </a:lnTo>
                  <a:lnTo>
                    <a:pt x="729574" y="1499683"/>
                  </a:lnTo>
                  <a:lnTo>
                    <a:pt x="658643" y="1499683"/>
                  </a:lnTo>
                  <a:lnTo>
                    <a:pt x="658643" y="1408481"/>
                  </a:lnTo>
                  <a:lnTo>
                    <a:pt x="547181" y="1408481"/>
                  </a:lnTo>
                  <a:lnTo>
                    <a:pt x="547181" y="1327423"/>
                  </a:lnTo>
                  <a:lnTo>
                    <a:pt x="516782" y="1327423"/>
                  </a:lnTo>
                  <a:lnTo>
                    <a:pt x="516782" y="1231154"/>
                  </a:lnTo>
                  <a:lnTo>
                    <a:pt x="471184" y="1231154"/>
                  </a:lnTo>
                  <a:lnTo>
                    <a:pt x="471184" y="1094365"/>
                  </a:lnTo>
                  <a:lnTo>
                    <a:pt x="410386" y="1094365"/>
                  </a:lnTo>
                  <a:lnTo>
                    <a:pt x="410386" y="937301"/>
                  </a:lnTo>
                  <a:lnTo>
                    <a:pt x="293857" y="937301"/>
                  </a:lnTo>
                  <a:lnTo>
                    <a:pt x="293857" y="866370"/>
                  </a:lnTo>
                  <a:lnTo>
                    <a:pt x="263458" y="866370"/>
                  </a:lnTo>
                  <a:lnTo>
                    <a:pt x="263458" y="765040"/>
                  </a:lnTo>
                  <a:lnTo>
                    <a:pt x="253325" y="765040"/>
                  </a:lnTo>
                  <a:lnTo>
                    <a:pt x="253325" y="562381"/>
                  </a:lnTo>
                  <a:lnTo>
                    <a:pt x="222926" y="562381"/>
                  </a:lnTo>
                  <a:lnTo>
                    <a:pt x="222926" y="466117"/>
                  </a:lnTo>
                  <a:lnTo>
                    <a:pt x="192527" y="466117"/>
                  </a:lnTo>
                  <a:lnTo>
                    <a:pt x="192527" y="324255"/>
                  </a:lnTo>
                  <a:lnTo>
                    <a:pt x="177327" y="324255"/>
                  </a:lnTo>
                  <a:lnTo>
                    <a:pt x="177327" y="91197"/>
                  </a:lnTo>
                  <a:lnTo>
                    <a:pt x="60798" y="91197"/>
                  </a:lnTo>
                  <a:lnTo>
                    <a:pt x="60798" y="0"/>
                  </a:lnTo>
                  <a:lnTo>
                    <a:pt x="0" y="0"/>
                  </a:lnTo>
                </a:path>
              </a:pathLst>
            </a:custGeom>
            <a:noFill/>
            <a:ln w="19050" cap="flat">
              <a:solidFill>
                <a:srgbClr val="B60D27"/>
              </a:solidFill>
              <a:prstDash val="solid"/>
              <a:miter/>
            </a:ln>
          </p:spPr>
          <p:txBody>
            <a:bodyPr rtlCol="0" anchor="ctr"/>
            <a:lstStyle/>
            <a:p>
              <a:endParaRPr lang="en-GB"/>
            </a:p>
          </p:txBody>
        </p:sp>
        <p:sp>
          <p:nvSpPr>
            <p:cNvPr id="101" name="Freeform: Shape 129">
              <a:extLst>
                <a:ext uri="{FF2B5EF4-FFF2-40B4-BE49-F238E27FC236}">
                  <a16:creationId xmlns:a16="http://schemas.microsoft.com/office/drawing/2014/main" id="{256154A5-5C4F-8A3E-B919-3152DDE35EEA}"/>
                </a:ext>
              </a:extLst>
            </p:cNvPr>
            <p:cNvSpPr/>
            <p:nvPr/>
          </p:nvSpPr>
          <p:spPr>
            <a:xfrm>
              <a:off x="7112995" y="470441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02" name="Freeform: Shape 130">
              <a:extLst>
                <a:ext uri="{FF2B5EF4-FFF2-40B4-BE49-F238E27FC236}">
                  <a16:creationId xmlns:a16="http://schemas.microsoft.com/office/drawing/2014/main" id="{986BDA08-8694-0634-3F1F-F7FF8BC466F4}"/>
                </a:ext>
              </a:extLst>
            </p:cNvPr>
            <p:cNvSpPr/>
            <p:nvPr/>
          </p:nvSpPr>
          <p:spPr>
            <a:xfrm>
              <a:off x="7341596" y="470440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03" name="Freeform: Shape 131">
              <a:extLst>
                <a:ext uri="{FF2B5EF4-FFF2-40B4-BE49-F238E27FC236}">
                  <a16:creationId xmlns:a16="http://schemas.microsoft.com/office/drawing/2014/main" id="{ACD0D608-DA99-B891-5142-716B730DB80D}"/>
                </a:ext>
              </a:extLst>
            </p:cNvPr>
            <p:cNvSpPr/>
            <p:nvPr/>
          </p:nvSpPr>
          <p:spPr>
            <a:xfrm>
              <a:off x="8732118" y="48758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grpSp>
      <p:cxnSp>
        <p:nvCxnSpPr>
          <p:cNvPr id="104" name="Straight Connector 103">
            <a:extLst>
              <a:ext uri="{FF2B5EF4-FFF2-40B4-BE49-F238E27FC236}">
                <a16:creationId xmlns:a16="http://schemas.microsoft.com/office/drawing/2014/main" id="{B71D1A65-BBA8-533D-90DE-5EFE3FC1F02D}"/>
              </a:ext>
            </a:extLst>
          </p:cNvPr>
          <p:cNvCxnSpPr>
            <a:cxnSpLocks/>
          </p:cNvCxnSpPr>
          <p:nvPr/>
        </p:nvCxnSpPr>
        <p:spPr>
          <a:xfrm flipV="1">
            <a:off x="1950720" y="3342640"/>
            <a:ext cx="0" cy="1595120"/>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A8A5E7C-F8EC-ADF7-8963-CFE3555D63F1}"/>
              </a:ext>
            </a:extLst>
          </p:cNvPr>
          <p:cNvCxnSpPr>
            <a:cxnSpLocks/>
          </p:cNvCxnSpPr>
          <p:nvPr/>
        </p:nvCxnSpPr>
        <p:spPr>
          <a:xfrm flipV="1">
            <a:off x="3322320" y="3342640"/>
            <a:ext cx="0" cy="1595120"/>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8526B7DD-E4F3-11C1-676D-CE8BB6B4941A}"/>
              </a:ext>
            </a:extLst>
          </p:cNvPr>
          <p:cNvGrpSpPr/>
          <p:nvPr/>
        </p:nvGrpSpPr>
        <p:grpSpPr>
          <a:xfrm>
            <a:off x="6176650" y="2200607"/>
            <a:ext cx="5648566" cy="3958115"/>
            <a:chOff x="6176650" y="2200607"/>
            <a:chExt cx="5648566" cy="3958115"/>
          </a:xfrm>
        </p:grpSpPr>
        <p:sp>
          <p:nvSpPr>
            <p:cNvPr id="108" name="Freeform 21">
              <a:extLst>
                <a:ext uri="{FF2B5EF4-FFF2-40B4-BE49-F238E27FC236}">
                  <a16:creationId xmlns:a16="http://schemas.microsoft.com/office/drawing/2014/main" id="{83DB844C-994C-D83D-AF5F-8CE7794E7FC4}"/>
                </a:ext>
              </a:extLst>
            </p:cNvPr>
            <p:cNvSpPr>
              <a:spLocks/>
            </p:cNvSpPr>
            <p:nvPr/>
          </p:nvSpPr>
          <p:spPr bwMode="auto">
            <a:xfrm>
              <a:off x="6890379" y="2336441"/>
              <a:ext cx="4826811"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09" name="Group 108">
              <a:extLst>
                <a:ext uri="{FF2B5EF4-FFF2-40B4-BE49-F238E27FC236}">
                  <a16:creationId xmlns:a16="http://schemas.microsoft.com/office/drawing/2014/main" id="{CC7D3652-1150-1BAA-F6D3-991463634A10}"/>
                </a:ext>
              </a:extLst>
            </p:cNvPr>
            <p:cNvGrpSpPr/>
            <p:nvPr/>
          </p:nvGrpSpPr>
          <p:grpSpPr>
            <a:xfrm>
              <a:off x="6176650" y="2200607"/>
              <a:ext cx="713737" cy="2879997"/>
              <a:chOff x="1270618" y="1265889"/>
              <a:chExt cx="713737" cy="2858277"/>
            </a:xfrm>
          </p:grpSpPr>
          <p:sp>
            <p:nvSpPr>
              <p:cNvPr id="181" name="Line 6">
                <a:extLst>
                  <a:ext uri="{FF2B5EF4-FFF2-40B4-BE49-F238E27FC236}">
                    <a16:creationId xmlns:a16="http://schemas.microsoft.com/office/drawing/2014/main" id="{72347960-A763-0A45-9864-38C2638695DC}"/>
                  </a:ext>
                </a:extLst>
              </p:cNvPr>
              <p:cNvSpPr>
                <a:spLocks noChangeShapeType="1"/>
              </p:cNvSpPr>
              <p:nvPr/>
            </p:nvSpPr>
            <p:spPr bwMode="auto">
              <a:xfrm>
                <a:off x="1898121" y="142254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2" name="Line 7">
                <a:extLst>
                  <a:ext uri="{FF2B5EF4-FFF2-40B4-BE49-F238E27FC236}">
                    <a16:creationId xmlns:a16="http://schemas.microsoft.com/office/drawing/2014/main" id="{D110315E-4C4C-68CE-11BC-3A19D3F7FC33}"/>
                  </a:ext>
                </a:extLst>
              </p:cNvPr>
              <p:cNvSpPr>
                <a:spLocks noChangeShapeType="1"/>
              </p:cNvSpPr>
              <p:nvPr/>
            </p:nvSpPr>
            <p:spPr bwMode="auto">
              <a:xfrm>
                <a:off x="1898121" y="194475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3" name="Line 8">
                <a:extLst>
                  <a:ext uri="{FF2B5EF4-FFF2-40B4-BE49-F238E27FC236}">
                    <a16:creationId xmlns:a16="http://schemas.microsoft.com/office/drawing/2014/main" id="{D4111573-C9F6-A56C-EF4D-46AFDDFFD9C1}"/>
                  </a:ext>
                </a:extLst>
              </p:cNvPr>
              <p:cNvSpPr>
                <a:spLocks noChangeShapeType="1"/>
              </p:cNvSpPr>
              <p:nvPr/>
            </p:nvSpPr>
            <p:spPr bwMode="auto">
              <a:xfrm>
                <a:off x="1898121" y="244351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4" name="Line 9">
                <a:extLst>
                  <a:ext uri="{FF2B5EF4-FFF2-40B4-BE49-F238E27FC236}">
                    <a16:creationId xmlns:a16="http://schemas.microsoft.com/office/drawing/2014/main" id="{B5F208AD-E2FE-2720-6584-69EBA5FC24CD}"/>
                  </a:ext>
                </a:extLst>
              </p:cNvPr>
              <p:cNvSpPr>
                <a:spLocks noChangeShapeType="1"/>
              </p:cNvSpPr>
              <p:nvPr/>
            </p:nvSpPr>
            <p:spPr bwMode="auto">
              <a:xfrm>
                <a:off x="1898121" y="295839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5" name="Line 10">
                <a:extLst>
                  <a:ext uri="{FF2B5EF4-FFF2-40B4-BE49-F238E27FC236}">
                    <a16:creationId xmlns:a16="http://schemas.microsoft.com/office/drawing/2014/main" id="{BE0401AE-C854-84C5-6EB0-BFB0835D93DF}"/>
                  </a:ext>
                </a:extLst>
              </p:cNvPr>
              <p:cNvSpPr>
                <a:spLocks noChangeShapeType="1"/>
              </p:cNvSpPr>
              <p:nvPr/>
            </p:nvSpPr>
            <p:spPr bwMode="auto">
              <a:xfrm>
                <a:off x="1898121" y="3462532"/>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6" name="Line 11">
                <a:extLst>
                  <a:ext uri="{FF2B5EF4-FFF2-40B4-BE49-F238E27FC236}">
                    <a16:creationId xmlns:a16="http://schemas.microsoft.com/office/drawing/2014/main" id="{1C59253C-F989-86B9-0317-BB6151151815}"/>
                  </a:ext>
                </a:extLst>
              </p:cNvPr>
              <p:cNvSpPr>
                <a:spLocks noChangeShapeType="1"/>
              </p:cNvSpPr>
              <p:nvPr/>
            </p:nvSpPr>
            <p:spPr bwMode="auto">
              <a:xfrm>
                <a:off x="1898121" y="397204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7" name="TextBox 186">
                <a:extLst>
                  <a:ext uri="{FF2B5EF4-FFF2-40B4-BE49-F238E27FC236}">
                    <a16:creationId xmlns:a16="http://schemas.microsoft.com/office/drawing/2014/main" id="{5856EEE0-5329-3403-86E3-95585C3E8558}"/>
                  </a:ext>
                </a:extLst>
              </p:cNvPr>
              <p:cNvSpPr txBox="1"/>
              <p:nvPr/>
            </p:nvSpPr>
            <p:spPr>
              <a:xfrm rot="16200000">
                <a:off x="1030597" y="2569416"/>
                <a:ext cx="787820"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PFS、%</a:t>
                </a:r>
              </a:p>
            </p:txBody>
          </p:sp>
          <p:sp>
            <p:nvSpPr>
              <p:cNvPr id="188" name="TextBox 187">
                <a:extLst>
                  <a:ext uri="{FF2B5EF4-FFF2-40B4-BE49-F238E27FC236}">
                    <a16:creationId xmlns:a16="http://schemas.microsoft.com/office/drawing/2014/main" id="{5FA790A0-3360-66A7-DA73-B7C0B5E05A28}"/>
                  </a:ext>
                </a:extLst>
              </p:cNvPr>
              <p:cNvSpPr txBox="1"/>
              <p:nvPr/>
            </p:nvSpPr>
            <p:spPr>
              <a:xfrm>
                <a:off x="1459938" y="1265889"/>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189" name="TextBox 188">
                <a:extLst>
                  <a:ext uri="{FF2B5EF4-FFF2-40B4-BE49-F238E27FC236}">
                    <a16:creationId xmlns:a16="http://schemas.microsoft.com/office/drawing/2014/main" id="{499A6E19-85D7-7417-A89C-8018B74941C5}"/>
                  </a:ext>
                </a:extLst>
              </p:cNvPr>
              <p:cNvSpPr txBox="1"/>
              <p:nvPr/>
            </p:nvSpPr>
            <p:spPr>
              <a:xfrm>
                <a:off x="1559325" y="179002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190" name="TextBox 189">
                <a:extLst>
                  <a:ext uri="{FF2B5EF4-FFF2-40B4-BE49-F238E27FC236}">
                    <a16:creationId xmlns:a16="http://schemas.microsoft.com/office/drawing/2014/main" id="{F9D23E16-05A5-5129-CA94-01AB7A2FC2EF}"/>
                  </a:ext>
                </a:extLst>
              </p:cNvPr>
              <p:cNvSpPr txBox="1"/>
              <p:nvPr/>
            </p:nvSpPr>
            <p:spPr>
              <a:xfrm>
                <a:off x="1559325" y="2288559"/>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191" name="TextBox 190">
                <a:extLst>
                  <a:ext uri="{FF2B5EF4-FFF2-40B4-BE49-F238E27FC236}">
                    <a16:creationId xmlns:a16="http://schemas.microsoft.com/office/drawing/2014/main" id="{F867909C-DDC1-41A7-5D77-B65B0C92F500}"/>
                  </a:ext>
                </a:extLst>
              </p:cNvPr>
              <p:cNvSpPr txBox="1"/>
              <p:nvPr/>
            </p:nvSpPr>
            <p:spPr>
              <a:xfrm>
                <a:off x="1559325" y="2803211"/>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192" name="TextBox 191">
                <a:extLst>
                  <a:ext uri="{FF2B5EF4-FFF2-40B4-BE49-F238E27FC236}">
                    <a16:creationId xmlns:a16="http://schemas.microsoft.com/office/drawing/2014/main" id="{566D80FA-3A25-FF24-B052-4501E053DF8A}"/>
                  </a:ext>
                </a:extLst>
              </p:cNvPr>
              <p:cNvSpPr txBox="1"/>
              <p:nvPr/>
            </p:nvSpPr>
            <p:spPr>
              <a:xfrm>
                <a:off x="1559325" y="3307112"/>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193" name="TextBox 192">
                <a:extLst>
                  <a:ext uri="{FF2B5EF4-FFF2-40B4-BE49-F238E27FC236}">
                    <a16:creationId xmlns:a16="http://schemas.microsoft.com/office/drawing/2014/main" id="{86FD9A1E-331D-9143-F92F-661DABA39660}"/>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10" name="TextBox 109">
              <a:extLst>
                <a:ext uri="{FF2B5EF4-FFF2-40B4-BE49-F238E27FC236}">
                  <a16:creationId xmlns:a16="http://schemas.microsoft.com/office/drawing/2014/main" id="{4AE7CE1B-3021-549B-E4F1-1418A50E3E24}"/>
                </a:ext>
              </a:extLst>
            </p:cNvPr>
            <p:cNvSpPr txBox="1"/>
            <p:nvPr/>
          </p:nvSpPr>
          <p:spPr>
            <a:xfrm>
              <a:off x="7860708" y="5210520"/>
              <a:ext cx="2842188"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無作為化からの経過期間、月</a:t>
              </a:r>
            </a:p>
          </p:txBody>
        </p:sp>
        <p:grpSp>
          <p:nvGrpSpPr>
            <p:cNvPr id="111" name="Group 110">
              <a:extLst>
                <a:ext uri="{FF2B5EF4-FFF2-40B4-BE49-F238E27FC236}">
                  <a16:creationId xmlns:a16="http://schemas.microsoft.com/office/drawing/2014/main" id="{8F8E5AAA-E37A-1FB0-B0E8-E7329D1E626A}"/>
                </a:ext>
              </a:extLst>
            </p:cNvPr>
            <p:cNvGrpSpPr/>
            <p:nvPr/>
          </p:nvGrpSpPr>
          <p:grpSpPr>
            <a:xfrm>
              <a:off x="6809410" y="4930245"/>
              <a:ext cx="5015806" cy="360147"/>
              <a:chOff x="1513339" y="4188565"/>
              <a:chExt cx="5493629" cy="360147"/>
            </a:xfrm>
          </p:grpSpPr>
          <p:sp>
            <p:nvSpPr>
              <p:cNvPr id="151" name="Line 21">
                <a:extLst>
                  <a:ext uri="{FF2B5EF4-FFF2-40B4-BE49-F238E27FC236}">
                    <a16:creationId xmlns:a16="http://schemas.microsoft.com/office/drawing/2014/main" id="{CBC1D961-EE17-B563-B50C-842C405F6DB7}"/>
                  </a:ext>
                </a:extLst>
              </p:cNvPr>
              <p:cNvSpPr>
                <a:spLocks noChangeShapeType="1"/>
              </p:cNvSpPr>
              <p:nvPr/>
            </p:nvSpPr>
            <p:spPr bwMode="auto">
              <a:xfrm>
                <a:off x="686141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B71FD156-456C-3D57-FAF3-99BD00D1A04F}"/>
                  </a:ext>
                </a:extLst>
              </p:cNvPr>
              <p:cNvSpPr txBox="1"/>
              <p:nvPr/>
            </p:nvSpPr>
            <p:spPr>
              <a:xfrm>
                <a:off x="6709630" y="4260565"/>
                <a:ext cx="29733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84</a:t>
                </a:r>
              </a:p>
            </p:txBody>
          </p:sp>
          <p:sp>
            <p:nvSpPr>
              <p:cNvPr id="153" name="Line 21">
                <a:extLst>
                  <a:ext uri="{FF2B5EF4-FFF2-40B4-BE49-F238E27FC236}">
                    <a16:creationId xmlns:a16="http://schemas.microsoft.com/office/drawing/2014/main" id="{AB1A5F18-9264-E136-2B40-A05511BF0E01}"/>
                  </a:ext>
                </a:extLst>
              </p:cNvPr>
              <p:cNvSpPr>
                <a:spLocks noChangeShapeType="1"/>
              </p:cNvSpPr>
              <p:nvPr/>
            </p:nvSpPr>
            <p:spPr bwMode="auto">
              <a:xfrm>
                <a:off x="648577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D74F6C3C-7014-5137-E99E-8ADA0980AE56}"/>
                  </a:ext>
                </a:extLst>
              </p:cNvPr>
              <p:cNvSpPr txBox="1"/>
              <p:nvPr/>
            </p:nvSpPr>
            <p:spPr>
              <a:xfrm>
                <a:off x="6333993" y="4260565"/>
                <a:ext cx="29733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78</a:t>
                </a:r>
              </a:p>
            </p:txBody>
          </p:sp>
          <p:sp>
            <p:nvSpPr>
              <p:cNvPr id="155" name="Line 21">
                <a:extLst>
                  <a:ext uri="{FF2B5EF4-FFF2-40B4-BE49-F238E27FC236}">
                    <a16:creationId xmlns:a16="http://schemas.microsoft.com/office/drawing/2014/main" id="{B7918407-4988-2FE2-BDAA-8C4DCA9E040A}"/>
                  </a:ext>
                </a:extLst>
              </p:cNvPr>
              <p:cNvSpPr>
                <a:spLocks noChangeShapeType="1"/>
              </p:cNvSpPr>
              <p:nvPr/>
            </p:nvSpPr>
            <p:spPr bwMode="auto">
              <a:xfrm>
                <a:off x="611013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1F2330A4-9924-0619-905E-65F717ED1E62}"/>
                  </a:ext>
                </a:extLst>
              </p:cNvPr>
              <p:cNvSpPr txBox="1"/>
              <p:nvPr/>
            </p:nvSpPr>
            <p:spPr>
              <a:xfrm>
                <a:off x="5958357" y="4260565"/>
                <a:ext cx="29733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72</a:t>
                </a:r>
              </a:p>
            </p:txBody>
          </p:sp>
          <p:sp>
            <p:nvSpPr>
              <p:cNvPr id="157" name="Line 21">
                <a:extLst>
                  <a:ext uri="{FF2B5EF4-FFF2-40B4-BE49-F238E27FC236}">
                    <a16:creationId xmlns:a16="http://schemas.microsoft.com/office/drawing/2014/main" id="{AC7F1806-2694-5B9B-B6B0-0B7C4F66C279}"/>
                  </a:ext>
                </a:extLst>
              </p:cNvPr>
              <p:cNvSpPr>
                <a:spLocks noChangeShapeType="1"/>
              </p:cNvSpPr>
              <p:nvPr/>
            </p:nvSpPr>
            <p:spPr bwMode="auto">
              <a:xfrm>
                <a:off x="573450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8" name="TextBox 157">
                <a:extLst>
                  <a:ext uri="{FF2B5EF4-FFF2-40B4-BE49-F238E27FC236}">
                    <a16:creationId xmlns:a16="http://schemas.microsoft.com/office/drawing/2014/main" id="{7E87BC20-AF44-1283-6BEA-628AF1FD96F5}"/>
                  </a:ext>
                </a:extLst>
              </p:cNvPr>
              <p:cNvSpPr txBox="1"/>
              <p:nvPr/>
            </p:nvSpPr>
            <p:spPr>
              <a:xfrm>
                <a:off x="5582720" y="4260565"/>
                <a:ext cx="29733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66</a:t>
                </a:r>
              </a:p>
            </p:txBody>
          </p:sp>
          <p:sp>
            <p:nvSpPr>
              <p:cNvPr id="159" name="Line 21">
                <a:extLst>
                  <a:ext uri="{FF2B5EF4-FFF2-40B4-BE49-F238E27FC236}">
                    <a16:creationId xmlns:a16="http://schemas.microsoft.com/office/drawing/2014/main" id="{EB1D420E-D0D5-9BBE-0442-B6E5A78B945A}"/>
                  </a:ext>
                </a:extLst>
              </p:cNvPr>
              <p:cNvSpPr>
                <a:spLocks noChangeShapeType="1"/>
              </p:cNvSpPr>
              <p:nvPr/>
            </p:nvSpPr>
            <p:spPr bwMode="auto">
              <a:xfrm>
                <a:off x="535886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0" name="TextBox 159">
                <a:extLst>
                  <a:ext uri="{FF2B5EF4-FFF2-40B4-BE49-F238E27FC236}">
                    <a16:creationId xmlns:a16="http://schemas.microsoft.com/office/drawing/2014/main" id="{FA71D4CF-9B6B-E0C8-C501-AECC4A8B0AAC}"/>
                  </a:ext>
                </a:extLst>
              </p:cNvPr>
              <p:cNvSpPr txBox="1"/>
              <p:nvPr/>
            </p:nvSpPr>
            <p:spPr>
              <a:xfrm>
                <a:off x="5207082" y="4260565"/>
                <a:ext cx="29733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161" name="Line 21">
                <a:extLst>
                  <a:ext uri="{FF2B5EF4-FFF2-40B4-BE49-F238E27FC236}">
                    <a16:creationId xmlns:a16="http://schemas.microsoft.com/office/drawing/2014/main" id="{F57EEED8-639A-0D2E-6C7F-474237A6A9CE}"/>
                  </a:ext>
                </a:extLst>
              </p:cNvPr>
              <p:cNvSpPr>
                <a:spLocks noChangeShapeType="1"/>
              </p:cNvSpPr>
              <p:nvPr/>
            </p:nvSpPr>
            <p:spPr bwMode="auto">
              <a:xfrm>
                <a:off x="498322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2" name="TextBox 161">
                <a:extLst>
                  <a:ext uri="{FF2B5EF4-FFF2-40B4-BE49-F238E27FC236}">
                    <a16:creationId xmlns:a16="http://schemas.microsoft.com/office/drawing/2014/main" id="{179122B6-5C08-3031-334C-3C119D784B28}"/>
                  </a:ext>
                </a:extLst>
              </p:cNvPr>
              <p:cNvSpPr txBox="1"/>
              <p:nvPr/>
            </p:nvSpPr>
            <p:spPr>
              <a:xfrm>
                <a:off x="4831446" y="4260565"/>
                <a:ext cx="29733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54</a:t>
                </a:r>
              </a:p>
            </p:txBody>
          </p:sp>
          <p:sp>
            <p:nvSpPr>
              <p:cNvPr id="163" name="Line 21">
                <a:extLst>
                  <a:ext uri="{FF2B5EF4-FFF2-40B4-BE49-F238E27FC236}">
                    <a16:creationId xmlns:a16="http://schemas.microsoft.com/office/drawing/2014/main" id="{3A0D1BEA-E9C6-7FB6-D8FE-ADB1A37C18AE}"/>
                  </a:ext>
                </a:extLst>
              </p:cNvPr>
              <p:cNvSpPr>
                <a:spLocks noChangeShapeType="1"/>
              </p:cNvSpPr>
              <p:nvPr/>
            </p:nvSpPr>
            <p:spPr bwMode="auto">
              <a:xfrm>
                <a:off x="460758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4" name="TextBox 163">
                <a:extLst>
                  <a:ext uri="{FF2B5EF4-FFF2-40B4-BE49-F238E27FC236}">
                    <a16:creationId xmlns:a16="http://schemas.microsoft.com/office/drawing/2014/main" id="{4BF47CC0-01C7-E440-1125-09B600B02204}"/>
                  </a:ext>
                </a:extLst>
              </p:cNvPr>
              <p:cNvSpPr txBox="1"/>
              <p:nvPr/>
            </p:nvSpPr>
            <p:spPr>
              <a:xfrm>
                <a:off x="4455809" y="4260565"/>
                <a:ext cx="29733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165" name="Line 21">
                <a:extLst>
                  <a:ext uri="{FF2B5EF4-FFF2-40B4-BE49-F238E27FC236}">
                    <a16:creationId xmlns:a16="http://schemas.microsoft.com/office/drawing/2014/main" id="{7C48C9A2-0897-4411-A150-10381905C575}"/>
                  </a:ext>
                </a:extLst>
              </p:cNvPr>
              <p:cNvSpPr>
                <a:spLocks noChangeShapeType="1"/>
              </p:cNvSpPr>
              <p:nvPr/>
            </p:nvSpPr>
            <p:spPr bwMode="auto">
              <a:xfrm>
                <a:off x="423195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6" name="TextBox 165">
                <a:extLst>
                  <a:ext uri="{FF2B5EF4-FFF2-40B4-BE49-F238E27FC236}">
                    <a16:creationId xmlns:a16="http://schemas.microsoft.com/office/drawing/2014/main" id="{5173F278-9A13-7A9F-B235-18AB045B0A15}"/>
                  </a:ext>
                </a:extLst>
              </p:cNvPr>
              <p:cNvSpPr txBox="1"/>
              <p:nvPr/>
            </p:nvSpPr>
            <p:spPr>
              <a:xfrm>
                <a:off x="4080172" y="4260565"/>
                <a:ext cx="29733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167" name="Line 21">
                <a:extLst>
                  <a:ext uri="{FF2B5EF4-FFF2-40B4-BE49-F238E27FC236}">
                    <a16:creationId xmlns:a16="http://schemas.microsoft.com/office/drawing/2014/main" id="{C04E4F11-152A-9B83-13E3-76839DDD5EE3}"/>
                  </a:ext>
                </a:extLst>
              </p:cNvPr>
              <p:cNvSpPr>
                <a:spLocks noChangeShapeType="1"/>
              </p:cNvSpPr>
              <p:nvPr/>
            </p:nvSpPr>
            <p:spPr bwMode="auto">
              <a:xfrm>
                <a:off x="385631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8" name="TextBox 167">
                <a:extLst>
                  <a:ext uri="{FF2B5EF4-FFF2-40B4-BE49-F238E27FC236}">
                    <a16:creationId xmlns:a16="http://schemas.microsoft.com/office/drawing/2014/main" id="{50ED4ED9-DECA-D6F1-BE4D-3953AEB187DB}"/>
                  </a:ext>
                </a:extLst>
              </p:cNvPr>
              <p:cNvSpPr txBox="1"/>
              <p:nvPr/>
            </p:nvSpPr>
            <p:spPr>
              <a:xfrm>
                <a:off x="3704535" y="4260565"/>
                <a:ext cx="29733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169" name="Line 21">
                <a:extLst>
                  <a:ext uri="{FF2B5EF4-FFF2-40B4-BE49-F238E27FC236}">
                    <a16:creationId xmlns:a16="http://schemas.microsoft.com/office/drawing/2014/main" id="{2E7F5D9A-3371-25F8-462F-2645E7170DE8}"/>
                  </a:ext>
                </a:extLst>
              </p:cNvPr>
              <p:cNvSpPr>
                <a:spLocks noChangeShapeType="1"/>
              </p:cNvSpPr>
              <p:nvPr/>
            </p:nvSpPr>
            <p:spPr bwMode="auto">
              <a:xfrm>
                <a:off x="348067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0" name="TextBox 169">
                <a:extLst>
                  <a:ext uri="{FF2B5EF4-FFF2-40B4-BE49-F238E27FC236}">
                    <a16:creationId xmlns:a16="http://schemas.microsoft.com/office/drawing/2014/main" id="{EBAFD4EF-DC13-DDC8-2AD9-D73535A03E63}"/>
                  </a:ext>
                </a:extLst>
              </p:cNvPr>
              <p:cNvSpPr txBox="1"/>
              <p:nvPr/>
            </p:nvSpPr>
            <p:spPr>
              <a:xfrm>
                <a:off x="3328898" y="4260565"/>
                <a:ext cx="29733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171" name="Line 21">
                <a:extLst>
                  <a:ext uri="{FF2B5EF4-FFF2-40B4-BE49-F238E27FC236}">
                    <a16:creationId xmlns:a16="http://schemas.microsoft.com/office/drawing/2014/main" id="{8D70D4DB-163B-7C1C-5CEF-A93D4EACF195}"/>
                  </a:ext>
                </a:extLst>
              </p:cNvPr>
              <p:cNvSpPr>
                <a:spLocks noChangeShapeType="1"/>
              </p:cNvSpPr>
              <p:nvPr/>
            </p:nvSpPr>
            <p:spPr bwMode="auto">
              <a:xfrm>
                <a:off x="310504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2" name="TextBox 171">
                <a:extLst>
                  <a:ext uri="{FF2B5EF4-FFF2-40B4-BE49-F238E27FC236}">
                    <a16:creationId xmlns:a16="http://schemas.microsoft.com/office/drawing/2014/main" id="{12D6D305-AE92-4027-278E-5299C74D7A42}"/>
                  </a:ext>
                </a:extLst>
              </p:cNvPr>
              <p:cNvSpPr txBox="1"/>
              <p:nvPr/>
            </p:nvSpPr>
            <p:spPr>
              <a:xfrm>
                <a:off x="2953261" y="4260565"/>
                <a:ext cx="29733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173" name="Line 21">
                <a:extLst>
                  <a:ext uri="{FF2B5EF4-FFF2-40B4-BE49-F238E27FC236}">
                    <a16:creationId xmlns:a16="http://schemas.microsoft.com/office/drawing/2014/main" id="{768BCDEE-5D92-7A33-FFB9-0196FE90C0F4}"/>
                  </a:ext>
                </a:extLst>
              </p:cNvPr>
              <p:cNvSpPr>
                <a:spLocks noChangeShapeType="1"/>
              </p:cNvSpPr>
              <p:nvPr/>
            </p:nvSpPr>
            <p:spPr bwMode="auto">
              <a:xfrm>
                <a:off x="2729405"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4" name="TextBox 173">
                <a:extLst>
                  <a:ext uri="{FF2B5EF4-FFF2-40B4-BE49-F238E27FC236}">
                    <a16:creationId xmlns:a16="http://schemas.microsoft.com/office/drawing/2014/main" id="{089FEAEB-C8F2-D27B-1264-E01B08C846BE}"/>
                  </a:ext>
                </a:extLst>
              </p:cNvPr>
              <p:cNvSpPr txBox="1"/>
              <p:nvPr/>
            </p:nvSpPr>
            <p:spPr>
              <a:xfrm>
                <a:off x="2577625" y="4260565"/>
                <a:ext cx="29733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175" name="Line 21">
                <a:extLst>
                  <a:ext uri="{FF2B5EF4-FFF2-40B4-BE49-F238E27FC236}">
                    <a16:creationId xmlns:a16="http://schemas.microsoft.com/office/drawing/2014/main" id="{21A8C2D1-80FB-205D-BED1-8F9AA1A496CD}"/>
                  </a:ext>
                </a:extLst>
              </p:cNvPr>
              <p:cNvSpPr>
                <a:spLocks noChangeShapeType="1"/>
              </p:cNvSpPr>
              <p:nvPr/>
            </p:nvSpPr>
            <p:spPr bwMode="auto">
              <a:xfrm>
                <a:off x="2353768"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6" name="TextBox 175">
                <a:extLst>
                  <a:ext uri="{FF2B5EF4-FFF2-40B4-BE49-F238E27FC236}">
                    <a16:creationId xmlns:a16="http://schemas.microsoft.com/office/drawing/2014/main" id="{B3B1425F-343C-48BA-950B-84DF67E36E63}"/>
                  </a:ext>
                </a:extLst>
              </p:cNvPr>
              <p:cNvSpPr txBox="1"/>
              <p:nvPr/>
            </p:nvSpPr>
            <p:spPr>
              <a:xfrm>
                <a:off x="2201988" y="4260565"/>
                <a:ext cx="29733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177" name="Line 21">
                <a:extLst>
                  <a:ext uri="{FF2B5EF4-FFF2-40B4-BE49-F238E27FC236}">
                    <a16:creationId xmlns:a16="http://schemas.microsoft.com/office/drawing/2014/main" id="{94BFFD63-7C59-5AB0-12B9-6DB9C88FB973}"/>
                  </a:ext>
                </a:extLst>
              </p:cNvPr>
              <p:cNvSpPr>
                <a:spLocks noChangeShapeType="1"/>
              </p:cNvSpPr>
              <p:nvPr/>
            </p:nvSpPr>
            <p:spPr bwMode="auto">
              <a:xfrm>
                <a:off x="1978131"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8" name="TextBox 177">
                <a:extLst>
                  <a:ext uri="{FF2B5EF4-FFF2-40B4-BE49-F238E27FC236}">
                    <a16:creationId xmlns:a16="http://schemas.microsoft.com/office/drawing/2014/main" id="{36278D75-953E-7CB9-4A42-0DDDEB3FB38A}"/>
                  </a:ext>
                </a:extLst>
              </p:cNvPr>
              <p:cNvSpPr txBox="1"/>
              <p:nvPr/>
            </p:nvSpPr>
            <p:spPr>
              <a:xfrm>
                <a:off x="1880779" y="4260565"/>
                <a:ext cx="18848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179" name="Line 21">
                <a:extLst>
                  <a:ext uri="{FF2B5EF4-FFF2-40B4-BE49-F238E27FC236}">
                    <a16:creationId xmlns:a16="http://schemas.microsoft.com/office/drawing/2014/main" id="{F9A032E0-9108-F920-5492-2F211549C259}"/>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0" name="TextBox 179">
                <a:extLst>
                  <a:ext uri="{FF2B5EF4-FFF2-40B4-BE49-F238E27FC236}">
                    <a16:creationId xmlns:a16="http://schemas.microsoft.com/office/drawing/2014/main" id="{E22FBD53-82DB-BFD4-B5B9-BB5C0F89E9E3}"/>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12" name="Group 111">
              <a:extLst>
                <a:ext uri="{FF2B5EF4-FFF2-40B4-BE49-F238E27FC236}">
                  <a16:creationId xmlns:a16="http://schemas.microsoft.com/office/drawing/2014/main" id="{3A9B51F0-BA6D-2DEA-C216-967BCD4CD476}"/>
                </a:ext>
              </a:extLst>
            </p:cNvPr>
            <p:cNvGrpSpPr/>
            <p:nvPr/>
          </p:nvGrpSpPr>
          <p:grpSpPr>
            <a:xfrm>
              <a:off x="6752232" y="5512783"/>
              <a:ext cx="4680325" cy="288147"/>
              <a:chOff x="1263122" y="5561045"/>
              <a:chExt cx="4680325" cy="288147"/>
            </a:xfrm>
          </p:grpSpPr>
          <p:sp>
            <p:nvSpPr>
              <p:cNvPr id="137" name="TextBox 136">
                <a:extLst>
                  <a:ext uri="{FF2B5EF4-FFF2-40B4-BE49-F238E27FC236}">
                    <a16:creationId xmlns:a16="http://schemas.microsoft.com/office/drawing/2014/main" id="{9F4303D5-645A-7F11-B932-06996D44D86B}"/>
                  </a:ext>
                </a:extLst>
              </p:cNvPr>
              <p:cNvSpPr txBox="1"/>
              <p:nvPr/>
            </p:nvSpPr>
            <p:spPr>
              <a:xfrm>
                <a:off x="5771358" y="556104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p:txBody>
          </p:sp>
          <p:sp>
            <p:nvSpPr>
              <p:cNvPr id="138" name="TextBox 137">
                <a:extLst>
                  <a:ext uri="{FF2B5EF4-FFF2-40B4-BE49-F238E27FC236}">
                    <a16:creationId xmlns:a16="http://schemas.microsoft.com/office/drawing/2014/main" id="{565E05A0-891D-207E-3985-AEC1353404E8}"/>
                  </a:ext>
                </a:extLst>
              </p:cNvPr>
              <p:cNvSpPr txBox="1"/>
              <p:nvPr/>
            </p:nvSpPr>
            <p:spPr>
              <a:xfrm>
                <a:off x="5428394" y="556104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a:t>
                </a:r>
              </a:p>
            </p:txBody>
          </p:sp>
          <p:sp>
            <p:nvSpPr>
              <p:cNvPr id="139" name="TextBox 138">
                <a:extLst>
                  <a:ext uri="{FF2B5EF4-FFF2-40B4-BE49-F238E27FC236}">
                    <a16:creationId xmlns:a16="http://schemas.microsoft.com/office/drawing/2014/main" id="{686D890B-DD4B-76AC-436C-AB614313498B}"/>
                  </a:ext>
                </a:extLst>
              </p:cNvPr>
              <p:cNvSpPr txBox="1"/>
              <p:nvPr/>
            </p:nvSpPr>
            <p:spPr>
              <a:xfrm>
                <a:off x="5085429" y="556104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a:t>
                </a:r>
              </a:p>
            </p:txBody>
          </p:sp>
          <p:sp>
            <p:nvSpPr>
              <p:cNvPr id="140" name="TextBox 139">
                <a:extLst>
                  <a:ext uri="{FF2B5EF4-FFF2-40B4-BE49-F238E27FC236}">
                    <a16:creationId xmlns:a16="http://schemas.microsoft.com/office/drawing/2014/main" id="{930F0D9D-E3D7-F295-F0FD-2094F8FECA18}"/>
                  </a:ext>
                </a:extLst>
              </p:cNvPr>
              <p:cNvSpPr txBox="1"/>
              <p:nvPr/>
            </p:nvSpPr>
            <p:spPr>
              <a:xfrm>
                <a:off x="4742463" y="556104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a:t>
                </a:r>
              </a:p>
            </p:txBody>
          </p:sp>
          <p:sp>
            <p:nvSpPr>
              <p:cNvPr id="141" name="TextBox 140">
                <a:extLst>
                  <a:ext uri="{FF2B5EF4-FFF2-40B4-BE49-F238E27FC236}">
                    <a16:creationId xmlns:a16="http://schemas.microsoft.com/office/drawing/2014/main" id="{107BF7F2-1A17-210A-9290-64DF035039D6}"/>
                  </a:ext>
                </a:extLst>
              </p:cNvPr>
              <p:cNvSpPr txBox="1"/>
              <p:nvPr/>
            </p:nvSpPr>
            <p:spPr>
              <a:xfrm>
                <a:off x="4399499" y="556104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a:t>
                </a:r>
              </a:p>
            </p:txBody>
          </p:sp>
          <p:sp>
            <p:nvSpPr>
              <p:cNvPr id="142" name="TextBox 141">
                <a:extLst>
                  <a:ext uri="{FF2B5EF4-FFF2-40B4-BE49-F238E27FC236}">
                    <a16:creationId xmlns:a16="http://schemas.microsoft.com/office/drawing/2014/main" id="{A60A3B24-16CC-87F8-A9A6-BFD09C1F2459}"/>
                  </a:ext>
                </a:extLst>
              </p:cNvPr>
              <p:cNvSpPr txBox="1"/>
              <p:nvPr/>
            </p:nvSpPr>
            <p:spPr>
              <a:xfrm>
                <a:off x="4056534" y="556104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a:t>
                </a:r>
              </a:p>
            </p:txBody>
          </p:sp>
          <p:sp>
            <p:nvSpPr>
              <p:cNvPr id="143" name="TextBox 142">
                <a:extLst>
                  <a:ext uri="{FF2B5EF4-FFF2-40B4-BE49-F238E27FC236}">
                    <a16:creationId xmlns:a16="http://schemas.microsoft.com/office/drawing/2014/main" id="{B465B3C6-2AD4-A30B-2401-3E329B2AB5D0}"/>
                  </a:ext>
                </a:extLst>
              </p:cNvPr>
              <p:cNvSpPr txBox="1"/>
              <p:nvPr/>
            </p:nvSpPr>
            <p:spPr>
              <a:xfrm>
                <a:off x="3713569" y="556104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5</a:t>
                </a:r>
              </a:p>
            </p:txBody>
          </p:sp>
          <p:sp>
            <p:nvSpPr>
              <p:cNvPr id="144" name="TextBox 143">
                <a:extLst>
                  <a:ext uri="{FF2B5EF4-FFF2-40B4-BE49-F238E27FC236}">
                    <a16:creationId xmlns:a16="http://schemas.microsoft.com/office/drawing/2014/main" id="{5778D8AB-F346-6482-E172-6EF51667D8BE}"/>
                  </a:ext>
                </a:extLst>
              </p:cNvPr>
              <p:cNvSpPr txBox="1"/>
              <p:nvPr/>
            </p:nvSpPr>
            <p:spPr>
              <a:xfrm>
                <a:off x="3370604" y="556104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5</a:t>
                </a:r>
              </a:p>
            </p:txBody>
          </p:sp>
          <p:sp>
            <p:nvSpPr>
              <p:cNvPr id="145" name="TextBox 144">
                <a:extLst>
                  <a:ext uri="{FF2B5EF4-FFF2-40B4-BE49-F238E27FC236}">
                    <a16:creationId xmlns:a16="http://schemas.microsoft.com/office/drawing/2014/main" id="{C2954DD4-D0A8-3D94-3608-E2489F764E04}"/>
                  </a:ext>
                </a:extLst>
              </p:cNvPr>
              <p:cNvSpPr txBox="1"/>
              <p:nvPr/>
            </p:nvSpPr>
            <p:spPr>
              <a:xfrm>
                <a:off x="3027639" y="556104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5</a:t>
                </a:r>
              </a:p>
            </p:txBody>
          </p:sp>
          <p:sp>
            <p:nvSpPr>
              <p:cNvPr id="146" name="TextBox 145">
                <a:extLst>
                  <a:ext uri="{FF2B5EF4-FFF2-40B4-BE49-F238E27FC236}">
                    <a16:creationId xmlns:a16="http://schemas.microsoft.com/office/drawing/2014/main" id="{2D4C0B06-C3B5-0B98-61A5-3F49CCE87D0C}"/>
                  </a:ext>
                </a:extLst>
              </p:cNvPr>
              <p:cNvSpPr txBox="1"/>
              <p:nvPr/>
            </p:nvSpPr>
            <p:spPr>
              <a:xfrm>
                <a:off x="2684674" y="556104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6</a:t>
                </a:r>
              </a:p>
            </p:txBody>
          </p:sp>
          <p:sp>
            <p:nvSpPr>
              <p:cNvPr id="147" name="TextBox 146">
                <a:extLst>
                  <a:ext uri="{FF2B5EF4-FFF2-40B4-BE49-F238E27FC236}">
                    <a16:creationId xmlns:a16="http://schemas.microsoft.com/office/drawing/2014/main" id="{BB8E2C14-7A1B-B0C1-0F68-101D0D1EB009}"/>
                  </a:ext>
                </a:extLst>
              </p:cNvPr>
              <p:cNvSpPr txBox="1"/>
              <p:nvPr/>
            </p:nvSpPr>
            <p:spPr>
              <a:xfrm>
                <a:off x="2341710" y="5561045"/>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8</a:t>
                </a:r>
              </a:p>
            </p:txBody>
          </p:sp>
          <p:sp>
            <p:nvSpPr>
              <p:cNvPr id="148" name="TextBox 147">
                <a:extLst>
                  <a:ext uri="{FF2B5EF4-FFF2-40B4-BE49-F238E27FC236}">
                    <a16:creationId xmlns:a16="http://schemas.microsoft.com/office/drawing/2014/main" id="{0FCDC53F-3BF5-98FB-7E51-8BBAA5D186FA}"/>
                  </a:ext>
                </a:extLst>
              </p:cNvPr>
              <p:cNvSpPr txBox="1"/>
              <p:nvPr/>
            </p:nvSpPr>
            <p:spPr>
              <a:xfrm>
                <a:off x="1949052" y="5561045"/>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12</a:t>
                </a:r>
              </a:p>
            </p:txBody>
          </p:sp>
          <p:sp>
            <p:nvSpPr>
              <p:cNvPr id="149" name="TextBox 148">
                <a:extLst>
                  <a:ext uri="{FF2B5EF4-FFF2-40B4-BE49-F238E27FC236}">
                    <a16:creationId xmlns:a16="http://schemas.microsoft.com/office/drawing/2014/main" id="{B837E3DE-DCD4-DDF9-F3E8-1B2741D502D3}"/>
                  </a:ext>
                </a:extLst>
              </p:cNvPr>
              <p:cNvSpPr txBox="1"/>
              <p:nvPr/>
            </p:nvSpPr>
            <p:spPr>
              <a:xfrm>
                <a:off x="1606087" y="5561045"/>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20</a:t>
                </a:r>
              </a:p>
            </p:txBody>
          </p:sp>
          <p:sp>
            <p:nvSpPr>
              <p:cNvPr id="150" name="TextBox 149">
                <a:extLst>
                  <a:ext uri="{FF2B5EF4-FFF2-40B4-BE49-F238E27FC236}">
                    <a16:creationId xmlns:a16="http://schemas.microsoft.com/office/drawing/2014/main" id="{54AAC79B-3B12-C351-2DF2-FB1229164036}"/>
                  </a:ext>
                </a:extLst>
              </p:cNvPr>
              <p:cNvSpPr txBox="1"/>
              <p:nvPr/>
            </p:nvSpPr>
            <p:spPr>
              <a:xfrm>
                <a:off x="1263122" y="5561045"/>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28</a:t>
                </a:r>
              </a:p>
            </p:txBody>
          </p:sp>
        </p:grpSp>
        <p:grpSp>
          <p:nvGrpSpPr>
            <p:cNvPr id="113" name="Group 112">
              <a:extLst>
                <a:ext uri="{FF2B5EF4-FFF2-40B4-BE49-F238E27FC236}">
                  <a16:creationId xmlns:a16="http://schemas.microsoft.com/office/drawing/2014/main" id="{9DDA9156-5691-BB03-350A-0374D7CA5EA4}"/>
                </a:ext>
              </a:extLst>
            </p:cNvPr>
            <p:cNvGrpSpPr/>
            <p:nvPr/>
          </p:nvGrpSpPr>
          <p:grpSpPr>
            <a:xfrm>
              <a:off x="6752232" y="5870575"/>
              <a:ext cx="2965501" cy="288147"/>
              <a:chOff x="1131042" y="5870575"/>
              <a:chExt cx="2965501" cy="288147"/>
            </a:xfrm>
          </p:grpSpPr>
          <p:sp>
            <p:nvSpPr>
              <p:cNvPr id="128" name="TextBox 127">
                <a:extLst>
                  <a:ext uri="{FF2B5EF4-FFF2-40B4-BE49-F238E27FC236}">
                    <a16:creationId xmlns:a16="http://schemas.microsoft.com/office/drawing/2014/main" id="{98849D3B-AF5A-991B-48DD-F4DAA502046E}"/>
                  </a:ext>
                </a:extLst>
              </p:cNvPr>
              <p:cNvSpPr txBox="1"/>
              <p:nvPr/>
            </p:nvSpPr>
            <p:spPr>
              <a:xfrm>
                <a:off x="3924454" y="5870575"/>
                <a:ext cx="172089" cy="288147"/>
              </a:xfrm>
              <a:prstGeom prst="rect">
                <a:avLst/>
              </a:prstGeom>
              <a:noFill/>
              <a:ln>
                <a:noFill/>
              </a:ln>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129" name="TextBox 128">
                <a:extLst>
                  <a:ext uri="{FF2B5EF4-FFF2-40B4-BE49-F238E27FC236}">
                    <a16:creationId xmlns:a16="http://schemas.microsoft.com/office/drawing/2014/main" id="{47E511FF-68FD-4874-F5CA-43C602C51F85}"/>
                  </a:ext>
                </a:extLst>
              </p:cNvPr>
              <p:cNvSpPr txBox="1"/>
              <p:nvPr/>
            </p:nvSpPr>
            <p:spPr>
              <a:xfrm>
                <a:off x="3581489" y="5870575"/>
                <a:ext cx="172089" cy="288147"/>
              </a:xfrm>
              <a:prstGeom prst="rect">
                <a:avLst/>
              </a:prstGeom>
              <a:noFill/>
              <a:ln>
                <a:noFill/>
              </a:ln>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130" name="TextBox 129">
                <a:extLst>
                  <a:ext uri="{FF2B5EF4-FFF2-40B4-BE49-F238E27FC236}">
                    <a16:creationId xmlns:a16="http://schemas.microsoft.com/office/drawing/2014/main" id="{5794A380-CE84-E8F3-3779-1B708BB7B1BC}"/>
                  </a:ext>
                </a:extLst>
              </p:cNvPr>
              <p:cNvSpPr txBox="1"/>
              <p:nvPr/>
            </p:nvSpPr>
            <p:spPr>
              <a:xfrm>
                <a:off x="3238524" y="5870575"/>
                <a:ext cx="172089" cy="288147"/>
              </a:xfrm>
              <a:prstGeom prst="rect">
                <a:avLst/>
              </a:prstGeom>
              <a:noFill/>
              <a:ln>
                <a:noFill/>
              </a:ln>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131" name="TextBox 130">
                <a:extLst>
                  <a:ext uri="{FF2B5EF4-FFF2-40B4-BE49-F238E27FC236}">
                    <a16:creationId xmlns:a16="http://schemas.microsoft.com/office/drawing/2014/main" id="{83119134-31A7-163E-AB59-5995D5FCE353}"/>
                  </a:ext>
                </a:extLst>
              </p:cNvPr>
              <p:cNvSpPr txBox="1"/>
              <p:nvPr/>
            </p:nvSpPr>
            <p:spPr>
              <a:xfrm>
                <a:off x="2895559" y="5870575"/>
                <a:ext cx="172089" cy="288147"/>
              </a:xfrm>
              <a:prstGeom prst="rect">
                <a:avLst/>
              </a:prstGeom>
              <a:noFill/>
              <a:ln>
                <a:noFill/>
              </a:ln>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a:t>
                </a:r>
              </a:p>
            </p:txBody>
          </p:sp>
          <p:sp>
            <p:nvSpPr>
              <p:cNvPr id="132" name="TextBox 131">
                <a:extLst>
                  <a:ext uri="{FF2B5EF4-FFF2-40B4-BE49-F238E27FC236}">
                    <a16:creationId xmlns:a16="http://schemas.microsoft.com/office/drawing/2014/main" id="{3BB790E7-1959-BADF-CD63-97C43A523ED9}"/>
                  </a:ext>
                </a:extLst>
              </p:cNvPr>
              <p:cNvSpPr txBox="1"/>
              <p:nvPr/>
            </p:nvSpPr>
            <p:spPr>
              <a:xfrm>
                <a:off x="2552594" y="5870575"/>
                <a:ext cx="172089" cy="288147"/>
              </a:xfrm>
              <a:prstGeom prst="rect">
                <a:avLst/>
              </a:prstGeom>
              <a:noFill/>
              <a:ln>
                <a:noFill/>
              </a:ln>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a:t>
                </a:r>
              </a:p>
            </p:txBody>
          </p:sp>
          <p:sp>
            <p:nvSpPr>
              <p:cNvPr id="133" name="TextBox 132">
                <a:extLst>
                  <a:ext uri="{FF2B5EF4-FFF2-40B4-BE49-F238E27FC236}">
                    <a16:creationId xmlns:a16="http://schemas.microsoft.com/office/drawing/2014/main" id="{FEE83954-A061-6B29-187E-25908FD3F10A}"/>
                  </a:ext>
                </a:extLst>
              </p:cNvPr>
              <p:cNvSpPr txBox="1"/>
              <p:nvPr/>
            </p:nvSpPr>
            <p:spPr>
              <a:xfrm>
                <a:off x="2209630" y="5870575"/>
                <a:ext cx="172089" cy="288147"/>
              </a:xfrm>
              <a:prstGeom prst="rect">
                <a:avLst/>
              </a:prstGeom>
              <a:noFill/>
              <a:ln>
                <a:noFill/>
              </a:ln>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a:t>
                </a:r>
              </a:p>
            </p:txBody>
          </p:sp>
          <p:sp>
            <p:nvSpPr>
              <p:cNvPr id="134" name="TextBox 133">
                <a:extLst>
                  <a:ext uri="{FF2B5EF4-FFF2-40B4-BE49-F238E27FC236}">
                    <a16:creationId xmlns:a16="http://schemas.microsoft.com/office/drawing/2014/main" id="{5B7BB73F-42FB-17AD-0C4D-3ABF4BCF922F}"/>
                  </a:ext>
                </a:extLst>
              </p:cNvPr>
              <p:cNvSpPr txBox="1"/>
              <p:nvPr/>
            </p:nvSpPr>
            <p:spPr>
              <a:xfrm>
                <a:off x="1866665" y="5870575"/>
                <a:ext cx="172089" cy="288147"/>
              </a:xfrm>
              <a:prstGeom prst="rect">
                <a:avLst/>
              </a:prstGeom>
              <a:noFill/>
              <a:ln>
                <a:noFill/>
              </a:ln>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9</a:t>
                </a:r>
              </a:p>
            </p:txBody>
          </p:sp>
          <p:sp>
            <p:nvSpPr>
              <p:cNvPr id="135" name="TextBox 134">
                <a:extLst>
                  <a:ext uri="{FF2B5EF4-FFF2-40B4-BE49-F238E27FC236}">
                    <a16:creationId xmlns:a16="http://schemas.microsoft.com/office/drawing/2014/main" id="{F2A79551-E3B5-B264-B845-458DCFCD54D7}"/>
                  </a:ext>
                </a:extLst>
              </p:cNvPr>
              <p:cNvSpPr txBox="1"/>
              <p:nvPr/>
            </p:nvSpPr>
            <p:spPr>
              <a:xfrm>
                <a:off x="1474007" y="5870575"/>
                <a:ext cx="271475" cy="288147"/>
              </a:xfrm>
              <a:prstGeom prst="rect">
                <a:avLst/>
              </a:prstGeom>
              <a:noFill/>
              <a:ln>
                <a:noFill/>
              </a:ln>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21</a:t>
                </a:r>
              </a:p>
            </p:txBody>
          </p:sp>
          <p:sp>
            <p:nvSpPr>
              <p:cNvPr id="136" name="TextBox 135">
                <a:extLst>
                  <a:ext uri="{FF2B5EF4-FFF2-40B4-BE49-F238E27FC236}">
                    <a16:creationId xmlns:a16="http://schemas.microsoft.com/office/drawing/2014/main" id="{1D555401-189B-653D-9631-FA12C54C5D15}"/>
                  </a:ext>
                </a:extLst>
              </p:cNvPr>
              <p:cNvSpPr txBox="1"/>
              <p:nvPr/>
            </p:nvSpPr>
            <p:spPr>
              <a:xfrm>
                <a:off x="1131042" y="5870575"/>
                <a:ext cx="271475" cy="288147"/>
              </a:xfrm>
              <a:prstGeom prst="rect">
                <a:avLst/>
              </a:prstGeom>
              <a:noFill/>
              <a:ln>
                <a:noFill/>
              </a:ln>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31</a:t>
                </a:r>
              </a:p>
            </p:txBody>
          </p:sp>
        </p:grpSp>
        <p:sp>
          <p:nvSpPr>
            <p:cNvPr id="114" name="TextBox 113">
              <a:extLst>
                <a:ext uri="{FF2B5EF4-FFF2-40B4-BE49-F238E27FC236}">
                  <a16:creationId xmlns:a16="http://schemas.microsoft.com/office/drawing/2014/main" id="{6D1667D9-2499-96B5-FF12-B6B43587DA93}"/>
                </a:ext>
              </a:extLst>
            </p:cNvPr>
            <p:cNvSpPr txBox="1"/>
            <p:nvPr/>
          </p:nvSpPr>
          <p:spPr>
            <a:xfrm>
              <a:off x="7602390" y="3129280"/>
              <a:ext cx="926857" cy="646331"/>
            </a:xfrm>
            <a:prstGeom prst="rect">
              <a:avLst/>
            </a:prstGeom>
            <a:noFill/>
          </p:spPr>
          <p:txBody>
            <a:bodyPr wrap="none" rtlCol="0">
              <a:spAutoFit/>
            </a:bodyPr>
            <a:lstStyle/>
            <a:p>
              <a:r>
                <a:rPr lang="ja-JP" sz="1200"/>
                <a:t>12ヶ月の率</a:t>
              </a:r>
            </a:p>
            <a:p>
              <a:r>
                <a:rPr lang="ja-JP" sz="1200">
                  <a:solidFill>
                    <a:srgbClr val="B60D27"/>
                  </a:solidFill>
                </a:rPr>
                <a:t>40.2％</a:t>
              </a:r>
            </a:p>
            <a:p>
              <a:r>
                <a:rPr lang="ja-JP" sz="1200">
                  <a:solidFill>
                    <a:schemeClr val="accent2"/>
                  </a:solidFill>
                </a:rPr>
                <a:t>22.5%</a:t>
              </a:r>
            </a:p>
          </p:txBody>
        </p:sp>
        <p:sp>
          <p:nvSpPr>
            <p:cNvPr id="115" name="TextBox 114">
              <a:extLst>
                <a:ext uri="{FF2B5EF4-FFF2-40B4-BE49-F238E27FC236}">
                  <a16:creationId xmlns:a16="http://schemas.microsoft.com/office/drawing/2014/main" id="{DF292731-77F5-7BE7-1D27-279081065569}"/>
                </a:ext>
              </a:extLst>
            </p:cNvPr>
            <p:cNvSpPr txBox="1"/>
            <p:nvPr/>
          </p:nvSpPr>
          <p:spPr>
            <a:xfrm>
              <a:off x="8913030" y="3429000"/>
              <a:ext cx="926857" cy="646331"/>
            </a:xfrm>
            <a:prstGeom prst="rect">
              <a:avLst/>
            </a:prstGeom>
            <a:noFill/>
          </p:spPr>
          <p:txBody>
            <a:bodyPr wrap="none" rtlCol="0">
              <a:spAutoFit/>
            </a:bodyPr>
            <a:lstStyle/>
            <a:p>
              <a:r>
                <a:rPr lang="ja-JP" sz="1200"/>
                <a:t>36か月間の率</a:t>
              </a:r>
            </a:p>
            <a:p>
              <a:r>
                <a:rPr lang="ja-JP" sz="1200">
                  <a:solidFill>
                    <a:srgbClr val="B60D27"/>
                  </a:solidFill>
                </a:rPr>
                <a:t>15.5%</a:t>
              </a:r>
            </a:p>
            <a:p>
              <a:r>
                <a:rPr lang="ja-JP" sz="1200">
                  <a:solidFill>
                    <a:schemeClr val="accent2"/>
                  </a:solidFill>
                </a:rPr>
                <a:t>3.2%</a:t>
              </a:r>
            </a:p>
          </p:txBody>
        </p:sp>
        <p:sp>
          <p:nvSpPr>
            <p:cNvPr id="117" name="Freeform: Shape 157">
              <a:extLst>
                <a:ext uri="{FF2B5EF4-FFF2-40B4-BE49-F238E27FC236}">
                  <a16:creationId xmlns:a16="http://schemas.microsoft.com/office/drawing/2014/main" id="{2D36EC1D-B06D-A8C5-265E-DB9971CC520F}"/>
                </a:ext>
              </a:extLst>
            </p:cNvPr>
            <p:cNvSpPr/>
            <p:nvPr/>
          </p:nvSpPr>
          <p:spPr>
            <a:xfrm>
              <a:off x="7842911" y="4422492"/>
              <a:ext cx="7570" cy="57286"/>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A0A0A0"/>
              </a:solidFill>
              <a:prstDash val="solid"/>
              <a:miter/>
            </a:ln>
          </p:spPr>
          <p:txBody>
            <a:bodyPr rtlCol="0" anchor="ctr"/>
            <a:lstStyle/>
            <a:p>
              <a:endParaRPr lang="en-GB"/>
            </a:p>
          </p:txBody>
        </p:sp>
        <p:cxnSp>
          <p:nvCxnSpPr>
            <p:cNvPr id="118" name="Straight Connector 117">
              <a:extLst>
                <a:ext uri="{FF2B5EF4-FFF2-40B4-BE49-F238E27FC236}">
                  <a16:creationId xmlns:a16="http://schemas.microsoft.com/office/drawing/2014/main" id="{E671CEB9-876E-A71B-C16A-23D858543269}"/>
                </a:ext>
              </a:extLst>
            </p:cNvPr>
            <p:cNvCxnSpPr>
              <a:cxnSpLocks/>
            </p:cNvCxnSpPr>
            <p:nvPr/>
          </p:nvCxnSpPr>
          <p:spPr>
            <a:xfrm flipV="1">
              <a:off x="7571910" y="3342640"/>
              <a:ext cx="0" cy="1595120"/>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32491C6-6210-425D-E6FA-4DA0D5BF321B}"/>
                </a:ext>
              </a:extLst>
            </p:cNvPr>
            <p:cNvCxnSpPr>
              <a:cxnSpLocks/>
            </p:cNvCxnSpPr>
            <p:nvPr/>
          </p:nvCxnSpPr>
          <p:spPr>
            <a:xfrm flipV="1">
              <a:off x="8943510" y="3342640"/>
              <a:ext cx="0" cy="1595120"/>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grpSp>
          <p:nvGrpSpPr>
            <p:cNvPr id="120" name="Group 119">
              <a:extLst>
                <a:ext uri="{FF2B5EF4-FFF2-40B4-BE49-F238E27FC236}">
                  <a16:creationId xmlns:a16="http://schemas.microsoft.com/office/drawing/2014/main" id="{C561F3A0-4485-232A-8DDC-D2D02F617194}"/>
                </a:ext>
              </a:extLst>
            </p:cNvPr>
            <p:cNvGrpSpPr/>
            <p:nvPr/>
          </p:nvGrpSpPr>
          <p:grpSpPr>
            <a:xfrm>
              <a:off x="6876732" y="2366009"/>
              <a:ext cx="2653348" cy="2541271"/>
              <a:chOff x="4443412" y="1847849"/>
              <a:chExt cx="3296802" cy="3169529"/>
            </a:xfrm>
          </p:grpSpPr>
          <p:sp>
            <p:nvSpPr>
              <p:cNvPr id="126" name="Freeform: Shape 231">
                <a:extLst>
                  <a:ext uri="{FF2B5EF4-FFF2-40B4-BE49-F238E27FC236}">
                    <a16:creationId xmlns:a16="http://schemas.microsoft.com/office/drawing/2014/main" id="{DFA2D6A5-67B9-B59C-C17F-07212C761CE9}"/>
                  </a:ext>
                </a:extLst>
              </p:cNvPr>
              <p:cNvSpPr/>
              <p:nvPr/>
            </p:nvSpPr>
            <p:spPr>
              <a:xfrm>
                <a:off x="4443412" y="1847849"/>
                <a:ext cx="3296802" cy="3169529"/>
              </a:xfrm>
              <a:custGeom>
                <a:avLst/>
                <a:gdLst>
                  <a:gd name="connsiteX0" fmla="*/ 3296803 w 3296802"/>
                  <a:gd name="connsiteY0" fmla="*/ 3169530 h 3169529"/>
                  <a:gd name="connsiteX1" fmla="*/ 3296803 w 3296802"/>
                  <a:gd name="connsiteY1" fmla="*/ 3054572 h 3169529"/>
                  <a:gd name="connsiteX2" fmla="*/ 2134915 w 3296802"/>
                  <a:gd name="connsiteY2" fmla="*/ 3054572 h 3169529"/>
                  <a:gd name="connsiteX3" fmla="*/ 2134915 w 3296802"/>
                  <a:gd name="connsiteY3" fmla="*/ 2935510 h 3169529"/>
                  <a:gd name="connsiteX4" fmla="*/ 1958369 w 3296802"/>
                  <a:gd name="connsiteY4" fmla="*/ 2935510 h 3169529"/>
                  <a:gd name="connsiteX5" fmla="*/ 1958369 w 3296802"/>
                  <a:gd name="connsiteY5" fmla="*/ 2795911 h 3169529"/>
                  <a:gd name="connsiteX6" fmla="*/ 1777727 w 3296802"/>
                  <a:gd name="connsiteY6" fmla="*/ 2795911 h 3169529"/>
                  <a:gd name="connsiteX7" fmla="*/ 1777727 w 3296802"/>
                  <a:gd name="connsiteY7" fmla="*/ 2689174 h 3169529"/>
                  <a:gd name="connsiteX8" fmla="*/ 1441066 w 3296802"/>
                  <a:gd name="connsiteY8" fmla="*/ 2689174 h 3169529"/>
                  <a:gd name="connsiteX9" fmla="*/ 1441066 w 3296802"/>
                  <a:gd name="connsiteY9" fmla="*/ 2574217 h 3169529"/>
                  <a:gd name="connsiteX10" fmla="*/ 1104405 w 3296802"/>
                  <a:gd name="connsiteY10" fmla="*/ 2574217 h 3169529"/>
                  <a:gd name="connsiteX11" fmla="*/ 1104405 w 3296802"/>
                  <a:gd name="connsiteY11" fmla="*/ 2451049 h 3169529"/>
                  <a:gd name="connsiteX12" fmla="*/ 956605 w 3296802"/>
                  <a:gd name="connsiteY12" fmla="*/ 2451049 h 3169529"/>
                  <a:gd name="connsiteX13" fmla="*/ 956605 w 3296802"/>
                  <a:gd name="connsiteY13" fmla="*/ 2360724 h 3169529"/>
                  <a:gd name="connsiteX14" fmla="*/ 878599 w 3296802"/>
                  <a:gd name="connsiteY14" fmla="*/ 2360724 h 3169529"/>
                  <a:gd name="connsiteX15" fmla="*/ 878599 w 3296802"/>
                  <a:gd name="connsiteY15" fmla="*/ 2245767 h 3169529"/>
                  <a:gd name="connsiteX16" fmla="*/ 775959 w 3296802"/>
                  <a:gd name="connsiteY16" fmla="*/ 2245767 h 3169529"/>
                  <a:gd name="connsiteX17" fmla="*/ 775959 w 3296802"/>
                  <a:gd name="connsiteY17" fmla="*/ 2151336 h 3169529"/>
                  <a:gd name="connsiteX18" fmla="*/ 755431 w 3296802"/>
                  <a:gd name="connsiteY18" fmla="*/ 2151336 h 3169529"/>
                  <a:gd name="connsiteX19" fmla="*/ 755431 w 3296802"/>
                  <a:gd name="connsiteY19" fmla="*/ 2048694 h 3169529"/>
                  <a:gd name="connsiteX20" fmla="*/ 714375 w 3296802"/>
                  <a:gd name="connsiteY20" fmla="*/ 2048694 h 3169529"/>
                  <a:gd name="connsiteX21" fmla="*/ 714375 w 3296802"/>
                  <a:gd name="connsiteY21" fmla="*/ 1941948 h 3169529"/>
                  <a:gd name="connsiteX22" fmla="*/ 624051 w 3296802"/>
                  <a:gd name="connsiteY22" fmla="*/ 1941948 h 3169529"/>
                  <a:gd name="connsiteX23" fmla="*/ 624051 w 3296802"/>
                  <a:gd name="connsiteY23" fmla="*/ 1843411 h 3169529"/>
                  <a:gd name="connsiteX24" fmla="*/ 611735 w 3296802"/>
                  <a:gd name="connsiteY24" fmla="*/ 1843411 h 3169529"/>
                  <a:gd name="connsiteX25" fmla="*/ 611735 w 3296802"/>
                  <a:gd name="connsiteY25" fmla="*/ 1736674 h 3169529"/>
                  <a:gd name="connsiteX26" fmla="*/ 599418 w 3296802"/>
                  <a:gd name="connsiteY26" fmla="*/ 1736674 h 3169529"/>
                  <a:gd name="connsiteX27" fmla="*/ 599418 w 3296802"/>
                  <a:gd name="connsiteY27" fmla="*/ 1547813 h 3169529"/>
                  <a:gd name="connsiteX28" fmla="*/ 587101 w 3296802"/>
                  <a:gd name="connsiteY28" fmla="*/ 1547813 h 3169529"/>
                  <a:gd name="connsiteX29" fmla="*/ 587101 w 3296802"/>
                  <a:gd name="connsiteY29" fmla="*/ 1432855 h 3169529"/>
                  <a:gd name="connsiteX30" fmla="*/ 578890 w 3296802"/>
                  <a:gd name="connsiteY30" fmla="*/ 1432855 h 3169529"/>
                  <a:gd name="connsiteX31" fmla="*/ 578890 w 3296802"/>
                  <a:gd name="connsiteY31" fmla="*/ 1326109 h 3169529"/>
                  <a:gd name="connsiteX32" fmla="*/ 541939 w 3296802"/>
                  <a:gd name="connsiteY32" fmla="*/ 1326109 h 3169529"/>
                  <a:gd name="connsiteX33" fmla="*/ 541939 w 3296802"/>
                  <a:gd name="connsiteY33" fmla="*/ 1215257 h 3169529"/>
                  <a:gd name="connsiteX34" fmla="*/ 509095 w 3296802"/>
                  <a:gd name="connsiteY34" fmla="*/ 1215257 h 3169529"/>
                  <a:gd name="connsiteX35" fmla="*/ 509095 w 3296802"/>
                  <a:gd name="connsiteY35" fmla="*/ 1137257 h 3169529"/>
                  <a:gd name="connsiteX36" fmla="*/ 488567 w 3296802"/>
                  <a:gd name="connsiteY36" fmla="*/ 1137257 h 3169529"/>
                  <a:gd name="connsiteX37" fmla="*/ 488567 w 3296802"/>
                  <a:gd name="connsiteY37" fmla="*/ 1030510 h 3169529"/>
                  <a:gd name="connsiteX38" fmla="*/ 414666 w 3296802"/>
                  <a:gd name="connsiteY38" fmla="*/ 1030510 h 3169529"/>
                  <a:gd name="connsiteX39" fmla="*/ 414666 w 3296802"/>
                  <a:gd name="connsiteY39" fmla="*/ 931972 h 3169529"/>
                  <a:gd name="connsiteX40" fmla="*/ 373610 w 3296802"/>
                  <a:gd name="connsiteY40" fmla="*/ 931972 h 3169529"/>
                  <a:gd name="connsiteX41" fmla="*/ 373610 w 3296802"/>
                  <a:gd name="connsiteY41" fmla="*/ 829332 h 3169529"/>
                  <a:gd name="connsiteX42" fmla="*/ 353082 w 3296802"/>
                  <a:gd name="connsiteY42" fmla="*/ 829332 h 3169529"/>
                  <a:gd name="connsiteX43" fmla="*/ 353082 w 3296802"/>
                  <a:gd name="connsiteY43" fmla="*/ 734903 h 3169529"/>
                  <a:gd name="connsiteX44" fmla="*/ 328449 w 3296802"/>
                  <a:gd name="connsiteY44" fmla="*/ 734903 h 3169529"/>
                  <a:gd name="connsiteX45" fmla="*/ 328449 w 3296802"/>
                  <a:gd name="connsiteY45" fmla="*/ 640474 h 3169529"/>
                  <a:gd name="connsiteX46" fmla="*/ 279181 w 3296802"/>
                  <a:gd name="connsiteY46" fmla="*/ 640474 h 3169529"/>
                  <a:gd name="connsiteX47" fmla="*/ 279181 w 3296802"/>
                  <a:gd name="connsiteY47" fmla="*/ 517306 h 3169529"/>
                  <a:gd name="connsiteX48" fmla="*/ 246337 w 3296802"/>
                  <a:gd name="connsiteY48" fmla="*/ 517306 h 3169529"/>
                  <a:gd name="connsiteX49" fmla="*/ 246337 w 3296802"/>
                  <a:gd name="connsiteY49" fmla="*/ 435193 h 3169529"/>
                  <a:gd name="connsiteX50" fmla="*/ 234020 w 3296802"/>
                  <a:gd name="connsiteY50" fmla="*/ 435193 h 3169529"/>
                  <a:gd name="connsiteX51" fmla="*/ 234020 w 3296802"/>
                  <a:gd name="connsiteY51" fmla="*/ 336659 h 3169529"/>
                  <a:gd name="connsiteX52" fmla="*/ 225808 w 3296802"/>
                  <a:gd name="connsiteY52" fmla="*/ 336659 h 3169529"/>
                  <a:gd name="connsiteX53" fmla="*/ 225808 w 3296802"/>
                  <a:gd name="connsiteY53" fmla="*/ 283287 h 3169529"/>
                  <a:gd name="connsiteX54" fmla="*/ 201175 w 3296802"/>
                  <a:gd name="connsiteY54" fmla="*/ 283287 h 3169529"/>
                  <a:gd name="connsiteX55" fmla="*/ 201175 w 3296802"/>
                  <a:gd name="connsiteY55" fmla="*/ 205280 h 3169529"/>
                  <a:gd name="connsiteX56" fmla="*/ 180646 w 3296802"/>
                  <a:gd name="connsiteY56" fmla="*/ 205280 h 3169529"/>
                  <a:gd name="connsiteX57" fmla="*/ 180646 w 3296802"/>
                  <a:gd name="connsiteY57" fmla="*/ 106746 h 3169529"/>
                  <a:gd name="connsiteX58" fmla="*/ 106746 w 3296802"/>
                  <a:gd name="connsiteY58" fmla="*/ 106746 h 3169529"/>
                  <a:gd name="connsiteX59" fmla="*/ 106746 w 3296802"/>
                  <a:gd name="connsiteY59" fmla="*/ 0 h 3169529"/>
                  <a:gd name="connsiteX60" fmla="*/ 0 w 3296802"/>
                  <a:gd name="connsiteY60" fmla="*/ 0 h 316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296802" h="3169529">
                    <a:moveTo>
                      <a:pt x="3296803" y="3169530"/>
                    </a:moveTo>
                    <a:lnTo>
                      <a:pt x="3296803" y="3054572"/>
                    </a:lnTo>
                    <a:lnTo>
                      <a:pt x="2134915" y="3054572"/>
                    </a:lnTo>
                    <a:lnTo>
                      <a:pt x="2134915" y="2935510"/>
                    </a:lnTo>
                    <a:lnTo>
                      <a:pt x="1958369" y="2935510"/>
                    </a:lnTo>
                    <a:lnTo>
                      <a:pt x="1958369" y="2795911"/>
                    </a:lnTo>
                    <a:lnTo>
                      <a:pt x="1777727" y="2795911"/>
                    </a:lnTo>
                    <a:lnTo>
                      <a:pt x="1777727" y="2689174"/>
                    </a:lnTo>
                    <a:lnTo>
                      <a:pt x="1441066" y="2689174"/>
                    </a:lnTo>
                    <a:lnTo>
                      <a:pt x="1441066" y="2574217"/>
                    </a:lnTo>
                    <a:lnTo>
                      <a:pt x="1104405" y="2574217"/>
                    </a:lnTo>
                    <a:lnTo>
                      <a:pt x="1104405" y="2451049"/>
                    </a:lnTo>
                    <a:lnTo>
                      <a:pt x="956605" y="2451049"/>
                    </a:lnTo>
                    <a:lnTo>
                      <a:pt x="956605" y="2360724"/>
                    </a:lnTo>
                    <a:lnTo>
                      <a:pt x="878599" y="2360724"/>
                    </a:lnTo>
                    <a:lnTo>
                      <a:pt x="878599" y="2245767"/>
                    </a:lnTo>
                    <a:lnTo>
                      <a:pt x="775959" y="2245767"/>
                    </a:lnTo>
                    <a:lnTo>
                      <a:pt x="775959" y="2151336"/>
                    </a:lnTo>
                    <a:lnTo>
                      <a:pt x="755431" y="2151336"/>
                    </a:lnTo>
                    <a:lnTo>
                      <a:pt x="755431" y="2048694"/>
                    </a:lnTo>
                    <a:lnTo>
                      <a:pt x="714375" y="2048694"/>
                    </a:lnTo>
                    <a:lnTo>
                      <a:pt x="714375" y="1941948"/>
                    </a:lnTo>
                    <a:lnTo>
                      <a:pt x="624051" y="1941948"/>
                    </a:lnTo>
                    <a:lnTo>
                      <a:pt x="624051" y="1843411"/>
                    </a:lnTo>
                    <a:lnTo>
                      <a:pt x="611735" y="1843411"/>
                    </a:lnTo>
                    <a:lnTo>
                      <a:pt x="611735" y="1736674"/>
                    </a:lnTo>
                    <a:lnTo>
                      <a:pt x="599418" y="1736674"/>
                    </a:lnTo>
                    <a:lnTo>
                      <a:pt x="599418" y="1547813"/>
                    </a:lnTo>
                    <a:lnTo>
                      <a:pt x="587101" y="1547813"/>
                    </a:lnTo>
                    <a:lnTo>
                      <a:pt x="587101" y="1432855"/>
                    </a:lnTo>
                    <a:lnTo>
                      <a:pt x="578890" y="1432855"/>
                    </a:lnTo>
                    <a:lnTo>
                      <a:pt x="578890" y="1326109"/>
                    </a:lnTo>
                    <a:lnTo>
                      <a:pt x="541939" y="1326109"/>
                    </a:lnTo>
                    <a:lnTo>
                      <a:pt x="541939" y="1215257"/>
                    </a:lnTo>
                    <a:lnTo>
                      <a:pt x="509095" y="1215257"/>
                    </a:lnTo>
                    <a:lnTo>
                      <a:pt x="509095" y="1137257"/>
                    </a:lnTo>
                    <a:lnTo>
                      <a:pt x="488567" y="1137257"/>
                    </a:lnTo>
                    <a:lnTo>
                      <a:pt x="488567" y="1030510"/>
                    </a:lnTo>
                    <a:lnTo>
                      <a:pt x="414666" y="1030510"/>
                    </a:lnTo>
                    <a:lnTo>
                      <a:pt x="414666" y="931972"/>
                    </a:lnTo>
                    <a:lnTo>
                      <a:pt x="373610" y="931972"/>
                    </a:lnTo>
                    <a:lnTo>
                      <a:pt x="373610" y="829332"/>
                    </a:lnTo>
                    <a:lnTo>
                      <a:pt x="353082" y="829332"/>
                    </a:lnTo>
                    <a:lnTo>
                      <a:pt x="353082" y="734903"/>
                    </a:lnTo>
                    <a:lnTo>
                      <a:pt x="328449" y="734903"/>
                    </a:lnTo>
                    <a:lnTo>
                      <a:pt x="328449" y="640474"/>
                    </a:lnTo>
                    <a:lnTo>
                      <a:pt x="279181" y="640474"/>
                    </a:lnTo>
                    <a:lnTo>
                      <a:pt x="279181" y="517306"/>
                    </a:lnTo>
                    <a:lnTo>
                      <a:pt x="246337" y="517306"/>
                    </a:lnTo>
                    <a:lnTo>
                      <a:pt x="246337" y="435193"/>
                    </a:lnTo>
                    <a:lnTo>
                      <a:pt x="234020" y="435193"/>
                    </a:lnTo>
                    <a:lnTo>
                      <a:pt x="234020" y="336659"/>
                    </a:lnTo>
                    <a:lnTo>
                      <a:pt x="225808" y="336659"/>
                    </a:lnTo>
                    <a:lnTo>
                      <a:pt x="225808" y="283287"/>
                    </a:lnTo>
                    <a:lnTo>
                      <a:pt x="201175" y="283287"/>
                    </a:lnTo>
                    <a:lnTo>
                      <a:pt x="201175" y="205280"/>
                    </a:lnTo>
                    <a:lnTo>
                      <a:pt x="180646" y="205280"/>
                    </a:lnTo>
                    <a:lnTo>
                      <a:pt x="180646" y="106746"/>
                    </a:lnTo>
                    <a:lnTo>
                      <a:pt x="106746" y="106746"/>
                    </a:lnTo>
                    <a:lnTo>
                      <a:pt x="106746" y="0"/>
                    </a:lnTo>
                    <a:lnTo>
                      <a:pt x="0" y="0"/>
                    </a:lnTo>
                  </a:path>
                </a:pathLst>
              </a:custGeom>
              <a:noFill/>
              <a:ln w="19050" cap="flat">
                <a:solidFill>
                  <a:schemeClr val="accent2"/>
                </a:solidFill>
                <a:prstDash val="solid"/>
                <a:miter/>
              </a:ln>
            </p:spPr>
            <p:txBody>
              <a:bodyPr rtlCol="0" anchor="ctr"/>
              <a:lstStyle/>
              <a:p>
                <a:endParaRPr lang="en-GB"/>
              </a:p>
            </p:txBody>
          </p:sp>
          <p:sp>
            <p:nvSpPr>
              <p:cNvPr id="127" name="Freeform: Shape 232">
                <a:extLst>
                  <a:ext uri="{FF2B5EF4-FFF2-40B4-BE49-F238E27FC236}">
                    <a16:creationId xmlns:a16="http://schemas.microsoft.com/office/drawing/2014/main" id="{E3358D77-E98B-AAD2-E763-B170B8C35A2E}"/>
                  </a:ext>
                </a:extLst>
              </p:cNvPr>
              <p:cNvSpPr/>
              <p:nvPr/>
            </p:nvSpPr>
            <p:spPr>
              <a:xfrm>
                <a:off x="5612358" y="43705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A0A0A0"/>
                </a:solidFill>
                <a:prstDash val="solid"/>
                <a:miter/>
              </a:ln>
            </p:spPr>
            <p:txBody>
              <a:bodyPr rtlCol="0" anchor="ctr"/>
              <a:lstStyle/>
              <a:p>
                <a:endParaRPr lang="en-GB"/>
              </a:p>
            </p:txBody>
          </p:sp>
        </p:grpSp>
        <p:grpSp>
          <p:nvGrpSpPr>
            <p:cNvPr id="121" name="Group 120">
              <a:extLst>
                <a:ext uri="{FF2B5EF4-FFF2-40B4-BE49-F238E27FC236}">
                  <a16:creationId xmlns:a16="http://schemas.microsoft.com/office/drawing/2014/main" id="{6D866C54-3B09-5DE0-BD10-05CE4B107F2C}"/>
                </a:ext>
              </a:extLst>
            </p:cNvPr>
            <p:cNvGrpSpPr/>
            <p:nvPr/>
          </p:nvGrpSpPr>
          <p:grpSpPr>
            <a:xfrm>
              <a:off x="6896417" y="2363787"/>
              <a:ext cx="4208463" cy="2350453"/>
              <a:chOff x="3462337" y="1957387"/>
              <a:chExt cx="5263238" cy="2944587"/>
            </a:xfrm>
          </p:grpSpPr>
          <p:sp>
            <p:nvSpPr>
              <p:cNvPr id="122" name="Freeform: Shape 237">
                <a:extLst>
                  <a:ext uri="{FF2B5EF4-FFF2-40B4-BE49-F238E27FC236}">
                    <a16:creationId xmlns:a16="http://schemas.microsoft.com/office/drawing/2014/main" id="{DDEA7381-C1B2-E9F6-3D49-9939D77029C0}"/>
                  </a:ext>
                </a:extLst>
              </p:cNvPr>
              <p:cNvSpPr/>
              <p:nvPr/>
            </p:nvSpPr>
            <p:spPr>
              <a:xfrm>
                <a:off x="3462337" y="1957387"/>
                <a:ext cx="5263238" cy="2928261"/>
              </a:xfrm>
              <a:custGeom>
                <a:avLst/>
                <a:gdLst>
                  <a:gd name="connsiteX0" fmla="*/ 5263239 w 5263238"/>
                  <a:gd name="connsiteY0" fmla="*/ 2928261 h 2928261"/>
                  <a:gd name="connsiteX1" fmla="*/ 3897087 w 5263238"/>
                  <a:gd name="connsiteY1" fmla="*/ 2928261 h 2928261"/>
                  <a:gd name="connsiteX2" fmla="*/ 3897087 w 5263238"/>
                  <a:gd name="connsiteY2" fmla="*/ 2683326 h 2928261"/>
                  <a:gd name="connsiteX3" fmla="*/ 3271161 w 5263238"/>
                  <a:gd name="connsiteY3" fmla="*/ 2683326 h 2928261"/>
                  <a:gd name="connsiteX4" fmla="*/ 3271161 w 5263238"/>
                  <a:gd name="connsiteY4" fmla="*/ 2574474 h 2928261"/>
                  <a:gd name="connsiteX5" fmla="*/ 1709061 w 5263238"/>
                  <a:gd name="connsiteY5" fmla="*/ 2574474 h 2928261"/>
                  <a:gd name="connsiteX6" fmla="*/ 1709061 w 5263238"/>
                  <a:gd name="connsiteY6" fmla="*/ 2427513 h 2928261"/>
                  <a:gd name="connsiteX7" fmla="*/ 1660074 w 5263238"/>
                  <a:gd name="connsiteY7" fmla="*/ 2427513 h 2928261"/>
                  <a:gd name="connsiteX8" fmla="*/ 1660074 w 5263238"/>
                  <a:gd name="connsiteY8" fmla="*/ 2324100 h 2928261"/>
                  <a:gd name="connsiteX9" fmla="*/ 1616526 w 5263238"/>
                  <a:gd name="connsiteY9" fmla="*/ 2324100 h 2928261"/>
                  <a:gd name="connsiteX10" fmla="*/ 1616526 w 5263238"/>
                  <a:gd name="connsiteY10" fmla="*/ 2182587 h 2928261"/>
                  <a:gd name="connsiteX11" fmla="*/ 1159326 w 5263238"/>
                  <a:gd name="connsiteY11" fmla="*/ 2182587 h 2928261"/>
                  <a:gd name="connsiteX12" fmla="*/ 1159326 w 5263238"/>
                  <a:gd name="connsiteY12" fmla="*/ 2046513 h 2928261"/>
                  <a:gd name="connsiteX13" fmla="*/ 1126674 w 5263238"/>
                  <a:gd name="connsiteY13" fmla="*/ 2046513 h 2928261"/>
                  <a:gd name="connsiteX14" fmla="*/ 1126674 w 5263238"/>
                  <a:gd name="connsiteY14" fmla="*/ 1937661 h 2928261"/>
                  <a:gd name="connsiteX15" fmla="*/ 1110339 w 5263238"/>
                  <a:gd name="connsiteY15" fmla="*/ 1937661 h 2928261"/>
                  <a:gd name="connsiteX16" fmla="*/ 1110339 w 5263238"/>
                  <a:gd name="connsiteY16" fmla="*/ 1834239 h 2928261"/>
                  <a:gd name="connsiteX17" fmla="*/ 963387 w 5263238"/>
                  <a:gd name="connsiteY17" fmla="*/ 1834239 h 2928261"/>
                  <a:gd name="connsiteX18" fmla="*/ 963387 w 5263238"/>
                  <a:gd name="connsiteY18" fmla="*/ 1709061 h 2928261"/>
                  <a:gd name="connsiteX19" fmla="*/ 843643 w 5263238"/>
                  <a:gd name="connsiteY19" fmla="*/ 1709061 h 2928261"/>
                  <a:gd name="connsiteX20" fmla="*/ 843643 w 5263238"/>
                  <a:gd name="connsiteY20" fmla="*/ 1600200 h 2928261"/>
                  <a:gd name="connsiteX21" fmla="*/ 805543 w 5263238"/>
                  <a:gd name="connsiteY21" fmla="*/ 1600200 h 2928261"/>
                  <a:gd name="connsiteX22" fmla="*/ 805543 w 5263238"/>
                  <a:gd name="connsiteY22" fmla="*/ 1447800 h 2928261"/>
                  <a:gd name="connsiteX23" fmla="*/ 762000 w 5263238"/>
                  <a:gd name="connsiteY23" fmla="*/ 1447800 h 2928261"/>
                  <a:gd name="connsiteX24" fmla="*/ 762000 w 5263238"/>
                  <a:gd name="connsiteY24" fmla="*/ 1355274 h 2928261"/>
                  <a:gd name="connsiteX25" fmla="*/ 691243 w 5263238"/>
                  <a:gd name="connsiteY25" fmla="*/ 1355274 h 2928261"/>
                  <a:gd name="connsiteX26" fmla="*/ 691243 w 5263238"/>
                  <a:gd name="connsiteY26" fmla="*/ 1251861 h 2928261"/>
                  <a:gd name="connsiteX27" fmla="*/ 642257 w 5263238"/>
                  <a:gd name="connsiteY27" fmla="*/ 1251861 h 2928261"/>
                  <a:gd name="connsiteX28" fmla="*/ 642257 w 5263238"/>
                  <a:gd name="connsiteY28" fmla="*/ 1121226 h 2928261"/>
                  <a:gd name="connsiteX29" fmla="*/ 549729 w 5263238"/>
                  <a:gd name="connsiteY29" fmla="*/ 1121226 h 2928261"/>
                  <a:gd name="connsiteX30" fmla="*/ 549729 w 5263238"/>
                  <a:gd name="connsiteY30" fmla="*/ 1017813 h 2928261"/>
                  <a:gd name="connsiteX31" fmla="*/ 457200 w 5263238"/>
                  <a:gd name="connsiteY31" fmla="*/ 1017813 h 2928261"/>
                  <a:gd name="connsiteX32" fmla="*/ 457200 w 5263238"/>
                  <a:gd name="connsiteY32" fmla="*/ 887185 h 2928261"/>
                  <a:gd name="connsiteX33" fmla="*/ 391885 w 5263238"/>
                  <a:gd name="connsiteY33" fmla="*/ 887185 h 2928261"/>
                  <a:gd name="connsiteX34" fmla="*/ 391885 w 5263238"/>
                  <a:gd name="connsiteY34" fmla="*/ 685800 h 2928261"/>
                  <a:gd name="connsiteX35" fmla="*/ 283029 w 5263238"/>
                  <a:gd name="connsiteY35" fmla="*/ 685800 h 2928261"/>
                  <a:gd name="connsiteX36" fmla="*/ 283029 w 5263238"/>
                  <a:gd name="connsiteY36" fmla="*/ 517071 h 2928261"/>
                  <a:gd name="connsiteX37" fmla="*/ 239486 w 5263238"/>
                  <a:gd name="connsiteY37" fmla="*/ 517071 h 2928261"/>
                  <a:gd name="connsiteX38" fmla="*/ 239486 w 5263238"/>
                  <a:gd name="connsiteY38" fmla="*/ 370114 h 2928261"/>
                  <a:gd name="connsiteX39" fmla="*/ 212271 w 5263238"/>
                  <a:gd name="connsiteY39" fmla="*/ 370114 h 2928261"/>
                  <a:gd name="connsiteX40" fmla="*/ 212271 w 5263238"/>
                  <a:gd name="connsiteY40" fmla="*/ 288471 h 2928261"/>
                  <a:gd name="connsiteX41" fmla="*/ 195943 w 5263238"/>
                  <a:gd name="connsiteY41" fmla="*/ 288471 h 2928261"/>
                  <a:gd name="connsiteX42" fmla="*/ 195943 w 5263238"/>
                  <a:gd name="connsiteY42" fmla="*/ 212271 h 2928261"/>
                  <a:gd name="connsiteX43" fmla="*/ 179614 w 5263238"/>
                  <a:gd name="connsiteY43" fmla="*/ 212271 h 2928261"/>
                  <a:gd name="connsiteX44" fmla="*/ 179614 w 5263238"/>
                  <a:gd name="connsiteY44" fmla="*/ 125186 h 2928261"/>
                  <a:gd name="connsiteX45" fmla="*/ 168729 w 5263238"/>
                  <a:gd name="connsiteY45" fmla="*/ 125186 h 2928261"/>
                  <a:gd name="connsiteX46" fmla="*/ 168729 w 5263238"/>
                  <a:gd name="connsiteY46" fmla="*/ 0 h 2928261"/>
                  <a:gd name="connsiteX47" fmla="*/ 0 w 5263238"/>
                  <a:gd name="connsiteY47" fmla="*/ 0 h 292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263238" h="2928261">
                    <a:moveTo>
                      <a:pt x="5263239" y="2928261"/>
                    </a:moveTo>
                    <a:lnTo>
                      <a:pt x="3897087" y="2928261"/>
                    </a:lnTo>
                    <a:lnTo>
                      <a:pt x="3897087" y="2683326"/>
                    </a:lnTo>
                    <a:lnTo>
                      <a:pt x="3271161" y="2683326"/>
                    </a:lnTo>
                    <a:lnTo>
                      <a:pt x="3271161" y="2574474"/>
                    </a:lnTo>
                    <a:lnTo>
                      <a:pt x="1709061" y="2574474"/>
                    </a:lnTo>
                    <a:lnTo>
                      <a:pt x="1709061" y="2427513"/>
                    </a:lnTo>
                    <a:lnTo>
                      <a:pt x="1660074" y="2427513"/>
                    </a:lnTo>
                    <a:lnTo>
                      <a:pt x="1660074" y="2324100"/>
                    </a:lnTo>
                    <a:lnTo>
                      <a:pt x="1616526" y="2324100"/>
                    </a:lnTo>
                    <a:lnTo>
                      <a:pt x="1616526" y="2182587"/>
                    </a:lnTo>
                    <a:lnTo>
                      <a:pt x="1159326" y="2182587"/>
                    </a:lnTo>
                    <a:lnTo>
                      <a:pt x="1159326" y="2046513"/>
                    </a:lnTo>
                    <a:lnTo>
                      <a:pt x="1126674" y="2046513"/>
                    </a:lnTo>
                    <a:lnTo>
                      <a:pt x="1126674" y="1937661"/>
                    </a:lnTo>
                    <a:lnTo>
                      <a:pt x="1110339" y="1937661"/>
                    </a:lnTo>
                    <a:lnTo>
                      <a:pt x="1110339" y="1834239"/>
                    </a:lnTo>
                    <a:lnTo>
                      <a:pt x="963387" y="1834239"/>
                    </a:lnTo>
                    <a:lnTo>
                      <a:pt x="963387" y="1709061"/>
                    </a:lnTo>
                    <a:lnTo>
                      <a:pt x="843643" y="1709061"/>
                    </a:lnTo>
                    <a:lnTo>
                      <a:pt x="843643" y="1600200"/>
                    </a:lnTo>
                    <a:lnTo>
                      <a:pt x="805543" y="1600200"/>
                    </a:lnTo>
                    <a:lnTo>
                      <a:pt x="805543" y="1447800"/>
                    </a:lnTo>
                    <a:lnTo>
                      <a:pt x="762000" y="1447800"/>
                    </a:lnTo>
                    <a:lnTo>
                      <a:pt x="762000" y="1355274"/>
                    </a:lnTo>
                    <a:lnTo>
                      <a:pt x="691243" y="1355274"/>
                    </a:lnTo>
                    <a:lnTo>
                      <a:pt x="691243" y="1251861"/>
                    </a:lnTo>
                    <a:lnTo>
                      <a:pt x="642257" y="1251861"/>
                    </a:lnTo>
                    <a:lnTo>
                      <a:pt x="642257" y="1121226"/>
                    </a:lnTo>
                    <a:lnTo>
                      <a:pt x="549729" y="1121226"/>
                    </a:lnTo>
                    <a:lnTo>
                      <a:pt x="549729" y="1017813"/>
                    </a:lnTo>
                    <a:lnTo>
                      <a:pt x="457200" y="1017813"/>
                    </a:lnTo>
                    <a:lnTo>
                      <a:pt x="457200" y="887185"/>
                    </a:lnTo>
                    <a:lnTo>
                      <a:pt x="391885" y="887185"/>
                    </a:lnTo>
                    <a:lnTo>
                      <a:pt x="391885" y="685800"/>
                    </a:lnTo>
                    <a:lnTo>
                      <a:pt x="283029" y="685800"/>
                    </a:lnTo>
                    <a:lnTo>
                      <a:pt x="283029" y="517071"/>
                    </a:lnTo>
                    <a:lnTo>
                      <a:pt x="239486" y="517071"/>
                    </a:lnTo>
                    <a:lnTo>
                      <a:pt x="239486" y="370114"/>
                    </a:lnTo>
                    <a:lnTo>
                      <a:pt x="212271" y="370114"/>
                    </a:lnTo>
                    <a:lnTo>
                      <a:pt x="212271" y="288471"/>
                    </a:lnTo>
                    <a:lnTo>
                      <a:pt x="195943" y="288471"/>
                    </a:lnTo>
                    <a:lnTo>
                      <a:pt x="195943" y="212271"/>
                    </a:lnTo>
                    <a:lnTo>
                      <a:pt x="179614" y="212271"/>
                    </a:lnTo>
                    <a:lnTo>
                      <a:pt x="179614" y="125186"/>
                    </a:lnTo>
                    <a:lnTo>
                      <a:pt x="168729" y="125186"/>
                    </a:lnTo>
                    <a:lnTo>
                      <a:pt x="168729"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3" name="Freeform: Shape 238">
                <a:extLst>
                  <a:ext uri="{FF2B5EF4-FFF2-40B4-BE49-F238E27FC236}">
                    <a16:creationId xmlns:a16="http://schemas.microsoft.com/office/drawing/2014/main" id="{8A976732-AAA9-B358-CC0C-0E61B0619466}"/>
                  </a:ext>
                </a:extLst>
              </p:cNvPr>
              <p:cNvSpPr/>
              <p:nvPr/>
            </p:nvSpPr>
            <p:spPr>
              <a:xfrm>
                <a:off x="8714698" y="482997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4" name="Freeform: Shape 239">
                <a:extLst>
                  <a:ext uri="{FF2B5EF4-FFF2-40B4-BE49-F238E27FC236}">
                    <a16:creationId xmlns:a16="http://schemas.microsoft.com/office/drawing/2014/main" id="{61629199-DDB9-C1FD-9CB1-9C5A402338A6}"/>
                  </a:ext>
                </a:extLst>
              </p:cNvPr>
              <p:cNvSpPr/>
              <p:nvPr/>
            </p:nvSpPr>
            <p:spPr>
              <a:xfrm>
                <a:off x="7343088" y="460137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Freeform: Shape 240">
                <a:extLst>
                  <a:ext uri="{FF2B5EF4-FFF2-40B4-BE49-F238E27FC236}">
                    <a16:creationId xmlns:a16="http://schemas.microsoft.com/office/drawing/2014/main" id="{C4E4B061-228F-914E-3049-05DDA5F2158B}"/>
                  </a:ext>
                </a:extLst>
              </p:cNvPr>
              <p:cNvSpPr/>
              <p:nvPr/>
            </p:nvSpPr>
            <p:spPr>
              <a:xfrm>
                <a:off x="7095438" y="460137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graphicFrame>
        <p:nvGraphicFramePr>
          <p:cNvPr id="195" name="Table 116">
            <a:extLst>
              <a:ext uri="{FF2B5EF4-FFF2-40B4-BE49-F238E27FC236}">
                <a16:creationId xmlns:a16="http://schemas.microsoft.com/office/drawing/2014/main" id="{24F53972-1EF7-6885-F3C6-F8197B229A2E}"/>
              </a:ext>
            </a:extLst>
          </p:cNvPr>
          <p:cNvGraphicFramePr>
            <a:graphicFrameLocks noGrp="1"/>
          </p:cNvGraphicFramePr>
          <p:nvPr>
            <p:extLst>
              <p:ext uri="{D42A27DB-BD31-4B8C-83A1-F6EECF244321}">
                <p14:modId xmlns:p14="http://schemas.microsoft.com/office/powerpoint/2010/main" val="2309191708"/>
              </p:ext>
            </p:extLst>
          </p:nvPr>
        </p:nvGraphicFramePr>
        <p:xfrm>
          <a:off x="7721755" y="2148421"/>
          <a:ext cx="3864936" cy="764640"/>
        </p:xfrm>
        <a:graphic>
          <a:graphicData uri="http://schemas.openxmlformats.org/drawingml/2006/table">
            <a:tbl>
              <a:tblPr firstRow="1" bandRow="1">
                <a:tableStyleId>{5C22544A-7EE6-4342-B048-85BDC9FD1C3A}</a:tableStyleId>
              </a:tblPr>
              <a:tblGrid>
                <a:gridCol w="1669312">
                  <a:extLst>
                    <a:ext uri="{9D8B030D-6E8A-4147-A177-3AD203B41FA5}">
                      <a16:colId xmlns:a16="http://schemas.microsoft.com/office/drawing/2014/main" val="583492988"/>
                    </a:ext>
                  </a:extLst>
                </a:gridCol>
                <a:gridCol w="1052624">
                  <a:extLst>
                    <a:ext uri="{9D8B030D-6E8A-4147-A177-3AD203B41FA5}">
                      <a16:colId xmlns:a16="http://schemas.microsoft.com/office/drawing/2014/main" val="2024119744"/>
                    </a:ext>
                  </a:extLst>
                </a:gridCol>
                <a:gridCol w="1143000">
                  <a:extLst>
                    <a:ext uri="{9D8B030D-6E8A-4147-A177-3AD203B41FA5}">
                      <a16:colId xmlns:a16="http://schemas.microsoft.com/office/drawing/2014/main" val="290828477"/>
                    </a:ext>
                  </a:extLst>
                </a:gridCol>
              </a:tblGrid>
              <a:tr h="139651">
                <a:tc>
                  <a:txBody>
                    <a:bodyPr/>
                    <a:lstStyle/>
                    <a:p>
                      <a:pPr algn="l" rtl="0"/>
                      <a:endParaRPr lang="en-GB" sz="12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Nimo + gem</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PBO + gem</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1027075"/>
                  </a:ext>
                </a:extLst>
              </a:tr>
              <a:tr h="139651">
                <a:tc>
                  <a:txBody>
                    <a:bodyPr/>
                    <a:lstStyle/>
                    <a:p>
                      <a:pPr algn="l"/>
                      <a:r>
                        <a:rPr lang="ja-JP" sz="1200">
                          <a:solidFill>
                            <a:srgbClr val="4D4D4D"/>
                          </a:solidFill>
                        </a:rPr>
                        <a:t>mPFS、mo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4.2 (2.7, 7.3)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3.6 (2.0, 5.0)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6857245"/>
                  </a:ext>
                </a:extLst>
              </a:tr>
              <a:tr h="0">
                <a:tc>
                  <a:txBody>
                    <a:bodyPr/>
                    <a:lstStyle/>
                    <a:p>
                      <a:pPr algn="l"/>
                      <a:r>
                        <a:rPr lang="ja-JP" sz="1200">
                          <a:solidFill>
                            <a:srgbClr val="4D4D4D"/>
                          </a:solidFill>
                        </a:rPr>
                        <a:t>HR (95%CI); </a:t>
                      </a:r>
                      <a:r>
                        <a:rPr lang="ja-JP" sz="1200" baseline="0">
                          <a:solidFill>
                            <a:srgbClr val="4D4D4D"/>
                          </a:solidFill>
                        </a:rPr>
                        <a:t>p値</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200" dirty="0">
                          <a:solidFill>
                            <a:srgbClr val="4D4D4D"/>
                          </a:solidFill>
                        </a:rPr>
                        <a:t>0.56 (0.12、0.99) ; 0.013</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0744116"/>
                  </a:ext>
                </a:extLst>
              </a:tr>
            </a:tbl>
          </a:graphicData>
        </a:graphic>
      </p:graphicFrame>
    </p:spTree>
    <p:extLst>
      <p:ext uri="{BB962C8B-B14F-4D97-AF65-F5344CB8AC3E}">
        <p14:creationId xmlns:p14="http://schemas.microsoft.com/office/powerpoint/2010/main" val="1721045673"/>
      </p:ext>
    </p:extLst>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ESDO 内科的腫瘍学スライドデッキ </a:t>
            </a:r>
            <a:br>
              <a:rPr lang="ja-JP"/>
            </a:br>
            <a:r>
              <a:rPr b="0" lang="ja-JP"/>
              <a:t>編集者 2022</a:t>
            </a:r>
          </a:p>
        </p:txBody>
      </p:sp>
      <p:pic>
        <p:nvPicPr>
          <p:cNvPr id="17" name="Picture 16"/>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11400436" y="5955817"/>
            <a:ext cx="495089" cy="740082"/>
          </a:xfrm>
          <a:prstGeom prst="rect">
            <a:avLst/>
          </a:prstGeom>
        </p:spPr>
      </p:pic>
      <p:sp>
        <p:nvSpPr>
          <p:cNvPr id="30" name="Content Placeholder 9"/>
          <p:cNvSpPr txBox="1">
            <a:spLocks/>
          </p:cNvSpPr>
          <p:nvPr/>
        </p:nvSpPr>
        <p:spPr bwMode="auto">
          <a:xfrm>
            <a:off x="490742" y="5243847"/>
            <a:ext cx="10552443" cy="1206866"/>
          </a:xfrm>
          <a:prstGeom prst="rect">
            <a:avLst/>
          </a:prstGeom>
          <a:solidFill>
            <a:schemeClr val="bg2">
              <a:lumMod val="20000"/>
              <a:lumOff val="80000"/>
            </a:schemeClr>
          </a:solidFill>
          <a:ln>
            <a:noFill/>
          </a:ln>
          <a:effectLst/>
          <a:scene3d>
            <a:camera prst="orthographicFront">
              <a:rot lat="0" lon="0" rev="0"/>
            </a:camera>
            <a:lightRig dir="t" rig="balanced">
              <a:rot lat="0" lon="0" rev="8700000"/>
            </a:lightRig>
          </a:scene3d>
          <a:sp3d/>
        </p:spPr>
        <p:txBody>
          <a:bodyPr anchor="ctr" anchorCtr="0" bIns="45720" compatLnSpc="1" lIns="91440" numCol="1" rIns="45720" tIns="45720" vert="horz" wrap="none">
            <a:prstTxWarp prst="textNoShape">
              <a:avLst/>
            </a:prstTxWarp>
          </a:bodyPr>
          <a:lstStyle>
            <a:lvl1pPr fontAlgn="auto" indent="0" marL="0">
              <a:spcBef>
                <a:spcPts val="0"/>
              </a:spcBef>
              <a:spcAft>
                <a:spcPct val="20000"/>
              </a:spcAft>
              <a:buClrTx/>
              <a:buSzTx/>
              <a:buFontTx/>
              <a:buNone/>
              <a:defRPr sz="1600">
                <a:solidFill>
                  <a:schemeClr val="tx2"/>
                </a:solidFill>
              </a:defRPr>
            </a:lvl1pPr>
            <a:lvl2pPr indent="-309563" marL="561975">
              <a:spcBef>
                <a:spcPct val="20000"/>
              </a:spcBef>
              <a:buClr>
                <a:schemeClr val="bg1"/>
              </a:buClr>
              <a:buChar char="–"/>
              <a:defRPr sz="2000">
                <a:latin typeface="+mn-lt"/>
                <a:cs typeface="+mn-cs"/>
              </a:defRPr>
            </a:lvl2pPr>
            <a:lvl3pPr indent="-249238" marL="812800">
              <a:spcBef>
                <a:spcPct val="20000"/>
              </a:spcBef>
              <a:buClr>
                <a:schemeClr val="bg1"/>
              </a:buClr>
              <a:buChar char="•"/>
              <a:defRPr sz="2000">
                <a:latin typeface="+mn-lt"/>
                <a:cs typeface="+mn-cs"/>
              </a:defRPr>
            </a:lvl3pPr>
            <a:lvl4pPr indent="-287338" marL="1101725">
              <a:spcBef>
                <a:spcPct val="20000"/>
              </a:spcBef>
              <a:buClr>
                <a:schemeClr val="bg1"/>
              </a:buClr>
              <a:buChar char="–"/>
              <a:defRPr sz="2000">
                <a:latin typeface="+mn-lt"/>
                <a:cs typeface="+mn-cs"/>
              </a:defRPr>
            </a:lvl4pPr>
            <a:lvl5pPr indent="-287338" marL="1390650">
              <a:spcBef>
                <a:spcPct val="20000"/>
              </a:spcBef>
              <a:buClr>
                <a:schemeClr val="bg1"/>
              </a:buClr>
              <a:buChar char="»"/>
              <a:defRPr sz="2000">
                <a:latin typeface="+mn-lt"/>
                <a:cs typeface="+mn-cs"/>
              </a:defRPr>
            </a:lvl5pPr>
            <a:lvl6pPr fontAlgn="base" indent="-287338" marL="1847850">
              <a:spcBef>
                <a:spcPct val="20000"/>
              </a:spcBef>
              <a:spcAft>
                <a:spcPct val="0"/>
              </a:spcAft>
              <a:buChar char="»"/>
              <a:defRPr sz="2000">
                <a:latin typeface="+mn-lt"/>
                <a:cs typeface="+mn-cs"/>
              </a:defRPr>
            </a:lvl6pPr>
            <a:lvl7pPr fontAlgn="base" indent="-287338" marL="2305050">
              <a:spcBef>
                <a:spcPct val="20000"/>
              </a:spcBef>
              <a:spcAft>
                <a:spcPct val="0"/>
              </a:spcAft>
              <a:buChar char="»"/>
              <a:defRPr sz="2000">
                <a:latin typeface="+mn-lt"/>
                <a:cs typeface="+mn-cs"/>
              </a:defRPr>
            </a:lvl7pPr>
            <a:lvl8pPr fontAlgn="base" indent="-287338" marL="2762250">
              <a:spcBef>
                <a:spcPct val="20000"/>
              </a:spcBef>
              <a:spcAft>
                <a:spcPct val="0"/>
              </a:spcAft>
              <a:buChar char="»"/>
              <a:defRPr sz="2000">
                <a:latin typeface="+mn-lt"/>
                <a:cs typeface="+mn-cs"/>
              </a:defRPr>
            </a:lvl8pPr>
            <a:lvl9pPr fontAlgn="base" indent="-287338" marL="3219450">
              <a:spcBef>
                <a:spcPct val="20000"/>
              </a:spcBef>
              <a:spcAft>
                <a:spcPct val="0"/>
              </a:spcAft>
              <a:buChar char="»"/>
              <a:defRPr sz="2000">
                <a:latin typeface="+mn-lt"/>
                <a:cs typeface="+mn-cs"/>
              </a:defRPr>
            </a:lvl9pPr>
          </a:lstStyle>
          <a:p>
            <a:pPr algn="l" defTabSz="914400" eaLnBrk="1" fontAlgn="auto" hangingPunct="1" indent="0" latinLnBrk="0" lvl="0" marL="0" marR="0" rtl="0">
              <a:lnSpc>
                <a:spcPct val="100000"/>
              </a:lnSpc>
              <a:spcBef>
                <a:spcPts val="0"/>
              </a:spcBef>
              <a:spcAft>
                <a:spcPts val="600"/>
              </a:spcAft>
              <a:buClrTx/>
              <a:buSzTx/>
              <a:buFontTx/>
              <a:buNone/>
              <a:tabLst/>
              <a:defRPr/>
            </a:pPr>
            <a:r>
              <a:rPr b="1" baseline="0" cap="none" i="0" kumimoji="0" lang="ja-JP" noProof="0" normalizeH="0" strike="noStrike" sz="1400" u="none">
                <a:ln>
                  <a:noFill/>
                </a:ln>
                <a:solidFill>
                  <a:srgbClr val="043882"/>
                </a:solidFill>
                <a:uLnTx/>
                <a:uFillTx/>
                <a:latin charset="0" typeface="Arial"/>
                <a:ea typeface="MS Mincho"/>
                <a:cs charset="0" typeface="Arial"/>
              </a:rPr>
              <a:t>バイオマーカー</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i="0" kumimoji="0" lang="ja-JP" noProof="0" normalizeH="0" strike="noStrike" sz="1100" u="none">
                <a:ln>
                  <a:noFill/>
                </a:ln>
                <a:solidFill>
                  <a:srgbClr val="4D4D4D"/>
                </a:solidFill>
                <a:uLnTx/>
                <a:uFillTx/>
                <a:latin charset="0" typeface="Arial"/>
                <a:ea typeface="MS Mincho"/>
                <a:cs charset="0" typeface="Arial"/>
              </a:rPr>
              <a:t>Eric Van Cutsem教授	</a:t>
            </a:r>
            <a:r>
              <a:rPr b="0" baseline="0" cap="none" i="0" kumimoji="0" lang="ja-JP" noProof="0" normalizeH="0" strike="noStrike" sz="1100" u="none">
                <a:ln>
                  <a:noFill/>
                </a:ln>
                <a:solidFill>
                  <a:srgbClr val="4D4D4D"/>
                </a:solidFill>
                <a:uLnTx/>
                <a:uFillTx/>
                <a:latin charset="0" typeface="Arial"/>
                <a:ea typeface="MS Mincho"/>
                <a:cs charset="0" typeface="Arial"/>
              </a:rPr>
              <a:t>ベルギー、ルーヴェン、大学病院、消化器腫瘍学</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i="0" kumimoji="0" lang="ja-JP" noProof="0" normalizeH="0" strike="noStrike" sz="1100" u="none">
                <a:ln>
                  <a:noFill/>
                </a:ln>
                <a:solidFill>
                  <a:srgbClr val="4D4D4D"/>
                </a:solidFill>
                <a:uLnTx/>
                <a:uFillTx/>
                <a:latin charset="0" typeface="Arial"/>
                <a:ea typeface="MS Mincho"/>
                <a:cs charset="0" typeface="Arial"/>
              </a:rPr>
              <a:t>Thomas Seufferlein教授	</a:t>
            </a:r>
            <a:r>
              <a:rPr b="0" baseline="0" cap="none" i="0" kumimoji="0" lang="ja-JP" noProof="0" normalizeH="0" strike="noStrike" sz="1100" u="none">
                <a:ln>
                  <a:noFill/>
                </a:ln>
                <a:solidFill>
                  <a:srgbClr val="4D4D4D"/>
                </a:solidFill>
                <a:uLnTx/>
                <a:uFillTx/>
                <a:latin charset="0" typeface="Arial"/>
                <a:ea typeface="MS Mincho"/>
                <a:cs charset="0" typeface="Arial"/>
              </a:rPr>
              <a:t>ドイツ、ウルム、ウルム大学、内科クリニックI</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i="0" kumimoji="0" lang="ja-JP" noProof="0" normalizeH="0" strike="noStrike" sz="1100" u="none">
                <a:ln>
                  <a:noFill/>
                </a:ln>
                <a:solidFill>
                  <a:srgbClr val="4D4D4D"/>
                </a:solidFill>
                <a:uLnTx/>
                <a:uFillTx/>
                <a:latin charset="0" typeface="Arial"/>
                <a:ea typeface="MS Mincho"/>
                <a:cs charset="0" typeface="Arial"/>
              </a:rPr>
              <a:t>Pieter-Jan Cuyle博士	</a:t>
            </a:r>
            <a:r>
              <a:rPr b="0" baseline="0" cap="none" i="0" kumimoji="0" lang="ja-JP" noProof="0" normalizeH="0" strike="noStrike" sz="1100" u="none">
                <a:ln>
                  <a:noFill/>
                </a:ln>
                <a:solidFill>
                  <a:srgbClr val="4D4D4D"/>
                </a:solidFill>
                <a:uLnTx/>
                <a:uFillTx/>
                <a:latin charset="0" typeface="Arial"/>
                <a:ea typeface="MS Mincho"/>
                <a:cs charset="0" typeface="Arial"/>
              </a:rPr>
              <a:t>ベルギー、ボンヒーデン、イメルダ総合病院、消化器腫瘍学 </a:t>
            </a:r>
            <a:r>
              <a:rPr b="1" baseline="0" cap="none" i="0" kumimoji="0" lang="ja-JP" noProof="0" normalizeH="0" strike="noStrike" sz="1100" u="none">
                <a:ln>
                  <a:noFill/>
                </a:ln>
                <a:solidFill>
                  <a:srgbClr val="4D4D4D"/>
                </a:solidFill>
                <a:uLnTx/>
                <a:uFillTx/>
                <a:latin charset="0" typeface="Arial"/>
                <a:ea typeface="MS Mincho"/>
                <a:cs charset="0" typeface="Arial"/>
              </a:rPr>
              <a:t>	</a:t>
            </a:r>
          </a:p>
        </p:txBody>
      </p:sp>
      <p:sp>
        <p:nvSpPr>
          <p:cNvPr id="35" name="Content Placeholder 9"/>
          <p:cNvSpPr txBox="1">
            <a:spLocks/>
          </p:cNvSpPr>
          <p:nvPr/>
        </p:nvSpPr>
        <p:spPr bwMode="auto">
          <a:xfrm>
            <a:off x="490742" y="1307744"/>
            <a:ext cx="10536054" cy="1200325"/>
          </a:xfrm>
          <a:prstGeom prst="rect">
            <a:avLst/>
          </a:prstGeom>
          <a:solidFill>
            <a:schemeClr val="bg2">
              <a:lumMod val="20000"/>
              <a:lumOff val="80000"/>
            </a:schemeClr>
          </a:solidFill>
          <a:ln>
            <a:noFill/>
          </a:ln>
          <a:effectLst/>
          <a:scene3d>
            <a:camera prst="orthographicFront">
              <a:rot lat="0" lon="0" rev="0"/>
            </a:camera>
            <a:lightRig dir="t" rig="balanced">
              <a:rot lat="0" lon="0" rev="8700000"/>
            </a:lightRig>
          </a:scene3d>
          <a:sp3d/>
        </p:spPr>
        <p:txBody>
          <a:bodyPr anchor="ctr" lIns="91440" wrap="none"/>
          <a:lstStyle>
            <a:defPPr>
              <a:defRPr lang="en-GB"/>
            </a:defPPr>
            <a:lvl1pPr defTabSz="914400" eaLnBrk="1" fontAlgn="auto" hangingPunct="1" indent="0" latinLnBrk="0" lvl="0" marL="0" marR="0">
              <a:lnSpc>
                <a:spcPct val="100000"/>
              </a:lnSpc>
              <a:spcBef>
                <a:spcPts val="0"/>
              </a:spcBef>
              <a:spcAft>
                <a:spcPct val="20000"/>
              </a:spcAft>
              <a:buClrTx/>
              <a:buSzTx/>
              <a:buFontTx/>
              <a:buNone/>
              <a:tabLst/>
              <a:defRPr b="0" baseline="0" cap="none" i="0" kern="0" kumimoji="0" normalizeH="0" spc="0" strike="noStrike" sz="2000" u="none">
                <a:ln>
                  <a:noFill/>
                </a:ln>
                <a:solidFill>
                  <a:schemeClr val="tx2"/>
                </a:solidFill>
                <a:effectLst/>
                <a:uLnTx/>
                <a:uFillTx/>
              </a:defRPr>
            </a:lvl1pPr>
          </a:lstStyle>
          <a:p>
            <a:pPr algn="l" defTabSz="914400" eaLnBrk="1" fontAlgn="auto" hangingPunct="1" indent="0" latinLnBrk="0" lvl="0" marL="0" marR="0" rtl="0">
              <a:lnSpc>
                <a:spcPct val="100000"/>
              </a:lnSpc>
              <a:spcBef>
                <a:spcPts val="0"/>
              </a:spcBef>
              <a:spcAft>
                <a:spcPts val="600"/>
              </a:spcAft>
              <a:buClrTx/>
              <a:buSzTx/>
              <a:buFontTx/>
              <a:buNone/>
              <a:tabLst/>
              <a:defRPr/>
            </a:pPr>
            <a:r>
              <a:rPr b="1" baseline="0" cap="none" i="0" kumimoji="0" lang="ja-JP" noProof="0" normalizeH="0" strike="noStrike" sz="1400" u="none">
                <a:ln>
                  <a:noFill/>
                </a:ln>
                <a:solidFill>
                  <a:srgbClr val="043882"/>
                </a:solidFill>
                <a:uLnTx/>
                <a:uFillTx/>
                <a:latin charset="0" typeface="Arial"/>
                <a:ea typeface="MS Mincho"/>
                <a:cs charset="0" typeface="Arial"/>
              </a:rPr>
              <a:t>結腸直腸癌</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i="0" kumimoji="0" lang="ja-JP" noProof="0" normalizeH="0" strike="noStrike" sz="1100" u="none">
                <a:ln>
                  <a:noFill/>
                </a:ln>
                <a:solidFill>
                  <a:srgbClr val="4D4D4D"/>
                </a:solidFill>
                <a:uLnTx/>
                <a:uFillTx/>
                <a:latin charset="0" typeface="Arial"/>
                <a:ea typeface="MS Mincho"/>
                <a:cs charset="0" typeface="Arial"/>
              </a:rPr>
              <a:t>Eric Van Cutsem教授	</a:t>
            </a:r>
            <a:r>
              <a:rPr b="0" baseline="0" cap="none" i="0" kumimoji="0" lang="ja-JP" noProof="0" normalizeH="0" strike="noStrike" sz="1100" u="none">
                <a:ln>
                  <a:noFill/>
                </a:ln>
                <a:solidFill>
                  <a:srgbClr val="4D4D4D"/>
                </a:solidFill>
                <a:uLnTx/>
                <a:uFillTx/>
                <a:latin charset="0" typeface="Arial"/>
                <a:ea typeface="MS Mincho"/>
                <a:cs charset="0" typeface="Arial"/>
              </a:rPr>
              <a:t>ベルギー、ルーヴェン、大学病院、消化器腫瘍学</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i="0" kumimoji="0" lang="ja-JP" noProof="0" normalizeH="0" strike="noStrike" sz="1100" u="none">
                <a:ln>
                  <a:noFill/>
                </a:ln>
                <a:solidFill>
                  <a:srgbClr val="4D4D4D"/>
                </a:solidFill>
                <a:uLnTx/>
                <a:uFillTx/>
                <a:latin charset="0" typeface="Arial"/>
                <a:ea typeface="MS Mincho"/>
                <a:cs charset="0" typeface="Arial"/>
              </a:rPr>
              <a:t>Thomas Gruenberger教授	</a:t>
            </a:r>
            <a:r>
              <a:rPr b="0" baseline="0" cap="none" i="0" kumimoji="0" lang="ja-JP" noProof="0" normalizeH="0" strike="noStrike" sz="1100" u="none">
                <a:ln>
                  <a:noFill/>
                </a:ln>
                <a:solidFill>
                  <a:srgbClr val="4D4D4D"/>
                </a:solidFill>
                <a:uLnTx/>
                <a:uFillTx/>
                <a:latin charset="0" typeface="Arial"/>
                <a:ea typeface="MS Mincho"/>
                <a:cs charset="0" typeface="Arial"/>
              </a:rPr>
              <a:t>オーストリア、ウィーン、カイザー・フランツ・ヨーゼフ病院、外科学</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i="0" kumimoji="0" lang="ja-JP" noProof="0" normalizeH="0" strike="noStrike" sz="1100" u="none">
                <a:ln>
                  <a:noFill/>
                </a:ln>
                <a:solidFill>
                  <a:srgbClr val="4D4D4D"/>
                </a:solidFill>
                <a:uLnTx/>
                <a:uFillTx/>
                <a:latin charset="0" typeface="Arial"/>
                <a:ea typeface="MS Mincho"/>
                <a:cs charset="0" typeface="Arial"/>
              </a:rPr>
              <a:t>Jaroslaw Regula教授	</a:t>
            </a:r>
            <a:r>
              <a:rPr b="0" baseline="0" cap="none" i="0" kumimoji="0" lang="ja-JP" noProof="0" normalizeH="0" strike="noStrike" sz="1100" u="none">
                <a:ln>
                  <a:noFill/>
                </a:ln>
                <a:solidFill>
                  <a:srgbClr val="4D4D4D"/>
                </a:solidFill>
                <a:uLnTx/>
                <a:uFillTx/>
                <a:latin charset="0" typeface="Arial"/>
                <a:ea typeface="MS Mincho"/>
                <a:cs charset="0" typeface="Arial"/>
              </a:rPr>
              <a:t>ポーランド、ワルシャワ、腫瘍学研究所、消化器科学および肝臓学</a:t>
            </a:r>
          </a:p>
        </p:txBody>
      </p:sp>
      <p:sp>
        <p:nvSpPr>
          <p:cNvPr id="42" name="Content Placeholder 9"/>
          <p:cNvSpPr txBox="1">
            <a:spLocks/>
          </p:cNvSpPr>
          <p:nvPr/>
        </p:nvSpPr>
        <p:spPr>
          <a:xfrm>
            <a:off x="488913" y="2618791"/>
            <a:ext cx="10549807" cy="1201638"/>
          </a:xfrm>
          <a:prstGeom prst="rect">
            <a:avLst/>
          </a:prstGeom>
          <a:solidFill>
            <a:schemeClr val="bg2">
              <a:lumMod val="20000"/>
              <a:lumOff val="80000"/>
            </a:schemeClr>
          </a:solidFill>
          <a:ln>
            <a:noFill/>
          </a:ln>
          <a:effectLst/>
          <a:scene3d>
            <a:camera prst="orthographicFront">
              <a:rot lat="0" lon="0" rev="0"/>
            </a:camera>
            <a:lightRig dir="t" rig="balanced">
              <a:rot lat="0" lon="0" rev="8700000"/>
            </a:lightRig>
          </a:scene3d>
          <a:sp3d/>
        </p:spPr>
        <p:txBody>
          <a:bodyPr anchor="ctr" lIns="91440" rIns="45720" wrap="none"/>
          <a:lstStyle>
            <a:lvl1pPr algn="l" fontAlgn="base" indent="-250825" marL="250825" rtl="0">
              <a:spcBef>
                <a:spcPct val="20000"/>
              </a:spcBef>
              <a:spcAft>
                <a:spcPct val="0"/>
              </a:spcAft>
              <a:buClr>
                <a:schemeClr val="bg1"/>
              </a:buClr>
              <a:buSzPct val="110000"/>
              <a:buChar char="•"/>
              <a:defRPr sz="2000">
                <a:solidFill>
                  <a:schemeClr val="tx1"/>
                </a:solidFill>
                <a:latin typeface="+mn-lt"/>
                <a:ea typeface="+mn-ea"/>
                <a:cs typeface="+mn-cs"/>
              </a:defRPr>
            </a:lvl1pPr>
            <a:lvl2pPr algn="l" fontAlgn="base" indent="-309563" marL="561975" rtl="0">
              <a:spcBef>
                <a:spcPct val="20000"/>
              </a:spcBef>
              <a:spcAft>
                <a:spcPct val="0"/>
              </a:spcAft>
              <a:buClr>
                <a:schemeClr val="bg1"/>
              </a:buClr>
              <a:buChar char="–"/>
              <a:defRPr sz="2000">
                <a:solidFill>
                  <a:schemeClr val="tx1"/>
                </a:solidFill>
                <a:latin typeface="+mn-lt"/>
                <a:cs typeface="+mn-cs"/>
              </a:defRPr>
            </a:lvl2pPr>
            <a:lvl3pPr algn="l" fontAlgn="base" indent="-249238" marL="812800" rtl="0">
              <a:spcBef>
                <a:spcPct val="20000"/>
              </a:spcBef>
              <a:spcAft>
                <a:spcPct val="0"/>
              </a:spcAft>
              <a:buClr>
                <a:schemeClr val="bg1"/>
              </a:buClr>
              <a:buChar char="•"/>
              <a:defRPr sz="2000">
                <a:solidFill>
                  <a:schemeClr val="tx1"/>
                </a:solidFill>
                <a:latin typeface="+mn-lt"/>
                <a:cs typeface="+mn-cs"/>
              </a:defRPr>
            </a:lvl3pPr>
            <a:lvl4pPr algn="l" fontAlgn="base" indent="-287338" marL="1101725" rtl="0">
              <a:spcBef>
                <a:spcPct val="20000"/>
              </a:spcBef>
              <a:spcAft>
                <a:spcPct val="0"/>
              </a:spcAft>
              <a:buClr>
                <a:schemeClr val="bg1"/>
              </a:buClr>
              <a:buChar char="–"/>
              <a:defRPr sz="2000">
                <a:solidFill>
                  <a:schemeClr val="tx1"/>
                </a:solidFill>
                <a:latin typeface="+mn-lt"/>
                <a:cs typeface="+mn-cs"/>
              </a:defRPr>
            </a:lvl4pPr>
            <a:lvl5pPr algn="l" fontAlgn="base" indent="-287338" marL="1390650" rtl="0">
              <a:spcBef>
                <a:spcPct val="20000"/>
              </a:spcBef>
              <a:spcAft>
                <a:spcPct val="0"/>
              </a:spcAft>
              <a:buClr>
                <a:schemeClr val="bg1"/>
              </a:buClr>
              <a:buChar char="»"/>
              <a:defRPr sz="2000">
                <a:solidFill>
                  <a:schemeClr val="tx1"/>
                </a:solidFill>
                <a:latin typeface="+mn-lt"/>
                <a:cs typeface="+mn-cs"/>
              </a:defRPr>
            </a:lvl5pPr>
            <a:lvl6pPr algn="l" fontAlgn="base" indent="-287338" marL="1847850" rtl="0">
              <a:spcBef>
                <a:spcPct val="20000"/>
              </a:spcBef>
              <a:spcAft>
                <a:spcPct val="0"/>
              </a:spcAft>
              <a:buChar char="»"/>
              <a:defRPr sz="2000">
                <a:solidFill>
                  <a:schemeClr val="tx1"/>
                </a:solidFill>
                <a:latin typeface="+mn-lt"/>
                <a:cs typeface="+mn-cs"/>
              </a:defRPr>
            </a:lvl6pPr>
            <a:lvl7pPr algn="l" fontAlgn="base" indent="-287338" marL="2305050" rtl="0">
              <a:spcBef>
                <a:spcPct val="20000"/>
              </a:spcBef>
              <a:spcAft>
                <a:spcPct val="0"/>
              </a:spcAft>
              <a:buChar char="»"/>
              <a:defRPr sz="2000">
                <a:solidFill>
                  <a:schemeClr val="tx1"/>
                </a:solidFill>
                <a:latin typeface="+mn-lt"/>
                <a:cs typeface="+mn-cs"/>
              </a:defRPr>
            </a:lvl7pPr>
            <a:lvl8pPr algn="l" fontAlgn="base" indent="-287338" marL="2762250" rtl="0">
              <a:spcBef>
                <a:spcPct val="20000"/>
              </a:spcBef>
              <a:spcAft>
                <a:spcPct val="0"/>
              </a:spcAft>
              <a:buChar char="»"/>
              <a:defRPr sz="2000">
                <a:solidFill>
                  <a:schemeClr val="tx1"/>
                </a:solidFill>
                <a:latin typeface="+mn-lt"/>
                <a:cs typeface="+mn-cs"/>
              </a:defRPr>
            </a:lvl8pPr>
            <a:lvl9pPr algn="l" fontAlgn="base" indent="-287338" marL="3219450" rtl="0">
              <a:spcBef>
                <a:spcPct val="20000"/>
              </a:spcBef>
              <a:spcAft>
                <a:spcPct val="0"/>
              </a:spcAft>
              <a:buChar char="»"/>
              <a:defRPr sz="2000">
                <a:solidFill>
                  <a:schemeClr val="tx1"/>
                </a:solidFill>
                <a:latin typeface="+mn-lt"/>
                <a:cs typeface="+mn-cs"/>
              </a:defRPr>
            </a:lvl9pPr>
          </a:lstStyle>
          <a:p>
            <a:pPr algn="l" defTabSz="914400" eaLnBrk="1" fontAlgn="auto" hangingPunct="1" indent="0" latinLnBrk="0" lvl="0" marL="0" marR="0" rtl="0">
              <a:lnSpc>
                <a:spcPct val="100000"/>
              </a:lnSpc>
              <a:spcBef>
                <a:spcPts val="0"/>
              </a:spcBef>
              <a:spcAft>
                <a:spcPts val="600"/>
              </a:spcAft>
              <a:buClrTx/>
              <a:buSzTx/>
              <a:buFontTx/>
              <a:buNone/>
              <a:tabLst/>
              <a:defRPr/>
            </a:pPr>
            <a:r>
              <a:rPr b="1" baseline="0" cap="none" i="0" kumimoji="0" lang="ja-JP" noProof="0" normalizeH="0" strike="noStrike" sz="1400" u="none">
                <a:ln>
                  <a:noFill/>
                </a:ln>
                <a:solidFill>
                  <a:srgbClr val="043882"/>
                </a:solidFill>
                <a:uLnTx/>
                <a:uFillTx/>
                <a:latin typeface="Arial"/>
                <a:ea typeface="MS Mincho"/>
                <a:cs typeface="Arial"/>
              </a:rPr>
              <a:t>膵癌と肝胆道腫瘍</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i="0" kumimoji="0" lang="ja-JP" noProof="0" normalizeH="0" strike="noStrike" sz="1100" u="none">
                <a:ln>
                  <a:noFill/>
                </a:ln>
                <a:solidFill>
                  <a:srgbClr val="4D4D4D"/>
                </a:solidFill>
                <a:uLnTx/>
                <a:uFillTx/>
                <a:latin typeface="Arial"/>
                <a:ea typeface="MS Mincho"/>
                <a:cs typeface="Arial"/>
              </a:rPr>
              <a:t>Jean-Luc Van Laethem教授	</a:t>
            </a:r>
            <a:r>
              <a:rPr b="0" baseline="0" cap="none" i="0" kumimoji="0" lang="ja-JP" noProof="0" normalizeH="0" strike="noStrike" sz="1100" u="none">
                <a:ln>
                  <a:noFill/>
                </a:ln>
                <a:solidFill>
                  <a:srgbClr val="4D4D4D"/>
                </a:solidFill>
                <a:uLnTx/>
                <a:uFillTx/>
                <a:latin typeface="Arial"/>
                <a:ea typeface="MS Mincho"/>
                <a:cs typeface="Arial"/>
              </a:rPr>
              <a:t>ベルギー、ブリュッセル、エラスメ大学病院、消化器腫瘍学</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i="0" kumimoji="0" lang="ja-JP" noProof="0" normalizeH="0" strike="noStrike" sz="1100" u="none">
                <a:ln>
                  <a:noFill/>
                </a:ln>
                <a:solidFill>
                  <a:srgbClr val="4D4D4D"/>
                </a:solidFill>
                <a:uLnTx/>
                <a:uFillTx/>
                <a:latin typeface="Arial"/>
                <a:ea typeface="MS Mincho"/>
                <a:cs typeface="Arial"/>
              </a:rPr>
              <a:t>Thomas Seufferlein教授	</a:t>
            </a:r>
            <a:r>
              <a:rPr b="0" baseline="0" cap="none" i="0" kumimoji="0" lang="ja-JP" noProof="0" normalizeH="0" strike="noStrike" sz="1100" u="none">
                <a:ln>
                  <a:noFill/>
                </a:ln>
                <a:solidFill>
                  <a:srgbClr val="4D4D4D"/>
                </a:solidFill>
                <a:uLnTx/>
                <a:uFillTx/>
                <a:latin typeface="Arial"/>
                <a:ea typeface="MS Mincho"/>
                <a:cs typeface="Arial"/>
              </a:rPr>
              <a:t>ドイツ、ウルム、ウルム大学、内科クリニックI</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i="0" kumimoji="0" lang="ja-JP" noProof="0" normalizeH="0" strike="noStrike" sz="1100" u="none">
                <a:ln>
                  <a:noFill/>
                </a:ln>
                <a:solidFill>
                  <a:srgbClr val="4D4D4D"/>
                </a:solidFill>
                <a:uLnTx/>
                <a:uFillTx/>
                <a:latin typeface="Arial"/>
                <a:ea typeface="MS Mincho"/>
                <a:cs typeface="Arial"/>
              </a:rPr>
              <a:t>Ann-Maria Bucalau博士	</a:t>
            </a:r>
            <a:r>
              <a:rPr b="0" baseline="0" cap="none" i="0" kumimoji="0" lang="ja-JP" noProof="0" normalizeH="0" strike="noStrike" sz="1100" u="none">
                <a:ln>
                  <a:noFill/>
                </a:ln>
                <a:solidFill>
                  <a:srgbClr val="4D4D4D"/>
                </a:solidFill>
                <a:uLnTx/>
                <a:uFillTx/>
                <a:latin typeface="Arial"/>
                <a:ea typeface="MS Mincho"/>
                <a:cs typeface="Arial"/>
              </a:rPr>
              <a:t>ブリュッセル、ベルギー、エラスメ大学病院、消化器腫瘍学</a:t>
            </a:r>
          </a:p>
        </p:txBody>
      </p:sp>
      <p:sp>
        <p:nvSpPr>
          <p:cNvPr id="49" name="Content Placeholder 9"/>
          <p:cNvSpPr txBox="1">
            <a:spLocks/>
          </p:cNvSpPr>
          <p:nvPr/>
        </p:nvSpPr>
        <p:spPr bwMode="auto">
          <a:xfrm>
            <a:off x="483413" y="3931151"/>
            <a:ext cx="10536054" cy="1201974"/>
          </a:xfrm>
          <a:prstGeom prst="rect">
            <a:avLst/>
          </a:prstGeom>
          <a:solidFill>
            <a:schemeClr val="bg2">
              <a:lumMod val="20000"/>
              <a:lumOff val="80000"/>
            </a:schemeClr>
          </a:solidFill>
          <a:ln>
            <a:noFill/>
          </a:ln>
          <a:effectLst/>
          <a:scene3d>
            <a:camera prst="orthographicFront">
              <a:rot lat="0" lon="0" rev="0"/>
            </a:camera>
            <a:lightRig dir="t" rig="balanced">
              <a:rot lat="0" lon="0" rev="8700000"/>
            </a:lightRig>
          </a:scene3d>
          <a:sp3d/>
        </p:spPr>
        <p:txBody>
          <a:bodyPr anchor="ctr" anchorCtr="0" bIns="45720" compatLnSpc="1" lIns="91440" numCol="1" rIns="45720" tIns="45720" vert="horz" wrap="none">
            <a:prstTxWarp prst="textNoShape">
              <a:avLst/>
            </a:prstTxWarp>
          </a:bodyPr>
          <a:lstStyle>
            <a:lvl1pPr fontAlgn="auto" indent="0" marL="0">
              <a:spcBef>
                <a:spcPts val="0"/>
              </a:spcBef>
              <a:spcAft>
                <a:spcPct val="20000"/>
              </a:spcAft>
              <a:buClrTx/>
              <a:buSzTx/>
              <a:buFontTx/>
              <a:buNone/>
              <a:defRPr sz="1600">
                <a:solidFill>
                  <a:schemeClr val="tx2"/>
                </a:solidFill>
              </a:defRPr>
            </a:lvl1pPr>
            <a:lvl2pPr indent="-309563" marL="561975">
              <a:spcBef>
                <a:spcPct val="20000"/>
              </a:spcBef>
              <a:buClr>
                <a:schemeClr val="bg1"/>
              </a:buClr>
              <a:buChar char="–"/>
              <a:defRPr sz="2000">
                <a:latin typeface="+mn-lt"/>
                <a:cs typeface="+mn-cs"/>
              </a:defRPr>
            </a:lvl2pPr>
            <a:lvl3pPr indent="-249238" marL="812800">
              <a:spcBef>
                <a:spcPct val="20000"/>
              </a:spcBef>
              <a:buClr>
                <a:schemeClr val="bg1"/>
              </a:buClr>
              <a:buChar char="•"/>
              <a:defRPr sz="2000">
                <a:latin typeface="+mn-lt"/>
                <a:cs typeface="+mn-cs"/>
              </a:defRPr>
            </a:lvl3pPr>
            <a:lvl4pPr indent="-287338" marL="1101725">
              <a:spcBef>
                <a:spcPct val="20000"/>
              </a:spcBef>
              <a:buClr>
                <a:schemeClr val="bg1"/>
              </a:buClr>
              <a:buChar char="–"/>
              <a:defRPr sz="2000">
                <a:latin typeface="+mn-lt"/>
                <a:cs typeface="+mn-cs"/>
              </a:defRPr>
            </a:lvl4pPr>
            <a:lvl5pPr indent="-287338" marL="1390650">
              <a:spcBef>
                <a:spcPct val="20000"/>
              </a:spcBef>
              <a:buClr>
                <a:schemeClr val="bg1"/>
              </a:buClr>
              <a:buChar char="»"/>
              <a:defRPr sz="2000">
                <a:latin typeface="+mn-lt"/>
                <a:cs typeface="+mn-cs"/>
              </a:defRPr>
            </a:lvl5pPr>
            <a:lvl6pPr fontAlgn="base" indent="-287338" marL="1847850">
              <a:spcBef>
                <a:spcPct val="20000"/>
              </a:spcBef>
              <a:spcAft>
                <a:spcPct val="0"/>
              </a:spcAft>
              <a:buChar char="»"/>
              <a:defRPr sz="2000">
                <a:latin typeface="+mn-lt"/>
                <a:cs typeface="+mn-cs"/>
              </a:defRPr>
            </a:lvl6pPr>
            <a:lvl7pPr fontAlgn="base" indent="-287338" marL="2305050">
              <a:spcBef>
                <a:spcPct val="20000"/>
              </a:spcBef>
              <a:spcAft>
                <a:spcPct val="0"/>
              </a:spcAft>
              <a:buChar char="»"/>
              <a:defRPr sz="2000">
                <a:latin typeface="+mn-lt"/>
                <a:cs typeface="+mn-cs"/>
              </a:defRPr>
            </a:lvl7pPr>
            <a:lvl8pPr fontAlgn="base" indent="-287338" marL="2762250">
              <a:spcBef>
                <a:spcPct val="20000"/>
              </a:spcBef>
              <a:spcAft>
                <a:spcPct val="0"/>
              </a:spcAft>
              <a:buChar char="»"/>
              <a:defRPr sz="2000">
                <a:latin typeface="+mn-lt"/>
                <a:cs typeface="+mn-cs"/>
              </a:defRPr>
            </a:lvl8pPr>
            <a:lvl9pPr fontAlgn="base" indent="-287338" marL="3219450">
              <a:spcBef>
                <a:spcPct val="20000"/>
              </a:spcBef>
              <a:spcAft>
                <a:spcPct val="0"/>
              </a:spcAft>
              <a:buChar char="»"/>
              <a:defRPr sz="2000">
                <a:latin typeface="+mn-lt"/>
                <a:cs typeface="+mn-cs"/>
              </a:defRPr>
            </a:lvl9pPr>
          </a:lstStyle>
          <a:p>
            <a:pPr algn="l" defTabSz="914400" eaLnBrk="1" fontAlgn="auto" hangingPunct="1" indent="0" latinLnBrk="0" lvl="0" marL="0" marR="0" rtl="0">
              <a:lnSpc>
                <a:spcPct val="100000"/>
              </a:lnSpc>
              <a:spcBef>
                <a:spcPts val="0"/>
              </a:spcBef>
              <a:spcAft>
                <a:spcPts val="600"/>
              </a:spcAft>
              <a:buClrTx/>
              <a:buSzTx/>
              <a:buFontTx/>
              <a:buNone/>
              <a:tabLst/>
              <a:defRPr/>
            </a:pPr>
            <a:r>
              <a:rPr b="1" baseline="0" cap="none" i="0" kumimoji="0" lang="ja-JP" noProof="0" normalizeH="0" strike="noStrike" sz="1400" u="none">
                <a:ln>
                  <a:noFill/>
                </a:ln>
                <a:solidFill>
                  <a:srgbClr val="043882"/>
                </a:solidFill>
                <a:uLnTx/>
                <a:uFillTx/>
                <a:latin charset="0" typeface="Arial"/>
                <a:ea typeface="MS Mincho"/>
                <a:cs charset="0" typeface="Arial"/>
              </a:rPr>
              <a:t>胃食道および神経内分泌腫瘍 </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i="0" kumimoji="0" lang="ja-JP" noProof="0" normalizeH="0" strike="noStrike" sz="1100" u="none">
                <a:ln>
                  <a:noFill/>
                </a:ln>
                <a:solidFill>
                  <a:srgbClr val="4D4D4D"/>
                </a:solidFill>
                <a:uLnTx/>
                <a:uFillTx/>
                <a:latin charset="0" typeface="Arial"/>
                <a:ea typeface="MS Mincho"/>
                <a:cs charset="0" typeface="Arial"/>
              </a:rPr>
              <a:t>Côme Lepage教授	</a:t>
            </a:r>
            <a:r>
              <a:rPr b="0" baseline="0" cap="none" i="0" kumimoji="0" lang="ja-JP" noProof="0" normalizeH="0" strike="noStrike" sz="1100" u="none">
                <a:ln>
                  <a:noFill/>
                </a:ln>
                <a:solidFill>
                  <a:srgbClr val="4D4D4D"/>
                </a:solidFill>
                <a:uLnTx/>
                <a:uFillTx/>
                <a:latin charset="0" typeface="Arial"/>
                <a:ea typeface="MS Mincho"/>
                <a:cs charset="0" typeface="Arial"/>
              </a:rPr>
              <a:t>フランス、ディジョン、大学病院およびINSERM (フランス国立保健医学研究所)</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i="0" kumimoji="0" lang="ja-JP" noProof="0" normalizeH="0" strike="noStrike" sz="1100" u="none">
                <a:ln>
                  <a:noFill/>
                </a:ln>
                <a:solidFill>
                  <a:srgbClr val="4D4D4D"/>
                </a:solidFill>
                <a:uLnTx/>
                <a:uFillTx/>
                <a:latin charset="0" typeface="Arial"/>
                <a:ea typeface="MS Mincho"/>
                <a:cs charset="0" typeface="Arial"/>
              </a:rPr>
              <a:t>Tamara Matysiak教授	</a:t>
            </a:r>
            <a:r>
              <a:rPr b="0" baseline="0" cap="none" i="0" kumimoji="0" lang="ja-JP" noProof="0" normalizeH="0" strike="noStrike" sz="1100" u="none">
                <a:ln>
                  <a:noFill/>
                </a:ln>
                <a:solidFill>
                  <a:srgbClr val="4D4D4D"/>
                </a:solidFill>
                <a:uLnTx/>
                <a:uFillTx/>
                <a:latin charset="0" typeface="Arial"/>
                <a:ea typeface="MS Mincho"/>
                <a:cs charset="0" typeface="Arial"/>
              </a:rPr>
              <a:t>フランス、ナント、消化器疾患研究所、肝臓・消化器病学および消化器腫瘍学</a:t>
            </a:r>
          </a:p>
          <a:p>
            <a:pPr algn="l" defTabSz="914400" eaLnBrk="1" fontAlgn="auto" hangingPunct="1" indent="0" latinLnBrk="0" lvl="0" marL="0" marR="0" rtl="0">
              <a:lnSpc>
                <a:spcPct val="150000"/>
              </a:lnSpc>
              <a:spcBef>
                <a:spcPts val="0"/>
              </a:spcBef>
              <a:spcAft>
                <a:spcPts val="0"/>
              </a:spcAft>
              <a:buClrTx/>
              <a:buSzTx/>
              <a:buFontTx/>
              <a:buNone/>
              <a:tabLst>
                <a:tab algn="l" pos="1973263"/>
              </a:tabLst>
              <a:defRPr/>
            </a:pPr>
            <a:r>
              <a:rPr b="1" baseline="0" cap="none" i="0" kumimoji="0" lang="ja-JP" noProof="0" normalizeH="0" strike="noStrike" sz="1100" u="none">
                <a:ln>
                  <a:noFill/>
                </a:ln>
                <a:solidFill>
                  <a:srgbClr val="4D4D4D"/>
                </a:solidFill>
                <a:uLnTx/>
                <a:uFillTx/>
                <a:latin charset="0" typeface="Arial"/>
                <a:ea typeface="MS Mincho"/>
                <a:cs charset="0" typeface="Arial"/>
              </a:rPr>
              <a:t>Pieter-Jan Cuyle博士	</a:t>
            </a:r>
            <a:r>
              <a:rPr b="0" baseline="0" cap="none" i="0" kumimoji="0" lang="ja-JP" noProof="0" normalizeH="0" strike="noStrike" sz="1100" u="none">
                <a:ln>
                  <a:noFill/>
                </a:ln>
                <a:solidFill>
                  <a:srgbClr val="4D4D4D"/>
                </a:solidFill>
                <a:uLnTx/>
                <a:uFillTx/>
                <a:latin charset="0" typeface="Arial"/>
                <a:ea typeface="MS Mincho"/>
                <a:cs charset="0" typeface="Arial"/>
              </a:rPr>
              <a:t>ベルギー、ボンヒーデン、イメルダ総合病院、消化器腫瘍学 </a:t>
            </a:r>
            <a:r>
              <a:rPr b="1" baseline="0" cap="none" i="0" kumimoji="0" lang="ja-JP" noProof="0" normalizeH="0" strike="noStrike" sz="1100" u="none">
                <a:ln>
                  <a:noFill/>
                </a:ln>
                <a:solidFill>
                  <a:srgbClr val="4D4D4D"/>
                </a:solidFill>
                <a:uLnTx/>
                <a:uFillTx/>
                <a:latin charset="0" typeface="Arial"/>
                <a:ea typeface="MS Mincho"/>
                <a:cs charset="0" typeface="Arial"/>
              </a:rPr>
              <a:t>	</a:t>
            </a:r>
          </a:p>
        </p:txBody>
      </p:sp>
      <p:pic>
        <p:nvPicPr>
          <p:cNvPr id="24" name="Picture 23"/>
          <p:cNvPicPr>
            <a:picLocks noChangeAspect="1"/>
          </p:cNvPicPr>
          <p:nvPr/>
        </p:nvPicPr>
        <p:blipFill rotWithShape="1">
          <a:blip cstate="print" r:embed="rId3">
            <a:extLst>
              <a:ext uri="{28A0092B-C50C-407E-A947-70E740481C1C}">
                <a14:useLocalDpi xmlns:a14="http://schemas.microsoft.com/office/drawing/2010/main" val="0"/>
              </a:ext>
            </a:extLst>
          </a:blip>
          <a:srcRect b="-232" r="-86"/>
          <a:stretch/>
        </p:blipFill>
        <p:spPr>
          <a:xfrm>
            <a:off x="10415430" y="2618791"/>
            <a:ext cx="623290" cy="721250"/>
          </a:xfrm>
          <a:prstGeom prst="rect">
            <a:avLst/>
          </a:prstGeom>
        </p:spPr>
      </p:pic>
      <p:pic>
        <p:nvPicPr>
          <p:cNvPr id="3" name="Picture 2"/>
          <p:cNvPicPr>
            <a:picLocks noChangeAspect="1"/>
          </p:cNvPicPr>
          <p:nvPr/>
        </p:nvPicPr>
        <p:blipFill rotWithShape="1">
          <a:blip cstate="print" r:embed="rId4">
            <a:extLst>
              <a:ext uri="{28A0092B-C50C-407E-A947-70E740481C1C}">
                <a14:useLocalDpi xmlns:a14="http://schemas.microsoft.com/office/drawing/2010/main" val="0"/>
              </a:ext>
            </a:extLst>
          </a:blip>
          <a:srcRect b="-430" r="206"/>
          <a:stretch/>
        </p:blipFill>
        <p:spPr>
          <a:xfrm>
            <a:off x="9113952" y="1307744"/>
            <a:ext cx="595667" cy="739765"/>
          </a:xfrm>
          <a:prstGeom prst="rect">
            <a:avLst/>
          </a:prstGeom>
        </p:spPr>
      </p:pic>
      <p:pic>
        <p:nvPicPr>
          <p:cNvPr id="27" name="Picture 26"/>
          <p:cNvPicPr>
            <a:picLocks noChangeAspect="1"/>
          </p:cNvPicPr>
          <p:nvPr/>
        </p:nvPicPr>
        <p:blipFill rotWithShape="1">
          <a:blip cstate="print" r:embed="rId4">
            <a:extLst>
              <a:ext uri="{28A0092B-C50C-407E-A947-70E740481C1C}">
                <a14:useLocalDpi xmlns:a14="http://schemas.microsoft.com/office/drawing/2010/main" val="0"/>
              </a:ext>
            </a:extLst>
          </a:blip>
          <a:srcRect b="2748" r="206"/>
          <a:stretch/>
        </p:blipFill>
        <p:spPr>
          <a:xfrm>
            <a:off x="9070458" y="5243847"/>
            <a:ext cx="595667" cy="716360"/>
          </a:xfrm>
          <a:prstGeom prst="rect">
            <a:avLst/>
          </a:prstGeom>
        </p:spPr>
      </p:pic>
      <p:pic>
        <p:nvPicPr>
          <p:cNvPr id="4" name="Picture 3"/>
          <p:cNvPicPr>
            <a:picLocks noChangeAspect="1"/>
          </p:cNvPicPr>
          <p:nvPr/>
        </p:nvPicPr>
        <p:blipFill rotWithShape="1">
          <a:blip cstate="print" r:embed="rId5">
            <a:extLst>
              <a:ext uri="{28A0092B-C50C-407E-A947-70E740481C1C}">
                <a14:useLocalDpi xmlns:a14="http://schemas.microsoft.com/office/drawing/2010/main" val="0"/>
              </a:ext>
            </a:extLst>
          </a:blip>
          <a:srcRect b="-75" r="-100"/>
          <a:stretch/>
        </p:blipFill>
        <p:spPr>
          <a:xfrm>
            <a:off x="9065020" y="3931151"/>
            <a:ext cx="601105" cy="724859"/>
          </a:xfrm>
          <a:prstGeom prst="rect">
            <a:avLst/>
          </a:prstGeom>
        </p:spPr>
      </p:pic>
      <p:pic>
        <p:nvPicPr>
          <p:cNvPr id="5" name="Picture 4"/>
          <p:cNvPicPr>
            <a:picLocks noChangeAspect="1"/>
          </p:cNvPicPr>
          <p:nvPr/>
        </p:nvPicPr>
        <p:blipFill rotWithShape="1">
          <a:blip cstate="print" r:embed="rId6">
            <a:extLst>
              <a:ext uri="{28A0092B-C50C-407E-A947-70E740481C1C}">
                <a14:useLocalDpi xmlns:a14="http://schemas.microsoft.com/office/drawing/2010/main" val="0"/>
              </a:ext>
            </a:extLst>
          </a:blip>
          <a:srcRect b="94" r="-52"/>
          <a:stretch/>
        </p:blipFill>
        <p:spPr>
          <a:xfrm>
            <a:off x="9732033" y="2618791"/>
            <a:ext cx="606825" cy="726296"/>
          </a:xfrm>
          <a:prstGeom prst="rect">
            <a:avLst/>
          </a:prstGeom>
        </p:spPr>
      </p:pic>
      <p:pic>
        <p:nvPicPr>
          <p:cNvPr id="6" name="Picture 5"/>
          <p:cNvPicPr>
            <a:picLocks noChangeAspect="1"/>
          </p:cNvPicPr>
          <p:nvPr/>
        </p:nvPicPr>
        <p:blipFill rotWithShape="1">
          <a:blip cstate="print" r:embed="rId7">
            <a:extLst>
              <a:ext uri="{28A0092B-C50C-407E-A947-70E740481C1C}">
                <a14:useLocalDpi xmlns:a14="http://schemas.microsoft.com/office/drawing/2010/main" val="0"/>
              </a:ext>
            </a:extLst>
          </a:blip>
          <a:srcRect b="119" r="66"/>
          <a:stretch/>
        </p:blipFill>
        <p:spPr>
          <a:xfrm>
            <a:off x="9740224" y="5243847"/>
            <a:ext cx="590441" cy="718944"/>
          </a:xfrm>
          <a:prstGeom prst="rect">
            <a:avLst/>
          </a:prstGeom>
        </p:spPr>
      </p:pic>
      <p:pic>
        <p:nvPicPr>
          <p:cNvPr id="36" name="Picture 35"/>
          <p:cNvPicPr>
            <a:picLocks noChangeAspect="1"/>
          </p:cNvPicPr>
          <p:nvPr/>
        </p:nvPicPr>
        <p:blipFill rotWithShape="1">
          <a:blip cstate="print" r:embed="rId7">
            <a:extLst>
              <a:ext uri="{28A0092B-C50C-407E-A947-70E740481C1C}">
                <a14:useLocalDpi xmlns:a14="http://schemas.microsoft.com/office/drawing/2010/main" val="0"/>
              </a:ext>
            </a:extLst>
          </a:blip>
          <a:srcRect b="119" r="66"/>
          <a:stretch/>
        </p:blipFill>
        <p:spPr>
          <a:xfrm>
            <a:off x="9065020" y="2618791"/>
            <a:ext cx="590441" cy="718944"/>
          </a:xfrm>
          <a:prstGeom prst="rect">
            <a:avLst/>
          </a:prstGeom>
        </p:spPr>
      </p:pic>
      <p:pic>
        <p:nvPicPr>
          <p:cNvPr id="7" name="Picture 6"/>
          <p:cNvPicPr>
            <a:picLocks noChangeAspect="1"/>
          </p:cNvPicPr>
          <p:nvPr/>
        </p:nvPicPr>
        <p:blipFill rotWithShape="1">
          <a:blip cstate="print" r:embed="rId8">
            <a:extLst>
              <a:ext uri="{28A0092B-C50C-407E-A947-70E740481C1C}">
                <a14:useLocalDpi xmlns:a14="http://schemas.microsoft.com/office/drawing/2010/main" val="0"/>
              </a:ext>
            </a:extLst>
          </a:blip>
          <a:srcRect b="-218" r="-26"/>
          <a:stretch/>
        </p:blipFill>
        <p:spPr>
          <a:xfrm>
            <a:off x="9740224" y="3931151"/>
            <a:ext cx="613996" cy="702470"/>
          </a:xfrm>
          <a:prstGeom prst="rect">
            <a:avLst/>
          </a:prstGeom>
        </p:spPr>
      </p:pic>
      <p:pic>
        <p:nvPicPr>
          <p:cNvPr id="8" name="Picture 7"/>
          <p:cNvPicPr>
            <a:picLocks noChangeAspect="1"/>
          </p:cNvPicPr>
          <p:nvPr/>
        </p:nvPicPr>
        <p:blipFill rotWithShape="1">
          <a:blip cstate="print" r:embed="rId9">
            <a:extLst>
              <a:ext uri="{28A0092B-C50C-407E-A947-70E740481C1C}">
                <a14:useLocalDpi xmlns:a14="http://schemas.microsoft.com/office/drawing/2010/main" val="0"/>
              </a:ext>
            </a:extLst>
          </a:blip>
          <a:srcRect b="363" r="-95"/>
          <a:stretch/>
        </p:blipFill>
        <p:spPr>
          <a:xfrm>
            <a:off x="10410229" y="1307744"/>
            <a:ext cx="616567" cy="752949"/>
          </a:xfrm>
          <a:prstGeom prst="rect">
            <a:avLst/>
          </a:prstGeom>
        </p:spPr>
      </p:pic>
      <p:pic>
        <p:nvPicPr>
          <p:cNvPr id="9" name="Picture 8"/>
          <p:cNvPicPr>
            <a:picLocks noChangeAspect="1"/>
          </p:cNvPicPr>
          <p:nvPr/>
        </p:nvPicPr>
        <p:blipFill rotWithShape="1">
          <a:blip cstate="print" r:embed="rId10">
            <a:extLst>
              <a:ext uri="{28A0092B-C50C-407E-A947-70E740481C1C}">
                <a14:useLocalDpi xmlns:a14="http://schemas.microsoft.com/office/drawing/2010/main" val="0"/>
              </a:ext>
            </a:extLst>
          </a:blip>
          <a:srcRect r="140"/>
          <a:stretch/>
        </p:blipFill>
        <p:spPr>
          <a:xfrm>
            <a:off x="9773040" y="1307744"/>
            <a:ext cx="557625" cy="758428"/>
          </a:xfrm>
          <a:prstGeom prst="rect">
            <a:avLst/>
          </a:prstGeom>
        </p:spPr>
      </p:pic>
      <p:pic>
        <p:nvPicPr>
          <p:cNvPr id="19" name="Picture 18"/>
          <p:cNvPicPr>
            <a:picLocks noChangeAspect="1"/>
          </p:cNvPicPr>
          <p:nvPr/>
        </p:nvPicPr>
        <p:blipFill rotWithShape="1">
          <a:blip cstate="print" r:embed="rId11">
            <a:extLst>
              <a:ext uri="{28A0092B-C50C-407E-A947-70E740481C1C}">
                <a14:useLocalDpi xmlns:a14="http://schemas.microsoft.com/office/drawing/2010/main" val="0"/>
              </a:ext>
            </a:extLst>
          </a:blip>
          <a:srcRect b="-38" r="140"/>
          <a:stretch/>
        </p:blipFill>
        <p:spPr>
          <a:xfrm>
            <a:off x="10454491" y="5243847"/>
            <a:ext cx="584785" cy="735849"/>
          </a:xfrm>
          <a:prstGeom prst="rect">
            <a:avLst/>
          </a:prstGeom>
        </p:spPr>
      </p:pic>
      <p:pic>
        <p:nvPicPr>
          <p:cNvPr id="20" name="Picture 19"/>
          <p:cNvPicPr>
            <a:picLocks noChangeAspect="1"/>
          </p:cNvPicPr>
          <p:nvPr/>
        </p:nvPicPr>
        <p:blipFill rotWithShape="1">
          <a:blip cstate="print" r:embed="rId11">
            <a:extLst>
              <a:ext uri="{28A0092B-C50C-407E-A947-70E740481C1C}">
                <a14:useLocalDpi xmlns:a14="http://schemas.microsoft.com/office/drawing/2010/main" val="0"/>
              </a:ext>
            </a:extLst>
          </a:blip>
          <a:srcRect b="-38" r="140"/>
          <a:stretch/>
        </p:blipFill>
        <p:spPr>
          <a:xfrm>
            <a:off x="10434682" y="3931151"/>
            <a:ext cx="584785" cy="735849"/>
          </a:xfrm>
          <a:prstGeom prst="rect">
            <a:avLst/>
          </a:prstGeom>
        </p:spPr>
      </p:pic>
    </p:spTree>
    <p:extLst>
      <p:ext uri="{BB962C8B-B14F-4D97-AF65-F5344CB8AC3E}">
        <p14:creationId xmlns:p14="http://schemas.microsoft.com/office/powerpoint/2010/main" val="2078573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LBA4011: K-RAS 野生型局所進行性または転移性膵癌におけるゲムシタビン対ゲムシタビンと組み合わせたニモツズマブ：前向き、ランダム化比較、二重盲検、多施設、および第III相臨床試験– Qin S,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a:p>
            <a:pPr marL="0" indent="0">
              <a:spcBef>
                <a:spcPts val="28800"/>
              </a:spcBef>
              <a:buNone/>
            </a:pPr>
            <a:r>
              <a:rPr lang="ja-JP" b="1"/>
              <a:t>結論</a:t>
            </a:r>
          </a:p>
          <a:p>
            <a:r>
              <a:rPr lang="ja-JP" b="1"/>
              <a:t>局所進行性または転移性KRAS WT膵癌の患者では、ニモツズマブ＋ゲムシタビンは、ゲムシタビン単独と比較して有意に生存率を向上させ、概して良好な忍容性を示した</a:t>
            </a:r>
          </a:p>
        </p:txBody>
      </p:sp>
      <p:sp>
        <p:nvSpPr>
          <p:cNvPr id="23" name="Text Placeholder 4"/>
          <p:cNvSpPr>
            <a:spLocks noGrp="1"/>
          </p:cNvSpPr>
          <p:nvPr>
            <p:ph type="body" sz="quarter" idx="11"/>
          </p:nvPr>
        </p:nvSpPr>
        <p:spPr>
          <a:xfrm>
            <a:off x="6197601" y="6096001"/>
            <a:ext cx="5507567" cy="487363"/>
          </a:xfrm>
        </p:spPr>
        <p:txBody>
          <a:bodyPr/>
          <a:lstStyle/>
          <a:p>
            <a:r>
              <a:rPr lang="ja-JP" dirty="0"/>
              <a:t>Qin S, </a:t>
            </a:r>
            <a:r>
              <a:rPr lang="en-US" altLang="ja-JP" dirty="0"/>
              <a:t>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2022;40(</a:t>
            </a:r>
            <a:r>
              <a:rPr lang="en-US" altLang="ja-JP" dirty="0" err="1"/>
              <a:t>suppl</a:t>
            </a:r>
            <a:r>
              <a:rPr lang="en-US" altLang="ja-JP" dirty="0"/>
              <a:t>):</a:t>
            </a:r>
            <a:r>
              <a:rPr lang="en-US" altLang="ja-JP" dirty="0" err="1"/>
              <a:t>abstr</a:t>
            </a:r>
            <a:r>
              <a:rPr lang="en-US" altLang="ja-JP" dirty="0"/>
              <a:t> L</a:t>
            </a:r>
            <a:r>
              <a:rPr lang="ja-JP" dirty="0"/>
              <a:t>BA4011</a:t>
            </a:r>
          </a:p>
        </p:txBody>
      </p:sp>
      <p:graphicFrame>
        <p:nvGraphicFramePr>
          <p:cNvPr id="6" name="Group 88"/>
          <p:cNvGraphicFramePr>
            <a:graphicFrameLocks noGrp="1"/>
          </p:cNvGraphicFramePr>
          <p:nvPr>
            <p:extLst>
              <p:ext uri="{D42A27DB-BD31-4B8C-83A1-F6EECF244321}">
                <p14:modId xmlns:p14="http://schemas.microsoft.com/office/powerpoint/2010/main" val="2179470533"/>
              </p:ext>
            </p:extLst>
          </p:nvPr>
        </p:nvGraphicFramePr>
        <p:xfrm>
          <a:off x="258160" y="1593187"/>
          <a:ext cx="5576896" cy="3516240"/>
        </p:xfrm>
        <a:graphic>
          <a:graphicData uri="http://schemas.openxmlformats.org/drawingml/2006/table">
            <a:tbl>
              <a:tblPr firstRow="1" bandRow="1">
                <a:tableStyleId>{5202B0CA-FC54-4496-8BCA-5EF66A818D29}</a:tableStyleId>
              </a:tblPr>
              <a:tblGrid>
                <a:gridCol w="1857719">
                  <a:extLst>
                    <a:ext uri="{9D8B030D-6E8A-4147-A177-3AD203B41FA5}">
                      <a16:colId xmlns:a16="http://schemas.microsoft.com/office/drawing/2014/main" val="20000"/>
                    </a:ext>
                  </a:extLst>
                </a:gridCol>
                <a:gridCol w="1509823">
                  <a:extLst>
                    <a:ext uri="{9D8B030D-6E8A-4147-A177-3AD203B41FA5}">
                      <a16:colId xmlns:a16="http://schemas.microsoft.com/office/drawing/2014/main" val="20001"/>
                    </a:ext>
                  </a:extLst>
                </a:gridCol>
                <a:gridCol w="1376917">
                  <a:extLst>
                    <a:ext uri="{9D8B030D-6E8A-4147-A177-3AD203B41FA5}">
                      <a16:colId xmlns:a16="http://schemas.microsoft.com/office/drawing/2014/main" val="777828040"/>
                    </a:ext>
                  </a:extLst>
                </a:gridCol>
                <a:gridCol w="832437">
                  <a:extLst>
                    <a:ext uri="{9D8B030D-6E8A-4147-A177-3AD203B41FA5}">
                      <a16:colId xmlns:a16="http://schemas.microsoft.com/office/drawing/2014/main" val="2193837847"/>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ニモツズマブ+ゲムシタビン</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プラセボ+</a:t>
                      </a:r>
                      <a:br>
                        <a:rPr kumimoji="0" lang="en-GB" alt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ゲムシタビン</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P値</a:t>
                      </a:r>
                    </a:p>
                  </a:txBody>
                  <a:tcPr marT="18000" marB="18000" anchor="ctr" horzOverflow="overflow"/>
                </a:tc>
                <a:extLst>
                  <a:ext uri="{0D108BD9-81ED-4DB2-BD59-A6C34878D82A}">
                    <a16:rowId xmlns:a16="http://schemas.microsoft.com/office/drawing/2014/main" val="1000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ORR、%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7.3</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9.8</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&gt;0.05</a:t>
                      </a:r>
                    </a:p>
                  </a:txBody>
                  <a:tcPr marT="18000" marB="18000" anchor="ctr"/>
                </a:tc>
                <a:extLst>
                  <a:ext uri="{0D108BD9-81ED-4DB2-BD59-A6C34878D82A}">
                    <a16:rowId xmlns:a16="http://schemas.microsoft.com/office/drawing/2014/main" val="129457412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BOR、%</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endParaRPr lang="en-GB" dirty="0"/>
                    </a:p>
                  </a:txBody>
                  <a:tcPr marT="18000" marB="18000" anchor="ctr"/>
                </a:tc>
                <a:tc>
                  <a:txBody>
                    <a:bodyPr/>
                    <a:lstStyle/>
                    <a:p>
                      <a:endParaRPr lang="en-GB" dirty="0"/>
                    </a:p>
                  </a:txBody>
                  <a:tcPr marT="18000" marB="18000" anchor="ctr"/>
                </a:tc>
                <a:extLst>
                  <a:ext uri="{0D108BD9-81ED-4DB2-BD59-A6C34878D82A}">
                    <a16:rowId xmlns:a16="http://schemas.microsoft.com/office/drawing/2014/main" val="3930904834"/>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CR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0</a:t>
                      </a:r>
                    </a:p>
                  </a:txBody>
                  <a:tcPr marT="18000" marB="18000" anchor="ctr"/>
                </a:tc>
                <a:tc>
                  <a:txBody>
                    <a:bodyPr/>
                    <a:lstStyle/>
                    <a:p>
                      <a:pPr algn="l" rtl="0"/>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2841770317"/>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070730337"/>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SD</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22</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921534750"/>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PD</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14</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2821623500"/>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NE</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325220607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DCR、%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68.3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63.4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0.641</a:t>
                      </a:r>
                    </a:p>
                  </a:txBody>
                  <a:tcPr marT="18000" marB="18000" anchor="ctr"/>
                </a:tc>
                <a:extLst>
                  <a:ext uri="{0D108BD9-81ED-4DB2-BD59-A6C34878D82A}">
                    <a16:rowId xmlns:a16="http://schemas.microsoft.com/office/drawing/2014/main" val="75918010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CBR、%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39.3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32.3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0.573</a:t>
                      </a:r>
                    </a:p>
                  </a:txBody>
                  <a:tcPr marT="18000" marB="18000" anchor="ctr"/>
                </a:tc>
                <a:extLst>
                  <a:ext uri="{0D108BD9-81ED-4DB2-BD59-A6C34878D82A}">
                    <a16:rowId xmlns:a16="http://schemas.microsoft.com/office/drawing/2014/main" val="412207591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mTTP、mo (95％CI)</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4.7 (2.7, 9.0)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3.7 (2.0, 5.4)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&gt;0.05</a:t>
                      </a:r>
                    </a:p>
                  </a:txBody>
                  <a:tcPr marT="18000" marB="18000" anchor="ctr"/>
                </a:tc>
                <a:extLst>
                  <a:ext uri="{0D108BD9-81ED-4DB2-BD59-A6C34878D82A}">
                    <a16:rowId xmlns:a16="http://schemas.microsoft.com/office/drawing/2014/main" val="699118305"/>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HR (95%CI); p値</a:t>
                      </a:r>
                    </a:p>
                  </a:txBody>
                  <a:tcPr marT="18000" marB="18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0.67 (0.39、1.15); 0.137</a:t>
                      </a:r>
                    </a:p>
                  </a:txBody>
                  <a:tcPr marT="18000" marB="1800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975247922"/>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23750996"/>
              </p:ext>
            </p:extLst>
          </p:nvPr>
        </p:nvGraphicFramePr>
        <p:xfrm>
          <a:off x="5974981" y="1593187"/>
          <a:ext cx="5958860" cy="2718240"/>
        </p:xfrm>
        <a:graphic>
          <a:graphicData uri="http://schemas.openxmlformats.org/drawingml/2006/table">
            <a:tbl>
              <a:tblPr firstRow="1" bandRow="1">
                <a:tableStyleId>{5202B0CA-FC54-4496-8BCA-5EF66A818D29}</a:tableStyleId>
              </a:tblPr>
              <a:tblGrid>
                <a:gridCol w="2163036">
                  <a:extLst>
                    <a:ext uri="{9D8B030D-6E8A-4147-A177-3AD203B41FA5}">
                      <a16:colId xmlns:a16="http://schemas.microsoft.com/office/drawing/2014/main" val="20000"/>
                    </a:ext>
                  </a:extLst>
                </a:gridCol>
                <a:gridCol w="1557670">
                  <a:extLst>
                    <a:ext uri="{9D8B030D-6E8A-4147-A177-3AD203B41FA5}">
                      <a16:colId xmlns:a16="http://schemas.microsoft.com/office/drawing/2014/main" val="20001"/>
                    </a:ext>
                  </a:extLst>
                </a:gridCol>
                <a:gridCol w="1392865">
                  <a:extLst>
                    <a:ext uri="{9D8B030D-6E8A-4147-A177-3AD203B41FA5}">
                      <a16:colId xmlns:a16="http://schemas.microsoft.com/office/drawing/2014/main" val="3472169565"/>
                    </a:ext>
                  </a:extLst>
                </a:gridCol>
                <a:gridCol w="845289">
                  <a:extLst>
                    <a:ext uri="{9D8B030D-6E8A-4147-A177-3AD203B41FA5}">
                      <a16:colId xmlns:a16="http://schemas.microsoft.com/office/drawing/2014/main" val="3248180323"/>
                    </a:ext>
                  </a:extLst>
                </a:gridCol>
              </a:tblGrid>
              <a:tr h="45927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AEs、n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ニモツズマブ+</a:t>
                      </a:r>
                      <a:br>
                        <a:rPr kumimoji="0" lang="en-GB" alt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ゲムシタビン (n=45)</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プラセボ+</a:t>
                      </a:r>
                      <a:br>
                        <a:rPr kumimoji="0" lang="en-GB" alt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ゲムシタビン</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(n=45)</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P値</a:t>
                      </a:r>
                    </a:p>
                  </a:txBody>
                  <a:tcPr marT="18000" marB="18000" anchor="ctr" horzOverflow="overflow">
                    <a:solidFill>
                      <a:schemeClr val="bg2"/>
                    </a:solidFill>
                  </a:tcP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全体</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31 (68.9)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29 (64.4)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0.655</a:t>
                      </a:r>
                    </a:p>
                  </a:txBody>
                  <a:tcPr anchor="ctr"/>
                </a:tc>
                <a:extLst>
                  <a:ext uri="{0D108BD9-81ED-4DB2-BD59-A6C34878D82A}">
                    <a16:rowId xmlns:a16="http://schemas.microsoft.com/office/drawing/2014/main" val="371033581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重篤</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 (2.2)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 (4.4)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&gt;0.999</a:t>
                      </a:r>
                    </a:p>
                  </a:txBody>
                  <a:tcPr anchor="ctr"/>
                </a:tc>
                <a:extLst>
                  <a:ext uri="{0D108BD9-81ED-4DB2-BD59-A6C34878D82A}">
                    <a16:rowId xmlns:a16="http://schemas.microsoft.com/office/drawing/2014/main" val="2715953395"/>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用量減少または中止に至った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 (8.9)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 (13.3)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0.502</a:t>
                      </a:r>
                    </a:p>
                  </a:txBody>
                  <a:tcPr anchor="ctr"/>
                </a:tc>
                <a:extLst>
                  <a:ext uri="{0D108BD9-81ED-4DB2-BD59-A6C34878D82A}">
                    <a16:rowId xmlns:a16="http://schemas.microsoft.com/office/drawing/2014/main" val="2128293742"/>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中止に至った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 (4.4)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 (4.4)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&gt;0.999</a:t>
                      </a:r>
                    </a:p>
                  </a:txBody>
                  <a:tcPr anchor="ctr"/>
                </a:tc>
                <a:extLst>
                  <a:ext uri="{0D108BD9-81ED-4DB2-BD59-A6C34878D82A}">
                    <a16:rowId xmlns:a16="http://schemas.microsoft.com/office/drawing/2014/main" val="3665446827"/>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死亡に至った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 (2.2)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&gt;0.999</a:t>
                      </a:r>
                    </a:p>
                  </a:txBody>
                  <a:tcPr anchor="ctr"/>
                </a:tc>
                <a:extLst>
                  <a:ext uri="{0D108BD9-81ED-4DB2-BD59-A6C34878D82A}">
                    <a16:rowId xmlns:a16="http://schemas.microsoft.com/office/drawing/2014/main" val="102837773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中断に至った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 (4.4)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 (2.2)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&gt;0.999</a:t>
                      </a:r>
                    </a:p>
                  </a:txBody>
                  <a:tcPr anchor="ctr"/>
                </a:tc>
                <a:extLst>
                  <a:ext uri="{0D108BD9-81ED-4DB2-BD59-A6C34878D82A}">
                    <a16:rowId xmlns:a16="http://schemas.microsoft.com/office/drawing/2014/main" val="1946730436"/>
                  </a:ext>
                </a:extLst>
              </a:tr>
            </a:tbl>
          </a:graphicData>
        </a:graphic>
      </p:graphicFrame>
    </p:spTree>
    <p:extLst>
      <p:ext uri="{BB962C8B-B14F-4D97-AF65-F5344CB8AC3E}">
        <p14:creationId xmlns:p14="http://schemas.microsoft.com/office/powerpoint/2010/main" val="876214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486834" y="6096001"/>
            <a:ext cx="6330655" cy="487363"/>
          </a:xfrm>
        </p:spPr>
        <p:txBody>
          <a:bodyPr/>
          <a:lstStyle/>
          <a:p>
            <a:r>
              <a:rPr lang="ja-JP" dirty="0"/>
              <a:t>*ゲムシタビン 1000 mg/m</a:t>
            </a:r>
            <a:r>
              <a:rPr lang="ja-JP" baseline="30000" dirty="0"/>
              <a:t>2</a:t>
            </a:r>
            <a:r>
              <a:rPr lang="ja-JP" dirty="0"/>
              <a:t> D1, 8, 15 q4w (3サイクル) または FOLFIRINOX q2w (6サイクル)</a:t>
            </a:r>
          </a:p>
        </p:txBody>
      </p:sp>
      <p:sp>
        <p:nvSpPr>
          <p:cNvPr id="21" name="Title 1"/>
          <p:cNvSpPr>
            <a:spLocks noGrp="1"/>
          </p:cNvSpPr>
          <p:nvPr>
            <p:ph type="title"/>
          </p:nvPr>
        </p:nvSpPr>
        <p:spPr>
          <a:xfrm>
            <a:off x="486833" y="179614"/>
            <a:ext cx="11076074" cy="807720"/>
          </a:xfrm>
        </p:spPr>
        <p:txBody>
          <a:bodyPr/>
          <a:lstStyle/>
          <a:p>
            <a:r>
              <a:rPr lang="ja-JP" dirty="0"/>
              <a:t>4008：切除不能な局所進行膵癌に対する術前補助化学療法に続く化学放射線療法または化学療法単独の無作為化第III相試験：First results of the CONKO-007 trial – Fietkau R,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研究目的</a:t>
            </a:r>
          </a:p>
          <a:p>
            <a:r>
              <a:rPr lang="ja-JP"/>
              <a:t>CONKO -007臨床試験において、ドイツの施設で切除不能な局所進行膵癌患者における術前補助化学療法とその後の化学放射線療法の有効性と安全性を評価する</a:t>
            </a:r>
          </a:p>
        </p:txBody>
      </p:sp>
      <p:sp>
        <p:nvSpPr>
          <p:cNvPr id="23" name="Text Placeholder 4"/>
          <p:cNvSpPr>
            <a:spLocks noGrp="1"/>
          </p:cNvSpPr>
          <p:nvPr>
            <p:ph type="body" sz="quarter" idx="11"/>
          </p:nvPr>
        </p:nvSpPr>
        <p:spPr>
          <a:xfrm>
            <a:off x="6197601" y="6096001"/>
            <a:ext cx="5507567" cy="487363"/>
          </a:xfrm>
        </p:spPr>
        <p:txBody>
          <a:bodyPr/>
          <a:lstStyle/>
          <a:p>
            <a:r>
              <a:rPr lang="ja-JP"/>
              <a:t>Fietkau R, et al.J Clin Oncol 2022;40(suppl):abstr 4008</a:t>
            </a:r>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R0切除率</a:t>
            </a:r>
          </a:p>
        </p:txBody>
      </p:sp>
      <p:sp>
        <p:nvSpPr>
          <p:cNvPr id="25" name="Oval 14"/>
          <p:cNvSpPr>
            <a:spLocks noChangeArrowheads="1"/>
          </p:cNvSpPr>
          <p:nvPr/>
        </p:nvSpPr>
        <p:spPr bwMode="auto">
          <a:xfrm>
            <a:off x="4829808" y="342227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a:p>
            <a:pPr algn="ctr">
              <a:defRPr/>
            </a:pPr>
            <a:r>
              <a:rPr lang="ja-JP" sz="1600" b="1">
                <a:solidFill>
                  <a:srgbClr val="043882"/>
                </a:solidFill>
                <a:ea typeface="SimSun" pitchFamily="2" charset="-122"/>
              </a:rPr>
              <a:t>1:1</a:t>
            </a:r>
          </a:p>
        </p:txBody>
      </p:sp>
      <p:cxnSp>
        <p:nvCxnSpPr>
          <p:cNvPr id="26" name="AutoShape 15"/>
          <p:cNvCxnSpPr>
            <a:cxnSpLocks noChangeShapeType="1"/>
            <a:stCxn id="25" idx="0"/>
            <a:endCxn id="28" idx="1"/>
          </p:cNvCxnSpPr>
          <p:nvPr/>
        </p:nvCxnSpPr>
        <p:spPr bwMode="auto">
          <a:xfrm rot="5400000" flipH="1" flipV="1">
            <a:off x="5025174" y="2904612"/>
            <a:ext cx="614098" cy="421235"/>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flipV="1">
            <a:off x="2859789" y="3714378"/>
            <a:ext cx="1970019" cy="1"/>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5542841" y="2113501"/>
            <a:ext cx="5125831" cy="1389358"/>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化学放射線療法 (50.4 Gy 累積用量 + </a:t>
            </a:r>
            <a:br>
              <a:rPr lang="ja-JP" dirty="0">
                <a:solidFill>
                  <a:srgbClr val="FFFFFF"/>
                </a:solidFill>
                <a:ea typeface="SimSun" pitchFamily="2" charset="-122"/>
              </a:rPr>
            </a:br>
            <a:r>
              <a:rPr lang="ja-JP" dirty="0">
                <a:solidFill>
                  <a:srgbClr val="FFFFFF"/>
                </a:solidFill>
                <a:ea typeface="SimSun" pitchFamily="2" charset="-122"/>
              </a:rPr>
              <a:t>ゲムシタビン 300 mg/m</a:t>
            </a:r>
            <a:r>
              <a:rPr lang="ja-JP" baseline="30000" dirty="0">
                <a:solidFill>
                  <a:srgbClr val="FFFFFF"/>
                </a:solidFill>
                <a:ea typeface="SimSun" pitchFamily="2" charset="-122"/>
              </a:rPr>
              <a:t>2</a:t>
            </a:r>
            <a:r>
              <a:rPr lang="ja-JP" dirty="0">
                <a:solidFill>
                  <a:srgbClr val="FFFFFF"/>
                </a:solidFill>
                <a:ea typeface="SimSun" pitchFamily="2" charset="-122"/>
              </a:rPr>
              <a:t> を毎週投与し、</a:t>
            </a:r>
            <a:br>
              <a:rPr lang="en-GB" altLang="ja-JP" dirty="0">
                <a:solidFill>
                  <a:srgbClr val="FFFFFF"/>
                </a:solidFill>
                <a:ea typeface="SimSun" pitchFamily="2" charset="-122"/>
              </a:rPr>
            </a:br>
            <a:r>
              <a:rPr lang="ja-JP" dirty="0">
                <a:solidFill>
                  <a:srgbClr val="FFFFFF"/>
                </a:solidFill>
                <a:ea typeface="SimSun" pitchFamily="2" charset="-122"/>
              </a:rPr>
              <a:t>続いてゲムシタビン1000 mg/m</a:t>
            </a:r>
            <a:r>
              <a:rPr lang="ja-JP" baseline="30000" dirty="0">
                <a:solidFill>
                  <a:srgbClr val="FFFFFF"/>
                </a:solidFill>
                <a:ea typeface="SimSun" pitchFamily="2" charset="-122"/>
              </a:rPr>
              <a:t>2</a:t>
            </a:r>
            <a:r>
              <a:rPr lang="ja-JP" dirty="0">
                <a:solidFill>
                  <a:srgbClr val="FFFFFF"/>
                </a:solidFill>
                <a:ea typeface="SimSun" pitchFamily="2" charset="-122"/>
              </a:rPr>
              <a:t> D1, 8, </a:t>
            </a:r>
            <a:br>
              <a:rPr lang="en-GB" altLang="ja-JP" dirty="0">
                <a:solidFill>
                  <a:srgbClr val="FFFFFF"/>
                </a:solidFill>
                <a:ea typeface="SimSun" pitchFamily="2" charset="-122"/>
              </a:rPr>
            </a:br>
            <a:r>
              <a:rPr lang="ja-JP" dirty="0">
                <a:solidFill>
                  <a:srgbClr val="FFFFFF"/>
                </a:solidFill>
                <a:ea typeface="SimSun" pitchFamily="2" charset="-122"/>
              </a:rPr>
              <a:t>最後のサイクルで15)</a:t>
            </a:r>
            <a:br>
              <a:rPr lang="ja-JP" dirty="0">
                <a:solidFill>
                  <a:srgbClr val="FFFFFF"/>
                </a:solidFill>
                <a:ea typeface="SimSun" pitchFamily="2" charset="-122"/>
              </a:rPr>
            </a:br>
            <a:r>
              <a:rPr lang="ja-JP" dirty="0">
                <a:solidFill>
                  <a:srgbClr val="FFFFFF"/>
                </a:solidFill>
                <a:ea typeface="SimSun" pitchFamily="2" charset="-122"/>
              </a:rPr>
              <a:t>(n=169)</a:t>
            </a:r>
          </a:p>
        </p:txBody>
      </p:sp>
      <p:sp>
        <p:nvSpPr>
          <p:cNvPr id="29" name="AutoShape 9"/>
          <p:cNvSpPr>
            <a:spLocks noChangeArrowheads="1"/>
          </p:cNvSpPr>
          <p:nvPr/>
        </p:nvSpPr>
        <p:spPr bwMode="auto">
          <a:xfrm>
            <a:off x="486831" y="3226296"/>
            <a:ext cx="2372958" cy="97616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切除不能な膵癌</a:t>
            </a:r>
          </a:p>
          <a:p>
            <a:pPr defTabSz="892175" eaLnBrk="0" hangingPunct="0">
              <a:spcAft>
                <a:spcPct val="30000"/>
              </a:spcAft>
              <a:defRPr/>
            </a:pPr>
            <a:r>
              <a:rPr lang="ja-JP" sz="1600" dirty="0">
                <a:solidFill>
                  <a:srgbClr val="FFFFFF"/>
                </a:solidFill>
                <a:ea typeface="SimSun" pitchFamily="2" charset="-122"/>
              </a:rPr>
              <a:t>(n=525</a:t>
            </a:r>
            <a:r>
              <a:rPr lang="en-GB" altLang="ja-JP" sz="1600" dirty="0">
                <a:solidFill>
                  <a:srgbClr val="FFFFFF"/>
                </a:solidFill>
                <a:ea typeface="SimSun" pitchFamily="2" charset="-122"/>
              </a:rPr>
              <a:t>)</a:t>
            </a:r>
            <a:endParaRPr lang="ja-JP" sz="1600" dirty="0">
              <a:solidFill>
                <a:srgbClr val="FFFFFF"/>
              </a:solidFill>
              <a:ea typeface="SimSun" pitchFamily="2" charset="-122"/>
            </a:endParaRPr>
          </a:p>
        </p:txBody>
      </p:sp>
      <p:cxnSp>
        <p:nvCxnSpPr>
          <p:cNvPr id="30" name="AutoShape 16"/>
          <p:cNvCxnSpPr>
            <a:cxnSpLocks noChangeShapeType="1"/>
            <a:stCxn id="25" idx="4"/>
            <a:endCxn id="32" idx="1"/>
          </p:cNvCxnSpPr>
          <p:nvPr/>
        </p:nvCxnSpPr>
        <p:spPr bwMode="auto">
          <a:xfrm rot="16200000" flipH="1">
            <a:off x="5026082" y="4102001"/>
            <a:ext cx="612283" cy="421235"/>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OS、DFS、安全性</a:t>
            </a:r>
          </a:p>
        </p:txBody>
      </p:sp>
      <p:sp>
        <p:nvSpPr>
          <p:cNvPr id="32" name="AutoShape 8"/>
          <p:cNvSpPr>
            <a:spLocks noChangeArrowheads="1"/>
          </p:cNvSpPr>
          <p:nvPr/>
        </p:nvSpPr>
        <p:spPr bwMode="auto">
          <a:xfrm>
            <a:off x="5542841" y="3924082"/>
            <a:ext cx="5125831" cy="1389358"/>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t>化学療法 </a:t>
            </a:r>
            <a:br>
              <a:rPr lang="ja-JP" dirty="0"/>
            </a:br>
            <a:r>
              <a:rPr lang="ja-JP" dirty="0"/>
              <a:t>(ゲムシタビン 1000 mg/m</a:t>
            </a:r>
            <a:r>
              <a:rPr lang="ja-JP" baseline="30000" dirty="0">
                <a:ea typeface="SimSun" pitchFamily="2" charset="-122"/>
              </a:rPr>
              <a:t>2</a:t>
            </a:r>
            <a:r>
              <a:rPr lang="ja-JP" dirty="0"/>
              <a:t> D1, 8, 15 q4w </a:t>
            </a:r>
            <a:br>
              <a:rPr lang="en-GB" altLang="ja-JP" dirty="0"/>
            </a:br>
            <a:r>
              <a:rPr lang="ja-JP" dirty="0"/>
              <a:t>または FOLFIRINOX q2w を3ヶ月)</a:t>
            </a:r>
            <a:br>
              <a:rPr lang="ja-JP" dirty="0"/>
            </a:br>
            <a:r>
              <a:rPr lang="ja-JP" dirty="0"/>
              <a:t>(n=167)</a:t>
            </a:r>
          </a:p>
        </p:txBody>
      </p:sp>
      <p:sp>
        <p:nvSpPr>
          <p:cNvPr id="34" name="AutoShape 8"/>
          <p:cNvSpPr>
            <a:spLocks noChangeArrowheads="1"/>
          </p:cNvSpPr>
          <p:nvPr/>
        </p:nvSpPr>
        <p:spPr bwMode="auto">
          <a:xfrm>
            <a:off x="2991662" y="3243243"/>
            <a:ext cx="1725398" cy="942271"/>
          </a:xfrm>
          <a:prstGeom prst="rect">
            <a:avLst/>
          </a:prstGeom>
          <a:solidFill>
            <a:schemeClr val="bg2"/>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術前補助化学療法*</a:t>
            </a:r>
            <a:br>
              <a:rPr lang="ja-JP">
                <a:solidFill>
                  <a:srgbClr val="FFFFFF"/>
                </a:solidFill>
                <a:ea typeface="SimSun" pitchFamily="2" charset="-122"/>
              </a:rPr>
            </a:br>
            <a:r>
              <a:rPr lang="ja-JP">
                <a:solidFill>
                  <a:srgbClr val="FFFFFF"/>
                </a:solidFill>
                <a:ea typeface="SimSun" pitchFamily="2" charset="-122"/>
              </a:rPr>
              <a:t>(n=495)</a:t>
            </a:r>
          </a:p>
        </p:txBody>
      </p:sp>
      <p:sp>
        <p:nvSpPr>
          <p:cNvPr id="36" name="TextBox 35"/>
          <p:cNvSpPr txBox="1"/>
          <p:nvPr/>
        </p:nvSpPr>
        <p:spPr>
          <a:xfrm>
            <a:off x="4663582" y="2952272"/>
            <a:ext cx="433132" cy="307777"/>
          </a:xfrm>
          <a:prstGeom prst="rect">
            <a:avLst/>
          </a:prstGeom>
          <a:noFill/>
        </p:spPr>
        <p:txBody>
          <a:bodyPr wrap="none" rtlCol="0">
            <a:spAutoFit/>
          </a:bodyPr>
          <a:lstStyle/>
          <a:p>
            <a:pPr algn="ctr"/>
            <a:r>
              <a:rPr lang="ja-JP" sz="1400" b="1">
                <a:solidFill>
                  <a:srgbClr val="000000"/>
                </a:solidFill>
              </a:rPr>
              <a:t>M0</a:t>
            </a:r>
          </a:p>
        </p:txBody>
      </p:sp>
      <p:sp>
        <p:nvSpPr>
          <p:cNvPr id="33" name="AutoShape 12"/>
          <p:cNvSpPr>
            <a:spLocks noChangeArrowheads="1"/>
          </p:cNvSpPr>
          <p:nvPr/>
        </p:nvSpPr>
        <p:spPr bwMode="auto">
          <a:xfrm>
            <a:off x="11190041" y="2744202"/>
            <a:ext cx="515129" cy="1923661"/>
          </a:xfrm>
          <a:prstGeom prst="rect">
            <a:avLst/>
          </a:prstGeom>
          <a:solidFill>
            <a:schemeClr val="tx1"/>
          </a:solidFill>
          <a:ln w="9525" algn="ctr">
            <a:noFill/>
            <a:round/>
            <a:headEnd/>
            <a:tailEnd/>
          </a:ln>
        </p:spPr>
        <p:txBody>
          <a:bodyPr vert="wordArtVert" lIns="90488" tIns="0" rIns="90488" bIns="0" anchor="ctr"/>
          <a:lstStyle/>
          <a:p>
            <a:pPr algn="ctr" defTabSz="892175" eaLnBrk="0" hangingPunct="0">
              <a:defRPr/>
            </a:pPr>
            <a:r>
              <a:rPr lang="ja-JP" sz="1600">
                <a:solidFill>
                  <a:srgbClr val="FFFFFF"/>
                </a:solidFill>
                <a:ea typeface="SimSun" pitchFamily="2" charset="-122"/>
              </a:rPr>
              <a:t>手術</a:t>
            </a:r>
          </a:p>
        </p:txBody>
      </p:sp>
      <p:cxnSp>
        <p:nvCxnSpPr>
          <p:cNvPr id="35" name="AutoShape 15"/>
          <p:cNvCxnSpPr>
            <a:cxnSpLocks noChangeShapeType="1"/>
            <a:stCxn id="28" idx="3"/>
            <a:endCxn id="33" idx="1"/>
          </p:cNvCxnSpPr>
          <p:nvPr/>
        </p:nvCxnSpPr>
        <p:spPr bwMode="auto">
          <a:xfrm>
            <a:off x="10668672" y="2808180"/>
            <a:ext cx="521369" cy="897853"/>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37" name="AutoShape 15"/>
          <p:cNvCxnSpPr>
            <a:cxnSpLocks noChangeShapeType="1"/>
            <a:stCxn id="32" idx="3"/>
            <a:endCxn id="33" idx="1"/>
          </p:cNvCxnSpPr>
          <p:nvPr/>
        </p:nvCxnSpPr>
        <p:spPr bwMode="auto">
          <a:xfrm flipV="1">
            <a:off x="10668672" y="3706033"/>
            <a:ext cx="521369" cy="912728"/>
          </a:xfrm>
          <a:prstGeom prst="bentConnector3">
            <a:avLst>
              <a:gd name="adj1" fmla="val 50000"/>
            </a:avLst>
          </a:prstGeom>
          <a:noFill/>
          <a:ln w="57150">
            <a:solidFill>
              <a:schemeClr val="bg2">
                <a:lumMod val="60000"/>
                <a:lumOff val="40000"/>
              </a:schemeClr>
            </a:solidFill>
            <a:round/>
            <a:headEnd/>
            <a:tailEnd type="triangle" w="med" len="med"/>
          </a:ln>
        </p:spPr>
      </p:cxnSp>
      <p:sp>
        <p:nvSpPr>
          <p:cNvPr id="38" name="TextBox 37"/>
          <p:cNvSpPr txBox="1"/>
          <p:nvPr/>
        </p:nvSpPr>
        <p:spPr>
          <a:xfrm>
            <a:off x="10645369" y="2404609"/>
            <a:ext cx="1128835" cy="307777"/>
          </a:xfrm>
          <a:prstGeom prst="rect">
            <a:avLst/>
          </a:prstGeom>
          <a:noFill/>
        </p:spPr>
        <p:txBody>
          <a:bodyPr wrap="none" rtlCol="0">
            <a:spAutoFit/>
          </a:bodyPr>
          <a:lstStyle/>
          <a:p>
            <a:pPr algn="ctr"/>
            <a:r>
              <a:rPr lang="ja-JP" sz="1400" b="1">
                <a:solidFill>
                  <a:srgbClr val="000000"/>
                </a:solidFill>
              </a:rPr>
              <a:t>切除可能</a:t>
            </a:r>
          </a:p>
        </p:txBody>
      </p:sp>
    </p:spTree>
    <p:extLst>
      <p:ext uri="{BB962C8B-B14F-4D97-AF65-F5344CB8AC3E}">
        <p14:creationId xmlns:p14="http://schemas.microsoft.com/office/powerpoint/2010/main" val="4106257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4008：切除不能な局所進行膵癌に対する術前補助化学療法に続く化学放射線療法または化学療法単独の無作為化第III相試験：First results of the CONKO-007 trial – Fietkau R,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dirty="0"/>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Fietkau R, et al.J Clin Oncol 2022;40(suppl):abstr 4008</a:t>
            </a:r>
          </a:p>
        </p:txBody>
      </p:sp>
      <p:sp>
        <p:nvSpPr>
          <p:cNvPr id="8" name="TextBox 7">
            <a:extLst>
              <a:ext uri="{FF2B5EF4-FFF2-40B4-BE49-F238E27FC236}">
                <a16:creationId xmlns:a16="http://schemas.microsoft.com/office/drawing/2014/main" id="{86CB5A77-E19A-3D4B-578C-AD17993DAA32}"/>
              </a:ext>
            </a:extLst>
          </p:cNvPr>
          <p:cNvSpPr txBox="1"/>
          <p:nvPr/>
        </p:nvSpPr>
        <p:spPr>
          <a:xfrm>
            <a:off x="1226974" y="1615440"/>
            <a:ext cx="2659702" cy="338554"/>
          </a:xfrm>
          <a:prstGeom prst="rect">
            <a:avLst/>
          </a:prstGeom>
          <a:noFill/>
        </p:spPr>
        <p:txBody>
          <a:bodyPr wrap="none" rtlCol="0">
            <a:spAutoFit/>
          </a:bodyPr>
          <a:lstStyle/>
          <a:p>
            <a:pPr algn="ctr"/>
            <a:r>
              <a:rPr lang="ja-JP" sz="1600" b="1"/>
              <a:t>無増悪生存期間</a:t>
            </a:r>
          </a:p>
        </p:txBody>
      </p:sp>
      <p:sp>
        <p:nvSpPr>
          <p:cNvPr id="9" name="TextBox 8">
            <a:extLst>
              <a:ext uri="{FF2B5EF4-FFF2-40B4-BE49-F238E27FC236}">
                <a16:creationId xmlns:a16="http://schemas.microsoft.com/office/drawing/2014/main" id="{FEAFE223-4272-CE69-E3FE-3F7DE712C1B1}"/>
              </a:ext>
            </a:extLst>
          </p:cNvPr>
          <p:cNvSpPr txBox="1"/>
          <p:nvPr/>
        </p:nvSpPr>
        <p:spPr>
          <a:xfrm>
            <a:off x="5339834" y="1615440"/>
            <a:ext cx="1715534" cy="338554"/>
          </a:xfrm>
          <a:prstGeom prst="rect">
            <a:avLst/>
          </a:prstGeom>
          <a:noFill/>
        </p:spPr>
        <p:txBody>
          <a:bodyPr wrap="none" rtlCol="0">
            <a:spAutoFit/>
          </a:bodyPr>
          <a:lstStyle/>
          <a:p>
            <a:pPr algn="ctr"/>
            <a:r>
              <a:rPr lang="ja-JP" sz="1600" b="1" dirty="0"/>
              <a:t>全生存期間</a:t>
            </a:r>
          </a:p>
        </p:txBody>
      </p:sp>
      <p:sp>
        <p:nvSpPr>
          <p:cNvPr id="10" name="TextBox 9">
            <a:extLst>
              <a:ext uri="{FF2B5EF4-FFF2-40B4-BE49-F238E27FC236}">
                <a16:creationId xmlns:a16="http://schemas.microsoft.com/office/drawing/2014/main" id="{9ED8BAF9-43F9-F21D-E065-C25E49DE96BD}"/>
              </a:ext>
            </a:extLst>
          </p:cNvPr>
          <p:cNvSpPr txBox="1"/>
          <p:nvPr/>
        </p:nvSpPr>
        <p:spPr>
          <a:xfrm>
            <a:off x="351443" y="5393604"/>
            <a:ext cx="389850" cy="276999"/>
          </a:xfrm>
          <a:prstGeom prst="rect">
            <a:avLst/>
          </a:prstGeom>
          <a:noFill/>
        </p:spPr>
        <p:txBody>
          <a:bodyPr wrap="none" rtlCol="0">
            <a:spAutoFit/>
          </a:bodyPr>
          <a:lstStyle/>
          <a:p>
            <a:pPr algn="r"/>
            <a:r>
              <a:rPr lang="ja-JP" sz="1200">
                <a:solidFill>
                  <a:schemeClr val="accent2"/>
                </a:solidFill>
              </a:rPr>
              <a:t>CT</a:t>
            </a:r>
          </a:p>
        </p:txBody>
      </p:sp>
      <p:sp>
        <p:nvSpPr>
          <p:cNvPr id="11" name="TextBox 10">
            <a:extLst>
              <a:ext uri="{FF2B5EF4-FFF2-40B4-BE49-F238E27FC236}">
                <a16:creationId xmlns:a16="http://schemas.microsoft.com/office/drawing/2014/main" id="{851C27B2-698D-AE85-0E29-11D1A2EA69D7}"/>
              </a:ext>
            </a:extLst>
          </p:cNvPr>
          <p:cNvSpPr txBox="1"/>
          <p:nvPr/>
        </p:nvSpPr>
        <p:spPr>
          <a:xfrm>
            <a:off x="214224" y="5836950"/>
            <a:ext cx="520142" cy="461665"/>
          </a:xfrm>
          <a:prstGeom prst="rect">
            <a:avLst/>
          </a:prstGeom>
          <a:noFill/>
        </p:spPr>
        <p:txBody>
          <a:bodyPr wrap="none" rtlCol="0">
            <a:spAutoFit/>
          </a:bodyPr>
          <a:lstStyle/>
          <a:p>
            <a:pPr algn="r"/>
            <a:r>
              <a:rPr lang="ja-JP" sz="1200">
                <a:solidFill>
                  <a:srgbClr val="B60D27"/>
                </a:solidFill>
              </a:rPr>
              <a:t>CT +</a:t>
            </a:r>
          </a:p>
          <a:p>
            <a:pPr algn="r"/>
            <a:r>
              <a:rPr lang="ja-JP" sz="1200">
                <a:solidFill>
                  <a:srgbClr val="B60D27"/>
                </a:solidFill>
              </a:rPr>
              <a:t>CRT</a:t>
            </a:r>
          </a:p>
        </p:txBody>
      </p:sp>
      <p:graphicFrame>
        <p:nvGraphicFramePr>
          <p:cNvPr id="12" name="Table 71">
            <a:extLst>
              <a:ext uri="{FF2B5EF4-FFF2-40B4-BE49-F238E27FC236}">
                <a16:creationId xmlns:a16="http://schemas.microsoft.com/office/drawing/2014/main" id="{8A95B9DB-2DCE-E072-129A-28C928F15A3D}"/>
              </a:ext>
            </a:extLst>
          </p:cNvPr>
          <p:cNvGraphicFramePr>
            <a:graphicFrameLocks noGrp="1"/>
          </p:cNvGraphicFramePr>
          <p:nvPr>
            <p:extLst>
              <p:ext uri="{D42A27DB-BD31-4B8C-83A1-F6EECF244321}">
                <p14:modId xmlns:p14="http://schemas.microsoft.com/office/powerpoint/2010/main" val="2299126423"/>
              </p:ext>
            </p:extLst>
          </p:nvPr>
        </p:nvGraphicFramePr>
        <p:xfrm>
          <a:off x="1253066" y="1947667"/>
          <a:ext cx="2777066" cy="1130400"/>
        </p:xfrm>
        <a:graphic>
          <a:graphicData uri="http://schemas.openxmlformats.org/drawingml/2006/table">
            <a:tbl>
              <a:tblPr firstRow="1" bandRow="1">
                <a:tableStyleId>{5C22544A-7EE6-4342-B048-85BDC9FD1C3A}</a:tableStyleId>
              </a:tblPr>
              <a:tblGrid>
                <a:gridCol w="953911">
                  <a:extLst>
                    <a:ext uri="{9D8B030D-6E8A-4147-A177-3AD203B41FA5}">
                      <a16:colId xmlns:a16="http://schemas.microsoft.com/office/drawing/2014/main" val="1627979444"/>
                    </a:ext>
                  </a:extLst>
                </a:gridCol>
                <a:gridCol w="863600">
                  <a:extLst>
                    <a:ext uri="{9D8B030D-6E8A-4147-A177-3AD203B41FA5}">
                      <a16:colId xmlns:a16="http://schemas.microsoft.com/office/drawing/2014/main" val="4048554880"/>
                    </a:ext>
                  </a:extLst>
                </a:gridCol>
                <a:gridCol w="959555">
                  <a:extLst>
                    <a:ext uri="{9D8B030D-6E8A-4147-A177-3AD203B41FA5}">
                      <a16:colId xmlns:a16="http://schemas.microsoft.com/office/drawing/2014/main" val="1268986306"/>
                    </a:ext>
                  </a:extLst>
                </a:gridCol>
              </a:tblGrid>
              <a:tr h="260193">
                <a:tc>
                  <a:txBody>
                    <a:bodyPr/>
                    <a:lstStyle/>
                    <a:p>
                      <a:pPr algn="l" rtl="0"/>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tx1"/>
                          </a:solidFill>
                        </a:rPr>
                        <a:t>CT </a:t>
                      </a:r>
                      <a:br>
                        <a:rPr lang="en-GB" altLang="ja-JP" sz="1200" dirty="0">
                          <a:solidFill>
                            <a:schemeClr val="tx1"/>
                          </a:solidFill>
                        </a:rPr>
                      </a:br>
                      <a:r>
                        <a:rPr lang="ja-JP" sz="1200" dirty="0">
                          <a:solidFill>
                            <a:schemeClr val="tx1"/>
                          </a:solidFill>
                        </a:rPr>
                        <a:t>(n=167)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CT + CRT (n=169)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9465074"/>
                  </a:ext>
                </a:extLst>
              </a:tr>
              <a:tr h="153969">
                <a:tc>
                  <a:txBody>
                    <a:bodyPr/>
                    <a:lstStyle/>
                    <a:p>
                      <a:pPr algn="l"/>
                      <a:r>
                        <a:rPr lang="ja-JP" sz="1200">
                          <a:solidFill>
                            <a:schemeClr val="tx1"/>
                          </a:solidFill>
                        </a:rPr>
                        <a:t>mPFS、月</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2384073"/>
                  </a:ext>
                </a:extLst>
              </a:tr>
              <a:tr h="260193">
                <a:tc>
                  <a:txBody>
                    <a:bodyPr/>
                    <a:lstStyle/>
                    <a:p>
                      <a:pPr algn="l"/>
                      <a:r>
                        <a:rPr lang="ja-JP" sz="1200">
                          <a:solidFill>
                            <a:schemeClr val="tx1"/>
                          </a:solidFill>
                        </a:rPr>
                        <a:t>5-yr PFS, %</a:t>
                      </a:r>
                      <a:br>
                        <a:rPr lang="ja-JP" sz="1200">
                          <a:solidFill>
                            <a:schemeClr val="tx1"/>
                          </a:solidFill>
                        </a:rPr>
                      </a:br>
                      <a:r>
                        <a:rPr lang="ja-JP" sz="1200">
                          <a:solidFill>
                            <a:schemeClr val="tx1"/>
                          </a:solidFill>
                        </a:rPr>
                        <a:t>(95%CI)</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tx1"/>
                          </a:solidFill>
                        </a:rPr>
                        <a:t>3.4 </a:t>
                      </a:r>
                      <a:br>
                        <a:rPr lang="ja-JP" sz="1200" dirty="0">
                          <a:solidFill>
                            <a:schemeClr val="tx1"/>
                          </a:solidFill>
                        </a:rPr>
                      </a:br>
                      <a:r>
                        <a:rPr lang="ja-JP" sz="1200" dirty="0">
                          <a:solidFill>
                            <a:schemeClr val="tx1"/>
                          </a:solidFill>
                        </a:rPr>
                        <a:t>(1.2、9.5) </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tx1"/>
                          </a:solidFill>
                        </a:rPr>
                        <a:t>3.0</a:t>
                      </a:r>
                      <a:br>
                        <a:rPr lang="en-GB" altLang="ja-JP" sz="1200" dirty="0">
                          <a:solidFill>
                            <a:schemeClr val="tx1"/>
                          </a:solidFill>
                        </a:rPr>
                      </a:br>
                      <a:r>
                        <a:rPr lang="ja-JP" sz="1200" dirty="0">
                          <a:solidFill>
                            <a:schemeClr val="tx1"/>
                          </a:solidFill>
                        </a:rPr>
                        <a:t>(1.2、7.8) </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36086"/>
                  </a:ext>
                </a:extLst>
              </a:tr>
            </a:tbl>
          </a:graphicData>
        </a:graphic>
      </p:graphicFrame>
      <p:graphicFrame>
        <p:nvGraphicFramePr>
          <p:cNvPr id="13" name="Table 71">
            <a:extLst>
              <a:ext uri="{FF2B5EF4-FFF2-40B4-BE49-F238E27FC236}">
                <a16:creationId xmlns:a16="http://schemas.microsoft.com/office/drawing/2014/main" id="{9E534E13-A519-671D-317E-96C78DD4CA80}"/>
              </a:ext>
            </a:extLst>
          </p:cNvPr>
          <p:cNvGraphicFramePr>
            <a:graphicFrameLocks noGrp="1"/>
          </p:cNvGraphicFramePr>
          <p:nvPr>
            <p:extLst>
              <p:ext uri="{D42A27DB-BD31-4B8C-83A1-F6EECF244321}">
                <p14:modId xmlns:p14="http://schemas.microsoft.com/office/powerpoint/2010/main" val="1109402325"/>
              </p:ext>
            </p:extLst>
          </p:nvPr>
        </p:nvGraphicFramePr>
        <p:xfrm>
          <a:off x="9183511" y="1947667"/>
          <a:ext cx="2795129" cy="1130400"/>
        </p:xfrm>
        <a:graphic>
          <a:graphicData uri="http://schemas.openxmlformats.org/drawingml/2006/table">
            <a:tbl>
              <a:tblPr firstRow="1" bandRow="1">
                <a:tableStyleId>{5C22544A-7EE6-4342-B048-85BDC9FD1C3A}</a:tableStyleId>
              </a:tblPr>
              <a:tblGrid>
                <a:gridCol w="920045">
                  <a:extLst>
                    <a:ext uri="{9D8B030D-6E8A-4147-A177-3AD203B41FA5}">
                      <a16:colId xmlns:a16="http://schemas.microsoft.com/office/drawing/2014/main" val="1627979444"/>
                    </a:ext>
                  </a:extLst>
                </a:gridCol>
                <a:gridCol w="908755">
                  <a:extLst>
                    <a:ext uri="{9D8B030D-6E8A-4147-A177-3AD203B41FA5}">
                      <a16:colId xmlns:a16="http://schemas.microsoft.com/office/drawing/2014/main" val="4048554880"/>
                    </a:ext>
                  </a:extLst>
                </a:gridCol>
                <a:gridCol w="966329">
                  <a:extLst>
                    <a:ext uri="{9D8B030D-6E8A-4147-A177-3AD203B41FA5}">
                      <a16:colId xmlns:a16="http://schemas.microsoft.com/office/drawing/2014/main" val="1268986306"/>
                    </a:ext>
                  </a:extLst>
                </a:gridCol>
              </a:tblGrid>
              <a:tr h="260193">
                <a:tc>
                  <a:txBody>
                    <a:bodyPr/>
                    <a:lstStyle/>
                    <a:p>
                      <a:pPr algn="l" rtl="0"/>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手術なし (n=214)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手術</a:t>
                      </a:r>
                    </a:p>
                    <a:p>
                      <a:pPr algn="ctr"/>
                      <a:r>
                        <a:rPr lang="ja-JP" sz="1200">
                          <a:solidFill>
                            <a:schemeClr val="tx1"/>
                          </a:solidFill>
                        </a:rPr>
                        <a:t>(n=122)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9465074"/>
                  </a:ext>
                </a:extLst>
              </a:tr>
              <a:tr h="151494">
                <a:tc>
                  <a:txBody>
                    <a:bodyPr/>
                    <a:lstStyle/>
                    <a:p>
                      <a:pPr algn="l"/>
                      <a:r>
                        <a:rPr lang="ja-JP" sz="1200" dirty="0">
                          <a:solidFill>
                            <a:schemeClr val="tx1"/>
                          </a:solidFill>
                        </a:rPr>
                        <a:t>mOS、mo</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dirty="0">
                          <a:solidFill>
                            <a:schemeClr val="tx1"/>
                          </a:solidFill>
                        </a:rPr>
                        <a:t>14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dirty="0">
                          <a:solidFill>
                            <a:schemeClr val="tx1"/>
                          </a:solidFill>
                        </a:rPr>
                        <a:t>19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2384073"/>
                  </a:ext>
                </a:extLst>
              </a:tr>
              <a:tr h="260193">
                <a:tc>
                  <a:txBody>
                    <a:bodyPr/>
                    <a:lstStyle/>
                    <a:p>
                      <a:pPr algn="l"/>
                      <a:r>
                        <a:rPr lang="ja-JP" sz="1200" dirty="0">
                          <a:solidFill>
                            <a:schemeClr val="tx1"/>
                          </a:solidFill>
                        </a:rPr>
                        <a:t>5-yr OS, %</a:t>
                      </a:r>
                      <a:br>
                        <a:rPr lang="ja-JP" sz="1200" dirty="0">
                          <a:solidFill>
                            <a:schemeClr val="tx1"/>
                          </a:solidFill>
                        </a:rPr>
                      </a:br>
                      <a:r>
                        <a:rPr lang="ja-JP" sz="1200" dirty="0">
                          <a:solidFill>
                            <a:schemeClr val="tx1"/>
                          </a:solidFill>
                        </a:rPr>
                        <a:t>(95%CI)</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tx1"/>
                          </a:solidFill>
                        </a:rPr>
                        <a:t>0</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tx1"/>
                          </a:solidFill>
                        </a:rPr>
                        <a:t>17.5 </a:t>
                      </a:r>
                      <a:br>
                        <a:rPr lang="ja-JP" sz="1200" dirty="0">
                          <a:solidFill>
                            <a:schemeClr val="tx1"/>
                          </a:solidFill>
                        </a:rPr>
                      </a:br>
                      <a:r>
                        <a:rPr lang="ja-JP" sz="1200" dirty="0">
                          <a:solidFill>
                            <a:schemeClr val="tx1"/>
                          </a:solidFill>
                        </a:rPr>
                        <a:t>(11.1、27.7) </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36086"/>
                  </a:ext>
                </a:extLst>
              </a:tr>
            </a:tbl>
          </a:graphicData>
        </a:graphic>
      </p:graphicFrame>
      <p:grpSp>
        <p:nvGrpSpPr>
          <p:cNvPr id="14" name="Group 13">
            <a:extLst>
              <a:ext uri="{FF2B5EF4-FFF2-40B4-BE49-F238E27FC236}">
                <a16:creationId xmlns:a16="http://schemas.microsoft.com/office/drawing/2014/main" id="{697F26DA-0BD4-5A3D-DC5F-4E1CC8C6ACBF}"/>
              </a:ext>
            </a:extLst>
          </p:cNvPr>
          <p:cNvGrpSpPr/>
          <p:nvPr/>
        </p:nvGrpSpPr>
        <p:grpSpPr>
          <a:xfrm>
            <a:off x="-42777" y="2347670"/>
            <a:ext cx="4201689" cy="3941130"/>
            <a:chOff x="28343" y="2347670"/>
            <a:chExt cx="4201689" cy="3941130"/>
          </a:xfrm>
        </p:grpSpPr>
        <p:sp>
          <p:nvSpPr>
            <p:cNvPr id="15" name="Freeform 21">
              <a:extLst>
                <a:ext uri="{FF2B5EF4-FFF2-40B4-BE49-F238E27FC236}">
                  <a16:creationId xmlns:a16="http://schemas.microsoft.com/office/drawing/2014/main" id="{90FEEFC5-B4FD-9650-FBFD-0A587989BE8C}"/>
                </a:ext>
              </a:extLst>
            </p:cNvPr>
            <p:cNvSpPr>
              <a:spLocks/>
            </p:cNvSpPr>
            <p:nvPr/>
          </p:nvSpPr>
          <p:spPr bwMode="auto">
            <a:xfrm>
              <a:off x="958336" y="2500298"/>
              <a:ext cx="3166624" cy="225458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6" name="Group 15">
              <a:extLst>
                <a:ext uri="{FF2B5EF4-FFF2-40B4-BE49-F238E27FC236}">
                  <a16:creationId xmlns:a16="http://schemas.microsoft.com/office/drawing/2014/main" id="{6D8D5A18-B752-C5B7-27F4-9BA7FA1ED6F1}"/>
                </a:ext>
              </a:extLst>
            </p:cNvPr>
            <p:cNvGrpSpPr/>
            <p:nvPr/>
          </p:nvGrpSpPr>
          <p:grpSpPr>
            <a:xfrm>
              <a:off x="322621" y="2347670"/>
              <a:ext cx="633922" cy="2556000"/>
              <a:chOff x="2657112" y="1363997"/>
              <a:chExt cx="633922" cy="2303362"/>
            </a:xfrm>
          </p:grpSpPr>
          <p:sp>
            <p:nvSpPr>
              <p:cNvPr id="78" name="Line 7">
                <a:extLst>
                  <a:ext uri="{FF2B5EF4-FFF2-40B4-BE49-F238E27FC236}">
                    <a16:creationId xmlns:a16="http://schemas.microsoft.com/office/drawing/2014/main" id="{BE0683D2-F426-0075-AD4A-337A1642885F}"/>
                  </a:ext>
                </a:extLst>
              </p:cNvPr>
              <p:cNvSpPr>
                <a:spLocks noChangeShapeType="1"/>
              </p:cNvSpPr>
              <p:nvPr/>
            </p:nvSpPr>
            <p:spPr bwMode="auto">
              <a:xfrm>
                <a:off x="3204800" y="15033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79" name="Line 8">
                <a:extLst>
                  <a:ext uri="{FF2B5EF4-FFF2-40B4-BE49-F238E27FC236}">
                    <a16:creationId xmlns:a16="http://schemas.microsoft.com/office/drawing/2014/main" id="{36272994-67DC-B501-F367-6428B18ACE46}"/>
                  </a:ext>
                </a:extLst>
              </p:cNvPr>
              <p:cNvSpPr>
                <a:spLocks noChangeShapeType="1"/>
              </p:cNvSpPr>
              <p:nvPr/>
            </p:nvSpPr>
            <p:spPr bwMode="auto">
              <a:xfrm>
                <a:off x="3204800" y="200209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0" name="Line 9">
                <a:extLst>
                  <a:ext uri="{FF2B5EF4-FFF2-40B4-BE49-F238E27FC236}">
                    <a16:creationId xmlns:a16="http://schemas.microsoft.com/office/drawing/2014/main" id="{F92CD975-3348-9842-834B-E39A1F9701BF}"/>
                  </a:ext>
                </a:extLst>
              </p:cNvPr>
              <p:cNvSpPr>
                <a:spLocks noChangeShapeType="1"/>
              </p:cNvSpPr>
              <p:nvPr/>
            </p:nvSpPr>
            <p:spPr bwMode="auto">
              <a:xfrm>
                <a:off x="3204800" y="251697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1" name="Line 10">
                <a:extLst>
                  <a:ext uri="{FF2B5EF4-FFF2-40B4-BE49-F238E27FC236}">
                    <a16:creationId xmlns:a16="http://schemas.microsoft.com/office/drawing/2014/main" id="{DE7A8250-BC31-BC4F-2579-F7349FBD10A0}"/>
                  </a:ext>
                </a:extLst>
              </p:cNvPr>
              <p:cNvSpPr>
                <a:spLocks noChangeShapeType="1"/>
              </p:cNvSpPr>
              <p:nvPr/>
            </p:nvSpPr>
            <p:spPr bwMode="auto">
              <a:xfrm>
                <a:off x="3204800" y="302111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2" name="Line 11">
                <a:extLst>
                  <a:ext uri="{FF2B5EF4-FFF2-40B4-BE49-F238E27FC236}">
                    <a16:creationId xmlns:a16="http://schemas.microsoft.com/office/drawing/2014/main" id="{9F8D12CF-E10C-B708-2EDA-DF8892DCC54B}"/>
                  </a:ext>
                </a:extLst>
              </p:cNvPr>
              <p:cNvSpPr>
                <a:spLocks noChangeShapeType="1"/>
              </p:cNvSpPr>
              <p:nvPr/>
            </p:nvSpPr>
            <p:spPr bwMode="auto">
              <a:xfrm>
                <a:off x="3204800" y="353061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3" name="TextBox 82">
                <a:extLst>
                  <a:ext uri="{FF2B5EF4-FFF2-40B4-BE49-F238E27FC236}">
                    <a16:creationId xmlns:a16="http://schemas.microsoft.com/office/drawing/2014/main" id="{8A92244A-7AA6-9B23-C480-0FB1D2F1AE61}"/>
                  </a:ext>
                </a:extLst>
              </p:cNvPr>
              <p:cNvSpPr txBox="1"/>
              <p:nvPr/>
            </p:nvSpPr>
            <p:spPr>
              <a:xfrm rot="16200000">
                <a:off x="2476941" y="2388425"/>
                <a:ext cx="637341"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PFS、%</a:t>
                </a:r>
              </a:p>
            </p:txBody>
          </p:sp>
          <p:sp>
            <p:nvSpPr>
              <p:cNvPr id="84" name="TextBox 83">
                <a:extLst>
                  <a:ext uri="{FF2B5EF4-FFF2-40B4-BE49-F238E27FC236}">
                    <a16:creationId xmlns:a16="http://schemas.microsoft.com/office/drawing/2014/main" id="{A4B69031-0DE4-94DA-3A84-9C707E7AA18C}"/>
                  </a:ext>
                </a:extLst>
              </p:cNvPr>
              <p:cNvSpPr txBox="1"/>
              <p:nvPr/>
            </p:nvSpPr>
            <p:spPr>
              <a:xfrm>
                <a:off x="2797946" y="1363997"/>
                <a:ext cx="439543"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100</a:t>
                </a:r>
              </a:p>
            </p:txBody>
          </p:sp>
          <p:sp>
            <p:nvSpPr>
              <p:cNvPr id="85" name="TextBox 84">
                <a:extLst>
                  <a:ext uri="{FF2B5EF4-FFF2-40B4-BE49-F238E27FC236}">
                    <a16:creationId xmlns:a16="http://schemas.microsoft.com/office/drawing/2014/main" id="{67E984C7-B856-992F-60C3-33B26F94D4F1}"/>
                  </a:ext>
                </a:extLst>
              </p:cNvPr>
              <p:cNvSpPr txBox="1"/>
              <p:nvPr/>
            </p:nvSpPr>
            <p:spPr>
              <a:xfrm>
                <a:off x="2882905" y="1862528"/>
                <a:ext cx="354584"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75</a:t>
                </a:r>
              </a:p>
            </p:txBody>
          </p:sp>
          <p:sp>
            <p:nvSpPr>
              <p:cNvPr id="86" name="TextBox 85">
                <a:extLst>
                  <a:ext uri="{FF2B5EF4-FFF2-40B4-BE49-F238E27FC236}">
                    <a16:creationId xmlns:a16="http://schemas.microsoft.com/office/drawing/2014/main" id="{B01561F1-2778-9A0E-E85E-DAF3FD8755DC}"/>
                  </a:ext>
                </a:extLst>
              </p:cNvPr>
              <p:cNvSpPr txBox="1"/>
              <p:nvPr/>
            </p:nvSpPr>
            <p:spPr>
              <a:xfrm>
                <a:off x="2882905" y="2377181"/>
                <a:ext cx="354584"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50</a:t>
                </a:r>
              </a:p>
            </p:txBody>
          </p:sp>
          <p:sp>
            <p:nvSpPr>
              <p:cNvPr id="87" name="TextBox 86">
                <a:extLst>
                  <a:ext uri="{FF2B5EF4-FFF2-40B4-BE49-F238E27FC236}">
                    <a16:creationId xmlns:a16="http://schemas.microsoft.com/office/drawing/2014/main" id="{37DD21E7-826B-AAFE-EC7E-2D7B65FB8453}"/>
                  </a:ext>
                </a:extLst>
              </p:cNvPr>
              <p:cNvSpPr txBox="1"/>
              <p:nvPr/>
            </p:nvSpPr>
            <p:spPr>
              <a:xfrm>
                <a:off x="2882905" y="2881084"/>
                <a:ext cx="354584"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25</a:t>
                </a:r>
              </a:p>
            </p:txBody>
          </p:sp>
          <p:sp>
            <p:nvSpPr>
              <p:cNvPr id="88" name="TextBox 87">
                <a:extLst>
                  <a:ext uri="{FF2B5EF4-FFF2-40B4-BE49-F238E27FC236}">
                    <a16:creationId xmlns:a16="http://schemas.microsoft.com/office/drawing/2014/main" id="{B761DBC3-2864-A97A-C754-1CA8836B08B9}"/>
                  </a:ext>
                </a:extLst>
              </p:cNvPr>
              <p:cNvSpPr txBox="1"/>
              <p:nvPr/>
            </p:nvSpPr>
            <p:spPr>
              <a:xfrm>
                <a:off x="2967871" y="3390360"/>
                <a:ext cx="269626"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grpSp>
        <p:grpSp>
          <p:nvGrpSpPr>
            <p:cNvPr id="17" name="Group 16">
              <a:extLst>
                <a:ext uri="{FF2B5EF4-FFF2-40B4-BE49-F238E27FC236}">
                  <a16:creationId xmlns:a16="http://schemas.microsoft.com/office/drawing/2014/main" id="{C44081EE-5112-994D-9DCB-D3A70BF74684}"/>
                </a:ext>
              </a:extLst>
            </p:cNvPr>
            <p:cNvGrpSpPr/>
            <p:nvPr/>
          </p:nvGrpSpPr>
          <p:grpSpPr>
            <a:xfrm>
              <a:off x="876315" y="4749674"/>
              <a:ext cx="3164726" cy="329369"/>
              <a:chOff x="1520552" y="4188565"/>
              <a:chExt cx="2816243" cy="329369"/>
            </a:xfrm>
          </p:grpSpPr>
          <p:sp>
            <p:nvSpPr>
              <p:cNvPr id="62" name="Line 21">
                <a:extLst>
                  <a:ext uri="{FF2B5EF4-FFF2-40B4-BE49-F238E27FC236}">
                    <a16:creationId xmlns:a16="http://schemas.microsoft.com/office/drawing/2014/main" id="{821A8EB0-7186-8380-3E3F-322F5CDD37F4}"/>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A81336AE-53C3-6AED-686C-0E537D4FE62F}"/>
                  </a:ext>
                </a:extLst>
              </p:cNvPr>
              <p:cNvSpPr txBox="1"/>
              <p:nvPr/>
            </p:nvSpPr>
            <p:spPr>
              <a:xfrm>
                <a:off x="4120890" y="4260565"/>
                <a:ext cx="21590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84</a:t>
                </a:r>
              </a:p>
            </p:txBody>
          </p:sp>
          <p:sp>
            <p:nvSpPr>
              <p:cNvPr id="64" name="Line 21">
                <a:extLst>
                  <a:ext uri="{FF2B5EF4-FFF2-40B4-BE49-F238E27FC236}">
                    <a16:creationId xmlns:a16="http://schemas.microsoft.com/office/drawing/2014/main" id="{5AABCE77-5343-3A18-EEE9-465FB92E83A5}"/>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9BFB2366-D81F-9763-0E15-F9029162208C}"/>
                  </a:ext>
                </a:extLst>
              </p:cNvPr>
              <p:cNvSpPr txBox="1"/>
              <p:nvPr/>
            </p:nvSpPr>
            <p:spPr>
              <a:xfrm>
                <a:off x="3745253" y="4260565"/>
                <a:ext cx="21590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72</a:t>
                </a:r>
              </a:p>
            </p:txBody>
          </p:sp>
          <p:sp>
            <p:nvSpPr>
              <p:cNvPr id="66" name="Line 21">
                <a:extLst>
                  <a:ext uri="{FF2B5EF4-FFF2-40B4-BE49-F238E27FC236}">
                    <a16:creationId xmlns:a16="http://schemas.microsoft.com/office/drawing/2014/main" id="{1C7E4377-069F-A3F2-BEB8-B3A15FF70D97}"/>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36B9BF34-2D9F-5F15-4477-4122104C6CF6}"/>
                  </a:ext>
                </a:extLst>
              </p:cNvPr>
              <p:cNvSpPr txBox="1"/>
              <p:nvPr/>
            </p:nvSpPr>
            <p:spPr>
              <a:xfrm>
                <a:off x="3369615" y="4260565"/>
                <a:ext cx="21590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60</a:t>
                </a:r>
              </a:p>
            </p:txBody>
          </p:sp>
          <p:sp>
            <p:nvSpPr>
              <p:cNvPr id="68" name="Line 21">
                <a:extLst>
                  <a:ext uri="{FF2B5EF4-FFF2-40B4-BE49-F238E27FC236}">
                    <a16:creationId xmlns:a16="http://schemas.microsoft.com/office/drawing/2014/main" id="{D24B03F4-B263-93AF-9105-C1B8E8E51895}"/>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73EC3514-E7E2-DD25-AC34-95E081CBA318}"/>
                  </a:ext>
                </a:extLst>
              </p:cNvPr>
              <p:cNvSpPr txBox="1"/>
              <p:nvPr/>
            </p:nvSpPr>
            <p:spPr>
              <a:xfrm>
                <a:off x="2993979" y="4260565"/>
                <a:ext cx="21590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48</a:t>
                </a:r>
              </a:p>
            </p:txBody>
          </p:sp>
          <p:sp>
            <p:nvSpPr>
              <p:cNvPr id="70" name="Line 21">
                <a:extLst>
                  <a:ext uri="{FF2B5EF4-FFF2-40B4-BE49-F238E27FC236}">
                    <a16:creationId xmlns:a16="http://schemas.microsoft.com/office/drawing/2014/main" id="{06A33B43-3B79-010E-DCB5-D97D70B25A36}"/>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9F53D1CE-59A0-1919-42E7-CD81CED51086}"/>
                  </a:ext>
                </a:extLst>
              </p:cNvPr>
              <p:cNvSpPr txBox="1"/>
              <p:nvPr/>
            </p:nvSpPr>
            <p:spPr>
              <a:xfrm>
                <a:off x="2618341" y="4260565"/>
                <a:ext cx="21590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36</a:t>
                </a:r>
              </a:p>
            </p:txBody>
          </p:sp>
          <p:sp>
            <p:nvSpPr>
              <p:cNvPr id="72" name="Line 21">
                <a:extLst>
                  <a:ext uri="{FF2B5EF4-FFF2-40B4-BE49-F238E27FC236}">
                    <a16:creationId xmlns:a16="http://schemas.microsoft.com/office/drawing/2014/main" id="{3D432CD4-2B3C-416B-0DE0-AF38AAA3BFE0}"/>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7C5E7AC9-3D65-4DB2-6C07-1622054CBE07}"/>
                  </a:ext>
                </a:extLst>
              </p:cNvPr>
              <p:cNvSpPr txBox="1"/>
              <p:nvPr/>
            </p:nvSpPr>
            <p:spPr>
              <a:xfrm>
                <a:off x="2242705" y="4260565"/>
                <a:ext cx="21590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24</a:t>
                </a:r>
              </a:p>
            </p:txBody>
          </p:sp>
          <p:sp>
            <p:nvSpPr>
              <p:cNvPr id="74" name="Line 21">
                <a:extLst>
                  <a:ext uri="{FF2B5EF4-FFF2-40B4-BE49-F238E27FC236}">
                    <a16:creationId xmlns:a16="http://schemas.microsoft.com/office/drawing/2014/main" id="{0F4F1175-015B-040A-3768-C1C344309294}"/>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5CF95D5E-6685-18DE-6641-B17CE9CA90CF}"/>
                  </a:ext>
                </a:extLst>
              </p:cNvPr>
              <p:cNvSpPr txBox="1"/>
              <p:nvPr/>
            </p:nvSpPr>
            <p:spPr>
              <a:xfrm>
                <a:off x="1867067" y="4260565"/>
                <a:ext cx="21590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12</a:t>
                </a:r>
              </a:p>
            </p:txBody>
          </p:sp>
          <p:sp>
            <p:nvSpPr>
              <p:cNvPr id="76" name="Line 21">
                <a:extLst>
                  <a:ext uri="{FF2B5EF4-FFF2-40B4-BE49-F238E27FC236}">
                    <a16:creationId xmlns:a16="http://schemas.microsoft.com/office/drawing/2014/main" id="{5545D391-A2F7-430C-F7D1-32AB532A181C}"/>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2F04B98D-5484-74EE-D90B-CEF746E36DCA}"/>
                  </a:ext>
                </a:extLst>
              </p:cNvPr>
              <p:cNvSpPr txBox="1"/>
              <p:nvPr/>
            </p:nvSpPr>
            <p:spPr>
              <a:xfrm>
                <a:off x="1520552" y="4260565"/>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grpSp>
        <p:sp>
          <p:nvSpPr>
            <p:cNvPr id="18" name="TextBox 17">
              <a:extLst>
                <a:ext uri="{FF2B5EF4-FFF2-40B4-BE49-F238E27FC236}">
                  <a16:creationId xmlns:a16="http://schemas.microsoft.com/office/drawing/2014/main" id="{856D3EA8-4B5D-7D94-A517-A903B7206AA2}"/>
                </a:ext>
              </a:extLst>
            </p:cNvPr>
            <p:cNvSpPr txBox="1"/>
            <p:nvPr/>
          </p:nvSpPr>
          <p:spPr>
            <a:xfrm>
              <a:off x="1971230" y="4978687"/>
              <a:ext cx="1110304"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latin typeface="Arial" panose="020B0604020202020204" pitchFamily="34" charset="0"/>
                  <a:ea typeface="MS Mincho"/>
                  <a:cs typeface="Arial" panose="020B0604020202020204" pitchFamily="34" charset="0"/>
                </a:rPr>
                <a:t>期間、月数</a:t>
              </a:r>
            </a:p>
          </p:txBody>
        </p:sp>
        <p:sp>
          <p:nvSpPr>
            <p:cNvPr id="20" name="TextBox 19">
              <a:extLst>
                <a:ext uri="{FF2B5EF4-FFF2-40B4-BE49-F238E27FC236}">
                  <a16:creationId xmlns:a16="http://schemas.microsoft.com/office/drawing/2014/main" id="{371F0C46-1CBE-1CD9-3050-06A07123F2BB}"/>
                </a:ext>
              </a:extLst>
            </p:cNvPr>
            <p:cNvSpPr txBox="1"/>
            <p:nvPr/>
          </p:nvSpPr>
          <p:spPr>
            <a:xfrm>
              <a:off x="28343" y="5093687"/>
              <a:ext cx="1717137" cy="369332"/>
            </a:xfrm>
            <a:prstGeom prst="rect">
              <a:avLst/>
            </a:prstGeom>
            <a:noFill/>
          </p:spPr>
          <p:txBody>
            <a:bodyPr wrap="none" rtlCol="0">
              <a:spAutoFit/>
            </a:bodyPr>
            <a:lstStyle/>
            <a:p>
              <a:pPr algn="r"/>
              <a:r>
                <a:rPr lang="ja-JP" sz="900" dirty="0"/>
                <a:t>リスクに晒されていた患者数 </a:t>
              </a:r>
              <a:endParaRPr lang="en-US" altLang="ja-JP" sz="900" dirty="0"/>
            </a:p>
            <a:p>
              <a:pPr algn="r"/>
              <a:r>
                <a:rPr lang="ja-JP" sz="900" dirty="0"/>
                <a:t>(打ち切り数)</a:t>
              </a:r>
            </a:p>
          </p:txBody>
        </p:sp>
        <p:grpSp>
          <p:nvGrpSpPr>
            <p:cNvPr id="24" name="Group 23">
              <a:extLst>
                <a:ext uri="{FF2B5EF4-FFF2-40B4-BE49-F238E27FC236}">
                  <a16:creationId xmlns:a16="http://schemas.microsoft.com/office/drawing/2014/main" id="{3A087BF8-CE9D-9359-D946-BC4EB547A25C}"/>
                </a:ext>
              </a:extLst>
            </p:cNvPr>
            <p:cNvGrpSpPr/>
            <p:nvPr/>
          </p:nvGrpSpPr>
          <p:grpSpPr>
            <a:xfrm>
              <a:off x="779470" y="5403419"/>
              <a:ext cx="3312869" cy="442035"/>
              <a:chOff x="3335634" y="6089365"/>
              <a:chExt cx="3312869" cy="442035"/>
            </a:xfrm>
          </p:grpSpPr>
          <p:sp>
            <p:nvSpPr>
              <p:cNvPr id="54" name="TextBox 53">
                <a:extLst>
                  <a:ext uri="{FF2B5EF4-FFF2-40B4-BE49-F238E27FC236}">
                    <a16:creationId xmlns:a16="http://schemas.microsoft.com/office/drawing/2014/main" id="{BB33B2E7-6841-C37A-BE8E-3E7DEC9D74E1}"/>
                  </a:ext>
                </a:extLst>
              </p:cNvPr>
              <p:cNvSpPr txBox="1"/>
              <p:nvPr/>
            </p:nvSpPr>
            <p:spPr>
              <a:xfrm>
                <a:off x="6303288" y="6089365"/>
                <a:ext cx="345215" cy="442035"/>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0</a:t>
                </a:r>
              </a:p>
              <a:p>
                <a:pPr algn="ctr"/>
                <a:r>
                  <a:rPr lang="ja-JP" sz="1200">
                    <a:solidFill>
                      <a:schemeClr val="accent2"/>
                    </a:solidFill>
                    <a:latin typeface="Arial" panose="020B0604020202020204" pitchFamily="34" charset="0"/>
                    <a:ea typeface="MS Mincho"/>
                    <a:cs typeface="Arial" panose="020B0604020202020204" pitchFamily="34" charset="0"/>
                  </a:rPr>
                  <a:t>(17)</a:t>
                </a:r>
              </a:p>
            </p:txBody>
          </p:sp>
          <p:sp>
            <p:nvSpPr>
              <p:cNvPr id="55" name="TextBox 54">
                <a:extLst>
                  <a:ext uri="{FF2B5EF4-FFF2-40B4-BE49-F238E27FC236}">
                    <a16:creationId xmlns:a16="http://schemas.microsoft.com/office/drawing/2014/main" id="{866373DF-53E2-DC60-EB1D-4F3DCE315110}"/>
                  </a:ext>
                </a:extLst>
              </p:cNvPr>
              <p:cNvSpPr txBox="1"/>
              <p:nvPr/>
            </p:nvSpPr>
            <p:spPr>
              <a:xfrm>
                <a:off x="5881169" y="6089365"/>
                <a:ext cx="345215" cy="442035"/>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2</a:t>
                </a:r>
              </a:p>
              <a:p>
                <a:pPr algn="ctr"/>
                <a:r>
                  <a:rPr lang="ja-JP" sz="1200">
                    <a:solidFill>
                      <a:schemeClr val="accent2"/>
                    </a:solidFill>
                    <a:latin typeface="Arial" panose="020B0604020202020204" pitchFamily="34" charset="0"/>
                    <a:ea typeface="MS Mincho"/>
                    <a:cs typeface="Arial" panose="020B0604020202020204" pitchFamily="34" charset="0"/>
                  </a:rPr>
                  <a:t>(15)</a:t>
                </a:r>
              </a:p>
            </p:txBody>
          </p:sp>
          <p:sp>
            <p:nvSpPr>
              <p:cNvPr id="56" name="TextBox 55">
                <a:extLst>
                  <a:ext uri="{FF2B5EF4-FFF2-40B4-BE49-F238E27FC236}">
                    <a16:creationId xmlns:a16="http://schemas.microsoft.com/office/drawing/2014/main" id="{5266BEBD-D8A9-8E1F-DB7D-CDD7EBC2D14F}"/>
                  </a:ext>
                </a:extLst>
              </p:cNvPr>
              <p:cNvSpPr txBox="1"/>
              <p:nvPr/>
            </p:nvSpPr>
            <p:spPr>
              <a:xfrm>
                <a:off x="5459050" y="6089365"/>
                <a:ext cx="345215" cy="442035"/>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3</a:t>
                </a:r>
              </a:p>
              <a:p>
                <a:pPr algn="ctr"/>
                <a:r>
                  <a:rPr lang="ja-JP" sz="1200">
                    <a:solidFill>
                      <a:schemeClr val="accent2"/>
                    </a:solidFill>
                    <a:latin typeface="Arial" panose="020B0604020202020204" pitchFamily="34" charset="0"/>
                    <a:ea typeface="MS Mincho"/>
                    <a:cs typeface="Arial" panose="020B0604020202020204" pitchFamily="34" charset="0"/>
                  </a:rPr>
                  <a:t>(14)</a:t>
                </a:r>
              </a:p>
            </p:txBody>
          </p:sp>
          <p:sp>
            <p:nvSpPr>
              <p:cNvPr id="57" name="TextBox 56">
                <a:extLst>
                  <a:ext uri="{FF2B5EF4-FFF2-40B4-BE49-F238E27FC236}">
                    <a16:creationId xmlns:a16="http://schemas.microsoft.com/office/drawing/2014/main" id="{A1CBE782-85A8-DEF7-EF56-F4DB40E7DE15}"/>
                  </a:ext>
                </a:extLst>
              </p:cNvPr>
              <p:cNvSpPr txBox="1"/>
              <p:nvPr/>
            </p:nvSpPr>
            <p:spPr>
              <a:xfrm>
                <a:off x="5036932" y="6089365"/>
                <a:ext cx="345215" cy="442035"/>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6</a:t>
                </a:r>
              </a:p>
              <a:p>
                <a:pPr algn="ctr"/>
                <a:r>
                  <a:rPr lang="ja-JP" sz="1200">
                    <a:solidFill>
                      <a:schemeClr val="accent2"/>
                    </a:solidFill>
                    <a:latin typeface="Arial" panose="020B0604020202020204" pitchFamily="34" charset="0"/>
                    <a:ea typeface="MS Mincho"/>
                    <a:cs typeface="Arial" panose="020B0604020202020204" pitchFamily="34" charset="0"/>
                  </a:rPr>
                  <a:t>(14)</a:t>
                </a:r>
              </a:p>
            </p:txBody>
          </p:sp>
          <p:sp>
            <p:nvSpPr>
              <p:cNvPr id="58" name="TextBox 57">
                <a:extLst>
                  <a:ext uri="{FF2B5EF4-FFF2-40B4-BE49-F238E27FC236}">
                    <a16:creationId xmlns:a16="http://schemas.microsoft.com/office/drawing/2014/main" id="{2BDC25F5-285C-AFC4-1A27-07EF83E0F557}"/>
                  </a:ext>
                </a:extLst>
              </p:cNvPr>
              <p:cNvSpPr txBox="1"/>
              <p:nvPr/>
            </p:nvSpPr>
            <p:spPr>
              <a:xfrm>
                <a:off x="4614813" y="6089365"/>
                <a:ext cx="345215" cy="442035"/>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6</a:t>
                </a:r>
              </a:p>
              <a:p>
                <a:pPr algn="ctr"/>
                <a:r>
                  <a:rPr lang="ja-JP" sz="1200">
                    <a:solidFill>
                      <a:schemeClr val="accent2"/>
                    </a:solidFill>
                    <a:latin typeface="Arial" panose="020B0604020202020204" pitchFamily="34" charset="0"/>
                    <a:ea typeface="MS Mincho"/>
                    <a:cs typeface="Arial" panose="020B0604020202020204" pitchFamily="34" charset="0"/>
                  </a:rPr>
                  <a:t>(14)</a:t>
                </a:r>
              </a:p>
            </p:txBody>
          </p:sp>
          <p:sp>
            <p:nvSpPr>
              <p:cNvPr id="59" name="TextBox 58">
                <a:extLst>
                  <a:ext uri="{FF2B5EF4-FFF2-40B4-BE49-F238E27FC236}">
                    <a16:creationId xmlns:a16="http://schemas.microsoft.com/office/drawing/2014/main" id="{51D08CD0-A5E4-130C-F506-292D3682182C}"/>
                  </a:ext>
                </a:extLst>
              </p:cNvPr>
              <p:cNvSpPr txBox="1"/>
              <p:nvPr/>
            </p:nvSpPr>
            <p:spPr>
              <a:xfrm>
                <a:off x="4198402" y="6089365"/>
                <a:ext cx="333800" cy="442035"/>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16</a:t>
                </a:r>
              </a:p>
              <a:p>
                <a:pPr algn="ctr"/>
                <a:r>
                  <a:rPr lang="ja-JP" sz="1200">
                    <a:solidFill>
                      <a:schemeClr val="accent2"/>
                    </a:solidFill>
                    <a:latin typeface="Arial" panose="020B0604020202020204" pitchFamily="34" charset="0"/>
                    <a:ea typeface="MS Mincho"/>
                    <a:cs typeface="Arial" panose="020B0604020202020204" pitchFamily="34" charset="0"/>
                  </a:rPr>
                  <a:t>(11)</a:t>
                </a:r>
              </a:p>
            </p:txBody>
          </p:sp>
          <p:sp>
            <p:nvSpPr>
              <p:cNvPr id="60" name="TextBox 59">
                <a:extLst>
                  <a:ext uri="{FF2B5EF4-FFF2-40B4-BE49-F238E27FC236}">
                    <a16:creationId xmlns:a16="http://schemas.microsoft.com/office/drawing/2014/main" id="{CD5A6247-FBA6-E8B1-9029-7ECD84D00595}"/>
                  </a:ext>
                </a:extLst>
              </p:cNvPr>
              <p:cNvSpPr txBox="1"/>
              <p:nvPr/>
            </p:nvSpPr>
            <p:spPr>
              <a:xfrm>
                <a:off x="3813055" y="6089365"/>
                <a:ext cx="260255" cy="442035"/>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57</a:t>
                </a:r>
              </a:p>
              <a:p>
                <a:pPr algn="ctr"/>
                <a:r>
                  <a:rPr lang="ja-JP" sz="1200">
                    <a:solidFill>
                      <a:schemeClr val="accent2"/>
                    </a:solidFill>
                    <a:latin typeface="Arial" panose="020B0604020202020204" pitchFamily="34" charset="0"/>
                    <a:ea typeface="MS Mincho"/>
                    <a:cs typeface="Arial" panose="020B0604020202020204" pitchFamily="34" charset="0"/>
                  </a:rPr>
                  <a:t>(7)</a:t>
                </a:r>
              </a:p>
            </p:txBody>
          </p:sp>
          <p:sp>
            <p:nvSpPr>
              <p:cNvPr id="61" name="TextBox 60">
                <a:extLst>
                  <a:ext uri="{FF2B5EF4-FFF2-40B4-BE49-F238E27FC236}">
                    <a16:creationId xmlns:a16="http://schemas.microsoft.com/office/drawing/2014/main" id="{1CD3E9B8-4D34-569B-44E4-7FE90BA594E2}"/>
                  </a:ext>
                </a:extLst>
              </p:cNvPr>
              <p:cNvSpPr txBox="1"/>
              <p:nvPr/>
            </p:nvSpPr>
            <p:spPr>
              <a:xfrm>
                <a:off x="3335634" y="6089365"/>
                <a:ext cx="370862" cy="442035"/>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167</a:t>
                </a:r>
              </a:p>
              <a:p>
                <a:pPr algn="ctr"/>
                <a:r>
                  <a:rPr lang="ja-JP" sz="1200">
                    <a:solidFill>
                      <a:schemeClr val="accent2"/>
                    </a:solidFill>
                    <a:latin typeface="Arial" panose="020B0604020202020204" pitchFamily="34" charset="0"/>
                    <a:ea typeface="MS Mincho"/>
                    <a:cs typeface="Arial" panose="020B0604020202020204" pitchFamily="34" charset="0"/>
                  </a:rPr>
                  <a:t>(2)</a:t>
                </a:r>
              </a:p>
            </p:txBody>
          </p:sp>
        </p:grpSp>
        <p:grpSp>
          <p:nvGrpSpPr>
            <p:cNvPr id="25" name="Group 24">
              <a:extLst>
                <a:ext uri="{FF2B5EF4-FFF2-40B4-BE49-F238E27FC236}">
                  <a16:creationId xmlns:a16="http://schemas.microsoft.com/office/drawing/2014/main" id="{BDEFF4A8-8210-CAEA-A4AF-1D406ACF7438}"/>
                </a:ext>
              </a:extLst>
            </p:cNvPr>
            <p:cNvGrpSpPr/>
            <p:nvPr/>
          </p:nvGrpSpPr>
          <p:grpSpPr>
            <a:xfrm>
              <a:off x="801110" y="5846765"/>
              <a:ext cx="3285521" cy="442035"/>
              <a:chOff x="3357274" y="6089365"/>
              <a:chExt cx="3285521" cy="442035"/>
            </a:xfrm>
          </p:grpSpPr>
          <p:sp>
            <p:nvSpPr>
              <p:cNvPr id="46" name="TextBox 45">
                <a:extLst>
                  <a:ext uri="{FF2B5EF4-FFF2-40B4-BE49-F238E27FC236}">
                    <a16:creationId xmlns:a16="http://schemas.microsoft.com/office/drawing/2014/main" id="{5E1EF279-D9B3-0230-B835-43DBDBEA9DE7}"/>
                  </a:ext>
                </a:extLst>
              </p:cNvPr>
              <p:cNvSpPr txBox="1"/>
              <p:nvPr/>
            </p:nvSpPr>
            <p:spPr>
              <a:xfrm>
                <a:off x="6308995" y="6089365"/>
                <a:ext cx="333800" cy="442035"/>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a:t>
                </a:r>
              </a:p>
              <a:p>
                <a:pPr algn="ctr"/>
                <a:r>
                  <a:rPr lang="ja-JP" sz="1200">
                    <a:solidFill>
                      <a:srgbClr val="B60D27"/>
                    </a:solidFill>
                    <a:latin typeface="Arial" panose="020B0604020202020204" pitchFamily="34" charset="0"/>
                    <a:ea typeface="MS Mincho"/>
                    <a:cs typeface="Arial" panose="020B0604020202020204" pitchFamily="34" charset="0"/>
                  </a:rPr>
                  <a:t>(11)</a:t>
                </a:r>
              </a:p>
            </p:txBody>
          </p:sp>
          <p:sp>
            <p:nvSpPr>
              <p:cNvPr id="47" name="TextBox 46">
                <a:extLst>
                  <a:ext uri="{FF2B5EF4-FFF2-40B4-BE49-F238E27FC236}">
                    <a16:creationId xmlns:a16="http://schemas.microsoft.com/office/drawing/2014/main" id="{F57615B6-2CCB-F294-C123-8718CA3B029E}"/>
                  </a:ext>
                </a:extLst>
              </p:cNvPr>
              <p:cNvSpPr txBox="1"/>
              <p:nvPr/>
            </p:nvSpPr>
            <p:spPr>
              <a:xfrm>
                <a:off x="5886876" y="6089365"/>
                <a:ext cx="333800" cy="442035"/>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2</a:t>
                </a:r>
              </a:p>
              <a:p>
                <a:pPr algn="ctr"/>
                <a:r>
                  <a:rPr lang="ja-JP" sz="1200">
                    <a:solidFill>
                      <a:srgbClr val="B60D27"/>
                    </a:solidFill>
                    <a:latin typeface="Arial" panose="020B0604020202020204" pitchFamily="34" charset="0"/>
                    <a:ea typeface="MS Mincho"/>
                    <a:cs typeface="Arial" panose="020B0604020202020204" pitchFamily="34" charset="0"/>
                  </a:rPr>
                  <a:t>(11)</a:t>
                </a:r>
              </a:p>
            </p:txBody>
          </p:sp>
          <p:sp>
            <p:nvSpPr>
              <p:cNvPr id="48" name="TextBox 47">
                <a:extLst>
                  <a:ext uri="{FF2B5EF4-FFF2-40B4-BE49-F238E27FC236}">
                    <a16:creationId xmlns:a16="http://schemas.microsoft.com/office/drawing/2014/main" id="{2F1E866C-2193-6C08-1B2A-2B06AA61690D}"/>
                  </a:ext>
                </a:extLst>
              </p:cNvPr>
              <p:cNvSpPr txBox="1"/>
              <p:nvPr/>
            </p:nvSpPr>
            <p:spPr>
              <a:xfrm>
                <a:off x="5464757" y="6089365"/>
                <a:ext cx="333800" cy="442035"/>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3</a:t>
                </a:r>
              </a:p>
              <a:p>
                <a:pPr algn="ctr"/>
                <a:r>
                  <a:rPr lang="ja-JP" sz="1200">
                    <a:solidFill>
                      <a:srgbClr val="B60D27"/>
                    </a:solidFill>
                    <a:latin typeface="Arial" panose="020B0604020202020204" pitchFamily="34" charset="0"/>
                    <a:ea typeface="MS Mincho"/>
                    <a:cs typeface="Arial" panose="020B0604020202020204" pitchFamily="34" charset="0"/>
                  </a:rPr>
                  <a:t>(11)</a:t>
                </a:r>
              </a:p>
            </p:txBody>
          </p:sp>
          <p:sp>
            <p:nvSpPr>
              <p:cNvPr id="49" name="TextBox 48">
                <a:extLst>
                  <a:ext uri="{FF2B5EF4-FFF2-40B4-BE49-F238E27FC236}">
                    <a16:creationId xmlns:a16="http://schemas.microsoft.com/office/drawing/2014/main" id="{B0F7D1A7-6F85-3380-9713-592F513AB3F3}"/>
                  </a:ext>
                </a:extLst>
              </p:cNvPr>
              <p:cNvSpPr txBox="1"/>
              <p:nvPr/>
            </p:nvSpPr>
            <p:spPr>
              <a:xfrm>
                <a:off x="5036932" y="6089365"/>
                <a:ext cx="345215" cy="442035"/>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5</a:t>
                </a:r>
              </a:p>
              <a:p>
                <a:pPr algn="ctr"/>
                <a:r>
                  <a:rPr lang="ja-JP" sz="1200">
                    <a:solidFill>
                      <a:srgbClr val="B60D27"/>
                    </a:solidFill>
                    <a:latin typeface="Arial" panose="020B0604020202020204" pitchFamily="34" charset="0"/>
                    <a:ea typeface="MS Mincho"/>
                    <a:cs typeface="Arial" panose="020B0604020202020204" pitchFamily="34" charset="0"/>
                  </a:rPr>
                  <a:t>(10)</a:t>
                </a:r>
              </a:p>
            </p:txBody>
          </p:sp>
          <p:sp>
            <p:nvSpPr>
              <p:cNvPr id="50" name="TextBox 49">
                <a:extLst>
                  <a:ext uri="{FF2B5EF4-FFF2-40B4-BE49-F238E27FC236}">
                    <a16:creationId xmlns:a16="http://schemas.microsoft.com/office/drawing/2014/main" id="{B7D82FF8-EA7E-9FC0-4EC7-D6A9D24ADE5D}"/>
                  </a:ext>
                </a:extLst>
              </p:cNvPr>
              <p:cNvSpPr txBox="1"/>
              <p:nvPr/>
            </p:nvSpPr>
            <p:spPr>
              <a:xfrm>
                <a:off x="4614813" y="6089365"/>
                <a:ext cx="345215" cy="442035"/>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9</a:t>
                </a:r>
              </a:p>
              <a:p>
                <a:pPr algn="ctr"/>
                <a:r>
                  <a:rPr lang="ja-JP" sz="1200">
                    <a:solidFill>
                      <a:srgbClr val="B60D27"/>
                    </a:solidFill>
                    <a:latin typeface="Arial" panose="020B0604020202020204" pitchFamily="34" charset="0"/>
                    <a:ea typeface="MS Mincho"/>
                    <a:cs typeface="Arial" panose="020B0604020202020204" pitchFamily="34" charset="0"/>
                  </a:rPr>
                  <a:t>(10)</a:t>
                </a:r>
              </a:p>
            </p:txBody>
          </p:sp>
          <p:sp>
            <p:nvSpPr>
              <p:cNvPr id="51" name="TextBox 50">
                <a:extLst>
                  <a:ext uri="{FF2B5EF4-FFF2-40B4-BE49-F238E27FC236}">
                    <a16:creationId xmlns:a16="http://schemas.microsoft.com/office/drawing/2014/main" id="{0A47BE66-9B7B-9727-7710-E7BBD412E1DE}"/>
                  </a:ext>
                </a:extLst>
              </p:cNvPr>
              <p:cNvSpPr txBox="1"/>
              <p:nvPr/>
            </p:nvSpPr>
            <p:spPr>
              <a:xfrm>
                <a:off x="4192694" y="6089365"/>
                <a:ext cx="345215" cy="442035"/>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15</a:t>
                </a:r>
                <a:br>
                  <a:rPr lang="ja-JP" sz="1200">
                    <a:solidFill>
                      <a:srgbClr val="B60D27"/>
                    </a:solidFill>
                    <a:latin typeface="Arial" panose="020B0604020202020204" pitchFamily="34" charset="0"/>
                    <a:ea typeface="MS Mincho"/>
                    <a:cs typeface="Arial" panose="020B0604020202020204" pitchFamily="34" charset="0"/>
                  </a:rPr>
                </a:br>
                <a:r>
                  <a:rPr lang="ja-JP" sz="1200">
                    <a:solidFill>
                      <a:srgbClr val="B60D27"/>
                    </a:solidFill>
                    <a:latin typeface="Arial" panose="020B0604020202020204" pitchFamily="34" charset="0"/>
                    <a:ea typeface="MS Mincho"/>
                    <a:cs typeface="Arial" panose="020B0604020202020204" pitchFamily="34" charset="0"/>
                  </a:rPr>
                  <a:t>(10)</a:t>
                </a:r>
              </a:p>
            </p:txBody>
          </p:sp>
          <p:sp>
            <p:nvSpPr>
              <p:cNvPr id="52" name="TextBox 51">
                <a:extLst>
                  <a:ext uri="{FF2B5EF4-FFF2-40B4-BE49-F238E27FC236}">
                    <a16:creationId xmlns:a16="http://schemas.microsoft.com/office/drawing/2014/main" id="{5210C267-F4E9-D810-BE57-443CC2F1F530}"/>
                  </a:ext>
                </a:extLst>
              </p:cNvPr>
              <p:cNvSpPr txBox="1"/>
              <p:nvPr/>
            </p:nvSpPr>
            <p:spPr>
              <a:xfrm>
                <a:off x="3813055" y="6089365"/>
                <a:ext cx="260255" cy="442035"/>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63</a:t>
                </a:r>
              </a:p>
              <a:p>
                <a:pPr algn="ctr"/>
                <a:r>
                  <a:rPr lang="ja-JP" sz="1200">
                    <a:solidFill>
                      <a:srgbClr val="B60D27"/>
                    </a:solidFill>
                    <a:latin typeface="Arial" panose="020B0604020202020204" pitchFamily="34" charset="0"/>
                    <a:ea typeface="MS Mincho"/>
                    <a:cs typeface="Arial" panose="020B0604020202020204" pitchFamily="34" charset="0"/>
                  </a:rPr>
                  <a:t>(4)</a:t>
                </a:r>
              </a:p>
            </p:txBody>
          </p:sp>
          <p:sp>
            <p:nvSpPr>
              <p:cNvPr id="53" name="TextBox 52">
                <a:extLst>
                  <a:ext uri="{FF2B5EF4-FFF2-40B4-BE49-F238E27FC236}">
                    <a16:creationId xmlns:a16="http://schemas.microsoft.com/office/drawing/2014/main" id="{2D119B03-2BF9-D642-DF6D-386E890F75E0}"/>
                  </a:ext>
                </a:extLst>
              </p:cNvPr>
              <p:cNvSpPr txBox="1"/>
              <p:nvPr/>
            </p:nvSpPr>
            <p:spPr>
              <a:xfrm>
                <a:off x="3357274" y="6089365"/>
                <a:ext cx="327581" cy="442035"/>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169</a:t>
                </a:r>
              </a:p>
              <a:p>
                <a:pPr algn="ctr"/>
                <a:r>
                  <a:rPr lang="ja-JP" sz="1200">
                    <a:solidFill>
                      <a:srgbClr val="B60D27"/>
                    </a:solidFill>
                    <a:latin typeface="Arial" panose="020B0604020202020204" pitchFamily="34" charset="0"/>
                    <a:ea typeface="MS Mincho"/>
                    <a:cs typeface="Arial" panose="020B0604020202020204" pitchFamily="34" charset="0"/>
                  </a:rPr>
                  <a:t> (0) </a:t>
                </a:r>
              </a:p>
            </p:txBody>
          </p:sp>
        </p:grpSp>
        <p:grpSp>
          <p:nvGrpSpPr>
            <p:cNvPr id="26" name="Group 25">
              <a:extLst>
                <a:ext uri="{FF2B5EF4-FFF2-40B4-BE49-F238E27FC236}">
                  <a16:creationId xmlns:a16="http://schemas.microsoft.com/office/drawing/2014/main" id="{6309D45C-6D9D-E043-1EE6-6E29CEAEFDB7}"/>
                </a:ext>
              </a:extLst>
            </p:cNvPr>
            <p:cNvGrpSpPr/>
            <p:nvPr/>
          </p:nvGrpSpPr>
          <p:grpSpPr>
            <a:xfrm>
              <a:off x="960437" y="2501899"/>
              <a:ext cx="2836863" cy="2228851"/>
              <a:chOff x="4319587" y="2057399"/>
              <a:chExt cx="3551529" cy="2750524"/>
            </a:xfrm>
          </p:grpSpPr>
          <p:sp>
            <p:nvSpPr>
              <p:cNvPr id="37" name="Freeform: Shape 48">
                <a:extLst>
                  <a:ext uri="{FF2B5EF4-FFF2-40B4-BE49-F238E27FC236}">
                    <a16:creationId xmlns:a16="http://schemas.microsoft.com/office/drawing/2014/main" id="{F7ECA12B-4E4A-8CA4-E455-DB5913473F87}"/>
                  </a:ext>
                </a:extLst>
              </p:cNvPr>
              <p:cNvSpPr/>
              <p:nvPr/>
            </p:nvSpPr>
            <p:spPr>
              <a:xfrm>
                <a:off x="4319587" y="2057399"/>
                <a:ext cx="3551529" cy="2712739"/>
              </a:xfrm>
              <a:custGeom>
                <a:avLst/>
                <a:gdLst>
                  <a:gd name="connsiteX0" fmla="*/ 3551530 w 3551529"/>
                  <a:gd name="connsiteY0" fmla="*/ 2712739 h 2712739"/>
                  <a:gd name="connsiteX1" fmla="*/ 2286695 w 3551529"/>
                  <a:gd name="connsiteY1" fmla="*/ 2712739 h 2712739"/>
                  <a:gd name="connsiteX2" fmla="*/ 2286695 w 3551529"/>
                  <a:gd name="connsiteY2" fmla="*/ 2682783 h 2712739"/>
                  <a:gd name="connsiteX3" fmla="*/ 2193493 w 3551529"/>
                  <a:gd name="connsiteY3" fmla="*/ 2682783 h 2712739"/>
                  <a:gd name="connsiteX4" fmla="*/ 2193493 w 3551529"/>
                  <a:gd name="connsiteY4" fmla="*/ 2639511 h 2712739"/>
                  <a:gd name="connsiteX5" fmla="*/ 2116941 w 3551529"/>
                  <a:gd name="connsiteY5" fmla="*/ 2639511 h 2712739"/>
                  <a:gd name="connsiteX6" fmla="*/ 2116941 w 3551529"/>
                  <a:gd name="connsiteY6" fmla="*/ 2596239 h 2712739"/>
                  <a:gd name="connsiteX7" fmla="*/ 1278150 w 3551529"/>
                  <a:gd name="connsiteY7" fmla="*/ 2596239 h 2712739"/>
                  <a:gd name="connsiteX8" fmla="*/ 1278150 w 3551529"/>
                  <a:gd name="connsiteY8" fmla="*/ 2552976 h 2712739"/>
                  <a:gd name="connsiteX9" fmla="*/ 1228220 w 3551529"/>
                  <a:gd name="connsiteY9" fmla="*/ 2552976 h 2712739"/>
                  <a:gd name="connsiteX10" fmla="*/ 1228220 w 3551529"/>
                  <a:gd name="connsiteY10" fmla="*/ 2533002 h 2712739"/>
                  <a:gd name="connsiteX11" fmla="*/ 1188282 w 3551529"/>
                  <a:gd name="connsiteY11" fmla="*/ 2533002 h 2712739"/>
                  <a:gd name="connsiteX12" fmla="*/ 1188282 w 3551529"/>
                  <a:gd name="connsiteY12" fmla="*/ 2493055 h 2712739"/>
                  <a:gd name="connsiteX13" fmla="*/ 1065124 w 3551529"/>
                  <a:gd name="connsiteY13" fmla="*/ 2493055 h 2712739"/>
                  <a:gd name="connsiteX14" fmla="*/ 1065124 w 3551529"/>
                  <a:gd name="connsiteY14" fmla="*/ 2473090 h 2712739"/>
                  <a:gd name="connsiteX15" fmla="*/ 842115 w 3551529"/>
                  <a:gd name="connsiteY15" fmla="*/ 2473090 h 2712739"/>
                  <a:gd name="connsiteX16" fmla="*/ 842115 w 3551529"/>
                  <a:gd name="connsiteY16" fmla="*/ 2396528 h 2712739"/>
                  <a:gd name="connsiteX17" fmla="*/ 782202 w 3551529"/>
                  <a:gd name="connsiteY17" fmla="*/ 2396528 h 2712739"/>
                  <a:gd name="connsiteX18" fmla="*/ 782202 w 3551529"/>
                  <a:gd name="connsiteY18" fmla="*/ 2333292 h 2712739"/>
                  <a:gd name="connsiteX19" fmla="*/ 768888 w 3551529"/>
                  <a:gd name="connsiteY19" fmla="*/ 2333292 h 2712739"/>
                  <a:gd name="connsiteX20" fmla="*/ 768888 w 3551529"/>
                  <a:gd name="connsiteY20" fmla="*/ 2303336 h 2712739"/>
                  <a:gd name="connsiteX21" fmla="*/ 722288 w 3551529"/>
                  <a:gd name="connsiteY21" fmla="*/ 2303336 h 2712739"/>
                  <a:gd name="connsiteX22" fmla="*/ 722288 w 3551529"/>
                  <a:gd name="connsiteY22" fmla="*/ 2240090 h 2712739"/>
                  <a:gd name="connsiteX23" fmla="*/ 652389 w 3551529"/>
                  <a:gd name="connsiteY23" fmla="*/ 2240090 h 2712739"/>
                  <a:gd name="connsiteX24" fmla="*/ 652389 w 3551529"/>
                  <a:gd name="connsiteY24" fmla="*/ 2143563 h 2712739"/>
                  <a:gd name="connsiteX25" fmla="*/ 632418 w 3551529"/>
                  <a:gd name="connsiteY25" fmla="*/ 2143563 h 2712739"/>
                  <a:gd name="connsiteX26" fmla="*/ 632418 w 3551529"/>
                  <a:gd name="connsiteY26" fmla="*/ 1990449 h 2712739"/>
                  <a:gd name="connsiteX27" fmla="*/ 569177 w 3551529"/>
                  <a:gd name="connsiteY27" fmla="*/ 1990449 h 2712739"/>
                  <a:gd name="connsiteX28" fmla="*/ 569177 w 3551529"/>
                  <a:gd name="connsiteY28" fmla="*/ 1943852 h 2712739"/>
                  <a:gd name="connsiteX29" fmla="*/ 562520 w 3551529"/>
                  <a:gd name="connsiteY29" fmla="*/ 1943852 h 2712739"/>
                  <a:gd name="connsiteX30" fmla="*/ 562520 w 3551529"/>
                  <a:gd name="connsiteY30" fmla="*/ 1893923 h 2712739"/>
                  <a:gd name="connsiteX31" fmla="*/ 519249 w 3551529"/>
                  <a:gd name="connsiteY31" fmla="*/ 1893923 h 2712739"/>
                  <a:gd name="connsiteX32" fmla="*/ 519249 w 3551529"/>
                  <a:gd name="connsiteY32" fmla="*/ 1780756 h 2712739"/>
                  <a:gd name="connsiteX33" fmla="*/ 469321 w 3551529"/>
                  <a:gd name="connsiteY33" fmla="*/ 1780756 h 2712739"/>
                  <a:gd name="connsiteX34" fmla="*/ 469321 w 3551529"/>
                  <a:gd name="connsiteY34" fmla="*/ 1677572 h 2712739"/>
                  <a:gd name="connsiteX35" fmla="*/ 442692 w 3551529"/>
                  <a:gd name="connsiteY35" fmla="*/ 1677572 h 2712739"/>
                  <a:gd name="connsiteX36" fmla="*/ 442692 w 3551529"/>
                  <a:gd name="connsiteY36" fmla="*/ 1624317 h 2712739"/>
                  <a:gd name="connsiteX37" fmla="*/ 392765 w 3551529"/>
                  <a:gd name="connsiteY37" fmla="*/ 1624317 h 2712739"/>
                  <a:gd name="connsiteX38" fmla="*/ 392765 w 3551529"/>
                  <a:gd name="connsiteY38" fmla="*/ 1437923 h 2712739"/>
                  <a:gd name="connsiteX39" fmla="*/ 349494 w 3551529"/>
                  <a:gd name="connsiteY39" fmla="*/ 1437923 h 2712739"/>
                  <a:gd name="connsiteX40" fmla="*/ 349494 w 3551529"/>
                  <a:gd name="connsiteY40" fmla="*/ 1141686 h 2712739"/>
                  <a:gd name="connsiteX41" fmla="*/ 319537 w 3551529"/>
                  <a:gd name="connsiteY41" fmla="*/ 1141686 h 2712739"/>
                  <a:gd name="connsiteX42" fmla="*/ 319537 w 3551529"/>
                  <a:gd name="connsiteY42" fmla="*/ 931985 h 2712739"/>
                  <a:gd name="connsiteX43" fmla="*/ 262953 w 3551529"/>
                  <a:gd name="connsiteY43" fmla="*/ 931985 h 2712739"/>
                  <a:gd name="connsiteX44" fmla="*/ 262953 w 3551529"/>
                  <a:gd name="connsiteY44" fmla="*/ 698988 h 2712739"/>
                  <a:gd name="connsiteX45" fmla="*/ 232996 w 3551529"/>
                  <a:gd name="connsiteY45" fmla="*/ 698988 h 2712739"/>
                  <a:gd name="connsiteX46" fmla="*/ 232996 w 3551529"/>
                  <a:gd name="connsiteY46" fmla="*/ 459336 h 2712739"/>
                  <a:gd name="connsiteX47" fmla="*/ 186397 w 3551529"/>
                  <a:gd name="connsiteY47" fmla="*/ 459336 h 2712739"/>
                  <a:gd name="connsiteX48" fmla="*/ 186397 w 3551529"/>
                  <a:gd name="connsiteY48" fmla="*/ 372794 h 2712739"/>
                  <a:gd name="connsiteX49" fmla="*/ 143126 w 3551529"/>
                  <a:gd name="connsiteY49" fmla="*/ 372794 h 2712739"/>
                  <a:gd name="connsiteX50" fmla="*/ 143126 w 3551529"/>
                  <a:gd name="connsiteY50" fmla="*/ 186398 h 2712739"/>
                  <a:gd name="connsiteX51" fmla="*/ 96527 w 3551529"/>
                  <a:gd name="connsiteY51" fmla="*/ 186398 h 2712739"/>
                  <a:gd name="connsiteX52" fmla="*/ 96527 w 3551529"/>
                  <a:gd name="connsiteY52" fmla="*/ 73228 h 2712739"/>
                  <a:gd name="connsiteX53" fmla="*/ 33285 w 3551529"/>
                  <a:gd name="connsiteY53" fmla="*/ 73228 h 2712739"/>
                  <a:gd name="connsiteX54" fmla="*/ 33285 w 3551529"/>
                  <a:gd name="connsiteY54" fmla="*/ 0 h 2712739"/>
                  <a:gd name="connsiteX55" fmla="*/ 0 w 3551529"/>
                  <a:gd name="connsiteY55" fmla="*/ 0 h 271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551529" h="2712739">
                    <a:moveTo>
                      <a:pt x="3551530" y="2712739"/>
                    </a:moveTo>
                    <a:lnTo>
                      <a:pt x="2286695" y="2712739"/>
                    </a:lnTo>
                    <a:lnTo>
                      <a:pt x="2286695" y="2682783"/>
                    </a:lnTo>
                    <a:lnTo>
                      <a:pt x="2193493" y="2682783"/>
                    </a:lnTo>
                    <a:lnTo>
                      <a:pt x="2193493" y="2639511"/>
                    </a:lnTo>
                    <a:lnTo>
                      <a:pt x="2116941" y="2639511"/>
                    </a:lnTo>
                    <a:lnTo>
                      <a:pt x="2116941" y="2596239"/>
                    </a:lnTo>
                    <a:lnTo>
                      <a:pt x="1278150" y="2596239"/>
                    </a:lnTo>
                    <a:lnTo>
                      <a:pt x="1278150" y="2552976"/>
                    </a:lnTo>
                    <a:lnTo>
                      <a:pt x="1228220" y="2552976"/>
                    </a:lnTo>
                    <a:lnTo>
                      <a:pt x="1228220" y="2533002"/>
                    </a:lnTo>
                    <a:lnTo>
                      <a:pt x="1188282" y="2533002"/>
                    </a:lnTo>
                    <a:lnTo>
                      <a:pt x="1188282" y="2493055"/>
                    </a:lnTo>
                    <a:lnTo>
                      <a:pt x="1065124" y="2493055"/>
                    </a:lnTo>
                    <a:lnTo>
                      <a:pt x="1065124" y="2473090"/>
                    </a:lnTo>
                    <a:lnTo>
                      <a:pt x="842115" y="2473090"/>
                    </a:lnTo>
                    <a:lnTo>
                      <a:pt x="842115" y="2396528"/>
                    </a:lnTo>
                    <a:lnTo>
                      <a:pt x="782202" y="2396528"/>
                    </a:lnTo>
                    <a:lnTo>
                      <a:pt x="782202" y="2333292"/>
                    </a:lnTo>
                    <a:lnTo>
                      <a:pt x="768888" y="2333292"/>
                    </a:lnTo>
                    <a:lnTo>
                      <a:pt x="768888" y="2303336"/>
                    </a:lnTo>
                    <a:lnTo>
                      <a:pt x="722288" y="2303336"/>
                    </a:lnTo>
                    <a:lnTo>
                      <a:pt x="722288" y="2240090"/>
                    </a:lnTo>
                    <a:lnTo>
                      <a:pt x="652389" y="2240090"/>
                    </a:lnTo>
                    <a:lnTo>
                      <a:pt x="652389" y="2143563"/>
                    </a:lnTo>
                    <a:lnTo>
                      <a:pt x="632418" y="2143563"/>
                    </a:lnTo>
                    <a:lnTo>
                      <a:pt x="632418" y="1990449"/>
                    </a:lnTo>
                    <a:lnTo>
                      <a:pt x="569177" y="1990449"/>
                    </a:lnTo>
                    <a:lnTo>
                      <a:pt x="569177" y="1943852"/>
                    </a:lnTo>
                    <a:lnTo>
                      <a:pt x="562520" y="1943852"/>
                    </a:lnTo>
                    <a:lnTo>
                      <a:pt x="562520" y="1893923"/>
                    </a:lnTo>
                    <a:lnTo>
                      <a:pt x="519249" y="1893923"/>
                    </a:lnTo>
                    <a:lnTo>
                      <a:pt x="519249" y="1780756"/>
                    </a:lnTo>
                    <a:lnTo>
                      <a:pt x="469321" y="1780756"/>
                    </a:lnTo>
                    <a:lnTo>
                      <a:pt x="469321" y="1677572"/>
                    </a:lnTo>
                    <a:lnTo>
                      <a:pt x="442692" y="1677572"/>
                    </a:lnTo>
                    <a:lnTo>
                      <a:pt x="442692" y="1624317"/>
                    </a:lnTo>
                    <a:lnTo>
                      <a:pt x="392765" y="1624317"/>
                    </a:lnTo>
                    <a:lnTo>
                      <a:pt x="392765" y="1437923"/>
                    </a:lnTo>
                    <a:lnTo>
                      <a:pt x="349494" y="1437923"/>
                    </a:lnTo>
                    <a:lnTo>
                      <a:pt x="349494" y="1141686"/>
                    </a:lnTo>
                    <a:lnTo>
                      <a:pt x="319537" y="1141686"/>
                    </a:lnTo>
                    <a:lnTo>
                      <a:pt x="319537" y="931985"/>
                    </a:lnTo>
                    <a:lnTo>
                      <a:pt x="262953" y="931985"/>
                    </a:lnTo>
                    <a:lnTo>
                      <a:pt x="262953" y="698988"/>
                    </a:lnTo>
                    <a:lnTo>
                      <a:pt x="232996" y="698988"/>
                    </a:lnTo>
                    <a:lnTo>
                      <a:pt x="232996" y="459336"/>
                    </a:lnTo>
                    <a:lnTo>
                      <a:pt x="186397" y="459336"/>
                    </a:lnTo>
                    <a:lnTo>
                      <a:pt x="186397" y="372794"/>
                    </a:lnTo>
                    <a:lnTo>
                      <a:pt x="143126" y="372794"/>
                    </a:lnTo>
                    <a:lnTo>
                      <a:pt x="143126" y="186398"/>
                    </a:lnTo>
                    <a:lnTo>
                      <a:pt x="96527" y="186398"/>
                    </a:lnTo>
                    <a:lnTo>
                      <a:pt x="96527" y="73228"/>
                    </a:lnTo>
                    <a:lnTo>
                      <a:pt x="33285" y="73228"/>
                    </a:lnTo>
                    <a:lnTo>
                      <a:pt x="33285" y="0"/>
                    </a:lnTo>
                    <a:lnTo>
                      <a:pt x="0" y="0"/>
                    </a:lnTo>
                  </a:path>
                </a:pathLst>
              </a:custGeom>
              <a:noFill/>
              <a:ln w="19050" cap="flat">
                <a:solidFill>
                  <a:schemeClr val="accent2"/>
                </a:solidFill>
                <a:prstDash val="solid"/>
                <a:miter/>
              </a:ln>
            </p:spPr>
            <p:txBody>
              <a:bodyPr rtlCol="0" anchor="ctr"/>
              <a:lstStyle/>
              <a:p>
                <a:endParaRPr lang="en-GB"/>
              </a:p>
            </p:txBody>
          </p:sp>
          <p:sp>
            <p:nvSpPr>
              <p:cNvPr id="38" name="Freeform: Shape 50">
                <a:extLst>
                  <a:ext uri="{FF2B5EF4-FFF2-40B4-BE49-F238E27FC236}">
                    <a16:creationId xmlns:a16="http://schemas.microsoft.com/office/drawing/2014/main" id="{A9F6B39E-49A5-72C1-6D26-A19336A89411}"/>
                  </a:ext>
                </a:extLst>
              </p:cNvPr>
              <p:cNvSpPr/>
              <p:nvPr/>
            </p:nvSpPr>
            <p:spPr>
              <a:xfrm>
                <a:off x="4691962" y="34415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39" name="Freeform: Shape 52">
                <a:extLst>
                  <a:ext uri="{FF2B5EF4-FFF2-40B4-BE49-F238E27FC236}">
                    <a16:creationId xmlns:a16="http://schemas.microsoft.com/office/drawing/2014/main" id="{F74DF5BF-8F8A-B4F7-5691-59A9B2B2CE9E}"/>
                  </a:ext>
                </a:extLst>
              </p:cNvPr>
              <p:cNvSpPr/>
              <p:nvPr/>
            </p:nvSpPr>
            <p:spPr>
              <a:xfrm>
                <a:off x="4996762" y="42416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40" name="Freeform: Shape 54">
                <a:extLst>
                  <a:ext uri="{FF2B5EF4-FFF2-40B4-BE49-F238E27FC236}">
                    <a16:creationId xmlns:a16="http://schemas.microsoft.com/office/drawing/2014/main" id="{07C4CA68-25DF-FBE3-6C0B-ADCAB35419FA}"/>
                  </a:ext>
                </a:extLst>
              </p:cNvPr>
              <p:cNvSpPr/>
              <p:nvPr/>
            </p:nvSpPr>
            <p:spPr>
              <a:xfrm>
                <a:off x="5111062" y="441312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41" name="Freeform: Shape 56">
                <a:extLst>
                  <a:ext uri="{FF2B5EF4-FFF2-40B4-BE49-F238E27FC236}">
                    <a16:creationId xmlns:a16="http://schemas.microsoft.com/office/drawing/2014/main" id="{239C6D23-92B0-DBF7-EA68-8272248EB894}"/>
                  </a:ext>
                </a:extLst>
              </p:cNvPr>
              <p:cNvSpPr/>
              <p:nvPr/>
            </p:nvSpPr>
            <p:spPr>
              <a:xfrm>
                <a:off x="5377766" y="448932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42" name="Freeform: Shape 58">
                <a:extLst>
                  <a:ext uri="{FF2B5EF4-FFF2-40B4-BE49-F238E27FC236}">
                    <a16:creationId xmlns:a16="http://schemas.microsoft.com/office/drawing/2014/main" id="{F487BCE0-A548-9AF4-317B-C0D98A62C550}"/>
                  </a:ext>
                </a:extLst>
              </p:cNvPr>
              <p:cNvSpPr/>
              <p:nvPr/>
            </p:nvSpPr>
            <p:spPr>
              <a:xfrm>
                <a:off x="5415866" y="450837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43" name="Freeform: Shape 71">
                <a:extLst>
                  <a:ext uri="{FF2B5EF4-FFF2-40B4-BE49-F238E27FC236}">
                    <a16:creationId xmlns:a16="http://schemas.microsoft.com/office/drawing/2014/main" id="{B6E39C8E-B98E-A089-D8BA-18FCAD47721F}"/>
                  </a:ext>
                </a:extLst>
              </p:cNvPr>
              <p:cNvSpPr/>
              <p:nvPr/>
            </p:nvSpPr>
            <p:spPr>
              <a:xfrm>
                <a:off x="7416126" y="471792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44" name="Freeform: Shape 72">
                <a:extLst>
                  <a:ext uri="{FF2B5EF4-FFF2-40B4-BE49-F238E27FC236}">
                    <a16:creationId xmlns:a16="http://schemas.microsoft.com/office/drawing/2014/main" id="{DA15291D-E89A-88D0-FEDA-7C056E7C8213}"/>
                  </a:ext>
                </a:extLst>
              </p:cNvPr>
              <p:cNvSpPr/>
              <p:nvPr/>
            </p:nvSpPr>
            <p:spPr>
              <a:xfrm>
                <a:off x="7759026" y="471792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45" name="Freeform: Shape 73">
                <a:extLst>
                  <a:ext uri="{FF2B5EF4-FFF2-40B4-BE49-F238E27FC236}">
                    <a16:creationId xmlns:a16="http://schemas.microsoft.com/office/drawing/2014/main" id="{D7AB7ED0-43C9-4BBE-A8CD-C448CC5432DA}"/>
                  </a:ext>
                </a:extLst>
              </p:cNvPr>
              <p:cNvSpPr/>
              <p:nvPr/>
            </p:nvSpPr>
            <p:spPr>
              <a:xfrm>
                <a:off x="7854276" y="471792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grpSp>
        <p:grpSp>
          <p:nvGrpSpPr>
            <p:cNvPr id="27" name="Group 26">
              <a:extLst>
                <a:ext uri="{FF2B5EF4-FFF2-40B4-BE49-F238E27FC236}">
                  <a16:creationId xmlns:a16="http://schemas.microsoft.com/office/drawing/2014/main" id="{21EE813C-1AB6-8D12-FC1D-283CD642F383}"/>
                </a:ext>
              </a:extLst>
            </p:cNvPr>
            <p:cNvGrpSpPr/>
            <p:nvPr/>
          </p:nvGrpSpPr>
          <p:grpSpPr>
            <a:xfrm>
              <a:off x="960437" y="2501899"/>
              <a:ext cx="3097213" cy="2286001"/>
              <a:chOff x="4171949" y="2024062"/>
              <a:chExt cx="3848185" cy="2813960"/>
            </a:xfrm>
          </p:grpSpPr>
          <p:sp>
            <p:nvSpPr>
              <p:cNvPr id="30" name="Freeform: Shape 78">
                <a:extLst>
                  <a:ext uri="{FF2B5EF4-FFF2-40B4-BE49-F238E27FC236}">
                    <a16:creationId xmlns:a16="http://schemas.microsoft.com/office/drawing/2014/main" id="{30BC56ED-5250-66CF-A0A1-F518B58E5EC4}"/>
                  </a:ext>
                </a:extLst>
              </p:cNvPr>
              <p:cNvSpPr/>
              <p:nvPr/>
            </p:nvSpPr>
            <p:spPr>
              <a:xfrm>
                <a:off x="4171949" y="2024062"/>
                <a:ext cx="3848185" cy="2770698"/>
              </a:xfrm>
              <a:custGeom>
                <a:avLst/>
                <a:gdLst>
                  <a:gd name="connsiteX0" fmla="*/ 3848186 w 3848185"/>
                  <a:gd name="connsiteY0" fmla="*/ 2770699 h 2770698"/>
                  <a:gd name="connsiteX1" fmla="*/ 3316700 w 3848185"/>
                  <a:gd name="connsiteY1" fmla="*/ 2770699 h 2770698"/>
                  <a:gd name="connsiteX2" fmla="*/ 3316700 w 3848185"/>
                  <a:gd name="connsiteY2" fmla="*/ 2759078 h 2770698"/>
                  <a:gd name="connsiteX3" fmla="*/ 2776509 w 3848185"/>
                  <a:gd name="connsiteY3" fmla="*/ 2759078 h 2770698"/>
                  <a:gd name="connsiteX4" fmla="*/ 2776509 w 3848185"/>
                  <a:gd name="connsiteY4" fmla="*/ 2706805 h 2770698"/>
                  <a:gd name="connsiteX5" fmla="*/ 2274065 w 3848185"/>
                  <a:gd name="connsiteY5" fmla="*/ 2706805 h 2770698"/>
                  <a:gd name="connsiteX6" fmla="*/ 2274065 w 3848185"/>
                  <a:gd name="connsiteY6" fmla="*/ 2700995 h 2770698"/>
                  <a:gd name="connsiteX7" fmla="*/ 1972018 w 3848185"/>
                  <a:gd name="connsiteY7" fmla="*/ 2700995 h 2770698"/>
                  <a:gd name="connsiteX8" fmla="*/ 1972018 w 3848185"/>
                  <a:gd name="connsiteY8" fmla="*/ 2683564 h 2770698"/>
                  <a:gd name="connsiteX9" fmla="*/ 1725149 w 3848185"/>
                  <a:gd name="connsiteY9" fmla="*/ 2683564 h 2770698"/>
                  <a:gd name="connsiteX10" fmla="*/ 1725149 w 3848185"/>
                  <a:gd name="connsiteY10" fmla="*/ 2666143 h 2770698"/>
                  <a:gd name="connsiteX11" fmla="*/ 1620593 w 3848185"/>
                  <a:gd name="connsiteY11" fmla="*/ 2666143 h 2770698"/>
                  <a:gd name="connsiteX12" fmla="*/ 1620593 w 3848185"/>
                  <a:gd name="connsiteY12" fmla="*/ 2613870 h 2770698"/>
                  <a:gd name="connsiteX13" fmla="*/ 1231421 w 3848185"/>
                  <a:gd name="connsiteY13" fmla="*/ 2613870 h 2770698"/>
                  <a:gd name="connsiteX14" fmla="*/ 1231421 w 3848185"/>
                  <a:gd name="connsiteY14" fmla="*/ 2590629 h 2770698"/>
                  <a:gd name="connsiteX15" fmla="*/ 1179147 w 3848185"/>
                  <a:gd name="connsiteY15" fmla="*/ 2590629 h 2770698"/>
                  <a:gd name="connsiteX16" fmla="*/ 1179147 w 3848185"/>
                  <a:gd name="connsiteY16" fmla="*/ 2573208 h 2770698"/>
                  <a:gd name="connsiteX17" fmla="*/ 1086203 w 3848185"/>
                  <a:gd name="connsiteY17" fmla="*/ 2573208 h 2770698"/>
                  <a:gd name="connsiteX18" fmla="*/ 1086203 w 3848185"/>
                  <a:gd name="connsiteY18" fmla="*/ 2544166 h 2770698"/>
                  <a:gd name="connsiteX19" fmla="*/ 1039739 w 3848185"/>
                  <a:gd name="connsiteY19" fmla="*/ 2544166 h 2770698"/>
                  <a:gd name="connsiteX20" fmla="*/ 1039739 w 3848185"/>
                  <a:gd name="connsiteY20" fmla="*/ 2457031 h 2770698"/>
                  <a:gd name="connsiteX21" fmla="*/ 946800 w 3848185"/>
                  <a:gd name="connsiteY21" fmla="*/ 2457031 h 2770698"/>
                  <a:gd name="connsiteX22" fmla="*/ 946800 w 3848185"/>
                  <a:gd name="connsiteY22" fmla="*/ 2427989 h 2770698"/>
                  <a:gd name="connsiteX23" fmla="*/ 909044 w 3848185"/>
                  <a:gd name="connsiteY23" fmla="*/ 2427989 h 2770698"/>
                  <a:gd name="connsiteX24" fmla="*/ 909044 w 3848185"/>
                  <a:gd name="connsiteY24" fmla="*/ 2425084 h 2770698"/>
                  <a:gd name="connsiteX25" fmla="*/ 865480 w 3848185"/>
                  <a:gd name="connsiteY25" fmla="*/ 2425084 h 2770698"/>
                  <a:gd name="connsiteX26" fmla="*/ 865480 w 3848185"/>
                  <a:gd name="connsiteY26" fmla="*/ 2358285 h 2770698"/>
                  <a:gd name="connsiteX27" fmla="*/ 813203 w 3848185"/>
                  <a:gd name="connsiteY27" fmla="*/ 2358285 h 2770698"/>
                  <a:gd name="connsiteX28" fmla="*/ 813203 w 3848185"/>
                  <a:gd name="connsiteY28" fmla="*/ 2271160 h 2770698"/>
                  <a:gd name="connsiteX29" fmla="*/ 766734 w 3848185"/>
                  <a:gd name="connsiteY29" fmla="*/ 2271160 h 2770698"/>
                  <a:gd name="connsiteX30" fmla="*/ 766734 w 3848185"/>
                  <a:gd name="connsiteY30" fmla="*/ 2201456 h 2770698"/>
                  <a:gd name="connsiteX31" fmla="*/ 737690 w 3848185"/>
                  <a:gd name="connsiteY31" fmla="*/ 2201456 h 2770698"/>
                  <a:gd name="connsiteX32" fmla="*/ 737690 w 3848185"/>
                  <a:gd name="connsiteY32" fmla="*/ 2134657 h 2770698"/>
                  <a:gd name="connsiteX33" fmla="*/ 682509 w 3848185"/>
                  <a:gd name="connsiteY33" fmla="*/ 2134657 h 2770698"/>
                  <a:gd name="connsiteX34" fmla="*/ 682509 w 3848185"/>
                  <a:gd name="connsiteY34" fmla="*/ 2070764 h 2770698"/>
                  <a:gd name="connsiteX35" fmla="*/ 644753 w 3848185"/>
                  <a:gd name="connsiteY35" fmla="*/ 2070764 h 2770698"/>
                  <a:gd name="connsiteX36" fmla="*/ 644753 w 3848185"/>
                  <a:gd name="connsiteY36" fmla="*/ 1995249 h 2770698"/>
                  <a:gd name="connsiteX37" fmla="*/ 598284 w 3848185"/>
                  <a:gd name="connsiteY37" fmla="*/ 1995249 h 2770698"/>
                  <a:gd name="connsiteX38" fmla="*/ 598284 w 3848185"/>
                  <a:gd name="connsiteY38" fmla="*/ 1972018 h 2770698"/>
                  <a:gd name="connsiteX39" fmla="*/ 546007 w 3848185"/>
                  <a:gd name="connsiteY39" fmla="*/ 1972018 h 2770698"/>
                  <a:gd name="connsiteX40" fmla="*/ 546007 w 3848185"/>
                  <a:gd name="connsiteY40" fmla="*/ 1890694 h 2770698"/>
                  <a:gd name="connsiteX41" fmla="*/ 531486 w 3848185"/>
                  <a:gd name="connsiteY41" fmla="*/ 1890694 h 2770698"/>
                  <a:gd name="connsiteX42" fmla="*/ 531486 w 3848185"/>
                  <a:gd name="connsiteY42" fmla="*/ 1730959 h 2770698"/>
                  <a:gd name="connsiteX43" fmla="*/ 473400 w 3848185"/>
                  <a:gd name="connsiteY43" fmla="*/ 1730959 h 2770698"/>
                  <a:gd name="connsiteX44" fmla="*/ 473400 w 3848185"/>
                  <a:gd name="connsiteY44" fmla="*/ 1620593 h 2770698"/>
                  <a:gd name="connsiteX45" fmla="*/ 435644 w 3848185"/>
                  <a:gd name="connsiteY45" fmla="*/ 1620593 h 2770698"/>
                  <a:gd name="connsiteX46" fmla="*/ 435644 w 3848185"/>
                  <a:gd name="connsiteY46" fmla="*/ 1478290 h 2770698"/>
                  <a:gd name="connsiteX47" fmla="*/ 383367 w 3848185"/>
                  <a:gd name="connsiteY47" fmla="*/ 1478290 h 2770698"/>
                  <a:gd name="connsiteX48" fmla="*/ 383367 w 3848185"/>
                  <a:gd name="connsiteY48" fmla="*/ 1283694 h 2770698"/>
                  <a:gd name="connsiteX49" fmla="*/ 354323 w 3848185"/>
                  <a:gd name="connsiteY49" fmla="*/ 1283694 h 2770698"/>
                  <a:gd name="connsiteX50" fmla="*/ 354323 w 3848185"/>
                  <a:gd name="connsiteY50" fmla="*/ 1080402 h 2770698"/>
                  <a:gd name="connsiteX51" fmla="*/ 287525 w 3848185"/>
                  <a:gd name="connsiteY51" fmla="*/ 1080402 h 2770698"/>
                  <a:gd name="connsiteX52" fmla="*/ 287525 w 3848185"/>
                  <a:gd name="connsiteY52" fmla="*/ 1007793 h 2770698"/>
                  <a:gd name="connsiteX53" fmla="*/ 255578 w 3848185"/>
                  <a:gd name="connsiteY53" fmla="*/ 1007793 h 2770698"/>
                  <a:gd name="connsiteX54" fmla="*/ 255578 w 3848185"/>
                  <a:gd name="connsiteY54" fmla="*/ 766733 h 2770698"/>
                  <a:gd name="connsiteX55" fmla="*/ 209109 w 3848185"/>
                  <a:gd name="connsiteY55" fmla="*/ 766733 h 2770698"/>
                  <a:gd name="connsiteX56" fmla="*/ 209109 w 3848185"/>
                  <a:gd name="connsiteY56" fmla="*/ 589572 h 2770698"/>
                  <a:gd name="connsiteX57" fmla="*/ 156832 w 3848185"/>
                  <a:gd name="connsiteY57" fmla="*/ 589572 h 2770698"/>
                  <a:gd name="connsiteX58" fmla="*/ 156832 w 3848185"/>
                  <a:gd name="connsiteY58" fmla="*/ 403697 h 2770698"/>
                  <a:gd name="connsiteX59" fmla="*/ 107459 w 3848185"/>
                  <a:gd name="connsiteY59" fmla="*/ 403697 h 2770698"/>
                  <a:gd name="connsiteX60" fmla="*/ 107459 w 3848185"/>
                  <a:gd name="connsiteY60" fmla="*/ 177162 h 2770698"/>
                  <a:gd name="connsiteX61" fmla="*/ 75512 w 3848185"/>
                  <a:gd name="connsiteY61" fmla="*/ 177162 h 2770698"/>
                  <a:gd name="connsiteX62" fmla="*/ 75512 w 3848185"/>
                  <a:gd name="connsiteY62" fmla="*/ 104554 h 2770698"/>
                  <a:gd name="connsiteX63" fmla="*/ 37756 w 3848185"/>
                  <a:gd name="connsiteY63" fmla="*/ 104554 h 2770698"/>
                  <a:gd name="connsiteX64" fmla="*/ 37756 w 3848185"/>
                  <a:gd name="connsiteY64" fmla="*/ 63895 h 2770698"/>
                  <a:gd name="connsiteX65" fmla="*/ 0 w 3848185"/>
                  <a:gd name="connsiteY65" fmla="*/ 63895 h 2770698"/>
                  <a:gd name="connsiteX66" fmla="*/ 0 w 3848185"/>
                  <a:gd name="connsiteY66" fmla="*/ 0 h 277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848185" h="2770698">
                    <a:moveTo>
                      <a:pt x="3848186" y="2770699"/>
                    </a:moveTo>
                    <a:lnTo>
                      <a:pt x="3316700" y="2770699"/>
                    </a:lnTo>
                    <a:lnTo>
                      <a:pt x="3316700" y="2759078"/>
                    </a:lnTo>
                    <a:lnTo>
                      <a:pt x="2776509" y="2759078"/>
                    </a:lnTo>
                    <a:lnTo>
                      <a:pt x="2776509" y="2706805"/>
                    </a:lnTo>
                    <a:lnTo>
                      <a:pt x="2274065" y="2706805"/>
                    </a:lnTo>
                    <a:lnTo>
                      <a:pt x="2274065" y="2700995"/>
                    </a:lnTo>
                    <a:lnTo>
                      <a:pt x="1972018" y="2700995"/>
                    </a:lnTo>
                    <a:lnTo>
                      <a:pt x="1972018" y="2683564"/>
                    </a:lnTo>
                    <a:lnTo>
                      <a:pt x="1725149" y="2683564"/>
                    </a:lnTo>
                    <a:lnTo>
                      <a:pt x="1725149" y="2666143"/>
                    </a:lnTo>
                    <a:lnTo>
                      <a:pt x="1620593" y="2666143"/>
                    </a:lnTo>
                    <a:lnTo>
                      <a:pt x="1620593" y="2613870"/>
                    </a:lnTo>
                    <a:lnTo>
                      <a:pt x="1231421" y="2613870"/>
                    </a:lnTo>
                    <a:lnTo>
                      <a:pt x="1231421" y="2590629"/>
                    </a:lnTo>
                    <a:lnTo>
                      <a:pt x="1179147" y="2590629"/>
                    </a:lnTo>
                    <a:lnTo>
                      <a:pt x="1179147" y="2573208"/>
                    </a:lnTo>
                    <a:lnTo>
                      <a:pt x="1086203" y="2573208"/>
                    </a:lnTo>
                    <a:lnTo>
                      <a:pt x="1086203" y="2544166"/>
                    </a:lnTo>
                    <a:lnTo>
                      <a:pt x="1039739" y="2544166"/>
                    </a:lnTo>
                    <a:lnTo>
                      <a:pt x="1039739" y="2457031"/>
                    </a:lnTo>
                    <a:lnTo>
                      <a:pt x="946800" y="2457031"/>
                    </a:lnTo>
                    <a:lnTo>
                      <a:pt x="946800" y="2427989"/>
                    </a:lnTo>
                    <a:lnTo>
                      <a:pt x="909044" y="2427989"/>
                    </a:lnTo>
                    <a:lnTo>
                      <a:pt x="909044" y="2425084"/>
                    </a:lnTo>
                    <a:lnTo>
                      <a:pt x="865480" y="2425084"/>
                    </a:lnTo>
                    <a:lnTo>
                      <a:pt x="865480" y="2358285"/>
                    </a:lnTo>
                    <a:lnTo>
                      <a:pt x="813203" y="2358285"/>
                    </a:lnTo>
                    <a:lnTo>
                      <a:pt x="813203" y="2271160"/>
                    </a:lnTo>
                    <a:lnTo>
                      <a:pt x="766734" y="2271160"/>
                    </a:lnTo>
                    <a:lnTo>
                      <a:pt x="766734" y="2201456"/>
                    </a:lnTo>
                    <a:lnTo>
                      <a:pt x="737690" y="2201456"/>
                    </a:lnTo>
                    <a:lnTo>
                      <a:pt x="737690" y="2134657"/>
                    </a:lnTo>
                    <a:lnTo>
                      <a:pt x="682509" y="2134657"/>
                    </a:lnTo>
                    <a:lnTo>
                      <a:pt x="682509" y="2070764"/>
                    </a:lnTo>
                    <a:lnTo>
                      <a:pt x="644753" y="2070764"/>
                    </a:lnTo>
                    <a:lnTo>
                      <a:pt x="644753" y="1995249"/>
                    </a:lnTo>
                    <a:lnTo>
                      <a:pt x="598284" y="1995249"/>
                    </a:lnTo>
                    <a:lnTo>
                      <a:pt x="598284" y="1972018"/>
                    </a:lnTo>
                    <a:lnTo>
                      <a:pt x="546007" y="1972018"/>
                    </a:lnTo>
                    <a:lnTo>
                      <a:pt x="546007" y="1890694"/>
                    </a:lnTo>
                    <a:lnTo>
                      <a:pt x="531486" y="1890694"/>
                    </a:lnTo>
                    <a:lnTo>
                      <a:pt x="531486" y="1730959"/>
                    </a:lnTo>
                    <a:lnTo>
                      <a:pt x="473400" y="1730959"/>
                    </a:lnTo>
                    <a:lnTo>
                      <a:pt x="473400" y="1620593"/>
                    </a:lnTo>
                    <a:lnTo>
                      <a:pt x="435644" y="1620593"/>
                    </a:lnTo>
                    <a:lnTo>
                      <a:pt x="435644" y="1478290"/>
                    </a:lnTo>
                    <a:lnTo>
                      <a:pt x="383367" y="1478290"/>
                    </a:lnTo>
                    <a:lnTo>
                      <a:pt x="383367" y="1283694"/>
                    </a:lnTo>
                    <a:lnTo>
                      <a:pt x="354323" y="1283694"/>
                    </a:lnTo>
                    <a:lnTo>
                      <a:pt x="354323" y="1080402"/>
                    </a:lnTo>
                    <a:lnTo>
                      <a:pt x="287525" y="1080402"/>
                    </a:lnTo>
                    <a:lnTo>
                      <a:pt x="287525" y="1007793"/>
                    </a:lnTo>
                    <a:lnTo>
                      <a:pt x="255578" y="1007793"/>
                    </a:lnTo>
                    <a:lnTo>
                      <a:pt x="255578" y="766733"/>
                    </a:lnTo>
                    <a:lnTo>
                      <a:pt x="209109" y="766733"/>
                    </a:lnTo>
                    <a:lnTo>
                      <a:pt x="209109" y="589572"/>
                    </a:lnTo>
                    <a:lnTo>
                      <a:pt x="156832" y="589572"/>
                    </a:lnTo>
                    <a:lnTo>
                      <a:pt x="156832" y="403697"/>
                    </a:lnTo>
                    <a:lnTo>
                      <a:pt x="107459" y="403697"/>
                    </a:lnTo>
                    <a:lnTo>
                      <a:pt x="107459" y="177162"/>
                    </a:lnTo>
                    <a:lnTo>
                      <a:pt x="75512" y="177162"/>
                    </a:lnTo>
                    <a:lnTo>
                      <a:pt x="75512" y="104554"/>
                    </a:lnTo>
                    <a:lnTo>
                      <a:pt x="37756" y="104554"/>
                    </a:lnTo>
                    <a:lnTo>
                      <a:pt x="37756" y="63895"/>
                    </a:lnTo>
                    <a:lnTo>
                      <a:pt x="0" y="63895"/>
                    </a:lnTo>
                    <a:lnTo>
                      <a:pt x="0" y="0"/>
                    </a:lnTo>
                  </a:path>
                </a:pathLst>
              </a:custGeom>
              <a:noFill/>
              <a:ln w="19050" cap="flat">
                <a:solidFill>
                  <a:srgbClr val="B60D27"/>
                </a:solidFill>
                <a:prstDash val="solid"/>
                <a:miter/>
              </a:ln>
            </p:spPr>
            <p:txBody>
              <a:bodyPr rtlCol="0" anchor="ctr"/>
              <a:lstStyle/>
              <a:p>
                <a:endParaRPr lang="en-GB"/>
              </a:p>
            </p:txBody>
          </p:sp>
          <p:sp>
            <p:nvSpPr>
              <p:cNvPr id="31" name="Freeform: Shape 79">
                <a:extLst>
                  <a:ext uri="{FF2B5EF4-FFF2-40B4-BE49-F238E27FC236}">
                    <a16:creationId xmlns:a16="http://schemas.microsoft.com/office/drawing/2014/main" id="{2CDEB761-5D9A-4627-A0A6-F4707CEA09EB}"/>
                  </a:ext>
                </a:extLst>
              </p:cNvPr>
              <p:cNvSpPr/>
              <p:nvPr/>
            </p:nvSpPr>
            <p:spPr>
              <a:xfrm>
                <a:off x="4431022" y="29954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32" name="Freeform: Shape 80">
                <a:extLst>
                  <a:ext uri="{FF2B5EF4-FFF2-40B4-BE49-F238E27FC236}">
                    <a16:creationId xmlns:a16="http://schemas.microsoft.com/office/drawing/2014/main" id="{FF712D39-EB1F-35E4-EC4C-B97553F5FDD8}"/>
                  </a:ext>
                </a:extLst>
              </p:cNvPr>
              <p:cNvSpPr/>
              <p:nvPr/>
            </p:nvSpPr>
            <p:spPr>
              <a:xfrm>
                <a:off x="4652722" y="3897667"/>
                <a:ext cx="90000" cy="9525"/>
              </a:xfrm>
              <a:custGeom>
                <a:avLst/>
                <a:gdLst>
                  <a:gd name="connsiteX0" fmla="*/ 90001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1" y="0"/>
                    </a:moveTo>
                    <a:lnTo>
                      <a:pt x="0" y="0"/>
                    </a:lnTo>
                  </a:path>
                </a:pathLst>
              </a:custGeom>
              <a:noFill/>
              <a:ln w="19050" cap="flat">
                <a:solidFill>
                  <a:srgbClr val="B60D27"/>
                </a:solidFill>
                <a:prstDash val="solid"/>
                <a:miter/>
              </a:ln>
            </p:spPr>
            <p:txBody>
              <a:bodyPr rtlCol="0" anchor="ctr"/>
              <a:lstStyle/>
              <a:p>
                <a:endParaRPr lang="en-GB"/>
              </a:p>
            </p:txBody>
          </p:sp>
          <p:sp>
            <p:nvSpPr>
              <p:cNvPr id="33" name="Freeform: Shape 81">
                <a:extLst>
                  <a:ext uri="{FF2B5EF4-FFF2-40B4-BE49-F238E27FC236}">
                    <a16:creationId xmlns:a16="http://schemas.microsoft.com/office/drawing/2014/main" id="{B97E88BD-DDDE-969D-5D2C-589C93EDAFB5}"/>
                  </a:ext>
                </a:extLst>
              </p:cNvPr>
              <p:cNvSpPr/>
              <p:nvPr/>
            </p:nvSpPr>
            <p:spPr>
              <a:xfrm>
                <a:off x="4767023" y="4107217"/>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rgbClr val="B60D27"/>
                </a:solidFill>
                <a:prstDash val="solid"/>
                <a:miter/>
              </a:ln>
            </p:spPr>
            <p:txBody>
              <a:bodyPr rtlCol="0" anchor="ctr"/>
              <a:lstStyle/>
              <a:p>
                <a:endParaRPr lang="en-GB"/>
              </a:p>
            </p:txBody>
          </p:sp>
          <p:sp>
            <p:nvSpPr>
              <p:cNvPr id="34" name="Freeform: Shape 82">
                <a:extLst>
                  <a:ext uri="{FF2B5EF4-FFF2-40B4-BE49-F238E27FC236}">
                    <a16:creationId xmlns:a16="http://schemas.microsoft.com/office/drawing/2014/main" id="{0DD0873F-7113-B151-DE7F-CB399E35E9D6}"/>
                  </a:ext>
                </a:extLst>
              </p:cNvPr>
              <p:cNvSpPr/>
              <p:nvPr/>
            </p:nvSpPr>
            <p:spPr>
              <a:xfrm>
                <a:off x="4869173" y="4119362"/>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rgbClr val="B60D27"/>
                </a:solidFill>
                <a:prstDash val="solid"/>
                <a:miter/>
              </a:ln>
            </p:spPr>
            <p:txBody>
              <a:bodyPr rtlCol="0" anchor="ctr"/>
              <a:lstStyle/>
              <a:p>
                <a:endParaRPr lang="en-GB"/>
              </a:p>
            </p:txBody>
          </p:sp>
          <p:sp>
            <p:nvSpPr>
              <p:cNvPr id="35" name="Freeform: Shape 83">
                <a:extLst>
                  <a:ext uri="{FF2B5EF4-FFF2-40B4-BE49-F238E27FC236}">
                    <a16:creationId xmlns:a16="http://schemas.microsoft.com/office/drawing/2014/main" id="{1D7CCAF0-8851-B5FA-7EA7-0A164B55808F}"/>
                  </a:ext>
                </a:extLst>
              </p:cNvPr>
              <p:cNvSpPr/>
              <p:nvPr/>
            </p:nvSpPr>
            <p:spPr>
              <a:xfrm>
                <a:off x="6355079" y="4690871"/>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rgbClr val="B60D27"/>
                </a:solidFill>
                <a:prstDash val="solid"/>
                <a:miter/>
              </a:ln>
            </p:spPr>
            <p:txBody>
              <a:bodyPr rtlCol="0" anchor="ctr"/>
              <a:lstStyle/>
              <a:p>
                <a:endParaRPr lang="en-GB"/>
              </a:p>
            </p:txBody>
          </p:sp>
          <p:sp>
            <p:nvSpPr>
              <p:cNvPr id="36" name="Freeform: Shape 84">
                <a:extLst>
                  <a:ext uri="{FF2B5EF4-FFF2-40B4-BE49-F238E27FC236}">
                    <a16:creationId xmlns:a16="http://schemas.microsoft.com/office/drawing/2014/main" id="{9A88D7E3-3BB7-D70C-A2F0-935DFC92A0B5}"/>
                  </a:ext>
                </a:extLst>
              </p:cNvPr>
              <p:cNvSpPr/>
              <p:nvPr/>
            </p:nvSpPr>
            <p:spPr>
              <a:xfrm>
                <a:off x="7993388" y="4748021"/>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rgbClr val="B60D27"/>
                </a:solidFill>
                <a:prstDash val="solid"/>
                <a:miter/>
              </a:ln>
            </p:spPr>
            <p:txBody>
              <a:bodyPr rtlCol="0" anchor="ctr"/>
              <a:lstStyle/>
              <a:p>
                <a:endParaRPr lang="en-GB"/>
              </a:p>
            </p:txBody>
          </p:sp>
        </p:grpSp>
        <p:sp>
          <p:nvSpPr>
            <p:cNvPr id="28" name="TextBox 27">
              <a:extLst>
                <a:ext uri="{FF2B5EF4-FFF2-40B4-BE49-F238E27FC236}">
                  <a16:creationId xmlns:a16="http://schemas.microsoft.com/office/drawing/2014/main" id="{56408704-FB68-5762-2B65-1EC6DE8969B3}"/>
                </a:ext>
              </a:extLst>
            </p:cNvPr>
            <p:cNvSpPr txBox="1"/>
            <p:nvPr/>
          </p:nvSpPr>
          <p:spPr>
            <a:xfrm>
              <a:off x="1895739" y="3074813"/>
              <a:ext cx="2334293" cy="461665"/>
            </a:xfrm>
            <a:prstGeom prst="rect">
              <a:avLst/>
            </a:prstGeom>
            <a:noFill/>
          </p:spPr>
          <p:txBody>
            <a:bodyPr wrap="none" rtlCol="0">
              <a:spAutoFit/>
            </a:bodyPr>
            <a:lstStyle/>
            <a:p>
              <a:r>
                <a:rPr lang="ja-JP" sz="1200"/>
                <a:t>HR 0.976 (95%CI 0.780、1.222);</a:t>
              </a:r>
              <a:br>
                <a:rPr lang="ja-JP" sz="1200"/>
              </a:br>
              <a:r>
                <a:rPr lang="ja-JP" sz="1200"/>
                <a:t>p=0.835</a:t>
              </a:r>
            </a:p>
          </p:txBody>
        </p:sp>
      </p:grpSp>
      <p:graphicFrame>
        <p:nvGraphicFramePr>
          <p:cNvPr id="89" name="Table 71">
            <a:extLst>
              <a:ext uri="{FF2B5EF4-FFF2-40B4-BE49-F238E27FC236}">
                <a16:creationId xmlns:a16="http://schemas.microsoft.com/office/drawing/2014/main" id="{A328D3F9-32EB-2B60-2D36-ACA74D8BE8E5}"/>
              </a:ext>
            </a:extLst>
          </p:cNvPr>
          <p:cNvGraphicFramePr>
            <a:graphicFrameLocks noGrp="1"/>
          </p:cNvGraphicFramePr>
          <p:nvPr>
            <p:extLst>
              <p:ext uri="{D42A27DB-BD31-4B8C-83A1-F6EECF244321}">
                <p14:modId xmlns:p14="http://schemas.microsoft.com/office/powerpoint/2010/main" val="935830390"/>
              </p:ext>
            </p:extLst>
          </p:nvPr>
        </p:nvGraphicFramePr>
        <p:xfrm>
          <a:off x="5179134" y="1947667"/>
          <a:ext cx="2841620" cy="1130400"/>
        </p:xfrm>
        <a:graphic>
          <a:graphicData uri="http://schemas.openxmlformats.org/drawingml/2006/table">
            <a:tbl>
              <a:tblPr firstRow="1" bandRow="1">
                <a:tableStyleId>{5C22544A-7EE6-4342-B048-85BDC9FD1C3A}</a:tableStyleId>
              </a:tblPr>
              <a:tblGrid>
                <a:gridCol w="857865">
                  <a:extLst>
                    <a:ext uri="{9D8B030D-6E8A-4147-A177-3AD203B41FA5}">
                      <a16:colId xmlns:a16="http://schemas.microsoft.com/office/drawing/2014/main" val="1627979444"/>
                    </a:ext>
                  </a:extLst>
                </a:gridCol>
                <a:gridCol w="967755">
                  <a:extLst>
                    <a:ext uri="{9D8B030D-6E8A-4147-A177-3AD203B41FA5}">
                      <a16:colId xmlns:a16="http://schemas.microsoft.com/office/drawing/2014/main" val="4048554880"/>
                    </a:ext>
                  </a:extLst>
                </a:gridCol>
                <a:gridCol w="1016000">
                  <a:extLst>
                    <a:ext uri="{9D8B030D-6E8A-4147-A177-3AD203B41FA5}">
                      <a16:colId xmlns:a16="http://schemas.microsoft.com/office/drawing/2014/main" val="1268986306"/>
                    </a:ext>
                  </a:extLst>
                </a:gridCol>
              </a:tblGrid>
              <a:tr h="260193">
                <a:tc>
                  <a:txBody>
                    <a:bodyPr/>
                    <a:lstStyle/>
                    <a:p>
                      <a:pPr algn="l" rtl="0"/>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tx1"/>
                          </a:solidFill>
                        </a:rPr>
                        <a:t>CT</a:t>
                      </a:r>
                      <a:br>
                        <a:rPr lang="en-GB" altLang="ja-JP" sz="1200" dirty="0">
                          <a:solidFill>
                            <a:schemeClr val="tx1"/>
                          </a:solidFill>
                        </a:rPr>
                      </a:br>
                      <a:r>
                        <a:rPr lang="ja-JP" sz="1200" dirty="0">
                          <a:solidFill>
                            <a:schemeClr val="tx1"/>
                          </a:solidFill>
                        </a:rPr>
                        <a:t>(n=167)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tx1"/>
                          </a:solidFill>
                        </a:rPr>
                        <a:t>CT + CRT</a:t>
                      </a:r>
                    </a:p>
                    <a:p>
                      <a:pPr algn="ctr"/>
                      <a:r>
                        <a:rPr lang="ja-JP" sz="1200" dirty="0">
                          <a:solidFill>
                            <a:schemeClr val="tx1"/>
                          </a:solidFill>
                        </a:rPr>
                        <a:t>(n=169)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9465074"/>
                  </a:ext>
                </a:extLst>
              </a:tr>
              <a:tr h="151494">
                <a:tc>
                  <a:txBody>
                    <a:bodyPr/>
                    <a:lstStyle/>
                    <a:p>
                      <a:pPr algn="l"/>
                      <a:r>
                        <a:rPr lang="ja-JP" sz="1200">
                          <a:solidFill>
                            <a:schemeClr val="tx1"/>
                          </a:solidFill>
                        </a:rPr>
                        <a:t>mOS、mo</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15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15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2384073"/>
                  </a:ext>
                </a:extLst>
              </a:tr>
              <a:tr h="260193">
                <a:tc>
                  <a:txBody>
                    <a:bodyPr/>
                    <a:lstStyle/>
                    <a:p>
                      <a:pPr algn="l"/>
                      <a:r>
                        <a:rPr lang="ja-JP" sz="1200">
                          <a:solidFill>
                            <a:schemeClr val="tx1"/>
                          </a:solidFill>
                        </a:rPr>
                        <a:t>5-yr OS, %</a:t>
                      </a:r>
                      <a:br>
                        <a:rPr lang="ja-JP" sz="1200">
                          <a:solidFill>
                            <a:schemeClr val="tx1"/>
                          </a:solidFill>
                        </a:rPr>
                      </a:br>
                      <a:r>
                        <a:rPr lang="ja-JP" sz="1200">
                          <a:solidFill>
                            <a:schemeClr val="tx1"/>
                          </a:solidFill>
                        </a:rPr>
                        <a:t>(95%CI)</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4.3</a:t>
                      </a:r>
                    </a:p>
                    <a:p>
                      <a:pPr algn="ctr"/>
                      <a:r>
                        <a:rPr lang="ja-JP" sz="1200">
                          <a:solidFill>
                            <a:schemeClr val="tx1"/>
                          </a:solidFill>
                        </a:rPr>
                        <a:t>(1.7、10.5)</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tx1"/>
                          </a:solidFill>
                        </a:rPr>
                        <a:t>9.6 </a:t>
                      </a:r>
                      <a:br>
                        <a:rPr lang="ja-JP" sz="1200" dirty="0">
                          <a:solidFill>
                            <a:schemeClr val="tx1"/>
                          </a:solidFill>
                        </a:rPr>
                      </a:br>
                      <a:r>
                        <a:rPr lang="ja-JP" sz="1200" dirty="0">
                          <a:solidFill>
                            <a:schemeClr val="tx1"/>
                          </a:solidFill>
                        </a:rPr>
                        <a:t>(5.6、16.5) </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36086"/>
                  </a:ext>
                </a:extLst>
              </a:tr>
            </a:tbl>
          </a:graphicData>
        </a:graphic>
      </p:graphicFrame>
      <p:grpSp>
        <p:nvGrpSpPr>
          <p:cNvPr id="91" name="Group 90">
            <a:extLst>
              <a:ext uri="{FF2B5EF4-FFF2-40B4-BE49-F238E27FC236}">
                <a16:creationId xmlns:a16="http://schemas.microsoft.com/office/drawing/2014/main" id="{2384E25B-669E-1D52-A6EC-73F74BD86DCA}"/>
              </a:ext>
            </a:extLst>
          </p:cNvPr>
          <p:cNvGrpSpPr/>
          <p:nvPr/>
        </p:nvGrpSpPr>
        <p:grpSpPr>
          <a:xfrm>
            <a:off x="4088146" y="2347670"/>
            <a:ext cx="3782024" cy="3941130"/>
            <a:chOff x="4118626" y="2347670"/>
            <a:chExt cx="3782024" cy="3941130"/>
          </a:xfrm>
        </p:grpSpPr>
        <p:sp>
          <p:nvSpPr>
            <p:cNvPr id="92" name="Freeform 21">
              <a:extLst>
                <a:ext uri="{FF2B5EF4-FFF2-40B4-BE49-F238E27FC236}">
                  <a16:creationId xmlns:a16="http://schemas.microsoft.com/office/drawing/2014/main" id="{A11B9354-25CF-4AD1-3890-826404DED117}"/>
                </a:ext>
              </a:extLst>
            </p:cNvPr>
            <p:cNvSpPr>
              <a:spLocks/>
            </p:cNvSpPr>
            <p:nvPr/>
          </p:nvSpPr>
          <p:spPr bwMode="auto">
            <a:xfrm>
              <a:off x="4734026" y="2500298"/>
              <a:ext cx="3166624" cy="225458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3" name="Group 92">
              <a:extLst>
                <a:ext uri="{FF2B5EF4-FFF2-40B4-BE49-F238E27FC236}">
                  <a16:creationId xmlns:a16="http://schemas.microsoft.com/office/drawing/2014/main" id="{F0E07AFC-F33A-5F6F-AF9A-C97656FE9907}"/>
                </a:ext>
              </a:extLst>
            </p:cNvPr>
            <p:cNvGrpSpPr/>
            <p:nvPr/>
          </p:nvGrpSpPr>
          <p:grpSpPr>
            <a:xfrm>
              <a:off x="4118626" y="2347670"/>
              <a:ext cx="613607" cy="2556000"/>
              <a:chOff x="2677427" y="1363997"/>
              <a:chExt cx="613607" cy="2303362"/>
            </a:xfrm>
          </p:grpSpPr>
          <p:sp>
            <p:nvSpPr>
              <p:cNvPr id="170" name="Line 7">
                <a:extLst>
                  <a:ext uri="{FF2B5EF4-FFF2-40B4-BE49-F238E27FC236}">
                    <a16:creationId xmlns:a16="http://schemas.microsoft.com/office/drawing/2014/main" id="{3B87C0A4-D9CC-B3D1-3B8B-3F1E6F1C7F75}"/>
                  </a:ext>
                </a:extLst>
              </p:cNvPr>
              <p:cNvSpPr>
                <a:spLocks noChangeShapeType="1"/>
              </p:cNvSpPr>
              <p:nvPr/>
            </p:nvSpPr>
            <p:spPr bwMode="auto">
              <a:xfrm>
                <a:off x="3204800" y="15033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1" name="Line 8">
                <a:extLst>
                  <a:ext uri="{FF2B5EF4-FFF2-40B4-BE49-F238E27FC236}">
                    <a16:creationId xmlns:a16="http://schemas.microsoft.com/office/drawing/2014/main" id="{7501C34D-4CC6-360A-97AB-EAF7528D649F}"/>
                  </a:ext>
                </a:extLst>
              </p:cNvPr>
              <p:cNvSpPr>
                <a:spLocks noChangeShapeType="1"/>
              </p:cNvSpPr>
              <p:nvPr/>
            </p:nvSpPr>
            <p:spPr bwMode="auto">
              <a:xfrm>
                <a:off x="3204800" y="200209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2" name="Line 9">
                <a:extLst>
                  <a:ext uri="{FF2B5EF4-FFF2-40B4-BE49-F238E27FC236}">
                    <a16:creationId xmlns:a16="http://schemas.microsoft.com/office/drawing/2014/main" id="{50ACB638-8151-C141-B4CC-868A50FC09A5}"/>
                  </a:ext>
                </a:extLst>
              </p:cNvPr>
              <p:cNvSpPr>
                <a:spLocks noChangeShapeType="1"/>
              </p:cNvSpPr>
              <p:nvPr/>
            </p:nvSpPr>
            <p:spPr bwMode="auto">
              <a:xfrm>
                <a:off x="3204800" y="251697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3" name="Line 10">
                <a:extLst>
                  <a:ext uri="{FF2B5EF4-FFF2-40B4-BE49-F238E27FC236}">
                    <a16:creationId xmlns:a16="http://schemas.microsoft.com/office/drawing/2014/main" id="{2A77F348-A03A-ED6B-DD5F-DD83E36DB609}"/>
                  </a:ext>
                </a:extLst>
              </p:cNvPr>
              <p:cNvSpPr>
                <a:spLocks noChangeShapeType="1"/>
              </p:cNvSpPr>
              <p:nvPr/>
            </p:nvSpPr>
            <p:spPr bwMode="auto">
              <a:xfrm>
                <a:off x="3204800" y="302111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4" name="Line 11">
                <a:extLst>
                  <a:ext uri="{FF2B5EF4-FFF2-40B4-BE49-F238E27FC236}">
                    <a16:creationId xmlns:a16="http://schemas.microsoft.com/office/drawing/2014/main" id="{C04D48B9-0242-A54D-9FA2-5334569489CB}"/>
                  </a:ext>
                </a:extLst>
              </p:cNvPr>
              <p:cNvSpPr>
                <a:spLocks noChangeShapeType="1"/>
              </p:cNvSpPr>
              <p:nvPr/>
            </p:nvSpPr>
            <p:spPr bwMode="auto">
              <a:xfrm>
                <a:off x="3204800" y="353061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5" name="TextBox 174">
                <a:extLst>
                  <a:ext uri="{FF2B5EF4-FFF2-40B4-BE49-F238E27FC236}">
                    <a16:creationId xmlns:a16="http://schemas.microsoft.com/office/drawing/2014/main" id="{92870B93-C9FD-DBC6-3590-30B321F277C2}"/>
                  </a:ext>
                </a:extLst>
              </p:cNvPr>
              <p:cNvSpPr txBox="1"/>
              <p:nvPr/>
            </p:nvSpPr>
            <p:spPr>
              <a:xfrm rot="16200000">
                <a:off x="2531926" y="2388425"/>
                <a:ext cx="568002"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OS、%</a:t>
                </a:r>
              </a:p>
            </p:txBody>
          </p:sp>
          <p:sp>
            <p:nvSpPr>
              <p:cNvPr id="176" name="TextBox 175">
                <a:extLst>
                  <a:ext uri="{FF2B5EF4-FFF2-40B4-BE49-F238E27FC236}">
                    <a16:creationId xmlns:a16="http://schemas.microsoft.com/office/drawing/2014/main" id="{802C8511-626E-8C89-62E4-9B7E858FC0AB}"/>
                  </a:ext>
                </a:extLst>
              </p:cNvPr>
              <p:cNvSpPr txBox="1"/>
              <p:nvPr/>
            </p:nvSpPr>
            <p:spPr>
              <a:xfrm>
                <a:off x="2797946" y="1363997"/>
                <a:ext cx="439543"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100</a:t>
                </a:r>
              </a:p>
            </p:txBody>
          </p:sp>
          <p:sp>
            <p:nvSpPr>
              <p:cNvPr id="177" name="TextBox 176">
                <a:extLst>
                  <a:ext uri="{FF2B5EF4-FFF2-40B4-BE49-F238E27FC236}">
                    <a16:creationId xmlns:a16="http://schemas.microsoft.com/office/drawing/2014/main" id="{2ABED8CC-8065-B18E-5041-2076AD73101E}"/>
                  </a:ext>
                </a:extLst>
              </p:cNvPr>
              <p:cNvSpPr txBox="1"/>
              <p:nvPr/>
            </p:nvSpPr>
            <p:spPr>
              <a:xfrm>
                <a:off x="2882905" y="1862528"/>
                <a:ext cx="354584"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75</a:t>
                </a:r>
              </a:p>
            </p:txBody>
          </p:sp>
          <p:sp>
            <p:nvSpPr>
              <p:cNvPr id="178" name="TextBox 177">
                <a:extLst>
                  <a:ext uri="{FF2B5EF4-FFF2-40B4-BE49-F238E27FC236}">
                    <a16:creationId xmlns:a16="http://schemas.microsoft.com/office/drawing/2014/main" id="{FB50CE2A-66D3-C138-5B06-738D9CFF5042}"/>
                  </a:ext>
                </a:extLst>
              </p:cNvPr>
              <p:cNvSpPr txBox="1"/>
              <p:nvPr/>
            </p:nvSpPr>
            <p:spPr>
              <a:xfrm>
                <a:off x="2882905" y="2377181"/>
                <a:ext cx="354584"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50</a:t>
                </a:r>
              </a:p>
            </p:txBody>
          </p:sp>
          <p:sp>
            <p:nvSpPr>
              <p:cNvPr id="179" name="TextBox 178">
                <a:extLst>
                  <a:ext uri="{FF2B5EF4-FFF2-40B4-BE49-F238E27FC236}">
                    <a16:creationId xmlns:a16="http://schemas.microsoft.com/office/drawing/2014/main" id="{658CEEE0-0AE6-4A48-0E9E-0E8FAF2909A6}"/>
                  </a:ext>
                </a:extLst>
              </p:cNvPr>
              <p:cNvSpPr txBox="1"/>
              <p:nvPr/>
            </p:nvSpPr>
            <p:spPr>
              <a:xfrm>
                <a:off x="2882905" y="2881084"/>
                <a:ext cx="354584"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25</a:t>
                </a:r>
              </a:p>
            </p:txBody>
          </p:sp>
          <p:sp>
            <p:nvSpPr>
              <p:cNvPr id="180" name="TextBox 179">
                <a:extLst>
                  <a:ext uri="{FF2B5EF4-FFF2-40B4-BE49-F238E27FC236}">
                    <a16:creationId xmlns:a16="http://schemas.microsoft.com/office/drawing/2014/main" id="{B9A1C202-6F17-659B-F07B-41617BA620AD}"/>
                  </a:ext>
                </a:extLst>
              </p:cNvPr>
              <p:cNvSpPr txBox="1"/>
              <p:nvPr/>
            </p:nvSpPr>
            <p:spPr>
              <a:xfrm>
                <a:off x="2967871" y="3390360"/>
                <a:ext cx="269626"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grpSp>
        <p:grpSp>
          <p:nvGrpSpPr>
            <p:cNvPr id="94" name="Group 93">
              <a:extLst>
                <a:ext uri="{FF2B5EF4-FFF2-40B4-BE49-F238E27FC236}">
                  <a16:creationId xmlns:a16="http://schemas.microsoft.com/office/drawing/2014/main" id="{52C29CFF-DF5F-88A8-325B-7AA03CCCAF1D}"/>
                </a:ext>
              </a:extLst>
            </p:cNvPr>
            <p:cNvGrpSpPr/>
            <p:nvPr/>
          </p:nvGrpSpPr>
          <p:grpSpPr>
            <a:xfrm>
              <a:off x="4652005" y="4749674"/>
              <a:ext cx="3164726" cy="329369"/>
              <a:chOff x="1520552" y="4188565"/>
              <a:chExt cx="2816243" cy="329369"/>
            </a:xfrm>
          </p:grpSpPr>
          <p:sp>
            <p:nvSpPr>
              <p:cNvPr id="154" name="Line 21">
                <a:extLst>
                  <a:ext uri="{FF2B5EF4-FFF2-40B4-BE49-F238E27FC236}">
                    <a16:creationId xmlns:a16="http://schemas.microsoft.com/office/drawing/2014/main" id="{DDEF9F4B-061B-4F3A-345F-BE5D7EA67DE7}"/>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id="{130A5832-A364-1D3C-23AA-3D2ECBB9B42B}"/>
                  </a:ext>
                </a:extLst>
              </p:cNvPr>
              <p:cNvSpPr txBox="1"/>
              <p:nvPr/>
            </p:nvSpPr>
            <p:spPr>
              <a:xfrm>
                <a:off x="4120890" y="4260565"/>
                <a:ext cx="21590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84</a:t>
                </a:r>
              </a:p>
            </p:txBody>
          </p:sp>
          <p:sp>
            <p:nvSpPr>
              <p:cNvPr id="156" name="Line 21">
                <a:extLst>
                  <a:ext uri="{FF2B5EF4-FFF2-40B4-BE49-F238E27FC236}">
                    <a16:creationId xmlns:a16="http://schemas.microsoft.com/office/drawing/2014/main" id="{111AB60D-4090-6D36-DBCC-A1AB0947EA7D}"/>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id="{1A3CC92E-98C6-D530-ED5B-D396E3A7F705}"/>
                  </a:ext>
                </a:extLst>
              </p:cNvPr>
              <p:cNvSpPr txBox="1"/>
              <p:nvPr/>
            </p:nvSpPr>
            <p:spPr>
              <a:xfrm>
                <a:off x="3745253" y="4260565"/>
                <a:ext cx="21590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72</a:t>
                </a:r>
              </a:p>
            </p:txBody>
          </p:sp>
          <p:sp>
            <p:nvSpPr>
              <p:cNvPr id="158" name="Line 21">
                <a:extLst>
                  <a:ext uri="{FF2B5EF4-FFF2-40B4-BE49-F238E27FC236}">
                    <a16:creationId xmlns:a16="http://schemas.microsoft.com/office/drawing/2014/main" id="{8E0B9945-330D-99EF-ABE8-23F98540D541}"/>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id="{418EBBB1-DA7C-217F-C978-11E5B2F7E13C}"/>
                  </a:ext>
                </a:extLst>
              </p:cNvPr>
              <p:cNvSpPr txBox="1"/>
              <p:nvPr/>
            </p:nvSpPr>
            <p:spPr>
              <a:xfrm>
                <a:off x="3369615" y="4260565"/>
                <a:ext cx="21590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60</a:t>
                </a:r>
              </a:p>
            </p:txBody>
          </p:sp>
          <p:sp>
            <p:nvSpPr>
              <p:cNvPr id="160" name="Line 21">
                <a:extLst>
                  <a:ext uri="{FF2B5EF4-FFF2-40B4-BE49-F238E27FC236}">
                    <a16:creationId xmlns:a16="http://schemas.microsoft.com/office/drawing/2014/main" id="{C2131F2F-3983-5F66-F0ED-AED5EA7A421D}"/>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61" name="TextBox 160">
                <a:extLst>
                  <a:ext uri="{FF2B5EF4-FFF2-40B4-BE49-F238E27FC236}">
                    <a16:creationId xmlns:a16="http://schemas.microsoft.com/office/drawing/2014/main" id="{2631961D-CFBF-1FF7-2B9B-F56B758E9AAE}"/>
                  </a:ext>
                </a:extLst>
              </p:cNvPr>
              <p:cNvSpPr txBox="1"/>
              <p:nvPr/>
            </p:nvSpPr>
            <p:spPr>
              <a:xfrm>
                <a:off x="2993979" y="4260565"/>
                <a:ext cx="21590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48</a:t>
                </a:r>
              </a:p>
            </p:txBody>
          </p:sp>
          <p:sp>
            <p:nvSpPr>
              <p:cNvPr id="162" name="Line 21">
                <a:extLst>
                  <a:ext uri="{FF2B5EF4-FFF2-40B4-BE49-F238E27FC236}">
                    <a16:creationId xmlns:a16="http://schemas.microsoft.com/office/drawing/2014/main" id="{090993AE-D6C1-696A-3DA0-50185DAE8564}"/>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63" name="TextBox 162">
                <a:extLst>
                  <a:ext uri="{FF2B5EF4-FFF2-40B4-BE49-F238E27FC236}">
                    <a16:creationId xmlns:a16="http://schemas.microsoft.com/office/drawing/2014/main" id="{38B3615C-142A-39AE-7F4E-96783A472A73}"/>
                  </a:ext>
                </a:extLst>
              </p:cNvPr>
              <p:cNvSpPr txBox="1"/>
              <p:nvPr/>
            </p:nvSpPr>
            <p:spPr>
              <a:xfrm>
                <a:off x="2618341" y="4260565"/>
                <a:ext cx="21590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36</a:t>
                </a:r>
              </a:p>
            </p:txBody>
          </p:sp>
          <p:sp>
            <p:nvSpPr>
              <p:cNvPr id="164" name="Line 21">
                <a:extLst>
                  <a:ext uri="{FF2B5EF4-FFF2-40B4-BE49-F238E27FC236}">
                    <a16:creationId xmlns:a16="http://schemas.microsoft.com/office/drawing/2014/main" id="{8A64237A-74F7-F2B8-5D27-A3CF6DB07E2F}"/>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65" name="TextBox 164">
                <a:extLst>
                  <a:ext uri="{FF2B5EF4-FFF2-40B4-BE49-F238E27FC236}">
                    <a16:creationId xmlns:a16="http://schemas.microsoft.com/office/drawing/2014/main" id="{F215E79E-C04B-74B2-AE68-360764FDE559}"/>
                  </a:ext>
                </a:extLst>
              </p:cNvPr>
              <p:cNvSpPr txBox="1"/>
              <p:nvPr/>
            </p:nvSpPr>
            <p:spPr>
              <a:xfrm>
                <a:off x="2242705" y="4260565"/>
                <a:ext cx="21590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24</a:t>
                </a:r>
              </a:p>
            </p:txBody>
          </p:sp>
          <p:sp>
            <p:nvSpPr>
              <p:cNvPr id="166" name="Line 21">
                <a:extLst>
                  <a:ext uri="{FF2B5EF4-FFF2-40B4-BE49-F238E27FC236}">
                    <a16:creationId xmlns:a16="http://schemas.microsoft.com/office/drawing/2014/main" id="{36FC5D8B-C415-2707-E6F6-430DF0284358}"/>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67" name="TextBox 166">
                <a:extLst>
                  <a:ext uri="{FF2B5EF4-FFF2-40B4-BE49-F238E27FC236}">
                    <a16:creationId xmlns:a16="http://schemas.microsoft.com/office/drawing/2014/main" id="{EFF63328-F0C9-FB8E-EBD2-2D4CD5FFD160}"/>
                  </a:ext>
                </a:extLst>
              </p:cNvPr>
              <p:cNvSpPr txBox="1"/>
              <p:nvPr/>
            </p:nvSpPr>
            <p:spPr>
              <a:xfrm>
                <a:off x="1867067" y="4260565"/>
                <a:ext cx="21590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12</a:t>
                </a:r>
              </a:p>
            </p:txBody>
          </p:sp>
          <p:sp>
            <p:nvSpPr>
              <p:cNvPr id="168" name="Line 21">
                <a:extLst>
                  <a:ext uri="{FF2B5EF4-FFF2-40B4-BE49-F238E27FC236}">
                    <a16:creationId xmlns:a16="http://schemas.microsoft.com/office/drawing/2014/main" id="{9DCB8CA1-D1AF-EA30-A7F3-94E371E918C9}"/>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69" name="TextBox 168">
                <a:extLst>
                  <a:ext uri="{FF2B5EF4-FFF2-40B4-BE49-F238E27FC236}">
                    <a16:creationId xmlns:a16="http://schemas.microsoft.com/office/drawing/2014/main" id="{55674D22-3824-3880-B464-B7C8AEBB9D2E}"/>
                  </a:ext>
                </a:extLst>
              </p:cNvPr>
              <p:cNvSpPr txBox="1"/>
              <p:nvPr/>
            </p:nvSpPr>
            <p:spPr>
              <a:xfrm>
                <a:off x="1520552" y="4260565"/>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grpSp>
        <p:sp>
          <p:nvSpPr>
            <p:cNvPr id="95" name="TextBox 94">
              <a:extLst>
                <a:ext uri="{FF2B5EF4-FFF2-40B4-BE49-F238E27FC236}">
                  <a16:creationId xmlns:a16="http://schemas.microsoft.com/office/drawing/2014/main" id="{1E3C27AF-D5A6-1E14-5344-1C7D41476B3D}"/>
                </a:ext>
              </a:extLst>
            </p:cNvPr>
            <p:cNvSpPr txBox="1"/>
            <p:nvPr/>
          </p:nvSpPr>
          <p:spPr>
            <a:xfrm>
              <a:off x="5746920" y="4978687"/>
              <a:ext cx="1110304"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latin typeface="Arial" panose="020B0604020202020204" pitchFamily="34" charset="0"/>
                  <a:ea typeface="MS Mincho"/>
                  <a:cs typeface="Arial" panose="020B0604020202020204" pitchFamily="34" charset="0"/>
                </a:rPr>
                <a:t>期間、月数</a:t>
              </a:r>
            </a:p>
          </p:txBody>
        </p:sp>
        <p:grpSp>
          <p:nvGrpSpPr>
            <p:cNvPr id="97" name="Group 96">
              <a:extLst>
                <a:ext uri="{FF2B5EF4-FFF2-40B4-BE49-F238E27FC236}">
                  <a16:creationId xmlns:a16="http://schemas.microsoft.com/office/drawing/2014/main" id="{923DD4CB-29D7-CB67-4737-E6419B4BA539}"/>
                </a:ext>
              </a:extLst>
            </p:cNvPr>
            <p:cNvGrpSpPr/>
            <p:nvPr/>
          </p:nvGrpSpPr>
          <p:grpSpPr>
            <a:xfrm>
              <a:off x="4576801" y="5403419"/>
              <a:ext cx="3291227" cy="442035"/>
              <a:chOff x="3357275" y="6089365"/>
              <a:chExt cx="3291227" cy="442035"/>
            </a:xfrm>
          </p:grpSpPr>
          <p:sp>
            <p:nvSpPr>
              <p:cNvPr id="146" name="TextBox 145">
                <a:extLst>
                  <a:ext uri="{FF2B5EF4-FFF2-40B4-BE49-F238E27FC236}">
                    <a16:creationId xmlns:a16="http://schemas.microsoft.com/office/drawing/2014/main" id="{D9A68296-37EE-E04C-8190-04A1130DC7C7}"/>
                  </a:ext>
                </a:extLst>
              </p:cNvPr>
              <p:cNvSpPr txBox="1"/>
              <p:nvPr/>
            </p:nvSpPr>
            <p:spPr>
              <a:xfrm>
                <a:off x="6303288" y="6089365"/>
                <a:ext cx="345214" cy="442035"/>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0</a:t>
                </a:r>
              </a:p>
              <a:p>
                <a:pPr algn="ctr"/>
                <a:r>
                  <a:rPr lang="ja-JP" sz="1200">
                    <a:solidFill>
                      <a:schemeClr val="accent2"/>
                    </a:solidFill>
                    <a:latin typeface="Arial" panose="020B0604020202020204" pitchFamily="34" charset="0"/>
                    <a:ea typeface="MS Mincho"/>
                    <a:cs typeface="Arial" panose="020B0604020202020204" pitchFamily="34" charset="0"/>
                  </a:rPr>
                  <a:t>(28)</a:t>
                </a:r>
              </a:p>
            </p:txBody>
          </p:sp>
          <p:sp>
            <p:nvSpPr>
              <p:cNvPr id="147" name="TextBox 146">
                <a:extLst>
                  <a:ext uri="{FF2B5EF4-FFF2-40B4-BE49-F238E27FC236}">
                    <a16:creationId xmlns:a16="http://schemas.microsoft.com/office/drawing/2014/main" id="{B0446730-119F-873B-B901-45E93498175C}"/>
                  </a:ext>
                </a:extLst>
              </p:cNvPr>
              <p:cNvSpPr txBox="1"/>
              <p:nvPr/>
            </p:nvSpPr>
            <p:spPr>
              <a:xfrm>
                <a:off x="5881169" y="6089365"/>
                <a:ext cx="345214" cy="442035"/>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2</a:t>
                </a:r>
              </a:p>
              <a:p>
                <a:pPr algn="ctr"/>
                <a:r>
                  <a:rPr lang="ja-JP" sz="1200">
                    <a:solidFill>
                      <a:schemeClr val="accent2"/>
                    </a:solidFill>
                    <a:latin typeface="Arial" panose="020B0604020202020204" pitchFamily="34" charset="0"/>
                    <a:ea typeface="MS Mincho"/>
                    <a:cs typeface="Arial" panose="020B0604020202020204" pitchFamily="34" charset="0"/>
                  </a:rPr>
                  <a:t>(26)</a:t>
                </a:r>
              </a:p>
            </p:txBody>
          </p:sp>
          <p:sp>
            <p:nvSpPr>
              <p:cNvPr id="148" name="TextBox 147">
                <a:extLst>
                  <a:ext uri="{FF2B5EF4-FFF2-40B4-BE49-F238E27FC236}">
                    <a16:creationId xmlns:a16="http://schemas.microsoft.com/office/drawing/2014/main" id="{A4EA31BB-5CE7-E610-8183-2347FE743163}"/>
                  </a:ext>
                </a:extLst>
              </p:cNvPr>
              <p:cNvSpPr txBox="1"/>
              <p:nvPr/>
            </p:nvSpPr>
            <p:spPr>
              <a:xfrm>
                <a:off x="5459050" y="6089365"/>
                <a:ext cx="345214" cy="442035"/>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4</a:t>
                </a:r>
              </a:p>
              <a:p>
                <a:pPr algn="ctr"/>
                <a:r>
                  <a:rPr lang="ja-JP" sz="1200">
                    <a:solidFill>
                      <a:schemeClr val="accent2"/>
                    </a:solidFill>
                    <a:latin typeface="Arial" panose="020B0604020202020204" pitchFamily="34" charset="0"/>
                    <a:ea typeface="MS Mincho"/>
                    <a:cs typeface="Arial" panose="020B0604020202020204" pitchFamily="34" charset="0"/>
                  </a:rPr>
                  <a:t>(25)</a:t>
                </a:r>
              </a:p>
            </p:txBody>
          </p:sp>
          <p:sp>
            <p:nvSpPr>
              <p:cNvPr id="149" name="TextBox 148">
                <a:extLst>
                  <a:ext uri="{FF2B5EF4-FFF2-40B4-BE49-F238E27FC236}">
                    <a16:creationId xmlns:a16="http://schemas.microsoft.com/office/drawing/2014/main" id="{71EF19A6-6174-0135-165D-ABD585B87E49}"/>
                  </a:ext>
                </a:extLst>
              </p:cNvPr>
              <p:cNvSpPr txBox="1"/>
              <p:nvPr/>
            </p:nvSpPr>
            <p:spPr>
              <a:xfrm>
                <a:off x="5036932" y="6089365"/>
                <a:ext cx="345214" cy="442035"/>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11</a:t>
                </a:r>
              </a:p>
              <a:p>
                <a:pPr algn="ctr"/>
                <a:r>
                  <a:rPr lang="ja-JP" sz="1200">
                    <a:solidFill>
                      <a:schemeClr val="accent2"/>
                    </a:solidFill>
                    <a:latin typeface="Arial" panose="020B0604020202020204" pitchFamily="34" charset="0"/>
                    <a:ea typeface="MS Mincho"/>
                    <a:cs typeface="Arial" panose="020B0604020202020204" pitchFamily="34" charset="0"/>
                  </a:rPr>
                  <a:t>(24)</a:t>
                </a:r>
              </a:p>
            </p:txBody>
          </p:sp>
          <p:sp>
            <p:nvSpPr>
              <p:cNvPr id="150" name="TextBox 149">
                <a:extLst>
                  <a:ext uri="{FF2B5EF4-FFF2-40B4-BE49-F238E27FC236}">
                    <a16:creationId xmlns:a16="http://schemas.microsoft.com/office/drawing/2014/main" id="{0D351C7B-A591-195F-E6B1-A8C3DEB8498B}"/>
                  </a:ext>
                </a:extLst>
              </p:cNvPr>
              <p:cNvSpPr txBox="1"/>
              <p:nvPr/>
            </p:nvSpPr>
            <p:spPr>
              <a:xfrm>
                <a:off x="4614813" y="6089365"/>
                <a:ext cx="345214" cy="442035"/>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17</a:t>
                </a:r>
              </a:p>
              <a:p>
                <a:pPr algn="ctr"/>
                <a:r>
                  <a:rPr lang="ja-JP" sz="1200">
                    <a:solidFill>
                      <a:schemeClr val="accent2"/>
                    </a:solidFill>
                    <a:latin typeface="Arial" panose="020B0604020202020204" pitchFamily="34" charset="0"/>
                    <a:ea typeface="MS Mincho"/>
                    <a:cs typeface="Arial" panose="020B0604020202020204" pitchFamily="34" charset="0"/>
                  </a:rPr>
                  <a:t>(24)</a:t>
                </a:r>
              </a:p>
            </p:txBody>
          </p:sp>
          <p:sp>
            <p:nvSpPr>
              <p:cNvPr id="151" name="TextBox 150">
                <a:extLst>
                  <a:ext uri="{FF2B5EF4-FFF2-40B4-BE49-F238E27FC236}">
                    <a16:creationId xmlns:a16="http://schemas.microsoft.com/office/drawing/2014/main" id="{7239F1DD-0FC8-CC06-B43E-1DF1A50A8E1D}"/>
                  </a:ext>
                </a:extLst>
              </p:cNvPr>
              <p:cNvSpPr txBox="1"/>
              <p:nvPr/>
            </p:nvSpPr>
            <p:spPr>
              <a:xfrm>
                <a:off x="4192695" y="6089365"/>
                <a:ext cx="345214" cy="442035"/>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38</a:t>
                </a:r>
              </a:p>
              <a:p>
                <a:pPr algn="ctr"/>
                <a:r>
                  <a:rPr lang="ja-JP" sz="1200">
                    <a:solidFill>
                      <a:schemeClr val="accent2"/>
                    </a:solidFill>
                    <a:latin typeface="Arial" panose="020B0604020202020204" pitchFamily="34" charset="0"/>
                    <a:ea typeface="MS Mincho"/>
                    <a:cs typeface="Arial" panose="020B0604020202020204" pitchFamily="34" charset="0"/>
                  </a:rPr>
                  <a:t>(20)</a:t>
                </a:r>
              </a:p>
            </p:txBody>
          </p:sp>
          <p:sp>
            <p:nvSpPr>
              <p:cNvPr id="152" name="TextBox 151">
                <a:extLst>
                  <a:ext uri="{FF2B5EF4-FFF2-40B4-BE49-F238E27FC236}">
                    <a16:creationId xmlns:a16="http://schemas.microsoft.com/office/drawing/2014/main" id="{33BD0013-E679-AF15-617A-24C03A6FFC65}"/>
                  </a:ext>
                </a:extLst>
              </p:cNvPr>
              <p:cNvSpPr txBox="1"/>
              <p:nvPr/>
            </p:nvSpPr>
            <p:spPr>
              <a:xfrm>
                <a:off x="3770576" y="6089365"/>
                <a:ext cx="345214" cy="442035"/>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96</a:t>
                </a:r>
              </a:p>
              <a:p>
                <a:pPr algn="ctr"/>
                <a:r>
                  <a:rPr lang="ja-JP" sz="1200">
                    <a:solidFill>
                      <a:schemeClr val="accent2"/>
                    </a:solidFill>
                    <a:latin typeface="Arial" panose="020B0604020202020204" pitchFamily="34" charset="0"/>
                    <a:ea typeface="MS Mincho"/>
                    <a:cs typeface="Arial" panose="020B0604020202020204" pitchFamily="34" charset="0"/>
                  </a:rPr>
                  <a:t>(11)</a:t>
                </a:r>
              </a:p>
            </p:txBody>
          </p:sp>
          <p:sp>
            <p:nvSpPr>
              <p:cNvPr id="153" name="TextBox 152">
                <a:extLst>
                  <a:ext uri="{FF2B5EF4-FFF2-40B4-BE49-F238E27FC236}">
                    <a16:creationId xmlns:a16="http://schemas.microsoft.com/office/drawing/2014/main" id="{08610D90-2353-69E1-8255-F8282A526C65}"/>
                  </a:ext>
                </a:extLst>
              </p:cNvPr>
              <p:cNvSpPr txBox="1"/>
              <p:nvPr/>
            </p:nvSpPr>
            <p:spPr>
              <a:xfrm>
                <a:off x="3357275" y="6089365"/>
                <a:ext cx="327581" cy="442035"/>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167</a:t>
                </a:r>
              </a:p>
              <a:p>
                <a:pPr algn="ctr"/>
                <a:r>
                  <a:rPr lang="ja-JP" sz="1200">
                    <a:solidFill>
                      <a:schemeClr val="accent2"/>
                    </a:solidFill>
                    <a:latin typeface="Arial" panose="020B0604020202020204" pitchFamily="34" charset="0"/>
                    <a:ea typeface="MS Mincho"/>
                    <a:cs typeface="Arial" panose="020B0604020202020204" pitchFamily="34" charset="0"/>
                  </a:rPr>
                  <a:t>(2)</a:t>
                </a:r>
              </a:p>
            </p:txBody>
          </p:sp>
        </p:grpSp>
        <p:grpSp>
          <p:nvGrpSpPr>
            <p:cNvPr id="98" name="Group 97">
              <a:extLst>
                <a:ext uri="{FF2B5EF4-FFF2-40B4-BE49-F238E27FC236}">
                  <a16:creationId xmlns:a16="http://schemas.microsoft.com/office/drawing/2014/main" id="{B65D6BC9-9312-4D10-8F63-AE8A14534B2B}"/>
                </a:ext>
              </a:extLst>
            </p:cNvPr>
            <p:cNvGrpSpPr/>
            <p:nvPr/>
          </p:nvGrpSpPr>
          <p:grpSpPr>
            <a:xfrm>
              <a:off x="4576800" y="5846765"/>
              <a:ext cx="3291228" cy="442035"/>
              <a:chOff x="3357274" y="6089365"/>
              <a:chExt cx="3291228" cy="442035"/>
            </a:xfrm>
          </p:grpSpPr>
          <p:sp>
            <p:nvSpPr>
              <p:cNvPr id="138" name="TextBox 137">
                <a:extLst>
                  <a:ext uri="{FF2B5EF4-FFF2-40B4-BE49-F238E27FC236}">
                    <a16:creationId xmlns:a16="http://schemas.microsoft.com/office/drawing/2014/main" id="{F712F0F6-D188-0915-5F21-54A1D770533C}"/>
                  </a:ext>
                </a:extLst>
              </p:cNvPr>
              <p:cNvSpPr txBox="1"/>
              <p:nvPr/>
            </p:nvSpPr>
            <p:spPr>
              <a:xfrm>
                <a:off x="6303288" y="6089365"/>
                <a:ext cx="345214" cy="442035"/>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2</a:t>
                </a:r>
              </a:p>
              <a:p>
                <a:pPr algn="ctr"/>
                <a:r>
                  <a:rPr lang="ja-JP" sz="1200">
                    <a:solidFill>
                      <a:srgbClr val="B60D27"/>
                    </a:solidFill>
                    <a:latin typeface="Arial" panose="020B0604020202020204" pitchFamily="34" charset="0"/>
                    <a:ea typeface="MS Mincho"/>
                    <a:cs typeface="Arial" panose="020B0604020202020204" pitchFamily="34" charset="0"/>
                  </a:rPr>
                  <a:t>(29)</a:t>
                </a:r>
              </a:p>
            </p:txBody>
          </p:sp>
          <p:sp>
            <p:nvSpPr>
              <p:cNvPr id="139" name="TextBox 138">
                <a:extLst>
                  <a:ext uri="{FF2B5EF4-FFF2-40B4-BE49-F238E27FC236}">
                    <a16:creationId xmlns:a16="http://schemas.microsoft.com/office/drawing/2014/main" id="{020ACD9C-B1FB-F14C-FDD9-273825FDF2EE}"/>
                  </a:ext>
                </a:extLst>
              </p:cNvPr>
              <p:cNvSpPr txBox="1"/>
              <p:nvPr/>
            </p:nvSpPr>
            <p:spPr>
              <a:xfrm>
                <a:off x="5881169" y="6089365"/>
                <a:ext cx="345214" cy="442035"/>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4</a:t>
                </a:r>
              </a:p>
              <a:p>
                <a:pPr algn="ctr"/>
                <a:r>
                  <a:rPr lang="ja-JP" sz="1200">
                    <a:solidFill>
                      <a:srgbClr val="B60D27"/>
                    </a:solidFill>
                    <a:latin typeface="Arial" panose="020B0604020202020204" pitchFamily="34" charset="0"/>
                    <a:ea typeface="MS Mincho"/>
                    <a:cs typeface="Arial" panose="020B0604020202020204" pitchFamily="34" charset="0"/>
                  </a:rPr>
                  <a:t>(28)</a:t>
                </a:r>
              </a:p>
            </p:txBody>
          </p:sp>
          <p:sp>
            <p:nvSpPr>
              <p:cNvPr id="140" name="TextBox 139">
                <a:extLst>
                  <a:ext uri="{FF2B5EF4-FFF2-40B4-BE49-F238E27FC236}">
                    <a16:creationId xmlns:a16="http://schemas.microsoft.com/office/drawing/2014/main" id="{FD9962E4-96B4-32B4-B6CB-8AE52F712CC8}"/>
                  </a:ext>
                </a:extLst>
              </p:cNvPr>
              <p:cNvSpPr txBox="1"/>
              <p:nvPr/>
            </p:nvSpPr>
            <p:spPr>
              <a:xfrm>
                <a:off x="5459050" y="6089365"/>
                <a:ext cx="345214" cy="442035"/>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6</a:t>
                </a:r>
              </a:p>
              <a:p>
                <a:pPr algn="ctr"/>
                <a:r>
                  <a:rPr lang="ja-JP" sz="1200">
                    <a:solidFill>
                      <a:srgbClr val="B60D27"/>
                    </a:solidFill>
                    <a:latin typeface="Arial" panose="020B0604020202020204" pitchFamily="34" charset="0"/>
                    <a:ea typeface="MS Mincho"/>
                    <a:cs typeface="Arial" panose="020B0604020202020204" pitchFamily="34" charset="0"/>
                  </a:rPr>
                  <a:t>(27)</a:t>
                </a:r>
              </a:p>
            </p:txBody>
          </p:sp>
          <p:sp>
            <p:nvSpPr>
              <p:cNvPr id="141" name="TextBox 140">
                <a:extLst>
                  <a:ext uri="{FF2B5EF4-FFF2-40B4-BE49-F238E27FC236}">
                    <a16:creationId xmlns:a16="http://schemas.microsoft.com/office/drawing/2014/main" id="{31C643DD-C528-F265-7632-D3B23541783A}"/>
                  </a:ext>
                </a:extLst>
              </p:cNvPr>
              <p:cNvSpPr txBox="1"/>
              <p:nvPr/>
            </p:nvSpPr>
            <p:spPr>
              <a:xfrm>
                <a:off x="5036932" y="6089365"/>
                <a:ext cx="345214" cy="442035"/>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8</a:t>
                </a:r>
              </a:p>
              <a:p>
                <a:pPr algn="ctr"/>
                <a:r>
                  <a:rPr lang="ja-JP" sz="1200">
                    <a:solidFill>
                      <a:srgbClr val="B60D27"/>
                    </a:solidFill>
                    <a:latin typeface="Arial" panose="020B0604020202020204" pitchFamily="34" charset="0"/>
                    <a:ea typeface="MS Mincho"/>
                    <a:cs typeface="Arial" panose="020B0604020202020204" pitchFamily="34" charset="0"/>
                  </a:rPr>
                  <a:t>(25)</a:t>
                </a:r>
              </a:p>
            </p:txBody>
          </p:sp>
          <p:sp>
            <p:nvSpPr>
              <p:cNvPr id="142" name="TextBox 141">
                <a:extLst>
                  <a:ext uri="{FF2B5EF4-FFF2-40B4-BE49-F238E27FC236}">
                    <a16:creationId xmlns:a16="http://schemas.microsoft.com/office/drawing/2014/main" id="{7657C9F8-D7DC-1CCD-619A-17EBC1532159}"/>
                  </a:ext>
                </a:extLst>
              </p:cNvPr>
              <p:cNvSpPr txBox="1"/>
              <p:nvPr/>
            </p:nvSpPr>
            <p:spPr>
              <a:xfrm>
                <a:off x="4614813" y="6089365"/>
                <a:ext cx="345214" cy="442035"/>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18</a:t>
                </a:r>
              </a:p>
              <a:p>
                <a:pPr algn="ctr"/>
                <a:r>
                  <a:rPr lang="ja-JP" sz="1200">
                    <a:solidFill>
                      <a:srgbClr val="B60D27"/>
                    </a:solidFill>
                    <a:latin typeface="Arial" panose="020B0604020202020204" pitchFamily="34" charset="0"/>
                    <a:ea typeface="MS Mincho"/>
                    <a:cs typeface="Arial" panose="020B0604020202020204" pitchFamily="34" charset="0"/>
                  </a:rPr>
                  <a:t>(22)</a:t>
                </a:r>
              </a:p>
            </p:txBody>
          </p:sp>
          <p:sp>
            <p:nvSpPr>
              <p:cNvPr id="143" name="TextBox 142">
                <a:extLst>
                  <a:ext uri="{FF2B5EF4-FFF2-40B4-BE49-F238E27FC236}">
                    <a16:creationId xmlns:a16="http://schemas.microsoft.com/office/drawing/2014/main" id="{4E8B5733-2F4A-1EC7-1FF1-98CDE166C6A0}"/>
                  </a:ext>
                </a:extLst>
              </p:cNvPr>
              <p:cNvSpPr txBox="1"/>
              <p:nvPr/>
            </p:nvSpPr>
            <p:spPr>
              <a:xfrm>
                <a:off x="4192694" y="6089365"/>
                <a:ext cx="345215" cy="442035"/>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42</a:t>
                </a:r>
                <a:br>
                  <a:rPr lang="ja-JP" sz="1200">
                    <a:solidFill>
                      <a:srgbClr val="B60D27"/>
                    </a:solidFill>
                    <a:latin typeface="Arial" panose="020B0604020202020204" pitchFamily="34" charset="0"/>
                    <a:ea typeface="MS Mincho"/>
                    <a:cs typeface="Arial" panose="020B0604020202020204" pitchFamily="34" charset="0"/>
                  </a:rPr>
                </a:br>
                <a:r>
                  <a:rPr lang="ja-JP" sz="1200">
                    <a:solidFill>
                      <a:srgbClr val="B60D27"/>
                    </a:solidFill>
                    <a:latin typeface="Arial" panose="020B0604020202020204" pitchFamily="34" charset="0"/>
                    <a:ea typeface="MS Mincho"/>
                    <a:cs typeface="Arial" panose="020B0604020202020204" pitchFamily="34" charset="0"/>
                  </a:rPr>
                  <a:t>(18)</a:t>
                </a:r>
              </a:p>
            </p:txBody>
          </p:sp>
          <p:sp>
            <p:nvSpPr>
              <p:cNvPr id="144" name="TextBox 143">
                <a:extLst>
                  <a:ext uri="{FF2B5EF4-FFF2-40B4-BE49-F238E27FC236}">
                    <a16:creationId xmlns:a16="http://schemas.microsoft.com/office/drawing/2014/main" id="{AB8C95A1-66BD-AB85-497E-8E189C753DA0}"/>
                  </a:ext>
                </a:extLst>
              </p:cNvPr>
              <p:cNvSpPr txBox="1"/>
              <p:nvPr/>
            </p:nvSpPr>
            <p:spPr>
              <a:xfrm>
                <a:off x="3779392" y="6089365"/>
                <a:ext cx="327581" cy="442035"/>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105</a:t>
                </a:r>
              </a:p>
              <a:p>
                <a:pPr algn="ctr"/>
                <a:r>
                  <a:rPr lang="ja-JP" sz="1200">
                    <a:solidFill>
                      <a:srgbClr val="B60D27"/>
                    </a:solidFill>
                    <a:latin typeface="Arial" panose="020B0604020202020204" pitchFamily="34" charset="0"/>
                    <a:ea typeface="MS Mincho"/>
                    <a:cs typeface="Arial" panose="020B0604020202020204" pitchFamily="34" charset="0"/>
                  </a:rPr>
                  <a:t>(7)</a:t>
                </a:r>
              </a:p>
            </p:txBody>
          </p:sp>
          <p:sp>
            <p:nvSpPr>
              <p:cNvPr id="145" name="TextBox 144">
                <a:extLst>
                  <a:ext uri="{FF2B5EF4-FFF2-40B4-BE49-F238E27FC236}">
                    <a16:creationId xmlns:a16="http://schemas.microsoft.com/office/drawing/2014/main" id="{0C012F87-65F8-6048-B209-237C01C4D63A}"/>
                  </a:ext>
                </a:extLst>
              </p:cNvPr>
              <p:cNvSpPr txBox="1"/>
              <p:nvPr/>
            </p:nvSpPr>
            <p:spPr>
              <a:xfrm>
                <a:off x="3357274" y="6089365"/>
                <a:ext cx="327581" cy="442035"/>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169</a:t>
                </a:r>
              </a:p>
              <a:p>
                <a:pPr algn="ctr"/>
                <a:r>
                  <a:rPr lang="ja-JP" sz="1200">
                    <a:solidFill>
                      <a:srgbClr val="B60D27"/>
                    </a:solidFill>
                    <a:latin typeface="Arial" panose="020B0604020202020204" pitchFamily="34" charset="0"/>
                    <a:ea typeface="MS Mincho"/>
                    <a:cs typeface="Arial" panose="020B0604020202020204" pitchFamily="34" charset="0"/>
                  </a:rPr>
                  <a:t> (0) </a:t>
                </a:r>
              </a:p>
            </p:txBody>
          </p:sp>
        </p:grpSp>
        <p:grpSp>
          <p:nvGrpSpPr>
            <p:cNvPr id="102" name="Group 101">
              <a:extLst>
                <a:ext uri="{FF2B5EF4-FFF2-40B4-BE49-F238E27FC236}">
                  <a16:creationId xmlns:a16="http://schemas.microsoft.com/office/drawing/2014/main" id="{FE25499F-7122-1C42-56EF-EFD922E20F82}"/>
                </a:ext>
              </a:extLst>
            </p:cNvPr>
            <p:cNvGrpSpPr/>
            <p:nvPr/>
          </p:nvGrpSpPr>
          <p:grpSpPr>
            <a:xfrm>
              <a:off x="4729797" y="2501900"/>
              <a:ext cx="2849563" cy="2209800"/>
              <a:chOff x="4319587" y="2038350"/>
              <a:chExt cx="3554834" cy="2777118"/>
            </a:xfrm>
          </p:grpSpPr>
          <p:sp>
            <p:nvSpPr>
              <p:cNvPr id="124" name="Freeform: Shape 170">
                <a:extLst>
                  <a:ext uri="{FF2B5EF4-FFF2-40B4-BE49-F238E27FC236}">
                    <a16:creationId xmlns:a16="http://schemas.microsoft.com/office/drawing/2014/main" id="{6FA38BB4-89E9-25F0-22CA-7B413795A688}"/>
                  </a:ext>
                </a:extLst>
              </p:cNvPr>
              <p:cNvSpPr/>
              <p:nvPr/>
            </p:nvSpPr>
            <p:spPr>
              <a:xfrm>
                <a:off x="4319587" y="2053258"/>
                <a:ext cx="3554834" cy="2722185"/>
              </a:xfrm>
              <a:custGeom>
                <a:avLst/>
                <a:gdLst>
                  <a:gd name="connsiteX0" fmla="*/ 3554835 w 3554834"/>
                  <a:gd name="connsiteY0" fmla="*/ 2722186 h 2722185"/>
                  <a:gd name="connsiteX1" fmla="*/ 2687946 w 3554834"/>
                  <a:gd name="connsiteY1" fmla="*/ 2722186 h 2722185"/>
                  <a:gd name="connsiteX2" fmla="*/ 2687946 w 3554834"/>
                  <a:gd name="connsiteY2" fmla="*/ 2686515 h 2722185"/>
                  <a:gd name="connsiteX3" fmla="*/ 2406120 w 3554834"/>
                  <a:gd name="connsiteY3" fmla="*/ 2686515 h 2722185"/>
                  <a:gd name="connsiteX4" fmla="*/ 2406120 w 3554834"/>
                  <a:gd name="connsiteY4" fmla="*/ 2675809 h 2722185"/>
                  <a:gd name="connsiteX5" fmla="*/ 2306231 w 3554834"/>
                  <a:gd name="connsiteY5" fmla="*/ 2675809 h 2722185"/>
                  <a:gd name="connsiteX6" fmla="*/ 2306231 w 3554834"/>
                  <a:gd name="connsiteY6" fmla="*/ 2650844 h 2722185"/>
                  <a:gd name="connsiteX7" fmla="*/ 2263426 w 3554834"/>
                  <a:gd name="connsiteY7" fmla="*/ 2650844 h 2722185"/>
                  <a:gd name="connsiteX8" fmla="*/ 2263426 w 3554834"/>
                  <a:gd name="connsiteY8" fmla="*/ 2629431 h 2722185"/>
                  <a:gd name="connsiteX9" fmla="*/ 2231317 w 3554834"/>
                  <a:gd name="connsiteY9" fmla="*/ 2629431 h 2722185"/>
                  <a:gd name="connsiteX10" fmla="*/ 2231317 w 3554834"/>
                  <a:gd name="connsiteY10" fmla="*/ 2615163 h 2722185"/>
                  <a:gd name="connsiteX11" fmla="*/ 2170671 w 3554834"/>
                  <a:gd name="connsiteY11" fmla="*/ 2615163 h 2722185"/>
                  <a:gd name="connsiteX12" fmla="*/ 2170671 w 3554834"/>
                  <a:gd name="connsiteY12" fmla="*/ 2586626 h 2722185"/>
                  <a:gd name="connsiteX13" fmla="*/ 2120732 w 3554834"/>
                  <a:gd name="connsiteY13" fmla="*/ 2586626 h 2722185"/>
                  <a:gd name="connsiteX14" fmla="*/ 2120732 w 3554834"/>
                  <a:gd name="connsiteY14" fmla="*/ 2525980 h 2722185"/>
                  <a:gd name="connsiteX15" fmla="*/ 1949491 w 3554834"/>
                  <a:gd name="connsiteY15" fmla="*/ 2525980 h 2722185"/>
                  <a:gd name="connsiteX16" fmla="*/ 1949491 w 3554834"/>
                  <a:gd name="connsiteY16" fmla="*/ 2511712 h 2722185"/>
                  <a:gd name="connsiteX17" fmla="*/ 1635557 w 3554834"/>
                  <a:gd name="connsiteY17" fmla="*/ 2511712 h 2722185"/>
                  <a:gd name="connsiteX18" fmla="*/ 1635557 w 3554834"/>
                  <a:gd name="connsiteY18" fmla="*/ 2426092 h 2722185"/>
                  <a:gd name="connsiteX19" fmla="*/ 1596323 w 3554834"/>
                  <a:gd name="connsiteY19" fmla="*/ 2426092 h 2722185"/>
                  <a:gd name="connsiteX20" fmla="*/ 1596323 w 3554834"/>
                  <a:gd name="connsiteY20" fmla="*/ 2365446 h 2722185"/>
                  <a:gd name="connsiteX21" fmla="*/ 1560643 w 3554834"/>
                  <a:gd name="connsiteY21" fmla="*/ 2365446 h 2722185"/>
                  <a:gd name="connsiteX22" fmla="*/ 1560643 w 3554834"/>
                  <a:gd name="connsiteY22" fmla="*/ 2333337 h 2722185"/>
                  <a:gd name="connsiteX23" fmla="*/ 1482166 w 3554834"/>
                  <a:gd name="connsiteY23" fmla="*/ 2333337 h 2722185"/>
                  <a:gd name="connsiteX24" fmla="*/ 1482166 w 3554834"/>
                  <a:gd name="connsiteY24" fmla="*/ 2304800 h 2722185"/>
                  <a:gd name="connsiteX25" fmla="*/ 1332328 w 3554834"/>
                  <a:gd name="connsiteY25" fmla="*/ 2304800 h 2722185"/>
                  <a:gd name="connsiteX26" fmla="*/ 1332328 w 3554834"/>
                  <a:gd name="connsiteY26" fmla="*/ 2276263 h 2722185"/>
                  <a:gd name="connsiteX27" fmla="*/ 1282389 w 3554834"/>
                  <a:gd name="connsiteY27" fmla="*/ 2276263 h 2722185"/>
                  <a:gd name="connsiteX28" fmla="*/ 1282389 w 3554834"/>
                  <a:gd name="connsiteY28" fmla="*/ 2183509 h 2722185"/>
                  <a:gd name="connsiteX29" fmla="*/ 1234078 w 3554834"/>
                  <a:gd name="connsiteY29" fmla="*/ 2183509 h 2722185"/>
                  <a:gd name="connsiteX30" fmla="*/ 1234078 w 3554834"/>
                  <a:gd name="connsiteY30" fmla="*/ 2157992 h 2722185"/>
                  <a:gd name="connsiteX31" fmla="*/ 1203284 w 3554834"/>
                  <a:gd name="connsiteY31" fmla="*/ 2157992 h 2722185"/>
                  <a:gd name="connsiteX32" fmla="*/ 1203284 w 3554834"/>
                  <a:gd name="connsiteY32" fmla="*/ 2131598 h 2722185"/>
                  <a:gd name="connsiteX33" fmla="*/ 1163688 w 3554834"/>
                  <a:gd name="connsiteY33" fmla="*/ 2131598 h 2722185"/>
                  <a:gd name="connsiteX34" fmla="*/ 1163688 w 3554834"/>
                  <a:gd name="connsiteY34" fmla="*/ 2107395 h 2722185"/>
                  <a:gd name="connsiteX35" fmla="*/ 1066895 w 3554834"/>
                  <a:gd name="connsiteY35" fmla="*/ 2107395 h 2722185"/>
                  <a:gd name="connsiteX36" fmla="*/ 1066895 w 3554834"/>
                  <a:gd name="connsiteY36" fmla="*/ 2006211 h 2722185"/>
                  <a:gd name="connsiteX37" fmla="*/ 998706 w 3554834"/>
                  <a:gd name="connsiteY37" fmla="*/ 2006211 h 2722185"/>
                  <a:gd name="connsiteX38" fmla="*/ 998706 w 3554834"/>
                  <a:gd name="connsiteY38" fmla="*/ 1938012 h 2722185"/>
                  <a:gd name="connsiteX39" fmla="*/ 972303 w 3554834"/>
                  <a:gd name="connsiteY39" fmla="*/ 1938012 h 2722185"/>
                  <a:gd name="connsiteX40" fmla="*/ 972303 w 3554834"/>
                  <a:gd name="connsiteY40" fmla="*/ 1856620 h 2722185"/>
                  <a:gd name="connsiteX41" fmla="*/ 926110 w 3554834"/>
                  <a:gd name="connsiteY41" fmla="*/ 1856620 h 2722185"/>
                  <a:gd name="connsiteX42" fmla="*/ 926110 w 3554834"/>
                  <a:gd name="connsiteY42" fmla="*/ 1852220 h 2722185"/>
                  <a:gd name="connsiteX43" fmla="*/ 886514 w 3554834"/>
                  <a:gd name="connsiteY43" fmla="*/ 1852220 h 2722185"/>
                  <a:gd name="connsiteX44" fmla="*/ 886514 w 3554834"/>
                  <a:gd name="connsiteY44" fmla="*/ 1751026 h 2722185"/>
                  <a:gd name="connsiteX45" fmla="*/ 846918 w 3554834"/>
                  <a:gd name="connsiteY45" fmla="*/ 1751026 h 2722185"/>
                  <a:gd name="connsiteX46" fmla="*/ 846918 w 3554834"/>
                  <a:gd name="connsiteY46" fmla="*/ 1649842 h 2722185"/>
                  <a:gd name="connsiteX47" fmla="*/ 743528 w 3554834"/>
                  <a:gd name="connsiteY47" fmla="*/ 1649842 h 2722185"/>
                  <a:gd name="connsiteX48" fmla="*/ 743528 w 3554834"/>
                  <a:gd name="connsiteY48" fmla="*/ 1491451 h 2722185"/>
                  <a:gd name="connsiteX49" fmla="*/ 657737 w 3554834"/>
                  <a:gd name="connsiteY49" fmla="*/ 1491451 h 2722185"/>
                  <a:gd name="connsiteX50" fmla="*/ 657737 w 3554834"/>
                  <a:gd name="connsiteY50" fmla="*/ 1370464 h 2722185"/>
                  <a:gd name="connsiteX51" fmla="*/ 631339 w 3554834"/>
                  <a:gd name="connsiteY51" fmla="*/ 1370464 h 2722185"/>
                  <a:gd name="connsiteX52" fmla="*/ 631339 w 3554834"/>
                  <a:gd name="connsiteY52" fmla="*/ 1256079 h 2722185"/>
                  <a:gd name="connsiteX53" fmla="*/ 589543 w 3554834"/>
                  <a:gd name="connsiteY53" fmla="*/ 1256079 h 2722185"/>
                  <a:gd name="connsiteX54" fmla="*/ 589543 w 3554834"/>
                  <a:gd name="connsiteY54" fmla="*/ 1170287 h 2722185"/>
                  <a:gd name="connsiteX55" fmla="*/ 532348 w 3554834"/>
                  <a:gd name="connsiteY55" fmla="*/ 1170287 h 2722185"/>
                  <a:gd name="connsiteX56" fmla="*/ 532348 w 3554834"/>
                  <a:gd name="connsiteY56" fmla="*/ 1042700 h 2722185"/>
                  <a:gd name="connsiteX57" fmla="*/ 488352 w 3554834"/>
                  <a:gd name="connsiteY57" fmla="*/ 1042700 h 2722185"/>
                  <a:gd name="connsiteX58" fmla="*/ 488352 w 3554834"/>
                  <a:gd name="connsiteY58" fmla="*/ 930510 h 2722185"/>
                  <a:gd name="connsiteX59" fmla="*/ 439958 w 3554834"/>
                  <a:gd name="connsiteY59" fmla="*/ 930510 h 2722185"/>
                  <a:gd name="connsiteX60" fmla="*/ 439958 w 3554834"/>
                  <a:gd name="connsiteY60" fmla="*/ 776525 h 2722185"/>
                  <a:gd name="connsiteX61" fmla="*/ 411360 w 3554834"/>
                  <a:gd name="connsiteY61" fmla="*/ 776525 h 2722185"/>
                  <a:gd name="connsiteX62" fmla="*/ 411360 w 3554834"/>
                  <a:gd name="connsiteY62" fmla="*/ 670935 h 2722185"/>
                  <a:gd name="connsiteX63" fmla="*/ 362964 w 3554834"/>
                  <a:gd name="connsiteY63" fmla="*/ 670935 h 2722185"/>
                  <a:gd name="connsiteX64" fmla="*/ 362964 w 3554834"/>
                  <a:gd name="connsiteY64" fmla="*/ 501552 h 2722185"/>
                  <a:gd name="connsiteX65" fmla="*/ 307970 w 3554834"/>
                  <a:gd name="connsiteY65" fmla="*/ 501552 h 2722185"/>
                  <a:gd name="connsiteX66" fmla="*/ 307970 w 3554834"/>
                  <a:gd name="connsiteY66" fmla="*/ 406960 h 2722185"/>
                  <a:gd name="connsiteX67" fmla="*/ 272774 w 3554834"/>
                  <a:gd name="connsiteY67" fmla="*/ 406960 h 2722185"/>
                  <a:gd name="connsiteX68" fmla="*/ 272774 w 3554834"/>
                  <a:gd name="connsiteY68" fmla="*/ 279373 h 2722185"/>
                  <a:gd name="connsiteX69" fmla="*/ 224379 w 3554834"/>
                  <a:gd name="connsiteY69" fmla="*/ 279373 h 2722185"/>
                  <a:gd name="connsiteX70" fmla="*/ 224379 w 3554834"/>
                  <a:gd name="connsiteY70" fmla="*/ 211180 h 2722185"/>
                  <a:gd name="connsiteX71" fmla="*/ 186981 w 3554834"/>
                  <a:gd name="connsiteY71" fmla="*/ 211180 h 2722185"/>
                  <a:gd name="connsiteX72" fmla="*/ 186981 w 3554834"/>
                  <a:gd name="connsiteY72" fmla="*/ 81392 h 2722185"/>
                  <a:gd name="connsiteX73" fmla="*/ 138587 w 3554834"/>
                  <a:gd name="connsiteY73" fmla="*/ 81392 h 2722185"/>
                  <a:gd name="connsiteX74" fmla="*/ 138587 w 3554834"/>
                  <a:gd name="connsiteY74" fmla="*/ 26397 h 2722185"/>
                  <a:gd name="connsiteX75" fmla="*/ 63794 w 3554834"/>
                  <a:gd name="connsiteY75" fmla="*/ 26397 h 2722185"/>
                  <a:gd name="connsiteX76" fmla="*/ 63794 w 3554834"/>
                  <a:gd name="connsiteY76" fmla="*/ 0 h 2722185"/>
                  <a:gd name="connsiteX77" fmla="*/ 0 w 3554834"/>
                  <a:gd name="connsiteY77" fmla="*/ 0 h 272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554834" h="2722185">
                    <a:moveTo>
                      <a:pt x="3554835" y="2722186"/>
                    </a:moveTo>
                    <a:lnTo>
                      <a:pt x="2687946" y="2722186"/>
                    </a:lnTo>
                    <a:lnTo>
                      <a:pt x="2687946" y="2686515"/>
                    </a:lnTo>
                    <a:lnTo>
                      <a:pt x="2406120" y="2686515"/>
                    </a:lnTo>
                    <a:lnTo>
                      <a:pt x="2406120" y="2675809"/>
                    </a:lnTo>
                    <a:lnTo>
                      <a:pt x="2306231" y="2675809"/>
                    </a:lnTo>
                    <a:lnTo>
                      <a:pt x="2306231" y="2650844"/>
                    </a:lnTo>
                    <a:lnTo>
                      <a:pt x="2263426" y="2650844"/>
                    </a:lnTo>
                    <a:lnTo>
                      <a:pt x="2263426" y="2629431"/>
                    </a:lnTo>
                    <a:lnTo>
                      <a:pt x="2231317" y="2629431"/>
                    </a:lnTo>
                    <a:lnTo>
                      <a:pt x="2231317" y="2615163"/>
                    </a:lnTo>
                    <a:lnTo>
                      <a:pt x="2170671" y="2615163"/>
                    </a:lnTo>
                    <a:lnTo>
                      <a:pt x="2170671" y="2586626"/>
                    </a:lnTo>
                    <a:lnTo>
                      <a:pt x="2120732" y="2586626"/>
                    </a:lnTo>
                    <a:lnTo>
                      <a:pt x="2120732" y="2525980"/>
                    </a:lnTo>
                    <a:lnTo>
                      <a:pt x="1949491" y="2525980"/>
                    </a:lnTo>
                    <a:lnTo>
                      <a:pt x="1949491" y="2511712"/>
                    </a:lnTo>
                    <a:lnTo>
                      <a:pt x="1635557" y="2511712"/>
                    </a:lnTo>
                    <a:lnTo>
                      <a:pt x="1635557" y="2426092"/>
                    </a:lnTo>
                    <a:lnTo>
                      <a:pt x="1596323" y="2426092"/>
                    </a:lnTo>
                    <a:lnTo>
                      <a:pt x="1596323" y="2365446"/>
                    </a:lnTo>
                    <a:lnTo>
                      <a:pt x="1560643" y="2365446"/>
                    </a:lnTo>
                    <a:lnTo>
                      <a:pt x="1560643" y="2333337"/>
                    </a:lnTo>
                    <a:lnTo>
                      <a:pt x="1482166" y="2333337"/>
                    </a:lnTo>
                    <a:lnTo>
                      <a:pt x="1482166" y="2304800"/>
                    </a:lnTo>
                    <a:lnTo>
                      <a:pt x="1332328" y="2304800"/>
                    </a:lnTo>
                    <a:lnTo>
                      <a:pt x="1332328" y="2276263"/>
                    </a:lnTo>
                    <a:lnTo>
                      <a:pt x="1282389" y="2276263"/>
                    </a:lnTo>
                    <a:lnTo>
                      <a:pt x="1282389" y="2183509"/>
                    </a:lnTo>
                    <a:lnTo>
                      <a:pt x="1234078" y="2183509"/>
                    </a:lnTo>
                    <a:lnTo>
                      <a:pt x="1234078" y="2157992"/>
                    </a:lnTo>
                    <a:lnTo>
                      <a:pt x="1203284" y="2157992"/>
                    </a:lnTo>
                    <a:lnTo>
                      <a:pt x="1203284" y="2131598"/>
                    </a:lnTo>
                    <a:lnTo>
                      <a:pt x="1163688" y="2131598"/>
                    </a:lnTo>
                    <a:lnTo>
                      <a:pt x="1163688" y="2107395"/>
                    </a:lnTo>
                    <a:lnTo>
                      <a:pt x="1066895" y="2107395"/>
                    </a:lnTo>
                    <a:lnTo>
                      <a:pt x="1066895" y="2006211"/>
                    </a:lnTo>
                    <a:lnTo>
                      <a:pt x="998706" y="2006211"/>
                    </a:lnTo>
                    <a:lnTo>
                      <a:pt x="998706" y="1938012"/>
                    </a:lnTo>
                    <a:lnTo>
                      <a:pt x="972303" y="1938012"/>
                    </a:lnTo>
                    <a:lnTo>
                      <a:pt x="972303" y="1856620"/>
                    </a:lnTo>
                    <a:lnTo>
                      <a:pt x="926110" y="1856620"/>
                    </a:lnTo>
                    <a:lnTo>
                      <a:pt x="926110" y="1852220"/>
                    </a:lnTo>
                    <a:lnTo>
                      <a:pt x="886514" y="1852220"/>
                    </a:lnTo>
                    <a:lnTo>
                      <a:pt x="886514" y="1751026"/>
                    </a:lnTo>
                    <a:lnTo>
                      <a:pt x="846918" y="1751026"/>
                    </a:lnTo>
                    <a:lnTo>
                      <a:pt x="846918" y="1649842"/>
                    </a:lnTo>
                    <a:lnTo>
                      <a:pt x="743528" y="1649842"/>
                    </a:lnTo>
                    <a:lnTo>
                      <a:pt x="743528" y="1491451"/>
                    </a:lnTo>
                    <a:lnTo>
                      <a:pt x="657737" y="1491451"/>
                    </a:lnTo>
                    <a:lnTo>
                      <a:pt x="657737" y="1370464"/>
                    </a:lnTo>
                    <a:lnTo>
                      <a:pt x="631339" y="1370464"/>
                    </a:lnTo>
                    <a:lnTo>
                      <a:pt x="631339" y="1256079"/>
                    </a:lnTo>
                    <a:lnTo>
                      <a:pt x="589543" y="1256079"/>
                    </a:lnTo>
                    <a:lnTo>
                      <a:pt x="589543" y="1170287"/>
                    </a:lnTo>
                    <a:lnTo>
                      <a:pt x="532348" y="1170287"/>
                    </a:lnTo>
                    <a:lnTo>
                      <a:pt x="532348" y="1042700"/>
                    </a:lnTo>
                    <a:lnTo>
                      <a:pt x="488352" y="1042700"/>
                    </a:lnTo>
                    <a:lnTo>
                      <a:pt x="488352" y="930510"/>
                    </a:lnTo>
                    <a:lnTo>
                      <a:pt x="439958" y="930510"/>
                    </a:lnTo>
                    <a:lnTo>
                      <a:pt x="439958" y="776525"/>
                    </a:lnTo>
                    <a:lnTo>
                      <a:pt x="411360" y="776525"/>
                    </a:lnTo>
                    <a:lnTo>
                      <a:pt x="411360" y="670935"/>
                    </a:lnTo>
                    <a:lnTo>
                      <a:pt x="362964" y="670935"/>
                    </a:lnTo>
                    <a:lnTo>
                      <a:pt x="362964" y="501552"/>
                    </a:lnTo>
                    <a:lnTo>
                      <a:pt x="307970" y="501552"/>
                    </a:lnTo>
                    <a:lnTo>
                      <a:pt x="307970" y="406960"/>
                    </a:lnTo>
                    <a:lnTo>
                      <a:pt x="272774" y="406960"/>
                    </a:lnTo>
                    <a:lnTo>
                      <a:pt x="272774" y="279373"/>
                    </a:lnTo>
                    <a:lnTo>
                      <a:pt x="224379" y="279373"/>
                    </a:lnTo>
                    <a:lnTo>
                      <a:pt x="224379" y="211180"/>
                    </a:lnTo>
                    <a:lnTo>
                      <a:pt x="186981" y="211180"/>
                    </a:lnTo>
                    <a:lnTo>
                      <a:pt x="186981" y="81392"/>
                    </a:lnTo>
                    <a:lnTo>
                      <a:pt x="138587" y="81392"/>
                    </a:lnTo>
                    <a:lnTo>
                      <a:pt x="138587" y="26397"/>
                    </a:lnTo>
                    <a:lnTo>
                      <a:pt x="63794" y="26397"/>
                    </a:lnTo>
                    <a:lnTo>
                      <a:pt x="63794"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Freeform: Shape 171">
                <a:extLst>
                  <a:ext uri="{FF2B5EF4-FFF2-40B4-BE49-F238E27FC236}">
                    <a16:creationId xmlns:a16="http://schemas.microsoft.com/office/drawing/2014/main" id="{5BF20D7B-DA78-7663-2699-289C60673B1E}"/>
                  </a:ext>
                </a:extLst>
              </p:cNvPr>
              <p:cNvSpPr/>
              <p:nvPr/>
            </p:nvSpPr>
            <p:spPr>
              <a:xfrm>
                <a:off x="4401023" y="20383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6" name="Freeform: Shape 172">
                <a:extLst>
                  <a:ext uri="{FF2B5EF4-FFF2-40B4-BE49-F238E27FC236}">
                    <a16:creationId xmlns:a16="http://schemas.microsoft.com/office/drawing/2014/main" id="{5A3CA594-D959-ACEA-72B2-5623D604888A}"/>
                  </a:ext>
                </a:extLst>
              </p:cNvPr>
              <p:cNvSpPr/>
              <p:nvPr/>
            </p:nvSpPr>
            <p:spPr>
              <a:xfrm>
                <a:off x="4686773" y="26860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7" name="Freeform: Shape 173">
                <a:extLst>
                  <a:ext uri="{FF2B5EF4-FFF2-40B4-BE49-F238E27FC236}">
                    <a16:creationId xmlns:a16="http://schemas.microsoft.com/office/drawing/2014/main" id="{5BD966E3-F091-C862-1F4E-FDE2841A3F5E}"/>
                  </a:ext>
                </a:extLst>
              </p:cNvPr>
              <p:cNvSpPr/>
              <p:nvPr/>
            </p:nvSpPr>
            <p:spPr>
              <a:xfrm>
                <a:off x="4839173" y="3200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8" name="Freeform: Shape 174">
                <a:extLst>
                  <a:ext uri="{FF2B5EF4-FFF2-40B4-BE49-F238E27FC236}">
                    <a16:creationId xmlns:a16="http://schemas.microsoft.com/office/drawing/2014/main" id="{A4A64E58-81CE-6E31-2291-72B51191AA0E}"/>
                  </a:ext>
                </a:extLst>
              </p:cNvPr>
              <p:cNvSpPr/>
              <p:nvPr/>
            </p:nvSpPr>
            <p:spPr>
              <a:xfrm>
                <a:off x="4953473" y="33909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9" name="Freeform: Shape 175">
                <a:extLst>
                  <a:ext uri="{FF2B5EF4-FFF2-40B4-BE49-F238E27FC236}">
                    <a16:creationId xmlns:a16="http://schemas.microsoft.com/office/drawing/2014/main" id="{366AFDFC-9262-5552-91E3-ED56B65D3379}"/>
                  </a:ext>
                </a:extLst>
              </p:cNvPr>
              <p:cNvSpPr/>
              <p:nvPr/>
            </p:nvSpPr>
            <p:spPr>
              <a:xfrm>
                <a:off x="5105873" y="3676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 name="Freeform: Shape 176">
                <a:extLst>
                  <a:ext uri="{FF2B5EF4-FFF2-40B4-BE49-F238E27FC236}">
                    <a16:creationId xmlns:a16="http://schemas.microsoft.com/office/drawing/2014/main" id="{75AF7B02-CC9D-C124-5B6B-A4D727D291BE}"/>
                  </a:ext>
                </a:extLst>
              </p:cNvPr>
              <p:cNvSpPr/>
              <p:nvPr/>
            </p:nvSpPr>
            <p:spPr>
              <a:xfrm>
                <a:off x="5182073" y="37719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1" name="Freeform: Shape 177">
                <a:extLst>
                  <a:ext uri="{FF2B5EF4-FFF2-40B4-BE49-F238E27FC236}">
                    <a16:creationId xmlns:a16="http://schemas.microsoft.com/office/drawing/2014/main" id="{5DED5B93-F01D-2134-8DC3-A435B292FB9F}"/>
                  </a:ext>
                </a:extLst>
              </p:cNvPr>
              <p:cNvSpPr/>
              <p:nvPr/>
            </p:nvSpPr>
            <p:spPr>
              <a:xfrm>
                <a:off x="5258273" y="38671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2" name="Freeform: Shape 178">
                <a:extLst>
                  <a:ext uri="{FF2B5EF4-FFF2-40B4-BE49-F238E27FC236}">
                    <a16:creationId xmlns:a16="http://schemas.microsoft.com/office/drawing/2014/main" id="{9FAC54B5-F6BD-8B38-786B-696FDB5C07AB}"/>
                  </a:ext>
                </a:extLst>
              </p:cNvPr>
              <p:cNvSpPr/>
              <p:nvPr/>
            </p:nvSpPr>
            <p:spPr>
              <a:xfrm>
                <a:off x="5336571" y="4131764"/>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 name="Freeform: Shape 179">
                <a:extLst>
                  <a:ext uri="{FF2B5EF4-FFF2-40B4-BE49-F238E27FC236}">
                    <a16:creationId xmlns:a16="http://schemas.microsoft.com/office/drawing/2014/main" id="{063FE5B3-BAD9-3E20-F322-3F464F3F2958}"/>
                  </a:ext>
                </a:extLst>
              </p:cNvPr>
              <p:cNvSpPr/>
              <p:nvPr/>
            </p:nvSpPr>
            <p:spPr>
              <a:xfrm>
                <a:off x="5734525" y="4324359"/>
                <a:ext cx="9525" cy="72008"/>
              </a:xfrm>
              <a:custGeom>
                <a:avLst/>
                <a:gdLst>
                  <a:gd name="connsiteX0" fmla="*/ 0 w 9525"/>
                  <a:gd name="connsiteY0" fmla="*/ 72009 h 72008"/>
                  <a:gd name="connsiteX1" fmla="*/ 0 w 9525"/>
                  <a:gd name="connsiteY1" fmla="*/ 0 h 72008"/>
                </a:gdLst>
                <a:ahLst/>
                <a:cxnLst>
                  <a:cxn ang="0">
                    <a:pos x="connsiteX0" y="connsiteY0"/>
                  </a:cxn>
                  <a:cxn ang="0">
                    <a:pos x="connsiteX1" y="connsiteY1"/>
                  </a:cxn>
                </a:cxnLst>
                <a:rect l="l" t="t" r="r" b="b"/>
                <a:pathLst>
                  <a:path w="9525" h="72008">
                    <a:moveTo>
                      <a:pt x="0" y="72009"/>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4" name="Freeform: Shape 180">
                <a:extLst>
                  <a:ext uri="{FF2B5EF4-FFF2-40B4-BE49-F238E27FC236}">
                    <a16:creationId xmlns:a16="http://schemas.microsoft.com/office/drawing/2014/main" id="{FC4C2D00-6664-FDEB-83C4-74AAC8CD622B}"/>
                  </a:ext>
                </a:extLst>
              </p:cNvPr>
              <p:cNvSpPr/>
              <p:nvPr/>
            </p:nvSpPr>
            <p:spPr>
              <a:xfrm>
                <a:off x="6572735" y="464821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Freeform: Shape 181">
                <a:extLst>
                  <a:ext uri="{FF2B5EF4-FFF2-40B4-BE49-F238E27FC236}">
                    <a16:creationId xmlns:a16="http://schemas.microsoft.com/office/drawing/2014/main" id="{DE5C3ACD-DEDF-0208-3B14-9C18092F72B1}"/>
                  </a:ext>
                </a:extLst>
              </p:cNvPr>
              <p:cNvSpPr/>
              <p:nvPr/>
            </p:nvSpPr>
            <p:spPr>
              <a:xfrm>
                <a:off x="7410935" y="474346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6" name="Freeform: Shape 182">
                <a:extLst>
                  <a:ext uri="{FF2B5EF4-FFF2-40B4-BE49-F238E27FC236}">
                    <a16:creationId xmlns:a16="http://schemas.microsoft.com/office/drawing/2014/main" id="{0C8C7A06-C5BD-E635-AE24-7E1F87859DC9}"/>
                  </a:ext>
                </a:extLst>
              </p:cNvPr>
              <p:cNvSpPr/>
              <p:nvPr/>
            </p:nvSpPr>
            <p:spPr>
              <a:xfrm>
                <a:off x="7772885" y="474346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Freeform: Shape 183">
                <a:extLst>
                  <a:ext uri="{FF2B5EF4-FFF2-40B4-BE49-F238E27FC236}">
                    <a16:creationId xmlns:a16="http://schemas.microsoft.com/office/drawing/2014/main" id="{A0479A00-E12A-5109-6B0D-23B0EE85A18A}"/>
                  </a:ext>
                </a:extLst>
              </p:cNvPr>
              <p:cNvSpPr/>
              <p:nvPr/>
            </p:nvSpPr>
            <p:spPr>
              <a:xfrm>
                <a:off x="7849085" y="4743469"/>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03" name="Group 102">
              <a:extLst>
                <a:ext uri="{FF2B5EF4-FFF2-40B4-BE49-F238E27FC236}">
                  <a16:creationId xmlns:a16="http://schemas.microsoft.com/office/drawing/2014/main" id="{D8B03D29-7777-1DFF-030F-0008E524751D}"/>
                </a:ext>
              </a:extLst>
            </p:cNvPr>
            <p:cNvGrpSpPr/>
            <p:nvPr/>
          </p:nvGrpSpPr>
          <p:grpSpPr>
            <a:xfrm>
              <a:off x="4729797" y="2501900"/>
              <a:ext cx="3078163" cy="2146300"/>
              <a:chOff x="4162425" y="2085974"/>
              <a:chExt cx="3867378" cy="2693498"/>
            </a:xfrm>
          </p:grpSpPr>
          <p:sp>
            <p:nvSpPr>
              <p:cNvPr id="104" name="Freeform: Shape 188">
                <a:extLst>
                  <a:ext uri="{FF2B5EF4-FFF2-40B4-BE49-F238E27FC236}">
                    <a16:creationId xmlns:a16="http://schemas.microsoft.com/office/drawing/2014/main" id="{B438F4C5-E486-1336-70F7-C4C9DBEC4B2A}"/>
                  </a:ext>
                </a:extLst>
              </p:cNvPr>
              <p:cNvSpPr/>
              <p:nvPr/>
            </p:nvSpPr>
            <p:spPr>
              <a:xfrm>
                <a:off x="4162425" y="2085974"/>
                <a:ext cx="3867378" cy="2654760"/>
              </a:xfrm>
              <a:custGeom>
                <a:avLst/>
                <a:gdLst>
                  <a:gd name="connsiteX0" fmla="*/ 3867379 w 3867378"/>
                  <a:gd name="connsiteY0" fmla="*/ 2654760 h 2654760"/>
                  <a:gd name="connsiteX1" fmla="*/ 3431296 w 3867378"/>
                  <a:gd name="connsiteY1" fmla="*/ 2654760 h 2654760"/>
                  <a:gd name="connsiteX2" fmla="*/ 3431296 w 3867378"/>
                  <a:gd name="connsiteY2" fmla="*/ 2605030 h 2654760"/>
                  <a:gd name="connsiteX3" fmla="*/ 2819248 w 3867378"/>
                  <a:gd name="connsiteY3" fmla="*/ 2605030 h 2654760"/>
                  <a:gd name="connsiteX4" fmla="*/ 2819248 w 3867378"/>
                  <a:gd name="connsiteY4" fmla="*/ 2547652 h 2654760"/>
                  <a:gd name="connsiteX5" fmla="*/ 1675486 w 3867378"/>
                  <a:gd name="connsiteY5" fmla="*/ 2547652 h 2654760"/>
                  <a:gd name="connsiteX6" fmla="*/ 1675486 w 3867378"/>
                  <a:gd name="connsiteY6" fmla="*/ 2505570 h 2654760"/>
                  <a:gd name="connsiteX7" fmla="*/ 1633404 w 3867378"/>
                  <a:gd name="connsiteY7" fmla="*/ 2505570 h 2654760"/>
                  <a:gd name="connsiteX8" fmla="*/ 1633404 w 3867378"/>
                  <a:gd name="connsiteY8" fmla="*/ 2452021 h 2654760"/>
                  <a:gd name="connsiteX9" fmla="*/ 1595152 w 3867378"/>
                  <a:gd name="connsiteY9" fmla="*/ 2452021 h 2654760"/>
                  <a:gd name="connsiteX10" fmla="*/ 1595152 w 3867378"/>
                  <a:gd name="connsiteY10" fmla="*/ 2406110 h 2654760"/>
                  <a:gd name="connsiteX11" fmla="*/ 1553070 w 3867378"/>
                  <a:gd name="connsiteY11" fmla="*/ 2406110 h 2654760"/>
                  <a:gd name="connsiteX12" fmla="*/ 1553070 w 3867378"/>
                  <a:gd name="connsiteY12" fmla="*/ 2360209 h 2654760"/>
                  <a:gd name="connsiteX13" fmla="*/ 1407709 w 3867378"/>
                  <a:gd name="connsiteY13" fmla="*/ 2360209 h 2654760"/>
                  <a:gd name="connsiteX14" fmla="*/ 1407709 w 3867378"/>
                  <a:gd name="connsiteY14" fmla="*/ 2321957 h 2654760"/>
                  <a:gd name="connsiteX15" fmla="*/ 1304430 w 3867378"/>
                  <a:gd name="connsiteY15" fmla="*/ 2321957 h 2654760"/>
                  <a:gd name="connsiteX16" fmla="*/ 1304430 w 3867378"/>
                  <a:gd name="connsiteY16" fmla="*/ 2287534 h 2654760"/>
                  <a:gd name="connsiteX17" fmla="*/ 1289123 w 3867378"/>
                  <a:gd name="connsiteY17" fmla="*/ 2287534 h 2654760"/>
                  <a:gd name="connsiteX18" fmla="*/ 1289123 w 3867378"/>
                  <a:gd name="connsiteY18" fmla="*/ 2268407 h 2654760"/>
                  <a:gd name="connsiteX19" fmla="*/ 1185844 w 3867378"/>
                  <a:gd name="connsiteY19" fmla="*/ 2268407 h 2654760"/>
                  <a:gd name="connsiteX20" fmla="*/ 1185844 w 3867378"/>
                  <a:gd name="connsiteY20" fmla="*/ 2222497 h 2654760"/>
                  <a:gd name="connsiteX21" fmla="*/ 1128465 w 3867378"/>
                  <a:gd name="connsiteY21" fmla="*/ 2222497 h 2654760"/>
                  <a:gd name="connsiteX22" fmla="*/ 1128465 w 3867378"/>
                  <a:gd name="connsiteY22" fmla="*/ 2180425 h 2654760"/>
                  <a:gd name="connsiteX23" fmla="*/ 1086383 w 3867378"/>
                  <a:gd name="connsiteY23" fmla="*/ 2180425 h 2654760"/>
                  <a:gd name="connsiteX24" fmla="*/ 1086383 w 3867378"/>
                  <a:gd name="connsiteY24" fmla="*/ 2019757 h 2654760"/>
                  <a:gd name="connsiteX25" fmla="*/ 1055780 w 3867378"/>
                  <a:gd name="connsiteY25" fmla="*/ 2019757 h 2654760"/>
                  <a:gd name="connsiteX26" fmla="*/ 1055780 w 3867378"/>
                  <a:gd name="connsiteY26" fmla="*/ 1939423 h 2654760"/>
                  <a:gd name="connsiteX27" fmla="*/ 1002230 w 3867378"/>
                  <a:gd name="connsiteY27" fmla="*/ 1939423 h 2654760"/>
                  <a:gd name="connsiteX28" fmla="*/ 1002230 w 3867378"/>
                  <a:gd name="connsiteY28" fmla="*/ 1870577 h 2654760"/>
                  <a:gd name="connsiteX29" fmla="*/ 960149 w 3867378"/>
                  <a:gd name="connsiteY29" fmla="*/ 1870577 h 2654760"/>
                  <a:gd name="connsiteX30" fmla="*/ 960149 w 3867378"/>
                  <a:gd name="connsiteY30" fmla="*/ 1824666 h 2654760"/>
                  <a:gd name="connsiteX31" fmla="*/ 845391 w 3867378"/>
                  <a:gd name="connsiteY31" fmla="*/ 1824666 h 2654760"/>
                  <a:gd name="connsiteX32" fmla="*/ 845391 w 3867378"/>
                  <a:gd name="connsiteY32" fmla="*/ 1709909 h 2654760"/>
                  <a:gd name="connsiteX33" fmla="*/ 810964 w 3867378"/>
                  <a:gd name="connsiteY33" fmla="*/ 1709909 h 2654760"/>
                  <a:gd name="connsiteX34" fmla="*/ 810964 w 3867378"/>
                  <a:gd name="connsiteY34" fmla="*/ 1602800 h 2654760"/>
                  <a:gd name="connsiteX35" fmla="*/ 772711 w 3867378"/>
                  <a:gd name="connsiteY35" fmla="*/ 1602800 h 2654760"/>
                  <a:gd name="connsiteX36" fmla="*/ 772711 w 3867378"/>
                  <a:gd name="connsiteY36" fmla="*/ 1560719 h 2654760"/>
                  <a:gd name="connsiteX37" fmla="*/ 703856 w 3867378"/>
                  <a:gd name="connsiteY37" fmla="*/ 1560719 h 2654760"/>
                  <a:gd name="connsiteX38" fmla="*/ 703856 w 3867378"/>
                  <a:gd name="connsiteY38" fmla="*/ 1457439 h 2654760"/>
                  <a:gd name="connsiteX39" fmla="*/ 646476 w 3867378"/>
                  <a:gd name="connsiteY39" fmla="*/ 1457439 h 2654760"/>
                  <a:gd name="connsiteX40" fmla="*/ 646476 w 3867378"/>
                  <a:gd name="connsiteY40" fmla="*/ 1380935 h 2654760"/>
                  <a:gd name="connsiteX41" fmla="*/ 612048 w 3867378"/>
                  <a:gd name="connsiteY41" fmla="*/ 1380935 h 2654760"/>
                  <a:gd name="connsiteX42" fmla="*/ 612048 w 3867378"/>
                  <a:gd name="connsiteY42" fmla="*/ 1254700 h 2654760"/>
                  <a:gd name="connsiteX43" fmla="*/ 573796 w 3867378"/>
                  <a:gd name="connsiteY43" fmla="*/ 1254700 h 2654760"/>
                  <a:gd name="connsiteX44" fmla="*/ 573796 w 3867378"/>
                  <a:gd name="connsiteY44" fmla="*/ 1182014 h 2654760"/>
                  <a:gd name="connsiteX45" fmla="*/ 527892 w 3867378"/>
                  <a:gd name="connsiteY45" fmla="*/ 1182014 h 2654760"/>
                  <a:gd name="connsiteX46" fmla="*/ 527892 w 3867378"/>
                  <a:gd name="connsiteY46" fmla="*/ 998401 h 2654760"/>
                  <a:gd name="connsiteX47" fmla="*/ 478163 w 3867378"/>
                  <a:gd name="connsiteY47" fmla="*/ 998401 h 2654760"/>
                  <a:gd name="connsiteX48" fmla="*/ 478163 w 3867378"/>
                  <a:gd name="connsiteY48" fmla="*/ 906596 h 2654760"/>
                  <a:gd name="connsiteX49" fmla="*/ 443735 w 3867378"/>
                  <a:gd name="connsiteY49" fmla="*/ 906596 h 2654760"/>
                  <a:gd name="connsiteX50" fmla="*/ 443735 w 3867378"/>
                  <a:gd name="connsiteY50" fmla="*/ 803313 h 2654760"/>
                  <a:gd name="connsiteX51" fmla="*/ 382530 w 3867378"/>
                  <a:gd name="connsiteY51" fmla="*/ 803313 h 2654760"/>
                  <a:gd name="connsiteX52" fmla="*/ 382530 w 3867378"/>
                  <a:gd name="connsiteY52" fmla="*/ 677078 h 2654760"/>
                  <a:gd name="connsiteX53" fmla="*/ 340452 w 3867378"/>
                  <a:gd name="connsiteY53" fmla="*/ 677078 h 2654760"/>
                  <a:gd name="connsiteX54" fmla="*/ 340452 w 3867378"/>
                  <a:gd name="connsiteY54" fmla="*/ 512591 h 2654760"/>
                  <a:gd name="connsiteX55" fmla="*/ 283073 w 3867378"/>
                  <a:gd name="connsiteY55" fmla="*/ 512591 h 2654760"/>
                  <a:gd name="connsiteX56" fmla="*/ 283073 w 3867378"/>
                  <a:gd name="connsiteY56" fmla="*/ 413133 h 2654760"/>
                  <a:gd name="connsiteX57" fmla="*/ 267772 w 3867378"/>
                  <a:gd name="connsiteY57" fmla="*/ 413133 h 2654760"/>
                  <a:gd name="connsiteX58" fmla="*/ 267772 w 3867378"/>
                  <a:gd name="connsiteY58" fmla="*/ 286898 h 2654760"/>
                  <a:gd name="connsiteX59" fmla="*/ 218042 w 3867378"/>
                  <a:gd name="connsiteY59" fmla="*/ 286898 h 2654760"/>
                  <a:gd name="connsiteX60" fmla="*/ 218042 w 3867378"/>
                  <a:gd name="connsiteY60" fmla="*/ 206566 h 2654760"/>
                  <a:gd name="connsiteX61" fmla="*/ 183614 w 3867378"/>
                  <a:gd name="connsiteY61" fmla="*/ 206566 h 2654760"/>
                  <a:gd name="connsiteX62" fmla="*/ 183614 w 3867378"/>
                  <a:gd name="connsiteY62" fmla="*/ 84157 h 2654760"/>
                  <a:gd name="connsiteX63" fmla="*/ 87982 w 3867378"/>
                  <a:gd name="connsiteY63" fmla="*/ 84157 h 2654760"/>
                  <a:gd name="connsiteX64" fmla="*/ 87982 w 3867378"/>
                  <a:gd name="connsiteY64" fmla="*/ 0 h 2654760"/>
                  <a:gd name="connsiteX65" fmla="*/ 0 w 3867378"/>
                  <a:gd name="connsiteY65" fmla="*/ 0 h 265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867378" h="2654760">
                    <a:moveTo>
                      <a:pt x="3867379" y="2654760"/>
                    </a:moveTo>
                    <a:lnTo>
                      <a:pt x="3431296" y="2654760"/>
                    </a:lnTo>
                    <a:lnTo>
                      <a:pt x="3431296" y="2605030"/>
                    </a:lnTo>
                    <a:lnTo>
                      <a:pt x="2819248" y="2605030"/>
                    </a:lnTo>
                    <a:lnTo>
                      <a:pt x="2819248" y="2547652"/>
                    </a:lnTo>
                    <a:lnTo>
                      <a:pt x="1675486" y="2547652"/>
                    </a:lnTo>
                    <a:lnTo>
                      <a:pt x="1675486" y="2505570"/>
                    </a:lnTo>
                    <a:lnTo>
                      <a:pt x="1633404" y="2505570"/>
                    </a:lnTo>
                    <a:lnTo>
                      <a:pt x="1633404" y="2452021"/>
                    </a:lnTo>
                    <a:lnTo>
                      <a:pt x="1595152" y="2452021"/>
                    </a:lnTo>
                    <a:lnTo>
                      <a:pt x="1595152" y="2406110"/>
                    </a:lnTo>
                    <a:lnTo>
                      <a:pt x="1553070" y="2406110"/>
                    </a:lnTo>
                    <a:lnTo>
                      <a:pt x="1553070" y="2360209"/>
                    </a:lnTo>
                    <a:lnTo>
                      <a:pt x="1407709" y="2360209"/>
                    </a:lnTo>
                    <a:lnTo>
                      <a:pt x="1407709" y="2321957"/>
                    </a:lnTo>
                    <a:lnTo>
                      <a:pt x="1304430" y="2321957"/>
                    </a:lnTo>
                    <a:lnTo>
                      <a:pt x="1304430" y="2287534"/>
                    </a:lnTo>
                    <a:lnTo>
                      <a:pt x="1289123" y="2287534"/>
                    </a:lnTo>
                    <a:lnTo>
                      <a:pt x="1289123" y="2268407"/>
                    </a:lnTo>
                    <a:lnTo>
                      <a:pt x="1185844" y="2268407"/>
                    </a:lnTo>
                    <a:lnTo>
                      <a:pt x="1185844" y="2222497"/>
                    </a:lnTo>
                    <a:lnTo>
                      <a:pt x="1128465" y="2222497"/>
                    </a:lnTo>
                    <a:lnTo>
                      <a:pt x="1128465" y="2180425"/>
                    </a:lnTo>
                    <a:lnTo>
                      <a:pt x="1086383" y="2180425"/>
                    </a:lnTo>
                    <a:lnTo>
                      <a:pt x="1086383" y="2019757"/>
                    </a:lnTo>
                    <a:lnTo>
                      <a:pt x="1055780" y="2019757"/>
                    </a:lnTo>
                    <a:lnTo>
                      <a:pt x="1055780" y="1939423"/>
                    </a:lnTo>
                    <a:lnTo>
                      <a:pt x="1002230" y="1939423"/>
                    </a:lnTo>
                    <a:lnTo>
                      <a:pt x="1002230" y="1870577"/>
                    </a:lnTo>
                    <a:lnTo>
                      <a:pt x="960149" y="1870577"/>
                    </a:lnTo>
                    <a:lnTo>
                      <a:pt x="960149" y="1824666"/>
                    </a:lnTo>
                    <a:lnTo>
                      <a:pt x="845391" y="1824666"/>
                    </a:lnTo>
                    <a:lnTo>
                      <a:pt x="845391" y="1709909"/>
                    </a:lnTo>
                    <a:lnTo>
                      <a:pt x="810964" y="1709909"/>
                    </a:lnTo>
                    <a:lnTo>
                      <a:pt x="810964" y="1602800"/>
                    </a:lnTo>
                    <a:lnTo>
                      <a:pt x="772711" y="1602800"/>
                    </a:lnTo>
                    <a:lnTo>
                      <a:pt x="772711" y="1560719"/>
                    </a:lnTo>
                    <a:lnTo>
                      <a:pt x="703856" y="1560719"/>
                    </a:lnTo>
                    <a:lnTo>
                      <a:pt x="703856" y="1457439"/>
                    </a:lnTo>
                    <a:lnTo>
                      <a:pt x="646476" y="1457439"/>
                    </a:lnTo>
                    <a:lnTo>
                      <a:pt x="646476" y="1380935"/>
                    </a:lnTo>
                    <a:lnTo>
                      <a:pt x="612048" y="1380935"/>
                    </a:lnTo>
                    <a:lnTo>
                      <a:pt x="612048" y="1254700"/>
                    </a:lnTo>
                    <a:lnTo>
                      <a:pt x="573796" y="1254700"/>
                    </a:lnTo>
                    <a:lnTo>
                      <a:pt x="573796" y="1182014"/>
                    </a:lnTo>
                    <a:lnTo>
                      <a:pt x="527892" y="1182014"/>
                    </a:lnTo>
                    <a:lnTo>
                      <a:pt x="527892" y="998401"/>
                    </a:lnTo>
                    <a:lnTo>
                      <a:pt x="478163" y="998401"/>
                    </a:lnTo>
                    <a:lnTo>
                      <a:pt x="478163" y="906596"/>
                    </a:lnTo>
                    <a:lnTo>
                      <a:pt x="443735" y="906596"/>
                    </a:lnTo>
                    <a:lnTo>
                      <a:pt x="443735" y="803313"/>
                    </a:lnTo>
                    <a:lnTo>
                      <a:pt x="382530" y="803313"/>
                    </a:lnTo>
                    <a:lnTo>
                      <a:pt x="382530" y="677078"/>
                    </a:lnTo>
                    <a:lnTo>
                      <a:pt x="340452" y="677078"/>
                    </a:lnTo>
                    <a:lnTo>
                      <a:pt x="340452" y="512591"/>
                    </a:lnTo>
                    <a:lnTo>
                      <a:pt x="283073" y="512591"/>
                    </a:lnTo>
                    <a:lnTo>
                      <a:pt x="283073" y="413133"/>
                    </a:lnTo>
                    <a:lnTo>
                      <a:pt x="267772" y="413133"/>
                    </a:lnTo>
                    <a:lnTo>
                      <a:pt x="267772" y="286898"/>
                    </a:lnTo>
                    <a:lnTo>
                      <a:pt x="218042" y="286898"/>
                    </a:lnTo>
                    <a:lnTo>
                      <a:pt x="218042" y="206566"/>
                    </a:lnTo>
                    <a:lnTo>
                      <a:pt x="183614" y="206566"/>
                    </a:lnTo>
                    <a:lnTo>
                      <a:pt x="183614" y="84157"/>
                    </a:lnTo>
                    <a:lnTo>
                      <a:pt x="87982" y="84157"/>
                    </a:lnTo>
                    <a:lnTo>
                      <a:pt x="87982"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5" name="Freeform: Shape 189">
                <a:extLst>
                  <a:ext uri="{FF2B5EF4-FFF2-40B4-BE49-F238E27FC236}">
                    <a16:creationId xmlns:a16="http://schemas.microsoft.com/office/drawing/2014/main" id="{82BECE3F-C8EC-2932-A405-255FAC151FEF}"/>
                  </a:ext>
                </a:extLst>
              </p:cNvPr>
              <p:cNvSpPr/>
              <p:nvPr/>
            </p:nvSpPr>
            <p:spPr>
              <a:xfrm>
                <a:off x="4288507" y="213203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6" name="Freeform: Shape 190">
                <a:extLst>
                  <a:ext uri="{FF2B5EF4-FFF2-40B4-BE49-F238E27FC236}">
                    <a16:creationId xmlns:a16="http://schemas.microsoft.com/office/drawing/2014/main" id="{901A9172-1BBB-8FFB-86B4-4C6D405C58D6}"/>
                  </a:ext>
                </a:extLst>
              </p:cNvPr>
              <p:cNvSpPr/>
              <p:nvPr/>
            </p:nvSpPr>
            <p:spPr>
              <a:xfrm>
                <a:off x="4347756" y="2377582"/>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7" name="Freeform: Shape 191">
                <a:extLst>
                  <a:ext uri="{FF2B5EF4-FFF2-40B4-BE49-F238E27FC236}">
                    <a16:creationId xmlns:a16="http://schemas.microsoft.com/office/drawing/2014/main" id="{0E2D2A55-0E55-9216-F707-C3488FABDE2C}"/>
                  </a:ext>
                </a:extLst>
              </p:cNvPr>
              <p:cNvSpPr/>
              <p:nvPr/>
            </p:nvSpPr>
            <p:spPr>
              <a:xfrm>
                <a:off x="4404906" y="2491882"/>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8" name="Freeform: Shape 192">
                <a:extLst>
                  <a:ext uri="{FF2B5EF4-FFF2-40B4-BE49-F238E27FC236}">
                    <a16:creationId xmlns:a16="http://schemas.microsoft.com/office/drawing/2014/main" id="{32C6DCA3-90E7-8534-1DB7-AE395CB095EB}"/>
                  </a:ext>
                </a:extLst>
              </p:cNvPr>
              <p:cNvSpPr/>
              <p:nvPr/>
            </p:nvSpPr>
            <p:spPr>
              <a:xfrm>
                <a:off x="4536157" y="2855935"/>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9" name="Freeform: Shape 193">
                <a:extLst>
                  <a:ext uri="{FF2B5EF4-FFF2-40B4-BE49-F238E27FC236}">
                    <a16:creationId xmlns:a16="http://schemas.microsoft.com/office/drawing/2014/main" id="{F43BC8D5-98F8-B5A4-E264-2681E9DC4F93}"/>
                  </a:ext>
                </a:extLst>
              </p:cNvPr>
              <p:cNvSpPr/>
              <p:nvPr/>
            </p:nvSpPr>
            <p:spPr>
              <a:xfrm>
                <a:off x="4576356" y="2987186"/>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0" name="Freeform: Shape 194">
                <a:extLst>
                  <a:ext uri="{FF2B5EF4-FFF2-40B4-BE49-F238E27FC236}">
                    <a16:creationId xmlns:a16="http://schemas.microsoft.com/office/drawing/2014/main" id="{CC4BC43F-1550-4622-30F4-7E5EF7A4EC83}"/>
                  </a:ext>
                </a:extLst>
              </p:cNvPr>
              <p:cNvSpPr/>
              <p:nvPr/>
            </p:nvSpPr>
            <p:spPr>
              <a:xfrm>
                <a:off x="4652557" y="3215791"/>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1" name="Freeform: Shape 195">
                <a:extLst>
                  <a:ext uri="{FF2B5EF4-FFF2-40B4-BE49-F238E27FC236}">
                    <a16:creationId xmlns:a16="http://schemas.microsoft.com/office/drawing/2014/main" id="{8168D441-53C6-3660-320F-1A9C6EF9F7C2}"/>
                  </a:ext>
                </a:extLst>
              </p:cNvPr>
              <p:cNvSpPr/>
              <p:nvPr/>
            </p:nvSpPr>
            <p:spPr>
              <a:xfrm>
                <a:off x="4728757" y="3425341"/>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2" name="Freeform: Shape 196">
                <a:extLst>
                  <a:ext uri="{FF2B5EF4-FFF2-40B4-BE49-F238E27FC236}">
                    <a16:creationId xmlns:a16="http://schemas.microsoft.com/office/drawing/2014/main" id="{DEA52123-B9EE-5FB4-EFE1-B17289EADBF0}"/>
                  </a:ext>
                </a:extLst>
              </p:cNvPr>
              <p:cNvSpPr/>
              <p:nvPr/>
            </p:nvSpPr>
            <p:spPr>
              <a:xfrm>
                <a:off x="4824007" y="3596791"/>
                <a:ext cx="71999" cy="9525"/>
              </a:xfrm>
              <a:custGeom>
                <a:avLst/>
                <a:gdLst>
                  <a:gd name="connsiteX0" fmla="*/ 0 w 71999"/>
                  <a:gd name="connsiteY0" fmla="*/ 0 h 9525"/>
                  <a:gd name="connsiteX1" fmla="*/ 72000 w 71999"/>
                  <a:gd name="connsiteY1" fmla="*/ 0 h 9525"/>
                </a:gdLst>
                <a:ahLst/>
                <a:cxnLst>
                  <a:cxn ang="0">
                    <a:pos x="connsiteX0" y="connsiteY0"/>
                  </a:cxn>
                  <a:cxn ang="0">
                    <a:pos x="connsiteX1" y="connsiteY1"/>
                  </a:cxn>
                </a:cxnLst>
                <a:rect l="l" t="t" r="r" b="b"/>
                <a:pathLst>
                  <a:path w="71999" h="9525">
                    <a:moveTo>
                      <a:pt x="0" y="0"/>
                    </a:moveTo>
                    <a:lnTo>
                      <a:pt x="7200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 name="Freeform: Shape 197">
                <a:extLst>
                  <a:ext uri="{FF2B5EF4-FFF2-40B4-BE49-F238E27FC236}">
                    <a16:creationId xmlns:a16="http://schemas.microsoft.com/office/drawing/2014/main" id="{86CAE4C3-7274-8AD9-B999-0C59607660D8}"/>
                  </a:ext>
                </a:extLst>
              </p:cNvPr>
              <p:cNvSpPr/>
              <p:nvPr/>
            </p:nvSpPr>
            <p:spPr>
              <a:xfrm>
                <a:off x="5317207" y="42656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4" name="Freeform: Shape 198">
                <a:extLst>
                  <a:ext uri="{FF2B5EF4-FFF2-40B4-BE49-F238E27FC236}">
                    <a16:creationId xmlns:a16="http://schemas.microsoft.com/office/drawing/2014/main" id="{B06EB5D3-7E91-BFEB-0402-942013385CF8}"/>
                  </a:ext>
                </a:extLst>
              </p:cNvPr>
              <p:cNvSpPr/>
              <p:nvPr/>
            </p:nvSpPr>
            <p:spPr>
              <a:xfrm>
                <a:off x="5374357" y="432279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5" name="Freeform: Shape 199">
                <a:extLst>
                  <a:ext uri="{FF2B5EF4-FFF2-40B4-BE49-F238E27FC236}">
                    <a16:creationId xmlns:a16="http://schemas.microsoft.com/office/drawing/2014/main" id="{B6C42744-3FF0-A015-CF0D-E9C8A0B0F93A}"/>
                  </a:ext>
                </a:extLst>
              </p:cNvPr>
              <p:cNvSpPr/>
              <p:nvPr/>
            </p:nvSpPr>
            <p:spPr>
              <a:xfrm>
                <a:off x="5622007" y="4418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 name="Freeform: Shape 200">
                <a:extLst>
                  <a:ext uri="{FF2B5EF4-FFF2-40B4-BE49-F238E27FC236}">
                    <a16:creationId xmlns:a16="http://schemas.microsoft.com/office/drawing/2014/main" id="{0A30E74D-4858-52FD-87B3-C8E9C73BDC33}"/>
                  </a:ext>
                </a:extLst>
              </p:cNvPr>
              <p:cNvSpPr/>
              <p:nvPr/>
            </p:nvSpPr>
            <p:spPr>
              <a:xfrm>
                <a:off x="5812507" y="45704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7" name="Freeform: Shape 201">
                <a:extLst>
                  <a:ext uri="{FF2B5EF4-FFF2-40B4-BE49-F238E27FC236}">
                    <a16:creationId xmlns:a16="http://schemas.microsoft.com/office/drawing/2014/main" id="{12657AA1-B612-6D19-FD66-4B5A035F9122}"/>
                  </a:ext>
                </a:extLst>
              </p:cNvPr>
              <p:cNvSpPr/>
              <p:nvPr/>
            </p:nvSpPr>
            <p:spPr>
              <a:xfrm>
                <a:off x="6007408" y="459317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8" name="Freeform: Shape 202">
                <a:extLst>
                  <a:ext uri="{FF2B5EF4-FFF2-40B4-BE49-F238E27FC236}">
                    <a16:creationId xmlns:a16="http://schemas.microsoft.com/office/drawing/2014/main" id="{B24B2F5B-5320-44D2-9F21-CACEC6BC554B}"/>
                  </a:ext>
                </a:extLst>
              </p:cNvPr>
              <p:cNvSpPr/>
              <p:nvPr/>
            </p:nvSpPr>
            <p:spPr>
              <a:xfrm>
                <a:off x="6159808" y="459317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9" name="Freeform: Shape 203">
                <a:extLst>
                  <a:ext uri="{FF2B5EF4-FFF2-40B4-BE49-F238E27FC236}">
                    <a16:creationId xmlns:a16="http://schemas.microsoft.com/office/drawing/2014/main" id="{B23DBD9D-061A-7CDD-C173-1E5DDDE610CB}"/>
                  </a:ext>
                </a:extLst>
              </p:cNvPr>
              <p:cNvSpPr/>
              <p:nvPr/>
            </p:nvSpPr>
            <p:spPr>
              <a:xfrm>
                <a:off x="6369358" y="459317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0" name="Freeform: Shape 204">
                <a:extLst>
                  <a:ext uri="{FF2B5EF4-FFF2-40B4-BE49-F238E27FC236}">
                    <a16:creationId xmlns:a16="http://schemas.microsoft.com/office/drawing/2014/main" id="{4A7364DB-884F-B199-49C6-3FD7F04CF4E8}"/>
                  </a:ext>
                </a:extLst>
              </p:cNvPr>
              <p:cNvSpPr/>
              <p:nvPr/>
            </p:nvSpPr>
            <p:spPr>
              <a:xfrm>
                <a:off x="6578908" y="459317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1" name="Freeform: Shape 205">
                <a:extLst>
                  <a:ext uri="{FF2B5EF4-FFF2-40B4-BE49-F238E27FC236}">
                    <a16:creationId xmlns:a16="http://schemas.microsoft.com/office/drawing/2014/main" id="{41931EE8-8BE4-B95B-C1F0-4447231051ED}"/>
                  </a:ext>
                </a:extLst>
              </p:cNvPr>
              <p:cNvSpPr/>
              <p:nvPr/>
            </p:nvSpPr>
            <p:spPr>
              <a:xfrm>
                <a:off x="6978958" y="465032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2" name="Freeform: Shape 206">
                <a:extLst>
                  <a:ext uri="{FF2B5EF4-FFF2-40B4-BE49-F238E27FC236}">
                    <a16:creationId xmlns:a16="http://schemas.microsoft.com/office/drawing/2014/main" id="{FBE22728-7472-84D0-0E8B-00322891EFFE}"/>
                  </a:ext>
                </a:extLst>
              </p:cNvPr>
              <p:cNvSpPr/>
              <p:nvPr/>
            </p:nvSpPr>
            <p:spPr>
              <a:xfrm>
                <a:off x="7817167" y="470747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3" name="Freeform: Shape 207">
                <a:extLst>
                  <a:ext uri="{FF2B5EF4-FFF2-40B4-BE49-F238E27FC236}">
                    <a16:creationId xmlns:a16="http://schemas.microsoft.com/office/drawing/2014/main" id="{20C0C6F5-A5A5-A09C-5AE1-466FB7FCB944}"/>
                  </a:ext>
                </a:extLst>
              </p:cNvPr>
              <p:cNvSpPr/>
              <p:nvPr/>
            </p:nvSpPr>
            <p:spPr>
              <a:xfrm>
                <a:off x="8007667" y="470747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181" name="TextBox 180">
            <a:extLst>
              <a:ext uri="{FF2B5EF4-FFF2-40B4-BE49-F238E27FC236}">
                <a16:creationId xmlns:a16="http://schemas.microsoft.com/office/drawing/2014/main" id="{FC50B5D5-D308-C3EC-1CE6-2238585D7D1F}"/>
              </a:ext>
            </a:extLst>
          </p:cNvPr>
          <p:cNvSpPr txBox="1"/>
          <p:nvPr/>
        </p:nvSpPr>
        <p:spPr>
          <a:xfrm>
            <a:off x="8395732" y="1615440"/>
            <a:ext cx="3813865" cy="338554"/>
          </a:xfrm>
          <a:prstGeom prst="rect">
            <a:avLst/>
          </a:prstGeom>
          <a:noFill/>
        </p:spPr>
        <p:txBody>
          <a:bodyPr wrap="none" rtlCol="0">
            <a:spAutoFit/>
          </a:bodyPr>
          <a:lstStyle/>
          <a:p>
            <a:pPr algn="ctr"/>
            <a:r>
              <a:rPr lang="ja-JP" sz="1600" b="1"/>
              <a:t>手術による全生存期間</a:t>
            </a:r>
          </a:p>
        </p:txBody>
      </p:sp>
      <p:sp>
        <p:nvSpPr>
          <p:cNvPr id="182" name="Freeform 21">
            <a:extLst>
              <a:ext uri="{FF2B5EF4-FFF2-40B4-BE49-F238E27FC236}">
                <a16:creationId xmlns:a16="http://schemas.microsoft.com/office/drawing/2014/main" id="{E018A64D-97DD-1774-C4E7-BBBE92AF0DC6}"/>
              </a:ext>
            </a:extLst>
          </p:cNvPr>
          <p:cNvSpPr>
            <a:spLocks/>
          </p:cNvSpPr>
          <p:nvPr/>
        </p:nvSpPr>
        <p:spPr bwMode="auto">
          <a:xfrm>
            <a:off x="8676106" y="2500298"/>
            <a:ext cx="3166624" cy="225458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83" name="Group 182">
            <a:extLst>
              <a:ext uri="{FF2B5EF4-FFF2-40B4-BE49-F238E27FC236}">
                <a16:creationId xmlns:a16="http://schemas.microsoft.com/office/drawing/2014/main" id="{260ED6C8-A8CC-28F3-8B2D-06843E28572F}"/>
              </a:ext>
            </a:extLst>
          </p:cNvPr>
          <p:cNvGrpSpPr/>
          <p:nvPr/>
        </p:nvGrpSpPr>
        <p:grpSpPr>
          <a:xfrm>
            <a:off x="8091186" y="2347670"/>
            <a:ext cx="583127" cy="2556000"/>
            <a:chOff x="2707907" y="1363997"/>
            <a:chExt cx="583127" cy="2303362"/>
          </a:xfrm>
        </p:grpSpPr>
        <p:sp>
          <p:nvSpPr>
            <p:cNvPr id="184" name="Line 7">
              <a:extLst>
                <a:ext uri="{FF2B5EF4-FFF2-40B4-BE49-F238E27FC236}">
                  <a16:creationId xmlns:a16="http://schemas.microsoft.com/office/drawing/2014/main" id="{D680C54B-7D9D-55A3-D68E-65EE1B0C4911}"/>
                </a:ext>
              </a:extLst>
            </p:cNvPr>
            <p:cNvSpPr>
              <a:spLocks noChangeShapeType="1"/>
            </p:cNvSpPr>
            <p:nvPr/>
          </p:nvSpPr>
          <p:spPr bwMode="auto">
            <a:xfrm>
              <a:off x="3204800" y="15033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85" name="Line 8">
              <a:extLst>
                <a:ext uri="{FF2B5EF4-FFF2-40B4-BE49-F238E27FC236}">
                  <a16:creationId xmlns:a16="http://schemas.microsoft.com/office/drawing/2014/main" id="{644BBFC7-9EA6-6D29-D7B8-39048478F699}"/>
                </a:ext>
              </a:extLst>
            </p:cNvPr>
            <p:cNvSpPr>
              <a:spLocks noChangeShapeType="1"/>
            </p:cNvSpPr>
            <p:nvPr/>
          </p:nvSpPr>
          <p:spPr bwMode="auto">
            <a:xfrm>
              <a:off x="3204800" y="200209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86" name="Line 9">
              <a:extLst>
                <a:ext uri="{FF2B5EF4-FFF2-40B4-BE49-F238E27FC236}">
                  <a16:creationId xmlns:a16="http://schemas.microsoft.com/office/drawing/2014/main" id="{8F74E471-4094-CA42-C32A-1A2429739149}"/>
                </a:ext>
              </a:extLst>
            </p:cNvPr>
            <p:cNvSpPr>
              <a:spLocks noChangeShapeType="1"/>
            </p:cNvSpPr>
            <p:nvPr/>
          </p:nvSpPr>
          <p:spPr bwMode="auto">
            <a:xfrm>
              <a:off x="3204800" y="251697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87" name="Line 10">
              <a:extLst>
                <a:ext uri="{FF2B5EF4-FFF2-40B4-BE49-F238E27FC236}">
                  <a16:creationId xmlns:a16="http://schemas.microsoft.com/office/drawing/2014/main" id="{3F06EBC6-6E13-77DC-BDB5-56BB6EB0A2C4}"/>
                </a:ext>
              </a:extLst>
            </p:cNvPr>
            <p:cNvSpPr>
              <a:spLocks noChangeShapeType="1"/>
            </p:cNvSpPr>
            <p:nvPr/>
          </p:nvSpPr>
          <p:spPr bwMode="auto">
            <a:xfrm>
              <a:off x="3204800" y="302111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88" name="Line 11">
              <a:extLst>
                <a:ext uri="{FF2B5EF4-FFF2-40B4-BE49-F238E27FC236}">
                  <a16:creationId xmlns:a16="http://schemas.microsoft.com/office/drawing/2014/main" id="{62D512C8-DCF6-08FC-4932-FE025EF05816}"/>
                </a:ext>
              </a:extLst>
            </p:cNvPr>
            <p:cNvSpPr>
              <a:spLocks noChangeShapeType="1"/>
            </p:cNvSpPr>
            <p:nvPr/>
          </p:nvSpPr>
          <p:spPr bwMode="auto">
            <a:xfrm>
              <a:off x="3204800" y="353061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89" name="TextBox 188">
              <a:extLst>
                <a:ext uri="{FF2B5EF4-FFF2-40B4-BE49-F238E27FC236}">
                  <a16:creationId xmlns:a16="http://schemas.microsoft.com/office/drawing/2014/main" id="{7A4BFB87-FB94-2700-C687-36E417EF5BFD}"/>
                </a:ext>
              </a:extLst>
            </p:cNvPr>
            <p:cNvSpPr txBox="1"/>
            <p:nvPr/>
          </p:nvSpPr>
          <p:spPr>
            <a:xfrm rot="16200000">
              <a:off x="2562406" y="2388425"/>
              <a:ext cx="568002"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OS、%</a:t>
              </a:r>
            </a:p>
          </p:txBody>
        </p:sp>
        <p:sp>
          <p:nvSpPr>
            <p:cNvPr id="190" name="TextBox 189">
              <a:extLst>
                <a:ext uri="{FF2B5EF4-FFF2-40B4-BE49-F238E27FC236}">
                  <a16:creationId xmlns:a16="http://schemas.microsoft.com/office/drawing/2014/main" id="{996B868B-A205-9C87-5C64-4A36F179F2E1}"/>
                </a:ext>
              </a:extLst>
            </p:cNvPr>
            <p:cNvSpPr txBox="1"/>
            <p:nvPr/>
          </p:nvSpPr>
          <p:spPr>
            <a:xfrm>
              <a:off x="2797946" y="1363997"/>
              <a:ext cx="439543"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100</a:t>
              </a:r>
            </a:p>
          </p:txBody>
        </p:sp>
        <p:sp>
          <p:nvSpPr>
            <p:cNvPr id="191" name="TextBox 190">
              <a:extLst>
                <a:ext uri="{FF2B5EF4-FFF2-40B4-BE49-F238E27FC236}">
                  <a16:creationId xmlns:a16="http://schemas.microsoft.com/office/drawing/2014/main" id="{761F360C-89ED-D257-15F5-BD970B759DE9}"/>
                </a:ext>
              </a:extLst>
            </p:cNvPr>
            <p:cNvSpPr txBox="1"/>
            <p:nvPr/>
          </p:nvSpPr>
          <p:spPr>
            <a:xfrm>
              <a:off x="2882905" y="1862528"/>
              <a:ext cx="354584"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75</a:t>
              </a:r>
            </a:p>
          </p:txBody>
        </p:sp>
        <p:sp>
          <p:nvSpPr>
            <p:cNvPr id="192" name="TextBox 191">
              <a:extLst>
                <a:ext uri="{FF2B5EF4-FFF2-40B4-BE49-F238E27FC236}">
                  <a16:creationId xmlns:a16="http://schemas.microsoft.com/office/drawing/2014/main" id="{A09E268C-7D26-CE4C-0603-49A85758DEB8}"/>
                </a:ext>
              </a:extLst>
            </p:cNvPr>
            <p:cNvSpPr txBox="1"/>
            <p:nvPr/>
          </p:nvSpPr>
          <p:spPr>
            <a:xfrm>
              <a:off x="2882905" y="2377181"/>
              <a:ext cx="354584"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50</a:t>
              </a:r>
            </a:p>
          </p:txBody>
        </p:sp>
        <p:sp>
          <p:nvSpPr>
            <p:cNvPr id="193" name="TextBox 192">
              <a:extLst>
                <a:ext uri="{FF2B5EF4-FFF2-40B4-BE49-F238E27FC236}">
                  <a16:creationId xmlns:a16="http://schemas.microsoft.com/office/drawing/2014/main" id="{1933611C-8162-0E51-3889-E0653506D7D4}"/>
                </a:ext>
              </a:extLst>
            </p:cNvPr>
            <p:cNvSpPr txBox="1"/>
            <p:nvPr/>
          </p:nvSpPr>
          <p:spPr>
            <a:xfrm>
              <a:off x="2882905" y="2881084"/>
              <a:ext cx="354584"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25</a:t>
              </a:r>
            </a:p>
          </p:txBody>
        </p:sp>
        <p:sp>
          <p:nvSpPr>
            <p:cNvPr id="194" name="TextBox 193">
              <a:extLst>
                <a:ext uri="{FF2B5EF4-FFF2-40B4-BE49-F238E27FC236}">
                  <a16:creationId xmlns:a16="http://schemas.microsoft.com/office/drawing/2014/main" id="{69F91F95-6018-5532-FB20-CBF663A9D343}"/>
                </a:ext>
              </a:extLst>
            </p:cNvPr>
            <p:cNvSpPr txBox="1"/>
            <p:nvPr/>
          </p:nvSpPr>
          <p:spPr>
            <a:xfrm>
              <a:off x="2967871" y="3390360"/>
              <a:ext cx="269626" cy="27699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grpSp>
      <p:grpSp>
        <p:nvGrpSpPr>
          <p:cNvPr id="195" name="Group 194">
            <a:extLst>
              <a:ext uri="{FF2B5EF4-FFF2-40B4-BE49-F238E27FC236}">
                <a16:creationId xmlns:a16="http://schemas.microsoft.com/office/drawing/2014/main" id="{084603B9-A956-2A40-467E-6E53FBBCA291}"/>
              </a:ext>
            </a:extLst>
          </p:cNvPr>
          <p:cNvGrpSpPr/>
          <p:nvPr/>
        </p:nvGrpSpPr>
        <p:grpSpPr>
          <a:xfrm>
            <a:off x="8594085" y="4749674"/>
            <a:ext cx="3164726" cy="329369"/>
            <a:chOff x="1520552" y="4188565"/>
            <a:chExt cx="2816243" cy="329369"/>
          </a:xfrm>
        </p:grpSpPr>
        <p:sp>
          <p:nvSpPr>
            <p:cNvPr id="196" name="Line 21">
              <a:extLst>
                <a:ext uri="{FF2B5EF4-FFF2-40B4-BE49-F238E27FC236}">
                  <a16:creationId xmlns:a16="http://schemas.microsoft.com/office/drawing/2014/main" id="{6C178B11-FF24-DF8B-CB29-F9BBD5D5BB43}"/>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97" name="TextBox 196">
              <a:extLst>
                <a:ext uri="{FF2B5EF4-FFF2-40B4-BE49-F238E27FC236}">
                  <a16:creationId xmlns:a16="http://schemas.microsoft.com/office/drawing/2014/main" id="{2AF9ACF5-B815-CA16-B655-AC76EEB7B6D8}"/>
                </a:ext>
              </a:extLst>
            </p:cNvPr>
            <p:cNvSpPr txBox="1"/>
            <p:nvPr/>
          </p:nvSpPr>
          <p:spPr>
            <a:xfrm>
              <a:off x="4120890" y="4260565"/>
              <a:ext cx="21590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84</a:t>
              </a:r>
            </a:p>
          </p:txBody>
        </p:sp>
        <p:sp>
          <p:nvSpPr>
            <p:cNvPr id="198" name="Line 21">
              <a:extLst>
                <a:ext uri="{FF2B5EF4-FFF2-40B4-BE49-F238E27FC236}">
                  <a16:creationId xmlns:a16="http://schemas.microsoft.com/office/drawing/2014/main" id="{5366042F-BEE2-F9E4-1027-980D90FF70C7}"/>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99" name="TextBox 198">
              <a:extLst>
                <a:ext uri="{FF2B5EF4-FFF2-40B4-BE49-F238E27FC236}">
                  <a16:creationId xmlns:a16="http://schemas.microsoft.com/office/drawing/2014/main" id="{B8404755-F7B9-C1E9-A536-96D949732113}"/>
                </a:ext>
              </a:extLst>
            </p:cNvPr>
            <p:cNvSpPr txBox="1"/>
            <p:nvPr/>
          </p:nvSpPr>
          <p:spPr>
            <a:xfrm>
              <a:off x="3745253" y="4260565"/>
              <a:ext cx="21590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72</a:t>
              </a:r>
            </a:p>
          </p:txBody>
        </p:sp>
        <p:sp>
          <p:nvSpPr>
            <p:cNvPr id="200" name="Line 21">
              <a:extLst>
                <a:ext uri="{FF2B5EF4-FFF2-40B4-BE49-F238E27FC236}">
                  <a16:creationId xmlns:a16="http://schemas.microsoft.com/office/drawing/2014/main" id="{EFEF2412-DF25-185D-846B-D2E44DBB3635}"/>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01" name="TextBox 200">
              <a:extLst>
                <a:ext uri="{FF2B5EF4-FFF2-40B4-BE49-F238E27FC236}">
                  <a16:creationId xmlns:a16="http://schemas.microsoft.com/office/drawing/2014/main" id="{1E71A5C2-263F-5A5D-0499-9460BF243C84}"/>
                </a:ext>
              </a:extLst>
            </p:cNvPr>
            <p:cNvSpPr txBox="1"/>
            <p:nvPr/>
          </p:nvSpPr>
          <p:spPr>
            <a:xfrm>
              <a:off x="3369615" y="4260565"/>
              <a:ext cx="21590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60</a:t>
              </a:r>
            </a:p>
          </p:txBody>
        </p:sp>
        <p:sp>
          <p:nvSpPr>
            <p:cNvPr id="202" name="Line 21">
              <a:extLst>
                <a:ext uri="{FF2B5EF4-FFF2-40B4-BE49-F238E27FC236}">
                  <a16:creationId xmlns:a16="http://schemas.microsoft.com/office/drawing/2014/main" id="{F37AB89E-F45C-29F0-8113-FF8BF6012136}"/>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03" name="TextBox 202">
              <a:extLst>
                <a:ext uri="{FF2B5EF4-FFF2-40B4-BE49-F238E27FC236}">
                  <a16:creationId xmlns:a16="http://schemas.microsoft.com/office/drawing/2014/main" id="{BF858606-5C67-7DB2-BC3A-157F3231FE75}"/>
                </a:ext>
              </a:extLst>
            </p:cNvPr>
            <p:cNvSpPr txBox="1"/>
            <p:nvPr/>
          </p:nvSpPr>
          <p:spPr>
            <a:xfrm>
              <a:off x="2993979" y="4260565"/>
              <a:ext cx="21590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48</a:t>
              </a:r>
            </a:p>
          </p:txBody>
        </p:sp>
        <p:sp>
          <p:nvSpPr>
            <p:cNvPr id="204" name="Line 21">
              <a:extLst>
                <a:ext uri="{FF2B5EF4-FFF2-40B4-BE49-F238E27FC236}">
                  <a16:creationId xmlns:a16="http://schemas.microsoft.com/office/drawing/2014/main" id="{5978A7E2-CF18-8588-536F-546B417A70C6}"/>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05" name="TextBox 204">
              <a:extLst>
                <a:ext uri="{FF2B5EF4-FFF2-40B4-BE49-F238E27FC236}">
                  <a16:creationId xmlns:a16="http://schemas.microsoft.com/office/drawing/2014/main" id="{BE82EBAC-9435-AD8F-0204-3C2D0D50B755}"/>
                </a:ext>
              </a:extLst>
            </p:cNvPr>
            <p:cNvSpPr txBox="1"/>
            <p:nvPr/>
          </p:nvSpPr>
          <p:spPr>
            <a:xfrm>
              <a:off x="2618341" y="4260565"/>
              <a:ext cx="21590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36</a:t>
              </a:r>
            </a:p>
          </p:txBody>
        </p:sp>
        <p:sp>
          <p:nvSpPr>
            <p:cNvPr id="206" name="Line 21">
              <a:extLst>
                <a:ext uri="{FF2B5EF4-FFF2-40B4-BE49-F238E27FC236}">
                  <a16:creationId xmlns:a16="http://schemas.microsoft.com/office/drawing/2014/main" id="{030A49B3-73A9-CD65-312A-5A8918C62EF5}"/>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07" name="TextBox 206">
              <a:extLst>
                <a:ext uri="{FF2B5EF4-FFF2-40B4-BE49-F238E27FC236}">
                  <a16:creationId xmlns:a16="http://schemas.microsoft.com/office/drawing/2014/main" id="{B7381D50-42E4-2B79-754C-984330CF5D04}"/>
                </a:ext>
              </a:extLst>
            </p:cNvPr>
            <p:cNvSpPr txBox="1"/>
            <p:nvPr/>
          </p:nvSpPr>
          <p:spPr>
            <a:xfrm>
              <a:off x="2242705" y="4260565"/>
              <a:ext cx="21590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24</a:t>
              </a:r>
            </a:p>
          </p:txBody>
        </p:sp>
        <p:sp>
          <p:nvSpPr>
            <p:cNvPr id="208" name="Line 21">
              <a:extLst>
                <a:ext uri="{FF2B5EF4-FFF2-40B4-BE49-F238E27FC236}">
                  <a16:creationId xmlns:a16="http://schemas.microsoft.com/office/drawing/2014/main" id="{501E4A6F-B64E-9CC1-BDE8-288BBDBEBE77}"/>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09" name="TextBox 208">
              <a:extLst>
                <a:ext uri="{FF2B5EF4-FFF2-40B4-BE49-F238E27FC236}">
                  <a16:creationId xmlns:a16="http://schemas.microsoft.com/office/drawing/2014/main" id="{E9224D12-B0AA-C2F3-EC24-0AC81E0B7257}"/>
                </a:ext>
              </a:extLst>
            </p:cNvPr>
            <p:cNvSpPr txBox="1"/>
            <p:nvPr/>
          </p:nvSpPr>
          <p:spPr>
            <a:xfrm>
              <a:off x="1867067" y="4260565"/>
              <a:ext cx="21590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12</a:t>
              </a:r>
            </a:p>
          </p:txBody>
        </p:sp>
        <p:sp>
          <p:nvSpPr>
            <p:cNvPr id="210" name="Line 21">
              <a:extLst>
                <a:ext uri="{FF2B5EF4-FFF2-40B4-BE49-F238E27FC236}">
                  <a16:creationId xmlns:a16="http://schemas.microsoft.com/office/drawing/2014/main" id="{C2FAC6B2-1456-697A-FB99-A6A12703F568}"/>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11" name="TextBox 210">
              <a:extLst>
                <a:ext uri="{FF2B5EF4-FFF2-40B4-BE49-F238E27FC236}">
                  <a16:creationId xmlns:a16="http://schemas.microsoft.com/office/drawing/2014/main" id="{8C61D63C-136E-A833-47F2-D8D667C10569}"/>
                </a:ext>
              </a:extLst>
            </p:cNvPr>
            <p:cNvSpPr txBox="1"/>
            <p:nvPr/>
          </p:nvSpPr>
          <p:spPr>
            <a:xfrm>
              <a:off x="1520552" y="4260565"/>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grpSp>
      <p:sp>
        <p:nvSpPr>
          <p:cNvPr id="212" name="TextBox 211">
            <a:extLst>
              <a:ext uri="{FF2B5EF4-FFF2-40B4-BE49-F238E27FC236}">
                <a16:creationId xmlns:a16="http://schemas.microsoft.com/office/drawing/2014/main" id="{E06D57C1-1F05-B749-5868-59C328EA8335}"/>
              </a:ext>
            </a:extLst>
          </p:cNvPr>
          <p:cNvSpPr txBox="1"/>
          <p:nvPr/>
        </p:nvSpPr>
        <p:spPr>
          <a:xfrm>
            <a:off x="9689000" y="4978687"/>
            <a:ext cx="1110304"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latin typeface="Arial" panose="020B0604020202020204" pitchFamily="34" charset="0"/>
                <a:ea typeface="MS Mincho"/>
                <a:cs typeface="Arial" panose="020B0604020202020204" pitchFamily="34" charset="0"/>
              </a:rPr>
              <a:t>期間、月数</a:t>
            </a:r>
          </a:p>
        </p:txBody>
      </p:sp>
      <p:grpSp>
        <p:nvGrpSpPr>
          <p:cNvPr id="214" name="Group 213">
            <a:extLst>
              <a:ext uri="{FF2B5EF4-FFF2-40B4-BE49-F238E27FC236}">
                <a16:creationId xmlns:a16="http://schemas.microsoft.com/office/drawing/2014/main" id="{8FE43849-9749-01F4-CCFC-0737F87F6262}"/>
              </a:ext>
            </a:extLst>
          </p:cNvPr>
          <p:cNvGrpSpPr/>
          <p:nvPr/>
        </p:nvGrpSpPr>
        <p:grpSpPr>
          <a:xfrm>
            <a:off x="8518881" y="5403419"/>
            <a:ext cx="3291227" cy="442035"/>
            <a:chOff x="3357275" y="6089365"/>
            <a:chExt cx="3291227" cy="442035"/>
          </a:xfrm>
        </p:grpSpPr>
        <p:sp>
          <p:nvSpPr>
            <p:cNvPr id="215" name="TextBox 214">
              <a:extLst>
                <a:ext uri="{FF2B5EF4-FFF2-40B4-BE49-F238E27FC236}">
                  <a16:creationId xmlns:a16="http://schemas.microsoft.com/office/drawing/2014/main" id="{A7DE7B50-CF9A-94B4-FB9C-83070DE336D0}"/>
                </a:ext>
              </a:extLst>
            </p:cNvPr>
            <p:cNvSpPr txBox="1"/>
            <p:nvPr/>
          </p:nvSpPr>
          <p:spPr>
            <a:xfrm>
              <a:off x="6303288" y="6089365"/>
              <a:ext cx="345214" cy="442035"/>
            </a:xfrm>
            <a:prstGeom prst="rect">
              <a:avLst/>
            </a:prstGeom>
            <a:noFill/>
          </p:spPr>
          <p:txBody>
            <a:bodyPr wrap="none" lIns="36000" tIns="36000" rIns="36000" bIns="36000" rtlCol="0" anchor="t" anchorCtr="0">
              <a:spAutoFit/>
            </a:bodyPr>
            <a:lstStyle/>
            <a:p>
              <a:pPr algn="ctr"/>
              <a:r>
                <a:rPr lang="ja-JP" sz="1200">
                  <a:solidFill>
                    <a:srgbClr val="FFC000"/>
                  </a:solidFill>
                  <a:latin typeface="Arial" panose="020B0604020202020204" pitchFamily="34" charset="0"/>
                  <a:ea typeface="MS Mincho"/>
                  <a:cs typeface="Arial" panose="020B0604020202020204" pitchFamily="34" charset="0"/>
                </a:rPr>
                <a:t>0</a:t>
              </a:r>
            </a:p>
            <a:p>
              <a:pPr algn="ctr"/>
              <a:r>
                <a:rPr lang="ja-JP" sz="1200">
                  <a:solidFill>
                    <a:srgbClr val="FFC000"/>
                  </a:solidFill>
                  <a:latin typeface="Arial" panose="020B0604020202020204" pitchFamily="34" charset="0"/>
                  <a:ea typeface="MS Mincho"/>
                  <a:cs typeface="Arial" panose="020B0604020202020204" pitchFamily="34" charset="0"/>
                </a:rPr>
                <a:t>(29)</a:t>
              </a:r>
            </a:p>
          </p:txBody>
        </p:sp>
        <p:sp>
          <p:nvSpPr>
            <p:cNvPr id="216" name="TextBox 215">
              <a:extLst>
                <a:ext uri="{FF2B5EF4-FFF2-40B4-BE49-F238E27FC236}">
                  <a16:creationId xmlns:a16="http://schemas.microsoft.com/office/drawing/2014/main" id="{612D2F9F-6A6B-70E9-9C38-23E251E7B25F}"/>
                </a:ext>
              </a:extLst>
            </p:cNvPr>
            <p:cNvSpPr txBox="1"/>
            <p:nvPr/>
          </p:nvSpPr>
          <p:spPr>
            <a:xfrm>
              <a:off x="5881169" y="6089365"/>
              <a:ext cx="345214" cy="442035"/>
            </a:xfrm>
            <a:prstGeom prst="rect">
              <a:avLst/>
            </a:prstGeom>
            <a:noFill/>
          </p:spPr>
          <p:txBody>
            <a:bodyPr wrap="none" lIns="36000" tIns="36000" rIns="36000" bIns="36000" rtlCol="0" anchor="t" anchorCtr="0">
              <a:spAutoFit/>
            </a:bodyPr>
            <a:lstStyle/>
            <a:p>
              <a:pPr algn="ctr"/>
              <a:r>
                <a:rPr lang="ja-JP" sz="1200">
                  <a:solidFill>
                    <a:srgbClr val="FFC000"/>
                  </a:solidFill>
                  <a:latin typeface="Arial" panose="020B0604020202020204" pitchFamily="34" charset="0"/>
                  <a:ea typeface="MS Mincho"/>
                  <a:cs typeface="Arial" panose="020B0604020202020204" pitchFamily="34" charset="0"/>
                </a:rPr>
                <a:t>0</a:t>
              </a:r>
            </a:p>
            <a:p>
              <a:pPr algn="ctr"/>
              <a:r>
                <a:rPr lang="ja-JP" sz="1200">
                  <a:solidFill>
                    <a:srgbClr val="FFC000"/>
                  </a:solidFill>
                  <a:latin typeface="Arial" panose="020B0604020202020204" pitchFamily="34" charset="0"/>
                  <a:ea typeface="MS Mincho"/>
                  <a:cs typeface="Arial" panose="020B0604020202020204" pitchFamily="34" charset="0"/>
                </a:rPr>
                <a:t>(29)</a:t>
              </a:r>
            </a:p>
          </p:txBody>
        </p:sp>
        <p:sp>
          <p:nvSpPr>
            <p:cNvPr id="217" name="TextBox 216">
              <a:extLst>
                <a:ext uri="{FF2B5EF4-FFF2-40B4-BE49-F238E27FC236}">
                  <a16:creationId xmlns:a16="http://schemas.microsoft.com/office/drawing/2014/main" id="{ADE5C984-6CA4-2731-8C9F-334D25C8D38A}"/>
                </a:ext>
              </a:extLst>
            </p:cNvPr>
            <p:cNvSpPr txBox="1"/>
            <p:nvPr/>
          </p:nvSpPr>
          <p:spPr>
            <a:xfrm>
              <a:off x="5459050" y="6089365"/>
              <a:ext cx="345214" cy="442035"/>
            </a:xfrm>
            <a:prstGeom prst="rect">
              <a:avLst/>
            </a:prstGeom>
            <a:noFill/>
          </p:spPr>
          <p:txBody>
            <a:bodyPr wrap="none" lIns="36000" tIns="36000" rIns="36000" bIns="36000" rtlCol="0" anchor="t" anchorCtr="0">
              <a:spAutoFit/>
            </a:bodyPr>
            <a:lstStyle/>
            <a:p>
              <a:pPr algn="ctr"/>
              <a:r>
                <a:rPr lang="ja-JP" sz="1200">
                  <a:solidFill>
                    <a:srgbClr val="FFC000"/>
                  </a:solidFill>
                  <a:latin typeface="Arial" panose="020B0604020202020204" pitchFamily="34" charset="0"/>
                  <a:ea typeface="MS Mincho"/>
                  <a:cs typeface="Arial" panose="020B0604020202020204" pitchFamily="34" charset="0"/>
                </a:rPr>
                <a:t>0</a:t>
              </a:r>
            </a:p>
            <a:p>
              <a:pPr algn="ctr"/>
              <a:r>
                <a:rPr lang="ja-JP" sz="1200">
                  <a:solidFill>
                    <a:srgbClr val="FFC000"/>
                  </a:solidFill>
                  <a:latin typeface="Arial" panose="020B0604020202020204" pitchFamily="34" charset="0"/>
                  <a:ea typeface="MS Mincho"/>
                  <a:cs typeface="Arial" panose="020B0604020202020204" pitchFamily="34" charset="0"/>
                </a:rPr>
                <a:t>(29)</a:t>
              </a:r>
            </a:p>
          </p:txBody>
        </p:sp>
        <p:sp>
          <p:nvSpPr>
            <p:cNvPr id="218" name="TextBox 217">
              <a:extLst>
                <a:ext uri="{FF2B5EF4-FFF2-40B4-BE49-F238E27FC236}">
                  <a16:creationId xmlns:a16="http://schemas.microsoft.com/office/drawing/2014/main" id="{9C53A539-EA93-84CA-B25B-1F4A722C694B}"/>
                </a:ext>
              </a:extLst>
            </p:cNvPr>
            <p:cNvSpPr txBox="1"/>
            <p:nvPr/>
          </p:nvSpPr>
          <p:spPr>
            <a:xfrm>
              <a:off x="5036932" y="6089365"/>
              <a:ext cx="345214" cy="442035"/>
            </a:xfrm>
            <a:prstGeom prst="rect">
              <a:avLst/>
            </a:prstGeom>
            <a:noFill/>
          </p:spPr>
          <p:txBody>
            <a:bodyPr wrap="none" lIns="36000" tIns="36000" rIns="36000" bIns="36000" rtlCol="0" anchor="t" anchorCtr="0">
              <a:spAutoFit/>
            </a:bodyPr>
            <a:lstStyle/>
            <a:p>
              <a:pPr algn="ctr"/>
              <a:r>
                <a:rPr lang="ja-JP" sz="1200">
                  <a:solidFill>
                    <a:srgbClr val="FFC000"/>
                  </a:solidFill>
                  <a:latin typeface="Arial" panose="020B0604020202020204" pitchFamily="34" charset="0"/>
                  <a:ea typeface="MS Mincho"/>
                  <a:cs typeface="Arial" panose="020B0604020202020204" pitchFamily="34" charset="0"/>
                </a:rPr>
                <a:t>4</a:t>
              </a:r>
            </a:p>
            <a:p>
              <a:pPr algn="ctr"/>
              <a:r>
                <a:rPr lang="ja-JP" sz="1200">
                  <a:solidFill>
                    <a:srgbClr val="FFC000"/>
                  </a:solidFill>
                  <a:latin typeface="Arial" panose="020B0604020202020204" pitchFamily="34" charset="0"/>
                  <a:ea typeface="MS Mincho"/>
                  <a:cs typeface="Arial" panose="020B0604020202020204" pitchFamily="34" charset="0"/>
                </a:rPr>
                <a:t>(28)</a:t>
              </a:r>
            </a:p>
          </p:txBody>
        </p:sp>
        <p:sp>
          <p:nvSpPr>
            <p:cNvPr id="219" name="TextBox 218">
              <a:extLst>
                <a:ext uri="{FF2B5EF4-FFF2-40B4-BE49-F238E27FC236}">
                  <a16:creationId xmlns:a16="http://schemas.microsoft.com/office/drawing/2014/main" id="{2D00733E-A047-D3B9-D11A-16DFD32BD88A}"/>
                </a:ext>
              </a:extLst>
            </p:cNvPr>
            <p:cNvSpPr txBox="1"/>
            <p:nvPr/>
          </p:nvSpPr>
          <p:spPr>
            <a:xfrm>
              <a:off x="4614813" y="6089365"/>
              <a:ext cx="345214" cy="442035"/>
            </a:xfrm>
            <a:prstGeom prst="rect">
              <a:avLst/>
            </a:prstGeom>
            <a:noFill/>
          </p:spPr>
          <p:txBody>
            <a:bodyPr wrap="none" lIns="36000" tIns="36000" rIns="36000" bIns="36000" rtlCol="0" anchor="t" anchorCtr="0">
              <a:spAutoFit/>
            </a:bodyPr>
            <a:lstStyle/>
            <a:p>
              <a:pPr algn="ctr"/>
              <a:r>
                <a:rPr lang="ja-JP" sz="1200">
                  <a:solidFill>
                    <a:srgbClr val="FFC000"/>
                  </a:solidFill>
                  <a:latin typeface="Arial" panose="020B0604020202020204" pitchFamily="34" charset="0"/>
                  <a:ea typeface="MS Mincho"/>
                  <a:cs typeface="Arial" panose="020B0604020202020204" pitchFamily="34" charset="0"/>
                </a:rPr>
                <a:t>14</a:t>
              </a:r>
            </a:p>
            <a:p>
              <a:pPr algn="ctr"/>
              <a:r>
                <a:rPr lang="ja-JP" sz="1200">
                  <a:solidFill>
                    <a:srgbClr val="FFC000"/>
                  </a:solidFill>
                  <a:latin typeface="Arial" panose="020B0604020202020204" pitchFamily="34" charset="0"/>
                  <a:ea typeface="MS Mincho"/>
                  <a:cs typeface="Arial" panose="020B0604020202020204" pitchFamily="34" charset="0"/>
                </a:rPr>
                <a:t>(28)</a:t>
              </a:r>
            </a:p>
          </p:txBody>
        </p:sp>
        <p:sp>
          <p:nvSpPr>
            <p:cNvPr id="220" name="TextBox 219">
              <a:extLst>
                <a:ext uri="{FF2B5EF4-FFF2-40B4-BE49-F238E27FC236}">
                  <a16:creationId xmlns:a16="http://schemas.microsoft.com/office/drawing/2014/main" id="{E0E17460-7948-BE2C-FF19-2A180C360008}"/>
                </a:ext>
              </a:extLst>
            </p:cNvPr>
            <p:cNvSpPr txBox="1"/>
            <p:nvPr/>
          </p:nvSpPr>
          <p:spPr>
            <a:xfrm>
              <a:off x="4192695" y="6089365"/>
              <a:ext cx="345214" cy="442035"/>
            </a:xfrm>
            <a:prstGeom prst="rect">
              <a:avLst/>
            </a:prstGeom>
            <a:noFill/>
          </p:spPr>
          <p:txBody>
            <a:bodyPr wrap="none" lIns="36000" tIns="36000" rIns="36000" bIns="36000" rtlCol="0" anchor="t" anchorCtr="0">
              <a:spAutoFit/>
            </a:bodyPr>
            <a:lstStyle/>
            <a:p>
              <a:pPr algn="ctr"/>
              <a:r>
                <a:rPr lang="ja-JP" sz="1200">
                  <a:solidFill>
                    <a:srgbClr val="FFC000"/>
                  </a:solidFill>
                  <a:latin typeface="Arial" panose="020B0604020202020204" pitchFamily="34" charset="0"/>
                  <a:ea typeface="MS Mincho"/>
                  <a:cs typeface="Arial" panose="020B0604020202020204" pitchFamily="34" charset="0"/>
                </a:rPr>
                <a:t>44</a:t>
              </a:r>
            </a:p>
            <a:p>
              <a:pPr algn="ctr"/>
              <a:r>
                <a:rPr lang="ja-JP" sz="1200">
                  <a:solidFill>
                    <a:srgbClr val="FFC000"/>
                  </a:solidFill>
                  <a:latin typeface="Arial" panose="020B0604020202020204" pitchFamily="34" charset="0"/>
                  <a:ea typeface="MS Mincho"/>
                  <a:cs typeface="Arial" panose="020B0604020202020204" pitchFamily="34" charset="0"/>
                </a:rPr>
                <a:t>(24)</a:t>
              </a:r>
            </a:p>
          </p:txBody>
        </p:sp>
        <p:sp>
          <p:nvSpPr>
            <p:cNvPr id="221" name="TextBox 220">
              <a:extLst>
                <a:ext uri="{FF2B5EF4-FFF2-40B4-BE49-F238E27FC236}">
                  <a16:creationId xmlns:a16="http://schemas.microsoft.com/office/drawing/2014/main" id="{8F174838-936F-22E2-FF30-914F826BE4D0}"/>
                </a:ext>
              </a:extLst>
            </p:cNvPr>
            <p:cNvSpPr txBox="1"/>
            <p:nvPr/>
          </p:nvSpPr>
          <p:spPr>
            <a:xfrm>
              <a:off x="3770576" y="6089365"/>
              <a:ext cx="345214" cy="442035"/>
            </a:xfrm>
            <a:prstGeom prst="rect">
              <a:avLst/>
            </a:prstGeom>
            <a:noFill/>
          </p:spPr>
          <p:txBody>
            <a:bodyPr wrap="none" lIns="36000" tIns="36000" rIns="36000" bIns="36000" rtlCol="0" anchor="t" anchorCtr="0">
              <a:spAutoFit/>
            </a:bodyPr>
            <a:lstStyle/>
            <a:p>
              <a:pPr algn="ctr"/>
              <a:r>
                <a:rPr lang="ja-JP" sz="1200">
                  <a:solidFill>
                    <a:srgbClr val="FFC000"/>
                  </a:solidFill>
                  <a:latin typeface="Arial" panose="020B0604020202020204" pitchFamily="34" charset="0"/>
                  <a:ea typeface="MS Mincho"/>
                  <a:cs typeface="Arial" panose="020B0604020202020204" pitchFamily="34" charset="0"/>
                </a:rPr>
                <a:t>117</a:t>
              </a:r>
            </a:p>
            <a:p>
              <a:pPr algn="ctr"/>
              <a:r>
                <a:rPr lang="ja-JP" sz="1200">
                  <a:solidFill>
                    <a:srgbClr val="FFC000"/>
                  </a:solidFill>
                  <a:latin typeface="Arial" panose="020B0604020202020204" pitchFamily="34" charset="0"/>
                  <a:ea typeface="MS Mincho"/>
                  <a:cs typeface="Arial" panose="020B0604020202020204" pitchFamily="34" charset="0"/>
                </a:rPr>
                <a:t>(16)</a:t>
              </a:r>
            </a:p>
          </p:txBody>
        </p:sp>
        <p:sp>
          <p:nvSpPr>
            <p:cNvPr id="222" name="TextBox 221">
              <a:extLst>
                <a:ext uri="{FF2B5EF4-FFF2-40B4-BE49-F238E27FC236}">
                  <a16:creationId xmlns:a16="http://schemas.microsoft.com/office/drawing/2014/main" id="{D7AE58D9-BA6C-E929-A40E-3D0DCE22BDEF}"/>
                </a:ext>
              </a:extLst>
            </p:cNvPr>
            <p:cNvSpPr txBox="1"/>
            <p:nvPr/>
          </p:nvSpPr>
          <p:spPr>
            <a:xfrm>
              <a:off x="3357275" y="6089365"/>
              <a:ext cx="327581" cy="442035"/>
            </a:xfrm>
            <a:prstGeom prst="rect">
              <a:avLst/>
            </a:prstGeom>
            <a:noFill/>
          </p:spPr>
          <p:txBody>
            <a:bodyPr wrap="none" lIns="36000" tIns="36000" rIns="36000" bIns="36000" rtlCol="0" anchor="t" anchorCtr="0">
              <a:spAutoFit/>
            </a:bodyPr>
            <a:lstStyle/>
            <a:p>
              <a:pPr algn="ctr"/>
              <a:r>
                <a:rPr lang="ja-JP" sz="1200">
                  <a:solidFill>
                    <a:srgbClr val="FFC000"/>
                  </a:solidFill>
                  <a:latin typeface="Arial" panose="020B0604020202020204" pitchFamily="34" charset="0"/>
                  <a:ea typeface="MS Mincho"/>
                  <a:cs typeface="Arial" panose="020B0604020202020204" pitchFamily="34" charset="0"/>
                </a:rPr>
                <a:t>214</a:t>
              </a:r>
            </a:p>
            <a:p>
              <a:pPr algn="ctr"/>
              <a:r>
                <a:rPr lang="ja-JP" sz="1200">
                  <a:solidFill>
                    <a:srgbClr val="FFC000"/>
                  </a:solidFill>
                  <a:latin typeface="Arial" panose="020B0604020202020204" pitchFamily="34" charset="0"/>
                  <a:ea typeface="MS Mincho"/>
                  <a:cs typeface="Arial" panose="020B0604020202020204" pitchFamily="34" charset="0"/>
                </a:rPr>
                <a:t>(2)</a:t>
              </a:r>
            </a:p>
          </p:txBody>
        </p:sp>
      </p:grpSp>
      <p:grpSp>
        <p:nvGrpSpPr>
          <p:cNvPr id="223" name="Group 222">
            <a:extLst>
              <a:ext uri="{FF2B5EF4-FFF2-40B4-BE49-F238E27FC236}">
                <a16:creationId xmlns:a16="http://schemas.microsoft.com/office/drawing/2014/main" id="{CAFF4AE1-2D76-624F-B79F-DE34AE036902}"/>
              </a:ext>
            </a:extLst>
          </p:cNvPr>
          <p:cNvGrpSpPr/>
          <p:nvPr/>
        </p:nvGrpSpPr>
        <p:grpSpPr>
          <a:xfrm>
            <a:off x="8518880" y="5846765"/>
            <a:ext cx="3291228" cy="442035"/>
            <a:chOff x="3357274" y="6089365"/>
            <a:chExt cx="3291228" cy="442035"/>
          </a:xfrm>
        </p:grpSpPr>
        <p:sp>
          <p:nvSpPr>
            <p:cNvPr id="224" name="TextBox 223">
              <a:extLst>
                <a:ext uri="{FF2B5EF4-FFF2-40B4-BE49-F238E27FC236}">
                  <a16:creationId xmlns:a16="http://schemas.microsoft.com/office/drawing/2014/main" id="{68C4F83A-5A27-DA51-566A-EED78A029EA1}"/>
                </a:ext>
              </a:extLst>
            </p:cNvPr>
            <p:cNvSpPr txBox="1"/>
            <p:nvPr/>
          </p:nvSpPr>
          <p:spPr>
            <a:xfrm>
              <a:off x="6303288" y="6089365"/>
              <a:ext cx="345214" cy="442035"/>
            </a:xfrm>
            <a:prstGeom prst="rect">
              <a:avLst/>
            </a:prstGeom>
            <a:noFill/>
          </p:spPr>
          <p:txBody>
            <a:bodyPr wrap="none" lIns="36000" tIns="36000" rIns="36000" bIns="36000" rtlCol="0" anchor="t" anchorCtr="0">
              <a:spAutoFit/>
            </a:bodyPr>
            <a:lstStyle/>
            <a:p>
              <a:pPr algn="ctr"/>
              <a:r>
                <a:rPr lang="ja-JP" sz="1200">
                  <a:solidFill>
                    <a:schemeClr val="accent5"/>
                  </a:solidFill>
                  <a:cs typeface="Arial" panose="020B0604020202020204" pitchFamily="34" charset="0"/>
                </a:rPr>
                <a:t>2</a:t>
              </a:r>
            </a:p>
            <a:p>
              <a:pPr algn="ctr"/>
              <a:r>
                <a:rPr lang="ja-JP" sz="1200">
                  <a:solidFill>
                    <a:schemeClr val="accent5"/>
                  </a:solidFill>
                  <a:cs typeface="Arial" panose="020B0604020202020204" pitchFamily="34" charset="0"/>
                </a:rPr>
                <a:t>(28)</a:t>
              </a:r>
            </a:p>
          </p:txBody>
        </p:sp>
        <p:sp>
          <p:nvSpPr>
            <p:cNvPr id="225" name="TextBox 224">
              <a:extLst>
                <a:ext uri="{FF2B5EF4-FFF2-40B4-BE49-F238E27FC236}">
                  <a16:creationId xmlns:a16="http://schemas.microsoft.com/office/drawing/2014/main" id="{5F0983D6-4C59-5DC4-29CD-DC6E08B15A17}"/>
                </a:ext>
              </a:extLst>
            </p:cNvPr>
            <p:cNvSpPr txBox="1"/>
            <p:nvPr/>
          </p:nvSpPr>
          <p:spPr>
            <a:xfrm>
              <a:off x="5881169" y="6089365"/>
              <a:ext cx="345214" cy="442035"/>
            </a:xfrm>
            <a:prstGeom prst="rect">
              <a:avLst/>
            </a:prstGeom>
            <a:noFill/>
          </p:spPr>
          <p:txBody>
            <a:bodyPr wrap="none" lIns="36000" tIns="36000" rIns="36000" bIns="36000" rtlCol="0" anchor="t" anchorCtr="0">
              <a:spAutoFit/>
            </a:bodyPr>
            <a:lstStyle/>
            <a:p>
              <a:pPr algn="ctr"/>
              <a:r>
                <a:rPr lang="ja-JP" sz="1200">
                  <a:solidFill>
                    <a:schemeClr val="accent5"/>
                  </a:solidFill>
                  <a:cs typeface="Arial" panose="020B0604020202020204" pitchFamily="34" charset="0"/>
                </a:rPr>
                <a:t>6</a:t>
              </a:r>
            </a:p>
            <a:p>
              <a:pPr algn="ctr"/>
              <a:r>
                <a:rPr lang="ja-JP" sz="1200">
                  <a:solidFill>
                    <a:schemeClr val="accent5"/>
                  </a:solidFill>
                  <a:cs typeface="Arial" panose="020B0604020202020204" pitchFamily="34" charset="0"/>
                </a:rPr>
                <a:t>(25)</a:t>
              </a:r>
            </a:p>
          </p:txBody>
        </p:sp>
        <p:sp>
          <p:nvSpPr>
            <p:cNvPr id="226" name="TextBox 225">
              <a:extLst>
                <a:ext uri="{FF2B5EF4-FFF2-40B4-BE49-F238E27FC236}">
                  <a16:creationId xmlns:a16="http://schemas.microsoft.com/office/drawing/2014/main" id="{13122EFD-4DC7-C678-BC9C-3F7E2D49FB2E}"/>
                </a:ext>
              </a:extLst>
            </p:cNvPr>
            <p:cNvSpPr txBox="1"/>
            <p:nvPr/>
          </p:nvSpPr>
          <p:spPr>
            <a:xfrm>
              <a:off x="5459050" y="6089365"/>
              <a:ext cx="345214" cy="442035"/>
            </a:xfrm>
            <a:prstGeom prst="rect">
              <a:avLst/>
            </a:prstGeom>
            <a:noFill/>
          </p:spPr>
          <p:txBody>
            <a:bodyPr wrap="none" lIns="36000" tIns="36000" rIns="36000" bIns="36000" rtlCol="0" anchor="t" anchorCtr="0">
              <a:spAutoFit/>
            </a:bodyPr>
            <a:lstStyle/>
            <a:p>
              <a:pPr algn="ctr"/>
              <a:r>
                <a:rPr lang="ja-JP" sz="1200">
                  <a:solidFill>
                    <a:schemeClr val="accent5"/>
                  </a:solidFill>
                  <a:cs typeface="Arial" panose="020B0604020202020204" pitchFamily="34" charset="0"/>
                </a:rPr>
                <a:t>10</a:t>
              </a:r>
            </a:p>
            <a:p>
              <a:pPr algn="ctr"/>
              <a:r>
                <a:rPr lang="ja-JP" sz="1200">
                  <a:solidFill>
                    <a:schemeClr val="accent5"/>
                  </a:solidFill>
                  <a:cs typeface="Arial" panose="020B0604020202020204" pitchFamily="34" charset="0"/>
                </a:rPr>
                <a:t>(23)</a:t>
              </a:r>
            </a:p>
          </p:txBody>
        </p:sp>
        <p:sp>
          <p:nvSpPr>
            <p:cNvPr id="227" name="TextBox 226">
              <a:extLst>
                <a:ext uri="{FF2B5EF4-FFF2-40B4-BE49-F238E27FC236}">
                  <a16:creationId xmlns:a16="http://schemas.microsoft.com/office/drawing/2014/main" id="{0E5BFFFE-A1E0-C247-D723-64E98F03D19A}"/>
                </a:ext>
              </a:extLst>
            </p:cNvPr>
            <p:cNvSpPr txBox="1"/>
            <p:nvPr/>
          </p:nvSpPr>
          <p:spPr>
            <a:xfrm>
              <a:off x="5036932" y="6089365"/>
              <a:ext cx="345214" cy="442035"/>
            </a:xfrm>
            <a:prstGeom prst="rect">
              <a:avLst/>
            </a:prstGeom>
            <a:noFill/>
          </p:spPr>
          <p:txBody>
            <a:bodyPr wrap="none" lIns="36000" tIns="36000" rIns="36000" bIns="36000" rtlCol="0" anchor="t" anchorCtr="0">
              <a:spAutoFit/>
            </a:bodyPr>
            <a:lstStyle/>
            <a:p>
              <a:pPr algn="ctr"/>
              <a:r>
                <a:rPr lang="ja-JP" sz="1200">
                  <a:solidFill>
                    <a:schemeClr val="accent5"/>
                  </a:solidFill>
                  <a:cs typeface="Arial" panose="020B0604020202020204" pitchFamily="34" charset="0"/>
                </a:rPr>
                <a:t>15</a:t>
              </a:r>
            </a:p>
            <a:p>
              <a:pPr algn="ctr"/>
              <a:r>
                <a:rPr lang="ja-JP" sz="1200">
                  <a:solidFill>
                    <a:schemeClr val="accent5"/>
                  </a:solidFill>
                  <a:cs typeface="Arial" panose="020B0604020202020204" pitchFamily="34" charset="0"/>
                </a:rPr>
                <a:t>(21)</a:t>
              </a:r>
            </a:p>
          </p:txBody>
        </p:sp>
        <p:sp>
          <p:nvSpPr>
            <p:cNvPr id="228" name="TextBox 227">
              <a:extLst>
                <a:ext uri="{FF2B5EF4-FFF2-40B4-BE49-F238E27FC236}">
                  <a16:creationId xmlns:a16="http://schemas.microsoft.com/office/drawing/2014/main" id="{04E726F1-B42C-A7E5-9DFF-E6BFC79202E4}"/>
                </a:ext>
              </a:extLst>
            </p:cNvPr>
            <p:cNvSpPr txBox="1"/>
            <p:nvPr/>
          </p:nvSpPr>
          <p:spPr>
            <a:xfrm>
              <a:off x="4614813" y="6089365"/>
              <a:ext cx="345214" cy="442035"/>
            </a:xfrm>
            <a:prstGeom prst="rect">
              <a:avLst/>
            </a:prstGeom>
            <a:noFill/>
          </p:spPr>
          <p:txBody>
            <a:bodyPr wrap="none" lIns="36000" tIns="36000" rIns="36000" bIns="36000" rtlCol="0" anchor="t" anchorCtr="0">
              <a:spAutoFit/>
            </a:bodyPr>
            <a:lstStyle/>
            <a:p>
              <a:pPr algn="ctr"/>
              <a:r>
                <a:rPr lang="ja-JP" sz="1200">
                  <a:solidFill>
                    <a:schemeClr val="accent5"/>
                  </a:solidFill>
                  <a:cs typeface="Arial" panose="020B0604020202020204" pitchFamily="34" charset="0"/>
                </a:rPr>
                <a:t>21</a:t>
              </a:r>
            </a:p>
            <a:p>
              <a:pPr algn="ctr"/>
              <a:r>
                <a:rPr lang="ja-JP" sz="1200">
                  <a:solidFill>
                    <a:schemeClr val="accent5"/>
                  </a:solidFill>
                  <a:cs typeface="Arial" panose="020B0604020202020204" pitchFamily="34" charset="0"/>
                </a:rPr>
                <a:t>(18)</a:t>
              </a:r>
            </a:p>
          </p:txBody>
        </p:sp>
        <p:sp>
          <p:nvSpPr>
            <p:cNvPr id="229" name="TextBox 228">
              <a:extLst>
                <a:ext uri="{FF2B5EF4-FFF2-40B4-BE49-F238E27FC236}">
                  <a16:creationId xmlns:a16="http://schemas.microsoft.com/office/drawing/2014/main" id="{B4316C0E-F8B6-2745-89B2-4687BE80F2CD}"/>
                </a:ext>
              </a:extLst>
            </p:cNvPr>
            <p:cNvSpPr txBox="1"/>
            <p:nvPr/>
          </p:nvSpPr>
          <p:spPr>
            <a:xfrm>
              <a:off x="4192694" y="6089365"/>
              <a:ext cx="345215" cy="442035"/>
            </a:xfrm>
            <a:prstGeom prst="rect">
              <a:avLst/>
            </a:prstGeom>
            <a:noFill/>
          </p:spPr>
          <p:txBody>
            <a:bodyPr wrap="none" lIns="36000" tIns="36000" rIns="36000" bIns="36000" rtlCol="0" anchor="t" anchorCtr="0">
              <a:spAutoFit/>
            </a:bodyPr>
            <a:lstStyle/>
            <a:p>
              <a:pPr algn="ctr"/>
              <a:r>
                <a:rPr lang="ja-JP" sz="1200">
                  <a:solidFill>
                    <a:schemeClr val="accent5"/>
                  </a:solidFill>
                  <a:cs typeface="Arial" panose="020B0604020202020204" pitchFamily="34" charset="0"/>
                </a:rPr>
                <a:t>36</a:t>
              </a:r>
              <a:br>
                <a:rPr lang="ja-JP" sz="1200">
                  <a:solidFill>
                    <a:schemeClr val="accent5"/>
                  </a:solidFill>
                  <a:cs typeface="Arial" panose="020B0604020202020204" pitchFamily="34" charset="0"/>
                </a:rPr>
              </a:br>
              <a:r>
                <a:rPr lang="ja-JP" sz="1200">
                  <a:solidFill>
                    <a:schemeClr val="accent5"/>
                  </a:solidFill>
                  <a:cs typeface="Arial" panose="020B0604020202020204" pitchFamily="34" charset="0"/>
                </a:rPr>
                <a:t>(14)</a:t>
              </a:r>
            </a:p>
          </p:txBody>
        </p:sp>
        <p:sp>
          <p:nvSpPr>
            <p:cNvPr id="230" name="TextBox 229">
              <a:extLst>
                <a:ext uri="{FF2B5EF4-FFF2-40B4-BE49-F238E27FC236}">
                  <a16:creationId xmlns:a16="http://schemas.microsoft.com/office/drawing/2014/main" id="{1030C216-75F4-0794-9CD3-955A3F2EC2E0}"/>
                </a:ext>
              </a:extLst>
            </p:cNvPr>
            <p:cNvSpPr txBox="1"/>
            <p:nvPr/>
          </p:nvSpPr>
          <p:spPr>
            <a:xfrm>
              <a:off x="3813055" y="6089365"/>
              <a:ext cx="260254" cy="442035"/>
            </a:xfrm>
            <a:prstGeom prst="rect">
              <a:avLst/>
            </a:prstGeom>
            <a:noFill/>
          </p:spPr>
          <p:txBody>
            <a:bodyPr wrap="none" lIns="36000" tIns="36000" rIns="36000" bIns="36000" rtlCol="0" anchor="t" anchorCtr="0">
              <a:spAutoFit/>
            </a:bodyPr>
            <a:lstStyle/>
            <a:p>
              <a:pPr algn="ctr"/>
              <a:r>
                <a:rPr lang="ja-JP" sz="1200">
                  <a:solidFill>
                    <a:schemeClr val="accent5"/>
                  </a:solidFill>
                  <a:cs typeface="Arial" panose="020B0604020202020204" pitchFamily="34" charset="0"/>
                </a:rPr>
                <a:t>86</a:t>
              </a:r>
            </a:p>
            <a:p>
              <a:pPr algn="ctr"/>
              <a:r>
                <a:rPr lang="ja-JP" sz="1200">
                  <a:solidFill>
                    <a:schemeClr val="accent5"/>
                  </a:solidFill>
                  <a:cs typeface="Arial" panose="020B0604020202020204" pitchFamily="34" charset="0"/>
                </a:rPr>
                <a:t>(2)</a:t>
              </a:r>
            </a:p>
          </p:txBody>
        </p:sp>
        <p:sp>
          <p:nvSpPr>
            <p:cNvPr id="231" name="TextBox 230">
              <a:extLst>
                <a:ext uri="{FF2B5EF4-FFF2-40B4-BE49-F238E27FC236}">
                  <a16:creationId xmlns:a16="http://schemas.microsoft.com/office/drawing/2014/main" id="{B318F888-066A-7205-8993-58E181B11237}"/>
                </a:ext>
              </a:extLst>
            </p:cNvPr>
            <p:cNvSpPr txBox="1"/>
            <p:nvPr/>
          </p:nvSpPr>
          <p:spPr>
            <a:xfrm>
              <a:off x="3357274" y="6089365"/>
              <a:ext cx="327581" cy="442035"/>
            </a:xfrm>
            <a:prstGeom prst="rect">
              <a:avLst/>
            </a:prstGeom>
            <a:noFill/>
          </p:spPr>
          <p:txBody>
            <a:bodyPr wrap="none" lIns="36000" tIns="36000" rIns="36000" bIns="36000" rtlCol="0" anchor="t" anchorCtr="0">
              <a:spAutoFit/>
            </a:bodyPr>
            <a:lstStyle/>
            <a:p>
              <a:pPr algn="ctr"/>
              <a:r>
                <a:rPr lang="ja-JP" sz="1200">
                  <a:solidFill>
                    <a:schemeClr val="accent5"/>
                  </a:solidFill>
                  <a:cs typeface="Arial" panose="020B0604020202020204" pitchFamily="34" charset="0"/>
                </a:rPr>
                <a:t>122</a:t>
              </a:r>
            </a:p>
            <a:p>
              <a:pPr algn="ctr"/>
              <a:r>
                <a:rPr lang="ja-JP" sz="1200">
                  <a:solidFill>
                    <a:schemeClr val="accent5"/>
                  </a:solidFill>
                  <a:cs typeface="Arial" panose="020B0604020202020204" pitchFamily="34" charset="0"/>
                </a:rPr>
                <a:t> (0) </a:t>
              </a:r>
            </a:p>
          </p:txBody>
        </p:sp>
      </p:grpSp>
      <p:sp>
        <p:nvSpPr>
          <p:cNvPr id="235" name="TextBox 234">
            <a:extLst>
              <a:ext uri="{FF2B5EF4-FFF2-40B4-BE49-F238E27FC236}">
                <a16:creationId xmlns:a16="http://schemas.microsoft.com/office/drawing/2014/main" id="{37F58F4C-89DC-3AFB-A180-6F3ECB1E5155}"/>
              </a:ext>
            </a:extLst>
          </p:cNvPr>
          <p:cNvSpPr txBox="1"/>
          <p:nvPr/>
        </p:nvSpPr>
        <p:spPr>
          <a:xfrm>
            <a:off x="7879240" y="5403850"/>
            <a:ext cx="696024" cy="461665"/>
          </a:xfrm>
          <a:prstGeom prst="rect">
            <a:avLst/>
          </a:prstGeom>
          <a:noFill/>
        </p:spPr>
        <p:txBody>
          <a:bodyPr wrap="none" rtlCol="0">
            <a:spAutoFit/>
          </a:bodyPr>
          <a:lstStyle/>
          <a:p>
            <a:pPr algn="r"/>
            <a:r>
              <a:rPr lang="ja-JP" sz="1200">
                <a:solidFill>
                  <a:srgbClr val="FFC000"/>
                </a:solidFill>
              </a:rPr>
              <a:t>なし</a:t>
            </a:r>
          </a:p>
          <a:p>
            <a:pPr algn="r"/>
            <a:r>
              <a:rPr lang="ja-JP" sz="1200">
                <a:solidFill>
                  <a:srgbClr val="FFC000"/>
                </a:solidFill>
              </a:rPr>
              <a:t>手術</a:t>
            </a:r>
          </a:p>
        </p:txBody>
      </p:sp>
      <p:sp>
        <p:nvSpPr>
          <p:cNvPr id="236" name="TextBox 235">
            <a:extLst>
              <a:ext uri="{FF2B5EF4-FFF2-40B4-BE49-F238E27FC236}">
                <a16:creationId xmlns:a16="http://schemas.microsoft.com/office/drawing/2014/main" id="{F85A77C0-348D-0A21-7BE7-40E98B42E2F2}"/>
              </a:ext>
            </a:extLst>
          </p:cNvPr>
          <p:cNvSpPr txBox="1"/>
          <p:nvPr/>
        </p:nvSpPr>
        <p:spPr>
          <a:xfrm>
            <a:off x="7853592" y="5930900"/>
            <a:ext cx="721672" cy="276999"/>
          </a:xfrm>
          <a:prstGeom prst="rect">
            <a:avLst/>
          </a:prstGeom>
          <a:noFill/>
        </p:spPr>
        <p:txBody>
          <a:bodyPr wrap="none" rtlCol="0">
            <a:spAutoFit/>
          </a:bodyPr>
          <a:lstStyle/>
          <a:p>
            <a:pPr algn="r"/>
            <a:r>
              <a:rPr lang="ja-JP" sz="1200">
                <a:solidFill>
                  <a:schemeClr val="accent5"/>
                </a:solidFill>
              </a:rPr>
              <a:t>手術</a:t>
            </a:r>
          </a:p>
        </p:txBody>
      </p:sp>
      <p:grpSp>
        <p:nvGrpSpPr>
          <p:cNvPr id="237" name="Group 236">
            <a:extLst>
              <a:ext uri="{FF2B5EF4-FFF2-40B4-BE49-F238E27FC236}">
                <a16:creationId xmlns:a16="http://schemas.microsoft.com/office/drawing/2014/main" id="{15ECF5CE-8A7C-215C-CEDE-68A931E87FDF}"/>
              </a:ext>
            </a:extLst>
          </p:cNvPr>
          <p:cNvGrpSpPr/>
          <p:nvPr/>
        </p:nvGrpSpPr>
        <p:grpSpPr>
          <a:xfrm>
            <a:off x="8678909" y="2498270"/>
            <a:ext cx="1900918" cy="2253344"/>
            <a:chOff x="4924425" y="2019299"/>
            <a:chExt cx="2337673" cy="2820142"/>
          </a:xfrm>
        </p:grpSpPr>
        <p:sp>
          <p:nvSpPr>
            <p:cNvPr id="238" name="Freeform: Shape 46">
              <a:extLst>
                <a:ext uri="{FF2B5EF4-FFF2-40B4-BE49-F238E27FC236}">
                  <a16:creationId xmlns:a16="http://schemas.microsoft.com/office/drawing/2014/main" id="{633AA1BD-6CC7-72C4-CE05-C109C8735EE4}"/>
                </a:ext>
              </a:extLst>
            </p:cNvPr>
            <p:cNvSpPr/>
            <p:nvPr/>
          </p:nvSpPr>
          <p:spPr>
            <a:xfrm>
              <a:off x="4924425" y="2019299"/>
              <a:ext cx="2337673" cy="2820142"/>
            </a:xfrm>
            <a:custGeom>
              <a:avLst/>
              <a:gdLst>
                <a:gd name="connsiteX0" fmla="*/ 2337673 w 2337673"/>
                <a:gd name="connsiteY0" fmla="*/ 2820143 h 2820142"/>
                <a:gd name="connsiteX1" fmla="*/ 2337673 w 2337673"/>
                <a:gd name="connsiteY1" fmla="*/ 2770346 h 2820142"/>
                <a:gd name="connsiteX2" fmla="*/ 2157136 w 2337673"/>
                <a:gd name="connsiteY2" fmla="*/ 2770346 h 2820142"/>
                <a:gd name="connsiteX3" fmla="*/ 2157136 w 2337673"/>
                <a:gd name="connsiteY3" fmla="*/ 2745438 h 2820142"/>
                <a:gd name="connsiteX4" fmla="*/ 1973485 w 2337673"/>
                <a:gd name="connsiteY4" fmla="*/ 2745438 h 2820142"/>
                <a:gd name="connsiteX5" fmla="*/ 1973485 w 2337673"/>
                <a:gd name="connsiteY5" fmla="*/ 2711206 h 2820142"/>
                <a:gd name="connsiteX6" fmla="*/ 1696450 w 2337673"/>
                <a:gd name="connsiteY6" fmla="*/ 2711206 h 2820142"/>
                <a:gd name="connsiteX7" fmla="*/ 1696450 w 2337673"/>
                <a:gd name="connsiteY7" fmla="*/ 2689412 h 2820142"/>
                <a:gd name="connsiteX8" fmla="*/ 1665323 w 2337673"/>
                <a:gd name="connsiteY8" fmla="*/ 2689412 h 2820142"/>
                <a:gd name="connsiteX9" fmla="*/ 1665323 w 2337673"/>
                <a:gd name="connsiteY9" fmla="*/ 2599144 h 2820142"/>
                <a:gd name="connsiteX10" fmla="*/ 1621736 w 2337673"/>
                <a:gd name="connsiteY10" fmla="*/ 2599144 h 2820142"/>
                <a:gd name="connsiteX11" fmla="*/ 1621736 w 2337673"/>
                <a:gd name="connsiteY11" fmla="*/ 2543109 h 2820142"/>
                <a:gd name="connsiteX12" fmla="*/ 1565710 w 2337673"/>
                <a:gd name="connsiteY12" fmla="*/ 2543109 h 2820142"/>
                <a:gd name="connsiteX13" fmla="*/ 1565710 w 2337673"/>
                <a:gd name="connsiteY13" fmla="*/ 2521325 h 2820142"/>
                <a:gd name="connsiteX14" fmla="*/ 1525248 w 2337673"/>
                <a:gd name="connsiteY14" fmla="*/ 2521325 h 2820142"/>
                <a:gd name="connsiteX15" fmla="*/ 1525248 w 2337673"/>
                <a:gd name="connsiteY15" fmla="*/ 2502646 h 2820142"/>
                <a:gd name="connsiteX16" fmla="*/ 1478556 w 2337673"/>
                <a:gd name="connsiteY16" fmla="*/ 2502646 h 2820142"/>
                <a:gd name="connsiteX17" fmla="*/ 1478556 w 2337673"/>
                <a:gd name="connsiteY17" fmla="*/ 2474633 h 2820142"/>
                <a:gd name="connsiteX18" fmla="*/ 1350931 w 2337673"/>
                <a:gd name="connsiteY18" fmla="*/ 2474633 h 2820142"/>
                <a:gd name="connsiteX19" fmla="*/ 1350931 w 2337673"/>
                <a:gd name="connsiteY19" fmla="*/ 2437276 h 2820142"/>
                <a:gd name="connsiteX20" fmla="*/ 1298019 w 2337673"/>
                <a:gd name="connsiteY20" fmla="*/ 2437276 h 2820142"/>
                <a:gd name="connsiteX21" fmla="*/ 1298019 w 2337673"/>
                <a:gd name="connsiteY21" fmla="*/ 2350122 h 2820142"/>
                <a:gd name="connsiteX22" fmla="*/ 1260662 w 2337673"/>
                <a:gd name="connsiteY22" fmla="*/ 2350122 h 2820142"/>
                <a:gd name="connsiteX23" fmla="*/ 1260662 w 2337673"/>
                <a:gd name="connsiteY23" fmla="*/ 2337673 h 2820142"/>
                <a:gd name="connsiteX24" fmla="*/ 1210856 w 2337673"/>
                <a:gd name="connsiteY24" fmla="*/ 2337673 h 2820142"/>
                <a:gd name="connsiteX25" fmla="*/ 1210856 w 2337673"/>
                <a:gd name="connsiteY25" fmla="*/ 2278533 h 2820142"/>
                <a:gd name="connsiteX26" fmla="*/ 1117473 w 2337673"/>
                <a:gd name="connsiteY26" fmla="*/ 2278533 h 2820142"/>
                <a:gd name="connsiteX27" fmla="*/ 1117473 w 2337673"/>
                <a:gd name="connsiteY27" fmla="*/ 2160242 h 2820142"/>
                <a:gd name="connsiteX28" fmla="*/ 1086345 w 2337673"/>
                <a:gd name="connsiteY28" fmla="*/ 2160242 h 2820142"/>
                <a:gd name="connsiteX29" fmla="*/ 1086345 w 2337673"/>
                <a:gd name="connsiteY29" fmla="*/ 2097986 h 2820142"/>
                <a:gd name="connsiteX30" fmla="*/ 1033434 w 2337673"/>
                <a:gd name="connsiteY30" fmla="*/ 2097986 h 2820142"/>
                <a:gd name="connsiteX31" fmla="*/ 1033434 w 2337673"/>
                <a:gd name="connsiteY31" fmla="*/ 2054409 h 2820142"/>
                <a:gd name="connsiteX32" fmla="*/ 996077 w 2337673"/>
                <a:gd name="connsiteY32" fmla="*/ 2054409 h 2820142"/>
                <a:gd name="connsiteX33" fmla="*/ 996077 w 2337673"/>
                <a:gd name="connsiteY33" fmla="*/ 2010832 h 2820142"/>
                <a:gd name="connsiteX34" fmla="*/ 946274 w 2337673"/>
                <a:gd name="connsiteY34" fmla="*/ 2010832 h 2820142"/>
                <a:gd name="connsiteX35" fmla="*/ 946274 w 2337673"/>
                <a:gd name="connsiteY35" fmla="*/ 1970370 h 2820142"/>
                <a:gd name="connsiteX36" fmla="*/ 905809 w 2337673"/>
                <a:gd name="connsiteY36" fmla="*/ 1970370 h 2820142"/>
                <a:gd name="connsiteX37" fmla="*/ 905809 w 2337673"/>
                <a:gd name="connsiteY37" fmla="*/ 1929898 h 2820142"/>
                <a:gd name="connsiteX38" fmla="*/ 865343 w 2337673"/>
                <a:gd name="connsiteY38" fmla="*/ 1929898 h 2820142"/>
                <a:gd name="connsiteX39" fmla="*/ 865343 w 2337673"/>
                <a:gd name="connsiteY39" fmla="*/ 1799168 h 2820142"/>
                <a:gd name="connsiteX40" fmla="*/ 759510 w 2337673"/>
                <a:gd name="connsiteY40" fmla="*/ 1799168 h 2820142"/>
                <a:gd name="connsiteX41" fmla="*/ 759510 w 2337673"/>
                <a:gd name="connsiteY41" fmla="*/ 1655978 h 2820142"/>
                <a:gd name="connsiteX42" fmla="*/ 719044 w 2337673"/>
                <a:gd name="connsiteY42" fmla="*/ 1655978 h 2820142"/>
                <a:gd name="connsiteX43" fmla="*/ 719044 w 2337673"/>
                <a:gd name="connsiteY43" fmla="*/ 1593723 h 2820142"/>
                <a:gd name="connsiteX44" fmla="*/ 666127 w 2337673"/>
                <a:gd name="connsiteY44" fmla="*/ 1593723 h 2820142"/>
                <a:gd name="connsiteX45" fmla="*/ 666127 w 2337673"/>
                <a:gd name="connsiteY45" fmla="*/ 1512799 h 2820142"/>
                <a:gd name="connsiteX46" fmla="*/ 641226 w 2337673"/>
                <a:gd name="connsiteY46" fmla="*/ 1512799 h 2820142"/>
                <a:gd name="connsiteX47" fmla="*/ 641226 w 2337673"/>
                <a:gd name="connsiteY47" fmla="*/ 1397622 h 2820142"/>
                <a:gd name="connsiteX48" fmla="*/ 591422 w 2337673"/>
                <a:gd name="connsiteY48" fmla="*/ 1397622 h 2820142"/>
                <a:gd name="connsiteX49" fmla="*/ 591422 w 2337673"/>
                <a:gd name="connsiteY49" fmla="*/ 1301125 h 2820142"/>
                <a:gd name="connsiteX50" fmla="*/ 529167 w 2337673"/>
                <a:gd name="connsiteY50" fmla="*/ 1301125 h 2820142"/>
                <a:gd name="connsiteX51" fmla="*/ 529167 w 2337673"/>
                <a:gd name="connsiteY51" fmla="*/ 1139266 h 2820142"/>
                <a:gd name="connsiteX52" fmla="*/ 488701 w 2337673"/>
                <a:gd name="connsiteY52" fmla="*/ 1139266 h 2820142"/>
                <a:gd name="connsiteX53" fmla="*/ 488701 w 2337673"/>
                <a:gd name="connsiteY53" fmla="*/ 992962 h 2820142"/>
                <a:gd name="connsiteX54" fmla="*/ 435784 w 2337673"/>
                <a:gd name="connsiteY54" fmla="*/ 992962 h 2820142"/>
                <a:gd name="connsiteX55" fmla="*/ 435784 w 2337673"/>
                <a:gd name="connsiteY55" fmla="*/ 877794 h 2820142"/>
                <a:gd name="connsiteX56" fmla="*/ 407770 w 2337673"/>
                <a:gd name="connsiteY56" fmla="*/ 877794 h 2820142"/>
                <a:gd name="connsiteX57" fmla="*/ 407770 w 2337673"/>
                <a:gd name="connsiteY57" fmla="*/ 731495 h 2820142"/>
                <a:gd name="connsiteX58" fmla="*/ 354853 w 2337673"/>
                <a:gd name="connsiteY58" fmla="*/ 731495 h 2820142"/>
                <a:gd name="connsiteX59" fmla="*/ 354853 w 2337673"/>
                <a:gd name="connsiteY59" fmla="*/ 532280 h 2820142"/>
                <a:gd name="connsiteX60" fmla="*/ 301937 w 2337673"/>
                <a:gd name="connsiteY60" fmla="*/ 532280 h 2820142"/>
                <a:gd name="connsiteX61" fmla="*/ 301937 w 2337673"/>
                <a:gd name="connsiteY61" fmla="*/ 429558 h 2820142"/>
                <a:gd name="connsiteX62" fmla="*/ 267696 w 2337673"/>
                <a:gd name="connsiteY62" fmla="*/ 429558 h 2820142"/>
                <a:gd name="connsiteX63" fmla="*/ 267696 w 2337673"/>
                <a:gd name="connsiteY63" fmla="*/ 301936 h 2820142"/>
                <a:gd name="connsiteX64" fmla="*/ 214779 w 2337673"/>
                <a:gd name="connsiteY64" fmla="*/ 301936 h 2820142"/>
                <a:gd name="connsiteX65" fmla="*/ 214779 w 2337673"/>
                <a:gd name="connsiteY65" fmla="*/ 211666 h 2820142"/>
                <a:gd name="connsiteX66" fmla="*/ 180540 w 2337673"/>
                <a:gd name="connsiteY66" fmla="*/ 211666 h 2820142"/>
                <a:gd name="connsiteX67" fmla="*/ 180540 w 2337673"/>
                <a:gd name="connsiteY67" fmla="*/ 108946 h 2820142"/>
                <a:gd name="connsiteX68" fmla="*/ 84044 w 2337673"/>
                <a:gd name="connsiteY68" fmla="*/ 108946 h 2820142"/>
                <a:gd name="connsiteX69" fmla="*/ 84044 w 2337673"/>
                <a:gd name="connsiteY69" fmla="*/ 0 h 2820142"/>
                <a:gd name="connsiteX70" fmla="*/ 0 w 2337673"/>
                <a:gd name="connsiteY70" fmla="*/ 0 h 282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337673" h="2820142">
                  <a:moveTo>
                    <a:pt x="2337673" y="2820143"/>
                  </a:moveTo>
                  <a:lnTo>
                    <a:pt x="2337673" y="2770346"/>
                  </a:lnTo>
                  <a:lnTo>
                    <a:pt x="2157136" y="2770346"/>
                  </a:lnTo>
                  <a:lnTo>
                    <a:pt x="2157136" y="2745438"/>
                  </a:lnTo>
                  <a:lnTo>
                    <a:pt x="1973485" y="2745438"/>
                  </a:lnTo>
                  <a:lnTo>
                    <a:pt x="1973485" y="2711206"/>
                  </a:lnTo>
                  <a:lnTo>
                    <a:pt x="1696450" y="2711206"/>
                  </a:lnTo>
                  <a:lnTo>
                    <a:pt x="1696450" y="2689412"/>
                  </a:lnTo>
                  <a:lnTo>
                    <a:pt x="1665323" y="2689412"/>
                  </a:lnTo>
                  <a:lnTo>
                    <a:pt x="1665323" y="2599144"/>
                  </a:lnTo>
                  <a:lnTo>
                    <a:pt x="1621736" y="2599144"/>
                  </a:lnTo>
                  <a:lnTo>
                    <a:pt x="1621736" y="2543109"/>
                  </a:lnTo>
                  <a:lnTo>
                    <a:pt x="1565710" y="2543109"/>
                  </a:lnTo>
                  <a:lnTo>
                    <a:pt x="1565710" y="2521325"/>
                  </a:lnTo>
                  <a:lnTo>
                    <a:pt x="1525248" y="2521325"/>
                  </a:lnTo>
                  <a:lnTo>
                    <a:pt x="1525248" y="2502646"/>
                  </a:lnTo>
                  <a:lnTo>
                    <a:pt x="1478556" y="2502646"/>
                  </a:lnTo>
                  <a:lnTo>
                    <a:pt x="1478556" y="2474633"/>
                  </a:lnTo>
                  <a:lnTo>
                    <a:pt x="1350931" y="2474633"/>
                  </a:lnTo>
                  <a:lnTo>
                    <a:pt x="1350931" y="2437276"/>
                  </a:lnTo>
                  <a:lnTo>
                    <a:pt x="1298019" y="2437276"/>
                  </a:lnTo>
                  <a:lnTo>
                    <a:pt x="1298019" y="2350122"/>
                  </a:lnTo>
                  <a:lnTo>
                    <a:pt x="1260662" y="2350122"/>
                  </a:lnTo>
                  <a:lnTo>
                    <a:pt x="1260662" y="2337673"/>
                  </a:lnTo>
                  <a:lnTo>
                    <a:pt x="1210856" y="2337673"/>
                  </a:lnTo>
                  <a:lnTo>
                    <a:pt x="1210856" y="2278533"/>
                  </a:lnTo>
                  <a:lnTo>
                    <a:pt x="1117473" y="2278533"/>
                  </a:lnTo>
                  <a:lnTo>
                    <a:pt x="1117473" y="2160242"/>
                  </a:lnTo>
                  <a:lnTo>
                    <a:pt x="1086345" y="2160242"/>
                  </a:lnTo>
                  <a:lnTo>
                    <a:pt x="1086345" y="2097986"/>
                  </a:lnTo>
                  <a:lnTo>
                    <a:pt x="1033434" y="2097986"/>
                  </a:lnTo>
                  <a:lnTo>
                    <a:pt x="1033434" y="2054409"/>
                  </a:lnTo>
                  <a:lnTo>
                    <a:pt x="996077" y="2054409"/>
                  </a:lnTo>
                  <a:lnTo>
                    <a:pt x="996077" y="2010832"/>
                  </a:lnTo>
                  <a:lnTo>
                    <a:pt x="946274" y="2010832"/>
                  </a:lnTo>
                  <a:lnTo>
                    <a:pt x="946274" y="1970370"/>
                  </a:lnTo>
                  <a:lnTo>
                    <a:pt x="905809" y="1970370"/>
                  </a:lnTo>
                  <a:lnTo>
                    <a:pt x="905809" y="1929898"/>
                  </a:lnTo>
                  <a:lnTo>
                    <a:pt x="865343" y="1929898"/>
                  </a:lnTo>
                  <a:lnTo>
                    <a:pt x="865343" y="1799168"/>
                  </a:lnTo>
                  <a:lnTo>
                    <a:pt x="759510" y="1799168"/>
                  </a:lnTo>
                  <a:lnTo>
                    <a:pt x="759510" y="1655978"/>
                  </a:lnTo>
                  <a:lnTo>
                    <a:pt x="719044" y="1655978"/>
                  </a:lnTo>
                  <a:lnTo>
                    <a:pt x="719044" y="1593723"/>
                  </a:lnTo>
                  <a:lnTo>
                    <a:pt x="666127" y="1593723"/>
                  </a:lnTo>
                  <a:lnTo>
                    <a:pt x="666127" y="1512799"/>
                  </a:lnTo>
                  <a:lnTo>
                    <a:pt x="641226" y="1512799"/>
                  </a:lnTo>
                  <a:lnTo>
                    <a:pt x="641226" y="1397622"/>
                  </a:lnTo>
                  <a:lnTo>
                    <a:pt x="591422" y="1397622"/>
                  </a:lnTo>
                  <a:lnTo>
                    <a:pt x="591422" y="1301125"/>
                  </a:lnTo>
                  <a:lnTo>
                    <a:pt x="529167" y="1301125"/>
                  </a:lnTo>
                  <a:lnTo>
                    <a:pt x="529167" y="1139266"/>
                  </a:lnTo>
                  <a:lnTo>
                    <a:pt x="488701" y="1139266"/>
                  </a:lnTo>
                  <a:lnTo>
                    <a:pt x="488701" y="992962"/>
                  </a:lnTo>
                  <a:lnTo>
                    <a:pt x="435784" y="992962"/>
                  </a:lnTo>
                  <a:lnTo>
                    <a:pt x="435784" y="877794"/>
                  </a:lnTo>
                  <a:lnTo>
                    <a:pt x="407770" y="877794"/>
                  </a:lnTo>
                  <a:lnTo>
                    <a:pt x="407770" y="731495"/>
                  </a:lnTo>
                  <a:lnTo>
                    <a:pt x="354853" y="731495"/>
                  </a:lnTo>
                  <a:lnTo>
                    <a:pt x="354853" y="532280"/>
                  </a:lnTo>
                  <a:lnTo>
                    <a:pt x="301937" y="532280"/>
                  </a:lnTo>
                  <a:lnTo>
                    <a:pt x="301937" y="429558"/>
                  </a:lnTo>
                  <a:lnTo>
                    <a:pt x="267696" y="429558"/>
                  </a:lnTo>
                  <a:lnTo>
                    <a:pt x="267696" y="301936"/>
                  </a:lnTo>
                  <a:lnTo>
                    <a:pt x="214779" y="301936"/>
                  </a:lnTo>
                  <a:lnTo>
                    <a:pt x="214779" y="211666"/>
                  </a:lnTo>
                  <a:lnTo>
                    <a:pt x="180540" y="211666"/>
                  </a:lnTo>
                  <a:lnTo>
                    <a:pt x="180540" y="108946"/>
                  </a:lnTo>
                  <a:lnTo>
                    <a:pt x="84044" y="108946"/>
                  </a:lnTo>
                  <a:lnTo>
                    <a:pt x="84044" y="0"/>
                  </a:lnTo>
                  <a:lnTo>
                    <a:pt x="0" y="0"/>
                  </a:lnTo>
                </a:path>
              </a:pathLst>
            </a:custGeom>
            <a:noFill/>
            <a:ln w="19050" cap="flat">
              <a:solidFill>
                <a:schemeClr val="accent4"/>
              </a:solidFill>
              <a:prstDash val="solid"/>
              <a:miter/>
            </a:ln>
          </p:spPr>
          <p:txBody>
            <a:bodyPr rtlCol="0" anchor="ctr"/>
            <a:lstStyle/>
            <a:p>
              <a:endParaRPr lang="en-GB"/>
            </a:p>
          </p:txBody>
        </p:sp>
        <p:sp>
          <p:nvSpPr>
            <p:cNvPr id="239" name="Freeform: Shape 75">
              <a:extLst>
                <a:ext uri="{FF2B5EF4-FFF2-40B4-BE49-F238E27FC236}">
                  <a16:creationId xmlns:a16="http://schemas.microsoft.com/office/drawing/2014/main" id="{0829639B-73FA-38ED-F133-E9636E77F727}"/>
                </a:ext>
              </a:extLst>
            </p:cNvPr>
            <p:cNvSpPr/>
            <p:nvPr/>
          </p:nvSpPr>
          <p:spPr>
            <a:xfrm>
              <a:off x="5061759" y="208475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240" name="Freeform: Shape 76">
              <a:extLst>
                <a:ext uri="{FF2B5EF4-FFF2-40B4-BE49-F238E27FC236}">
                  <a16:creationId xmlns:a16="http://schemas.microsoft.com/office/drawing/2014/main" id="{FF5C794A-C89C-D8DA-0B9A-540B2DCC146D}"/>
                </a:ext>
              </a:extLst>
            </p:cNvPr>
            <p:cNvSpPr/>
            <p:nvPr/>
          </p:nvSpPr>
          <p:spPr>
            <a:xfrm>
              <a:off x="5101960" y="2311258"/>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19050" cap="flat">
              <a:solidFill>
                <a:schemeClr val="accent4"/>
              </a:solidFill>
              <a:prstDash val="solid"/>
              <a:miter/>
            </a:ln>
          </p:spPr>
          <p:txBody>
            <a:bodyPr rtlCol="0" anchor="ctr"/>
            <a:lstStyle/>
            <a:p>
              <a:endParaRPr lang="en-GB"/>
            </a:p>
          </p:txBody>
        </p:sp>
        <p:sp>
          <p:nvSpPr>
            <p:cNvPr id="241" name="Freeform: Shape 77">
              <a:extLst>
                <a:ext uri="{FF2B5EF4-FFF2-40B4-BE49-F238E27FC236}">
                  <a16:creationId xmlns:a16="http://schemas.microsoft.com/office/drawing/2014/main" id="{6E214BFB-DD4B-DA6F-A1DB-CA86B24473CC}"/>
                </a:ext>
              </a:extLst>
            </p:cNvPr>
            <p:cNvSpPr/>
            <p:nvPr/>
          </p:nvSpPr>
          <p:spPr>
            <a:xfrm>
              <a:off x="5159110" y="2444609"/>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19050" cap="flat">
              <a:solidFill>
                <a:schemeClr val="accent4"/>
              </a:solidFill>
              <a:prstDash val="solid"/>
              <a:miter/>
            </a:ln>
          </p:spPr>
          <p:txBody>
            <a:bodyPr rtlCol="0" anchor="ctr"/>
            <a:lstStyle/>
            <a:p>
              <a:endParaRPr lang="en-GB"/>
            </a:p>
          </p:txBody>
        </p:sp>
        <p:sp>
          <p:nvSpPr>
            <p:cNvPr id="242" name="Freeform: Shape 90">
              <a:extLst>
                <a:ext uri="{FF2B5EF4-FFF2-40B4-BE49-F238E27FC236}">
                  <a16:creationId xmlns:a16="http://schemas.microsoft.com/office/drawing/2014/main" id="{D090616C-15D4-B618-BF7E-EF30136CAE42}"/>
                </a:ext>
              </a:extLst>
            </p:cNvPr>
            <p:cNvSpPr/>
            <p:nvPr/>
          </p:nvSpPr>
          <p:spPr>
            <a:xfrm>
              <a:off x="5197210" y="2539859"/>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noFill/>
            <a:ln w="19050" cap="flat">
              <a:solidFill>
                <a:schemeClr val="accent4"/>
              </a:solidFill>
              <a:prstDash val="solid"/>
              <a:miter/>
            </a:ln>
          </p:spPr>
          <p:txBody>
            <a:bodyPr rtlCol="0" anchor="ctr"/>
            <a:lstStyle/>
            <a:p>
              <a:endParaRPr lang="en-GB"/>
            </a:p>
          </p:txBody>
        </p:sp>
        <p:sp>
          <p:nvSpPr>
            <p:cNvPr id="243" name="Freeform: Shape 98">
              <a:extLst>
                <a:ext uri="{FF2B5EF4-FFF2-40B4-BE49-F238E27FC236}">
                  <a16:creationId xmlns:a16="http://schemas.microsoft.com/office/drawing/2014/main" id="{A3692681-8075-47EF-34E9-E160FFC77626}"/>
                </a:ext>
              </a:extLst>
            </p:cNvPr>
            <p:cNvSpPr/>
            <p:nvPr/>
          </p:nvSpPr>
          <p:spPr>
            <a:xfrm>
              <a:off x="5235310" y="2749411"/>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noFill/>
            <a:ln w="19050" cap="flat">
              <a:solidFill>
                <a:schemeClr val="accent4"/>
              </a:solidFill>
              <a:prstDash val="solid"/>
              <a:miter/>
            </a:ln>
          </p:spPr>
          <p:txBody>
            <a:bodyPr rtlCol="0" anchor="ctr"/>
            <a:lstStyle/>
            <a:p>
              <a:endParaRPr lang="en-GB"/>
            </a:p>
          </p:txBody>
        </p:sp>
        <p:sp>
          <p:nvSpPr>
            <p:cNvPr id="244" name="Freeform: Shape 99">
              <a:extLst>
                <a:ext uri="{FF2B5EF4-FFF2-40B4-BE49-F238E27FC236}">
                  <a16:creationId xmlns:a16="http://schemas.microsoft.com/office/drawing/2014/main" id="{F51925F5-4C2E-A8B7-4170-F1C85A49B7C1}"/>
                </a:ext>
              </a:extLst>
            </p:cNvPr>
            <p:cNvSpPr/>
            <p:nvPr/>
          </p:nvSpPr>
          <p:spPr>
            <a:xfrm>
              <a:off x="5292461" y="2901812"/>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19050" cap="flat">
              <a:solidFill>
                <a:schemeClr val="accent4"/>
              </a:solidFill>
              <a:prstDash val="solid"/>
              <a:miter/>
            </a:ln>
          </p:spPr>
          <p:txBody>
            <a:bodyPr rtlCol="0" anchor="ctr"/>
            <a:lstStyle/>
            <a:p>
              <a:endParaRPr lang="en-GB"/>
            </a:p>
          </p:txBody>
        </p:sp>
        <p:sp>
          <p:nvSpPr>
            <p:cNvPr id="245" name="Freeform: Shape 102">
              <a:extLst>
                <a:ext uri="{FF2B5EF4-FFF2-40B4-BE49-F238E27FC236}">
                  <a16:creationId xmlns:a16="http://schemas.microsoft.com/office/drawing/2014/main" id="{1A9BBEC2-3611-BF7F-768E-AD059EF87E3A}"/>
                </a:ext>
              </a:extLst>
            </p:cNvPr>
            <p:cNvSpPr/>
            <p:nvPr/>
          </p:nvSpPr>
          <p:spPr>
            <a:xfrm>
              <a:off x="5330561" y="3016109"/>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noFill/>
            <a:ln w="19050" cap="flat">
              <a:solidFill>
                <a:schemeClr val="accent4"/>
              </a:solidFill>
              <a:prstDash val="solid"/>
              <a:miter/>
            </a:ln>
          </p:spPr>
          <p:txBody>
            <a:bodyPr rtlCol="0" anchor="ctr"/>
            <a:lstStyle/>
            <a:p>
              <a:endParaRPr lang="en-GB"/>
            </a:p>
          </p:txBody>
        </p:sp>
        <p:sp>
          <p:nvSpPr>
            <p:cNvPr id="246" name="Freeform: Shape 103">
              <a:extLst>
                <a:ext uri="{FF2B5EF4-FFF2-40B4-BE49-F238E27FC236}">
                  <a16:creationId xmlns:a16="http://schemas.microsoft.com/office/drawing/2014/main" id="{7DAF57AF-90CE-A309-2565-08294C6AEE4A}"/>
                </a:ext>
              </a:extLst>
            </p:cNvPr>
            <p:cNvSpPr/>
            <p:nvPr/>
          </p:nvSpPr>
          <p:spPr>
            <a:xfrm>
              <a:off x="5406762" y="3320919"/>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19050" cap="flat">
              <a:solidFill>
                <a:schemeClr val="accent4"/>
              </a:solidFill>
              <a:prstDash val="solid"/>
              <a:miter/>
            </a:ln>
          </p:spPr>
          <p:txBody>
            <a:bodyPr rtlCol="0" anchor="ctr"/>
            <a:lstStyle/>
            <a:p>
              <a:endParaRPr lang="en-GB"/>
            </a:p>
          </p:txBody>
        </p:sp>
        <p:sp>
          <p:nvSpPr>
            <p:cNvPr id="247" name="Freeform: Shape 104">
              <a:extLst>
                <a:ext uri="{FF2B5EF4-FFF2-40B4-BE49-F238E27FC236}">
                  <a16:creationId xmlns:a16="http://schemas.microsoft.com/office/drawing/2014/main" id="{1EA6ACEC-4F8C-AD7C-B53B-69AF9C6A33E8}"/>
                </a:ext>
              </a:extLst>
            </p:cNvPr>
            <p:cNvSpPr/>
            <p:nvPr/>
          </p:nvSpPr>
          <p:spPr>
            <a:xfrm>
              <a:off x="5521062" y="3530469"/>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noFill/>
            <a:ln w="19050" cap="flat">
              <a:solidFill>
                <a:schemeClr val="accent4"/>
              </a:solidFill>
              <a:prstDash val="solid"/>
              <a:miter/>
            </a:ln>
          </p:spPr>
          <p:txBody>
            <a:bodyPr rtlCol="0" anchor="ctr"/>
            <a:lstStyle/>
            <a:p>
              <a:endParaRPr lang="en-GB"/>
            </a:p>
          </p:txBody>
        </p:sp>
        <p:sp>
          <p:nvSpPr>
            <p:cNvPr id="248" name="Freeform: Shape 105">
              <a:extLst>
                <a:ext uri="{FF2B5EF4-FFF2-40B4-BE49-F238E27FC236}">
                  <a16:creationId xmlns:a16="http://schemas.microsoft.com/office/drawing/2014/main" id="{6A4AC1F7-4231-A2C5-B8B2-839C8DA73ABB}"/>
                </a:ext>
              </a:extLst>
            </p:cNvPr>
            <p:cNvSpPr/>
            <p:nvPr/>
          </p:nvSpPr>
          <p:spPr>
            <a:xfrm>
              <a:off x="5559163" y="3625719"/>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19050" cap="flat">
              <a:solidFill>
                <a:schemeClr val="accent4"/>
              </a:solidFill>
              <a:prstDash val="solid"/>
              <a:miter/>
            </a:ln>
          </p:spPr>
          <p:txBody>
            <a:bodyPr rtlCol="0" anchor="ctr"/>
            <a:lstStyle/>
            <a:p>
              <a:endParaRPr lang="en-GB"/>
            </a:p>
          </p:txBody>
        </p:sp>
        <p:sp>
          <p:nvSpPr>
            <p:cNvPr id="249" name="Freeform: Shape 106">
              <a:extLst>
                <a:ext uri="{FF2B5EF4-FFF2-40B4-BE49-F238E27FC236}">
                  <a16:creationId xmlns:a16="http://schemas.microsoft.com/office/drawing/2014/main" id="{ED34B8CF-7716-758B-1A3D-BDFDF14EF7C2}"/>
                </a:ext>
              </a:extLst>
            </p:cNvPr>
            <p:cNvSpPr/>
            <p:nvPr/>
          </p:nvSpPr>
          <p:spPr>
            <a:xfrm>
              <a:off x="5635363" y="3759069"/>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noFill/>
            <a:ln w="19050" cap="flat">
              <a:solidFill>
                <a:schemeClr val="accent4"/>
              </a:solidFill>
              <a:prstDash val="solid"/>
              <a:miter/>
            </a:ln>
          </p:spPr>
          <p:txBody>
            <a:bodyPr rtlCol="0" anchor="ctr"/>
            <a:lstStyle/>
            <a:p>
              <a:endParaRPr lang="en-GB"/>
            </a:p>
          </p:txBody>
        </p:sp>
        <p:sp>
          <p:nvSpPr>
            <p:cNvPr id="250" name="Freeform: Shape 107">
              <a:extLst>
                <a:ext uri="{FF2B5EF4-FFF2-40B4-BE49-F238E27FC236}">
                  <a16:creationId xmlns:a16="http://schemas.microsoft.com/office/drawing/2014/main" id="{BF05CEA9-5C4B-EC68-949A-2F9B9794B94B}"/>
                </a:ext>
              </a:extLst>
            </p:cNvPr>
            <p:cNvSpPr/>
            <p:nvPr/>
          </p:nvSpPr>
          <p:spPr>
            <a:xfrm>
              <a:off x="5195110" y="240861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251" name="Freeform: Shape 108">
              <a:extLst>
                <a:ext uri="{FF2B5EF4-FFF2-40B4-BE49-F238E27FC236}">
                  <a16:creationId xmlns:a16="http://schemas.microsoft.com/office/drawing/2014/main" id="{EC73B262-2E04-47DE-A97D-9F5E738DC0AD}"/>
                </a:ext>
              </a:extLst>
            </p:cNvPr>
            <p:cNvSpPr/>
            <p:nvPr/>
          </p:nvSpPr>
          <p:spPr>
            <a:xfrm>
              <a:off x="5233210" y="250386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252" name="Freeform: Shape 109">
              <a:extLst>
                <a:ext uri="{FF2B5EF4-FFF2-40B4-BE49-F238E27FC236}">
                  <a16:creationId xmlns:a16="http://schemas.microsoft.com/office/drawing/2014/main" id="{8225F4B2-BB4D-FB4F-A44B-C86928FE2ED7}"/>
                </a:ext>
              </a:extLst>
            </p:cNvPr>
            <p:cNvSpPr/>
            <p:nvPr/>
          </p:nvSpPr>
          <p:spPr>
            <a:xfrm>
              <a:off x="5271311" y="271341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253" name="Freeform: Shape 110">
              <a:extLst>
                <a:ext uri="{FF2B5EF4-FFF2-40B4-BE49-F238E27FC236}">
                  <a16:creationId xmlns:a16="http://schemas.microsoft.com/office/drawing/2014/main" id="{2947614B-3510-DEC5-EE54-25F15A554DD1}"/>
                </a:ext>
              </a:extLst>
            </p:cNvPr>
            <p:cNvSpPr/>
            <p:nvPr/>
          </p:nvSpPr>
          <p:spPr>
            <a:xfrm>
              <a:off x="5328461" y="286581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254" name="Freeform: Shape 111">
              <a:extLst>
                <a:ext uri="{FF2B5EF4-FFF2-40B4-BE49-F238E27FC236}">
                  <a16:creationId xmlns:a16="http://schemas.microsoft.com/office/drawing/2014/main" id="{F176B98F-3DDC-C078-93B9-157510ADD831}"/>
                </a:ext>
              </a:extLst>
            </p:cNvPr>
            <p:cNvSpPr/>
            <p:nvPr/>
          </p:nvSpPr>
          <p:spPr>
            <a:xfrm>
              <a:off x="5366561" y="298011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a:p>
          </p:txBody>
        </p:sp>
        <p:sp>
          <p:nvSpPr>
            <p:cNvPr id="255" name="Freeform: Shape 112">
              <a:extLst>
                <a:ext uri="{FF2B5EF4-FFF2-40B4-BE49-F238E27FC236}">
                  <a16:creationId xmlns:a16="http://schemas.microsoft.com/office/drawing/2014/main" id="{CD094EC0-7C8F-A823-0509-52940DCDC1DC}"/>
                </a:ext>
              </a:extLst>
            </p:cNvPr>
            <p:cNvSpPr/>
            <p:nvPr/>
          </p:nvSpPr>
          <p:spPr>
            <a:xfrm>
              <a:off x="5461812" y="328491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256" name="Freeform: Shape 113">
              <a:extLst>
                <a:ext uri="{FF2B5EF4-FFF2-40B4-BE49-F238E27FC236}">
                  <a16:creationId xmlns:a16="http://schemas.microsoft.com/office/drawing/2014/main" id="{9FFF7B9F-D3EA-DA1E-F3DF-9DC4122DEDBC}"/>
                </a:ext>
              </a:extLst>
            </p:cNvPr>
            <p:cNvSpPr/>
            <p:nvPr/>
          </p:nvSpPr>
          <p:spPr>
            <a:xfrm>
              <a:off x="5557063" y="349446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257" name="Freeform: Shape 114">
              <a:extLst>
                <a:ext uri="{FF2B5EF4-FFF2-40B4-BE49-F238E27FC236}">
                  <a16:creationId xmlns:a16="http://schemas.microsoft.com/office/drawing/2014/main" id="{3467ACBA-EA73-4DC9-802A-2E5371BC42E1}"/>
                </a:ext>
              </a:extLst>
            </p:cNvPr>
            <p:cNvSpPr/>
            <p:nvPr/>
          </p:nvSpPr>
          <p:spPr>
            <a:xfrm>
              <a:off x="5595163" y="358971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258" name="Freeform: Shape 115">
              <a:extLst>
                <a:ext uri="{FF2B5EF4-FFF2-40B4-BE49-F238E27FC236}">
                  <a16:creationId xmlns:a16="http://schemas.microsoft.com/office/drawing/2014/main" id="{E09D07AC-A900-3F52-496D-E8ECFED42A50}"/>
                </a:ext>
              </a:extLst>
            </p:cNvPr>
            <p:cNvSpPr/>
            <p:nvPr/>
          </p:nvSpPr>
          <p:spPr>
            <a:xfrm>
              <a:off x="5709464" y="378021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259" name="Freeform: Shape 116">
              <a:extLst>
                <a:ext uri="{FF2B5EF4-FFF2-40B4-BE49-F238E27FC236}">
                  <a16:creationId xmlns:a16="http://schemas.microsoft.com/office/drawing/2014/main" id="{9063349C-6779-8BDC-163A-F581041DDDC2}"/>
                </a:ext>
              </a:extLst>
            </p:cNvPr>
            <p:cNvSpPr/>
            <p:nvPr/>
          </p:nvSpPr>
          <p:spPr>
            <a:xfrm>
              <a:off x="6090465" y="42564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260" name="Freeform: Shape 117">
              <a:extLst>
                <a:ext uri="{FF2B5EF4-FFF2-40B4-BE49-F238E27FC236}">
                  <a16:creationId xmlns:a16="http://schemas.microsoft.com/office/drawing/2014/main" id="{33BC20C2-3F32-735F-D53B-619E18EFEA31}"/>
                </a:ext>
              </a:extLst>
            </p:cNvPr>
            <p:cNvSpPr/>
            <p:nvPr/>
          </p:nvSpPr>
          <p:spPr>
            <a:xfrm>
              <a:off x="6223816" y="442792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261" name="Freeform: Shape 164">
              <a:extLst>
                <a:ext uri="{FF2B5EF4-FFF2-40B4-BE49-F238E27FC236}">
                  <a16:creationId xmlns:a16="http://schemas.microsoft.com/office/drawing/2014/main" id="{F3DC0C5D-0799-ADAF-29D6-4C877568BFCD}"/>
                </a:ext>
              </a:extLst>
            </p:cNvPr>
            <p:cNvSpPr/>
            <p:nvPr/>
          </p:nvSpPr>
          <p:spPr>
            <a:xfrm>
              <a:off x="7176325" y="475177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a:p>
          </p:txBody>
        </p:sp>
        <p:sp>
          <p:nvSpPr>
            <p:cNvPr id="262" name="Freeform: Shape 165">
              <a:extLst>
                <a:ext uri="{FF2B5EF4-FFF2-40B4-BE49-F238E27FC236}">
                  <a16:creationId xmlns:a16="http://schemas.microsoft.com/office/drawing/2014/main" id="{34CEB3F3-3DA6-97EC-0E72-6B515FD3248B}"/>
                </a:ext>
              </a:extLst>
            </p:cNvPr>
            <p:cNvSpPr/>
            <p:nvPr/>
          </p:nvSpPr>
          <p:spPr>
            <a:xfrm>
              <a:off x="5978261" y="4178169"/>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19050" cap="flat">
              <a:solidFill>
                <a:schemeClr val="accent4"/>
              </a:solidFill>
              <a:prstDash val="solid"/>
              <a:miter/>
            </a:ln>
          </p:spPr>
          <p:txBody>
            <a:bodyPr rtlCol="0" anchor="ctr"/>
            <a:lstStyle/>
            <a:p>
              <a:endParaRPr lang="en-GB"/>
            </a:p>
          </p:txBody>
        </p:sp>
        <p:sp>
          <p:nvSpPr>
            <p:cNvPr id="263" name="Freeform: Shape 166">
              <a:extLst>
                <a:ext uri="{FF2B5EF4-FFF2-40B4-BE49-F238E27FC236}">
                  <a16:creationId xmlns:a16="http://schemas.microsoft.com/office/drawing/2014/main" id="{4F4BA3EF-ACAD-4511-F999-941110792B5B}"/>
                </a:ext>
              </a:extLst>
            </p:cNvPr>
            <p:cNvSpPr/>
            <p:nvPr/>
          </p:nvSpPr>
          <p:spPr>
            <a:xfrm>
              <a:off x="6016361" y="4292469"/>
              <a:ext cx="72008" cy="9525"/>
            </a:xfrm>
            <a:custGeom>
              <a:avLst/>
              <a:gdLst>
                <a:gd name="connsiteX0" fmla="*/ 72009 w 72008"/>
                <a:gd name="connsiteY0" fmla="*/ 0 h 9525"/>
                <a:gd name="connsiteX1" fmla="*/ 0 w 72008"/>
                <a:gd name="connsiteY1" fmla="*/ 0 h 9525"/>
              </a:gdLst>
              <a:ahLst/>
              <a:cxnLst>
                <a:cxn ang="0">
                  <a:pos x="connsiteX0" y="connsiteY0"/>
                </a:cxn>
                <a:cxn ang="0">
                  <a:pos x="connsiteX1" y="connsiteY1"/>
                </a:cxn>
              </a:cxnLst>
              <a:rect l="l" t="t" r="r" b="b"/>
              <a:pathLst>
                <a:path w="72008" h="9525">
                  <a:moveTo>
                    <a:pt x="72009" y="0"/>
                  </a:moveTo>
                  <a:lnTo>
                    <a:pt x="0" y="0"/>
                  </a:lnTo>
                </a:path>
              </a:pathLst>
            </a:custGeom>
            <a:noFill/>
            <a:ln w="19050" cap="flat">
              <a:solidFill>
                <a:schemeClr val="accent4"/>
              </a:solidFill>
              <a:prstDash val="solid"/>
              <a:miter/>
            </a:ln>
          </p:spPr>
          <p:txBody>
            <a:bodyPr rtlCol="0" anchor="ctr"/>
            <a:lstStyle/>
            <a:p>
              <a:endParaRPr lang="en-GB"/>
            </a:p>
          </p:txBody>
        </p:sp>
        <p:sp>
          <p:nvSpPr>
            <p:cNvPr id="264" name="Freeform: Shape 167">
              <a:extLst>
                <a:ext uri="{FF2B5EF4-FFF2-40B4-BE49-F238E27FC236}">
                  <a16:creationId xmlns:a16="http://schemas.microsoft.com/office/drawing/2014/main" id="{5B6C711C-902B-7677-596C-4C8C7962FEE1}"/>
                </a:ext>
              </a:extLst>
            </p:cNvPr>
            <p:cNvSpPr/>
            <p:nvPr/>
          </p:nvSpPr>
          <p:spPr>
            <a:xfrm>
              <a:off x="6187820" y="4463919"/>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chemeClr val="accent4"/>
              </a:solidFill>
              <a:prstDash val="solid"/>
              <a:miter/>
            </a:ln>
          </p:spPr>
          <p:txBody>
            <a:bodyPr rtlCol="0" anchor="ctr"/>
            <a:lstStyle/>
            <a:p>
              <a:endParaRPr lang="en-GB"/>
            </a:p>
          </p:txBody>
        </p:sp>
      </p:grpSp>
      <p:grpSp>
        <p:nvGrpSpPr>
          <p:cNvPr id="265" name="Group 264">
            <a:extLst>
              <a:ext uri="{FF2B5EF4-FFF2-40B4-BE49-F238E27FC236}">
                <a16:creationId xmlns:a16="http://schemas.microsoft.com/office/drawing/2014/main" id="{EDA82EAB-8EB3-F6C8-FF3E-29A08F7347E7}"/>
              </a:ext>
            </a:extLst>
          </p:cNvPr>
          <p:cNvGrpSpPr/>
          <p:nvPr/>
        </p:nvGrpSpPr>
        <p:grpSpPr>
          <a:xfrm>
            <a:off x="8646251" y="2513919"/>
            <a:ext cx="3190875" cy="2003652"/>
            <a:chOff x="4124325" y="2176462"/>
            <a:chExt cx="3944035" cy="2513190"/>
          </a:xfrm>
        </p:grpSpPr>
        <p:sp>
          <p:nvSpPr>
            <p:cNvPr id="266" name="Freeform: Shape 187">
              <a:extLst>
                <a:ext uri="{FF2B5EF4-FFF2-40B4-BE49-F238E27FC236}">
                  <a16:creationId xmlns:a16="http://schemas.microsoft.com/office/drawing/2014/main" id="{C717F7D5-9200-E164-EB61-54BB385C2D6C}"/>
                </a:ext>
              </a:extLst>
            </p:cNvPr>
            <p:cNvSpPr/>
            <p:nvPr/>
          </p:nvSpPr>
          <p:spPr>
            <a:xfrm>
              <a:off x="4124325" y="2176462"/>
              <a:ext cx="3944035" cy="2474461"/>
            </a:xfrm>
            <a:custGeom>
              <a:avLst/>
              <a:gdLst>
                <a:gd name="connsiteX0" fmla="*/ 3944036 w 3944035"/>
                <a:gd name="connsiteY0" fmla="*/ 2474462 h 2474461"/>
                <a:gd name="connsiteX1" fmla="*/ 3514192 w 3944035"/>
                <a:gd name="connsiteY1" fmla="*/ 2474462 h 2474461"/>
                <a:gd name="connsiteX2" fmla="*/ 3514192 w 3944035"/>
                <a:gd name="connsiteY2" fmla="*/ 2413464 h 2474461"/>
                <a:gd name="connsiteX3" fmla="*/ 2881055 w 3944035"/>
                <a:gd name="connsiteY3" fmla="*/ 2413464 h 2474461"/>
                <a:gd name="connsiteX4" fmla="*/ 2881055 w 3944035"/>
                <a:gd name="connsiteY4" fmla="*/ 2367001 h 2474461"/>
                <a:gd name="connsiteX5" fmla="*/ 2730037 w 3944035"/>
                <a:gd name="connsiteY5" fmla="*/ 2367001 h 2474461"/>
                <a:gd name="connsiteX6" fmla="*/ 2730037 w 3944035"/>
                <a:gd name="connsiteY6" fmla="*/ 2300202 h 2474461"/>
                <a:gd name="connsiteX7" fmla="*/ 2442515 w 3944035"/>
                <a:gd name="connsiteY7" fmla="*/ 2300202 h 2474461"/>
                <a:gd name="connsiteX8" fmla="*/ 2442515 w 3944035"/>
                <a:gd name="connsiteY8" fmla="*/ 2276970 h 2474461"/>
                <a:gd name="connsiteX9" fmla="*/ 2294392 w 3944035"/>
                <a:gd name="connsiteY9" fmla="*/ 2276970 h 2474461"/>
                <a:gd name="connsiteX10" fmla="*/ 2294392 w 3944035"/>
                <a:gd name="connsiteY10" fmla="*/ 2233403 h 2474461"/>
                <a:gd name="connsiteX11" fmla="*/ 2213077 w 3944035"/>
                <a:gd name="connsiteY11" fmla="*/ 2233403 h 2474461"/>
                <a:gd name="connsiteX12" fmla="*/ 2213077 w 3944035"/>
                <a:gd name="connsiteY12" fmla="*/ 2189836 h 2474461"/>
                <a:gd name="connsiteX13" fmla="*/ 1661255 w 3944035"/>
                <a:gd name="connsiteY13" fmla="*/ 2189836 h 2474461"/>
                <a:gd name="connsiteX14" fmla="*/ 1661255 w 3944035"/>
                <a:gd name="connsiteY14" fmla="*/ 2163699 h 2474461"/>
                <a:gd name="connsiteX15" fmla="*/ 1617688 w 3944035"/>
                <a:gd name="connsiteY15" fmla="*/ 2163699 h 2474461"/>
                <a:gd name="connsiteX16" fmla="*/ 1617688 w 3944035"/>
                <a:gd name="connsiteY16" fmla="*/ 2076574 h 2474461"/>
                <a:gd name="connsiteX17" fmla="*/ 1481185 w 3944035"/>
                <a:gd name="connsiteY17" fmla="*/ 2076574 h 2474461"/>
                <a:gd name="connsiteX18" fmla="*/ 1481185 w 3944035"/>
                <a:gd name="connsiteY18" fmla="*/ 2009775 h 2474461"/>
                <a:gd name="connsiteX19" fmla="*/ 1321451 w 3944035"/>
                <a:gd name="connsiteY19" fmla="*/ 2009775 h 2474461"/>
                <a:gd name="connsiteX20" fmla="*/ 1321451 w 3944035"/>
                <a:gd name="connsiteY20" fmla="*/ 1977828 h 2474461"/>
                <a:gd name="connsiteX21" fmla="*/ 1167527 w 3944035"/>
                <a:gd name="connsiteY21" fmla="*/ 1977828 h 2474461"/>
                <a:gd name="connsiteX22" fmla="*/ 1167527 w 3944035"/>
                <a:gd name="connsiteY22" fmla="*/ 1893599 h 2474461"/>
                <a:gd name="connsiteX23" fmla="*/ 1138485 w 3944035"/>
                <a:gd name="connsiteY23" fmla="*/ 1893599 h 2474461"/>
                <a:gd name="connsiteX24" fmla="*/ 1138485 w 3944035"/>
                <a:gd name="connsiteY24" fmla="*/ 1832610 h 2474461"/>
                <a:gd name="connsiteX25" fmla="*/ 1094918 w 3944035"/>
                <a:gd name="connsiteY25" fmla="*/ 1832610 h 2474461"/>
                <a:gd name="connsiteX26" fmla="*/ 1094918 w 3944035"/>
                <a:gd name="connsiteY26" fmla="*/ 1754191 h 2474461"/>
                <a:gd name="connsiteX27" fmla="*/ 1054256 w 3944035"/>
                <a:gd name="connsiteY27" fmla="*/ 1754191 h 2474461"/>
                <a:gd name="connsiteX28" fmla="*/ 1054256 w 3944035"/>
                <a:gd name="connsiteY28" fmla="*/ 1669971 h 2474461"/>
                <a:gd name="connsiteX29" fmla="*/ 996172 w 3944035"/>
                <a:gd name="connsiteY29" fmla="*/ 1669971 h 2474461"/>
                <a:gd name="connsiteX30" fmla="*/ 996172 w 3944035"/>
                <a:gd name="connsiteY30" fmla="*/ 1547984 h 2474461"/>
                <a:gd name="connsiteX31" fmla="*/ 943895 w 3944035"/>
                <a:gd name="connsiteY31" fmla="*/ 1547984 h 2474461"/>
                <a:gd name="connsiteX32" fmla="*/ 943895 w 3944035"/>
                <a:gd name="connsiteY32" fmla="*/ 1472479 h 2474461"/>
                <a:gd name="connsiteX33" fmla="*/ 897427 w 3944035"/>
                <a:gd name="connsiteY33" fmla="*/ 1472479 h 2474461"/>
                <a:gd name="connsiteX34" fmla="*/ 897427 w 3944035"/>
                <a:gd name="connsiteY34" fmla="*/ 1402775 h 2474461"/>
                <a:gd name="connsiteX35" fmla="*/ 862575 w 3944035"/>
                <a:gd name="connsiteY35" fmla="*/ 1402775 h 2474461"/>
                <a:gd name="connsiteX36" fmla="*/ 862575 w 3944035"/>
                <a:gd name="connsiteY36" fmla="*/ 1362113 h 2474461"/>
                <a:gd name="connsiteX37" fmla="*/ 816107 w 3944035"/>
                <a:gd name="connsiteY37" fmla="*/ 1362113 h 2474461"/>
                <a:gd name="connsiteX38" fmla="*/ 816107 w 3944035"/>
                <a:gd name="connsiteY38" fmla="*/ 1301125 h 2474461"/>
                <a:gd name="connsiteX39" fmla="*/ 775446 w 3944035"/>
                <a:gd name="connsiteY39" fmla="*/ 1301125 h 2474461"/>
                <a:gd name="connsiteX40" fmla="*/ 775446 w 3944035"/>
                <a:gd name="connsiteY40" fmla="*/ 1257557 h 2474461"/>
                <a:gd name="connsiteX41" fmla="*/ 670892 w 3944035"/>
                <a:gd name="connsiteY41" fmla="*/ 1257557 h 2474461"/>
                <a:gd name="connsiteX42" fmla="*/ 670892 w 3944035"/>
                <a:gd name="connsiteY42" fmla="*/ 1086203 h 2474461"/>
                <a:gd name="connsiteX43" fmla="*/ 641849 w 3944035"/>
                <a:gd name="connsiteY43" fmla="*/ 1086203 h 2474461"/>
                <a:gd name="connsiteX44" fmla="*/ 641849 w 3944035"/>
                <a:gd name="connsiteY44" fmla="*/ 987457 h 2474461"/>
                <a:gd name="connsiteX45" fmla="*/ 586668 w 3944035"/>
                <a:gd name="connsiteY45" fmla="*/ 987457 h 2474461"/>
                <a:gd name="connsiteX46" fmla="*/ 586668 w 3944035"/>
                <a:gd name="connsiteY46" fmla="*/ 882906 h 2474461"/>
                <a:gd name="connsiteX47" fmla="*/ 537295 w 3944035"/>
                <a:gd name="connsiteY47" fmla="*/ 882906 h 2474461"/>
                <a:gd name="connsiteX48" fmla="*/ 537295 w 3944035"/>
                <a:gd name="connsiteY48" fmla="*/ 798681 h 2474461"/>
                <a:gd name="connsiteX49" fmla="*/ 502443 w 3944035"/>
                <a:gd name="connsiteY49" fmla="*/ 798681 h 2474461"/>
                <a:gd name="connsiteX50" fmla="*/ 502443 w 3944035"/>
                <a:gd name="connsiteY50" fmla="*/ 740595 h 2474461"/>
                <a:gd name="connsiteX51" fmla="*/ 447261 w 3944035"/>
                <a:gd name="connsiteY51" fmla="*/ 740595 h 2474461"/>
                <a:gd name="connsiteX52" fmla="*/ 447261 w 3944035"/>
                <a:gd name="connsiteY52" fmla="*/ 604093 h 2474461"/>
                <a:gd name="connsiteX53" fmla="*/ 400793 w 3944035"/>
                <a:gd name="connsiteY53" fmla="*/ 604093 h 2474461"/>
                <a:gd name="connsiteX54" fmla="*/ 400793 w 3944035"/>
                <a:gd name="connsiteY54" fmla="*/ 537294 h 2474461"/>
                <a:gd name="connsiteX55" fmla="*/ 360133 w 3944035"/>
                <a:gd name="connsiteY55" fmla="*/ 537294 h 2474461"/>
                <a:gd name="connsiteX56" fmla="*/ 360133 w 3944035"/>
                <a:gd name="connsiteY56" fmla="*/ 453070 h 2474461"/>
                <a:gd name="connsiteX57" fmla="*/ 333994 w 3944035"/>
                <a:gd name="connsiteY57" fmla="*/ 453070 h 2474461"/>
                <a:gd name="connsiteX58" fmla="*/ 333994 w 3944035"/>
                <a:gd name="connsiteY58" fmla="*/ 333994 h 2474461"/>
                <a:gd name="connsiteX59" fmla="*/ 290430 w 3944035"/>
                <a:gd name="connsiteY59" fmla="*/ 333994 h 2474461"/>
                <a:gd name="connsiteX60" fmla="*/ 290430 w 3944035"/>
                <a:gd name="connsiteY60" fmla="*/ 223631 h 2474461"/>
                <a:gd name="connsiteX61" fmla="*/ 232343 w 3944035"/>
                <a:gd name="connsiteY61" fmla="*/ 223631 h 2474461"/>
                <a:gd name="connsiteX62" fmla="*/ 232343 w 3944035"/>
                <a:gd name="connsiteY62" fmla="*/ 165544 h 2474461"/>
                <a:gd name="connsiteX63" fmla="*/ 174258 w 3944035"/>
                <a:gd name="connsiteY63" fmla="*/ 165544 h 2474461"/>
                <a:gd name="connsiteX64" fmla="*/ 174258 w 3944035"/>
                <a:gd name="connsiteY64" fmla="*/ 14521 h 2474461"/>
                <a:gd name="connsiteX65" fmla="*/ 159736 w 3944035"/>
                <a:gd name="connsiteY65" fmla="*/ 14521 h 2474461"/>
                <a:gd name="connsiteX66" fmla="*/ 159736 w 3944035"/>
                <a:gd name="connsiteY66" fmla="*/ 0 h 2474461"/>
                <a:gd name="connsiteX67" fmla="*/ 0 w 3944035"/>
                <a:gd name="connsiteY67" fmla="*/ 0 h 247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944035" h="2474461">
                  <a:moveTo>
                    <a:pt x="3944036" y="2474462"/>
                  </a:moveTo>
                  <a:lnTo>
                    <a:pt x="3514192" y="2474462"/>
                  </a:lnTo>
                  <a:lnTo>
                    <a:pt x="3514192" y="2413464"/>
                  </a:lnTo>
                  <a:lnTo>
                    <a:pt x="2881055" y="2413464"/>
                  </a:lnTo>
                  <a:lnTo>
                    <a:pt x="2881055" y="2367001"/>
                  </a:lnTo>
                  <a:lnTo>
                    <a:pt x="2730037" y="2367001"/>
                  </a:lnTo>
                  <a:lnTo>
                    <a:pt x="2730037" y="2300202"/>
                  </a:lnTo>
                  <a:lnTo>
                    <a:pt x="2442515" y="2300202"/>
                  </a:lnTo>
                  <a:lnTo>
                    <a:pt x="2442515" y="2276970"/>
                  </a:lnTo>
                  <a:lnTo>
                    <a:pt x="2294392" y="2276970"/>
                  </a:lnTo>
                  <a:lnTo>
                    <a:pt x="2294392" y="2233403"/>
                  </a:lnTo>
                  <a:lnTo>
                    <a:pt x="2213077" y="2233403"/>
                  </a:lnTo>
                  <a:lnTo>
                    <a:pt x="2213077" y="2189836"/>
                  </a:lnTo>
                  <a:lnTo>
                    <a:pt x="1661255" y="2189836"/>
                  </a:lnTo>
                  <a:lnTo>
                    <a:pt x="1661255" y="2163699"/>
                  </a:lnTo>
                  <a:lnTo>
                    <a:pt x="1617688" y="2163699"/>
                  </a:lnTo>
                  <a:lnTo>
                    <a:pt x="1617688" y="2076574"/>
                  </a:lnTo>
                  <a:lnTo>
                    <a:pt x="1481185" y="2076574"/>
                  </a:lnTo>
                  <a:lnTo>
                    <a:pt x="1481185" y="2009775"/>
                  </a:lnTo>
                  <a:lnTo>
                    <a:pt x="1321451" y="2009775"/>
                  </a:lnTo>
                  <a:lnTo>
                    <a:pt x="1321451" y="1977828"/>
                  </a:lnTo>
                  <a:lnTo>
                    <a:pt x="1167527" y="1977828"/>
                  </a:lnTo>
                  <a:lnTo>
                    <a:pt x="1167527" y="1893599"/>
                  </a:lnTo>
                  <a:lnTo>
                    <a:pt x="1138485" y="1893599"/>
                  </a:lnTo>
                  <a:lnTo>
                    <a:pt x="1138485" y="1832610"/>
                  </a:lnTo>
                  <a:lnTo>
                    <a:pt x="1094918" y="1832610"/>
                  </a:lnTo>
                  <a:lnTo>
                    <a:pt x="1094918" y="1754191"/>
                  </a:lnTo>
                  <a:lnTo>
                    <a:pt x="1054256" y="1754191"/>
                  </a:lnTo>
                  <a:lnTo>
                    <a:pt x="1054256" y="1669971"/>
                  </a:lnTo>
                  <a:lnTo>
                    <a:pt x="996172" y="1669971"/>
                  </a:lnTo>
                  <a:lnTo>
                    <a:pt x="996172" y="1547984"/>
                  </a:lnTo>
                  <a:lnTo>
                    <a:pt x="943895" y="1547984"/>
                  </a:lnTo>
                  <a:lnTo>
                    <a:pt x="943895" y="1472479"/>
                  </a:lnTo>
                  <a:lnTo>
                    <a:pt x="897427" y="1472479"/>
                  </a:lnTo>
                  <a:lnTo>
                    <a:pt x="897427" y="1402775"/>
                  </a:lnTo>
                  <a:lnTo>
                    <a:pt x="862575" y="1402775"/>
                  </a:lnTo>
                  <a:lnTo>
                    <a:pt x="862575" y="1362113"/>
                  </a:lnTo>
                  <a:lnTo>
                    <a:pt x="816107" y="1362113"/>
                  </a:lnTo>
                  <a:lnTo>
                    <a:pt x="816107" y="1301125"/>
                  </a:lnTo>
                  <a:lnTo>
                    <a:pt x="775446" y="1301125"/>
                  </a:lnTo>
                  <a:lnTo>
                    <a:pt x="775446" y="1257557"/>
                  </a:lnTo>
                  <a:lnTo>
                    <a:pt x="670892" y="1257557"/>
                  </a:lnTo>
                  <a:lnTo>
                    <a:pt x="670892" y="1086203"/>
                  </a:lnTo>
                  <a:lnTo>
                    <a:pt x="641849" y="1086203"/>
                  </a:lnTo>
                  <a:lnTo>
                    <a:pt x="641849" y="987457"/>
                  </a:lnTo>
                  <a:lnTo>
                    <a:pt x="586668" y="987457"/>
                  </a:lnTo>
                  <a:lnTo>
                    <a:pt x="586668" y="882906"/>
                  </a:lnTo>
                  <a:lnTo>
                    <a:pt x="537295" y="882906"/>
                  </a:lnTo>
                  <a:lnTo>
                    <a:pt x="537295" y="798681"/>
                  </a:lnTo>
                  <a:lnTo>
                    <a:pt x="502443" y="798681"/>
                  </a:lnTo>
                  <a:lnTo>
                    <a:pt x="502443" y="740595"/>
                  </a:lnTo>
                  <a:lnTo>
                    <a:pt x="447261" y="740595"/>
                  </a:lnTo>
                  <a:lnTo>
                    <a:pt x="447261" y="604093"/>
                  </a:lnTo>
                  <a:lnTo>
                    <a:pt x="400793" y="604093"/>
                  </a:lnTo>
                  <a:lnTo>
                    <a:pt x="400793" y="537294"/>
                  </a:lnTo>
                  <a:lnTo>
                    <a:pt x="360133" y="537294"/>
                  </a:lnTo>
                  <a:lnTo>
                    <a:pt x="360133" y="453070"/>
                  </a:lnTo>
                  <a:lnTo>
                    <a:pt x="333994" y="453070"/>
                  </a:lnTo>
                  <a:lnTo>
                    <a:pt x="333994" y="333994"/>
                  </a:lnTo>
                  <a:lnTo>
                    <a:pt x="290430" y="333994"/>
                  </a:lnTo>
                  <a:lnTo>
                    <a:pt x="290430" y="223631"/>
                  </a:lnTo>
                  <a:lnTo>
                    <a:pt x="232343" y="223631"/>
                  </a:lnTo>
                  <a:lnTo>
                    <a:pt x="232343" y="165544"/>
                  </a:lnTo>
                  <a:lnTo>
                    <a:pt x="174258" y="165544"/>
                  </a:lnTo>
                  <a:lnTo>
                    <a:pt x="174258" y="14521"/>
                  </a:lnTo>
                  <a:lnTo>
                    <a:pt x="159736" y="14521"/>
                  </a:lnTo>
                  <a:lnTo>
                    <a:pt x="159736" y="0"/>
                  </a:lnTo>
                  <a:lnTo>
                    <a:pt x="0" y="0"/>
                  </a:lnTo>
                </a:path>
              </a:pathLst>
            </a:custGeom>
            <a:noFill/>
            <a:ln w="19050" cap="flat">
              <a:solidFill>
                <a:schemeClr val="accent5"/>
              </a:solidFill>
              <a:prstDash val="solid"/>
              <a:miter/>
            </a:ln>
          </p:spPr>
          <p:txBody>
            <a:bodyPr rtlCol="0" anchor="ctr"/>
            <a:lstStyle/>
            <a:p>
              <a:endParaRPr lang="en-GB"/>
            </a:p>
          </p:txBody>
        </p:sp>
        <p:sp>
          <p:nvSpPr>
            <p:cNvPr id="267" name="Freeform: Shape 211">
              <a:extLst>
                <a:ext uri="{FF2B5EF4-FFF2-40B4-BE49-F238E27FC236}">
                  <a16:creationId xmlns:a16="http://schemas.microsoft.com/office/drawing/2014/main" id="{2E84EF39-B0DC-462F-6677-CC248D7B4747}"/>
                </a:ext>
              </a:extLst>
            </p:cNvPr>
            <p:cNvSpPr/>
            <p:nvPr/>
          </p:nvSpPr>
          <p:spPr>
            <a:xfrm>
              <a:off x="4661619" y="301744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5"/>
              </a:solidFill>
              <a:prstDash val="solid"/>
              <a:miter/>
            </a:ln>
          </p:spPr>
          <p:txBody>
            <a:bodyPr rtlCol="0" anchor="ctr"/>
            <a:lstStyle/>
            <a:p>
              <a:endParaRPr lang="en-GB"/>
            </a:p>
          </p:txBody>
        </p:sp>
        <p:sp>
          <p:nvSpPr>
            <p:cNvPr id="268" name="Freeform: Shape 222">
              <a:extLst>
                <a:ext uri="{FF2B5EF4-FFF2-40B4-BE49-F238E27FC236}">
                  <a16:creationId xmlns:a16="http://schemas.microsoft.com/office/drawing/2014/main" id="{4AEF1CE0-1854-1DC5-70F9-5981CC012F0D}"/>
                </a:ext>
              </a:extLst>
            </p:cNvPr>
            <p:cNvSpPr/>
            <p:nvPr/>
          </p:nvSpPr>
          <p:spPr>
            <a:xfrm>
              <a:off x="4756869" y="32269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5"/>
              </a:solidFill>
              <a:prstDash val="solid"/>
              <a:miter/>
            </a:ln>
          </p:spPr>
          <p:txBody>
            <a:bodyPr rtlCol="0" anchor="ctr"/>
            <a:lstStyle/>
            <a:p>
              <a:endParaRPr lang="en-GB"/>
            </a:p>
          </p:txBody>
        </p:sp>
        <p:sp>
          <p:nvSpPr>
            <p:cNvPr id="269" name="Freeform: Shape 223">
              <a:extLst>
                <a:ext uri="{FF2B5EF4-FFF2-40B4-BE49-F238E27FC236}">
                  <a16:creationId xmlns:a16="http://schemas.microsoft.com/office/drawing/2014/main" id="{E9F34F95-19BC-631F-EE38-F76EB4677C5A}"/>
                </a:ext>
              </a:extLst>
            </p:cNvPr>
            <p:cNvSpPr/>
            <p:nvPr/>
          </p:nvSpPr>
          <p:spPr>
            <a:xfrm>
              <a:off x="4852120" y="339844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5"/>
              </a:solidFill>
              <a:prstDash val="solid"/>
              <a:miter/>
            </a:ln>
          </p:spPr>
          <p:txBody>
            <a:bodyPr rtlCol="0" anchor="ctr"/>
            <a:lstStyle/>
            <a:p>
              <a:endParaRPr lang="en-GB"/>
            </a:p>
          </p:txBody>
        </p:sp>
        <p:sp>
          <p:nvSpPr>
            <p:cNvPr id="270" name="Freeform: Shape 224">
              <a:extLst>
                <a:ext uri="{FF2B5EF4-FFF2-40B4-BE49-F238E27FC236}">
                  <a16:creationId xmlns:a16="http://schemas.microsoft.com/office/drawing/2014/main" id="{BA0DA85B-42CE-EDB8-C0EE-4E08D55D2B3A}"/>
                </a:ext>
              </a:extLst>
            </p:cNvPr>
            <p:cNvSpPr/>
            <p:nvPr/>
          </p:nvSpPr>
          <p:spPr>
            <a:xfrm>
              <a:off x="4890220" y="343654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5"/>
              </a:solidFill>
              <a:prstDash val="solid"/>
              <a:miter/>
            </a:ln>
          </p:spPr>
          <p:txBody>
            <a:bodyPr rtlCol="0" anchor="ctr"/>
            <a:lstStyle/>
            <a:p>
              <a:endParaRPr lang="en-GB"/>
            </a:p>
          </p:txBody>
        </p:sp>
        <p:sp>
          <p:nvSpPr>
            <p:cNvPr id="271" name="Freeform: Shape 225">
              <a:extLst>
                <a:ext uri="{FF2B5EF4-FFF2-40B4-BE49-F238E27FC236}">
                  <a16:creationId xmlns:a16="http://schemas.microsoft.com/office/drawing/2014/main" id="{80BFEC7D-0AA5-32B6-F334-15BAE5F7DA3E}"/>
                </a:ext>
              </a:extLst>
            </p:cNvPr>
            <p:cNvSpPr/>
            <p:nvPr/>
          </p:nvSpPr>
          <p:spPr>
            <a:xfrm>
              <a:off x="4623519" y="3055544"/>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9050" cap="flat">
              <a:solidFill>
                <a:schemeClr val="accent5"/>
              </a:solidFill>
              <a:prstDash val="solid"/>
              <a:miter/>
            </a:ln>
          </p:spPr>
          <p:txBody>
            <a:bodyPr rtlCol="0" anchor="ctr"/>
            <a:lstStyle/>
            <a:p>
              <a:endParaRPr lang="en-GB"/>
            </a:p>
          </p:txBody>
        </p:sp>
        <p:sp>
          <p:nvSpPr>
            <p:cNvPr id="272" name="Freeform: Shape 226">
              <a:extLst>
                <a:ext uri="{FF2B5EF4-FFF2-40B4-BE49-F238E27FC236}">
                  <a16:creationId xmlns:a16="http://schemas.microsoft.com/office/drawing/2014/main" id="{F0E10C1C-43CC-0D4D-E419-D7BE92D9E60B}"/>
                </a:ext>
              </a:extLst>
            </p:cNvPr>
            <p:cNvSpPr/>
            <p:nvPr/>
          </p:nvSpPr>
          <p:spPr>
            <a:xfrm>
              <a:off x="4718769" y="3265093"/>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5"/>
              </a:solidFill>
              <a:prstDash val="solid"/>
              <a:miter/>
            </a:ln>
          </p:spPr>
          <p:txBody>
            <a:bodyPr rtlCol="0" anchor="ctr"/>
            <a:lstStyle/>
            <a:p>
              <a:endParaRPr lang="en-GB"/>
            </a:p>
          </p:txBody>
        </p:sp>
        <p:sp>
          <p:nvSpPr>
            <p:cNvPr id="273" name="Freeform: Shape 227">
              <a:extLst>
                <a:ext uri="{FF2B5EF4-FFF2-40B4-BE49-F238E27FC236}">
                  <a16:creationId xmlns:a16="http://schemas.microsoft.com/office/drawing/2014/main" id="{7E54825E-3249-0E1A-45DB-6AA81353B486}"/>
                </a:ext>
              </a:extLst>
            </p:cNvPr>
            <p:cNvSpPr/>
            <p:nvPr/>
          </p:nvSpPr>
          <p:spPr>
            <a:xfrm>
              <a:off x="4871170" y="3474643"/>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5"/>
              </a:solidFill>
              <a:prstDash val="solid"/>
              <a:miter/>
            </a:ln>
          </p:spPr>
          <p:txBody>
            <a:bodyPr rtlCol="0" anchor="ctr"/>
            <a:lstStyle/>
            <a:p>
              <a:endParaRPr lang="en-GB"/>
            </a:p>
          </p:txBody>
        </p:sp>
        <p:sp>
          <p:nvSpPr>
            <p:cNvPr id="274" name="Freeform: Shape 228">
              <a:extLst>
                <a:ext uri="{FF2B5EF4-FFF2-40B4-BE49-F238E27FC236}">
                  <a16:creationId xmlns:a16="http://schemas.microsoft.com/office/drawing/2014/main" id="{42970548-50ED-EBC9-96C8-F6E8ABF646F1}"/>
                </a:ext>
              </a:extLst>
            </p:cNvPr>
            <p:cNvSpPr/>
            <p:nvPr/>
          </p:nvSpPr>
          <p:spPr>
            <a:xfrm>
              <a:off x="4985471" y="3646093"/>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19050" cap="flat">
              <a:solidFill>
                <a:schemeClr val="accent5"/>
              </a:solidFill>
              <a:prstDash val="solid"/>
              <a:miter/>
            </a:ln>
          </p:spPr>
          <p:txBody>
            <a:bodyPr rtlCol="0" anchor="ctr"/>
            <a:lstStyle/>
            <a:p>
              <a:endParaRPr lang="en-GB"/>
            </a:p>
          </p:txBody>
        </p:sp>
        <p:sp>
          <p:nvSpPr>
            <p:cNvPr id="275" name="Freeform: Shape 229">
              <a:extLst>
                <a:ext uri="{FF2B5EF4-FFF2-40B4-BE49-F238E27FC236}">
                  <a16:creationId xmlns:a16="http://schemas.microsoft.com/office/drawing/2014/main" id="{26978C01-3905-C9C4-D75D-0D848088841F}"/>
                </a:ext>
              </a:extLst>
            </p:cNvPr>
            <p:cNvSpPr/>
            <p:nvPr/>
          </p:nvSpPr>
          <p:spPr>
            <a:xfrm>
              <a:off x="5042621" y="3722293"/>
              <a:ext cx="71998" cy="9525"/>
            </a:xfrm>
            <a:custGeom>
              <a:avLst/>
              <a:gdLst>
                <a:gd name="connsiteX0" fmla="*/ 0 w 71998"/>
                <a:gd name="connsiteY0" fmla="*/ 0 h 9525"/>
                <a:gd name="connsiteX1" fmla="*/ 71999 w 71998"/>
                <a:gd name="connsiteY1" fmla="*/ 0 h 9525"/>
              </a:gdLst>
              <a:ahLst/>
              <a:cxnLst>
                <a:cxn ang="0">
                  <a:pos x="connsiteX0" y="connsiteY0"/>
                </a:cxn>
                <a:cxn ang="0">
                  <a:pos x="connsiteX1" y="connsiteY1"/>
                </a:cxn>
              </a:cxnLst>
              <a:rect l="l" t="t" r="r" b="b"/>
              <a:pathLst>
                <a:path w="71998" h="9525">
                  <a:moveTo>
                    <a:pt x="0" y="0"/>
                  </a:moveTo>
                  <a:lnTo>
                    <a:pt x="71999" y="0"/>
                  </a:lnTo>
                </a:path>
              </a:pathLst>
            </a:custGeom>
            <a:noFill/>
            <a:ln w="19050" cap="flat">
              <a:solidFill>
                <a:schemeClr val="accent5"/>
              </a:solidFill>
              <a:prstDash val="solid"/>
              <a:miter/>
            </a:ln>
          </p:spPr>
          <p:txBody>
            <a:bodyPr rtlCol="0" anchor="ctr"/>
            <a:lstStyle/>
            <a:p>
              <a:endParaRPr lang="en-GB"/>
            </a:p>
          </p:txBody>
        </p:sp>
        <p:sp>
          <p:nvSpPr>
            <p:cNvPr id="276" name="Freeform: Shape 230">
              <a:extLst>
                <a:ext uri="{FF2B5EF4-FFF2-40B4-BE49-F238E27FC236}">
                  <a16:creationId xmlns:a16="http://schemas.microsoft.com/office/drawing/2014/main" id="{56B815E5-1396-E5DE-2631-780DCCC1549B}"/>
                </a:ext>
              </a:extLst>
            </p:cNvPr>
            <p:cNvSpPr/>
            <p:nvPr/>
          </p:nvSpPr>
          <p:spPr>
            <a:xfrm>
              <a:off x="5023571" y="360799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5"/>
              </a:solidFill>
              <a:prstDash val="solid"/>
              <a:miter/>
            </a:ln>
          </p:spPr>
          <p:txBody>
            <a:bodyPr rtlCol="0" anchor="ctr"/>
            <a:lstStyle/>
            <a:p>
              <a:endParaRPr lang="en-GB"/>
            </a:p>
          </p:txBody>
        </p:sp>
        <p:sp>
          <p:nvSpPr>
            <p:cNvPr id="277" name="Freeform: Shape 231">
              <a:extLst>
                <a:ext uri="{FF2B5EF4-FFF2-40B4-BE49-F238E27FC236}">
                  <a16:creationId xmlns:a16="http://schemas.microsoft.com/office/drawing/2014/main" id="{7607ED4C-0528-40B7-4870-BAF18B80EE40}"/>
                </a:ext>
              </a:extLst>
            </p:cNvPr>
            <p:cNvSpPr/>
            <p:nvPr/>
          </p:nvSpPr>
          <p:spPr>
            <a:xfrm>
              <a:off x="5080720" y="3684193"/>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5"/>
              </a:solidFill>
              <a:prstDash val="solid"/>
              <a:miter/>
            </a:ln>
          </p:spPr>
          <p:txBody>
            <a:bodyPr rtlCol="0" anchor="ctr"/>
            <a:lstStyle/>
            <a:p>
              <a:endParaRPr lang="en-GB"/>
            </a:p>
          </p:txBody>
        </p:sp>
        <p:sp>
          <p:nvSpPr>
            <p:cNvPr id="278" name="Freeform: Shape 232">
              <a:extLst>
                <a:ext uri="{FF2B5EF4-FFF2-40B4-BE49-F238E27FC236}">
                  <a16:creationId xmlns:a16="http://schemas.microsoft.com/office/drawing/2014/main" id="{64DE7840-ACBA-7CB1-F16A-0B2FB334B4A7}"/>
                </a:ext>
              </a:extLst>
            </p:cNvPr>
            <p:cNvSpPr/>
            <p:nvPr/>
          </p:nvSpPr>
          <p:spPr>
            <a:xfrm>
              <a:off x="5385520" y="412235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5"/>
              </a:solidFill>
              <a:prstDash val="solid"/>
              <a:miter/>
            </a:ln>
          </p:spPr>
          <p:txBody>
            <a:bodyPr rtlCol="0" anchor="ctr"/>
            <a:lstStyle/>
            <a:p>
              <a:endParaRPr lang="en-GB"/>
            </a:p>
          </p:txBody>
        </p:sp>
        <p:sp>
          <p:nvSpPr>
            <p:cNvPr id="279" name="Freeform: Shape 233">
              <a:extLst>
                <a:ext uri="{FF2B5EF4-FFF2-40B4-BE49-F238E27FC236}">
                  <a16:creationId xmlns:a16="http://schemas.microsoft.com/office/drawing/2014/main" id="{1AD147C7-C663-8514-27E0-4E26C13CEACC}"/>
                </a:ext>
              </a:extLst>
            </p:cNvPr>
            <p:cNvSpPr/>
            <p:nvPr/>
          </p:nvSpPr>
          <p:spPr>
            <a:xfrm>
              <a:off x="5480770" y="414140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5"/>
              </a:solidFill>
              <a:prstDash val="solid"/>
              <a:miter/>
            </a:ln>
          </p:spPr>
          <p:txBody>
            <a:bodyPr rtlCol="0" anchor="ctr"/>
            <a:lstStyle/>
            <a:p>
              <a:endParaRPr lang="en-GB"/>
            </a:p>
          </p:txBody>
        </p:sp>
        <p:sp>
          <p:nvSpPr>
            <p:cNvPr id="280" name="Freeform: Shape 234">
              <a:extLst>
                <a:ext uri="{FF2B5EF4-FFF2-40B4-BE49-F238E27FC236}">
                  <a16:creationId xmlns:a16="http://schemas.microsoft.com/office/drawing/2014/main" id="{B95C0671-14E0-ECE3-C754-34FFE0EDA1D9}"/>
                </a:ext>
              </a:extLst>
            </p:cNvPr>
            <p:cNvSpPr/>
            <p:nvPr/>
          </p:nvSpPr>
          <p:spPr>
            <a:xfrm>
              <a:off x="5556970" y="414140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5"/>
              </a:solidFill>
              <a:prstDash val="solid"/>
              <a:miter/>
            </a:ln>
          </p:spPr>
          <p:txBody>
            <a:bodyPr rtlCol="0" anchor="ctr"/>
            <a:lstStyle/>
            <a:p>
              <a:endParaRPr lang="en-GB"/>
            </a:p>
          </p:txBody>
        </p:sp>
        <p:sp>
          <p:nvSpPr>
            <p:cNvPr id="281" name="Freeform: Shape 235">
              <a:extLst>
                <a:ext uri="{FF2B5EF4-FFF2-40B4-BE49-F238E27FC236}">
                  <a16:creationId xmlns:a16="http://schemas.microsoft.com/office/drawing/2014/main" id="{673771E7-89A6-21DA-30D1-1E3754A4C6ED}"/>
                </a:ext>
              </a:extLst>
            </p:cNvPr>
            <p:cNvSpPr/>
            <p:nvPr/>
          </p:nvSpPr>
          <p:spPr>
            <a:xfrm>
              <a:off x="5614130" y="421760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5"/>
              </a:solidFill>
              <a:prstDash val="solid"/>
              <a:miter/>
            </a:ln>
          </p:spPr>
          <p:txBody>
            <a:bodyPr rtlCol="0" anchor="ctr"/>
            <a:lstStyle/>
            <a:p>
              <a:endParaRPr lang="en-GB"/>
            </a:p>
          </p:txBody>
        </p:sp>
        <p:sp>
          <p:nvSpPr>
            <p:cNvPr id="282" name="Freeform: Shape 236">
              <a:extLst>
                <a:ext uri="{FF2B5EF4-FFF2-40B4-BE49-F238E27FC236}">
                  <a16:creationId xmlns:a16="http://schemas.microsoft.com/office/drawing/2014/main" id="{DFA536C6-51BD-E22B-1600-8C744858D4C5}"/>
                </a:ext>
              </a:extLst>
            </p:cNvPr>
            <p:cNvSpPr/>
            <p:nvPr/>
          </p:nvSpPr>
          <p:spPr>
            <a:xfrm>
              <a:off x="5785580" y="433190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5"/>
              </a:solidFill>
              <a:prstDash val="solid"/>
              <a:miter/>
            </a:ln>
          </p:spPr>
          <p:txBody>
            <a:bodyPr rtlCol="0" anchor="ctr"/>
            <a:lstStyle/>
            <a:p>
              <a:endParaRPr lang="en-GB"/>
            </a:p>
          </p:txBody>
        </p:sp>
        <p:sp>
          <p:nvSpPr>
            <p:cNvPr id="283" name="Freeform: Shape 237">
              <a:extLst>
                <a:ext uri="{FF2B5EF4-FFF2-40B4-BE49-F238E27FC236}">
                  <a16:creationId xmlns:a16="http://schemas.microsoft.com/office/drawing/2014/main" id="{255E8C68-A4A4-1C20-F8DE-6437D65F5607}"/>
                </a:ext>
              </a:extLst>
            </p:cNvPr>
            <p:cNvSpPr/>
            <p:nvPr/>
          </p:nvSpPr>
          <p:spPr>
            <a:xfrm>
              <a:off x="6014180" y="433190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5"/>
              </a:solidFill>
              <a:prstDash val="solid"/>
              <a:miter/>
            </a:ln>
          </p:spPr>
          <p:txBody>
            <a:bodyPr rtlCol="0" anchor="ctr"/>
            <a:lstStyle/>
            <a:p>
              <a:endParaRPr lang="en-GB"/>
            </a:p>
          </p:txBody>
        </p:sp>
        <p:sp>
          <p:nvSpPr>
            <p:cNvPr id="284" name="Freeform: Shape 238">
              <a:extLst>
                <a:ext uri="{FF2B5EF4-FFF2-40B4-BE49-F238E27FC236}">
                  <a16:creationId xmlns:a16="http://schemas.microsoft.com/office/drawing/2014/main" id="{4A5CFF3B-52F3-AAC6-695B-C331F61C0097}"/>
                </a:ext>
              </a:extLst>
            </p:cNvPr>
            <p:cNvSpPr/>
            <p:nvPr/>
          </p:nvSpPr>
          <p:spPr>
            <a:xfrm>
              <a:off x="6147530" y="433190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5"/>
              </a:solidFill>
              <a:prstDash val="solid"/>
              <a:miter/>
            </a:ln>
          </p:spPr>
          <p:txBody>
            <a:bodyPr rtlCol="0" anchor="ctr"/>
            <a:lstStyle/>
            <a:p>
              <a:endParaRPr lang="en-GB"/>
            </a:p>
          </p:txBody>
        </p:sp>
        <p:sp>
          <p:nvSpPr>
            <p:cNvPr id="285" name="Freeform: Shape 239">
              <a:extLst>
                <a:ext uri="{FF2B5EF4-FFF2-40B4-BE49-F238E27FC236}">
                  <a16:creationId xmlns:a16="http://schemas.microsoft.com/office/drawing/2014/main" id="{13B0C1BB-0B93-B4A4-C4EA-06A481FF17CF}"/>
                </a:ext>
              </a:extLst>
            </p:cNvPr>
            <p:cNvSpPr/>
            <p:nvPr/>
          </p:nvSpPr>
          <p:spPr>
            <a:xfrm>
              <a:off x="6414230" y="440810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5"/>
              </a:solidFill>
              <a:prstDash val="solid"/>
              <a:miter/>
            </a:ln>
          </p:spPr>
          <p:txBody>
            <a:bodyPr rtlCol="0" anchor="ctr"/>
            <a:lstStyle/>
            <a:p>
              <a:endParaRPr lang="en-GB"/>
            </a:p>
          </p:txBody>
        </p:sp>
        <p:sp>
          <p:nvSpPr>
            <p:cNvPr id="286" name="Freeform: Shape 240">
              <a:extLst>
                <a:ext uri="{FF2B5EF4-FFF2-40B4-BE49-F238E27FC236}">
                  <a16:creationId xmlns:a16="http://schemas.microsoft.com/office/drawing/2014/main" id="{9C3C9577-9B66-103D-F114-5E275F8ED1AD}"/>
                </a:ext>
              </a:extLst>
            </p:cNvPr>
            <p:cNvSpPr/>
            <p:nvPr/>
          </p:nvSpPr>
          <p:spPr>
            <a:xfrm>
              <a:off x="6585680" y="444620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5"/>
              </a:solidFill>
              <a:prstDash val="solid"/>
              <a:miter/>
            </a:ln>
          </p:spPr>
          <p:txBody>
            <a:bodyPr rtlCol="0" anchor="ctr"/>
            <a:lstStyle/>
            <a:p>
              <a:endParaRPr lang="en-GB"/>
            </a:p>
          </p:txBody>
        </p:sp>
        <p:sp>
          <p:nvSpPr>
            <p:cNvPr id="287" name="Freeform: Shape 241">
              <a:extLst>
                <a:ext uri="{FF2B5EF4-FFF2-40B4-BE49-F238E27FC236}">
                  <a16:creationId xmlns:a16="http://schemas.microsoft.com/office/drawing/2014/main" id="{C0D36FD9-264F-7BE2-DB92-DD978C06E698}"/>
                </a:ext>
              </a:extLst>
            </p:cNvPr>
            <p:cNvSpPr/>
            <p:nvPr/>
          </p:nvSpPr>
          <p:spPr>
            <a:xfrm>
              <a:off x="7004780" y="456050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5"/>
              </a:solidFill>
              <a:prstDash val="solid"/>
              <a:miter/>
            </a:ln>
          </p:spPr>
          <p:txBody>
            <a:bodyPr rtlCol="0" anchor="ctr"/>
            <a:lstStyle/>
            <a:p>
              <a:endParaRPr lang="en-GB"/>
            </a:p>
          </p:txBody>
        </p:sp>
        <p:sp>
          <p:nvSpPr>
            <p:cNvPr id="288" name="Freeform: Shape 242">
              <a:extLst>
                <a:ext uri="{FF2B5EF4-FFF2-40B4-BE49-F238E27FC236}">
                  <a16:creationId xmlns:a16="http://schemas.microsoft.com/office/drawing/2014/main" id="{7344EDA2-DFAB-DA2E-70E1-05EF9B5E6207}"/>
                </a:ext>
              </a:extLst>
            </p:cNvPr>
            <p:cNvSpPr/>
            <p:nvPr/>
          </p:nvSpPr>
          <p:spPr>
            <a:xfrm>
              <a:off x="7271489" y="456050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5"/>
              </a:solidFill>
              <a:prstDash val="solid"/>
              <a:miter/>
            </a:ln>
          </p:spPr>
          <p:txBody>
            <a:bodyPr rtlCol="0" anchor="ctr"/>
            <a:lstStyle/>
            <a:p>
              <a:endParaRPr lang="en-GB"/>
            </a:p>
          </p:txBody>
        </p:sp>
        <p:sp>
          <p:nvSpPr>
            <p:cNvPr id="289" name="Freeform: Shape 243">
              <a:extLst>
                <a:ext uri="{FF2B5EF4-FFF2-40B4-BE49-F238E27FC236}">
                  <a16:creationId xmlns:a16="http://schemas.microsoft.com/office/drawing/2014/main" id="{92FA51AA-03EB-8FF7-9476-59A5E4BF953F}"/>
                </a:ext>
              </a:extLst>
            </p:cNvPr>
            <p:cNvSpPr/>
            <p:nvPr/>
          </p:nvSpPr>
          <p:spPr>
            <a:xfrm>
              <a:off x="7633439" y="46176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5"/>
              </a:solidFill>
              <a:prstDash val="solid"/>
              <a:miter/>
            </a:ln>
          </p:spPr>
          <p:txBody>
            <a:bodyPr rtlCol="0" anchor="ctr"/>
            <a:lstStyle/>
            <a:p>
              <a:endParaRPr lang="en-GB"/>
            </a:p>
          </p:txBody>
        </p:sp>
        <p:sp>
          <p:nvSpPr>
            <p:cNvPr id="290" name="Freeform: Shape 244">
              <a:extLst>
                <a:ext uri="{FF2B5EF4-FFF2-40B4-BE49-F238E27FC236}">
                  <a16:creationId xmlns:a16="http://schemas.microsoft.com/office/drawing/2014/main" id="{38DF2EAB-F6A1-75CC-863B-CC370FA6360E}"/>
                </a:ext>
              </a:extLst>
            </p:cNvPr>
            <p:cNvSpPr/>
            <p:nvPr/>
          </p:nvSpPr>
          <p:spPr>
            <a:xfrm>
              <a:off x="7728689" y="46176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5"/>
              </a:solidFill>
              <a:prstDash val="solid"/>
              <a:miter/>
            </a:ln>
          </p:spPr>
          <p:txBody>
            <a:bodyPr rtlCol="0" anchor="ctr"/>
            <a:lstStyle/>
            <a:p>
              <a:endParaRPr lang="en-GB"/>
            </a:p>
          </p:txBody>
        </p:sp>
        <p:sp>
          <p:nvSpPr>
            <p:cNvPr id="291" name="Freeform: Shape 245">
              <a:extLst>
                <a:ext uri="{FF2B5EF4-FFF2-40B4-BE49-F238E27FC236}">
                  <a16:creationId xmlns:a16="http://schemas.microsoft.com/office/drawing/2014/main" id="{4F30BEF3-2EC9-87D5-3D5E-A525D1A9B66C}"/>
                </a:ext>
              </a:extLst>
            </p:cNvPr>
            <p:cNvSpPr/>
            <p:nvPr/>
          </p:nvSpPr>
          <p:spPr>
            <a:xfrm>
              <a:off x="7862039" y="46176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5"/>
              </a:solidFill>
              <a:prstDash val="solid"/>
              <a:miter/>
            </a:ln>
          </p:spPr>
          <p:txBody>
            <a:bodyPr rtlCol="0" anchor="ctr"/>
            <a:lstStyle/>
            <a:p>
              <a:endParaRPr lang="en-GB"/>
            </a:p>
          </p:txBody>
        </p:sp>
        <p:sp>
          <p:nvSpPr>
            <p:cNvPr id="292" name="Freeform: Shape 246">
              <a:extLst>
                <a:ext uri="{FF2B5EF4-FFF2-40B4-BE49-F238E27FC236}">
                  <a16:creationId xmlns:a16="http://schemas.microsoft.com/office/drawing/2014/main" id="{ADD9E02E-5BCF-1D6A-AC20-3BB1A32B671F}"/>
                </a:ext>
              </a:extLst>
            </p:cNvPr>
            <p:cNvSpPr/>
            <p:nvPr/>
          </p:nvSpPr>
          <p:spPr>
            <a:xfrm>
              <a:off x="8033489" y="46176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5"/>
              </a:solidFill>
              <a:prstDash val="solid"/>
              <a:miter/>
            </a:ln>
          </p:spPr>
          <p:txBody>
            <a:bodyPr rtlCol="0" anchor="ctr"/>
            <a:lstStyle/>
            <a:p>
              <a:endParaRPr lang="en-GB"/>
            </a:p>
          </p:txBody>
        </p:sp>
        <p:sp>
          <p:nvSpPr>
            <p:cNvPr id="293" name="Freeform: Shape 247">
              <a:extLst>
                <a:ext uri="{FF2B5EF4-FFF2-40B4-BE49-F238E27FC236}">
                  <a16:creationId xmlns:a16="http://schemas.microsoft.com/office/drawing/2014/main" id="{633BCF1A-1150-426A-1434-116584665691}"/>
                </a:ext>
              </a:extLst>
            </p:cNvPr>
            <p:cNvSpPr/>
            <p:nvPr/>
          </p:nvSpPr>
          <p:spPr>
            <a:xfrm>
              <a:off x="6397285" y="4463148"/>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chemeClr val="accent5"/>
              </a:solidFill>
              <a:prstDash val="solid"/>
              <a:miter/>
            </a:ln>
          </p:spPr>
          <p:txBody>
            <a:bodyPr rtlCol="0" anchor="ctr"/>
            <a:lstStyle/>
            <a:p>
              <a:endParaRPr lang="en-GB"/>
            </a:p>
          </p:txBody>
        </p:sp>
        <p:sp>
          <p:nvSpPr>
            <p:cNvPr id="294" name="Freeform: Shape 248">
              <a:extLst>
                <a:ext uri="{FF2B5EF4-FFF2-40B4-BE49-F238E27FC236}">
                  <a16:creationId xmlns:a16="http://schemas.microsoft.com/office/drawing/2014/main" id="{92431531-9932-8926-08FA-8763F449E62D}"/>
                </a:ext>
              </a:extLst>
            </p:cNvPr>
            <p:cNvSpPr/>
            <p:nvPr/>
          </p:nvSpPr>
          <p:spPr>
            <a:xfrm>
              <a:off x="6968785" y="4596507"/>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19050" cap="flat">
              <a:solidFill>
                <a:schemeClr val="accent5"/>
              </a:solidFill>
              <a:prstDash val="solid"/>
              <a:miter/>
            </a:ln>
          </p:spPr>
          <p:txBody>
            <a:bodyPr rtlCol="0" anchor="ctr"/>
            <a:lstStyle/>
            <a:p>
              <a:endParaRPr lang="en-GB"/>
            </a:p>
          </p:txBody>
        </p:sp>
        <p:sp>
          <p:nvSpPr>
            <p:cNvPr id="295" name="Freeform: Shape 249">
              <a:extLst>
                <a:ext uri="{FF2B5EF4-FFF2-40B4-BE49-F238E27FC236}">
                  <a16:creationId xmlns:a16="http://schemas.microsoft.com/office/drawing/2014/main" id="{357A8845-40BD-0701-E1AC-7DF6DC89322F}"/>
                </a:ext>
              </a:extLst>
            </p:cNvPr>
            <p:cNvSpPr/>
            <p:nvPr/>
          </p:nvSpPr>
          <p:spPr>
            <a:xfrm>
              <a:off x="7597435" y="4653657"/>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19050" cap="flat">
              <a:solidFill>
                <a:schemeClr val="accent5"/>
              </a:solidFill>
              <a:prstDash val="solid"/>
              <a:miter/>
            </a:ln>
          </p:spPr>
          <p:txBody>
            <a:bodyPr rtlCol="0" anchor="ctr"/>
            <a:lstStyle/>
            <a:p>
              <a:endParaRPr lang="en-GB"/>
            </a:p>
          </p:txBody>
        </p:sp>
      </p:grpSp>
      <p:sp>
        <p:nvSpPr>
          <p:cNvPr id="296" name="TextBox 295">
            <a:extLst>
              <a:ext uri="{FF2B5EF4-FFF2-40B4-BE49-F238E27FC236}">
                <a16:creationId xmlns:a16="http://schemas.microsoft.com/office/drawing/2014/main" id="{56408704-FB68-5762-2B65-1EC6DE8969B3}"/>
              </a:ext>
            </a:extLst>
          </p:cNvPr>
          <p:cNvSpPr txBox="1"/>
          <p:nvPr/>
        </p:nvSpPr>
        <p:spPr>
          <a:xfrm>
            <a:off x="5815973" y="3069704"/>
            <a:ext cx="2322880" cy="461665"/>
          </a:xfrm>
          <a:prstGeom prst="rect">
            <a:avLst/>
          </a:prstGeom>
          <a:noFill/>
        </p:spPr>
        <p:txBody>
          <a:bodyPr wrap="none" rtlCol="0">
            <a:spAutoFit/>
          </a:bodyPr>
          <a:lstStyle/>
          <a:p>
            <a:r>
              <a:rPr lang="ja-JP" sz="1200"/>
              <a:t>HR 0.975 (95%CI 0.756、1.211);</a:t>
            </a:r>
            <a:br>
              <a:rPr lang="ja-JP" sz="1200"/>
            </a:br>
            <a:r>
              <a:rPr lang="ja-JP" sz="1200"/>
              <a:t>p=0.713</a:t>
            </a:r>
          </a:p>
        </p:txBody>
      </p:sp>
      <p:sp>
        <p:nvSpPr>
          <p:cNvPr id="297" name="TextBox 296">
            <a:extLst>
              <a:ext uri="{FF2B5EF4-FFF2-40B4-BE49-F238E27FC236}">
                <a16:creationId xmlns:a16="http://schemas.microsoft.com/office/drawing/2014/main" id="{56408704-FB68-5762-2B65-1EC6DE8969B3}"/>
              </a:ext>
            </a:extLst>
          </p:cNvPr>
          <p:cNvSpPr txBox="1"/>
          <p:nvPr/>
        </p:nvSpPr>
        <p:spPr>
          <a:xfrm>
            <a:off x="9652387" y="3069704"/>
            <a:ext cx="2592376" cy="461665"/>
          </a:xfrm>
          <a:prstGeom prst="rect">
            <a:avLst/>
          </a:prstGeom>
          <a:noFill/>
        </p:spPr>
        <p:txBody>
          <a:bodyPr wrap="none" rtlCol="0">
            <a:spAutoFit/>
          </a:bodyPr>
          <a:lstStyle/>
          <a:p>
            <a:r>
              <a:rPr lang="ja-JP" sz="1200" dirty="0"/>
              <a:t>HR 0.573 (95％CI 0.443、0.743) ; </a:t>
            </a:r>
            <a:endParaRPr lang="en-US" altLang="ja-JP" sz="1200" dirty="0"/>
          </a:p>
          <a:p>
            <a:r>
              <a:rPr lang="ja-JP" sz="1200" dirty="0"/>
              <a:t>p &lt;0.001</a:t>
            </a:r>
          </a:p>
        </p:txBody>
      </p:sp>
    </p:spTree>
    <p:extLst>
      <p:ext uri="{BB962C8B-B14F-4D97-AF65-F5344CB8AC3E}">
        <p14:creationId xmlns:p14="http://schemas.microsoft.com/office/powerpoint/2010/main" val="333679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dirty="0"/>
              <a:t>4008：切除不能な局所進行膵癌に対する術前補助化学療法に続く化学放射線療法または化学療法単独の無作為化第III相試験：First results of the CONKO-007 trial – Fietkau R,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dirty="0"/>
              <a:t>主要結果</a:t>
            </a:r>
          </a:p>
          <a:p>
            <a:pPr marL="0" indent="0">
              <a:spcBef>
                <a:spcPts val="22200"/>
              </a:spcBef>
              <a:buNone/>
            </a:pPr>
            <a:r>
              <a:rPr lang="ja-JP" b="1" dirty="0"/>
              <a:t>結論</a:t>
            </a:r>
          </a:p>
          <a:p>
            <a:r>
              <a:rPr lang="ja-JP" b="1" dirty="0"/>
              <a:t>切除不能な局所進行膵癌の患者では、術前補助化学療法後の化学放射線療法は、化学療法と比較して、外科的治療群ではR0切除率の有意な改善を示したが、すべての無作為化患者ではなかった</a:t>
            </a:r>
          </a:p>
        </p:txBody>
      </p:sp>
      <p:sp>
        <p:nvSpPr>
          <p:cNvPr id="23" name="Text Placeholder 4"/>
          <p:cNvSpPr>
            <a:spLocks noGrp="1"/>
          </p:cNvSpPr>
          <p:nvPr>
            <p:ph type="body" sz="quarter" idx="11"/>
          </p:nvPr>
        </p:nvSpPr>
        <p:spPr>
          <a:xfrm>
            <a:off x="6197601" y="6096001"/>
            <a:ext cx="5507567" cy="487363"/>
          </a:xfrm>
        </p:spPr>
        <p:txBody>
          <a:bodyPr/>
          <a:lstStyle/>
          <a:p>
            <a:r>
              <a:rPr lang="ja-JP" dirty="0"/>
              <a:t>Fietkau R, et al.J Clin Oncol 2022;40(suppl):abstr 4008</a:t>
            </a:r>
          </a:p>
        </p:txBody>
      </p:sp>
      <p:graphicFrame>
        <p:nvGraphicFramePr>
          <p:cNvPr id="6" name="Table 5"/>
          <p:cNvGraphicFramePr>
            <a:graphicFrameLocks noGrp="1"/>
          </p:cNvGraphicFramePr>
          <p:nvPr>
            <p:extLst>
              <p:ext uri="{D42A27DB-BD31-4B8C-83A1-F6EECF244321}">
                <p14:modId xmlns:p14="http://schemas.microsoft.com/office/powerpoint/2010/main" val="3963788046"/>
              </p:ext>
            </p:extLst>
          </p:nvPr>
        </p:nvGraphicFramePr>
        <p:xfrm>
          <a:off x="224366" y="1588351"/>
          <a:ext cx="11743271" cy="2377440"/>
        </p:xfrm>
        <a:graphic>
          <a:graphicData uri="http://schemas.openxmlformats.org/drawingml/2006/table">
            <a:tbl>
              <a:tblPr firstRow="1" bandRow="1">
                <a:tableStyleId>{5202B0CA-FC54-4496-8BCA-5EF66A818D29}</a:tableStyleId>
              </a:tblPr>
              <a:tblGrid>
                <a:gridCol w="2085147">
                  <a:extLst>
                    <a:ext uri="{9D8B030D-6E8A-4147-A177-3AD203B41FA5}">
                      <a16:colId xmlns:a16="http://schemas.microsoft.com/office/drawing/2014/main" val="1411244669"/>
                    </a:ext>
                  </a:extLst>
                </a:gridCol>
                <a:gridCol w="1666821">
                  <a:extLst>
                    <a:ext uri="{9D8B030D-6E8A-4147-A177-3AD203B41FA5}">
                      <a16:colId xmlns:a16="http://schemas.microsoft.com/office/drawing/2014/main" val="1864822337"/>
                    </a:ext>
                  </a:extLst>
                </a:gridCol>
                <a:gridCol w="1666821">
                  <a:extLst>
                    <a:ext uri="{9D8B030D-6E8A-4147-A177-3AD203B41FA5}">
                      <a16:colId xmlns:a16="http://schemas.microsoft.com/office/drawing/2014/main" val="1523594416"/>
                    </a:ext>
                  </a:extLst>
                </a:gridCol>
                <a:gridCol w="1666821">
                  <a:extLst>
                    <a:ext uri="{9D8B030D-6E8A-4147-A177-3AD203B41FA5}">
                      <a16:colId xmlns:a16="http://schemas.microsoft.com/office/drawing/2014/main" val="309142915"/>
                    </a:ext>
                  </a:extLst>
                </a:gridCol>
                <a:gridCol w="1666821">
                  <a:extLst>
                    <a:ext uri="{9D8B030D-6E8A-4147-A177-3AD203B41FA5}">
                      <a16:colId xmlns:a16="http://schemas.microsoft.com/office/drawing/2014/main" val="2792027500"/>
                    </a:ext>
                  </a:extLst>
                </a:gridCol>
                <a:gridCol w="1233134">
                  <a:extLst>
                    <a:ext uri="{9D8B030D-6E8A-4147-A177-3AD203B41FA5}">
                      <a16:colId xmlns:a16="http://schemas.microsoft.com/office/drawing/2014/main" val="1216859957"/>
                    </a:ext>
                  </a:extLst>
                </a:gridCol>
                <a:gridCol w="1757706">
                  <a:extLst>
                    <a:ext uri="{9D8B030D-6E8A-4147-A177-3AD203B41FA5}">
                      <a16:colId xmlns:a16="http://schemas.microsoft.com/office/drawing/2014/main" val="1295529379"/>
                    </a:ext>
                  </a:extLst>
                </a:gridCol>
              </a:tblGrid>
              <a:tr h="303670">
                <a:tc>
                  <a:txBody>
                    <a:bodyPr/>
                    <a:lstStyle/>
                    <a:p>
                      <a:endParaRPr lang="en-GB" sz="1200" dirty="0">
                        <a:solidFill>
                          <a:schemeClr val="tx2"/>
                        </a:solidFill>
                      </a:endParaRPr>
                    </a:p>
                  </a:txBody>
                  <a:tcPr anchor="ctr"/>
                </a:tc>
                <a:tc>
                  <a:txBody>
                    <a:bodyPr/>
                    <a:lstStyle/>
                    <a:p>
                      <a:pPr algn="ctr"/>
                      <a:r>
                        <a:rPr lang="ja-JP" sz="1200" baseline="0" dirty="0">
                          <a:solidFill>
                            <a:schemeClr val="tx2"/>
                          </a:solidFill>
                        </a:rPr>
                        <a:t>CRM- </a:t>
                      </a:r>
                      <a:br>
                        <a:rPr lang="ja-JP" sz="1200" baseline="0" dirty="0">
                          <a:solidFill>
                            <a:schemeClr val="tx2"/>
                          </a:solidFill>
                        </a:rPr>
                      </a:br>
                      <a:r>
                        <a:rPr lang="ja-JP" sz="1200" baseline="0" dirty="0">
                          <a:solidFill>
                            <a:schemeClr val="tx2"/>
                          </a:solidFill>
                        </a:rPr>
                        <a:t>(n=44)</a:t>
                      </a:r>
                    </a:p>
                  </a:txBody>
                  <a:tcPr anchor="ctr"/>
                </a:tc>
                <a:tc>
                  <a:txBody>
                    <a:bodyPr/>
                    <a:lstStyle/>
                    <a:p>
                      <a:pPr algn="ctr"/>
                      <a:r>
                        <a:rPr lang="ja-JP" sz="1200" dirty="0">
                          <a:solidFill>
                            <a:schemeClr val="tx2"/>
                          </a:solidFill>
                        </a:rPr>
                        <a:t>CRM+ </a:t>
                      </a:r>
                      <a:br>
                        <a:rPr lang="ja-JP" sz="1200" dirty="0">
                          <a:solidFill>
                            <a:schemeClr val="tx2"/>
                          </a:solidFill>
                        </a:rPr>
                      </a:br>
                      <a:r>
                        <a:rPr lang="ja-JP" sz="1200" dirty="0">
                          <a:solidFill>
                            <a:schemeClr val="tx2"/>
                          </a:solidFill>
                        </a:rPr>
                        <a:t>(n=38) </a:t>
                      </a:r>
                    </a:p>
                  </a:txBody>
                  <a:tcPr anchor="ctr"/>
                </a:tc>
                <a:tc>
                  <a:txBody>
                    <a:bodyPr/>
                    <a:lstStyle/>
                    <a:p>
                      <a:pPr algn="ctr"/>
                      <a:r>
                        <a:rPr lang="ja-JP" sz="1200" baseline="0" dirty="0">
                          <a:solidFill>
                            <a:schemeClr val="tx2"/>
                          </a:solidFill>
                        </a:rPr>
                        <a:t>R0 </a:t>
                      </a:r>
                      <a:br>
                        <a:rPr lang="ja-JP" sz="1200" baseline="0" dirty="0">
                          <a:solidFill>
                            <a:schemeClr val="tx2"/>
                          </a:solidFill>
                        </a:rPr>
                      </a:br>
                      <a:r>
                        <a:rPr lang="ja-JP" sz="1200" baseline="0" dirty="0">
                          <a:solidFill>
                            <a:schemeClr val="tx2"/>
                          </a:solidFill>
                        </a:rPr>
                        <a:t>(n=73)</a:t>
                      </a:r>
                    </a:p>
                  </a:txBody>
                  <a:tcPr anchor="ctr"/>
                </a:tc>
                <a:tc>
                  <a:txBody>
                    <a:bodyPr/>
                    <a:lstStyle/>
                    <a:p>
                      <a:pPr algn="ctr"/>
                      <a:r>
                        <a:rPr lang="ja-JP" sz="1200" dirty="0">
                          <a:solidFill>
                            <a:schemeClr val="tx2"/>
                          </a:solidFill>
                        </a:rPr>
                        <a:t>R1 </a:t>
                      </a:r>
                      <a:br>
                        <a:rPr lang="ja-JP" sz="1200" dirty="0">
                          <a:solidFill>
                            <a:schemeClr val="tx2"/>
                          </a:solidFill>
                        </a:rPr>
                      </a:br>
                      <a:r>
                        <a:rPr lang="ja-JP" sz="1200" dirty="0">
                          <a:solidFill>
                            <a:schemeClr val="tx2"/>
                          </a:solidFill>
                        </a:rPr>
                        <a:t>(n=21) </a:t>
                      </a:r>
                    </a:p>
                  </a:txBody>
                  <a:tcPr anchor="ctr"/>
                </a:tc>
                <a:tc>
                  <a:txBody>
                    <a:bodyPr/>
                    <a:lstStyle/>
                    <a:p>
                      <a:pPr algn="ctr"/>
                      <a:r>
                        <a:rPr lang="ja-JP" sz="1200">
                          <a:solidFill>
                            <a:schemeClr val="tx2"/>
                          </a:solidFill>
                        </a:rPr>
                        <a:t>Rx </a:t>
                      </a:r>
                      <a:br>
                        <a:rPr lang="ja-JP" sz="1200">
                          <a:solidFill>
                            <a:schemeClr val="tx2"/>
                          </a:solidFill>
                        </a:rPr>
                      </a:br>
                      <a:r>
                        <a:rPr lang="ja-JP" sz="1200">
                          <a:solidFill>
                            <a:schemeClr val="tx2"/>
                          </a:solidFill>
                        </a:rPr>
                        <a:t>(n=242)</a:t>
                      </a:r>
                    </a:p>
                  </a:txBody>
                  <a:tcPr anchor="ctr"/>
                </a:tc>
                <a:tc>
                  <a:txBody>
                    <a:bodyPr/>
                    <a:lstStyle/>
                    <a:p>
                      <a:pPr algn="ctr"/>
                      <a:r>
                        <a:rPr lang="ja-JP" sz="1200" dirty="0">
                          <a:solidFill>
                            <a:schemeClr val="tx2"/>
                          </a:solidFill>
                        </a:rPr>
                        <a:t>無作為化されていない </a:t>
                      </a:r>
                      <a:br>
                        <a:rPr lang="ja-JP" sz="1200" dirty="0">
                          <a:solidFill>
                            <a:schemeClr val="tx2"/>
                          </a:solidFill>
                        </a:rPr>
                      </a:br>
                      <a:r>
                        <a:rPr lang="ja-JP" sz="1200" dirty="0">
                          <a:solidFill>
                            <a:schemeClr val="tx2"/>
                          </a:solidFill>
                        </a:rPr>
                        <a:t>(n=159)</a:t>
                      </a:r>
                    </a:p>
                  </a:txBody>
                  <a:tcPr anchor="ctr"/>
                </a:tc>
                <a:extLst>
                  <a:ext uri="{0D108BD9-81ED-4DB2-BD59-A6C34878D82A}">
                    <a16:rowId xmlns:a16="http://schemas.microsoft.com/office/drawing/2014/main" val="333937366"/>
                  </a:ext>
                </a:extLst>
              </a:tr>
              <a:tr h="207152">
                <a:tc>
                  <a:txBody>
                    <a:bodyPr/>
                    <a:lstStyle/>
                    <a:p>
                      <a:r>
                        <a:rPr lang="ja-JP" sz="1200" baseline="0">
                          <a:solidFill>
                            <a:schemeClr val="tx1"/>
                          </a:solidFill>
                        </a:rPr>
                        <a:t>mOS、mo</a:t>
                      </a:r>
                    </a:p>
                  </a:txBody>
                  <a:tcPr/>
                </a:tc>
                <a:tc>
                  <a:txBody>
                    <a:bodyPr/>
                    <a:lstStyle/>
                    <a:p>
                      <a:pPr algn="ctr"/>
                      <a:r>
                        <a:rPr lang="ja-JP" sz="1200">
                          <a:solidFill>
                            <a:schemeClr val="tx1"/>
                          </a:solidFill>
                        </a:rPr>
                        <a:t>36</a:t>
                      </a:r>
                    </a:p>
                  </a:txBody>
                  <a:tcPr/>
                </a:tc>
                <a:tc>
                  <a:txBody>
                    <a:bodyPr/>
                    <a:lstStyle/>
                    <a:p>
                      <a:pPr algn="ctr"/>
                      <a:r>
                        <a:rPr lang="ja-JP" sz="1200">
                          <a:solidFill>
                            <a:schemeClr val="tx1"/>
                          </a:solidFill>
                        </a:rPr>
                        <a:t>18</a:t>
                      </a:r>
                    </a:p>
                  </a:txBody>
                  <a:tcPr/>
                </a:tc>
                <a:tc>
                  <a:txBody>
                    <a:bodyPr/>
                    <a:lstStyle/>
                    <a:p>
                      <a:pPr algn="ctr"/>
                      <a:r>
                        <a:rPr lang="ja-JP" sz="1200">
                          <a:solidFill>
                            <a:schemeClr val="tx1"/>
                          </a:solidFill>
                        </a:rPr>
                        <a:t>26</a:t>
                      </a:r>
                    </a:p>
                  </a:txBody>
                  <a:tcPr/>
                </a:tc>
                <a:tc>
                  <a:txBody>
                    <a:bodyPr/>
                    <a:lstStyle/>
                    <a:p>
                      <a:pPr algn="ctr"/>
                      <a:r>
                        <a:rPr lang="ja-JP" sz="1200">
                          <a:solidFill>
                            <a:schemeClr val="tx1"/>
                          </a:solidFill>
                        </a:rPr>
                        <a:t>17</a:t>
                      </a:r>
                    </a:p>
                  </a:txBody>
                  <a:tcPr/>
                </a:tc>
                <a:tc>
                  <a:txBody>
                    <a:bodyPr/>
                    <a:lstStyle/>
                    <a:p>
                      <a:pPr algn="ctr"/>
                      <a:r>
                        <a:rPr lang="ja-JP" sz="1200">
                          <a:solidFill>
                            <a:schemeClr val="tx1"/>
                          </a:solidFill>
                        </a:rPr>
                        <a:t>16</a:t>
                      </a:r>
                    </a:p>
                  </a:txBody>
                  <a:tcPr/>
                </a:tc>
                <a:tc>
                  <a:txBody>
                    <a:bodyPr/>
                    <a:lstStyle/>
                    <a:p>
                      <a:pPr algn="ctr"/>
                      <a:r>
                        <a:rPr lang="ja-JP" sz="1200">
                          <a:solidFill>
                            <a:schemeClr val="tx1"/>
                          </a:solidFill>
                        </a:rPr>
                        <a:t>9</a:t>
                      </a:r>
                    </a:p>
                  </a:txBody>
                  <a:tcPr/>
                </a:tc>
                <a:extLst>
                  <a:ext uri="{0D108BD9-81ED-4DB2-BD59-A6C34878D82A}">
                    <a16:rowId xmlns:a16="http://schemas.microsoft.com/office/drawing/2014/main" val="77470655"/>
                  </a:ext>
                </a:extLst>
              </a:tr>
              <a:tr h="229729">
                <a:tc>
                  <a:txBody>
                    <a:bodyPr/>
                    <a:lstStyle/>
                    <a:p>
                      <a:r>
                        <a:rPr lang="ja-JP" sz="1200">
                          <a:solidFill>
                            <a:schemeClr val="tx1"/>
                          </a:solidFill>
                        </a:rPr>
                        <a:t>5-yr OS, % (95%CI)</a:t>
                      </a:r>
                    </a:p>
                  </a:txBody>
                  <a:tcPr/>
                </a:tc>
                <a:tc>
                  <a:txBody>
                    <a:bodyPr/>
                    <a:lstStyle/>
                    <a:p>
                      <a:pPr algn="ctr"/>
                      <a:r>
                        <a:rPr lang="ja-JP" sz="1200" dirty="0">
                          <a:solidFill>
                            <a:schemeClr val="tx1"/>
                          </a:solidFill>
                        </a:rPr>
                        <a:t>35.9 (22.6、57.0) </a:t>
                      </a:r>
                    </a:p>
                  </a:txBody>
                  <a:tcPr/>
                </a:tc>
                <a:tc>
                  <a:txBody>
                    <a:bodyPr/>
                    <a:lstStyle/>
                    <a:p>
                      <a:pPr algn="ctr"/>
                      <a:r>
                        <a:rPr lang="ja-JP" sz="1200" dirty="0">
                          <a:solidFill>
                            <a:schemeClr val="tx1"/>
                          </a:solidFill>
                        </a:rPr>
                        <a:t>9.0 (2.6、31.7) </a:t>
                      </a:r>
                    </a:p>
                  </a:txBody>
                  <a:tcPr/>
                </a:tc>
                <a:tc>
                  <a:txBody>
                    <a:bodyPr/>
                    <a:lstStyle/>
                    <a:p>
                      <a:pPr algn="ctr"/>
                      <a:r>
                        <a:rPr lang="ja-JP" sz="1200" dirty="0">
                          <a:solidFill>
                            <a:schemeClr val="tx1"/>
                          </a:solidFill>
                        </a:rPr>
                        <a:t>27.3 (17.4、42.8) </a:t>
                      </a:r>
                    </a:p>
                  </a:txBody>
                  <a:tcPr/>
                </a:tc>
                <a:tc>
                  <a:txBody>
                    <a:bodyPr/>
                    <a:lstStyle/>
                    <a:p>
                      <a:pPr algn="ctr"/>
                      <a:r>
                        <a:rPr lang="ja-JP" sz="1200" dirty="0">
                          <a:solidFill>
                            <a:schemeClr val="tx1"/>
                          </a:solidFill>
                        </a:rPr>
                        <a:t>8.0 (1.4、45.0) </a:t>
                      </a:r>
                    </a:p>
                  </a:txBody>
                  <a:tcPr/>
                </a:tc>
                <a:tc>
                  <a:txBody>
                    <a:bodyPr/>
                    <a:lstStyle/>
                    <a:p>
                      <a:pPr algn="ctr"/>
                      <a:r>
                        <a:rPr lang="ja-JP" sz="1200">
                          <a:solidFill>
                            <a:schemeClr val="tx1"/>
                          </a:solidFill>
                        </a:rPr>
                        <a:t>0</a:t>
                      </a:r>
                    </a:p>
                  </a:txBody>
                  <a:tcPr/>
                </a:tc>
                <a:tc>
                  <a:txBody>
                    <a:bodyPr/>
                    <a:lstStyle/>
                    <a:p>
                      <a:pPr algn="ctr"/>
                      <a:r>
                        <a:rPr lang="ja-JP" sz="1200">
                          <a:solidFill>
                            <a:schemeClr val="tx1"/>
                          </a:solidFill>
                        </a:rPr>
                        <a:t>0</a:t>
                      </a:r>
                    </a:p>
                  </a:txBody>
                  <a:tcPr/>
                </a:tc>
                <a:extLst>
                  <a:ext uri="{0D108BD9-81ED-4DB2-BD59-A6C34878D82A}">
                    <a16:rowId xmlns:a16="http://schemas.microsoft.com/office/drawing/2014/main" val="1819005811"/>
                  </a:ext>
                </a:extLst>
              </a:tr>
              <a:tr h="229729">
                <a:tc>
                  <a:txBody>
                    <a:bodyPr/>
                    <a:lstStyle/>
                    <a:p>
                      <a:r>
                        <a:rPr lang="ja-JP" sz="1200">
                          <a:solidFill>
                            <a:schemeClr val="tx1"/>
                          </a:solidFill>
                        </a:rPr>
                        <a:t>HR (95%CI); p値</a:t>
                      </a:r>
                    </a:p>
                    <a:p>
                      <a:pPr marL="180975" indent="0"/>
                      <a:r>
                        <a:rPr lang="ja-JP" sz="1200">
                          <a:solidFill>
                            <a:schemeClr val="tx1"/>
                          </a:solidFill>
                        </a:rPr>
                        <a:t>対 CRM+ または R1</a:t>
                      </a:r>
                    </a:p>
                    <a:p>
                      <a:pPr marL="180975" indent="0" algn="l" rtl="0"/>
                      <a:endParaRPr lang="en-GB" sz="1200" dirty="0">
                        <a:solidFill>
                          <a:schemeClr val="tx1"/>
                        </a:solidFill>
                      </a:endParaRPr>
                    </a:p>
                    <a:p>
                      <a:pPr marL="180975" indent="0"/>
                      <a:r>
                        <a:rPr lang="ja-JP" sz="1200">
                          <a:solidFill>
                            <a:schemeClr val="tx1"/>
                          </a:solidFill>
                        </a:rPr>
                        <a:t>対 Rx </a:t>
                      </a:r>
                    </a:p>
                    <a:p>
                      <a:pPr marL="180975" indent="0" algn="l" rtl="0"/>
                      <a:endParaRPr lang="en-GB" sz="1200" baseline="0" dirty="0">
                        <a:solidFill>
                          <a:schemeClr val="tx1"/>
                        </a:solidFill>
                      </a:endParaRPr>
                    </a:p>
                    <a:p>
                      <a:pPr marL="180975" indent="0"/>
                      <a:r>
                        <a:rPr lang="ja-JP" sz="1200" baseline="0">
                          <a:solidFill>
                            <a:schemeClr val="tx1"/>
                          </a:solidFill>
                        </a:rPr>
                        <a:t>対 無作為化されていない</a:t>
                      </a:r>
                    </a:p>
                  </a:txBody>
                  <a:tcPr/>
                </a:tc>
                <a:tc>
                  <a:txBody>
                    <a:bodyPr/>
                    <a:lstStyle/>
                    <a:p>
                      <a:pPr algn="l" rtl="0"/>
                      <a:endParaRPr lang="en-GB" sz="1200" dirty="0">
                        <a:solidFill>
                          <a:schemeClr val="tx1"/>
                        </a:solidFill>
                      </a:endParaRPr>
                    </a:p>
                    <a:p>
                      <a:pPr algn="ctr"/>
                      <a:r>
                        <a:rPr lang="ja-JP" sz="1200" dirty="0">
                          <a:solidFill>
                            <a:schemeClr val="tx1"/>
                          </a:solidFill>
                        </a:rPr>
                        <a:t>2.29 (1.36、3.88); 0.002</a:t>
                      </a:r>
                    </a:p>
                    <a:p>
                      <a:pPr algn="ctr"/>
                      <a:r>
                        <a:rPr lang="ja-JP" sz="1200" dirty="0">
                          <a:solidFill>
                            <a:schemeClr val="tx1"/>
                          </a:solidFill>
                        </a:rPr>
                        <a:t>3.12 (2.03, 4.77); </a:t>
                      </a:r>
                      <a:br>
                        <a:rPr lang="ja-JP" sz="1200" dirty="0">
                          <a:solidFill>
                            <a:schemeClr val="tx1"/>
                          </a:solidFill>
                        </a:rPr>
                      </a:br>
                      <a:r>
                        <a:rPr lang="ja-JP" sz="1200" dirty="0">
                          <a:solidFill>
                            <a:schemeClr val="tx1"/>
                          </a:solidFill>
                        </a:rPr>
                        <a:t>&lt;0.001</a:t>
                      </a:r>
                    </a:p>
                    <a:p>
                      <a:pPr algn="ctr"/>
                      <a:r>
                        <a:rPr lang="ja-JP" sz="1200" baseline="0" dirty="0">
                          <a:solidFill>
                            <a:schemeClr val="tx1"/>
                          </a:solidFill>
                        </a:rPr>
                        <a:t>5.20 (3.35, 8.06); </a:t>
                      </a:r>
                      <a:br>
                        <a:rPr lang="ja-JP" sz="1200" baseline="0" dirty="0">
                          <a:solidFill>
                            <a:schemeClr val="tx1"/>
                          </a:solidFill>
                        </a:rPr>
                      </a:br>
                      <a:r>
                        <a:rPr lang="ja-JP" sz="1200" baseline="0" dirty="0">
                          <a:solidFill>
                            <a:schemeClr val="tx1"/>
                          </a:solidFill>
                        </a:rPr>
                        <a:t>&lt;0.001 </a:t>
                      </a:r>
                    </a:p>
                  </a:txBody>
                  <a:tcPr/>
                </a:tc>
                <a:tc>
                  <a:txBody>
                    <a:bodyPr/>
                    <a:lstStyle/>
                    <a:p>
                      <a:pPr algn="l" rtl="0"/>
                      <a:endParaRPr lang="en-GB" sz="1200" dirty="0">
                        <a:solidFill>
                          <a:schemeClr val="tx1"/>
                        </a:solidFill>
                      </a:endParaRPr>
                    </a:p>
                    <a:p>
                      <a:pPr algn="l" rtl="0"/>
                      <a:endParaRPr lang="en-GB" sz="1200" dirty="0">
                        <a:solidFill>
                          <a:schemeClr val="tx1"/>
                        </a:solidFill>
                      </a:endParaRPr>
                    </a:p>
                    <a:p>
                      <a:pPr algn="l" rtl="0"/>
                      <a:endParaRPr lang="en-GB" sz="1200" dirty="0">
                        <a:solidFill>
                          <a:schemeClr val="tx1"/>
                        </a:solidFill>
                      </a:endParaRPr>
                    </a:p>
                    <a:p>
                      <a:pPr algn="ctr"/>
                      <a:r>
                        <a:rPr lang="ja-JP" sz="1200">
                          <a:solidFill>
                            <a:schemeClr val="tx1"/>
                          </a:solidFill>
                        </a:rPr>
                        <a:t>1.36</a:t>
                      </a:r>
                      <a:r>
                        <a:rPr lang="ja-JP" sz="1200" baseline="0">
                          <a:solidFill>
                            <a:schemeClr val="tx1"/>
                          </a:solidFill>
                        </a:rPr>
                        <a:t> (0.93, 1.99); </a:t>
                      </a:r>
                      <a:br>
                        <a:rPr lang="ja-JP" sz="1200" baseline="0">
                          <a:solidFill>
                            <a:schemeClr val="tx1"/>
                          </a:solidFill>
                        </a:rPr>
                      </a:br>
                      <a:r>
                        <a:rPr lang="ja-JP" sz="1200" baseline="0">
                          <a:solidFill>
                            <a:schemeClr val="tx1"/>
                          </a:solidFill>
                        </a:rPr>
                        <a:t>0.117</a:t>
                      </a:r>
                    </a:p>
                  </a:txBody>
                  <a:tcPr/>
                </a:tc>
                <a:tc>
                  <a:txBody>
                    <a:bodyPr/>
                    <a:lstStyle/>
                    <a:p>
                      <a:pPr algn="l" rtl="0"/>
                      <a:endParaRPr lang="en-GB" sz="1200" dirty="0">
                        <a:solidFill>
                          <a:schemeClr val="tx1"/>
                        </a:solidFill>
                      </a:endParaRPr>
                    </a:p>
                    <a:p>
                      <a:pPr algn="ctr"/>
                      <a:r>
                        <a:rPr lang="ja-JP" sz="1200" dirty="0">
                          <a:solidFill>
                            <a:schemeClr val="tx1"/>
                          </a:solidFill>
                        </a:rPr>
                        <a:t>2.16 (1.25、3.72); </a:t>
                      </a:r>
                      <a:br>
                        <a:rPr lang="en-GB" altLang="ja-JP" sz="1200" dirty="0">
                          <a:solidFill>
                            <a:schemeClr val="tx1"/>
                          </a:solidFill>
                        </a:rPr>
                      </a:br>
                      <a:r>
                        <a:rPr lang="ja-JP" sz="1200" dirty="0">
                          <a:solidFill>
                            <a:schemeClr val="tx1"/>
                          </a:solidFill>
                        </a:rPr>
                        <a:t>0.006</a:t>
                      </a:r>
                    </a:p>
                    <a:p>
                      <a:pPr algn="ctr"/>
                      <a:r>
                        <a:rPr lang="ja-JP" sz="1200" dirty="0">
                          <a:solidFill>
                            <a:schemeClr val="tx1"/>
                          </a:solidFill>
                        </a:rPr>
                        <a:t>2.49 (1.79, 3.46); &lt;0.001</a:t>
                      </a:r>
                    </a:p>
                    <a:p>
                      <a:pPr algn="ctr"/>
                      <a:r>
                        <a:rPr lang="ja-JP" sz="1200" baseline="0" dirty="0">
                          <a:solidFill>
                            <a:schemeClr val="tx1"/>
                          </a:solidFill>
                        </a:rPr>
                        <a:t>4.16 (2.94, 5.89); &lt;0.001 </a:t>
                      </a:r>
                    </a:p>
                  </a:txBody>
                  <a:tcPr/>
                </a:tc>
                <a:tc>
                  <a:txBody>
                    <a:bodyPr/>
                    <a:lstStyle/>
                    <a:p>
                      <a:pPr algn="l" rtl="0"/>
                      <a:endParaRPr lang="en-GB" sz="1200" dirty="0">
                        <a:solidFill>
                          <a:schemeClr val="tx1"/>
                        </a:solidFill>
                      </a:endParaRPr>
                    </a:p>
                    <a:p>
                      <a:pPr algn="l" rtl="0"/>
                      <a:endParaRPr lang="en-GB" sz="1200" dirty="0">
                        <a:solidFill>
                          <a:schemeClr val="tx1"/>
                        </a:solidFill>
                      </a:endParaRPr>
                    </a:p>
                    <a:p>
                      <a:pPr algn="l" rtl="0"/>
                      <a:endParaRPr lang="en-GB" sz="1200" dirty="0">
                        <a:solidFill>
                          <a:schemeClr val="tx1"/>
                        </a:solidFill>
                      </a:endParaRPr>
                    </a:p>
                    <a:p>
                      <a:pPr algn="ctr"/>
                      <a:r>
                        <a:rPr lang="ja-JP" sz="1200" dirty="0">
                          <a:solidFill>
                            <a:schemeClr val="tx1"/>
                          </a:solidFill>
                        </a:rPr>
                        <a:t>1.15</a:t>
                      </a:r>
                      <a:r>
                        <a:rPr lang="ja-JP" sz="1200" baseline="0" dirty="0">
                          <a:solidFill>
                            <a:schemeClr val="tx1"/>
                          </a:solidFill>
                        </a:rPr>
                        <a:t> (0.71, 1.87); </a:t>
                      </a:r>
                      <a:br>
                        <a:rPr lang="en-GB" altLang="ja-JP" sz="1200" baseline="0" dirty="0">
                          <a:solidFill>
                            <a:schemeClr val="tx1"/>
                          </a:solidFill>
                        </a:rPr>
                      </a:br>
                      <a:r>
                        <a:rPr lang="ja-JP" sz="1200" baseline="0" dirty="0">
                          <a:solidFill>
                            <a:schemeClr val="tx1"/>
                          </a:solidFill>
                        </a:rPr>
                        <a:t>0.563</a:t>
                      </a:r>
                    </a:p>
                  </a:txBody>
                  <a:tcPr/>
                </a:tc>
                <a:tc>
                  <a:txBody>
                    <a:bodyPr/>
                    <a:lstStyle/>
                    <a:p>
                      <a:pPr algn="l" rtl="0"/>
                      <a:endParaRPr lang="en-GB" sz="1200" dirty="0">
                        <a:solidFill>
                          <a:schemeClr val="tx2"/>
                        </a:solidFill>
                      </a:endParaRPr>
                    </a:p>
                  </a:txBody>
                  <a:tcPr anchor="ctr"/>
                </a:tc>
                <a:tc>
                  <a:txBody>
                    <a:bodyPr/>
                    <a:lstStyle/>
                    <a:p>
                      <a:pPr algn="l" rtl="0"/>
                      <a:endParaRPr lang="en-GB" sz="1200" dirty="0">
                        <a:solidFill>
                          <a:schemeClr val="tx2"/>
                        </a:solidFill>
                      </a:endParaRPr>
                    </a:p>
                  </a:txBody>
                  <a:tcPr anchor="ctr"/>
                </a:tc>
                <a:extLst>
                  <a:ext uri="{0D108BD9-81ED-4DB2-BD59-A6C34878D82A}">
                    <a16:rowId xmlns:a16="http://schemas.microsoft.com/office/drawing/2014/main" val="1679037268"/>
                  </a:ext>
                </a:extLst>
              </a:tr>
            </a:tbl>
          </a:graphicData>
        </a:graphic>
      </p:graphicFrame>
    </p:spTree>
    <p:extLst>
      <p:ext uri="{BB962C8B-B14F-4D97-AF65-F5344CB8AC3E}">
        <p14:creationId xmlns:p14="http://schemas.microsoft.com/office/powerpoint/2010/main" val="1091598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t>肝細胞癌</a:t>
            </a:r>
          </a:p>
        </p:txBody>
      </p:sp>
      <p:sp>
        <p:nvSpPr>
          <p:cNvPr id="3" name="Text Placeholder 2"/>
          <p:cNvSpPr>
            <a:spLocks noGrp="1"/>
          </p:cNvSpPr>
          <p:nvPr>
            <p:ph type="body" idx="1"/>
          </p:nvPr>
        </p:nvSpPr>
        <p:spPr/>
        <p:txBody>
          <a:bodyPr/>
          <a:lstStyle/>
          <a:p>
            <a:r>
              <a:rPr lang="ja-JP" b="1"/>
              <a:t>膵臓・小腸・肝胆道癌</a:t>
            </a:r>
          </a:p>
        </p:txBody>
      </p:sp>
    </p:spTree>
    <p:extLst>
      <p:ext uri="{BB962C8B-B14F-4D97-AF65-F5344CB8AC3E}">
        <p14:creationId xmlns:p14="http://schemas.microsoft.com/office/powerpoint/2010/main" val="166632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3" y="179614"/>
            <a:ext cx="11024158" cy="807720"/>
          </a:xfrm>
        </p:spPr>
        <p:txBody>
          <a:bodyPr/>
          <a:lstStyle/>
          <a:p>
            <a:r>
              <a:rPr lang="ja-JP" dirty="0"/>
              <a:t>379：切除不能な肝細胞癌 (uHCC)患者 (pts) における第一選択療法としてのトレメリムマブ(T) およびデュルバルマブ(D) の第3相無作為化、非盲検、多施設試験：HIMALAYA </a:t>
            </a:r>
            <a:br>
              <a:rPr lang="en-GB" altLang="ja-JP" dirty="0"/>
            </a:br>
            <a:r>
              <a:rPr lang="ja-JP" dirty="0"/>
              <a:t>– Abou-Alfa GK, et al</a:t>
            </a:r>
          </a:p>
        </p:txBody>
      </p:sp>
      <p:sp>
        <p:nvSpPr>
          <p:cNvPr id="3" name="Content Placeholder 2"/>
          <p:cNvSpPr>
            <a:spLocks noGrp="1"/>
          </p:cNvSpPr>
          <p:nvPr>
            <p:ph idx="1"/>
          </p:nvPr>
        </p:nvSpPr>
        <p:spPr/>
        <p:txBody>
          <a:bodyPr/>
          <a:lstStyle/>
          <a:p>
            <a:pPr marL="0" indent="0">
              <a:buNone/>
            </a:pPr>
            <a:r>
              <a:rPr lang="ja-JP" b="1" dirty="0"/>
              <a:t>研究目的</a:t>
            </a:r>
          </a:p>
          <a:p>
            <a:r>
              <a:rPr lang="ja-JP" dirty="0"/>
              <a:t>HIMALAYA試験における切除不能なHCC患者における1 Lトレメリムマブ+デュルバルマブまたはデュルバルマブ単独の有効性および安全性を評価する</a:t>
            </a:r>
          </a:p>
        </p:txBody>
      </p:sp>
      <p:sp>
        <p:nvSpPr>
          <p:cNvPr id="5" name="Text Placeholder 4"/>
          <p:cNvSpPr>
            <a:spLocks noGrp="1"/>
          </p:cNvSpPr>
          <p:nvPr>
            <p:ph type="body" sz="quarter" idx="11"/>
          </p:nvPr>
        </p:nvSpPr>
        <p:spPr/>
        <p:txBody>
          <a:bodyPr/>
          <a:lstStyle/>
          <a:p>
            <a:r>
              <a:rPr lang="ja-JP" dirty="0"/>
              <a:t>Abou-Alfa GK, et al.J Clin Oncol 2022;40(suppl):abstr 379</a:t>
            </a:r>
          </a:p>
        </p:txBody>
      </p:sp>
      <p:sp>
        <p:nvSpPr>
          <p:cNvPr id="18" name="Rectangle 9"/>
          <p:cNvSpPr txBox="1">
            <a:spLocks noChangeArrowheads="1"/>
          </p:cNvSpPr>
          <p:nvPr/>
        </p:nvSpPr>
        <p:spPr bwMode="auto">
          <a:xfrm>
            <a:off x="1838052" y="5715609"/>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OS</a:t>
            </a:r>
          </a:p>
        </p:txBody>
      </p:sp>
      <p:sp>
        <p:nvSpPr>
          <p:cNvPr id="19" name="Content Placeholder 26"/>
          <p:cNvSpPr txBox="1">
            <a:spLocks/>
          </p:cNvSpPr>
          <p:nvPr/>
        </p:nvSpPr>
        <p:spPr>
          <a:xfrm>
            <a:off x="6121128" y="5715609"/>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PFS、ORR、DoR、安全性</a:t>
            </a:r>
          </a:p>
        </p:txBody>
      </p:sp>
      <p:sp>
        <p:nvSpPr>
          <p:cNvPr id="20" name="Oval 14"/>
          <p:cNvSpPr>
            <a:spLocks noChangeArrowheads="1"/>
          </p:cNvSpPr>
          <p:nvPr/>
        </p:nvSpPr>
        <p:spPr bwMode="auto">
          <a:xfrm>
            <a:off x="4274874" y="354366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p:txBody>
      </p:sp>
      <p:cxnSp>
        <p:nvCxnSpPr>
          <p:cNvPr id="21" name="AutoShape 15"/>
          <p:cNvCxnSpPr>
            <a:cxnSpLocks noChangeShapeType="1"/>
            <a:stCxn id="20" idx="0"/>
            <a:endCxn id="23" idx="1"/>
          </p:cNvCxnSpPr>
          <p:nvPr/>
        </p:nvCxnSpPr>
        <p:spPr bwMode="auto">
          <a:xfrm rot="5400000" flipH="1" flipV="1">
            <a:off x="4353313" y="2734870"/>
            <a:ext cx="1022153" cy="595434"/>
          </a:xfrm>
          <a:prstGeom prst="bentConnector2">
            <a:avLst/>
          </a:prstGeom>
          <a:noFill/>
          <a:ln w="57150">
            <a:solidFill>
              <a:schemeClr val="bg2">
                <a:lumMod val="60000"/>
                <a:lumOff val="40000"/>
              </a:schemeClr>
            </a:solidFill>
            <a:round/>
            <a:headEnd/>
            <a:tailEnd type="triangle" w="med" len="med"/>
          </a:ln>
        </p:spPr>
      </p:cxnSp>
      <p:cxnSp>
        <p:nvCxnSpPr>
          <p:cNvPr id="22" name="AutoShape 19"/>
          <p:cNvCxnSpPr>
            <a:cxnSpLocks noChangeShapeType="1"/>
            <a:stCxn id="24" idx="3"/>
            <a:endCxn id="20" idx="2"/>
          </p:cNvCxnSpPr>
          <p:nvPr/>
        </p:nvCxnSpPr>
        <p:spPr bwMode="auto">
          <a:xfrm flipV="1">
            <a:off x="4123055" y="3835763"/>
            <a:ext cx="151819" cy="1"/>
          </a:xfrm>
          <a:prstGeom prst="straightConnector1">
            <a:avLst/>
          </a:prstGeom>
          <a:noFill/>
          <a:ln w="57150">
            <a:solidFill>
              <a:schemeClr val="bg2">
                <a:lumMod val="60000"/>
                <a:lumOff val="40000"/>
              </a:schemeClr>
            </a:solidFill>
            <a:round/>
            <a:headEnd type="none" w="med" len="med"/>
            <a:tailEnd type="none" w="med" len="med"/>
          </a:ln>
        </p:spPr>
      </p:cxnSp>
      <p:sp>
        <p:nvSpPr>
          <p:cNvPr id="23" name="AutoShape 8"/>
          <p:cNvSpPr>
            <a:spLocks noChangeArrowheads="1"/>
          </p:cNvSpPr>
          <p:nvPr/>
        </p:nvSpPr>
        <p:spPr bwMode="auto">
          <a:xfrm>
            <a:off x="5162106" y="2066968"/>
            <a:ext cx="5151473" cy="90908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トレメリムマブ 300 mg (一回投与) + </a:t>
            </a:r>
            <a:br>
              <a:rPr lang="ja-JP">
                <a:solidFill>
                  <a:srgbClr val="FFFFFF"/>
                </a:solidFill>
                <a:ea typeface="SimSun" pitchFamily="2" charset="-122"/>
              </a:rPr>
            </a:br>
            <a:r>
              <a:rPr lang="ja-JP">
                <a:solidFill>
                  <a:srgbClr val="FFFFFF"/>
                </a:solidFill>
                <a:ea typeface="SimSun" pitchFamily="2" charset="-122"/>
              </a:rPr>
              <a:t>デュルバルマブ 1500 mg q4w (T300+D)</a:t>
            </a:r>
            <a:br>
              <a:rPr lang="ja-JP">
                <a:solidFill>
                  <a:srgbClr val="FFFFFF"/>
                </a:solidFill>
                <a:ea typeface="SimSun" pitchFamily="2" charset="-122"/>
              </a:rPr>
            </a:br>
            <a:r>
              <a:rPr lang="ja-JP">
                <a:solidFill>
                  <a:srgbClr val="FFFFFF"/>
                </a:solidFill>
                <a:ea typeface="SimSun" pitchFamily="2" charset="-122"/>
              </a:rPr>
              <a:t>(n=393)</a:t>
            </a:r>
          </a:p>
        </p:txBody>
      </p:sp>
      <p:sp>
        <p:nvSpPr>
          <p:cNvPr id="24" name="AutoShape 9"/>
          <p:cNvSpPr>
            <a:spLocks noChangeArrowheads="1"/>
          </p:cNvSpPr>
          <p:nvPr/>
        </p:nvSpPr>
        <p:spPr bwMode="auto">
          <a:xfrm>
            <a:off x="1335944" y="2707506"/>
            <a:ext cx="2787111" cy="225651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切除不能なHCC</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全身療法歴なし</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Child-Pugh 分類クラス A</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BCLC クラス B または C</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ECOG PS 0–1</a:t>
            </a:r>
          </a:p>
          <a:p>
            <a:pPr defTabSz="892175" eaLnBrk="0" hangingPunct="0">
              <a:spcAft>
                <a:spcPct val="30000"/>
              </a:spcAft>
              <a:defRPr/>
            </a:pPr>
            <a:r>
              <a:rPr lang="ja-JP" sz="1600">
                <a:solidFill>
                  <a:srgbClr val="FFFFFF"/>
                </a:solidFill>
                <a:ea typeface="SimSun" pitchFamily="2" charset="-122"/>
              </a:rPr>
              <a:t>(n=1324)</a:t>
            </a:r>
          </a:p>
        </p:txBody>
      </p:sp>
      <p:cxnSp>
        <p:nvCxnSpPr>
          <p:cNvPr id="25" name="AutoShape 16"/>
          <p:cNvCxnSpPr>
            <a:cxnSpLocks noChangeShapeType="1"/>
            <a:stCxn id="20" idx="4"/>
            <a:endCxn id="26" idx="1"/>
          </p:cNvCxnSpPr>
          <p:nvPr/>
        </p:nvCxnSpPr>
        <p:spPr bwMode="auto">
          <a:xfrm rot="16200000" flipH="1">
            <a:off x="4395934" y="4298600"/>
            <a:ext cx="936908" cy="595433"/>
          </a:xfrm>
          <a:prstGeom prst="bentConnector2">
            <a:avLst/>
          </a:prstGeom>
          <a:noFill/>
          <a:ln w="57150">
            <a:solidFill>
              <a:schemeClr val="bg2">
                <a:lumMod val="60000"/>
                <a:lumOff val="40000"/>
              </a:schemeClr>
            </a:solidFill>
            <a:round/>
            <a:headEnd/>
            <a:tailEnd type="triangle" w="med" len="med"/>
          </a:ln>
        </p:spPr>
      </p:cxnSp>
      <p:sp>
        <p:nvSpPr>
          <p:cNvPr id="26" name="AutoShape 8"/>
          <p:cNvSpPr>
            <a:spLocks noChangeArrowheads="1"/>
          </p:cNvSpPr>
          <p:nvPr/>
        </p:nvSpPr>
        <p:spPr bwMode="auto">
          <a:xfrm>
            <a:off x="5162105" y="4713233"/>
            <a:ext cx="5151473" cy="703075"/>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t>トレメリムマブ 75 mg q4w (4回投与) + </a:t>
            </a:r>
            <a:br>
              <a:rPr lang="en-GB" altLang="ja-JP" dirty="0"/>
            </a:br>
            <a:r>
              <a:rPr lang="ja-JP" dirty="0"/>
              <a:t>デュルバルマブ 1500 mg q4w [closed型群]</a:t>
            </a:r>
          </a:p>
        </p:txBody>
      </p:sp>
      <p:sp>
        <p:nvSpPr>
          <p:cNvPr id="28" name="AutoShape 8"/>
          <p:cNvSpPr>
            <a:spLocks noChangeArrowheads="1"/>
          </p:cNvSpPr>
          <p:nvPr/>
        </p:nvSpPr>
        <p:spPr bwMode="auto">
          <a:xfrm>
            <a:off x="5162106" y="3899690"/>
            <a:ext cx="5151473" cy="703075"/>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ja-JP"/>
              <a:t>ソラフェニブ 400 mg BID</a:t>
            </a:r>
            <a:br>
              <a:rPr lang="ja-JP"/>
            </a:br>
            <a:r>
              <a:rPr lang="ja-JP"/>
              <a:t>(n=389)</a:t>
            </a:r>
          </a:p>
        </p:txBody>
      </p:sp>
      <p:sp>
        <p:nvSpPr>
          <p:cNvPr id="29" name="AutoShape 8"/>
          <p:cNvSpPr>
            <a:spLocks noChangeArrowheads="1"/>
          </p:cNvSpPr>
          <p:nvPr/>
        </p:nvSpPr>
        <p:spPr bwMode="auto">
          <a:xfrm>
            <a:off x="5162106" y="3076145"/>
            <a:ext cx="5151473" cy="703075"/>
          </a:xfrm>
          <a:prstGeom prst="rect">
            <a:avLst/>
          </a:prstGeom>
          <a:solidFill>
            <a:schemeClr val="accent6"/>
          </a:solidFill>
          <a:ln w="9525" algn="ctr">
            <a:noFill/>
            <a:round/>
            <a:headEnd/>
            <a:tailEnd/>
          </a:ln>
        </p:spPr>
        <p:txBody>
          <a:bodyPr lIns="90488" tIns="0" rIns="90488" bIns="0" anchor="ctr"/>
          <a:lstStyle/>
          <a:p>
            <a:pPr algn="ctr" defTabSz="892175" eaLnBrk="0" hangingPunct="0">
              <a:defRPr/>
            </a:pPr>
            <a:r>
              <a:rPr lang="ja-JP">
                <a:solidFill>
                  <a:schemeClr val="tx2"/>
                </a:solidFill>
                <a:ea typeface="SimSun" pitchFamily="2" charset="-122"/>
              </a:rPr>
              <a:t>ドゥルバルマブ 1500 mg q4w</a:t>
            </a:r>
            <a:br>
              <a:rPr lang="ja-JP">
                <a:solidFill>
                  <a:schemeClr val="tx2"/>
                </a:solidFill>
                <a:ea typeface="SimSun" pitchFamily="2" charset="-122"/>
              </a:rPr>
            </a:br>
            <a:r>
              <a:rPr lang="ja-JP">
                <a:solidFill>
                  <a:schemeClr val="tx2"/>
                </a:solidFill>
                <a:ea typeface="SimSun" pitchFamily="2" charset="-122"/>
              </a:rPr>
              <a:t>(n=389)</a:t>
            </a:r>
          </a:p>
        </p:txBody>
      </p:sp>
      <p:cxnSp>
        <p:nvCxnSpPr>
          <p:cNvPr id="30" name="AutoShape 15"/>
          <p:cNvCxnSpPr>
            <a:cxnSpLocks noChangeShapeType="1"/>
            <a:stCxn id="20" idx="0"/>
            <a:endCxn id="29" idx="1"/>
          </p:cNvCxnSpPr>
          <p:nvPr/>
        </p:nvCxnSpPr>
        <p:spPr bwMode="auto">
          <a:xfrm rot="5400000" flipH="1" flipV="1">
            <a:off x="4806399" y="3187956"/>
            <a:ext cx="115980" cy="595434"/>
          </a:xfrm>
          <a:prstGeom prst="bentConnector2">
            <a:avLst/>
          </a:prstGeom>
          <a:noFill/>
          <a:ln w="57150">
            <a:solidFill>
              <a:schemeClr val="bg2">
                <a:lumMod val="60000"/>
                <a:lumOff val="40000"/>
              </a:schemeClr>
            </a:solidFill>
            <a:round/>
            <a:headEnd/>
            <a:tailEnd type="triangle" w="med" len="med"/>
          </a:ln>
        </p:spPr>
      </p:cxnSp>
      <p:cxnSp>
        <p:nvCxnSpPr>
          <p:cNvPr id="31" name="AutoShape 15"/>
          <p:cNvCxnSpPr>
            <a:cxnSpLocks noChangeShapeType="1"/>
            <a:stCxn id="20" idx="4"/>
            <a:endCxn id="28" idx="1"/>
          </p:cNvCxnSpPr>
          <p:nvPr/>
        </p:nvCxnSpPr>
        <p:spPr bwMode="auto">
          <a:xfrm rot="16200000" flipH="1">
            <a:off x="4802707" y="3891828"/>
            <a:ext cx="123365" cy="595434"/>
          </a:xfrm>
          <a:prstGeom prst="bentConnector2">
            <a:avLst/>
          </a:prstGeom>
          <a:noFill/>
          <a:ln w="57150">
            <a:solidFill>
              <a:schemeClr val="bg2">
                <a:lumMod val="60000"/>
                <a:lumOff val="40000"/>
              </a:schemeClr>
            </a:solidFill>
            <a:round/>
            <a:headEnd/>
            <a:tailEnd type="triangle" w="med" len="med"/>
          </a:ln>
        </p:spPr>
      </p:cxnSp>
      <p:sp>
        <p:nvSpPr>
          <p:cNvPr id="35" name="Content Placeholder 26"/>
          <p:cNvSpPr txBox="1">
            <a:spLocks/>
          </p:cNvSpPr>
          <p:nvPr/>
        </p:nvSpPr>
        <p:spPr bwMode="auto">
          <a:xfrm>
            <a:off x="3945792" y="5151996"/>
            <a:ext cx="5331212" cy="892175"/>
          </a:xfrm>
          <a:prstGeom prst="rect">
            <a:avLst/>
          </a:prstGeom>
          <a:noFill/>
          <a:ln w="9525">
            <a:noFill/>
            <a:miter lim="800000"/>
            <a:headEnd/>
            <a:tailEnd/>
          </a:ln>
        </p:spPr>
        <p:txBody>
          <a:bodyPr/>
          <a:lstStyle/>
          <a:p>
            <a:pPr marL="190500" indent="-190500">
              <a:spcAft>
                <a:spcPts val="400"/>
              </a:spcAft>
              <a:defRPr/>
            </a:pPr>
            <a:r>
              <a:rPr lang="ja-JP" sz="1400" b="1">
                <a:solidFill>
                  <a:srgbClr val="043882"/>
                </a:solidFill>
              </a:rPr>
              <a:t>層別化</a:t>
            </a:r>
          </a:p>
          <a:p>
            <a:pPr marL="203200" indent="-203200">
              <a:spcAft>
                <a:spcPts val="400"/>
              </a:spcAft>
              <a:buFont typeface="Arial" pitchFamily="34" charset="0"/>
              <a:buChar char="•"/>
              <a:defRPr/>
            </a:pPr>
            <a:r>
              <a:rPr lang="ja-JP" sz="1400">
                <a:solidFill>
                  <a:srgbClr val="4D4D4D"/>
                </a:solidFill>
                <a:cs typeface="Arial" charset="0"/>
              </a:rPr>
              <a:t>Macrovascular invasion, etiology of liver disease, ECOG PS</a:t>
            </a:r>
          </a:p>
        </p:txBody>
      </p:sp>
    </p:spTree>
    <p:extLst>
      <p:ext uri="{BB962C8B-B14F-4D97-AF65-F5344CB8AC3E}">
        <p14:creationId xmlns:p14="http://schemas.microsoft.com/office/powerpoint/2010/main" val="1340610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379：切除不能な肝細胞癌 (uHCC)患者 (pts) における第一選択療法としてのトレメリムマブ(T) およびデュルバルマブ(D) の第3相無作為化、非盲検、多施設試験：HIMALAYA </a:t>
            </a:r>
            <a:br>
              <a:rPr lang="en-GB" altLang="ja-JP" dirty="0"/>
            </a:br>
            <a:r>
              <a:rPr lang="ja-JP" dirty="0"/>
              <a:t>– Abou-Alfa GK, et al</a:t>
            </a:r>
          </a:p>
        </p:txBody>
      </p:sp>
      <p:sp>
        <p:nvSpPr>
          <p:cNvPr id="3" name="Content Placeholder 2"/>
          <p:cNvSpPr>
            <a:spLocks noGrp="1"/>
          </p:cNvSpPr>
          <p:nvPr>
            <p:ph idx="1"/>
          </p:nvPr>
        </p:nvSpPr>
        <p:spPr>
          <a:xfrm>
            <a:off x="486832" y="1225917"/>
            <a:ext cx="11218335" cy="4746172"/>
          </a:xfrm>
        </p:spPr>
        <p:txBody>
          <a:bodyPr/>
          <a:lstStyle/>
          <a:p>
            <a:pPr marL="0" indent="0">
              <a:buNone/>
            </a:pPr>
            <a:r>
              <a:rPr lang="ja-JP" sz="1050" b="1"/>
              <a:t>主要結果</a:t>
            </a:r>
          </a:p>
        </p:txBody>
      </p:sp>
      <p:sp>
        <p:nvSpPr>
          <p:cNvPr id="5" name="Text Placeholder 4"/>
          <p:cNvSpPr>
            <a:spLocks noGrp="1"/>
          </p:cNvSpPr>
          <p:nvPr>
            <p:ph type="body" sz="quarter" idx="11"/>
          </p:nvPr>
        </p:nvSpPr>
        <p:spPr/>
        <p:txBody>
          <a:bodyPr/>
          <a:lstStyle/>
          <a:p>
            <a:r>
              <a:rPr lang="ja-JP" dirty="0"/>
              <a:t>Abou-Alfa GK, et al.J Clin Oncol 2022;40(suppl):abstr 379</a:t>
            </a:r>
          </a:p>
        </p:txBody>
      </p:sp>
      <p:sp>
        <p:nvSpPr>
          <p:cNvPr id="6" name="TextBox 5">
            <a:extLst>
              <a:ext uri="{FF2B5EF4-FFF2-40B4-BE49-F238E27FC236}">
                <a16:creationId xmlns:a16="http://schemas.microsoft.com/office/drawing/2014/main" id="{B2B68B22-9718-42EB-99AF-275F81C16539}"/>
              </a:ext>
            </a:extLst>
          </p:cNvPr>
          <p:cNvSpPr txBox="1"/>
          <p:nvPr/>
        </p:nvSpPr>
        <p:spPr>
          <a:xfrm>
            <a:off x="1898615" y="1585300"/>
            <a:ext cx="262123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noProof="0" dirty="0">
                <a:ln>
                  <a:noFill/>
                </a:ln>
                <a:solidFill>
                  <a:srgbClr val="4D4D4D"/>
                </a:solidFill>
                <a:uLnTx/>
                <a:uFillTx/>
                <a:latin typeface="Arial"/>
                <a:ea typeface="MS Mincho"/>
                <a:cs typeface="Arial"/>
              </a:rPr>
              <a:t>T300+D 対 ソラフェニブのOS</a:t>
            </a:r>
          </a:p>
        </p:txBody>
      </p:sp>
      <p:sp>
        <p:nvSpPr>
          <p:cNvPr id="7" name="TextBox 6">
            <a:extLst>
              <a:ext uri="{FF2B5EF4-FFF2-40B4-BE49-F238E27FC236}">
                <a16:creationId xmlns:a16="http://schemas.microsoft.com/office/drawing/2014/main" id="{1DB89705-9504-4AEA-803D-6C4B7C7BD11A}"/>
              </a:ext>
            </a:extLst>
          </p:cNvPr>
          <p:cNvSpPr txBox="1"/>
          <p:nvPr/>
        </p:nvSpPr>
        <p:spPr>
          <a:xfrm>
            <a:off x="8267482" y="1585300"/>
            <a:ext cx="271099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noProof="0" dirty="0">
                <a:ln>
                  <a:noFill/>
                </a:ln>
                <a:solidFill>
                  <a:srgbClr val="4D4D4D"/>
                </a:solidFill>
                <a:uLnTx/>
                <a:uFillTx/>
                <a:latin typeface="Arial"/>
                <a:ea typeface="MS Mincho"/>
                <a:cs typeface="Arial"/>
              </a:rPr>
              <a:t>T300+D 対 ソラフェニブのPFS</a:t>
            </a:r>
          </a:p>
        </p:txBody>
      </p:sp>
      <p:graphicFrame>
        <p:nvGraphicFramePr>
          <p:cNvPr id="8" name="Table 9">
            <a:extLst>
              <a:ext uri="{FF2B5EF4-FFF2-40B4-BE49-F238E27FC236}">
                <a16:creationId xmlns:a16="http://schemas.microsoft.com/office/drawing/2014/main" id="{0E169621-1D35-4088-9F70-640E35F70F98}"/>
              </a:ext>
            </a:extLst>
          </p:cNvPr>
          <p:cNvGraphicFramePr>
            <a:graphicFrameLocks noGrp="1"/>
          </p:cNvGraphicFramePr>
          <p:nvPr>
            <p:extLst>
              <p:ext uri="{D42A27DB-BD31-4B8C-83A1-F6EECF244321}">
                <p14:modId xmlns:p14="http://schemas.microsoft.com/office/powerpoint/2010/main" val="3728838625"/>
              </p:ext>
            </p:extLst>
          </p:nvPr>
        </p:nvGraphicFramePr>
        <p:xfrm>
          <a:off x="1470891" y="1912519"/>
          <a:ext cx="4804506" cy="1274400"/>
        </p:xfrm>
        <a:graphic>
          <a:graphicData uri="http://schemas.openxmlformats.org/drawingml/2006/table">
            <a:tbl>
              <a:tblPr firstRow="1" bandRow="1">
                <a:tableStyleId>{5C22544A-7EE6-4342-B048-85BDC9FD1C3A}</a:tableStyleId>
              </a:tblPr>
              <a:tblGrid>
                <a:gridCol w="1810789">
                  <a:extLst>
                    <a:ext uri="{9D8B030D-6E8A-4147-A177-3AD203B41FA5}">
                      <a16:colId xmlns:a16="http://schemas.microsoft.com/office/drawing/2014/main" val="3754609700"/>
                    </a:ext>
                  </a:extLst>
                </a:gridCol>
                <a:gridCol w="1381760">
                  <a:extLst>
                    <a:ext uri="{9D8B030D-6E8A-4147-A177-3AD203B41FA5}">
                      <a16:colId xmlns:a16="http://schemas.microsoft.com/office/drawing/2014/main" val="3304420521"/>
                    </a:ext>
                  </a:extLst>
                </a:gridCol>
                <a:gridCol w="1611957">
                  <a:extLst>
                    <a:ext uri="{9D8B030D-6E8A-4147-A177-3AD203B41FA5}">
                      <a16:colId xmlns:a16="http://schemas.microsoft.com/office/drawing/2014/main" val="3804507010"/>
                    </a:ext>
                  </a:extLst>
                </a:gridCol>
              </a:tblGrid>
              <a:tr h="0">
                <a:tc>
                  <a:txBody>
                    <a:bodyPr/>
                    <a:lstStyle/>
                    <a:p>
                      <a:pPr algn="l" rtl="0"/>
                      <a:endParaRPr lang="en-GB" sz="12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T300+D (n=393)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tx1"/>
                          </a:solidFill>
                        </a:rPr>
                        <a:t>ソラフェニブ (n=389)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2056710"/>
                  </a:ext>
                </a:extLst>
              </a:tr>
              <a:tr h="0">
                <a:tc>
                  <a:txBody>
                    <a:bodyPr/>
                    <a:lstStyle/>
                    <a:p>
                      <a:pPr algn="l"/>
                      <a:r>
                        <a:rPr lang="ja-JP" sz="1200">
                          <a:solidFill>
                            <a:srgbClr val="4D4D4D"/>
                          </a:solidFill>
                        </a:rPr>
                        <a:t>CNS OSイベント、n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262 (66.7)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293 (75.3)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0504159"/>
                  </a:ext>
                </a:extLst>
              </a:tr>
              <a:tr h="0">
                <a:tc>
                  <a:txBody>
                    <a:bodyPr/>
                    <a:lstStyle/>
                    <a:p>
                      <a:pPr algn="l"/>
                      <a:r>
                        <a:rPr lang="ja-JP" sz="1200">
                          <a:solidFill>
                            <a:srgbClr val="4D4D4D"/>
                          </a:solidFill>
                        </a:rPr>
                        <a:t>mOS, mo (95%CI)</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16.4 (14.2, 19.6)</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4D4D4D"/>
                          </a:solidFill>
                        </a:rPr>
                        <a:t>13.8 (12.3, 16.1)</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8396382"/>
                  </a:ext>
                </a:extLst>
              </a:tr>
              <a:tr h="0">
                <a:tc>
                  <a:txBody>
                    <a:bodyPr/>
                    <a:lstStyle/>
                    <a:p>
                      <a:pPr algn="l"/>
                      <a:r>
                        <a:rPr lang="ja-JP" sz="1200">
                          <a:solidFill>
                            <a:srgbClr val="4D4D4D"/>
                          </a:solidFill>
                        </a:rPr>
                        <a:t>HR (96.02%CI)</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4D4D4D"/>
                          </a:solidFill>
                        </a:rPr>
                        <a:t>0.78 (0.65、0.92)</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rtl="0"/>
                      <a:endParaRPr lang="en-GB" sz="1200" dirty="0">
                        <a:solidFill>
                          <a:srgbClr val="4D4D4D"/>
                        </a:solidFill>
                      </a:endParaRPr>
                    </a:p>
                  </a:txBody>
                  <a:tcPr/>
                </a:tc>
                <a:extLst>
                  <a:ext uri="{0D108BD9-81ED-4DB2-BD59-A6C34878D82A}">
                    <a16:rowId xmlns:a16="http://schemas.microsoft.com/office/drawing/2014/main" val="550400773"/>
                  </a:ext>
                </a:extLst>
              </a:tr>
              <a:tr h="0">
                <a:tc>
                  <a:txBody>
                    <a:bodyPr/>
                    <a:lstStyle/>
                    <a:p>
                      <a:pPr algn="l"/>
                      <a:r>
                        <a:rPr lang="ja-JP" sz="1200">
                          <a:solidFill>
                            <a:srgbClr val="4D4D4D"/>
                          </a:solidFill>
                        </a:rPr>
                        <a:t>p値 (両側)</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rgbClr val="4D4D4D"/>
                          </a:solidFill>
                        </a:rPr>
                        <a:t>0.0035</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solidFill>
                          <a:srgbClr val="4D4D4D"/>
                        </a:solidFill>
                      </a:endParaRPr>
                    </a:p>
                  </a:txBody>
                  <a:tcPr/>
                </a:tc>
                <a:extLst>
                  <a:ext uri="{0D108BD9-81ED-4DB2-BD59-A6C34878D82A}">
                    <a16:rowId xmlns:a16="http://schemas.microsoft.com/office/drawing/2014/main" val="1695240909"/>
                  </a:ext>
                </a:extLst>
              </a:tr>
            </a:tbl>
          </a:graphicData>
        </a:graphic>
      </p:graphicFrame>
      <p:grpSp>
        <p:nvGrpSpPr>
          <p:cNvPr id="9" name="Group 8">
            <a:extLst>
              <a:ext uri="{FF2B5EF4-FFF2-40B4-BE49-F238E27FC236}">
                <a16:creationId xmlns:a16="http://schemas.microsoft.com/office/drawing/2014/main" id="{59D044CA-FCA0-41FD-97C4-6C9A5D80C53F}"/>
              </a:ext>
            </a:extLst>
          </p:cNvPr>
          <p:cNvGrpSpPr/>
          <p:nvPr/>
        </p:nvGrpSpPr>
        <p:grpSpPr>
          <a:xfrm>
            <a:off x="-54342" y="3022817"/>
            <a:ext cx="6289907" cy="3190851"/>
            <a:chOff x="-54342" y="3276817"/>
            <a:chExt cx="6289907" cy="3190851"/>
          </a:xfrm>
        </p:grpSpPr>
        <p:sp>
          <p:nvSpPr>
            <p:cNvPr id="10" name="Freeform 21">
              <a:extLst>
                <a:ext uri="{FF2B5EF4-FFF2-40B4-BE49-F238E27FC236}">
                  <a16:creationId xmlns:a16="http://schemas.microsoft.com/office/drawing/2014/main" id="{00884A81-FAEF-49EA-9CF9-78A3DC423C36}"/>
                </a:ext>
              </a:extLst>
            </p:cNvPr>
            <p:cNvSpPr>
              <a:spLocks/>
            </p:cNvSpPr>
            <p:nvPr/>
          </p:nvSpPr>
          <p:spPr bwMode="auto">
            <a:xfrm>
              <a:off x="1049776" y="3429000"/>
              <a:ext cx="5056384" cy="19558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grpSp>
          <p:nvGrpSpPr>
            <p:cNvPr id="11" name="Group 10">
              <a:extLst>
                <a:ext uri="{FF2B5EF4-FFF2-40B4-BE49-F238E27FC236}">
                  <a16:creationId xmlns:a16="http://schemas.microsoft.com/office/drawing/2014/main" id="{0A99065C-A8EE-4259-B04D-71C00A22FE27}"/>
                </a:ext>
              </a:extLst>
            </p:cNvPr>
            <p:cNvGrpSpPr/>
            <p:nvPr/>
          </p:nvGrpSpPr>
          <p:grpSpPr>
            <a:xfrm>
              <a:off x="348375" y="3276817"/>
              <a:ext cx="706198" cy="2172287"/>
              <a:chOff x="4259262" y="1206518"/>
              <a:chExt cx="706198" cy="2923260"/>
            </a:xfrm>
          </p:grpSpPr>
          <p:sp>
            <p:nvSpPr>
              <p:cNvPr id="162" name="Line 6">
                <a:extLst>
                  <a:ext uri="{FF2B5EF4-FFF2-40B4-BE49-F238E27FC236}">
                    <a16:creationId xmlns:a16="http://schemas.microsoft.com/office/drawing/2014/main" id="{FA2AF0E7-D9F0-49D3-9C8F-E1F478947AEA}"/>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63" name="Line 7">
                <a:extLst>
                  <a:ext uri="{FF2B5EF4-FFF2-40B4-BE49-F238E27FC236}">
                    <a16:creationId xmlns:a16="http://schemas.microsoft.com/office/drawing/2014/main" id="{4698CEE7-8672-43CD-AB45-9BFCEA6998CA}"/>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64" name="Line 8">
                <a:extLst>
                  <a:ext uri="{FF2B5EF4-FFF2-40B4-BE49-F238E27FC236}">
                    <a16:creationId xmlns:a16="http://schemas.microsoft.com/office/drawing/2014/main" id="{AACA0D70-1DE9-4D6F-83EA-CF51018757FE}"/>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65" name="Line 9">
                <a:extLst>
                  <a:ext uri="{FF2B5EF4-FFF2-40B4-BE49-F238E27FC236}">
                    <a16:creationId xmlns:a16="http://schemas.microsoft.com/office/drawing/2014/main" id="{23D9E374-2FE8-4859-8537-AF1387581FD8}"/>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66" name="Line 10">
                <a:extLst>
                  <a:ext uri="{FF2B5EF4-FFF2-40B4-BE49-F238E27FC236}">
                    <a16:creationId xmlns:a16="http://schemas.microsoft.com/office/drawing/2014/main" id="{2871D788-DBB5-486A-BA76-97FC047002CA}"/>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67" name="Line 11">
                <a:extLst>
                  <a:ext uri="{FF2B5EF4-FFF2-40B4-BE49-F238E27FC236}">
                    <a16:creationId xmlns:a16="http://schemas.microsoft.com/office/drawing/2014/main" id="{86C87371-269F-4A1A-BE9A-A61100362259}"/>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68" name="TextBox 167">
                <a:extLst>
                  <a:ext uri="{FF2B5EF4-FFF2-40B4-BE49-F238E27FC236}">
                    <a16:creationId xmlns:a16="http://schemas.microsoft.com/office/drawing/2014/main" id="{6A1FB6E2-F08A-4F33-B1BC-5C8A44B8166C}"/>
                  </a:ext>
                </a:extLst>
              </p:cNvPr>
              <p:cNvSpPr txBox="1"/>
              <p:nvPr/>
            </p:nvSpPr>
            <p:spPr>
              <a:xfrm rot="16200000">
                <a:off x="3812952" y="2557933"/>
                <a:ext cx="1169619" cy="276999"/>
              </a:xfrm>
              <a:prstGeom prst="rect">
                <a:avLst/>
              </a:prstGeom>
              <a:noFill/>
            </p:spPr>
            <p:txBody>
              <a:bodyPr wrap="none" rtlCol="0">
                <a:spAutoFit/>
              </a:bodyPr>
              <a:lstStyle/>
              <a:p>
                <a:pPr algn="ctr" fontAlgn="base">
                  <a:spcBef>
                    <a:spcPct val="0"/>
                  </a:spcBef>
                  <a:spcAft>
                    <a:spcPct val="0"/>
                  </a:spcAft>
                </a:pPr>
                <a:r>
                  <a:rPr lang="ja-JP" sz="1200" dirty="0">
                    <a:solidFill>
                      <a:srgbClr val="4D4D4D"/>
                    </a:solidFill>
                    <a:cs typeface="Arial" panose="020B0604020202020204" pitchFamily="34" charset="0"/>
                  </a:rPr>
                  <a:t>OSの確率</a:t>
                </a:r>
              </a:p>
            </p:txBody>
          </p:sp>
          <p:sp>
            <p:nvSpPr>
              <p:cNvPr id="169" name="TextBox 168">
                <a:extLst>
                  <a:ext uri="{FF2B5EF4-FFF2-40B4-BE49-F238E27FC236}">
                    <a16:creationId xmlns:a16="http://schemas.microsoft.com/office/drawing/2014/main" id="{3AB09247-F2EB-4D91-8865-5EF81BAABE56}"/>
                  </a:ext>
                </a:extLst>
              </p:cNvPr>
              <p:cNvSpPr txBox="1"/>
              <p:nvPr/>
            </p:nvSpPr>
            <p:spPr>
              <a:xfrm>
                <a:off x="4524167" y="1206518"/>
                <a:ext cx="397866" cy="37275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a:t>
                </a:r>
              </a:p>
            </p:txBody>
          </p:sp>
          <p:sp>
            <p:nvSpPr>
              <p:cNvPr id="170" name="TextBox 169">
                <a:extLst>
                  <a:ext uri="{FF2B5EF4-FFF2-40B4-BE49-F238E27FC236}">
                    <a16:creationId xmlns:a16="http://schemas.microsoft.com/office/drawing/2014/main" id="{7C4B7289-5E9E-4F0E-B52B-575588C0AA63}"/>
                  </a:ext>
                </a:extLst>
              </p:cNvPr>
              <p:cNvSpPr txBox="1"/>
              <p:nvPr/>
            </p:nvSpPr>
            <p:spPr>
              <a:xfrm>
                <a:off x="4524167" y="1730656"/>
                <a:ext cx="397866" cy="37275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0.8</a:t>
                </a:r>
              </a:p>
            </p:txBody>
          </p:sp>
          <p:sp>
            <p:nvSpPr>
              <p:cNvPr id="171" name="TextBox 170">
                <a:extLst>
                  <a:ext uri="{FF2B5EF4-FFF2-40B4-BE49-F238E27FC236}">
                    <a16:creationId xmlns:a16="http://schemas.microsoft.com/office/drawing/2014/main" id="{A94FD18B-484B-4809-A001-3ABA5EC2B08E}"/>
                  </a:ext>
                </a:extLst>
              </p:cNvPr>
              <p:cNvSpPr txBox="1"/>
              <p:nvPr/>
            </p:nvSpPr>
            <p:spPr>
              <a:xfrm>
                <a:off x="4524167" y="2229189"/>
                <a:ext cx="397866" cy="37275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0.6</a:t>
                </a:r>
              </a:p>
            </p:txBody>
          </p:sp>
          <p:sp>
            <p:nvSpPr>
              <p:cNvPr id="172" name="TextBox 171">
                <a:extLst>
                  <a:ext uri="{FF2B5EF4-FFF2-40B4-BE49-F238E27FC236}">
                    <a16:creationId xmlns:a16="http://schemas.microsoft.com/office/drawing/2014/main" id="{FDC5B6E6-B09D-4FBD-B1D3-569061A5ACC0}"/>
                  </a:ext>
                </a:extLst>
              </p:cNvPr>
              <p:cNvSpPr txBox="1"/>
              <p:nvPr/>
            </p:nvSpPr>
            <p:spPr>
              <a:xfrm>
                <a:off x="4524167" y="2743841"/>
                <a:ext cx="397866" cy="37275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0.4</a:t>
                </a:r>
              </a:p>
            </p:txBody>
          </p:sp>
          <p:sp>
            <p:nvSpPr>
              <p:cNvPr id="173" name="TextBox 172">
                <a:extLst>
                  <a:ext uri="{FF2B5EF4-FFF2-40B4-BE49-F238E27FC236}">
                    <a16:creationId xmlns:a16="http://schemas.microsoft.com/office/drawing/2014/main" id="{8730AC04-040E-4C58-B8CB-2D7ECFEE1516}"/>
                  </a:ext>
                </a:extLst>
              </p:cNvPr>
              <p:cNvSpPr txBox="1"/>
              <p:nvPr/>
            </p:nvSpPr>
            <p:spPr>
              <a:xfrm>
                <a:off x="4524167" y="3247742"/>
                <a:ext cx="397866" cy="37275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0.2</a:t>
                </a:r>
              </a:p>
            </p:txBody>
          </p:sp>
          <p:sp>
            <p:nvSpPr>
              <p:cNvPr id="174" name="TextBox 173">
                <a:extLst>
                  <a:ext uri="{FF2B5EF4-FFF2-40B4-BE49-F238E27FC236}">
                    <a16:creationId xmlns:a16="http://schemas.microsoft.com/office/drawing/2014/main" id="{BBABA1E7-AD61-4F02-B674-944C54A1EA28}"/>
                  </a:ext>
                </a:extLst>
              </p:cNvPr>
              <p:cNvSpPr txBox="1"/>
              <p:nvPr/>
            </p:nvSpPr>
            <p:spPr>
              <a:xfrm>
                <a:off x="4652415" y="3757019"/>
                <a:ext cx="269626" cy="37275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grpSp>
        <p:sp>
          <p:nvSpPr>
            <p:cNvPr id="12" name="TextBox 11">
              <a:extLst>
                <a:ext uri="{FF2B5EF4-FFF2-40B4-BE49-F238E27FC236}">
                  <a16:creationId xmlns:a16="http://schemas.microsoft.com/office/drawing/2014/main" id="{E578BB85-3F8F-498F-9C68-2A479C272FC4}"/>
                </a:ext>
              </a:extLst>
            </p:cNvPr>
            <p:cNvSpPr txBox="1"/>
            <p:nvPr/>
          </p:nvSpPr>
          <p:spPr>
            <a:xfrm>
              <a:off x="2483916" y="5677583"/>
              <a:ext cx="2228495"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無作為化からの経過期間、月 </a:t>
              </a:r>
            </a:p>
          </p:txBody>
        </p:sp>
        <p:sp>
          <p:nvSpPr>
            <p:cNvPr id="13" name="TextBox 12">
              <a:extLst>
                <a:ext uri="{FF2B5EF4-FFF2-40B4-BE49-F238E27FC236}">
                  <a16:creationId xmlns:a16="http://schemas.microsoft.com/office/drawing/2014/main" id="{A75C52D7-E189-419E-B9A3-E4951AD6A9EA}"/>
                </a:ext>
              </a:extLst>
            </p:cNvPr>
            <p:cNvSpPr txBox="1"/>
            <p:nvPr/>
          </p:nvSpPr>
          <p:spPr>
            <a:xfrm>
              <a:off x="-54342" y="5730054"/>
              <a:ext cx="1082348" cy="246221"/>
            </a:xfrm>
            <a:prstGeom prst="rect">
              <a:avLst/>
            </a:prstGeom>
            <a:noFill/>
          </p:spPr>
          <p:txBody>
            <a:bodyPr wrap="none" rtlCol="0">
              <a:spAutoFit/>
            </a:bodyPr>
            <a:lstStyle/>
            <a:p>
              <a:pPr algn="r"/>
              <a:r>
                <a:rPr lang="ja-JP" sz="1000">
                  <a:solidFill>
                    <a:srgbClr val="4D4D4D"/>
                  </a:solidFill>
                </a:rPr>
                <a:t>リスク有患者数</a:t>
              </a:r>
            </a:p>
          </p:txBody>
        </p:sp>
        <p:grpSp>
          <p:nvGrpSpPr>
            <p:cNvPr id="14" name="Group 13">
              <a:extLst>
                <a:ext uri="{FF2B5EF4-FFF2-40B4-BE49-F238E27FC236}">
                  <a16:creationId xmlns:a16="http://schemas.microsoft.com/office/drawing/2014/main" id="{A09D156C-CECD-4D0B-AE0A-CE7A565E3B73}"/>
                </a:ext>
              </a:extLst>
            </p:cNvPr>
            <p:cNvGrpSpPr/>
            <p:nvPr/>
          </p:nvGrpSpPr>
          <p:grpSpPr>
            <a:xfrm>
              <a:off x="1006559" y="5388314"/>
              <a:ext cx="5229006" cy="329369"/>
              <a:chOff x="1512841" y="5303149"/>
              <a:chExt cx="3124698" cy="329369"/>
            </a:xfrm>
          </p:grpSpPr>
          <p:sp>
            <p:nvSpPr>
              <p:cNvPr id="144" name="Line 21">
                <a:extLst>
                  <a:ext uri="{FF2B5EF4-FFF2-40B4-BE49-F238E27FC236}">
                    <a16:creationId xmlns:a16="http://schemas.microsoft.com/office/drawing/2014/main" id="{B30AF9EF-F41B-493E-8F13-FC3255753732}"/>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45" name="TextBox 144">
                <a:extLst>
                  <a:ext uri="{FF2B5EF4-FFF2-40B4-BE49-F238E27FC236}">
                    <a16:creationId xmlns:a16="http://schemas.microsoft.com/office/drawing/2014/main" id="{E107FE43-E74A-4733-A85F-641A9CC33580}"/>
                  </a:ext>
                </a:extLst>
              </p:cNvPr>
              <p:cNvSpPr txBox="1"/>
              <p:nvPr/>
            </p:nvSpPr>
            <p:spPr>
              <a:xfrm>
                <a:off x="4492555" y="5375149"/>
                <a:ext cx="144984"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48</a:t>
                </a:r>
              </a:p>
            </p:txBody>
          </p:sp>
          <p:sp>
            <p:nvSpPr>
              <p:cNvPr id="146" name="Line 21">
                <a:extLst>
                  <a:ext uri="{FF2B5EF4-FFF2-40B4-BE49-F238E27FC236}">
                    <a16:creationId xmlns:a16="http://schemas.microsoft.com/office/drawing/2014/main" id="{0847F9D6-021E-4B61-A654-D47F82EFAC73}"/>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47" name="TextBox 146">
                <a:extLst>
                  <a:ext uri="{FF2B5EF4-FFF2-40B4-BE49-F238E27FC236}">
                    <a16:creationId xmlns:a16="http://schemas.microsoft.com/office/drawing/2014/main" id="{8D8829C0-DA31-42F7-8DE0-DA3E20B745FF}"/>
                  </a:ext>
                </a:extLst>
              </p:cNvPr>
              <p:cNvSpPr txBox="1"/>
              <p:nvPr/>
            </p:nvSpPr>
            <p:spPr>
              <a:xfrm>
                <a:off x="4116914" y="5375149"/>
                <a:ext cx="144984"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42</a:t>
                </a:r>
              </a:p>
            </p:txBody>
          </p:sp>
          <p:sp>
            <p:nvSpPr>
              <p:cNvPr id="148" name="Line 21">
                <a:extLst>
                  <a:ext uri="{FF2B5EF4-FFF2-40B4-BE49-F238E27FC236}">
                    <a16:creationId xmlns:a16="http://schemas.microsoft.com/office/drawing/2014/main" id="{6F24FFCC-04D3-4CF0-A230-FB4E44D3D0B9}"/>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49" name="TextBox 148">
                <a:extLst>
                  <a:ext uri="{FF2B5EF4-FFF2-40B4-BE49-F238E27FC236}">
                    <a16:creationId xmlns:a16="http://schemas.microsoft.com/office/drawing/2014/main" id="{176ED2EA-3A5C-4CAB-93A4-9409F1A11ED9}"/>
                  </a:ext>
                </a:extLst>
              </p:cNvPr>
              <p:cNvSpPr txBox="1"/>
              <p:nvPr/>
            </p:nvSpPr>
            <p:spPr>
              <a:xfrm>
                <a:off x="3741279" y="5375149"/>
                <a:ext cx="144984"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36</a:t>
                </a:r>
              </a:p>
            </p:txBody>
          </p:sp>
          <p:sp>
            <p:nvSpPr>
              <p:cNvPr id="150" name="Line 21">
                <a:extLst>
                  <a:ext uri="{FF2B5EF4-FFF2-40B4-BE49-F238E27FC236}">
                    <a16:creationId xmlns:a16="http://schemas.microsoft.com/office/drawing/2014/main" id="{58E2E068-E9B2-435C-B4D5-99F1ADEF1AF8}"/>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51" name="TextBox 150">
                <a:extLst>
                  <a:ext uri="{FF2B5EF4-FFF2-40B4-BE49-F238E27FC236}">
                    <a16:creationId xmlns:a16="http://schemas.microsoft.com/office/drawing/2014/main" id="{1AA1E3DA-B635-4A39-AD56-DA9A95E517C4}"/>
                  </a:ext>
                </a:extLst>
              </p:cNvPr>
              <p:cNvSpPr txBox="1"/>
              <p:nvPr/>
            </p:nvSpPr>
            <p:spPr>
              <a:xfrm>
                <a:off x="3365644" y="5375149"/>
                <a:ext cx="144984"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30</a:t>
                </a:r>
              </a:p>
            </p:txBody>
          </p:sp>
          <p:sp>
            <p:nvSpPr>
              <p:cNvPr id="152" name="Line 21">
                <a:extLst>
                  <a:ext uri="{FF2B5EF4-FFF2-40B4-BE49-F238E27FC236}">
                    <a16:creationId xmlns:a16="http://schemas.microsoft.com/office/drawing/2014/main" id="{3DB2B728-9777-4D1B-8CCD-C58B89E3EFCD}"/>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53" name="TextBox 152">
                <a:extLst>
                  <a:ext uri="{FF2B5EF4-FFF2-40B4-BE49-F238E27FC236}">
                    <a16:creationId xmlns:a16="http://schemas.microsoft.com/office/drawing/2014/main" id="{E3E842F3-2964-4589-A785-ABE64CA29688}"/>
                  </a:ext>
                </a:extLst>
              </p:cNvPr>
              <p:cNvSpPr txBox="1"/>
              <p:nvPr/>
            </p:nvSpPr>
            <p:spPr>
              <a:xfrm>
                <a:off x="2990005" y="5375149"/>
                <a:ext cx="144984"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24</a:t>
                </a:r>
              </a:p>
            </p:txBody>
          </p:sp>
          <p:sp>
            <p:nvSpPr>
              <p:cNvPr id="154" name="Line 21">
                <a:extLst>
                  <a:ext uri="{FF2B5EF4-FFF2-40B4-BE49-F238E27FC236}">
                    <a16:creationId xmlns:a16="http://schemas.microsoft.com/office/drawing/2014/main" id="{3ED48B0E-F99D-4ED1-9944-0300859B1709}"/>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55" name="TextBox 154">
                <a:extLst>
                  <a:ext uri="{FF2B5EF4-FFF2-40B4-BE49-F238E27FC236}">
                    <a16:creationId xmlns:a16="http://schemas.microsoft.com/office/drawing/2014/main" id="{16FF04D9-8F17-4913-80B0-1AADA858947F}"/>
                  </a:ext>
                </a:extLst>
              </p:cNvPr>
              <p:cNvSpPr txBox="1"/>
              <p:nvPr/>
            </p:nvSpPr>
            <p:spPr>
              <a:xfrm>
                <a:off x="2614370" y="5375149"/>
                <a:ext cx="144984"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18</a:t>
                </a:r>
              </a:p>
            </p:txBody>
          </p:sp>
          <p:sp>
            <p:nvSpPr>
              <p:cNvPr id="156" name="Line 21">
                <a:extLst>
                  <a:ext uri="{FF2B5EF4-FFF2-40B4-BE49-F238E27FC236}">
                    <a16:creationId xmlns:a16="http://schemas.microsoft.com/office/drawing/2014/main" id="{ECA751EC-7BCA-4E9A-87AB-A769F8CD74EC}"/>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57" name="TextBox 156">
                <a:extLst>
                  <a:ext uri="{FF2B5EF4-FFF2-40B4-BE49-F238E27FC236}">
                    <a16:creationId xmlns:a16="http://schemas.microsoft.com/office/drawing/2014/main" id="{508BD14F-AC5C-489A-9D0C-CDE406EDFF68}"/>
                  </a:ext>
                </a:extLst>
              </p:cNvPr>
              <p:cNvSpPr txBox="1"/>
              <p:nvPr/>
            </p:nvSpPr>
            <p:spPr>
              <a:xfrm>
                <a:off x="2238730" y="5375149"/>
                <a:ext cx="144984"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12</a:t>
                </a:r>
              </a:p>
            </p:txBody>
          </p:sp>
          <p:sp>
            <p:nvSpPr>
              <p:cNvPr id="158" name="Line 21">
                <a:extLst>
                  <a:ext uri="{FF2B5EF4-FFF2-40B4-BE49-F238E27FC236}">
                    <a16:creationId xmlns:a16="http://schemas.microsoft.com/office/drawing/2014/main" id="{64A5BFF8-6371-4420-99FF-7A81B0455DFA}"/>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59" name="TextBox 158">
                <a:extLst>
                  <a:ext uri="{FF2B5EF4-FFF2-40B4-BE49-F238E27FC236}">
                    <a16:creationId xmlns:a16="http://schemas.microsoft.com/office/drawing/2014/main" id="{7A24509F-8AEB-4B88-8ECD-CAFB1C2DA774}"/>
                  </a:ext>
                </a:extLst>
              </p:cNvPr>
              <p:cNvSpPr txBox="1"/>
              <p:nvPr/>
            </p:nvSpPr>
            <p:spPr>
              <a:xfrm>
                <a:off x="1888479" y="5375149"/>
                <a:ext cx="94215"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6</a:t>
                </a:r>
              </a:p>
            </p:txBody>
          </p:sp>
          <p:sp>
            <p:nvSpPr>
              <p:cNvPr id="160" name="Line 21">
                <a:extLst>
                  <a:ext uri="{FF2B5EF4-FFF2-40B4-BE49-F238E27FC236}">
                    <a16:creationId xmlns:a16="http://schemas.microsoft.com/office/drawing/2014/main" id="{9965DC2C-A283-4AB6-BFCA-0B8FEF8D1DC9}"/>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61" name="TextBox 160">
                <a:extLst>
                  <a:ext uri="{FF2B5EF4-FFF2-40B4-BE49-F238E27FC236}">
                    <a16:creationId xmlns:a16="http://schemas.microsoft.com/office/drawing/2014/main" id="{C326C425-8B6D-4130-A6AF-B2DF1AC240A6}"/>
                  </a:ext>
                </a:extLst>
              </p:cNvPr>
              <p:cNvSpPr txBox="1"/>
              <p:nvPr/>
            </p:nvSpPr>
            <p:spPr>
              <a:xfrm>
                <a:off x="1512841" y="5375149"/>
                <a:ext cx="94215"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0</a:t>
                </a:r>
              </a:p>
            </p:txBody>
          </p:sp>
        </p:grpSp>
        <p:grpSp>
          <p:nvGrpSpPr>
            <p:cNvPr id="15" name="Group 14">
              <a:extLst>
                <a:ext uri="{FF2B5EF4-FFF2-40B4-BE49-F238E27FC236}">
                  <a16:creationId xmlns:a16="http://schemas.microsoft.com/office/drawing/2014/main" id="{E3D91CF2-56D6-43A8-BE68-D699805BE34E}"/>
                </a:ext>
              </a:extLst>
            </p:cNvPr>
            <p:cNvGrpSpPr/>
            <p:nvPr/>
          </p:nvGrpSpPr>
          <p:grpSpPr>
            <a:xfrm>
              <a:off x="943244" y="5945394"/>
              <a:ext cx="5242627" cy="226591"/>
              <a:chOff x="953403" y="6161354"/>
              <a:chExt cx="5242627" cy="226591"/>
            </a:xfrm>
          </p:grpSpPr>
          <p:sp>
            <p:nvSpPr>
              <p:cNvPr id="135" name="TextBox 134">
                <a:extLst>
                  <a:ext uri="{FF2B5EF4-FFF2-40B4-BE49-F238E27FC236}">
                    <a16:creationId xmlns:a16="http://schemas.microsoft.com/office/drawing/2014/main" id="{ABDDFB08-0B08-4305-BB33-22D91162143A}"/>
                  </a:ext>
                </a:extLst>
              </p:cNvPr>
              <p:cNvSpPr txBox="1"/>
              <p:nvPr/>
            </p:nvSpPr>
            <p:spPr>
              <a:xfrm>
                <a:off x="6052795" y="6161354"/>
                <a:ext cx="143235"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0</a:t>
                </a:r>
              </a:p>
            </p:txBody>
          </p:sp>
          <p:sp>
            <p:nvSpPr>
              <p:cNvPr id="136" name="TextBox 135">
                <a:extLst>
                  <a:ext uri="{FF2B5EF4-FFF2-40B4-BE49-F238E27FC236}">
                    <a16:creationId xmlns:a16="http://schemas.microsoft.com/office/drawing/2014/main" id="{00653D94-D15B-4D6E-B920-C9B03A52379C}"/>
                  </a:ext>
                </a:extLst>
              </p:cNvPr>
              <p:cNvSpPr txBox="1"/>
              <p:nvPr/>
            </p:nvSpPr>
            <p:spPr>
              <a:xfrm>
                <a:off x="5424185" y="6161354"/>
                <a:ext cx="143235"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a:t>
                </a:r>
              </a:p>
            </p:txBody>
          </p:sp>
          <p:sp>
            <p:nvSpPr>
              <p:cNvPr id="137" name="TextBox 136">
                <a:extLst>
                  <a:ext uri="{FF2B5EF4-FFF2-40B4-BE49-F238E27FC236}">
                    <a16:creationId xmlns:a16="http://schemas.microsoft.com/office/drawing/2014/main" id="{E7830C8D-E8AC-4D65-8537-7BAB5B0C29B5}"/>
                  </a:ext>
                </a:extLst>
              </p:cNvPr>
              <p:cNvSpPr txBox="1"/>
              <p:nvPr/>
            </p:nvSpPr>
            <p:spPr>
              <a:xfrm>
                <a:off x="4760315" y="6161354"/>
                <a:ext cx="21376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32</a:t>
                </a:r>
              </a:p>
            </p:txBody>
          </p:sp>
          <p:sp>
            <p:nvSpPr>
              <p:cNvPr id="138" name="TextBox 137">
                <a:extLst>
                  <a:ext uri="{FF2B5EF4-FFF2-40B4-BE49-F238E27FC236}">
                    <a16:creationId xmlns:a16="http://schemas.microsoft.com/office/drawing/2014/main" id="{A434F9D6-63C5-451E-BA1C-2353F89106F4}"/>
                  </a:ext>
                </a:extLst>
              </p:cNvPr>
              <p:cNvSpPr txBox="1"/>
              <p:nvPr/>
            </p:nvSpPr>
            <p:spPr>
              <a:xfrm>
                <a:off x="4131705" y="6161354"/>
                <a:ext cx="21376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98</a:t>
                </a:r>
              </a:p>
            </p:txBody>
          </p:sp>
          <p:sp>
            <p:nvSpPr>
              <p:cNvPr id="139" name="TextBox 138">
                <a:extLst>
                  <a:ext uri="{FF2B5EF4-FFF2-40B4-BE49-F238E27FC236}">
                    <a16:creationId xmlns:a16="http://schemas.microsoft.com/office/drawing/2014/main" id="{14A980FA-4449-475B-91E8-EE213A999651}"/>
                  </a:ext>
                </a:extLst>
              </p:cNvPr>
              <p:cNvSpPr txBox="1"/>
              <p:nvPr/>
            </p:nvSpPr>
            <p:spPr>
              <a:xfrm>
                <a:off x="3467832" y="6161354"/>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158</a:t>
                </a:r>
              </a:p>
            </p:txBody>
          </p:sp>
          <p:sp>
            <p:nvSpPr>
              <p:cNvPr id="140" name="TextBox 139">
                <a:extLst>
                  <a:ext uri="{FF2B5EF4-FFF2-40B4-BE49-F238E27FC236}">
                    <a16:creationId xmlns:a16="http://schemas.microsoft.com/office/drawing/2014/main" id="{5CEC352F-50D2-4132-BBF6-B5148414F00B}"/>
                  </a:ext>
                </a:extLst>
              </p:cNvPr>
              <p:cNvSpPr txBox="1"/>
              <p:nvPr/>
            </p:nvSpPr>
            <p:spPr>
              <a:xfrm>
                <a:off x="2839225" y="6161354"/>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190</a:t>
                </a:r>
              </a:p>
            </p:txBody>
          </p:sp>
          <p:sp>
            <p:nvSpPr>
              <p:cNvPr id="141" name="TextBox 140">
                <a:extLst>
                  <a:ext uri="{FF2B5EF4-FFF2-40B4-BE49-F238E27FC236}">
                    <a16:creationId xmlns:a16="http://schemas.microsoft.com/office/drawing/2014/main" id="{897C562F-03A8-40C2-AE64-0F72DB22C97E}"/>
                  </a:ext>
                </a:extLst>
              </p:cNvPr>
              <p:cNvSpPr txBox="1"/>
              <p:nvPr/>
            </p:nvSpPr>
            <p:spPr>
              <a:xfrm>
                <a:off x="2210617" y="6161354"/>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235</a:t>
                </a:r>
              </a:p>
            </p:txBody>
          </p:sp>
          <p:sp>
            <p:nvSpPr>
              <p:cNvPr id="142" name="TextBox 141">
                <a:extLst>
                  <a:ext uri="{FF2B5EF4-FFF2-40B4-BE49-F238E27FC236}">
                    <a16:creationId xmlns:a16="http://schemas.microsoft.com/office/drawing/2014/main" id="{B9182123-5023-4E99-800D-82A67DC651CC}"/>
                  </a:ext>
                </a:extLst>
              </p:cNvPr>
              <p:cNvSpPr txBox="1"/>
              <p:nvPr/>
            </p:nvSpPr>
            <p:spPr>
              <a:xfrm>
                <a:off x="1582011" y="6161354"/>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308</a:t>
                </a:r>
              </a:p>
            </p:txBody>
          </p:sp>
          <p:sp>
            <p:nvSpPr>
              <p:cNvPr id="143" name="TextBox 142">
                <a:extLst>
                  <a:ext uri="{FF2B5EF4-FFF2-40B4-BE49-F238E27FC236}">
                    <a16:creationId xmlns:a16="http://schemas.microsoft.com/office/drawing/2014/main" id="{8D293388-7AD7-4804-9381-61067AF11AC5}"/>
                  </a:ext>
                </a:extLst>
              </p:cNvPr>
              <p:cNvSpPr txBox="1"/>
              <p:nvPr/>
            </p:nvSpPr>
            <p:spPr>
              <a:xfrm>
                <a:off x="953403" y="6161354"/>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393</a:t>
                </a:r>
              </a:p>
            </p:txBody>
          </p:sp>
        </p:grpSp>
        <p:grpSp>
          <p:nvGrpSpPr>
            <p:cNvPr id="16" name="Group 15">
              <a:extLst>
                <a:ext uri="{FF2B5EF4-FFF2-40B4-BE49-F238E27FC236}">
                  <a16:creationId xmlns:a16="http://schemas.microsoft.com/office/drawing/2014/main" id="{58796402-9524-4669-A00D-FB336246C740}"/>
                </a:ext>
              </a:extLst>
            </p:cNvPr>
            <p:cNvGrpSpPr/>
            <p:nvPr/>
          </p:nvGrpSpPr>
          <p:grpSpPr>
            <a:xfrm>
              <a:off x="943244" y="6231262"/>
              <a:ext cx="5242627" cy="226591"/>
              <a:chOff x="953403" y="6161354"/>
              <a:chExt cx="5242627" cy="226591"/>
            </a:xfrm>
          </p:grpSpPr>
          <p:sp>
            <p:nvSpPr>
              <p:cNvPr id="126" name="TextBox 125">
                <a:extLst>
                  <a:ext uri="{FF2B5EF4-FFF2-40B4-BE49-F238E27FC236}">
                    <a16:creationId xmlns:a16="http://schemas.microsoft.com/office/drawing/2014/main" id="{1984959E-FC75-487F-8F4F-EAF3379E0456}"/>
                  </a:ext>
                </a:extLst>
              </p:cNvPr>
              <p:cNvSpPr txBox="1"/>
              <p:nvPr/>
            </p:nvSpPr>
            <p:spPr>
              <a:xfrm>
                <a:off x="6052795" y="6161354"/>
                <a:ext cx="143235"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0</a:t>
                </a:r>
              </a:p>
            </p:txBody>
          </p:sp>
          <p:sp>
            <p:nvSpPr>
              <p:cNvPr id="127" name="TextBox 126">
                <a:extLst>
                  <a:ext uri="{FF2B5EF4-FFF2-40B4-BE49-F238E27FC236}">
                    <a16:creationId xmlns:a16="http://schemas.microsoft.com/office/drawing/2014/main" id="{D8038CC7-C7E2-469A-BD85-4A9E498351E1}"/>
                  </a:ext>
                </a:extLst>
              </p:cNvPr>
              <p:cNvSpPr txBox="1"/>
              <p:nvPr/>
            </p:nvSpPr>
            <p:spPr>
              <a:xfrm>
                <a:off x="5424185" y="6161354"/>
                <a:ext cx="143235"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1</a:t>
                </a:r>
              </a:p>
            </p:txBody>
          </p:sp>
          <p:sp>
            <p:nvSpPr>
              <p:cNvPr id="128" name="TextBox 127">
                <a:extLst>
                  <a:ext uri="{FF2B5EF4-FFF2-40B4-BE49-F238E27FC236}">
                    <a16:creationId xmlns:a16="http://schemas.microsoft.com/office/drawing/2014/main" id="{B05772B2-C09D-4A13-991B-8EAB2B673810}"/>
                  </a:ext>
                </a:extLst>
              </p:cNvPr>
              <p:cNvSpPr txBox="1"/>
              <p:nvPr/>
            </p:nvSpPr>
            <p:spPr>
              <a:xfrm>
                <a:off x="4760315" y="6161354"/>
                <a:ext cx="213767"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21</a:t>
                </a:r>
              </a:p>
            </p:txBody>
          </p:sp>
          <p:sp>
            <p:nvSpPr>
              <p:cNvPr id="129" name="TextBox 128">
                <a:extLst>
                  <a:ext uri="{FF2B5EF4-FFF2-40B4-BE49-F238E27FC236}">
                    <a16:creationId xmlns:a16="http://schemas.microsoft.com/office/drawing/2014/main" id="{0A030EC1-E3D9-4A83-92DC-75B97899C615}"/>
                  </a:ext>
                </a:extLst>
              </p:cNvPr>
              <p:cNvSpPr txBox="1"/>
              <p:nvPr/>
            </p:nvSpPr>
            <p:spPr>
              <a:xfrm>
                <a:off x="4131705" y="6161354"/>
                <a:ext cx="213767"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62</a:t>
                </a:r>
              </a:p>
            </p:txBody>
          </p:sp>
          <p:sp>
            <p:nvSpPr>
              <p:cNvPr id="130" name="TextBox 129">
                <a:extLst>
                  <a:ext uri="{FF2B5EF4-FFF2-40B4-BE49-F238E27FC236}">
                    <a16:creationId xmlns:a16="http://schemas.microsoft.com/office/drawing/2014/main" id="{9D423419-9D9C-478D-929A-E88362EA653B}"/>
                  </a:ext>
                </a:extLst>
              </p:cNvPr>
              <p:cNvSpPr txBox="1"/>
              <p:nvPr/>
            </p:nvSpPr>
            <p:spPr>
              <a:xfrm>
                <a:off x="3467832" y="6161354"/>
                <a:ext cx="284300"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121</a:t>
                </a:r>
              </a:p>
            </p:txBody>
          </p:sp>
          <p:sp>
            <p:nvSpPr>
              <p:cNvPr id="131" name="TextBox 130">
                <a:extLst>
                  <a:ext uri="{FF2B5EF4-FFF2-40B4-BE49-F238E27FC236}">
                    <a16:creationId xmlns:a16="http://schemas.microsoft.com/office/drawing/2014/main" id="{90EC8D01-DF9B-4E81-B7FD-8E7D3E3689E7}"/>
                  </a:ext>
                </a:extLst>
              </p:cNvPr>
              <p:cNvSpPr txBox="1"/>
              <p:nvPr/>
            </p:nvSpPr>
            <p:spPr>
              <a:xfrm>
                <a:off x="2839225" y="6161354"/>
                <a:ext cx="284300"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155</a:t>
                </a:r>
              </a:p>
            </p:txBody>
          </p:sp>
          <p:sp>
            <p:nvSpPr>
              <p:cNvPr id="132" name="TextBox 131">
                <a:extLst>
                  <a:ext uri="{FF2B5EF4-FFF2-40B4-BE49-F238E27FC236}">
                    <a16:creationId xmlns:a16="http://schemas.microsoft.com/office/drawing/2014/main" id="{4035E399-8ACC-4870-A707-E14F41A454CF}"/>
                  </a:ext>
                </a:extLst>
              </p:cNvPr>
              <p:cNvSpPr txBox="1"/>
              <p:nvPr/>
            </p:nvSpPr>
            <p:spPr>
              <a:xfrm>
                <a:off x="2210617" y="6161354"/>
                <a:ext cx="284300"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211</a:t>
                </a:r>
              </a:p>
            </p:txBody>
          </p:sp>
          <p:sp>
            <p:nvSpPr>
              <p:cNvPr id="133" name="TextBox 132">
                <a:extLst>
                  <a:ext uri="{FF2B5EF4-FFF2-40B4-BE49-F238E27FC236}">
                    <a16:creationId xmlns:a16="http://schemas.microsoft.com/office/drawing/2014/main" id="{50D20BFE-BE8B-4C62-AF77-89E9081AF3DC}"/>
                  </a:ext>
                </a:extLst>
              </p:cNvPr>
              <p:cNvSpPr txBox="1"/>
              <p:nvPr/>
            </p:nvSpPr>
            <p:spPr>
              <a:xfrm>
                <a:off x="1582011" y="6161354"/>
                <a:ext cx="284300"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283</a:t>
                </a:r>
              </a:p>
            </p:txBody>
          </p:sp>
          <p:sp>
            <p:nvSpPr>
              <p:cNvPr id="134" name="TextBox 133">
                <a:extLst>
                  <a:ext uri="{FF2B5EF4-FFF2-40B4-BE49-F238E27FC236}">
                    <a16:creationId xmlns:a16="http://schemas.microsoft.com/office/drawing/2014/main" id="{269AAD4E-BAD5-42E3-97D8-BC58EC5521D4}"/>
                  </a:ext>
                </a:extLst>
              </p:cNvPr>
              <p:cNvSpPr txBox="1"/>
              <p:nvPr/>
            </p:nvSpPr>
            <p:spPr>
              <a:xfrm>
                <a:off x="953403" y="6161354"/>
                <a:ext cx="284300"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389</a:t>
                </a:r>
              </a:p>
            </p:txBody>
          </p:sp>
        </p:grpSp>
        <p:sp>
          <p:nvSpPr>
            <p:cNvPr id="17" name="TextBox 16">
              <a:extLst>
                <a:ext uri="{FF2B5EF4-FFF2-40B4-BE49-F238E27FC236}">
                  <a16:creationId xmlns:a16="http://schemas.microsoft.com/office/drawing/2014/main" id="{CE3DA877-3E8D-4947-B761-547CF51B0C7F}"/>
                </a:ext>
              </a:extLst>
            </p:cNvPr>
            <p:cNvSpPr txBox="1"/>
            <p:nvPr/>
          </p:nvSpPr>
          <p:spPr>
            <a:xfrm>
              <a:off x="301134" y="5935579"/>
              <a:ext cx="643125" cy="246221"/>
            </a:xfrm>
            <a:prstGeom prst="rect">
              <a:avLst/>
            </a:prstGeom>
            <a:noFill/>
          </p:spPr>
          <p:txBody>
            <a:bodyPr wrap="none" rtlCol="0">
              <a:spAutoFit/>
            </a:bodyPr>
            <a:lstStyle/>
            <a:p>
              <a:pPr algn="r"/>
              <a:r>
                <a:rPr lang="ja-JP" sz="1000">
                  <a:solidFill>
                    <a:schemeClr val="accent3"/>
                  </a:solidFill>
                </a:rPr>
                <a:t>T300+D</a:t>
              </a:r>
            </a:p>
          </p:txBody>
        </p:sp>
        <p:sp>
          <p:nvSpPr>
            <p:cNvPr id="18" name="TextBox 17">
              <a:extLst>
                <a:ext uri="{FF2B5EF4-FFF2-40B4-BE49-F238E27FC236}">
                  <a16:creationId xmlns:a16="http://schemas.microsoft.com/office/drawing/2014/main" id="{6C84244A-0261-4CB9-830B-3893B3675269}"/>
                </a:ext>
              </a:extLst>
            </p:cNvPr>
            <p:cNvSpPr txBox="1"/>
            <p:nvPr/>
          </p:nvSpPr>
          <p:spPr>
            <a:xfrm>
              <a:off x="-9848" y="6221447"/>
              <a:ext cx="954107" cy="246221"/>
            </a:xfrm>
            <a:prstGeom prst="rect">
              <a:avLst/>
            </a:prstGeom>
            <a:noFill/>
          </p:spPr>
          <p:txBody>
            <a:bodyPr wrap="none" rtlCol="0">
              <a:spAutoFit/>
            </a:bodyPr>
            <a:lstStyle/>
            <a:p>
              <a:pPr algn="r"/>
              <a:r>
                <a:rPr lang="ja-JP" sz="1000">
                  <a:solidFill>
                    <a:schemeClr val="accent4"/>
                  </a:solidFill>
                </a:rPr>
                <a:t>ソラフェニブ</a:t>
              </a:r>
            </a:p>
          </p:txBody>
        </p:sp>
        <p:grpSp>
          <p:nvGrpSpPr>
            <p:cNvPr id="19" name="Group 18">
              <a:extLst>
                <a:ext uri="{FF2B5EF4-FFF2-40B4-BE49-F238E27FC236}">
                  <a16:creationId xmlns:a16="http://schemas.microsoft.com/office/drawing/2014/main" id="{7CFAC04C-A426-4042-8913-80A144724F38}"/>
                </a:ext>
              </a:extLst>
            </p:cNvPr>
            <p:cNvGrpSpPr/>
            <p:nvPr/>
          </p:nvGrpSpPr>
          <p:grpSpPr>
            <a:xfrm>
              <a:off x="1110932" y="3429000"/>
              <a:ext cx="4588828" cy="1620000"/>
              <a:chOff x="3224212" y="2409825"/>
              <a:chExt cx="5743288" cy="2034158"/>
            </a:xfrm>
          </p:grpSpPr>
          <p:sp>
            <p:nvSpPr>
              <p:cNvPr id="86" name="Freeform: Shape 80">
                <a:extLst>
                  <a:ext uri="{FF2B5EF4-FFF2-40B4-BE49-F238E27FC236}">
                    <a16:creationId xmlns:a16="http://schemas.microsoft.com/office/drawing/2014/main" id="{ED7C44C6-57B1-4E42-959B-2E83C9F137B1}"/>
                  </a:ext>
                </a:extLst>
              </p:cNvPr>
              <p:cNvSpPr/>
              <p:nvPr/>
            </p:nvSpPr>
            <p:spPr>
              <a:xfrm>
                <a:off x="3224212" y="2429925"/>
                <a:ext cx="5743288" cy="1975730"/>
              </a:xfrm>
              <a:custGeom>
                <a:avLst/>
                <a:gdLst>
                  <a:gd name="connsiteX0" fmla="*/ 5743289 w 5743288"/>
                  <a:gd name="connsiteY0" fmla="*/ 1975730 h 1975730"/>
                  <a:gd name="connsiteX1" fmla="*/ 4962906 w 5743288"/>
                  <a:gd name="connsiteY1" fmla="*/ 1975730 h 1975730"/>
                  <a:gd name="connsiteX2" fmla="*/ 4962906 w 5743288"/>
                  <a:gd name="connsiteY2" fmla="*/ 1947441 h 1975730"/>
                  <a:gd name="connsiteX3" fmla="*/ 4946399 w 5743288"/>
                  <a:gd name="connsiteY3" fmla="*/ 1947441 h 1975730"/>
                  <a:gd name="connsiteX4" fmla="*/ 4946399 w 5743288"/>
                  <a:gd name="connsiteY4" fmla="*/ 1919142 h 1975730"/>
                  <a:gd name="connsiteX5" fmla="*/ 4918110 w 5743288"/>
                  <a:gd name="connsiteY5" fmla="*/ 1919142 h 1975730"/>
                  <a:gd name="connsiteX6" fmla="*/ 4918110 w 5743288"/>
                  <a:gd name="connsiteY6" fmla="*/ 1895568 h 1975730"/>
                  <a:gd name="connsiteX7" fmla="*/ 4689415 w 5743288"/>
                  <a:gd name="connsiteY7" fmla="*/ 1895568 h 1975730"/>
                  <a:gd name="connsiteX8" fmla="*/ 4689415 w 5743288"/>
                  <a:gd name="connsiteY8" fmla="*/ 1879061 h 1975730"/>
                  <a:gd name="connsiteX9" fmla="*/ 4486656 w 5743288"/>
                  <a:gd name="connsiteY9" fmla="*/ 1879061 h 1975730"/>
                  <a:gd name="connsiteX10" fmla="*/ 4486656 w 5743288"/>
                  <a:gd name="connsiteY10" fmla="*/ 1864916 h 1975730"/>
                  <a:gd name="connsiteX11" fmla="*/ 4224947 w 5743288"/>
                  <a:gd name="connsiteY11" fmla="*/ 1864916 h 1975730"/>
                  <a:gd name="connsiteX12" fmla="*/ 4224947 w 5743288"/>
                  <a:gd name="connsiteY12" fmla="*/ 1848419 h 1975730"/>
                  <a:gd name="connsiteX13" fmla="*/ 4109428 w 5743288"/>
                  <a:gd name="connsiteY13" fmla="*/ 1848419 h 1975730"/>
                  <a:gd name="connsiteX14" fmla="*/ 4109428 w 5743288"/>
                  <a:gd name="connsiteY14" fmla="*/ 1836627 h 1975730"/>
                  <a:gd name="connsiteX15" fmla="*/ 4071700 w 5743288"/>
                  <a:gd name="connsiteY15" fmla="*/ 1836627 h 1975730"/>
                  <a:gd name="connsiteX16" fmla="*/ 4071700 w 5743288"/>
                  <a:gd name="connsiteY16" fmla="*/ 1810691 h 1975730"/>
                  <a:gd name="connsiteX17" fmla="*/ 4038695 w 5743288"/>
                  <a:gd name="connsiteY17" fmla="*/ 1810691 h 1975730"/>
                  <a:gd name="connsiteX18" fmla="*/ 4038695 w 5743288"/>
                  <a:gd name="connsiteY18" fmla="*/ 1805976 h 1975730"/>
                  <a:gd name="connsiteX19" fmla="*/ 3958533 w 5743288"/>
                  <a:gd name="connsiteY19" fmla="*/ 1805976 h 1975730"/>
                  <a:gd name="connsiteX20" fmla="*/ 3958533 w 5743288"/>
                  <a:gd name="connsiteY20" fmla="*/ 1789478 h 1975730"/>
                  <a:gd name="connsiteX21" fmla="*/ 3911384 w 5743288"/>
                  <a:gd name="connsiteY21" fmla="*/ 1789478 h 1975730"/>
                  <a:gd name="connsiteX22" fmla="*/ 3911384 w 5743288"/>
                  <a:gd name="connsiteY22" fmla="*/ 1772971 h 1975730"/>
                  <a:gd name="connsiteX23" fmla="*/ 3729838 w 5743288"/>
                  <a:gd name="connsiteY23" fmla="*/ 1772971 h 1975730"/>
                  <a:gd name="connsiteX24" fmla="*/ 3729838 w 5743288"/>
                  <a:gd name="connsiteY24" fmla="*/ 1749397 h 1975730"/>
                  <a:gd name="connsiteX25" fmla="*/ 3621386 w 5743288"/>
                  <a:gd name="connsiteY25" fmla="*/ 1749397 h 1975730"/>
                  <a:gd name="connsiteX26" fmla="*/ 3621386 w 5743288"/>
                  <a:gd name="connsiteY26" fmla="*/ 1728176 h 1975730"/>
                  <a:gd name="connsiteX27" fmla="*/ 3498790 w 5743288"/>
                  <a:gd name="connsiteY27" fmla="*/ 1728176 h 1975730"/>
                  <a:gd name="connsiteX28" fmla="*/ 3498790 w 5743288"/>
                  <a:gd name="connsiteY28" fmla="*/ 1692809 h 1975730"/>
                  <a:gd name="connsiteX29" fmla="*/ 3411550 w 5743288"/>
                  <a:gd name="connsiteY29" fmla="*/ 1692809 h 1975730"/>
                  <a:gd name="connsiteX30" fmla="*/ 3411550 w 5743288"/>
                  <a:gd name="connsiteY30" fmla="*/ 1664520 h 1975730"/>
                  <a:gd name="connsiteX31" fmla="*/ 3338465 w 5743288"/>
                  <a:gd name="connsiteY31" fmla="*/ 1664520 h 1975730"/>
                  <a:gd name="connsiteX32" fmla="*/ 3338465 w 5743288"/>
                  <a:gd name="connsiteY32" fmla="*/ 1655090 h 1975730"/>
                  <a:gd name="connsiteX33" fmla="*/ 3248873 w 5743288"/>
                  <a:gd name="connsiteY33" fmla="*/ 1655090 h 1975730"/>
                  <a:gd name="connsiteX34" fmla="*/ 3248873 w 5743288"/>
                  <a:gd name="connsiteY34" fmla="*/ 1633869 h 1975730"/>
                  <a:gd name="connsiteX35" fmla="*/ 3206439 w 5743288"/>
                  <a:gd name="connsiteY35" fmla="*/ 1633869 h 1975730"/>
                  <a:gd name="connsiteX36" fmla="*/ 3206439 w 5743288"/>
                  <a:gd name="connsiteY36" fmla="*/ 1615009 h 1975730"/>
                  <a:gd name="connsiteX37" fmla="*/ 3178140 w 5743288"/>
                  <a:gd name="connsiteY37" fmla="*/ 1615009 h 1975730"/>
                  <a:gd name="connsiteX38" fmla="*/ 3178140 w 5743288"/>
                  <a:gd name="connsiteY38" fmla="*/ 1605579 h 1975730"/>
                  <a:gd name="connsiteX39" fmla="*/ 3100340 w 5743288"/>
                  <a:gd name="connsiteY39" fmla="*/ 1605579 h 1975730"/>
                  <a:gd name="connsiteX40" fmla="*/ 3100340 w 5743288"/>
                  <a:gd name="connsiteY40" fmla="*/ 1579643 h 1975730"/>
                  <a:gd name="connsiteX41" fmla="*/ 3010748 w 5743288"/>
                  <a:gd name="connsiteY41" fmla="*/ 1579643 h 1975730"/>
                  <a:gd name="connsiteX42" fmla="*/ 3010748 w 5743288"/>
                  <a:gd name="connsiteY42" fmla="*/ 1556068 h 1975730"/>
                  <a:gd name="connsiteX43" fmla="*/ 2973029 w 5743288"/>
                  <a:gd name="connsiteY43" fmla="*/ 1556068 h 1975730"/>
                  <a:gd name="connsiteX44" fmla="*/ 2973029 w 5743288"/>
                  <a:gd name="connsiteY44" fmla="*/ 1541914 h 1975730"/>
                  <a:gd name="connsiteX45" fmla="*/ 2928233 w 5743288"/>
                  <a:gd name="connsiteY45" fmla="*/ 1541914 h 1975730"/>
                  <a:gd name="connsiteX46" fmla="*/ 2928233 w 5743288"/>
                  <a:gd name="connsiteY46" fmla="*/ 1527769 h 1975730"/>
                  <a:gd name="connsiteX47" fmla="*/ 2852785 w 5743288"/>
                  <a:gd name="connsiteY47" fmla="*/ 1527769 h 1975730"/>
                  <a:gd name="connsiteX48" fmla="*/ 2852785 w 5743288"/>
                  <a:gd name="connsiteY48" fmla="*/ 1518340 h 1975730"/>
                  <a:gd name="connsiteX49" fmla="*/ 2812704 w 5743288"/>
                  <a:gd name="connsiteY49" fmla="*/ 1518340 h 1975730"/>
                  <a:gd name="connsiteX50" fmla="*/ 2812704 w 5743288"/>
                  <a:gd name="connsiteY50" fmla="*/ 1499480 h 1975730"/>
                  <a:gd name="connsiteX51" fmla="*/ 2770270 w 5743288"/>
                  <a:gd name="connsiteY51" fmla="*/ 1499480 h 1975730"/>
                  <a:gd name="connsiteX52" fmla="*/ 2770270 w 5743288"/>
                  <a:gd name="connsiteY52" fmla="*/ 1492403 h 1975730"/>
                  <a:gd name="connsiteX53" fmla="*/ 2746686 w 5743288"/>
                  <a:gd name="connsiteY53" fmla="*/ 1492403 h 1975730"/>
                  <a:gd name="connsiteX54" fmla="*/ 2746686 w 5743288"/>
                  <a:gd name="connsiteY54" fmla="*/ 1473544 h 1975730"/>
                  <a:gd name="connsiteX55" fmla="*/ 2687746 w 5743288"/>
                  <a:gd name="connsiteY55" fmla="*/ 1473544 h 1975730"/>
                  <a:gd name="connsiteX56" fmla="*/ 2687746 w 5743288"/>
                  <a:gd name="connsiteY56" fmla="*/ 1461761 h 1975730"/>
                  <a:gd name="connsiteX57" fmla="*/ 2591086 w 5743288"/>
                  <a:gd name="connsiteY57" fmla="*/ 1461761 h 1975730"/>
                  <a:gd name="connsiteX58" fmla="*/ 2591086 w 5743288"/>
                  <a:gd name="connsiteY58" fmla="*/ 1457046 h 1975730"/>
                  <a:gd name="connsiteX59" fmla="*/ 2496779 w 5743288"/>
                  <a:gd name="connsiteY59" fmla="*/ 1457046 h 1975730"/>
                  <a:gd name="connsiteX60" fmla="*/ 2496779 w 5743288"/>
                  <a:gd name="connsiteY60" fmla="*/ 1435825 h 1975730"/>
                  <a:gd name="connsiteX61" fmla="*/ 2482634 w 5743288"/>
                  <a:gd name="connsiteY61" fmla="*/ 1435825 h 1975730"/>
                  <a:gd name="connsiteX62" fmla="*/ 2482634 w 5743288"/>
                  <a:gd name="connsiteY62" fmla="*/ 1416965 h 1975730"/>
                  <a:gd name="connsiteX63" fmla="*/ 2468480 w 5743288"/>
                  <a:gd name="connsiteY63" fmla="*/ 1416965 h 1975730"/>
                  <a:gd name="connsiteX64" fmla="*/ 2468480 w 5743288"/>
                  <a:gd name="connsiteY64" fmla="*/ 1402811 h 1975730"/>
                  <a:gd name="connsiteX65" fmla="*/ 2423684 w 5743288"/>
                  <a:gd name="connsiteY65" fmla="*/ 1402811 h 1975730"/>
                  <a:gd name="connsiteX66" fmla="*/ 2423684 w 5743288"/>
                  <a:gd name="connsiteY66" fmla="*/ 1391029 h 1975730"/>
                  <a:gd name="connsiteX67" fmla="*/ 2324662 w 5743288"/>
                  <a:gd name="connsiteY67" fmla="*/ 1391029 h 1975730"/>
                  <a:gd name="connsiteX68" fmla="*/ 2324662 w 5743288"/>
                  <a:gd name="connsiteY68" fmla="*/ 1374522 h 1975730"/>
                  <a:gd name="connsiteX69" fmla="*/ 2291658 w 5743288"/>
                  <a:gd name="connsiteY69" fmla="*/ 1374522 h 1975730"/>
                  <a:gd name="connsiteX70" fmla="*/ 2291658 w 5743288"/>
                  <a:gd name="connsiteY70" fmla="*/ 1360377 h 1975730"/>
                  <a:gd name="connsiteX71" fmla="*/ 2225640 w 5743288"/>
                  <a:gd name="connsiteY71" fmla="*/ 1360377 h 1975730"/>
                  <a:gd name="connsiteX72" fmla="*/ 2225640 w 5743288"/>
                  <a:gd name="connsiteY72" fmla="*/ 1346233 h 1975730"/>
                  <a:gd name="connsiteX73" fmla="*/ 2192636 w 5743288"/>
                  <a:gd name="connsiteY73" fmla="*/ 1346233 h 1975730"/>
                  <a:gd name="connsiteX74" fmla="*/ 2192636 w 5743288"/>
                  <a:gd name="connsiteY74" fmla="*/ 1336803 h 1975730"/>
                  <a:gd name="connsiteX75" fmla="*/ 2171414 w 5743288"/>
                  <a:gd name="connsiteY75" fmla="*/ 1336803 h 1975730"/>
                  <a:gd name="connsiteX76" fmla="*/ 2171414 w 5743288"/>
                  <a:gd name="connsiteY76" fmla="*/ 1320296 h 1975730"/>
                  <a:gd name="connsiteX77" fmla="*/ 2133695 w 5743288"/>
                  <a:gd name="connsiteY77" fmla="*/ 1320296 h 1975730"/>
                  <a:gd name="connsiteX78" fmla="*/ 2133695 w 5743288"/>
                  <a:gd name="connsiteY78" fmla="*/ 1308514 h 1975730"/>
                  <a:gd name="connsiteX79" fmla="*/ 2103044 w 5743288"/>
                  <a:gd name="connsiteY79" fmla="*/ 1308514 h 1975730"/>
                  <a:gd name="connsiteX80" fmla="*/ 2103044 w 5743288"/>
                  <a:gd name="connsiteY80" fmla="*/ 1292007 h 1975730"/>
                  <a:gd name="connsiteX81" fmla="*/ 2088899 w 5743288"/>
                  <a:gd name="connsiteY81" fmla="*/ 1292007 h 1975730"/>
                  <a:gd name="connsiteX82" fmla="*/ 2088899 w 5743288"/>
                  <a:gd name="connsiteY82" fmla="*/ 1266070 h 1975730"/>
                  <a:gd name="connsiteX83" fmla="*/ 2041741 w 5743288"/>
                  <a:gd name="connsiteY83" fmla="*/ 1266070 h 1975730"/>
                  <a:gd name="connsiteX84" fmla="*/ 2041741 w 5743288"/>
                  <a:gd name="connsiteY84" fmla="*/ 1247211 h 1975730"/>
                  <a:gd name="connsiteX85" fmla="*/ 1933289 w 5743288"/>
                  <a:gd name="connsiteY85" fmla="*/ 1247211 h 1975730"/>
                  <a:gd name="connsiteX86" fmla="*/ 1933289 w 5743288"/>
                  <a:gd name="connsiteY86" fmla="*/ 1240134 h 1975730"/>
                  <a:gd name="connsiteX87" fmla="*/ 1897923 w 5743288"/>
                  <a:gd name="connsiteY87" fmla="*/ 1240134 h 1975730"/>
                  <a:gd name="connsiteX88" fmla="*/ 1897923 w 5743288"/>
                  <a:gd name="connsiteY88" fmla="*/ 1218921 h 1975730"/>
                  <a:gd name="connsiteX89" fmla="*/ 1836630 w 5743288"/>
                  <a:gd name="connsiteY89" fmla="*/ 1218921 h 1975730"/>
                  <a:gd name="connsiteX90" fmla="*/ 1836630 w 5743288"/>
                  <a:gd name="connsiteY90" fmla="*/ 1200052 h 1975730"/>
                  <a:gd name="connsiteX91" fmla="*/ 1796548 w 5743288"/>
                  <a:gd name="connsiteY91" fmla="*/ 1200052 h 1975730"/>
                  <a:gd name="connsiteX92" fmla="*/ 1796548 w 5743288"/>
                  <a:gd name="connsiteY92" fmla="*/ 1164686 h 1975730"/>
                  <a:gd name="connsiteX93" fmla="*/ 1751752 w 5743288"/>
                  <a:gd name="connsiteY93" fmla="*/ 1164686 h 1975730"/>
                  <a:gd name="connsiteX94" fmla="*/ 1751752 w 5743288"/>
                  <a:gd name="connsiteY94" fmla="*/ 1141112 h 1975730"/>
                  <a:gd name="connsiteX95" fmla="*/ 1728178 w 5743288"/>
                  <a:gd name="connsiteY95" fmla="*/ 1141112 h 1975730"/>
                  <a:gd name="connsiteX96" fmla="*/ 1728178 w 5743288"/>
                  <a:gd name="connsiteY96" fmla="*/ 1110460 h 1975730"/>
                  <a:gd name="connsiteX97" fmla="*/ 1683382 w 5743288"/>
                  <a:gd name="connsiteY97" fmla="*/ 1110460 h 1975730"/>
                  <a:gd name="connsiteX98" fmla="*/ 1683382 w 5743288"/>
                  <a:gd name="connsiteY98" fmla="*/ 1101030 h 1975730"/>
                  <a:gd name="connsiteX99" fmla="*/ 1657445 w 5743288"/>
                  <a:gd name="connsiteY99" fmla="*/ 1101030 h 1975730"/>
                  <a:gd name="connsiteX100" fmla="*/ 1657445 w 5743288"/>
                  <a:gd name="connsiteY100" fmla="*/ 1075103 h 1975730"/>
                  <a:gd name="connsiteX101" fmla="*/ 1615002 w 5743288"/>
                  <a:gd name="connsiteY101" fmla="*/ 1075103 h 1975730"/>
                  <a:gd name="connsiteX102" fmla="*/ 1615002 w 5743288"/>
                  <a:gd name="connsiteY102" fmla="*/ 1056234 h 1975730"/>
                  <a:gd name="connsiteX103" fmla="*/ 1589075 w 5743288"/>
                  <a:gd name="connsiteY103" fmla="*/ 1056234 h 1975730"/>
                  <a:gd name="connsiteX104" fmla="*/ 1589075 w 5743288"/>
                  <a:gd name="connsiteY104" fmla="*/ 1025592 h 1975730"/>
                  <a:gd name="connsiteX105" fmla="*/ 1523057 w 5743288"/>
                  <a:gd name="connsiteY105" fmla="*/ 1025592 h 1975730"/>
                  <a:gd name="connsiteX106" fmla="*/ 1523057 w 5743288"/>
                  <a:gd name="connsiteY106" fmla="*/ 1011438 h 1975730"/>
                  <a:gd name="connsiteX107" fmla="*/ 1466469 w 5743288"/>
                  <a:gd name="connsiteY107" fmla="*/ 1011438 h 1975730"/>
                  <a:gd name="connsiteX108" fmla="*/ 1466469 w 5743288"/>
                  <a:gd name="connsiteY108" fmla="*/ 994941 h 1975730"/>
                  <a:gd name="connsiteX109" fmla="*/ 1428750 w 5743288"/>
                  <a:gd name="connsiteY109" fmla="*/ 994941 h 1975730"/>
                  <a:gd name="connsiteX110" fmla="*/ 1428750 w 5743288"/>
                  <a:gd name="connsiteY110" fmla="*/ 961927 h 1975730"/>
                  <a:gd name="connsiteX111" fmla="*/ 1365095 w 5743288"/>
                  <a:gd name="connsiteY111" fmla="*/ 961927 h 1975730"/>
                  <a:gd name="connsiteX112" fmla="*/ 1365095 w 5743288"/>
                  <a:gd name="connsiteY112" fmla="*/ 954860 h 1975730"/>
                  <a:gd name="connsiteX113" fmla="*/ 1329728 w 5743288"/>
                  <a:gd name="connsiteY113" fmla="*/ 954860 h 1975730"/>
                  <a:gd name="connsiteX114" fmla="*/ 1329728 w 5743288"/>
                  <a:gd name="connsiteY114" fmla="*/ 938353 h 1975730"/>
                  <a:gd name="connsiteX115" fmla="*/ 1310869 w 5743288"/>
                  <a:gd name="connsiteY115" fmla="*/ 938353 h 1975730"/>
                  <a:gd name="connsiteX116" fmla="*/ 1310869 w 5743288"/>
                  <a:gd name="connsiteY116" fmla="*/ 924208 h 1975730"/>
                  <a:gd name="connsiteX117" fmla="*/ 1280217 w 5743288"/>
                  <a:gd name="connsiteY117" fmla="*/ 924208 h 1975730"/>
                  <a:gd name="connsiteX118" fmla="*/ 1280217 w 5743288"/>
                  <a:gd name="connsiteY118" fmla="*/ 905347 h 1975730"/>
                  <a:gd name="connsiteX119" fmla="*/ 1258995 w 5743288"/>
                  <a:gd name="connsiteY119" fmla="*/ 905347 h 1975730"/>
                  <a:gd name="connsiteX120" fmla="*/ 1258995 w 5743288"/>
                  <a:gd name="connsiteY120" fmla="*/ 888843 h 1975730"/>
                  <a:gd name="connsiteX121" fmla="*/ 1223629 w 5743288"/>
                  <a:gd name="connsiteY121" fmla="*/ 888843 h 1975730"/>
                  <a:gd name="connsiteX122" fmla="*/ 1223629 w 5743288"/>
                  <a:gd name="connsiteY122" fmla="*/ 858193 h 1975730"/>
                  <a:gd name="connsiteX123" fmla="*/ 1183548 w 5743288"/>
                  <a:gd name="connsiteY123" fmla="*/ 858193 h 1975730"/>
                  <a:gd name="connsiteX124" fmla="*/ 1183548 w 5743288"/>
                  <a:gd name="connsiteY124" fmla="*/ 829901 h 1975730"/>
                  <a:gd name="connsiteX125" fmla="*/ 1112825 w 5743288"/>
                  <a:gd name="connsiteY125" fmla="*/ 829901 h 1975730"/>
                  <a:gd name="connsiteX126" fmla="*/ 1112825 w 5743288"/>
                  <a:gd name="connsiteY126" fmla="*/ 808682 h 1975730"/>
                  <a:gd name="connsiteX127" fmla="*/ 1077459 w 5743288"/>
                  <a:gd name="connsiteY127" fmla="*/ 808682 h 1975730"/>
                  <a:gd name="connsiteX128" fmla="*/ 1077459 w 5743288"/>
                  <a:gd name="connsiteY128" fmla="*/ 803967 h 1975730"/>
                  <a:gd name="connsiteX129" fmla="*/ 1058599 w 5743288"/>
                  <a:gd name="connsiteY129" fmla="*/ 803967 h 1975730"/>
                  <a:gd name="connsiteX130" fmla="*/ 1058599 w 5743288"/>
                  <a:gd name="connsiteY130" fmla="*/ 778032 h 1975730"/>
                  <a:gd name="connsiteX131" fmla="*/ 992581 w 5743288"/>
                  <a:gd name="connsiteY131" fmla="*/ 778032 h 1975730"/>
                  <a:gd name="connsiteX132" fmla="*/ 992581 w 5743288"/>
                  <a:gd name="connsiteY132" fmla="*/ 754456 h 1975730"/>
                  <a:gd name="connsiteX133" fmla="*/ 959577 w 5743288"/>
                  <a:gd name="connsiteY133" fmla="*/ 754456 h 1975730"/>
                  <a:gd name="connsiteX134" fmla="*/ 959577 w 5743288"/>
                  <a:gd name="connsiteY134" fmla="*/ 733237 h 1975730"/>
                  <a:gd name="connsiteX135" fmla="*/ 943069 w 5743288"/>
                  <a:gd name="connsiteY135" fmla="*/ 733237 h 1975730"/>
                  <a:gd name="connsiteX136" fmla="*/ 943069 w 5743288"/>
                  <a:gd name="connsiteY136" fmla="*/ 721449 h 1975730"/>
                  <a:gd name="connsiteX137" fmla="*/ 912420 w 5743288"/>
                  <a:gd name="connsiteY137" fmla="*/ 721449 h 1975730"/>
                  <a:gd name="connsiteX138" fmla="*/ 912420 w 5743288"/>
                  <a:gd name="connsiteY138" fmla="*/ 697871 h 1975730"/>
                  <a:gd name="connsiteX139" fmla="*/ 877054 w 5743288"/>
                  <a:gd name="connsiteY139" fmla="*/ 697871 h 1975730"/>
                  <a:gd name="connsiteX140" fmla="*/ 877054 w 5743288"/>
                  <a:gd name="connsiteY140" fmla="*/ 683725 h 1975730"/>
                  <a:gd name="connsiteX141" fmla="*/ 874697 w 5743288"/>
                  <a:gd name="connsiteY141" fmla="*/ 683725 h 1975730"/>
                  <a:gd name="connsiteX142" fmla="*/ 874697 w 5743288"/>
                  <a:gd name="connsiteY142" fmla="*/ 653075 h 1975730"/>
                  <a:gd name="connsiteX143" fmla="*/ 825186 w 5743288"/>
                  <a:gd name="connsiteY143" fmla="*/ 653075 h 1975730"/>
                  <a:gd name="connsiteX144" fmla="*/ 825186 w 5743288"/>
                  <a:gd name="connsiteY144" fmla="*/ 622426 h 1975730"/>
                  <a:gd name="connsiteX145" fmla="*/ 794536 w 5743288"/>
                  <a:gd name="connsiteY145" fmla="*/ 622426 h 1975730"/>
                  <a:gd name="connsiteX146" fmla="*/ 794536 w 5743288"/>
                  <a:gd name="connsiteY146" fmla="*/ 601207 h 1975730"/>
                  <a:gd name="connsiteX147" fmla="*/ 749740 w 5743288"/>
                  <a:gd name="connsiteY147" fmla="*/ 601207 h 1975730"/>
                  <a:gd name="connsiteX148" fmla="*/ 749740 w 5743288"/>
                  <a:gd name="connsiteY148" fmla="*/ 584703 h 1975730"/>
                  <a:gd name="connsiteX149" fmla="*/ 714375 w 5743288"/>
                  <a:gd name="connsiteY149" fmla="*/ 584703 h 1975730"/>
                  <a:gd name="connsiteX150" fmla="*/ 714375 w 5743288"/>
                  <a:gd name="connsiteY150" fmla="*/ 563484 h 1975730"/>
                  <a:gd name="connsiteX151" fmla="*/ 700229 w 5743288"/>
                  <a:gd name="connsiteY151" fmla="*/ 563484 h 1975730"/>
                  <a:gd name="connsiteX152" fmla="*/ 700229 w 5743288"/>
                  <a:gd name="connsiteY152" fmla="*/ 554053 h 1975730"/>
                  <a:gd name="connsiteX153" fmla="*/ 671936 w 5743288"/>
                  <a:gd name="connsiteY153" fmla="*/ 554053 h 1975730"/>
                  <a:gd name="connsiteX154" fmla="*/ 671936 w 5743288"/>
                  <a:gd name="connsiteY154" fmla="*/ 532835 h 1975730"/>
                  <a:gd name="connsiteX155" fmla="*/ 643645 w 5743288"/>
                  <a:gd name="connsiteY155" fmla="*/ 532835 h 1975730"/>
                  <a:gd name="connsiteX156" fmla="*/ 643645 w 5743288"/>
                  <a:gd name="connsiteY156" fmla="*/ 509257 h 1975730"/>
                  <a:gd name="connsiteX157" fmla="*/ 627141 w 5743288"/>
                  <a:gd name="connsiteY157" fmla="*/ 509257 h 1975730"/>
                  <a:gd name="connsiteX158" fmla="*/ 627141 w 5743288"/>
                  <a:gd name="connsiteY158" fmla="*/ 476250 h 1975730"/>
                  <a:gd name="connsiteX159" fmla="*/ 596492 w 5743288"/>
                  <a:gd name="connsiteY159" fmla="*/ 476250 h 1975730"/>
                  <a:gd name="connsiteX160" fmla="*/ 596492 w 5743288"/>
                  <a:gd name="connsiteY160" fmla="*/ 438528 h 1975730"/>
                  <a:gd name="connsiteX161" fmla="*/ 570557 w 5743288"/>
                  <a:gd name="connsiteY161" fmla="*/ 438528 h 1975730"/>
                  <a:gd name="connsiteX162" fmla="*/ 570557 w 5743288"/>
                  <a:gd name="connsiteY162" fmla="*/ 417309 h 1975730"/>
                  <a:gd name="connsiteX163" fmla="*/ 518688 w 5743288"/>
                  <a:gd name="connsiteY163" fmla="*/ 417309 h 1975730"/>
                  <a:gd name="connsiteX164" fmla="*/ 518688 w 5743288"/>
                  <a:gd name="connsiteY164" fmla="*/ 377228 h 1975730"/>
                  <a:gd name="connsiteX165" fmla="*/ 502185 w 5743288"/>
                  <a:gd name="connsiteY165" fmla="*/ 377228 h 1975730"/>
                  <a:gd name="connsiteX166" fmla="*/ 502185 w 5743288"/>
                  <a:gd name="connsiteY166" fmla="*/ 351294 h 1975730"/>
                  <a:gd name="connsiteX167" fmla="*/ 462103 w 5743288"/>
                  <a:gd name="connsiteY167" fmla="*/ 351294 h 1975730"/>
                  <a:gd name="connsiteX168" fmla="*/ 462103 w 5743288"/>
                  <a:gd name="connsiteY168" fmla="*/ 318286 h 1975730"/>
                  <a:gd name="connsiteX169" fmla="*/ 419666 w 5743288"/>
                  <a:gd name="connsiteY169" fmla="*/ 318286 h 1975730"/>
                  <a:gd name="connsiteX170" fmla="*/ 419666 w 5743288"/>
                  <a:gd name="connsiteY170" fmla="*/ 282921 h 1975730"/>
                  <a:gd name="connsiteX171" fmla="*/ 381943 w 5743288"/>
                  <a:gd name="connsiteY171" fmla="*/ 282921 h 1975730"/>
                  <a:gd name="connsiteX172" fmla="*/ 381943 w 5743288"/>
                  <a:gd name="connsiteY172" fmla="*/ 252271 h 1975730"/>
                  <a:gd name="connsiteX173" fmla="*/ 356008 w 5743288"/>
                  <a:gd name="connsiteY173" fmla="*/ 252271 h 1975730"/>
                  <a:gd name="connsiteX174" fmla="*/ 356008 w 5743288"/>
                  <a:gd name="connsiteY174" fmla="*/ 223979 h 1975730"/>
                  <a:gd name="connsiteX175" fmla="*/ 313571 w 5743288"/>
                  <a:gd name="connsiteY175" fmla="*/ 223979 h 1975730"/>
                  <a:gd name="connsiteX176" fmla="*/ 313571 w 5743288"/>
                  <a:gd name="connsiteY176" fmla="*/ 193329 h 1975730"/>
                  <a:gd name="connsiteX177" fmla="*/ 249913 w 5743288"/>
                  <a:gd name="connsiteY177" fmla="*/ 193329 h 1975730"/>
                  <a:gd name="connsiteX178" fmla="*/ 249913 w 5743288"/>
                  <a:gd name="connsiteY178" fmla="*/ 150891 h 1975730"/>
                  <a:gd name="connsiteX179" fmla="*/ 193329 w 5743288"/>
                  <a:gd name="connsiteY179" fmla="*/ 150891 h 1975730"/>
                  <a:gd name="connsiteX180" fmla="*/ 193329 w 5743288"/>
                  <a:gd name="connsiteY180" fmla="*/ 132030 h 1975730"/>
                  <a:gd name="connsiteX181" fmla="*/ 169753 w 5743288"/>
                  <a:gd name="connsiteY181" fmla="*/ 132030 h 1975730"/>
                  <a:gd name="connsiteX182" fmla="*/ 169753 w 5743288"/>
                  <a:gd name="connsiteY182" fmla="*/ 101380 h 1975730"/>
                  <a:gd name="connsiteX183" fmla="*/ 153249 w 5743288"/>
                  <a:gd name="connsiteY183" fmla="*/ 101380 h 1975730"/>
                  <a:gd name="connsiteX184" fmla="*/ 153249 w 5743288"/>
                  <a:gd name="connsiteY184" fmla="*/ 80161 h 1975730"/>
                  <a:gd name="connsiteX185" fmla="*/ 124957 w 5743288"/>
                  <a:gd name="connsiteY185" fmla="*/ 80161 h 1975730"/>
                  <a:gd name="connsiteX186" fmla="*/ 124957 w 5743288"/>
                  <a:gd name="connsiteY186" fmla="*/ 54226 h 1975730"/>
                  <a:gd name="connsiteX187" fmla="*/ 101380 w 5743288"/>
                  <a:gd name="connsiteY187" fmla="*/ 54226 h 1975730"/>
                  <a:gd name="connsiteX188" fmla="*/ 101380 w 5743288"/>
                  <a:gd name="connsiteY188" fmla="*/ 33008 h 1975730"/>
                  <a:gd name="connsiteX189" fmla="*/ 66015 w 5743288"/>
                  <a:gd name="connsiteY189" fmla="*/ 33008 h 1975730"/>
                  <a:gd name="connsiteX190" fmla="*/ 66015 w 5743288"/>
                  <a:gd name="connsiteY190" fmla="*/ 0 h 1975730"/>
                  <a:gd name="connsiteX191" fmla="*/ 0 w 5743288"/>
                  <a:gd name="connsiteY191" fmla="*/ 0 h 197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5743288" h="1975730">
                    <a:moveTo>
                      <a:pt x="5743289" y="1975730"/>
                    </a:moveTo>
                    <a:lnTo>
                      <a:pt x="4962906" y="1975730"/>
                    </a:lnTo>
                    <a:lnTo>
                      <a:pt x="4962906" y="1947441"/>
                    </a:lnTo>
                    <a:lnTo>
                      <a:pt x="4946399" y="1947441"/>
                    </a:lnTo>
                    <a:lnTo>
                      <a:pt x="4946399" y="1919142"/>
                    </a:lnTo>
                    <a:lnTo>
                      <a:pt x="4918110" y="1919142"/>
                    </a:lnTo>
                    <a:lnTo>
                      <a:pt x="4918110" y="1895568"/>
                    </a:lnTo>
                    <a:lnTo>
                      <a:pt x="4689415" y="1895568"/>
                    </a:lnTo>
                    <a:lnTo>
                      <a:pt x="4689415" y="1879061"/>
                    </a:lnTo>
                    <a:lnTo>
                      <a:pt x="4486656" y="1879061"/>
                    </a:lnTo>
                    <a:lnTo>
                      <a:pt x="4486656" y="1864916"/>
                    </a:lnTo>
                    <a:lnTo>
                      <a:pt x="4224947" y="1864916"/>
                    </a:lnTo>
                    <a:lnTo>
                      <a:pt x="4224947" y="1848419"/>
                    </a:lnTo>
                    <a:lnTo>
                      <a:pt x="4109428" y="1848419"/>
                    </a:lnTo>
                    <a:lnTo>
                      <a:pt x="4109428" y="1836627"/>
                    </a:lnTo>
                    <a:lnTo>
                      <a:pt x="4071700" y="1836627"/>
                    </a:lnTo>
                    <a:lnTo>
                      <a:pt x="4071700" y="1810691"/>
                    </a:lnTo>
                    <a:lnTo>
                      <a:pt x="4038695" y="1810691"/>
                    </a:lnTo>
                    <a:lnTo>
                      <a:pt x="4038695" y="1805976"/>
                    </a:lnTo>
                    <a:lnTo>
                      <a:pt x="3958533" y="1805976"/>
                    </a:lnTo>
                    <a:lnTo>
                      <a:pt x="3958533" y="1789478"/>
                    </a:lnTo>
                    <a:lnTo>
                      <a:pt x="3911384" y="1789478"/>
                    </a:lnTo>
                    <a:lnTo>
                      <a:pt x="3911384" y="1772971"/>
                    </a:lnTo>
                    <a:lnTo>
                      <a:pt x="3729838" y="1772971"/>
                    </a:lnTo>
                    <a:lnTo>
                      <a:pt x="3729838" y="1749397"/>
                    </a:lnTo>
                    <a:lnTo>
                      <a:pt x="3621386" y="1749397"/>
                    </a:lnTo>
                    <a:lnTo>
                      <a:pt x="3621386" y="1728176"/>
                    </a:lnTo>
                    <a:lnTo>
                      <a:pt x="3498790" y="1728176"/>
                    </a:lnTo>
                    <a:lnTo>
                      <a:pt x="3498790" y="1692809"/>
                    </a:lnTo>
                    <a:lnTo>
                      <a:pt x="3411550" y="1692809"/>
                    </a:lnTo>
                    <a:lnTo>
                      <a:pt x="3411550" y="1664520"/>
                    </a:lnTo>
                    <a:lnTo>
                      <a:pt x="3338465" y="1664520"/>
                    </a:lnTo>
                    <a:lnTo>
                      <a:pt x="3338465" y="1655090"/>
                    </a:lnTo>
                    <a:lnTo>
                      <a:pt x="3248873" y="1655090"/>
                    </a:lnTo>
                    <a:lnTo>
                      <a:pt x="3248873" y="1633869"/>
                    </a:lnTo>
                    <a:lnTo>
                      <a:pt x="3206439" y="1633869"/>
                    </a:lnTo>
                    <a:lnTo>
                      <a:pt x="3206439" y="1615009"/>
                    </a:lnTo>
                    <a:lnTo>
                      <a:pt x="3178140" y="1615009"/>
                    </a:lnTo>
                    <a:lnTo>
                      <a:pt x="3178140" y="1605579"/>
                    </a:lnTo>
                    <a:lnTo>
                      <a:pt x="3100340" y="1605579"/>
                    </a:lnTo>
                    <a:lnTo>
                      <a:pt x="3100340" y="1579643"/>
                    </a:lnTo>
                    <a:lnTo>
                      <a:pt x="3010748" y="1579643"/>
                    </a:lnTo>
                    <a:lnTo>
                      <a:pt x="3010748" y="1556068"/>
                    </a:lnTo>
                    <a:lnTo>
                      <a:pt x="2973029" y="1556068"/>
                    </a:lnTo>
                    <a:lnTo>
                      <a:pt x="2973029" y="1541914"/>
                    </a:lnTo>
                    <a:lnTo>
                      <a:pt x="2928233" y="1541914"/>
                    </a:lnTo>
                    <a:lnTo>
                      <a:pt x="2928233" y="1527769"/>
                    </a:lnTo>
                    <a:lnTo>
                      <a:pt x="2852785" y="1527769"/>
                    </a:lnTo>
                    <a:lnTo>
                      <a:pt x="2852785" y="1518340"/>
                    </a:lnTo>
                    <a:lnTo>
                      <a:pt x="2812704" y="1518340"/>
                    </a:lnTo>
                    <a:lnTo>
                      <a:pt x="2812704" y="1499480"/>
                    </a:lnTo>
                    <a:lnTo>
                      <a:pt x="2770270" y="1499480"/>
                    </a:lnTo>
                    <a:lnTo>
                      <a:pt x="2770270" y="1492403"/>
                    </a:lnTo>
                    <a:lnTo>
                      <a:pt x="2746686" y="1492403"/>
                    </a:lnTo>
                    <a:lnTo>
                      <a:pt x="2746686" y="1473544"/>
                    </a:lnTo>
                    <a:lnTo>
                      <a:pt x="2687746" y="1473544"/>
                    </a:lnTo>
                    <a:lnTo>
                      <a:pt x="2687746" y="1461761"/>
                    </a:lnTo>
                    <a:lnTo>
                      <a:pt x="2591086" y="1461761"/>
                    </a:lnTo>
                    <a:lnTo>
                      <a:pt x="2591086" y="1457046"/>
                    </a:lnTo>
                    <a:lnTo>
                      <a:pt x="2496779" y="1457046"/>
                    </a:lnTo>
                    <a:lnTo>
                      <a:pt x="2496779" y="1435825"/>
                    </a:lnTo>
                    <a:lnTo>
                      <a:pt x="2482634" y="1435825"/>
                    </a:lnTo>
                    <a:lnTo>
                      <a:pt x="2482634" y="1416965"/>
                    </a:lnTo>
                    <a:lnTo>
                      <a:pt x="2468480" y="1416965"/>
                    </a:lnTo>
                    <a:lnTo>
                      <a:pt x="2468480" y="1402811"/>
                    </a:lnTo>
                    <a:lnTo>
                      <a:pt x="2423684" y="1402811"/>
                    </a:lnTo>
                    <a:lnTo>
                      <a:pt x="2423684" y="1391029"/>
                    </a:lnTo>
                    <a:lnTo>
                      <a:pt x="2324662" y="1391029"/>
                    </a:lnTo>
                    <a:lnTo>
                      <a:pt x="2324662" y="1374522"/>
                    </a:lnTo>
                    <a:lnTo>
                      <a:pt x="2291658" y="1374522"/>
                    </a:lnTo>
                    <a:lnTo>
                      <a:pt x="2291658" y="1360377"/>
                    </a:lnTo>
                    <a:lnTo>
                      <a:pt x="2225640" y="1360377"/>
                    </a:lnTo>
                    <a:lnTo>
                      <a:pt x="2225640" y="1346233"/>
                    </a:lnTo>
                    <a:lnTo>
                      <a:pt x="2192636" y="1346233"/>
                    </a:lnTo>
                    <a:lnTo>
                      <a:pt x="2192636" y="1336803"/>
                    </a:lnTo>
                    <a:lnTo>
                      <a:pt x="2171414" y="1336803"/>
                    </a:lnTo>
                    <a:lnTo>
                      <a:pt x="2171414" y="1320296"/>
                    </a:lnTo>
                    <a:lnTo>
                      <a:pt x="2133695" y="1320296"/>
                    </a:lnTo>
                    <a:lnTo>
                      <a:pt x="2133695" y="1308514"/>
                    </a:lnTo>
                    <a:lnTo>
                      <a:pt x="2103044" y="1308514"/>
                    </a:lnTo>
                    <a:lnTo>
                      <a:pt x="2103044" y="1292007"/>
                    </a:lnTo>
                    <a:lnTo>
                      <a:pt x="2088899" y="1292007"/>
                    </a:lnTo>
                    <a:lnTo>
                      <a:pt x="2088899" y="1266070"/>
                    </a:lnTo>
                    <a:lnTo>
                      <a:pt x="2041741" y="1266070"/>
                    </a:lnTo>
                    <a:lnTo>
                      <a:pt x="2041741" y="1247211"/>
                    </a:lnTo>
                    <a:lnTo>
                      <a:pt x="1933289" y="1247211"/>
                    </a:lnTo>
                    <a:lnTo>
                      <a:pt x="1933289" y="1240134"/>
                    </a:lnTo>
                    <a:lnTo>
                      <a:pt x="1897923" y="1240134"/>
                    </a:lnTo>
                    <a:lnTo>
                      <a:pt x="1897923" y="1218921"/>
                    </a:lnTo>
                    <a:lnTo>
                      <a:pt x="1836630" y="1218921"/>
                    </a:lnTo>
                    <a:lnTo>
                      <a:pt x="1836630" y="1200052"/>
                    </a:lnTo>
                    <a:lnTo>
                      <a:pt x="1796548" y="1200052"/>
                    </a:lnTo>
                    <a:lnTo>
                      <a:pt x="1796548" y="1164686"/>
                    </a:lnTo>
                    <a:lnTo>
                      <a:pt x="1751752" y="1164686"/>
                    </a:lnTo>
                    <a:lnTo>
                      <a:pt x="1751752" y="1141112"/>
                    </a:lnTo>
                    <a:lnTo>
                      <a:pt x="1728178" y="1141112"/>
                    </a:lnTo>
                    <a:lnTo>
                      <a:pt x="1728178" y="1110460"/>
                    </a:lnTo>
                    <a:lnTo>
                      <a:pt x="1683382" y="1110460"/>
                    </a:lnTo>
                    <a:lnTo>
                      <a:pt x="1683382" y="1101030"/>
                    </a:lnTo>
                    <a:lnTo>
                      <a:pt x="1657445" y="1101030"/>
                    </a:lnTo>
                    <a:lnTo>
                      <a:pt x="1657445" y="1075103"/>
                    </a:lnTo>
                    <a:lnTo>
                      <a:pt x="1615002" y="1075103"/>
                    </a:lnTo>
                    <a:lnTo>
                      <a:pt x="1615002" y="1056234"/>
                    </a:lnTo>
                    <a:lnTo>
                      <a:pt x="1589075" y="1056234"/>
                    </a:lnTo>
                    <a:lnTo>
                      <a:pt x="1589075" y="1025592"/>
                    </a:lnTo>
                    <a:lnTo>
                      <a:pt x="1523057" y="1025592"/>
                    </a:lnTo>
                    <a:lnTo>
                      <a:pt x="1523057" y="1011438"/>
                    </a:lnTo>
                    <a:lnTo>
                      <a:pt x="1466469" y="1011438"/>
                    </a:lnTo>
                    <a:lnTo>
                      <a:pt x="1466469" y="994941"/>
                    </a:lnTo>
                    <a:lnTo>
                      <a:pt x="1428750" y="994941"/>
                    </a:lnTo>
                    <a:lnTo>
                      <a:pt x="1428750" y="961927"/>
                    </a:lnTo>
                    <a:lnTo>
                      <a:pt x="1365095" y="961927"/>
                    </a:lnTo>
                    <a:lnTo>
                      <a:pt x="1365095" y="954860"/>
                    </a:lnTo>
                    <a:lnTo>
                      <a:pt x="1329728" y="954860"/>
                    </a:lnTo>
                    <a:lnTo>
                      <a:pt x="1329728" y="938353"/>
                    </a:lnTo>
                    <a:lnTo>
                      <a:pt x="1310869" y="938353"/>
                    </a:lnTo>
                    <a:lnTo>
                      <a:pt x="1310869" y="924208"/>
                    </a:lnTo>
                    <a:lnTo>
                      <a:pt x="1280217" y="924208"/>
                    </a:lnTo>
                    <a:lnTo>
                      <a:pt x="1280217" y="905347"/>
                    </a:lnTo>
                    <a:lnTo>
                      <a:pt x="1258995" y="905347"/>
                    </a:lnTo>
                    <a:lnTo>
                      <a:pt x="1258995" y="888843"/>
                    </a:lnTo>
                    <a:lnTo>
                      <a:pt x="1223629" y="888843"/>
                    </a:lnTo>
                    <a:lnTo>
                      <a:pt x="1223629" y="858193"/>
                    </a:lnTo>
                    <a:lnTo>
                      <a:pt x="1183548" y="858193"/>
                    </a:lnTo>
                    <a:lnTo>
                      <a:pt x="1183548" y="829901"/>
                    </a:lnTo>
                    <a:lnTo>
                      <a:pt x="1112825" y="829901"/>
                    </a:lnTo>
                    <a:lnTo>
                      <a:pt x="1112825" y="808682"/>
                    </a:lnTo>
                    <a:lnTo>
                      <a:pt x="1077459" y="808682"/>
                    </a:lnTo>
                    <a:lnTo>
                      <a:pt x="1077459" y="803967"/>
                    </a:lnTo>
                    <a:lnTo>
                      <a:pt x="1058599" y="803967"/>
                    </a:lnTo>
                    <a:lnTo>
                      <a:pt x="1058599" y="778032"/>
                    </a:lnTo>
                    <a:lnTo>
                      <a:pt x="992581" y="778032"/>
                    </a:lnTo>
                    <a:lnTo>
                      <a:pt x="992581" y="754456"/>
                    </a:lnTo>
                    <a:lnTo>
                      <a:pt x="959577" y="754456"/>
                    </a:lnTo>
                    <a:lnTo>
                      <a:pt x="959577" y="733237"/>
                    </a:lnTo>
                    <a:lnTo>
                      <a:pt x="943069" y="733237"/>
                    </a:lnTo>
                    <a:lnTo>
                      <a:pt x="943069" y="721449"/>
                    </a:lnTo>
                    <a:lnTo>
                      <a:pt x="912420" y="721449"/>
                    </a:lnTo>
                    <a:lnTo>
                      <a:pt x="912420" y="697871"/>
                    </a:lnTo>
                    <a:lnTo>
                      <a:pt x="877054" y="697871"/>
                    </a:lnTo>
                    <a:lnTo>
                      <a:pt x="877054" y="683725"/>
                    </a:lnTo>
                    <a:lnTo>
                      <a:pt x="874697" y="683725"/>
                    </a:lnTo>
                    <a:lnTo>
                      <a:pt x="874697" y="653075"/>
                    </a:lnTo>
                    <a:lnTo>
                      <a:pt x="825186" y="653075"/>
                    </a:lnTo>
                    <a:lnTo>
                      <a:pt x="825186" y="622426"/>
                    </a:lnTo>
                    <a:lnTo>
                      <a:pt x="794536" y="622426"/>
                    </a:lnTo>
                    <a:lnTo>
                      <a:pt x="794536" y="601207"/>
                    </a:lnTo>
                    <a:lnTo>
                      <a:pt x="749740" y="601207"/>
                    </a:lnTo>
                    <a:lnTo>
                      <a:pt x="749740" y="584703"/>
                    </a:lnTo>
                    <a:lnTo>
                      <a:pt x="714375" y="584703"/>
                    </a:lnTo>
                    <a:lnTo>
                      <a:pt x="714375" y="563484"/>
                    </a:lnTo>
                    <a:lnTo>
                      <a:pt x="700229" y="563484"/>
                    </a:lnTo>
                    <a:lnTo>
                      <a:pt x="700229" y="554053"/>
                    </a:lnTo>
                    <a:lnTo>
                      <a:pt x="671936" y="554053"/>
                    </a:lnTo>
                    <a:lnTo>
                      <a:pt x="671936" y="532835"/>
                    </a:lnTo>
                    <a:lnTo>
                      <a:pt x="643645" y="532835"/>
                    </a:lnTo>
                    <a:lnTo>
                      <a:pt x="643645" y="509257"/>
                    </a:lnTo>
                    <a:lnTo>
                      <a:pt x="627141" y="509257"/>
                    </a:lnTo>
                    <a:lnTo>
                      <a:pt x="627141" y="476250"/>
                    </a:lnTo>
                    <a:lnTo>
                      <a:pt x="596492" y="476250"/>
                    </a:lnTo>
                    <a:lnTo>
                      <a:pt x="596492" y="438528"/>
                    </a:lnTo>
                    <a:lnTo>
                      <a:pt x="570557" y="438528"/>
                    </a:lnTo>
                    <a:lnTo>
                      <a:pt x="570557" y="417309"/>
                    </a:lnTo>
                    <a:lnTo>
                      <a:pt x="518688" y="417309"/>
                    </a:lnTo>
                    <a:lnTo>
                      <a:pt x="518688" y="377228"/>
                    </a:lnTo>
                    <a:lnTo>
                      <a:pt x="502185" y="377228"/>
                    </a:lnTo>
                    <a:lnTo>
                      <a:pt x="502185" y="351294"/>
                    </a:lnTo>
                    <a:lnTo>
                      <a:pt x="462103" y="351294"/>
                    </a:lnTo>
                    <a:lnTo>
                      <a:pt x="462103" y="318286"/>
                    </a:lnTo>
                    <a:lnTo>
                      <a:pt x="419666" y="318286"/>
                    </a:lnTo>
                    <a:lnTo>
                      <a:pt x="419666" y="282921"/>
                    </a:lnTo>
                    <a:lnTo>
                      <a:pt x="381943" y="282921"/>
                    </a:lnTo>
                    <a:lnTo>
                      <a:pt x="381943" y="252271"/>
                    </a:lnTo>
                    <a:lnTo>
                      <a:pt x="356008" y="252271"/>
                    </a:lnTo>
                    <a:lnTo>
                      <a:pt x="356008" y="223979"/>
                    </a:lnTo>
                    <a:lnTo>
                      <a:pt x="313571" y="223979"/>
                    </a:lnTo>
                    <a:lnTo>
                      <a:pt x="313571" y="193329"/>
                    </a:lnTo>
                    <a:lnTo>
                      <a:pt x="249913" y="193329"/>
                    </a:lnTo>
                    <a:lnTo>
                      <a:pt x="249913" y="150891"/>
                    </a:lnTo>
                    <a:lnTo>
                      <a:pt x="193329" y="150891"/>
                    </a:lnTo>
                    <a:lnTo>
                      <a:pt x="193329" y="132030"/>
                    </a:lnTo>
                    <a:lnTo>
                      <a:pt x="169753" y="132030"/>
                    </a:lnTo>
                    <a:lnTo>
                      <a:pt x="169753" y="101380"/>
                    </a:lnTo>
                    <a:lnTo>
                      <a:pt x="153249" y="101380"/>
                    </a:lnTo>
                    <a:lnTo>
                      <a:pt x="153249" y="80161"/>
                    </a:lnTo>
                    <a:lnTo>
                      <a:pt x="124957" y="80161"/>
                    </a:lnTo>
                    <a:lnTo>
                      <a:pt x="124957" y="54226"/>
                    </a:lnTo>
                    <a:lnTo>
                      <a:pt x="101380" y="54226"/>
                    </a:lnTo>
                    <a:lnTo>
                      <a:pt x="101380" y="33008"/>
                    </a:lnTo>
                    <a:lnTo>
                      <a:pt x="66015" y="33008"/>
                    </a:lnTo>
                    <a:lnTo>
                      <a:pt x="66015" y="0"/>
                    </a:lnTo>
                    <a:lnTo>
                      <a:pt x="0" y="0"/>
                    </a:lnTo>
                  </a:path>
                </a:pathLst>
              </a:custGeom>
              <a:noFill/>
              <a:ln w="19050" cap="flat">
                <a:solidFill>
                  <a:schemeClr val="accent4"/>
                </a:solidFill>
                <a:prstDash val="solid"/>
                <a:miter/>
              </a:ln>
            </p:spPr>
            <p:txBody>
              <a:bodyPr rtlCol="0" anchor="ctr"/>
              <a:lstStyle/>
              <a:p>
                <a:endParaRPr lang="en-GB" sz="1100"/>
              </a:p>
            </p:txBody>
          </p:sp>
          <p:sp>
            <p:nvSpPr>
              <p:cNvPr id="87" name="Freeform: Shape 81">
                <a:extLst>
                  <a:ext uri="{FF2B5EF4-FFF2-40B4-BE49-F238E27FC236}">
                    <a16:creationId xmlns:a16="http://schemas.microsoft.com/office/drawing/2014/main" id="{AA66A7B8-95F2-4519-9779-BDEE2B940C72}"/>
                  </a:ext>
                </a:extLst>
              </p:cNvPr>
              <p:cNvSpPr/>
              <p:nvPr/>
            </p:nvSpPr>
            <p:spPr>
              <a:xfrm>
                <a:off x="3309276" y="24098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sz="1100"/>
              </a:p>
            </p:txBody>
          </p:sp>
          <p:sp>
            <p:nvSpPr>
              <p:cNvPr id="88" name="Freeform: Shape 82">
                <a:extLst>
                  <a:ext uri="{FF2B5EF4-FFF2-40B4-BE49-F238E27FC236}">
                    <a16:creationId xmlns:a16="http://schemas.microsoft.com/office/drawing/2014/main" id="{EDA99DD7-600B-4C5F-9F14-59D4566459F1}"/>
                  </a:ext>
                </a:extLst>
              </p:cNvPr>
              <p:cNvSpPr/>
              <p:nvPr/>
            </p:nvSpPr>
            <p:spPr>
              <a:xfrm>
                <a:off x="3595026" y="265747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89" name="Freeform: Shape 83">
                <a:extLst>
                  <a:ext uri="{FF2B5EF4-FFF2-40B4-BE49-F238E27FC236}">
                    <a16:creationId xmlns:a16="http://schemas.microsoft.com/office/drawing/2014/main" id="{42B273EA-9597-4524-A1CD-15FCD2E2FEAF}"/>
                  </a:ext>
                </a:extLst>
              </p:cNvPr>
              <p:cNvSpPr/>
              <p:nvPr/>
            </p:nvSpPr>
            <p:spPr>
              <a:xfrm>
                <a:off x="3747426" y="28098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90" name="Freeform: Shape 84">
                <a:extLst>
                  <a:ext uri="{FF2B5EF4-FFF2-40B4-BE49-F238E27FC236}">
                    <a16:creationId xmlns:a16="http://schemas.microsoft.com/office/drawing/2014/main" id="{07456390-BAF2-4B6F-9742-DA008FBB8B1A}"/>
                  </a:ext>
                </a:extLst>
              </p:cNvPr>
              <p:cNvSpPr/>
              <p:nvPr/>
            </p:nvSpPr>
            <p:spPr>
              <a:xfrm>
                <a:off x="4376079" y="322897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4"/>
                </a:solidFill>
                <a:prstDash val="solid"/>
                <a:miter/>
              </a:ln>
            </p:spPr>
            <p:txBody>
              <a:bodyPr rtlCol="0" anchor="ctr"/>
              <a:lstStyle/>
              <a:p>
                <a:endParaRPr lang="en-GB" sz="1100"/>
              </a:p>
            </p:txBody>
          </p:sp>
          <p:sp>
            <p:nvSpPr>
              <p:cNvPr id="91" name="Freeform: Shape 85">
                <a:extLst>
                  <a:ext uri="{FF2B5EF4-FFF2-40B4-BE49-F238E27FC236}">
                    <a16:creationId xmlns:a16="http://schemas.microsoft.com/office/drawing/2014/main" id="{C0A65076-EDC4-460D-93E8-F7273E4D1C34}"/>
                  </a:ext>
                </a:extLst>
              </p:cNvPr>
              <p:cNvSpPr/>
              <p:nvPr/>
            </p:nvSpPr>
            <p:spPr>
              <a:xfrm>
                <a:off x="4604679" y="33623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92" name="Freeform: Shape 86">
                <a:extLst>
                  <a:ext uri="{FF2B5EF4-FFF2-40B4-BE49-F238E27FC236}">
                    <a16:creationId xmlns:a16="http://schemas.microsoft.com/office/drawing/2014/main" id="{118D318B-60C3-4DFC-8D2A-912F47419DC2}"/>
                  </a:ext>
                </a:extLst>
              </p:cNvPr>
              <p:cNvSpPr/>
              <p:nvPr/>
            </p:nvSpPr>
            <p:spPr>
              <a:xfrm>
                <a:off x="4718979" y="34004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93" name="Freeform: Shape 87">
                <a:extLst>
                  <a:ext uri="{FF2B5EF4-FFF2-40B4-BE49-F238E27FC236}">
                    <a16:creationId xmlns:a16="http://schemas.microsoft.com/office/drawing/2014/main" id="{D719BCC2-D11F-4B2D-92C5-C3CDD043EB11}"/>
                  </a:ext>
                </a:extLst>
              </p:cNvPr>
              <p:cNvSpPr/>
              <p:nvPr/>
            </p:nvSpPr>
            <p:spPr>
              <a:xfrm>
                <a:off x="5080929" y="3609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94" name="Freeform: Shape 88">
                <a:extLst>
                  <a:ext uri="{FF2B5EF4-FFF2-40B4-BE49-F238E27FC236}">
                    <a16:creationId xmlns:a16="http://schemas.microsoft.com/office/drawing/2014/main" id="{EC1D5F5E-30F0-487E-B935-CF27954630B9}"/>
                  </a:ext>
                </a:extLst>
              </p:cNvPr>
              <p:cNvSpPr/>
              <p:nvPr/>
            </p:nvSpPr>
            <p:spPr>
              <a:xfrm>
                <a:off x="5842929" y="38576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95" name="Freeform: Shape 89">
                <a:extLst>
                  <a:ext uri="{FF2B5EF4-FFF2-40B4-BE49-F238E27FC236}">
                    <a16:creationId xmlns:a16="http://schemas.microsoft.com/office/drawing/2014/main" id="{FA13EB15-6E44-41FD-8FA4-14DA099400C0}"/>
                  </a:ext>
                </a:extLst>
              </p:cNvPr>
              <p:cNvSpPr/>
              <p:nvPr/>
            </p:nvSpPr>
            <p:spPr>
              <a:xfrm>
                <a:off x="6604929" y="4067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96" name="Freeform: Shape 90">
                <a:extLst>
                  <a:ext uri="{FF2B5EF4-FFF2-40B4-BE49-F238E27FC236}">
                    <a16:creationId xmlns:a16="http://schemas.microsoft.com/office/drawing/2014/main" id="{62AB5133-3643-434B-A104-BF778AE3573C}"/>
                  </a:ext>
                </a:extLst>
              </p:cNvPr>
              <p:cNvSpPr/>
              <p:nvPr/>
            </p:nvSpPr>
            <p:spPr>
              <a:xfrm>
                <a:off x="6662079" y="40862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97" name="Freeform: Shape 91">
                <a:extLst>
                  <a:ext uri="{FF2B5EF4-FFF2-40B4-BE49-F238E27FC236}">
                    <a16:creationId xmlns:a16="http://schemas.microsoft.com/office/drawing/2014/main" id="{61D2CE37-17D6-4017-A37A-F2456FA1EF1E}"/>
                  </a:ext>
                </a:extLst>
              </p:cNvPr>
              <p:cNvSpPr/>
              <p:nvPr/>
            </p:nvSpPr>
            <p:spPr>
              <a:xfrm>
                <a:off x="6757329" y="41243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98" name="Freeform: Shape 92">
                <a:extLst>
                  <a:ext uri="{FF2B5EF4-FFF2-40B4-BE49-F238E27FC236}">
                    <a16:creationId xmlns:a16="http://schemas.microsoft.com/office/drawing/2014/main" id="{84B773FE-D401-4904-9E29-6084AE9B9DC6}"/>
                  </a:ext>
                </a:extLst>
              </p:cNvPr>
              <p:cNvSpPr/>
              <p:nvPr/>
            </p:nvSpPr>
            <p:spPr>
              <a:xfrm>
                <a:off x="6833529" y="41243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99" name="Freeform: Shape 93">
                <a:extLst>
                  <a:ext uri="{FF2B5EF4-FFF2-40B4-BE49-F238E27FC236}">
                    <a16:creationId xmlns:a16="http://schemas.microsoft.com/office/drawing/2014/main" id="{96C6ACAC-EB74-4AC1-8369-3BCBB6512623}"/>
                  </a:ext>
                </a:extLst>
              </p:cNvPr>
              <p:cNvSpPr/>
              <p:nvPr/>
            </p:nvSpPr>
            <p:spPr>
              <a:xfrm>
                <a:off x="6928779" y="41433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100" name="Freeform: Shape 94">
                <a:extLst>
                  <a:ext uri="{FF2B5EF4-FFF2-40B4-BE49-F238E27FC236}">
                    <a16:creationId xmlns:a16="http://schemas.microsoft.com/office/drawing/2014/main" id="{2E6FD68F-543C-42BD-8E33-2E83B8F396E1}"/>
                  </a:ext>
                </a:extLst>
              </p:cNvPr>
              <p:cNvSpPr/>
              <p:nvPr/>
            </p:nvSpPr>
            <p:spPr>
              <a:xfrm>
                <a:off x="6985929" y="41624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101" name="Freeform: Shape 95">
                <a:extLst>
                  <a:ext uri="{FF2B5EF4-FFF2-40B4-BE49-F238E27FC236}">
                    <a16:creationId xmlns:a16="http://schemas.microsoft.com/office/drawing/2014/main" id="{0D249755-6B1E-41F5-BC47-74DF628AA7EE}"/>
                  </a:ext>
                </a:extLst>
              </p:cNvPr>
              <p:cNvSpPr/>
              <p:nvPr/>
            </p:nvSpPr>
            <p:spPr>
              <a:xfrm>
                <a:off x="7043079" y="41624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102" name="Freeform: Shape 96">
                <a:extLst>
                  <a:ext uri="{FF2B5EF4-FFF2-40B4-BE49-F238E27FC236}">
                    <a16:creationId xmlns:a16="http://schemas.microsoft.com/office/drawing/2014/main" id="{FAA9E7DB-DBDA-4CBA-BB49-75CF5FF712FA}"/>
                  </a:ext>
                </a:extLst>
              </p:cNvPr>
              <p:cNvSpPr/>
              <p:nvPr/>
            </p:nvSpPr>
            <p:spPr>
              <a:xfrm>
                <a:off x="7119279" y="41624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103" name="Freeform: Shape 97">
                <a:extLst>
                  <a:ext uri="{FF2B5EF4-FFF2-40B4-BE49-F238E27FC236}">
                    <a16:creationId xmlns:a16="http://schemas.microsoft.com/office/drawing/2014/main" id="{4F71523E-69C6-45B2-B309-47BD1AEFE5B1}"/>
                  </a:ext>
                </a:extLst>
              </p:cNvPr>
              <p:cNvSpPr/>
              <p:nvPr/>
            </p:nvSpPr>
            <p:spPr>
              <a:xfrm>
                <a:off x="7157389" y="41814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104" name="Freeform: Shape 98">
                <a:extLst>
                  <a:ext uri="{FF2B5EF4-FFF2-40B4-BE49-F238E27FC236}">
                    <a16:creationId xmlns:a16="http://schemas.microsoft.com/office/drawing/2014/main" id="{25448E68-97A3-42C7-926F-CEDA0DF42814}"/>
                  </a:ext>
                </a:extLst>
              </p:cNvPr>
              <p:cNvSpPr/>
              <p:nvPr/>
            </p:nvSpPr>
            <p:spPr>
              <a:xfrm>
                <a:off x="7214539" y="4200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105" name="Freeform: Shape 99">
                <a:extLst>
                  <a:ext uri="{FF2B5EF4-FFF2-40B4-BE49-F238E27FC236}">
                    <a16:creationId xmlns:a16="http://schemas.microsoft.com/office/drawing/2014/main" id="{667EA18B-6ED4-4F62-B0B4-226D75BA044C}"/>
                  </a:ext>
                </a:extLst>
              </p:cNvPr>
              <p:cNvSpPr/>
              <p:nvPr/>
            </p:nvSpPr>
            <p:spPr>
              <a:xfrm>
                <a:off x="7271689" y="42005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106" name="Freeform: Shape 100">
                <a:extLst>
                  <a:ext uri="{FF2B5EF4-FFF2-40B4-BE49-F238E27FC236}">
                    <a16:creationId xmlns:a16="http://schemas.microsoft.com/office/drawing/2014/main" id="{353A8A1D-D1EB-44DA-9183-10F38C122FE7}"/>
                  </a:ext>
                </a:extLst>
              </p:cNvPr>
              <p:cNvSpPr/>
              <p:nvPr/>
            </p:nvSpPr>
            <p:spPr>
              <a:xfrm>
                <a:off x="7347889" y="42386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107" name="Freeform: Shape 101">
                <a:extLst>
                  <a:ext uri="{FF2B5EF4-FFF2-40B4-BE49-F238E27FC236}">
                    <a16:creationId xmlns:a16="http://schemas.microsoft.com/office/drawing/2014/main" id="{80D1A263-862C-43D5-AFBC-5414FBAA19E8}"/>
                  </a:ext>
                </a:extLst>
              </p:cNvPr>
              <p:cNvSpPr/>
              <p:nvPr/>
            </p:nvSpPr>
            <p:spPr>
              <a:xfrm>
                <a:off x="7385989" y="42386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108" name="Freeform: Shape 102">
                <a:extLst>
                  <a:ext uri="{FF2B5EF4-FFF2-40B4-BE49-F238E27FC236}">
                    <a16:creationId xmlns:a16="http://schemas.microsoft.com/office/drawing/2014/main" id="{0BA036ED-2464-4705-8909-2C182D1C07A7}"/>
                  </a:ext>
                </a:extLst>
              </p:cNvPr>
              <p:cNvSpPr/>
              <p:nvPr/>
            </p:nvSpPr>
            <p:spPr>
              <a:xfrm>
                <a:off x="7462189" y="42576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109" name="Freeform: Shape 103">
                <a:extLst>
                  <a:ext uri="{FF2B5EF4-FFF2-40B4-BE49-F238E27FC236}">
                    <a16:creationId xmlns:a16="http://schemas.microsoft.com/office/drawing/2014/main" id="{012A9472-D0B9-4553-8619-F6CAD0D3515D}"/>
                  </a:ext>
                </a:extLst>
              </p:cNvPr>
              <p:cNvSpPr/>
              <p:nvPr/>
            </p:nvSpPr>
            <p:spPr>
              <a:xfrm>
                <a:off x="7538389" y="42576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110" name="Freeform: Shape 104">
                <a:extLst>
                  <a:ext uri="{FF2B5EF4-FFF2-40B4-BE49-F238E27FC236}">
                    <a16:creationId xmlns:a16="http://schemas.microsoft.com/office/drawing/2014/main" id="{2DD33133-CBBF-4AB3-8C2F-9FA8AE82DD1E}"/>
                  </a:ext>
                </a:extLst>
              </p:cNvPr>
              <p:cNvSpPr/>
              <p:nvPr/>
            </p:nvSpPr>
            <p:spPr>
              <a:xfrm>
                <a:off x="7633639" y="42576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111" name="Freeform: Shape 105">
                <a:extLst>
                  <a:ext uri="{FF2B5EF4-FFF2-40B4-BE49-F238E27FC236}">
                    <a16:creationId xmlns:a16="http://schemas.microsoft.com/office/drawing/2014/main" id="{A09207C7-57DA-490E-986B-D4E30718C643}"/>
                  </a:ext>
                </a:extLst>
              </p:cNvPr>
              <p:cNvSpPr/>
              <p:nvPr/>
            </p:nvSpPr>
            <p:spPr>
              <a:xfrm>
                <a:off x="7728889" y="42767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112" name="Freeform: Shape 106">
                <a:extLst>
                  <a:ext uri="{FF2B5EF4-FFF2-40B4-BE49-F238E27FC236}">
                    <a16:creationId xmlns:a16="http://schemas.microsoft.com/office/drawing/2014/main" id="{91860EDF-65AA-405E-8352-79A8122ED09C}"/>
                  </a:ext>
                </a:extLst>
              </p:cNvPr>
              <p:cNvSpPr/>
              <p:nvPr/>
            </p:nvSpPr>
            <p:spPr>
              <a:xfrm>
                <a:off x="7766989" y="42767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113" name="Freeform: Shape 107">
                <a:extLst>
                  <a:ext uri="{FF2B5EF4-FFF2-40B4-BE49-F238E27FC236}">
                    <a16:creationId xmlns:a16="http://schemas.microsoft.com/office/drawing/2014/main" id="{882CFF18-F5E3-4EC2-A83A-737778723C3A}"/>
                  </a:ext>
                </a:extLst>
              </p:cNvPr>
              <p:cNvSpPr/>
              <p:nvPr/>
            </p:nvSpPr>
            <p:spPr>
              <a:xfrm>
                <a:off x="7843189" y="42767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114" name="Freeform: Shape 108">
                <a:extLst>
                  <a:ext uri="{FF2B5EF4-FFF2-40B4-BE49-F238E27FC236}">
                    <a16:creationId xmlns:a16="http://schemas.microsoft.com/office/drawing/2014/main" id="{3C8C9D5F-6B91-4D80-A8A1-DD53FB4B427C}"/>
                  </a:ext>
                </a:extLst>
              </p:cNvPr>
              <p:cNvSpPr/>
              <p:nvPr/>
            </p:nvSpPr>
            <p:spPr>
              <a:xfrm>
                <a:off x="7881289" y="42767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115" name="Freeform: Shape 109">
                <a:extLst>
                  <a:ext uri="{FF2B5EF4-FFF2-40B4-BE49-F238E27FC236}">
                    <a16:creationId xmlns:a16="http://schemas.microsoft.com/office/drawing/2014/main" id="{C960DB4F-E2C9-433F-B46D-D3166D00BE0B}"/>
                  </a:ext>
                </a:extLst>
              </p:cNvPr>
              <p:cNvSpPr/>
              <p:nvPr/>
            </p:nvSpPr>
            <p:spPr>
              <a:xfrm>
                <a:off x="8052739" y="42957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116" name="Freeform: Shape 110">
                <a:extLst>
                  <a:ext uri="{FF2B5EF4-FFF2-40B4-BE49-F238E27FC236}">
                    <a16:creationId xmlns:a16="http://schemas.microsoft.com/office/drawing/2014/main" id="{D24F3F74-D3EA-4E61-80DC-0DD6D2C8DC30}"/>
                  </a:ext>
                </a:extLst>
              </p:cNvPr>
              <p:cNvSpPr/>
              <p:nvPr/>
            </p:nvSpPr>
            <p:spPr>
              <a:xfrm>
                <a:off x="8109889" y="42957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117" name="Freeform: Shape 111">
                <a:extLst>
                  <a:ext uri="{FF2B5EF4-FFF2-40B4-BE49-F238E27FC236}">
                    <a16:creationId xmlns:a16="http://schemas.microsoft.com/office/drawing/2014/main" id="{47973A8B-D1B3-423A-942E-DF43E65A36A7}"/>
                  </a:ext>
                </a:extLst>
              </p:cNvPr>
              <p:cNvSpPr/>
              <p:nvPr/>
            </p:nvSpPr>
            <p:spPr>
              <a:xfrm>
                <a:off x="8205139" y="4371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118" name="Freeform: Shape 112">
                <a:extLst>
                  <a:ext uri="{FF2B5EF4-FFF2-40B4-BE49-F238E27FC236}">
                    <a16:creationId xmlns:a16="http://schemas.microsoft.com/office/drawing/2014/main" id="{D006BBA2-6BFF-483B-90AD-471C686BCA4E}"/>
                  </a:ext>
                </a:extLst>
              </p:cNvPr>
              <p:cNvSpPr/>
              <p:nvPr/>
            </p:nvSpPr>
            <p:spPr>
              <a:xfrm>
                <a:off x="8243239" y="4371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119" name="Freeform: Shape 113">
                <a:extLst>
                  <a:ext uri="{FF2B5EF4-FFF2-40B4-BE49-F238E27FC236}">
                    <a16:creationId xmlns:a16="http://schemas.microsoft.com/office/drawing/2014/main" id="{4252FDDE-675D-4FDC-A502-6EEBF52E1DDF}"/>
                  </a:ext>
                </a:extLst>
              </p:cNvPr>
              <p:cNvSpPr/>
              <p:nvPr/>
            </p:nvSpPr>
            <p:spPr>
              <a:xfrm>
                <a:off x="8300389" y="4371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120" name="Freeform: Shape 114">
                <a:extLst>
                  <a:ext uri="{FF2B5EF4-FFF2-40B4-BE49-F238E27FC236}">
                    <a16:creationId xmlns:a16="http://schemas.microsoft.com/office/drawing/2014/main" id="{A29D2B5A-FC57-4E72-9886-D4D937B6E0D7}"/>
                  </a:ext>
                </a:extLst>
              </p:cNvPr>
              <p:cNvSpPr/>
              <p:nvPr/>
            </p:nvSpPr>
            <p:spPr>
              <a:xfrm>
                <a:off x="8376589" y="4371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121" name="Freeform: Shape 115">
                <a:extLst>
                  <a:ext uri="{FF2B5EF4-FFF2-40B4-BE49-F238E27FC236}">
                    <a16:creationId xmlns:a16="http://schemas.microsoft.com/office/drawing/2014/main" id="{18A29E63-F200-4034-83D7-5383FB3E27C9}"/>
                  </a:ext>
                </a:extLst>
              </p:cNvPr>
              <p:cNvSpPr/>
              <p:nvPr/>
            </p:nvSpPr>
            <p:spPr>
              <a:xfrm>
                <a:off x="8471839" y="4371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122" name="Freeform: Shape 116">
                <a:extLst>
                  <a:ext uri="{FF2B5EF4-FFF2-40B4-BE49-F238E27FC236}">
                    <a16:creationId xmlns:a16="http://schemas.microsoft.com/office/drawing/2014/main" id="{4B277B38-1287-468B-9F4C-EE8D4DBD2421}"/>
                  </a:ext>
                </a:extLst>
              </p:cNvPr>
              <p:cNvSpPr/>
              <p:nvPr/>
            </p:nvSpPr>
            <p:spPr>
              <a:xfrm>
                <a:off x="8509939" y="4371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123" name="Freeform: Shape 117">
                <a:extLst>
                  <a:ext uri="{FF2B5EF4-FFF2-40B4-BE49-F238E27FC236}">
                    <a16:creationId xmlns:a16="http://schemas.microsoft.com/office/drawing/2014/main" id="{A4D9DB02-50CF-4F14-98D5-6F48427A43A7}"/>
                  </a:ext>
                </a:extLst>
              </p:cNvPr>
              <p:cNvSpPr/>
              <p:nvPr/>
            </p:nvSpPr>
            <p:spPr>
              <a:xfrm>
                <a:off x="8586139" y="4371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124" name="Freeform: Shape 118">
                <a:extLst>
                  <a:ext uri="{FF2B5EF4-FFF2-40B4-BE49-F238E27FC236}">
                    <a16:creationId xmlns:a16="http://schemas.microsoft.com/office/drawing/2014/main" id="{DB72E25B-A5B2-4E2E-91E9-001F8E781EE5}"/>
                  </a:ext>
                </a:extLst>
              </p:cNvPr>
              <p:cNvSpPr/>
              <p:nvPr/>
            </p:nvSpPr>
            <p:spPr>
              <a:xfrm>
                <a:off x="8624239" y="4371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sp>
            <p:nvSpPr>
              <p:cNvPr id="125" name="Freeform: Shape 119">
                <a:extLst>
                  <a:ext uri="{FF2B5EF4-FFF2-40B4-BE49-F238E27FC236}">
                    <a16:creationId xmlns:a16="http://schemas.microsoft.com/office/drawing/2014/main" id="{B17372A9-B4B4-4F52-9EFC-3A58C47BB2F8}"/>
                  </a:ext>
                </a:extLst>
              </p:cNvPr>
              <p:cNvSpPr/>
              <p:nvPr/>
            </p:nvSpPr>
            <p:spPr>
              <a:xfrm>
                <a:off x="8948098" y="43719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4"/>
                </a:solidFill>
                <a:prstDash val="solid"/>
                <a:miter/>
              </a:ln>
            </p:spPr>
            <p:txBody>
              <a:bodyPr rtlCol="0" anchor="ctr"/>
              <a:lstStyle/>
              <a:p>
                <a:endParaRPr lang="en-GB" sz="1100"/>
              </a:p>
            </p:txBody>
          </p:sp>
        </p:grpSp>
        <p:grpSp>
          <p:nvGrpSpPr>
            <p:cNvPr id="20" name="Group 19">
              <a:extLst>
                <a:ext uri="{FF2B5EF4-FFF2-40B4-BE49-F238E27FC236}">
                  <a16:creationId xmlns:a16="http://schemas.microsoft.com/office/drawing/2014/main" id="{A8755393-3B2D-4619-915A-88A6FD32D4FA}"/>
                </a:ext>
              </a:extLst>
            </p:cNvPr>
            <p:cNvGrpSpPr/>
            <p:nvPr/>
          </p:nvGrpSpPr>
          <p:grpSpPr>
            <a:xfrm>
              <a:off x="1110932" y="3429001"/>
              <a:ext cx="4521383" cy="1350000"/>
              <a:chOff x="3276600" y="2576512"/>
              <a:chExt cx="5637180" cy="1713385"/>
            </a:xfrm>
          </p:grpSpPr>
          <p:sp>
            <p:nvSpPr>
              <p:cNvPr id="31" name="Freeform: Shape 124">
                <a:extLst>
                  <a:ext uri="{FF2B5EF4-FFF2-40B4-BE49-F238E27FC236}">
                    <a16:creationId xmlns:a16="http://schemas.microsoft.com/office/drawing/2014/main" id="{41485246-986E-4E5E-BF52-ACFDF49022B7}"/>
                  </a:ext>
                </a:extLst>
              </p:cNvPr>
              <p:cNvSpPr/>
              <p:nvPr/>
            </p:nvSpPr>
            <p:spPr>
              <a:xfrm>
                <a:off x="3276600" y="2576512"/>
                <a:ext cx="5637180" cy="1680886"/>
              </a:xfrm>
              <a:custGeom>
                <a:avLst/>
                <a:gdLst>
                  <a:gd name="connsiteX0" fmla="*/ 5637181 w 5637180"/>
                  <a:gd name="connsiteY0" fmla="*/ 1680886 h 1680886"/>
                  <a:gd name="connsiteX1" fmla="*/ 4840320 w 5637180"/>
                  <a:gd name="connsiteY1" fmla="*/ 1680886 h 1680886"/>
                  <a:gd name="connsiteX2" fmla="*/ 4840320 w 5637180"/>
                  <a:gd name="connsiteY2" fmla="*/ 1652864 h 1680886"/>
                  <a:gd name="connsiteX3" fmla="*/ 4494800 w 5637180"/>
                  <a:gd name="connsiteY3" fmla="*/ 1652864 h 1680886"/>
                  <a:gd name="connsiteX4" fmla="*/ 4494800 w 5637180"/>
                  <a:gd name="connsiteY4" fmla="*/ 1631080 h 1680886"/>
                  <a:gd name="connsiteX5" fmla="*/ 4276916 w 5637180"/>
                  <a:gd name="connsiteY5" fmla="*/ 1631080 h 1680886"/>
                  <a:gd name="connsiteX6" fmla="*/ 4276916 w 5637180"/>
                  <a:gd name="connsiteY6" fmla="*/ 1609287 h 1680886"/>
                  <a:gd name="connsiteX7" fmla="*/ 4083920 w 5637180"/>
                  <a:gd name="connsiteY7" fmla="*/ 1609287 h 1680886"/>
                  <a:gd name="connsiteX8" fmla="*/ 4083920 w 5637180"/>
                  <a:gd name="connsiteY8" fmla="*/ 1575044 h 1680886"/>
                  <a:gd name="connsiteX9" fmla="*/ 3946960 w 5637180"/>
                  <a:gd name="connsiteY9" fmla="*/ 1575044 h 1680886"/>
                  <a:gd name="connsiteX10" fmla="*/ 3946960 w 5637180"/>
                  <a:gd name="connsiteY10" fmla="*/ 1547032 h 1680886"/>
                  <a:gd name="connsiteX11" fmla="*/ 3869141 w 5637180"/>
                  <a:gd name="connsiteY11" fmla="*/ 1547032 h 1680886"/>
                  <a:gd name="connsiteX12" fmla="*/ 3869141 w 5637180"/>
                  <a:gd name="connsiteY12" fmla="*/ 1528362 h 1680886"/>
                  <a:gd name="connsiteX13" fmla="*/ 3791322 w 5637180"/>
                  <a:gd name="connsiteY13" fmla="*/ 1528362 h 1680886"/>
                  <a:gd name="connsiteX14" fmla="*/ 3791322 w 5637180"/>
                  <a:gd name="connsiteY14" fmla="*/ 1497235 h 1680886"/>
                  <a:gd name="connsiteX15" fmla="*/ 3638798 w 5637180"/>
                  <a:gd name="connsiteY15" fmla="*/ 1497235 h 1680886"/>
                  <a:gd name="connsiteX16" fmla="*/ 3638798 w 5637180"/>
                  <a:gd name="connsiteY16" fmla="*/ 1469212 h 1680886"/>
                  <a:gd name="connsiteX17" fmla="*/ 3517402 w 5637180"/>
                  <a:gd name="connsiteY17" fmla="*/ 1469212 h 1680886"/>
                  <a:gd name="connsiteX18" fmla="*/ 3517402 w 5637180"/>
                  <a:gd name="connsiteY18" fmla="*/ 1444314 h 1680886"/>
                  <a:gd name="connsiteX19" fmla="*/ 3399120 w 5637180"/>
                  <a:gd name="connsiteY19" fmla="*/ 1444314 h 1680886"/>
                  <a:gd name="connsiteX20" fmla="*/ 3399120 w 5637180"/>
                  <a:gd name="connsiteY20" fmla="*/ 1428750 h 1680886"/>
                  <a:gd name="connsiteX21" fmla="*/ 3062945 w 5637180"/>
                  <a:gd name="connsiteY21" fmla="*/ 1428750 h 1680886"/>
                  <a:gd name="connsiteX22" fmla="*/ 3062945 w 5637180"/>
                  <a:gd name="connsiteY22" fmla="*/ 1382059 h 1680886"/>
                  <a:gd name="connsiteX23" fmla="*/ 2982011 w 5637180"/>
                  <a:gd name="connsiteY23" fmla="*/ 1382059 h 1680886"/>
                  <a:gd name="connsiteX24" fmla="*/ 2982011 w 5637180"/>
                  <a:gd name="connsiteY24" fmla="*/ 1354045 h 1680886"/>
                  <a:gd name="connsiteX25" fmla="*/ 2801474 w 5637180"/>
                  <a:gd name="connsiteY25" fmla="*/ 1354045 h 1680886"/>
                  <a:gd name="connsiteX26" fmla="*/ 2801474 w 5637180"/>
                  <a:gd name="connsiteY26" fmla="*/ 1332252 h 1680886"/>
                  <a:gd name="connsiteX27" fmla="*/ 2739219 w 5637180"/>
                  <a:gd name="connsiteY27" fmla="*/ 1332252 h 1680886"/>
                  <a:gd name="connsiteX28" fmla="*/ 2739219 w 5637180"/>
                  <a:gd name="connsiteY28" fmla="*/ 1310469 h 1680886"/>
                  <a:gd name="connsiteX29" fmla="*/ 2555567 w 5637180"/>
                  <a:gd name="connsiteY29" fmla="*/ 1310469 h 1680886"/>
                  <a:gd name="connsiteX30" fmla="*/ 2555567 w 5637180"/>
                  <a:gd name="connsiteY30" fmla="*/ 1288675 h 1680886"/>
                  <a:gd name="connsiteX31" fmla="*/ 2511981 w 5637180"/>
                  <a:gd name="connsiteY31" fmla="*/ 1288675 h 1680886"/>
                  <a:gd name="connsiteX32" fmla="*/ 2511981 w 5637180"/>
                  <a:gd name="connsiteY32" fmla="*/ 1263777 h 1680886"/>
                  <a:gd name="connsiteX33" fmla="*/ 2455955 w 5637180"/>
                  <a:gd name="connsiteY33" fmla="*/ 1263777 h 1680886"/>
                  <a:gd name="connsiteX34" fmla="*/ 2455955 w 5637180"/>
                  <a:gd name="connsiteY34" fmla="*/ 1245098 h 1680886"/>
                  <a:gd name="connsiteX35" fmla="*/ 2409263 w 5637180"/>
                  <a:gd name="connsiteY35" fmla="*/ 1245098 h 1680886"/>
                  <a:gd name="connsiteX36" fmla="*/ 2409263 w 5637180"/>
                  <a:gd name="connsiteY36" fmla="*/ 1220200 h 1680886"/>
                  <a:gd name="connsiteX37" fmla="*/ 2278533 w 5637180"/>
                  <a:gd name="connsiteY37" fmla="*/ 1220200 h 1680886"/>
                  <a:gd name="connsiteX38" fmla="*/ 2278533 w 5637180"/>
                  <a:gd name="connsiteY38" fmla="*/ 1204636 h 1680886"/>
                  <a:gd name="connsiteX39" fmla="*/ 2203828 w 5637180"/>
                  <a:gd name="connsiteY39" fmla="*/ 1204636 h 1680886"/>
                  <a:gd name="connsiteX40" fmla="*/ 2203828 w 5637180"/>
                  <a:gd name="connsiteY40" fmla="*/ 1189072 h 1680886"/>
                  <a:gd name="connsiteX41" fmla="*/ 2147792 w 5637180"/>
                  <a:gd name="connsiteY41" fmla="*/ 1189072 h 1680886"/>
                  <a:gd name="connsiteX42" fmla="*/ 2147792 w 5637180"/>
                  <a:gd name="connsiteY42" fmla="*/ 1173509 h 1680886"/>
                  <a:gd name="connsiteX43" fmla="*/ 2101101 w 5637180"/>
                  <a:gd name="connsiteY43" fmla="*/ 1173509 h 1680886"/>
                  <a:gd name="connsiteX44" fmla="*/ 2101101 w 5637180"/>
                  <a:gd name="connsiteY44" fmla="*/ 1164165 h 1680886"/>
                  <a:gd name="connsiteX45" fmla="*/ 2051294 w 5637180"/>
                  <a:gd name="connsiteY45" fmla="*/ 1164165 h 1680886"/>
                  <a:gd name="connsiteX46" fmla="*/ 2051294 w 5637180"/>
                  <a:gd name="connsiteY46" fmla="*/ 1145486 h 1680886"/>
                  <a:gd name="connsiteX47" fmla="*/ 1995269 w 5637180"/>
                  <a:gd name="connsiteY47" fmla="*/ 1145486 h 1680886"/>
                  <a:gd name="connsiteX48" fmla="*/ 1995269 w 5637180"/>
                  <a:gd name="connsiteY48" fmla="*/ 1126817 h 1680886"/>
                  <a:gd name="connsiteX49" fmla="*/ 1923679 w 5637180"/>
                  <a:gd name="connsiteY49" fmla="*/ 1126817 h 1680886"/>
                  <a:gd name="connsiteX50" fmla="*/ 1923679 w 5637180"/>
                  <a:gd name="connsiteY50" fmla="*/ 1117473 h 1680886"/>
                  <a:gd name="connsiteX51" fmla="*/ 1867643 w 5637180"/>
                  <a:gd name="connsiteY51" fmla="*/ 1117473 h 1680886"/>
                  <a:gd name="connsiteX52" fmla="*/ 1867643 w 5637180"/>
                  <a:gd name="connsiteY52" fmla="*/ 1089460 h 1680886"/>
                  <a:gd name="connsiteX53" fmla="*/ 1848974 w 5637180"/>
                  <a:gd name="connsiteY53" fmla="*/ 1089460 h 1680886"/>
                  <a:gd name="connsiteX54" fmla="*/ 1848974 w 5637180"/>
                  <a:gd name="connsiteY54" fmla="*/ 1067676 h 1680886"/>
                  <a:gd name="connsiteX55" fmla="*/ 1836515 w 5637180"/>
                  <a:gd name="connsiteY55" fmla="*/ 1067676 h 1680886"/>
                  <a:gd name="connsiteX56" fmla="*/ 1836515 w 5637180"/>
                  <a:gd name="connsiteY56" fmla="*/ 1033434 h 1680886"/>
                  <a:gd name="connsiteX57" fmla="*/ 1702670 w 5637180"/>
                  <a:gd name="connsiteY57" fmla="*/ 1033434 h 1680886"/>
                  <a:gd name="connsiteX58" fmla="*/ 1702670 w 5637180"/>
                  <a:gd name="connsiteY58" fmla="*/ 1014755 h 1680886"/>
                  <a:gd name="connsiteX59" fmla="*/ 1668428 w 5637180"/>
                  <a:gd name="connsiteY59" fmla="*/ 1014755 h 1680886"/>
                  <a:gd name="connsiteX60" fmla="*/ 1668428 w 5637180"/>
                  <a:gd name="connsiteY60" fmla="*/ 989857 h 1680886"/>
                  <a:gd name="connsiteX61" fmla="*/ 1640415 w 5637180"/>
                  <a:gd name="connsiteY61" fmla="*/ 989857 h 1680886"/>
                  <a:gd name="connsiteX62" fmla="*/ 1640415 w 5637180"/>
                  <a:gd name="connsiteY62" fmla="*/ 971179 h 1680886"/>
                  <a:gd name="connsiteX63" fmla="*/ 1603067 w 5637180"/>
                  <a:gd name="connsiteY63" fmla="*/ 971179 h 1680886"/>
                  <a:gd name="connsiteX64" fmla="*/ 1603067 w 5637180"/>
                  <a:gd name="connsiteY64" fmla="*/ 936936 h 1680886"/>
                  <a:gd name="connsiteX65" fmla="*/ 1534582 w 5637180"/>
                  <a:gd name="connsiteY65" fmla="*/ 936936 h 1680886"/>
                  <a:gd name="connsiteX66" fmla="*/ 1534582 w 5637180"/>
                  <a:gd name="connsiteY66" fmla="*/ 927598 h 1680886"/>
                  <a:gd name="connsiteX67" fmla="*/ 1503455 w 5637180"/>
                  <a:gd name="connsiteY67" fmla="*/ 927598 h 1680886"/>
                  <a:gd name="connsiteX68" fmla="*/ 1503455 w 5637180"/>
                  <a:gd name="connsiteY68" fmla="*/ 905809 h 1680886"/>
                  <a:gd name="connsiteX69" fmla="*/ 1466107 w 5637180"/>
                  <a:gd name="connsiteY69" fmla="*/ 905809 h 1680886"/>
                  <a:gd name="connsiteX70" fmla="*/ 1466107 w 5637180"/>
                  <a:gd name="connsiteY70" fmla="*/ 880907 h 1680886"/>
                  <a:gd name="connsiteX71" fmla="*/ 1422521 w 5637180"/>
                  <a:gd name="connsiteY71" fmla="*/ 880907 h 1680886"/>
                  <a:gd name="connsiteX72" fmla="*/ 1422521 w 5637180"/>
                  <a:gd name="connsiteY72" fmla="*/ 856005 h 1680886"/>
                  <a:gd name="connsiteX73" fmla="*/ 1397622 w 5637180"/>
                  <a:gd name="connsiteY73" fmla="*/ 856005 h 1680886"/>
                  <a:gd name="connsiteX74" fmla="*/ 1397622 w 5637180"/>
                  <a:gd name="connsiteY74" fmla="*/ 831103 h 1680886"/>
                  <a:gd name="connsiteX75" fmla="*/ 1354045 w 5637180"/>
                  <a:gd name="connsiteY75" fmla="*/ 831103 h 1680886"/>
                  <a:gd name="connsiteX76" fmla="*/ 1354045 w 5637180"/>
                  <a:gd name="connsiteY76" fmla="*/ 809314 h 1680886"/>
                  <a:gd name="connsiteX77" fmla="*/ 1326032 w 5637180"/>
                  <a:gd name="connsiteY77" fmla="*/ 809314 h 1680886"/>
                  <a:gd name="connsiteX78" fmla="*/ 1326032 w 5637180"/>
                  <a:gd name="connsiteY78" fmla="*/ 784412 h 1680886"/>
                  <a:gd name="connsiteX79" fmla="*/ 1288675 w 5637180"/>
                  <a:gd name="connsiteY79" fmla="*/ 784412 h 1680886"/>
                  <a:gd name="connsiteX80" fmla="*/ 1288675 w 5637180"/>
                  <a:gd name="connsiteY80" fmla="*/ 759510 h 1680886"/>
                  <a:gd name="connsiteX81" fmla="*/ 1213971 w 5637180"/>
                  <a:gd name="connsiteY81" fmla="*/ 759510 h 1680886"/>
                  <a:gd name="connsiteX82" fmla="*/ 1213971 w 5637180"/>
                  <a:gd name="connsiteY82" fmla="*/ 731495 h 1680886"/>
                  <a:gd name="connsiteX83" fmla="*/ 1170394 w 5637180"/>
                  <a:gd name="connsiteY83" fmla="*/ 731495 h 1680886"/>
                  <a:gd name="connsiteX84" fmla="*/ 1170394 w 5637180"/>
                  <a:gd name="connsiteY84" fmla="*/ 694142 h 1680886"/>
                  <a:gd name="connsiteX85" fmla="*/ 1105024 w 5637180"/>
                  <a:gd name="connsiteY85" fmla="*/ 694142 h 1680886"/>
                  <a:gd name="connsiteX86" fmla="*/ 1105024 w 5637180"/>
                  <a:gd name="connsiteY86" fmla="*/ 663015 h 1680886"/>
                  <a:gd name="connsiteX87" fmla="*/ 1061447 w 5637180"/>
                  <a:gd name="connsiteY87" fmla="*/ 663015 h 1680886"/>
                  <a:gd name="connsiteX88" fmla="*/ 1061447 w 5637180"/>
                  <a:gd name="connsiteY88" fmla="*/ 625662 h 1680886"/>
                  <a:gd name="connsiteX89" fmla="*/ 980513 w 5637180"/>
                  <a:gd name="connsiteY89" fmla="*/ 625662 h 1680886"/>
                  <a:gd name="connsiteX90" fmla="*/ 980513 w 5637180"/>
                  <a:gd name="connsiteY90" fmla="*/ 594534 h 1680886"/>
                  <a:gd name="connsiteX91" fmla="*/ 905808 w 5637180"/>
                  <a:gd name="connsiteY91" fmla="*/ 594534 h 1680886"/>
                  <a:gd name="connsiteX92" fmla="*/ 905808 w 5637180"/>
                  <a:gd name="connsiteY92" fmla="*/ 566519 h 1680886"/>
                  <a:gd name="connsiteX93" fmla="*/ 827990 w 5637180"/>
                  <a:gd name="connsiteY93" fmla="*/ 566519 h 1680886"/>
                  <a:gd name="connsiteX94" fmla="*/ 827990 w 5637180"/>
                  <a:gd name="connsiteY94" fmla="*/ 532280 h 1680886"/>
                  <a:gd name="connsiteX95" fmla="*/ 787524 w 5637180"/>
                  <a:gd name="connsiteY95" fmla="*/ 532280 h 1680886"/>
                  <a:gd name="connsiteX96" fmla="*/ 787524 w 5637180"/>
                  <a:gd name="connsiteY96" fmla="*/ 513603 h 1680886"/>
                  <a:gd name="connsiteX97" fmla="*/ 762623 w 5637180"/>
                  <a:gd name="connsiteY97" fmla="*/ 513603 h 1680886"/>
                  <a:gd name="connsiteX98" fmla="*/ 762623 w 5637180"/>
                  <a:gd name="connsiteY98" fmla="*/ 507378 h 1680886"/>
                  <a:gd name="connsiteX99" fmla="*/ 678578 w 5637180"/>
                  <a:gd name="connsiteY99" fmla="*/ 507378 h 1680886"/>
                  <a:gd name="connsiteX100" fmla="*/ 678578 w 5637180"/>
                  <a:gd name="connsiteY100" fmla="*/ 476250 h 1680886"/>
                  <a:gd name="connsiteX101" fmla="*/ 650564 w 5637180"/>
                  <a:gd name="connsiteY101" fmla="*/ 476250 h 1680886"/>
                  <a:gd name="connsiteX102" fmla="*/ 650564 w 5637180"/>
                  <a:gd name="connsiteY102" fmla="*/ 457573 h 1680886"/>
                  <a:gd name="connsiteX103" fmla="*/ 619436 w 5637180"/>
                  <a:gd name="connsiteY103" fmla="*/ 457573 h 1680886"/>
                  <a:gd name="connsiteX104" fmla="*/ 619436 w 5637180"/>
                  <a:gd name="connsiteY104" fmla="*/ 423333 h 1680886"/>
                  <a:gd name="connsiteX105" fmla="*/ 578971 w 5637180"/>
                  <a:gd name="connsiteY105" fmla="*/ 423333 h 1680886"/>
                  <a:gd name="connsiteX106" fmla="*/ 578971 w 5637180"/>
                  <a:gd name="connsiteY106" fmla="*/ 385981 h 1680886"/>
                  <a:gd name="connsiteX107" fmla="*/ 535392 w 5637180"/>
                  <a:gd name="connsiteY107" fmla="*/ 385981 h 1680886"/>
                  <a:gd name="connsiteX108" fmla="*/ 535392 w 5637180"/>
                  <a:gd name="connsiteY108" fmla="*/ 376642 h 1680886"/>
                  <a:gd name="connsiteX109" fmla="*/ 516716 w 5637180"/>
                  <a:gd name="connsiteY109" fmla="*/ 376642 h 1680886"/>
                  <a:gd name="connsiteX110" fmla="*/ 516716 w 5637180"/>
                  <a:gd name="connsiteY110" fmla="*/ 348627 h 1680886"/>
                  <a:gd name="connsiteX111" fmla="*/ 463799 w 5637180"/>
                  <a:gd name="connsiteY111" fmla="*/ 348627 h 1680886"/>
                  <a:gd name="connsiteX112" fmla="*/ 463799 w 5637180"/>
                  <a:gd name="connsiteY112" fmla="*/ 311275 h 1680886"/>
                  <a:gd name="connsiteX113" fmla="*/ 426446 w 5637180"/>
                  <a:gd name="connsiteY113" fmla="*/ 311275 h 1680886"/>
                  <a:gd name="connsiteX114" fmla="*/ 426446 w 5637180"/>
                  <a:gd name="connsiteY114" fmla="*/ 280147 h 1680886"/>
                  <a:gd name="connsiteX115" fmla="*/ 398432 w 5637180"/>
                  <a:gd name="connsiteY115" fmla="*/ 280147 h 1680886"/>
                  <a:gd name="connsiteX116" fmla="*/ 398432 w 5637180"/>
                  <a:gd name="connsiteY116" fmla="*/ 264584 h 1680886"/>
                  <a:gd name="connsiteX117" fmla="*/ 376642 w 5637180"/>
                  <a:gd name="connsiteY117" fmla="*/ 264584 h 1680886"/>
                  <a:gd name="connsiteX118" fmla="*/ 376642 w 5637180"/>
                  <a:gd name="connsiteY118" fmla="*/ 236569 h 1680886"/>
                  <a:gd name="connsiteX119" fmla="*/ 308161 w 5637180"/>
                  <a:gd name="connsiteY119" fmla="*/ 236569 h 1680886"/>
                  <a:gd name="connsiteX120" fmla="*/ 308161 w 5637180"/>
                  <a:gd name="connsiteY120" fmla="*/ 202329 h 1680886"/>
                  <a:gd name="connsiteX121" fmla="*/ 270809 w 5637180"/>
                  <a:gd name="connsiteY121" fmla="*/ 202329 h 1680886"/>
                  <a:gd name="connsiteX122" fmla="*/ 270809 w 5637180"/>
                  <a:gd name="connsiteY122" fmla="*/ 161863 h 1680886"/>
                  <a:gd name="connsiteX123" fmla="*/ 239681 w 5637180"/>
                  <a:gd name="connsiteY123" fmla="*/ 161863 h 1680886"/>
                  <a:gd name="connsiteX124" fmla="*/ 239681 w 5637180"/>
                  <a:gd name="connsiteY124" fmla="*/ 136961 h 1680886"/>
                  <a:gd name="connsiteX125" fmla="*/ 183652 w 5637180"/>
                  <a:gd name="connsiteY125" fmla="*/ 136961 h 1680886"/>
                  <a:gd name="connsiteX126" fmla="*/ 183652 w 5637180"/>
                  <a:gd name="connsiteY126" fmla="*/ 90270 h 1680886"/>
                  <a:gd name="connsiteX127" fmla="*/ 152525 w 5637180"/>
                  <a:gd name="connsiteY127" fmla="*/ 90270 h 1680886"/>
                  <a:gd name="connsiteX128" fmla="*/ 152525 w 5637180"/>
                  <a:gd name="connsiteY128" fmla="*/ 52917 h 1680886"/>
                  <a:gd name="connsiteX129" fmla="*/ 118284 w 5637180"/>
                  <a:gd name="connsiteY129" fmla="*/ 52917 h 1680886"/>
                  <a:gd name="connsiteX130" fmla="*/ 118284 w 5637180"/>
                  <a:gd name="connsiteY130" fmla="*/ 18676 h 1680886"/>
                  <a:gd name="connsiteX131" fmla="*/ 74706 w 5637180"/>
                  <a:gd name="connsiteY131" fmla="*/ 18676 h 1680886"/>
                  <a:gd name="connsiteX132" fmla="*/ 74706 w 5637180"/>
                  <a:gd name="connsiteY132" fmla="*/ 0 h 1680886"/>
                  <a:gd name="connsiteX133" fmla="*/ 0 w 5637180"/>
                  <a:gd name="connsiteY133" fmla="*/ 0 h 168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5637180" h="1680886">
                    <a:moveTo>
                      <a:pt x="5637181" y="1680886"/>
                    </a:moveTo>
                    <a:lnTo>
                      <a:pt x="4840320" y="1680886"/>
                    </a:lnTo>
                    <a:lnTo>
                      <a:pt x="4840320" y="1652864"/>
                    </a:lnTo>
                    <a:lnTo>
                      <a:pt x="4494800" y="1652864"/>
                    </a:lnTo>
                    <a:lnTo>
                      <a:pt x="4494800" y="1631080"/>
                    </a:lnTo>
                    <a:lnTo>
                      <a:pt x="4276916" y="1631080"/>
                    </a:lnTo>
                    <a:lnTo>
                      <a:pt x="4276916" y="1609287"/>
                    </a:lnTo>
                    <a:lnTo>
                      <a:pt x="4083920" y="1609287"/>
                    </a:lnTo>
                    <a:lnTo>
                      <a:pt x="4083920" y="1575044"/>
                    </a:lnTo>
                    <a:lnTo>
                      <a:pt x="3946960" y="1575044"/>
                    </a:lnTo>
                    <a:lnTo>
                      <a:pt x="3946960" y="1547032"/>
                    </a:lnTo>
                    <a:lnTo>
                      <a:pt x="3869141" y="1547032"/>
                    </a:lnTo>
                    <a:lnTo>
                      <a:pt x="3869141" y="1528362"/>
                    </a:lnTo>
                    <a:lnTo>
                      <a:pt x="3791322" y="1528362"/>
                    </a:lnTo>
                    <a:lnTo>
                      <a:pt x="3791322" y="1497235"/>
                    </a:lnTo>
                    <a:lnTo>
                      <a:pt x="3638798" y="1497235"/>
                    </a:lnTo>
                    <a:lnTo>
                      <a:pt x="3638798" y="1469212"/>
                    </a:lnTo>
                    <a:lnTo>
                      <a:pt x="3517402" y="1469212"/>
                    </a:lnTo>
                    <a:lnTo>
                      <a:pt x="3517402" y="1444314"/>
                    </a:lnTo>
                    <a:lnTo>
                      <a:pt x="3399120" y="1444314"/>
                    </a:lnTo>
                    <a:lnTo>
                      <a:pt x="3399120" y="1428750"/>
                    </a:lnTo>
                    <a:lnTo>
                      <a:pt x="3062945" y="1428750"/>
                    </a:lnTo>
                    <a:lnTo>
                      <a:pt x="3062945" y="1382059"/>
                    </a:lnTo>
                    <a:lnTo>
                      <a:pt x="2982011" y="1382059"/>
                    </a:lnTo>
                    <a:lnTo>
                      <a:pt x="2982011" y="1354045"/>
                    </a:lnTo>
                    <a:lnTo>
                      <a:pt x="2801474" y="1354045"/>
                    </a:lnTo>
                    <a:lnTo>
                      <a:pt x="2801474" y="1332252"/>
                    </a:lnTo>
                    <a:lnTo>
                      <a:pt x="2739219" y="1332252"/>
                    </a:lnTo>
                    <a:lnTo>
                      <a:pt x="2739219" y="1310469"/>
                    </a:lnTo>
                    <a:lnTo>
                      <a:pt x="2555567" y="1310469"/>
                    </a:lnTo>
                    <a:lnTo>
                      <a:pt x="2555567" y="1288675"/>
                    </a:lnTo>
                    <a:lnTo>
                      <a:pt x="2511981" y="1288675"/>
                    </a:lnTo>
                    <a:lnTo>
                      <a:pt x="2511981" y="1263777"/>
                    </a:lnTo>
                    <a:lnTo>
                      <a:pt x="2455955" y="1263777"/>
                    </a:lnTo>
                    <a:lnTo>
                      <a:pt x="2455955" y="1245098"/>
                    </a:lnTo>
                    <a:lnTo>
                      <a:pt x="2409263" y="1245098"/>
                    </a:lnTo>
                    <a:lnTo>
                      <a:pt x="2409263" y="1220200"/>
                    </a:lnTo>
                    <a:lnTo>
                      <a:pt x="2278533" y="1220200"/>
                    </a:lnTo>
                    <a:lnTo>
                      <a:pt x="2278533" y="1204636"/>
                    </a:lnTo>
                    <a:lnTo>
                      <a:pt x="2203828" y="1204636"/>
                    </a:lnTo>
                    <a:lnTo>
                      <a:pt x="2203828" y="1189072"/>
                    </a:lnTo>
                    <a:lnTo>
                      <a:pt x="2147792" y="1189072"/>
                    </a:lnTo>
                    <a:lnTo>
                      <a:pt x="2147792" y="1173509"/>
                    </a:lnTo>
                    <a:lnTo>
                      <a:pt x="2101101" y="1173509"/>
                    </a:lnTo>
                    <a:lnTo>
                      <a:pt x="2101101" y="1164165"/>
                    </a:lnTo>
                    <a:lnTo>
                      <a:pt x="2051294" y="1164165"/>
                    </a:lnTo>
                    <a:lnTo>
                      <a:pt x="2051294" y="1145486"/>
                    </a:lnTo>
                    <a:lnTo>
                      <a:pt x="1995269" y="1145486"/>
                    </a:lnTo>
                    <a:lnTo>
                      <a:pt x="1995269" y="1126817"/>
                    </a:lnTo>
                    <a:lnTo>
                      <a:pt x="1923679" y="1126817"/>
                    </a:lnTo>
                    <a:lnTo>
                      <a:pt x="1923679" y="1117473"/>
                    </a:lnTo>
                    <a:lnTo>
                      <a:pt x="1867643" y="1117473"/>
                    </a:lnTo>
                    <a:lnTo>
                      <a:pt x="1867643" y="1089460"/>
                    </a:lnTo>
                    <a:lnTo>
                      <a:pt x="1848974" y="1089460"/>
                    </a:lnTo>
                    <a:lnTo>
                      <a:pt x="1848974" y="1067676"/>
                    </a:lnTo>
                    <a:lnTo>
                      <a:pt x="1836515" y="1067676"/>
                    </a:lnTo>
                    <a:lnTo>
                      <a:pt x="1836515" y="1033434"/>
                    </a:lnTo>
                    <a:lnTo>
                      <a:pt x="1702670" y="1033434"/>
                    </a:lnTo>
                    <a:lnTo>
                      <a:pt x="1702670" y="1014755"/>
                    </a:lnTo>
                    <a:lnTo>
                      <a:pt x="1668428" y="1014755"/>
                    </a:lnTo>
                    <a:lnTo>
                      <a:pt x="1668428" y="989857"/>
                    </a:lnTo>
                    <a:lnTo>
                      <a:pt x="1640415" y="989857"/>
                    </a:lnTo>
                    <a:lnTo>
                      <a:pt x="1640415" y="971179"/>
                    </a:lnTo>
                    <a:lnTo>
                      <a:pt x="1603067" y="971179"/>
                    </a:lnTo>
                    <a:lnTo>
                      <a:pt x="1603067" y="936936"/>
                    </a:lnTo>
                    <a:lnTo>
                      <a:pt x="1534582" y="936936"/>
                    </a:lnTo>
                    <a:lnTo>
                      <a:pt x="1534582" y="927598"/>
                    </a:lnTo>
                    <a:lnTo>
                      <a:pt x="1503455" y="927598"/>
                    </a:lnTo>
                    <a:lnTo>
                      <a:pt x="1503455" y="905809"/>
                    </a:lnTo>
                    <a:lnTo>
                      <a:pt x="1466107" y="905809"/>
                    </a:lnTo>
                    <a:lnTo>
                      <a:pt x="1466107" y="880907"/>
                    </a:lnTo>
                    <a:lnTo>
                      <a:pt x="1422521" y="880907"/>
                    </a:lnTo>
                    <a:lnTo>
                      <a:pt x="1422521" y="856005"/>
                    </a:lnTo>
                    <a:lnTo>
                      <a:pt x="1397622" y="856005"/>
                    </a:lnTo>
                    <a:lnTo>
                      <a:pt x="1397622" y="831103"/>
                    </a:lnTo>
                    <a:lnTo>
                      <a:pt x="1354045" y="831103"/>
                    </a:lnTo>
                    <a:lnTo>
                      <a:pt x="1354045" y="809314"/>
                    </a:lnTo>
                    <a:lnTo>
                      <a:pt x="1326032" y="809314"/>
                    </a:lnTo>
                    <a:lnTo>
                      <a:pt x="1326032" y="784412"/>
                    </a:lnTo>
                    <a:lnTo>
                      <a:pt x="1288675" y="784412"/>
                    </a:lnTo>
                    <a:lnTo>
                      <a:pt x="1288675" y="759510"/>
                    </a:lnTo>
                    <a:lnTo>
                      <a:pt x="1213971" y="759510"/>
                    </a:lnTo>
                    <a:lnTo>
                      <a:pt x="1213971" y="731495"/>
                    </a:lnTo>
                    <a:lnTo>
                      <a:pt x="1170394" y="731495"/>
                    </a:lnTo>
                    <a:lnTo>
                      <a:pt x="1170394" y="694142"/>
                    </a:lnTo>
                    <a:lnTo>
                      <a:pt x="1105024" y="694142"/>
                    </a:lnTo>
                    <a:lnTo>
                      <a:pt x="1105024" y="663015"/>
                    </a:lnTo>
                    <a:lnTo>
                      <a:pt x="1061447" y="663015"/>
                    </a:lnTo>
                    <a:lnTo>
                      <a:pt x="1061447" y="625662"/>
                    </a:lnTo>
                    <a:lnTo>
                      <a:pt x="980513" y="625662"/>
                    </a:lnTo>
                    <a:lnTo>
                      <a:pt x="980513" y="594534"/>
                    </a:lnTo>
                    <a:lnTo>
                      <a:pt x="905808" y="594534"/>
                    </a:lnTo>
                    <a:lnTo>
                      <a:pt x="905808" y="566519"/>
                    </a:lnTo>
                    <a:lnTo>
                      <a:pt x="827990" y="566519"/>
                    </a:lnTo>
                    <a:lnTo>
                      <a:pt x="827990" y="532280"/>
                    </a:lnTo>
                    <a:lnTo>
                      <a:pt x="787524" y="532280"/>
                    </a:lnTo>
                    <a:lnTo>
                      <a:pt x="787524" y="513603"/>
                    </a:lnTo>
                    <a:lnTo>
                      <a:pt x="762623" y="513603"/>
                    </a:lnTo>
                    <a:lnTo>
                      <a:pt x="762623" y="507378"/>
                    </a:lnTo>
                    <a:lnTo>
                      <a:pt x="678578" y="507378"/>
                    </a:lnTo>
                    <a:lnTo>
                      <a:pt x="678578" y="476250"/>
                    </a:lnTo>
                    <a:lnTo>
                      <a:pt x="650564" y="476250"/>
                    </a:lnTo>
                    <a:lnTo>
                      <a:pt x="650564" y="457573"/>
                    </a:lnTo>
                    <a:lnTo>
                      <a:pt x="619436" y="457573"/>
                    </a:lnTo>
                    <a:lnTo>
                      <a:pt x="619436" y="423333"/>
                    </a:lnTo>
                    <a:lnTo>
                      <a:pt x="578971" y="423333"/>
                    </a:lnTo>
                    <a:lnTo>
                      <a:pt x="578971" y="385981"/>
                    </a:lnTo>
                    <a:lnTo>
                      <a:pt x="535392" y="385981"/>
                    </a:lnTo>
                    <a:lnTo>
                      <a:pt x="535392" y="376642"/>
                    </a:lnTo>
                    <a:lnTo>
                      <a:pt x="516716" y="376642"/>
                    </a:lnTo>
                    <a:lnTo>
                      <a:pt x="516716" y="348627"/>
                    </a:lnTo>
                    <a:lnTo>
                      <a:pt x="463799" y="348627"/>
                    </a:lnTo>
                    <a:lnTo>
                      <a:pt x="463799" y="311275"/>
                    </a:lnTo>
                    <a:lnTo>
                      <a:pt x="426446" y="311275"/>
                    </a:lnTo>
                    <a:lnTo>
                      <a:pt x="426446" y="280147"/>
                    </a:lnTo>
                    <a:lnTo>
                      <a:pt x="398432" y="280147"/>
                    </a:lnTo>
                    <a:lnTo>
                      <a:pt x="398432" y="264584"/>
                    </a:lnTo>
                    <a:lnTo>
                      <a:pt x="376642" y="264584"/>
                    </a:lnTo>
                    <a:lnTo>
                      <a:pt x="376642" y="236569"/>
                    </a:lnTo>
                    <a:lnTo>
                      <a:pt x="308161" y="236569"/>
                    </a:lnTo>
                    <a:lnTo>
                      <a:pt x="308161" y="202329"/>
                    </a:lnTo>
                    <a:lnTo>
                      <a:pt x="270809" y="202329"/>
                    </a:lnTo>
                    <a:lnTo>
                      <a:pt x="270809" y="161863"/>
                    </a:lnTo>
                    <a:lnTo>
                      <a:pt x="239681" y="161863"/>
                    </a:lnTo>
                    <a:lnTo>
                      <a:pt x="239681" y="136961"/>
                    </a:lnTo>
                    <a:lnTo>
                      <a:pt x="183652" y="136961"/>
                    </a:lnTo>
                    <a:lnTo>
                      <a:pt x="183652" y="90270"/>
                    </a:lnTo>
                    <a:lnTo>
                      <a:pt x="152525" y="90270"/>
                    </a:lnTo>
                    <a:lnTo>
                      <a:pt x="152525" y="52917"/>
                    </a:lnTo>
                    <a:lnTo>
                      <a:pt x="118284" y="52917"/>
                    </a:lnTo>
                    <a:lnTo>
                      <a:pt x="118284" y="18676"/>
                    </a:lnTo>
                    <a:lnTo>
                      <a:pt x="74706" y="18676"/>
                    </a:lnTo>
                    <a:lnTo>
                      <a:pt x="74706" y="0"/>
                    </a:lnTo>
                    <a:lnTo>
                      <a:pt x="0" y="0"/>
                    </a:lnTo>
                  </a:path>
                </a:pathLst>
              </a:custGeom>
              <a:noFill/>
              <a:ln w="19050" cap="flat">
                <a:solidFill>
                  <a:schemeClr val="accent3"/>
                </a:solidFill>
                <a:prstDash val="solid"/>
                <a:miter/>
              </a:ln>
            </p:spPr>
            <p:txBody>
              <a:bodyPr rtlCol="0" anchor="ctr"/>
              <a:lstStyle/>
              <a:p>
                <a:endParaRPr lang="en-GB" sz="1100"/>
              </a:p>
            </p:txBody>
          </p:sp>
          <p:sp>
            <p:nvSpPr>
              <p:cNvPr id="32" name="Freeform: Shape 125">
                <a:extLst>
                  <a:ext uri="{FF2B5EF4-FFF2-40B4-BE49-F238E27FC236}">
                    <a16:creationId xmlns:a16="http://schemas.microsoft.com/office/drawing/2014/main" id="{C3B6DAA0-7544-4C23-AE32-D994D210C221}"/>
                  </a:ext>
                </a:extLst>
              </p:cNvPr>
              <p:cNvSpPr/>
              <p:nvPr/>
            </p:nvSpPr>
            <p:spPr>
              <a:xfrm>
                <a:off x="4064124" y="307489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3"/>
                </a:solidFill>
                <a:prstDash val="solid"/>
                <a:miter/>
              </a:ln>
            </p:spPr>
            <p:txBody>
              <a:bodyPr rtlCol="0" anchor="ctr"/>
              <a:lstStyle/>
              <a:p>
                <a:endParaRPr lang="en-GB" sz="1100"/>
              </a:p>
            </p:txBody>
          </p:sp>
          <p:sp>
            <p:nvSpPr>
              <p:cNvPr id="33" name="Freeform: Shape 126">
                <a:extLst>
                  <a:ext uri="{FF2B5EF4-FFF2-40B4-BE49-F238E27FC236}">
                    <a16:creationId xmlns:a16="http://schemas.microsoft.com/office/drawing/2014/main" id="{CC2FC5F3-6296-477C-986E-EBCA73D86538}"/>
                  </a:ext>
                </a:extLst>
              </p:cNvPr>
              <p:cNvSpPr/>
              <p:nvPr/>
            </p:nvSpPr>
            <p:spPr>
              <a:xfrm>
                <a:off x="4178424" y="313204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34" name="Freeform: Shape 127">
                <a:extLst>
                  <a:ext uri="{FF2B5EF4-FFF2-40B4-BE49-F238E27FC236}">
                    <a16:creationId xmlns:a16="http://schemas.microsoft.com/office/drawing/2014/main" id="{AFB909B3-45E3-4C4C-85C3-B3AEE8B1DD4E}"/>
                  </a:ext>
                </a:extLst>
              </p:cNvPr>
              <p:cNvSpPr/>
              <p:nvPr/>
            </p:nvSpPr>
            <p:spPr>
              <a:xfrm>
                <a:off x="6597786" y="39702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35" name="Freeform: Shape 128">
                <a:extLst>
                  <a:ext uri="{FF2B5EF4-FFF2-40B4-BE49-F238E27FC236}">
                    <a16:creationId xmlns:a16="http://schemas.microsoft.com/office/drawing/2014/main" id="{A9965351-088C-4F23-84D9-5930BAFB748B}"/>
                  </a:ext>
                </a:extLst>
              </p:cNvPr>
              <p:cNvSpPr/>
              <p:nvPr/>
            </p:nvSpPr>
            <p:spPr>
              <a:xfrm>
                <a:off x="6635886" y="39702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36" name="Freeform: Shape 129">
                <a:extLst>
                  <a:ext uri="{FF2B5EF4-FFF2-40B4-BE49-F238E27FC236}">
                    <a16:creationId xmlns:a16="http://schemas.microsoft.com/office/drawing/2014/main" id="{3C1AFB96-7B6A-44F1-BA73-A6A56E0BF741}"/>
                  </a:ext>
                </a:extLst>
              </p:cNvPr>
              <p:cNvSpPr/>
              <p:nvPr/>
            </p:nvSpPr>
            <p:spPr>
              <a:xfrm>
                <a:off x="6673986" y="39702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37" name="Freeform: Shape 130">
                <a:extLst>
                  <a:ext uri="{FF2B5EF4-FFF2-40B4-BE49-F238E27FC236}">
                    <a16:creationId xmlns:a16="http://schemas.microsoft.com/office/drawing/2014/main" id="{B12DFB69-4EDA-4E47-98AF-6856291E2843}"/>
                  </a:ext>
                </a:extLst>
              </p:cNvPr>
              <p:cNvSpPr/>
              <p:nvPr/>
            </p:nvSpPr>
            <p:spPr>
              <a:xfrm>
                <a:off x="6693036" y="39702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38" name="Freeform: Shape 131">
                <a:extLst>
                  <a:ext uri="{FF2B5EF4-FFF2-40B4-BE49-F238E27FC236}">
                    <a16:creationId xmlns:a16="http://schemas.microsoft.com/office/drawing/2014/main" id="{9586F584-DCA1-4E2E-9C49-9FCBD8AF3D60}"/>
                  </a:ext>
                </a:extLst>
              </p:cNvPr>
              <p:cNvSpPr/>
              <p:nvPr/>
            </p:nvSpPr>
            <p:spPr>
              <a:xfrm>
                <a:off x="6750186" y="39892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39" name="Freeform: Shape 132">
                <a:extLst>
                  <a:ext uri="{FF2B5EF4-FFF2-40B4-BE49-F238E27FC236}">
                    <a16:creationId xmlns:a16="http://schemas.microsoft.com/office/drawing/2014/main" id="{35B96ABB-39A7-4851-94A8-9FE6C3C08FE2}"/>
                  </a:ext>
                </a:extLst>
              </p:cNvPr>
              <p:cNvSpPr/>
              <p:nvPr/>
            </p:nvSpPr>
            <p:spPr>
              <a:xfrm>
                <a:off x="6769236" y="39892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40" name="Freeform: Shape 133">
                <a:extLst>
                  <a:ext uri="{FF2B5EF4-FFF2-40B4-BE49-F238E27FC236}">
                    <a16:creationId xmlns:a16="http://schemas.microsoft.com/office/drawing/2014/main" id="{B85FE691-1E36-416F-8B99-94381EA93A3B}"/>
                  </a:ext>
                </a:extLst>
              </p:cNvPr>
              <p:cNvSpPr/>
              <p:nvPr/>
            </p:nvSpPr>
            <p:spPr>
              <a:xfrm>
                <a:off x="6807336" y="40083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41" name="Freeform: Shape 134">
                <a:extLst>
                  <a:ext uri="{FF2B5EF4-FFF2-40B4-BE49-F238E27FC236}">
                    <a16:creationId xmlns:a16="http://schemas.microsoft.com/office/drawing/2014/main" id="{57A4999C-15B9-450B-AAF5-79503A2059A1}"/>
                  </a:ext>
                </a:extLst>
              </p:cNvPr>
              <p:cNvSpPr/>
              <p:nvPr/>
            </p:nvSpPr>
            <p:spPr>
              <a:xfrm>
                <a:off x="6864486" y="40083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42" name="Freeform: Shape 135">
                <a:extLst>
                  <a:ext uri="{FF2B5EF4-FFF2-40B4-BE49-F238E27FC236}">
                    <a16:creationId xmlns:a16="http://schemas.microsoft.com/office/drawing/2014/main" id="{DCB63A7A-E17D-40B0-9C80-36516BFE8ED5}"/>
                  </a:ext>
                </a:extLst>
              </p:cNvPr>
              <p:cNvSpPr/>
              <p:nvPr/>
            </p:nvSpPr>
            <p:spPr>
              <a:xfrm>
                <a:off x="6902586" y="40083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43" name="Freeform: Shape 136">
                <a:extLst>
                  <a:ext uri="{FF2B5EF4-FFF2-40B4-BE49-F238E27FC236}">
                    <a16:creationId xmlns:a16="http://schemas.microsoft.com/office/drawing/2014/main" id="{B20087A0-B53A-443E-A025-630C3948D9C0}"/>
                  </a:ext>
                </a:extLst>
              </p:cNvPr>
              <p:cNvSpPr/>
              <p:nvPr/>
            </p:nvSpPr>
            <p:spPr>
              <a:xfrm>
                <a:off x="6940686" y="40273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44" name="Freeform: Shape 137">
                <a:extLst>
                  <a:ext uri="{FF2B5EF4-FFF2-40B4-BE49-F238E27FC236}">
                    <a16:creationId xmlns:a16="http://schemas.microsoft.com/office/drawing/2014/main" id="{6E7D3EF0-A0FB-4DF8-B80E-BE46AB8A800A}"/>
                  </a:ext>
                </a:extLst>
              </p:cNvPr>
              <p:cNvSpPr/>
              <p:nvPr/>
            </p:nvSpPr>
            <p:spPr>
              <a:xfrm>
                <a:off x="6978786" y="40273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45" name="Freeform: Shape 138">
                <a:extLst>
                  <a:ext uri="{FF2B5EF4-FFF2-40B4-BE49-F238E27FC236}">
                    <a16:creationId xmlns:a16="http://schemas.microsoft.com/office/drawing/2014/main" id="{8A9EA6FD-5321-4679-A2A6-D0E881360561}"/>
                  </a:ext>
                </a:extLst>
              </p:cNvPr>
              <p:cNvSpPr/>
              <p:nvPr/>
            </p:nvSpPr>
            <p:spPr>
              <a:xfrm>
                <a:off x="7016886" y="40273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46" name="Freeform: Shape 139">
                <a:extLst>
                  <a:ext uri="{FF2B5EF4-FFF2-40B4-BE49-F238E27FC236}">
                    <a16:creationId xmlns:a16="http://schemas.microsoft.com/office/drawing/2014/main" id="{2CB18264-548D-4542-B384-74C4378CEA62}"/>
                  </a:ext>
                </a:extLst>
              </p:cNvPr>
              <p:cNvSpPr/>
              <p:nvPr/>
            </p:nvSpPr>
            <p:spPr>
              <a:xfrm>
                <a:off x="7035936" y="40273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47" name="Freeform: Shape 140">
                <a:extLst>
                  <a:ext uri="{FF2B5EF4-FFF2-40B4-BE49-F238E27FC236}">
                    <a16:creationId xmlns:a16="http://schemas.microsoft.com/office/drawing/2014/main" id="{14D1C0BE-BB31-412B-9864-7F038A5AF2BC}"/>
                  </a:ext>
                </a:extLst>
              </p:cNvPr>
              <p:cNvSpPr/>
              <p:nvPr/>
            </p:nvSpPr>
            <p:spPr>
              <a:xfrm>
                <a:off x="7074036" y="40654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48" name="Freeform: Shape 141">
                <a:extLst>
                  <a:ext uri="{FF2B5EF4-FFF2-40B4-BE49-F238E27FC236}">
                    <a16:creationId xmlns:a16="http://schemas.microsoft.com/office/drawing/2014/main" id="{3FA55DEB-D8BD-45DC-9DE3-878F451AB4F0}"/>
                  </a:ext>
                </a:extLst>
              </p:cNvPr>
              <p:cNvSpPr/>
              <p:nvPr/>
            </p:nvSpPr>
            <p:spPr>
              <a:xfrm>
                <a:off x="7131186" y="40654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49" name="Freeform: Shape 142">
                <a:extLst>
                  <a:ext uri="{FF2B5EF4-FFF2-40B4-BE49-F238E27FC236}">
                    <a16:creationId xmlns:a16="http://schemas.microsoft.com/office/drawing/2014/main" id="{1E6E9AC4-E832-4EB2-BF5E-2FE4878EAD35}"/>
                  </a:ext>
                </a:extLst>
              </p:cNvPr>
              <p:cNvSpPr/>
              <p:nvPr/>
            </p:nvSpPr>
            <p:spPr>
              <a:xfrm>
                <a:off x="7150236" y="40845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50" name="Freeform: Shape 143">
                <a:extLst>
                  <a:ext uri="{FF2B5EF4-FFF2-40B4-BE49-F238E27FC236}">
                    <a16:creationId xmlns:a16="http://schemas.microsoft.com/office/drawing/2014/main" id="{B96EB834-7E26-400E-8CF8-BEDE102E47E1}"/>
                  </a:ext>
                </a:extLst>
              </p:cNvPr>
              <p:cNvSpPr/>
              <p:nvPr/>
            </p:nvSpPr>
            <p:spPr>
              <a:xfrm>
                <a:off x="7207386" y="40845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51" name="Freeform: Shape 144">
                <a:extLst>
                  <a:ext uri="{FF2B5EF4-FFF2-40B4-BE49-F238E27FC236}">
                    <a16:creationId xmlns:a16="http://schemas.microsoft.com/office/drawing/2014/main" id="{D41AE26A-34DA-4FC6-8753-1DEAA9A03A4A}"/>
                  </a:ext>
                </a:extLst>
              </p:cNvPr>
              <p:cNvSpPr/>
              <p:nvPr/>
            </p:nvSpPr>
            <p:spPr>
              <a:xfrm>
                <a:off x="7245486" y="41226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52" name="Freeform: Shape 145">
                <a:extLst>
                  <a:ext uri="{FF2B5EF4-FFF2-40B4-BE49-F238E27FC236}">
                    <a16:creationId xmlns:a16="http://schemas.microsoft.com/office/drawing/2014/main" id="{2834D2E5-76A0-4C23-97B6-CC63DB44EBB4}"/>
                  </a:ext>
                </a:extLst>
              </p:cNvPr>
              <p:cNvSpPr/>
              <p:nvPr/>
            </p:nvSpPr>
            <p:spPr>
              <a:xfrm>
                <a:off x="7283586" y="41226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53" name="Freeform: Shape 146">
                <a:extLst>
                  <a:ext uri="{FF2B5EF4-FFF2-40B4-BE49-F238E27FC236}">
                    <a16:creationId xmlns:a16="http://schemas.microsoft.com/office/drawing/2014/main" id="{F656451B-9ABA-44C1-B817-9AEA5BE89FC1}"/>
                  </a:ext>
                </a:extLst>
              </p:cNvPr>
              <p:cNvSpPr/>
              <p:nvPr/>
            </p:nvSpPr>
            <p:spPr>
              <a:xfrm>
                <a:off x="7321686" y="41226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54" name="Freeform: Shape 147">
                <a:extLst>
                  <a:ext uri="{FF2B5EF4-FFF2-40B4-BE49-F238E27FC236}">
                    <a16:creationId xmlns:a16="http://schemas.microsoft.com/office/drawing/2014/main" id="{88A5B8D1-D307-46AC-926C-62C88DFDCAF8}"/>
                  </a:ext>
                </a:extLst>
              </p:cNvPr>
              <p:cNvSpPr/>
              <p:nvPr/>
            </p:nvSpPr>
            <p:spPr>
              <a:xfrm>
                <a:off x="7359786" y="41226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55" name="Freeform: Shape 148">
                <a:extLst>
                  <a:ext uri="{FF2B5EF4-FFF2-40B4-BE49-F238E27FC236}">
                    <a16:creationId xmlns:a16="http://schemas.microsoft.com/office/drawing/2014/main" id="{94014718-629D-4094-AB6F-495576C19488}"/>
                  </a:ext>
                </a:extLst>
              </p:cNvPr>
              <p:cNvSpPr/>
              <p:nvPr/>
            </p:nvSpPr>
            <p:spPr>
              <a:xfrm>
                <a:off x="7397886" y="41416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56" name="Freeform: Shape 149">
                <a:extLst>
                  <a:ext uri="{FF2B5EF4-FFF2-40B4-BE49-F238E27FC236}">
                    <a16:creationId xmlns:a16="http://schemas.microsoft.com/office/drawing/2014/main" id="{C8803599-250A-47BD-9751-2D5134E4C873}"/>
                  </a:ext>
                </a:extLst>
              </p:cNvPr>
              <p:cNvSpPr/>
              <p:nvPr/>
            </p:nvSpPr>
            <p:spPr>
              <a:xfrm>
                <a:off x="7435986" y="41416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57" name="Freeform: Shape 150">
                <a:extLst>
                  <a:ext uri="{FF2B5EF4-FFF2-40B4-BE49-F238E27FC236}">
                    <a16:creationId xmlns:a16="http://schemas.microsoft.com/office/drawing/2014/main" id="{9FF75781-7639-48D0-9E3F-F3FB7F26A84E}"/>
                  </a:ext>
                </a:extLst>
              </p:cNvPr>
              <p:cNvSpPr/>
              <p:nvPr/>
            </p:nvSpPr>
            <p:spPr>
              <a:xfrm>
                <a:off x="7512186" y="41416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58" name="Freeform: Shape 151">
                <a:extLst>
                  <a:ext uri="{FF2B5EF4-FFF2-40B4-BE49-F238E27FC236}">
                    <a16:creationId xmlns:a16="http://schemas.microsoft.com/office/drawing/2014/main" id="{2970B0B6-A6BD-489B-89D2-5722928EE79A}"/>
                  </a:ext>
                </a:extLst>
              </p:cNvPr>
              <p:cNvSpPr/>
              <p:nvPr/>
            </p:nvSpPr>
            <p:spPr>
              <a:xfrm>
                <a:off x="7550286" y="41416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59" name="Freeform: Shape 152">
                <a:extLst>
                  <a:ext uri="{FF2B5EF4-FFF2-40B4-BE49-F238E27FC236}">
                    <a16:creationId xmlns:a16="http://schemas.microsoft.com/office/drawing/2014/main" id="{30E1CB7D-6748-4B45-BD5F-82ACCE5FF4D0}"/>
                  </a:ext>
                </a:extLst>
              </p:cNvPr>
              <p:cNvSpPr/>
              <p:nvPr/>
            </p:nvSpPr>
            <p:spPr>
              <a:xfrm>
                <a:off x="7607436" y="41797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60" name="Freeform: Shape 153">
                <a:extLst>
                  <a:ext uri="{FF2B5EF4-FFF2-40B4-BE49-F238E27FC236}">
                    <a16:creationId xmlns:a16="http://schemas.microsoft.com/office/drawing/2014/main" id="{BE167078-AE11-48AF-8B99-5B837AD7C2ED}"/>
                  </a:ext>
                </a:extLst>
              </p:cNvPr>
              <p:cNvSpPr/>
              <p:nvPr/>
            </p:nvSpPr>
            <p:spPr>
              <a:xfrm>
                <a:off x="7645536" y="41797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61" name="Freeform: Shape 154">
                <a:extLst>
                  <a:ext uri="{FF2B5EF4-FFF2-40B4-BE49-F238E27FC236}">
                    <a16:creationId xmlns:a16="http://schemas.microsoft.com/office/drawing/2014/main" id="{37E83FA3-785F-41E8-B25F-28FF737CFF64}"/>
                  </a:ext>
                </a:extLst>
              </p:cNvPr>
              <p:cNvSpPr/>
              <p:nvPr/>
            </p:nvSpPr>
            <p:spPr>
              <a:xfrm>
                <a:off x="7740786" y="41797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62" name="Freeform: Shape 155">
                <a:extLst>
                  <a:ext uri="{FF2B5EF4-FFF2-40B4-BE49-F238E27FC236}">
                    <a16:creationId xmlns:a16="http://schemas.microsoft.com/office/drawing/2014/main" id="{1C742D76-4167-4D79-9DEF-361E76AA524F}"/>
                  </a:ext>
                </a:extLst>
              </p:cNvPr>
              <p:cNvSpPr/>
              <p:nvPr/>
            </p:nvSpPr>
            <p:spPr>
              <a:xfrm>
                <a:off x="7759836" y="41797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63" name="Freeform: Shape 156">
                <a:extLst>
                  <a:ext uri="{FF2B5EF4-FFF2-40B4-BE49-F238E27FC236}">
                    <a16:creationId xmlns:a16="http://schemas.microsoft.com/office/drawing/2014/main" id="{4C53F7ED-EA8C-412C-84FC-1EE612F2C78E}"/>
                  </a:ext>
                </a:extLst>
              </p:cNvPr>
              <p:cNvSpPr/>
              <p:nvPr/>
            </p:nvSpPr>
            <p:spPr>
              <a:xfrm>
                <a:off x="7816986" y="41988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64" name="Freeform: Shape 157">
                <a:extLst>
                  <a:ext uri="{FF2B5EF4-FFF2-40B4-BE49-F238E27FC236}">
                    <a16:creationId xmlns:a16="http://schemas.microsoft.com/office/drawing/2014/main" id="{4451CC94-69D5-4630-A90A-080ED4E9FB72}"/>
                  </a:ext>
                </a:extLst>
              </p:cNvPr>
              <p:cNvSpPr/>
              <p:nvPr/>
            </p:nvSpPr>
            <p:spPr>
              <a:xfrm>
                <a:off x="7836036" y="41988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65" name="Freeform: Shape 158">
                <a:extLst>
                  <a:ext uri="{FF2B5EF4-FFF2-40B4-BE49-F238E27FC236}">
                    <a16:creationId xmlns:a16="http://schemas.microsoft.com/office/drawing/2014/main" id="{E2A69A4D-5F26-452C-A9E0-10C10272ADC7}"/>
                  </a:ext>
                </a:extLst>
              </p:cNvPr>
              <p:cNvSpPr/>
              <p:nvPr/>
            </p:nvSpPr>
            <p:spPr>
              <a:xfrm>
                <a:off x="7893186" y="41988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66" name="Freeform: Shape 159">
                <a:extLst>
                  <a:ext uri="{FF2B5EF4-FFF2-40B4-BE49-F238E27FC236}">
                    <a16:creationId xmlns:a16="http://schemas.microsoft.com/office/drawing/2014/main" id="{2D2E25B8-7FE8-4897-9788-5BCF5F8C4823}"/>
                  </a:ext>
                </a:extLst>
              </p:cNvPr>
              <p:cNvSpPr/>
              <p:nvPr/>
            </p:nvSpPr>
            <p:spPr>
              <a:xfrm>
                <a:off x="7912236" y="41988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67" name="Freeform: Shape 160">
                <a:extLst>
                  <a:ext uri="{FF2B5EF4-FFF2-40B4-BE49-F238E27FC236}">
                    <a16:creationId xmlns:a16="http://schemas.microsoft.com/office/drawing/2014/main" id="{3AAC5299-8141-4634-815A-D6C51B837FC7}"/>
                  </a:ext>
                </a:extLst>
              </p:cNvPr>
              <p:cNvSpPr/>
              <p:nvPr/>
            </p:nvSpPr>
            <p:spPr>
              <a:xfrm>
                <a:off x="7931286" y="41988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68" name="Freeform: Shape 161">
                <a:extLst>
                  <a:ext uri="{FF2B5EF4-FFF2-40B4-BE49-F238E27FC236}">
                    <a16:creationId xmlns:a16="http://schemas.microsoft.com/office/drawing/2014/main" id="{BC52C0D3-6607-4E00-8997-9436A32AA445}"/>
                  </a:ext>
                </a:extLst>
              </p:cNvPr>
              <p:cNvSpPr/>
              <p:nvPr/>
            </p:nvSpPr>
            <p:spPr>
              <a:xfrm>
                <a:off x="7988436" y="41988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69" name="Freeform: Shape 162">
                <a:extLst>
                  <a:ext uri="{FF2B5EF4-FFF2-40B4-BE49-F238E27FC236}">
                    <a16:creationId xmlns:a16="http://schemas.microsoft.com/office/drawing/2014/main" id="{9DE4C6E1-EF4B-4ACE-B146-E58581AFD1F1}"/>
                  </a:ext>
                </a:extLst>
              </p:cNvPr>
              <p:cNvSpPr/>
              <p:nvPr/>
            </p:nvSpPr>
            <p:spPr>
              <a:xfrm>
                <a:off x="8007486" y="41988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70" name="Freeform: Shape 163">
                <a:extLst>
                  <a:ext uri="{FF2B5EF4-FFF2-40B4-BE49-F238E27FC236}">
                    <a16:creationId xmlns:a16="http://schemas.microsoft.com/office/drawing/2014/main" id="{B67C8E96-220F-4093-BAD4-4AA6E4B48769}"/>
                  </a:ext>
                </a:extLst>
              </p:cNvPr>
              <p:cNvSpPr/>
              <p:nvPr/>
            </p:nvSpPr>
            <p:spPr>
              <a:xfrm>
                <a:off x="8026536" y="41988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71" name="Freeform: Shape 164">
                <a:extLst>
                  <a:ext uri="{FF2B5EF4-FFF2-40B4-BE49-F238E27FC236}">
                    <a16:creationId xmlns:a16="http://schemas.microsoft.com/office/drawing/2014/main" id="{08903ACB-7990-4E51-8024-4ECDF49D7844}"/>
                  </a:ext>
                </a:extLst>
              </p:cNvPr>
              <p:cNvSpPr/>
              <p:nvPr/>
            </p:nvSpPr>
            <p:spPr>
              <a:xfrm>
                <a:off x="8064636" y="419884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72" name="Freeform: Shape 165">
                <a:extLst>
                  <a:ext uri="{FF2B5EF4-FFF2-40B4-BE49-F238E27FC236}">
                    <a16:creationId xmlns:a16="http://schemas.microsoft.com/office/drawing/2014/main" id="{AD3F2654-C51E-4019-A03F-3DFA2C0173DA}"/>
                  </a:ext>
                </a:extLst>
              </p:cNvPr>
              <p:cNvSpPr/>
              <p:nvPr/>
            </p:nvSpPr>
            <p:spPr>
              <a:xfrm>
                <a:off x="8159896" y="42178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73" name="Freeform: Shape 166">
                <a:extLst>
                  <a:ext uri="{FF2B5EF4-FFF2-40B4-BE49-F238E27FC236}">
                    <a16:creationId xmlns:a16="http://schemas.microsoft.com/office/drawing/2014/main" id="{37824994-1576-4004-BE72-2C4ED2CF6590}"/>
                  </a:ext>
                </a:extLst>
              </p:cNvPr>
              <p:cNvSpPr/>
              <p:nvPr/>
            </p:nvSpPr>
            <p:spPr>
              <a:xfrm>
                <a:off x="8236096" y="42178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74" name="Freeform: Shape 167">
                <a:extLst>
                  <a:ext uri="{FF2B5EF4-FFF2-40B4-BE49-F238E27FC236}">
                    <a16:creationId xmlns:a16="http://schemas.microsoft.com/office/drawing/2014/main" id="{ACB18EF4-16B1-4A13-BCCF-EEF72CAA38AB}"/>
                  </a:ext>
                </a:extLst>
              </p:cNvPr>
              <p:cNvSpPr/>
              <p:nvPr/>
            </p:nvSpPr>
            <p:spPr>
              <a:xfrm>
                <a:off x="8312296" y="42178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75" name="Freeform: Shape 168">
                <a:extLst>
                  <a:ext uri="{FF2B5EF4-FFF2-40B4-BE49-F238E27FC236}">
                    <a16:creationId xmlns:a16="http://schemas.microsoft.com/office/drawing/2014/main" id="{9627F94A-A6BD-4B70-BBC5-B0B0D9E039CF}"/>
                  </a:ext>
                </a:extLst>
              </p:cNvPr>
              <p:cNvSpPr/>
              <p:nvPr/>
            </p:nvSpPr>
            <p:spPr>
              <a:xfrm>
                <a:off x="8331346" y="42178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76" name="Freeform: Shape 169">
                <a:extLst>
                  <a:ext uri="{FF2B5EF4-FFF2-40B4-BE49-F238E27FC236}">
                    <a16:creationId xmlns:a16="http://schemas.microsoft.com/office/drawing/2014/main" id="{1A5DD9E7-371C-4508-90B5-F86D08E22E86}"/>
                  </a:ext>
                </a:extLst>
              </p:cNvPr>
              <p:cNvSpPr/>
              <p:nvPr/>
            </p:nvSpPr>
            <p:spPr>
              <a:xfrm>
                <a:off x="8388496" y="42178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77" name="Freeform: Shape 170">
                <a:extLst>
                  <a:ext uri="{FF2B5EF4-FFF2-40B4-BE49-F238E27FC236}">
                    <a16:creationId xmlns:a16="http://schemas.microsoft.com/office/drawing/2014/main" id="{E26FA282-DE99-4F71-B782-E9BC88E9088C}"/>
                  </a:ext>
                </a:extLst>
              </p:cNvPr>
              <p:cNvSpPr/>
              <p:nvPr/>
            </p:nvSpPr>
            <p:spPr>
              <a:xfrm>
                <a:off x="8464696" y="42178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78" name="Freeform: Shape 171">
                <a:extLst>
                  <a:ext uri="{FF2B5EF4-FFF2-40B4-BE49-F238E27FC236}">
                    <a16:creationId xmlns:a16="http://schemas.microsoft.com/office/drawing/2014/main" id="{BF1F44F8-5AD9-4BF8-B479-F95513949EF3}"/>
                  </a:ext>
                </a:extLst>
              </p:cNvPr>
              <p:cNvSpPr/>
              <p:nvPr/>
            </p:nvSpPr>
            <p:spPr>
              <a:xfrm>
                <a:off x="8502796" y="42178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79" name="Freeform: Shape 172">
                <a:extLst>
                  <a:ext uri="{FF2B5EF4-FFF2-40B4-BE49-F238E27FC236}">
                    <a16:creationId xmlns:a16="http://schemas.microsoft.com/office/drawing/2014/main" id="{C2BFB14B-24AE-4FAC-8DE4-25D7829F314B}"/>
                  </a:ext>
                </a:extLst>
              </p:cNvPr>
              <p:cNvSpPr/>
              <p:nvPr/>
            </p:nvSpPr>
            <p:spPr>
              <a:xfrm>
                <a:off x="8578996" y="42178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80" name="Freeform: Shape 173">
                <a:extLst>
                  <a:ext uri="{FF2B5EF4-FFF2-40B4-BE49-F238E27FC236}">
                    <a16:creationId xmlns:a16="http://schemas.microsoft.com/office/drawing/2014/main" id="{F38FCC33-104D-45A1-988C-431FDACC4388}"/>
                  </a:ext>
                </a:extLst>
              </p:cNvPr>
              <p:cNvSpPr/>
              <p:nvPr/>
            </p:nvSpPr>
            <p:spPr>
              <a:xfrm>
                <a:off x="8636146" y="42178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81" name="Freeform: Shape 174">
                <a:extLst>
                  <a:ext uri="{FF2B5EF4-FFF2-40B4-BE49-F238E27FC236}">
                    <a16:creationId xmlns:a16="http://schemas.microsoft.com/office/drawing/2014/main" id="{A7508A63-8D12-4D2D-87B1-523D60C840DF}"/>
                  </a:ext>
                </a:extLst>
              </p:cNvPr>
              <p:cNvSpPr/>
              <p:nvPr/>
            </p:nvSpPr>
            <p:spPr>
              <a:xfrm>
                <a:off x="8693296" y="42178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82" name="Freeform: Shape 175">
                <a:extLst>
                  <a:ext uri="{FF2B5EF4-FFF2-40B4-BE49-F238E27FC236}">
                    <a16:creationId xmlns:a16="http://schemas.microsoft.com/office/drawing/2014/main" id="{6DAC8D2F-5F26-448E-886E-D8E94B8DE396}"/>
                  </a:ext>
                </a:extLst>
              </p:cNvPr>
              <p:cNvSpPr/>
              <p:nvPr/>
            </p:nvSpPr>
            <p:spPr>
              <a:xfrm>
                <a:off x="8712346" y="42178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83" name="Freeform: Shape 176">
                <a:extLst>
                  <a:ext uri="{FF2B5EF4-FFF2-40B4-BE49-F238E27FC236}">
                    <a16:creationId xmlns:a16="http://schemas.microsoft.com/office/drawing/2014/main" id="{779CBCA2-157A-4AB5-9427-A3504E185B47}"/>
                  </a:ext>
                </a:extLst>
              </p:cNvPr>
              <p:cNvSpPr/>
              <p:nvPr/>
            </p:nvSpPr>
            <p:spPr>
              <a:xfrm>
                <a:off x="8731396" y="42178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84" name="Freeform: Shape 177">
                <a:extLst>
                  <a:ext uri="{FF2B5EF4-FFF2-40B4-BE49-F238E27FC236}">
                    <a16:creationId xmlns:a16="http://schemas.microsoft.com/office/drawing/2014/main" id="{722F82C9-CBB2-44D3-BFCC-F28C4A2B553F}"/>
                  </a:ext>
                </a:extLst>
              </p:cNvPr>
              <p:cNvSpPr/>
              <p:nvPr/>
            </p:nvSpPr>
            <p:spPr>
              <a:xfrm>
                <a:off x="8788546" y="42178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sp>
            <p:nvSpPr>
              <p:cNvPr id="85" name="Freeform: Shape 178">
                <a:extLst>
                  <a:ext uri="{FF2B5EF4-FFF2-40B4-BE49-F238E27FC236}">
                    <a16:creationId xmlns:a16="http://schemas.microsoft.com/office/drawing/2014/main" id="{0965B117-4F71-47B1-9612-040C5DA277B8}"/>
                  </a:ext>
                </a:extLst>
              </p:cNvPr>
              <p:cNvSpPr/>
              <p:nvPr/>
            </p:nvSpPr>
            <p:spPr>
              <a:xfrm>
                <a:off x="8902846" y="421789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3"/>
                </a:solidFill>
                <a:prstDash val="solid"/>
                <a:miter/>
              </a:ln>
            </p:spPr>
            <p:txBody>
              <a:bodyPr rtlCol="0" anchor="ctr"/>
              <a:lstStyle/>
              <a:p>
                <a:endParaRPr lang="en-GB" sz="1100"/>
              </a:p>
            </p:txBody>
          </p:sp>
        </p:grpSp>
        <p:sp>
          <p:nvSpPr>
            <p:cNvPr id="21" name="TextBox 20">
              <a:extLst>
                <a:ext uri="{FF2B5EF4-FFF2-40B4-BE49-F238E27FC236}">
                  <a16:creationId xmlns:a16="http://schemas.microsoft.com/office/drawing/2014/main" id="{CE8ADD6D-EFF6-40A6-87D4-8C46B09D4640}"/>
                </a:ext>
              </a:extLst>
            </p:cNvPr>
            <p:cNvSpPr txBox="1"/>
            <p:nvPr/>
          </p:nvSpPr>
          <p:spPr>
            <a:xfrm>
              <a:off x="1426608" y="4875604"/>
              <a:ext cx="734496" cy="276999"/>
            </a:xfrm>
            <a:prstGeom prst="rect">
              <a:avLst/>
            </a:prstGeom>
            <a:noFill/>
          </p:spPr>
          <p:txBody>
            <a:bodyPr wrap="none" rtlCol="0">
              <a:spAutoFit/>
            </a:bodyPr>
            <a:lstStyle/>
            <a:p>
              <a:r>
                <a:rPr lang="ja-JP" sz="1200" dirty="0"/>
                <a:t>T300+D</a:t>
              </a:r>
            </a:p>
          </p:txBody>
        </p:sp>
        <p:sp>
          <p:nvSpPr>
            <p:cNvPr id="22" name="TextBox 21">
              <a:extLst>
                <a:ext uri="{FF2B5EF4-FFF2-40B4-BE49-F238E27FC236}">
                  <a16:creationId xmlns:a16="http://schemas.microsoft.com/office/drawing/2014/main" id="{4B2881B6-A4C8-41CA-A692-2A9F4BB3EB35}"/>
                </a:ext>
              </a:extLst>
            </p:cNvPr>
            <p:cNvSpPr txBox="1"/>
            <p:nvPr/>
          </p:nvSpPr>
          <p:spPr>
            <a:xfrm>
              <a:off x="1426608" y="5112832"/>
              <a:ext cx="1107996" cy="276999"/>
            </a:xfrm>
            <a:prstGeom prst="rect">
              <a:avLst/>
            </a:prstGeom>
            <a:noFill/>
          </p:spPr>
          <p:txBody>
            <a:bodyPr wrap="none" rtlCol="0">
              <a:spAutoFit/>
            </a:bodyPr>
            <a:lstStyle/>
            <a:p>
              <a:r>
                <a:rPr lang="ja-JP" sz="1200" dirty="0"/>
                <a:t>ソラフェニブ</a:t>
              </a:r>
            </a:p>
          </p:txBody>
        </p:sp>
        <p:cxnSp>
          <p:nvCxnSpPr>
            <p:cNvPr id="23" name="Straight Connector 22">
              <a:extLst>
                <a:ext uri="{FF2B5EF4-FFF2-40B4-BE49-F238E27FC236}">
                  <a16:creationId xmlns:a16="http://schemas.microsoft.com/office/drawing/2014/main" id="{CD0A3F91-9453-433E-9E7F-6D8BFDB3180B}"/>
                </a:ext>
              </a:extLst>
            </p:cNvPr>
            <p:cNvCxnSpPr>
              <a:cxnSpLocks/>
            </p:cNvCxnSpPr>
            <p:nvPr/>
          </p:nvCxnSpPr>
          <p:spPr>
            <a:xfrm>
              <a:off x="1134937" y="5029492"/>
              <a:ext cx="311285" cy="0"/>
            </a:xfrm>
            <a:prstGeom prst="line">
              <a:avLst/>
            </a:prstGeom>
            <a:noFill/>
            <a:ln w="19050" cap="flat">
              <a:solidFill>
                <a:schemeClr val="accent3"/>
              </a:solidFill>
              <a:prstDash val="solid"/>
              <a:miter/>
            </a:ln>
          </p:spPr>
        </p:cxnSp>
        <p:cxnSp>
          <p:nvCxnSpPr>
            <p:cNvPr id="24" name="Straight Connector 23">
              <a:extLst>
                <a:ext uri="{FF2B5EF4-FFF2-40B4-BE49-F238E27FC236}">
                  <a16:creationId xmlns:a16="http://schemas.microsoft.com/office/drawing/2014/main" id="{78663B8B-0445-4502-8C98-60F7CEEEAC1B}"/>
                </a:ext>
              </a:extLst>
            </p:cNvPr>
            <p:cNvCxnSpPr>
              <a:cxnSpLocks/>
            </p:cNvCxnSpPr>
            <p:nvPr/>
          </p:nvCxnSpPr>
          <p:spPr>
            <a:xfrm>
              <a:off x="1121966" y="5266720"/>
              <a:ext cx="311285" cy="0"/>
            </a:xfrm>
            <a:prstGeom prst="line">
              <a:avLst/>
            </a:prstGeom>
            <a:noFill/>
            <a:ln w="19050" cap="flat">
              <a:solidFill>
                <a:schemeClr val="accent4"/>
              </a:solidFill>
              <a:prstDash val="solid"/>
              <a:miter/>
            </a:ln>
          </p:spPr>
        </p:cxnSp>
        <p:sp>
          <p:nvSpPr>
            <p:cNvPr id="25" name="TextBox 24">
              <a:extLst>
                <a:ext uri="{FF2B5EF4-FFF2-40B4-BE49-F238E27FC236}">
                  <a16:creationId xmlns:a16="http://schemas.microsoft.com/office/drawing/2014/main" id="{7B1D5507-6016-49E1-9991-FD704015AB82}"/>
                </a:ext>
              </a:extLst>
            </p:cNvPr>
            <p:cNvSpPr txBox="1"/>
            <p:nvPr/>
          </p:nvSpPr>
          <p:spPr>
            <a:xfrm>
              <a:off x="2863984" y="3700030"/>
              <a:ext cx="1039067" cy="646331"/>
            </a:xfrm>
            <a:prstGeom prst="rect">
              <a:avLst/>
            </a:prstGeom>
            <a:noFill/>
          </p:spPr>
          <p:txBody>
            <a:bodyPr wrap="none" rtlCol="0">
              <a:spAutoFit/>
            </a:bodyPr>
            <a:lstStyle/>
            <a:p>
              <a:r>
                <a:rPr lang="ja-JP" sz="1200"/>
                <a:t>18ヶ月OS：</a:t>
              </a:r>
            </a:p>
            <a:p>
              <a:r>
                <a:rPr lang="ja-JP" sz="1200">
                  <a:solidFill>
                    <a:schemeClr val="accent3"/>
                  </a:solidFill>
                </a:rPr>
                <a:t>48.7%</a:t>
              </a:r>
            </a:p>
            <a:p>
              <a:r>
                <a:rPr lang="ja-JP" sz="1200">
                  <a:solidFill>
                    <a:schemeClr val="accent4"/>
                  </a:solidFill>
                </a:rPr>
                <a:t>41.5%</a:t>
              </a:r>
            </a:p>
          </p:txBody>
        </p:sp>
        <p:sp>
          <p:nvSpPr>
            <p:cNvPr id="26" name="TextBox 25">
              <a:extLst>
                <a:ext uri="{FF2B5EF4-FFF2-40B4-BE49-F238E27FC236}">
                  <a16:creationId xmlns:a16="http://schemas.microsoft.com/office/drawing/2014/main" id="{E6DB39E4-1120-4E2C-B519-F287037BF3C6}"/>
                </a:ext>
              </a:extLst>
            </p:cNvPr>
            <p:cNvSpPr txBox="1"/>
            <p:nvPr/>
          </p:nvSpPr>
          <p:spPr>
            <a:xfrm>
              <a:off x="3615770" y="3913390"/>
              <a:ext cx="1039067" cy="646331"/>
            </a:xfrm>
            <a:prstGeom prst="rect">
              <a:avLst/>
            </a:prstGeom>
            <a:noFill/>
          </p:spPr>
          <p:txBody>
            <a:bodyPr wrap="none" rtlCol="0">
              <a:spAutoFit/>
            </a:bodyPr>
            <a:lstStyle/>
            <a:p>
              <a:r>
                <a:rPr lang="ja-JP" sz="1200"/>
                <a:t>24ヶ月OS：</a:t>
              </a:r>
            </a:p>
            <a:p>
              <a:r>
                <a:rPr lang="ja-JP" sz="1200">
                  <a:solidFill>
                    <a:schemeClr val="accent3"/>
                  </a:solidFill>
                </a:rPr>
                <a:t>40.5%</a:t>
              </a:r>
            </a:p>
            <a:p>
              <a:r>
                <a:rPr lang="ja-JP" sz="1200">
                  <a:solidFill>
                    <a:schemeClr val="accent4"/>
                  </a:solidFill>
                </a:rPr>
                <a:t>32.6％</a:t>
              </a:r>
            </a:p>
          </p:txBody>
        </p:sp>
        <p:sp>
          <p:nvSpPr>
            <p:cNvPr id="27" name="TextBox 26">
              <a:extLst>
                <a:ext uri="{FF2B5EF4-FFF2-40B4-BE49-F238E27FC236}">
                  <a16:creationId xmlns:a16="http://schemas.microsoft.com/office/drawing/2014/main" id="{75F1879A-7496-407C-A32D-58FD8CE2E41E}"/>
                </a:ext>
              </a:extLst>
            </p:cNvPr>
            <p:cNvSpPr txBox="1"/>
            <p:nvPr/>
          </p:nvSpPr>
          <p:spPr>
            <a:xfrm>
              <a:off x="4873041" y="4014990"/>
              <a:ext cx="1039067" cy="646331"/>
            </a:xfrm>
            <a:prstGeom prst="rect">
              <a:avLst/>
            </a:prstGeom>
            <a:noFill/>
          </p:spPr>
          <p:txBody>
            <a:bodyPr wrap="none" rtlCol="0">
              <a:spAutoFit/>
            </a:bodyPr>
            <a:lstStyle/>
            <a:p>
              <a:r>
                <a:rPr lang="ja-JP" sz="1200"/>
                <a:t>36ヶ月OS：</a:t>
              </a:r>
            </a:p>
            <a:p>
              <a:r>
                <a:rPr lang="ja-JP" sz="1200">
                  <a:solidFill>
                    <a:schemeClr val="accent3"/>
                  </a:solidFill>
                </a:rPr>
                <a:t>30.7%</a:t>
              </a:r>
            </a:p>
            <a:p>
              <a:r>
                <a:rPr lang="ja-JP" sz="1200">
                  <a:solidFill>
                    <a:schemeClr val="accent4"/>
                  </a:solidFill>
                </a:rPr>
                <a:t>20.2%</a:t>
              </a:r>
            </a:p>
          </p:txBody>
        </p:sp>
        <p:cxnSp>
          <p:nvCxnSpPr>
            <p:cNvPr id="28" name="Straight Connector 27">
              <a:extLst>
                <a:ext uri="{FF2B5EF4-FFF2-40B4-BE49-F238E27FC236}">
                  <a16:creationId xmlns:a16="http://schemas.microsoft.com/office/drawing/2014/main" id="{957424FD-52A9-46FE-8F78-CFE143A792D7}"/>
                </a:ext>
              </a:extLst>
            </p:cNvPr>
            <p:cNvCxnSpPr>
              <a:cxnSpLocks/>
            </p:cNvCxnSpPr>
            <p:nvPr/>
          </p:nvCxnSpPr>
          <p:spPr>
            <a:xfrm flipV="1">
              <a:off x="2983894" y="4319210"/>
              <a:ext cx="0" cy="107266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51C184E-FC87-4578-9F38-92BEB9FE4F3F}"/>
                </a:ext>
              </a:extLst>
            </p:cNvPr>
            <p:cNvCxnSpPr>
              <a:cxnSpLocks/>
            </p:cNvCxnSpPr>
            <p:nvPr/>
          </p:nvCxnSpPr>
          <p:spPr>
            <a:xfrm flipV="1">
              <a:off x="3613403" y="4378325"/>
              <a:ext cx="0" cy="104284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CFB2858-D8CD-4A6E-8D3F-328BA2BA292D}"/>
                </a:ext>
              </a:extLst>
            </p:cNvPr>
            <p:cNvCxnSpPr>
              <a:cxnSpLocks/>
            </p:cNvCxnSpPr>
            <p:nvPr/>
          </p:nvCxnSpPr>
          <p:spPr>
            <a:xfrm flipV="1">
              <a:off x="4862662" y="4377806"/>
              <a:ext cx="0" cy="107266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175" name="Freeform 21">
            <a:extLst>
              <a:ext uri="{FF2B5EF4-FFF2-40B4-BE49-F238E27FC236}">
                <a16:creationId xmlns:a16="http://schemas.microsoft.com/office/drawing/2014/main" id="{73796DD4-A1F3-41F7-89B6-EF62A9DD843B}"/>
              </a:ext>
            </a:extLst>
          </p:cNvPr>
          <p:cNvSpPr>
            <a:spLocks/>
          </p:cNvSpPr>
          <p:nvPr/>
        </p:nvSpPr>
        <p:spPr bwMode="auto">
          <a:xfrm>
            <a:off x="6719056" y="3175000"/>
            <a:ext cx="5056384" cy="19558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grpSp>
        <p:nvGrpSpPr>
          <p:cNvPr id="176" name="Group 175">
            <a:extLst>
              <a:ext uri="{FF2B5EF4-FFF2-40B4-BE49-F238E27FC236}">
                <a16:creationId xmlns:a16="http://schemas.microsoft.com/office/drawing/2014/main" id="{A5AB57F8-2590-4FC2-AFD0-D29144F3ED98}"/>
              </a:ext>
            </a:extLst>
          </p:cNvPr>
          <p:cNvGrpSpPr/>
          <p:nvPr/>
        </p:nvGrpSpPr>
        <p:grpSpPr>
          <a:xfrm>
            <a:off x="6017655" y="3022817"/>
            <a:ext cx="706198" cy="2172287"/>
            <a:chOff x="4259262" y="1206518"/>
            <a:chExt cx="706198" cy="2923260"/>
          </a:xfrm>
        </p:grpSpPr>
        <p:sp>
          <p:nvSpPr>
            <p:cNvPr id="177" name="Line 6">
              <a:extLst>
                <a:ext uri="{FF2B5EF4-FFF2-40B4-BE49-F238E27FC236}">
                  <a16:creationId xmlns:a16="http://schemas.microsoft.com/office/drawing/2014/main" id="{1478A0F7-C7FB-4035-A687-2547A016C35A}"/>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78" name="Line 7">
              <a:extLst>
                <a:ext uri="{FF2B5EF4-FFF2-40B4-BE49-F238E27FC236}">
                  <a16:creationId xmlns:a16="http://schemas.microsoft.com/office/drawing/2014/main" id="{BFE06252-9017-4D3E-BE84-DFC7F56F8DF2}"/>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79" name="Line 8">
              <a:extLst>
                <a:ext uri="{FF2B5EF4-FFF2-40B4-BE49-F238E27FC236}">
                  <a16:creationId xmlns:a16="http://schemas.microsoft.com/office/drawing/2014/main" id="{F0CBBB6C-C9D2-4158-BCE8-7E237EDE81DC}"/>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0" name="Line 9">
              <a:extLst>
                <a:ext uri="{FF2B5EF4-FFF2-40B4-BE49-F238E27FC236}">
                  <a16:creationId xmlns:a16="http://schemas.microsoft.com/office/drawing/2014/main" id="{26624402-059D-40FE-A957-0BC92C29013D}"/>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1" name="Line 10">
              <a:extLst>
                <a:ext uri="{FF2B5EF4-FFF2-40B4-BE49-F238E27FC236}">
                  <a16:creationId xmlns:a16="http://schemas.microsoft.com/office/drawing/2014/main" id="{D9AB52D4-0628-4182-853E-FCA666BAFA1D}"/>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2" name="Line 11">
              <a:extLst>
                <a:ext uri="{FF2B5EF4-FFF2-40B4-BE49-F238E27FC236}">
                  <a16:creationId xmlns:a16="http://schemas.microsoft.com/office/drawing/2014/main" id="{CE35996D-6361-4D26-8105-41B5B579AB34}"/>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83" name="TextBox 182">
              <a:extLst>
                <a:ext uri="{FF2B5EF4-FFF2-40B4-BE49-F238E27FC236}">
                  <a16:creationId xmlns:a16="http://schemas.microsoft.com/office/drawing/2014/main" id="{DC942D7E-C922-43B7-B2D5-51017C9187D1}"/>
                </a:ext>
              </a:extLst>
            </p:cNvPr>
            <p:cNvSpPr txBox="1"/>
            <p:nvPr/>
          </p:nvSpPr>
          <p:spPr>
            <a:xfrm rot="16200000">
              <a:off x="3761180" y="2557933"/>
              <a:ext cx="1273163" cy="276999"/>
            </a:xfrm>
            <a:prstGeom prst="rect">
              <a:avLst/>
            </a:prstGeom>
            <a:noFill/>
          </p:spPr>
          <p:txBody>
            <a:bodyPr wrap="none" rtlCol="0">
              <a:spAutoFit/>
            </a:bodyPr>
            <a:lstStyle/>
            <a:p>
              <a:pPr algn="ctr" fontAlgn="base">
                <a:spcBef>
                  <a:spcPct val="0"/>
                </a:spcBef>
                <a:spcAft>
                  <a:spcPct val="0"/>
                </a:spcAft>
              </a:pPr>
              <a:r>
                <a:rPr lang="ja-JP" sz="1200" dirty="0">
                  <a:solidFill>
                    <a:srgbClr val="4D4D4D"/>
                  </a:solidFill>
                  <a:cs typeface="Arial" panose="020B0604020202020204" pitchFamily="34" charset="0"/>
                </a:rPr>
                <a:t>PFSの確率</a:t>
              </a:r>
            </a:p>
          </p:txBody>
        </p:sp>
        <p:sp>
          <p:nvSpPr>
            <p:cNvPr id="184" name="TextBox 183">
              <a:extLst>
                <a:ext uri="{FF2B5EF4-FFF2-40B4-BE49-F238E27FC236}">
                  <a16:creationId xmlns:a16="http://schemas.microsoft.com/office/drawing/2014/main" id="{91B0A476-423C-4F52-804A-619F4B8780E2}"/>
                </a:ext>
              </a:extLst>
            </p:cNvPr>
            <p:cNvSpPr txBox="1"/>
            <p:nvPr/>
          </p:nvSpPr>
          <p:spPr>
            <a:xfrm>
              <a:off x="4524167" y="1206518"/>
              <a:ext cx="397866" cy="37275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a:t>
              </a:r>
            </a:p>
          </p:txBody>
        </p:sp>
        <p:sp>
          <p:nvSpPr>
            <p:cNvPr id="185" name="TextBox 184">
              <a:extLst>
                <a:ext uri="{FF2B5EF4-FFF2-40B4-BE49-F238E27FC236}">
                  <a16:creationId xmlns:a16="http://schemas.microsoft.com/office/drawing/2014/main" id="{6FC2F60C-111F-4B7D-9FB6-B7A4BBFEA67C}"/>
                </a:ext>
              </a:extLst>
            </p:cNvPr>
            <p:cNvSpPr txBox="1"/>
            <p:nvPr/>
          </p:nvSpPr>
          <p:spPr>
            <a:xfrm>
              <a:off x="4524167" y="1730656"/>
              <a:ext cx="397866" cy="37275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0.8</a:t>
              </a:r>
            </a:p>
          </p:txBody>
        </p:sp>
        <p:sp>
          <p:nvSpPr>
            <p:cNvPr id="186" name="TextBox 185">
              <a:extLst>
                <a:ext uri="{FF2B5EF4-FFF2-40B4-BE49-F238E27FC236}">
                  <a16:creationId xmlns:a16="http://schemas.microsoft.com/office/drawing/2014/main" id="{02A55F6E-1207-461B-AB33-F951BB085A84}"/>
                </a:ext>
              </a:extLst>
            </p:cNvPr>
            <p:cNvSpPr txBox="1"/>
            <p:nvPr/>
          </p:nvSpPr>
          <p:spPr>
            <a:xfrm>
              <a:off x="4524167" y="2229189"/>
              <a:ext cx="397866" cy="37275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0.6</a:t>
              </a:r>
            </a:p>
          </p:txBody>
        </p:sp>
        <p:sp>
          <p:nvSpPr>
            <p:cNvPr id="187" name="TextBox 186">
              <a:extLst>
                <a:ext uri="{FF2B5EF4-FFF2-40B4-BE49-F238E27FC236}">
                  <a16:creationId xmlns:a16="http://schemas.microsoft.com/office/drawing/2014/main" id="{EC157ACC-A973-4325-AFE6-5D028C2B62EB}"/>
                </a:ext>
              </a:extLst>
            </p:cNvPr>
            <p:cNvSpPr txBox="1"/>
            <p:nvPr/>
          </p:nvSpPr>
          <p:spPr>
            <a:xfrm>
              <a:off x="4524167" y="2743841"/>
              <a:ext cx="397866" cy="37275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0.4</a:t>
              </a:r>
            </a:p>
          </p:txBody>
        </p:sp>
        <p:sp>
          <p:nvSpPr>
            <p:cNvPr id="188" name="TextBox 187">
              <a:extLst>
                <a:ext uri="{FF2B5EF4-FFF2-40B4-BE49-F238E27FC236}">
                  <a16:creationId xmlns:a16="http://schemas.microsoft.com/office/drawing/2014/main" id="{326D7C9E-A843-4A7A-B82D-7E0B4CB61A77}"/>
                </a:ext>
              </a:extLst>
            </p:cNvPr>
            <p:cNvSpPr txBox="1"/>
            <p:nvPr/>
          </p:nvSpPr>
          <p:spPr>
            <a:xfrm>
              <a:off x="4524167" y="3247742"/>
              <a:ext cx="397866" cy="372759"/>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0.2</a:t>
              </a:r>
            </a:p>
          </p:txBody>
        </p:sp>
        <p:sp>
          <p:nvSpPr>
            <p:cNvPr id="189" name="TextBox 188">
              <a:extLst>
                <a:ext uri="{FF2B5EF4-FFF2-40B4-BE49-F238E27FC236}">
                  <a16:creationId xmlns:a16="http://schemas.microsoft.com/office/drawing/2014/main" id="{6AE8215A-23F9-4609-9BA1-14E2E11F79A4}"/>
                </a:ext>
              </a:extLst>
            </p:cNvPr>
            <p:cNvSpPr txBox="1"/>
            <p:nvPr/>
          </p:nvSpPr>
          <p:spPr>
            <a:xfrm>
              <a:off x="4652415" y="3757019"/>
              <a:ext cx="269626" cy="372759"/>
            </a:xfrm>
            <a:prstGeom prst="rect">
              <a:avLst/>
            </a:prstGeom>
            <a:noFill/>
          </p:spPr>
          <p:txBody>
            <a:bodyPr wrap="none" rtlCol="0" anchor="ctr" anchorCtr="0">
              <a:spAutoFit/>
            </a:bodyPr>
            <a:lstStyle/>
            <a:p>
              <a:pPr algn="r"/>
              <a:r>
                <a:rPr lang="ja-JP" sz="1200" dirty="0">
                  <a:solidFill>
                    <a:srgbClr val="4D4D4D"/>
                  </a:solidFill>
                  <a:cs typeface="Arial" panose="020B0604020202020204" pitchFamily="34" charset="0"/>
                </a:rPr>
                <a:t>0</a:t>
              </a:r>
            </a:p>
          </p:txBody>
        </p:sp>
      </p:grpSp>
      <p:sp>
        <p:nvSpPr>
          <p:cNvPr id="190" name="TextBox 189">
            <a:extLst>
              <a:ext uri="{FF2B5EF4-FFF2-40B4-BE49-F238E27FC236}">
                <a16:creationId xmlns:a16="http://schemas.microsoft.com/office/drawing/2014/main" id="{C72CADC4-17F0-462F-9808-5FF49A9CBF2B}"/>
              </a:ext>
            </a:extLst>
          </p:cNvPr>
          <p:cNvSpPr txBox="1"/>
          <p:nvPr/>
        </p:nvSpPr>
        <p:spPr>
          <a:xfrm>
            <a:off x="8153196" y="5423583"/>
            <a:ext cx="2228495"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無作為化からの経過期間、月 </a:t>
            </a:r>
          </a:p>
        </p:txBody>
      </p:sp>
      <p:grpSp>
        <p:nvGrpSpPr>
          <p:cNvPr id="191" name="Group 190">
            <a:extLst>
              <a:ext uri="{FF2B5EF4-FFF2-40B4-BE49-F238E27FC236}">
                <a16:creationId xmlns:a16="http://schemas.microsoft.com/office/drawing/2014/main" id="{6611E1F1-5DC1-4E0C-B156-47DD00BCB35C}"/>
              </a:ext>
            </a:extLst>
          </p:cNvPr>
          <p:cNvGrpSpPr/>
          <p:nvPr/>
        </p:nvGrpSpPr>
        <p:grpSpPr>
          <a:xfrm>
            <a:off x="6675840" y="5134314"/>
            <a:ext cx="5229007" cy="329369"/>
            <a:chOff x="1512841" y="5303149"/>
            <a:chExt cx="3124699" cy="329369"/>
          </a:xfrm>
        </p:grpSpPr>
        <p:sp>
          <p:nvSpPr>
            <p:cNvPr id="192" name="Line 21">
              <a:extLst>
                <a:ext uri="{FF2B5EF4-FFF2-40B4-BE49-F238E27FC236}">
                  <a16:creationId xmlns:a16="http://schemas.microsoft.com/office/drawing/2014/main" id="{16E43488-A681-4209-8C95-EA73DA0C9371}"/>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93" name="TextBox 192">
              <a:extLst>
                <a:ext uri="{FF2B5EF4-FFF2-40B4-BE49-F238E27FC236}">
                  <a16:creationId xmlns:a16="http://schemas.microsoft.com/office/drawing/2014/main" id="{F4356CDE-FB86-48F3-B45A-1A1AC2DE7558}"/>
                </a:ext>
              </a:extLst>
            </p:cNvPr>
            <p:cNvSpPr txBox="1"/>
            <p:nvPr/>
          </p:nvSpPr>
          <p:spPr>
            <a:xfrm>
              <a:off x="4492556" y="5375149"/>
              <a:ext cx="144984"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48</a:t>
              </a:r>
            </a:p>
          </p:txBody>
        </p:sp>
        <p:sp>
          <p:nvSpPr>
            <p:cNvPr id="194" name="Line 21">
              <a:extLst>
                <a:ext uri="{FF2B5EF4-FFF2-40B4-BE49-F238E27FC236}">
                  <a16:creationId xmlns:a16="http://schemas.microsoft.com/office/drawing/2014/main" id="{17A0249C-C757-4C74-AA80-CAC4DE5BE308}"/>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95" name="TextBox 194">
              <a:extLst>
                <a:ext uri="{FF2B5EF4-FFF2-40B4-BE49-F238E27FC236}">
                  <a16:creationId xmlns:a16="http://schemas.microsoft.com/office/drawing/2014/main" id="{C3552CC4-30DA-40E5-A439-99E0FE9786E1}"/>
                </a:ext>
              </a:extLst>
            </p:cNvPr>
            <p:cNvSpPr txBox="1"/>
            <p:nvPr/>
          </p:nvSpPr>
          <p:spPr>
            <a:xfrm>
              <a:off x="4116914" y="5375149"/>
              <a:ext cx="144984"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42</a:t>
              </a:r>
            </a:p>
          </p:txBody>
        </p:sp>
        <p:sp>
          <p:nvSpPr>
            <p:cNvPr id="196" name="Line 21">
              <a:extLst>
                <a:ext uri="{FF2B5EF4-FFF2-40B4-BE49-F238E27FC236}">
                  <a16:creationId xmlns:a16="http://schemas.microsoft.com/office/drawing/2014/main" id="{FEF7AE7F-DAE5-4285-8F4B-A9BD898C736E}"/>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97" name="TextBox 196">
              <a:extLst>
                <a:ext uri="{FF2B5EF4-FFF2-40B4-BE49-F238E27FC236}">
                  <a16:creationId xmlns:a16="http://schemas.microsoft.com/office/drawing/2014/main" id="{CEB1D303-C96E-4913-99BC-7214B43CEF9C}"/>
                </a:ext>
              </a:extLst>
            </p:cNvPr>
            <p:cNvSpPr txBox="1"/>
            <p:nvPr/>
          </p:nvSpPr>
          <p:spPr>
            <a:xfrm>
              <a:off x="3741279" y="5375149"/>
              <a:ext cx="144984"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36</a:t>
              </a:r>
            </a:p>
          </p:txBody>
        </p:sp>
        <p:sp>
          <p:nvSpPr>
            <p:cNvPr id="198" name="Line 21">
              <a:extLst>
                <a:ext uri="{FF2B5EF4-FFF2-40B4-BE49-F238E27FC236}">
                  <a16:creationId xmlns:a16="http://schemas.microsoft.com/office/drawing/2014/main" id="{81471B4A-15B7-450D-97BD-E582ABC49252}"/>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99" name="TextBox 198">
              <a:extLst>
                <a:ext uri="{FF2B5EF4-FFF2-40B4-BE49-F238E27FC236}">
                  <a16:creationId xmlns:a16="http://schemas.microsoft.com/office/drawing/2014/main" id="{D8BDC30C-96AE-4EBD-8868-15294D92CF00}"/>
                </a:ext>
              </a:extLst>
            </p:cNvPr>
            <p:cNvSpPr txBox="1"/>
            <p:nvPr/>
          </p:nvSpPr>
          <p:spPr>
            <a:xfrm>
              <a:off x="3365642" y="5375149"/>
              <a:ext cx="144984"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30</a:t>
              </a:r>
            </a:p>
          </p:txBody>
        </p:sp>
        <p:sp>
          <p:nvSpPr>
            <p:cNvPr id="200" name="Line 21">
              <a:extLst>
                <a:ext uri="{FF2B5EF4-FFF2-40B4-BE49-F238E27FC236}">
                  <a16:creationId xmlns:a16="http://schemas.microsoft.com/office/drawing/2014/main" id="{F24441E0-57F8-4F8B-A074-FCFC8966BFC2}"/>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01" name="TextBox 200">
              <a:extLst>
                <a:ext uri="{FF2B5EF4-FFF2-40B4-BE49-F238E27FC236}">
                  <a16:creationId xmlns:a16="http://schemas.microsoft.com/office/drawing/2014/main" id="{976034AE-5BC5-4C77-B2BA-4DAEFBE6CC06}"/>
                </a:ext>
              </a:extLst>
            </p:cNvPr>
            <p:cNvSpPr txBox="1"/>
            <p:nvPr/>
          </p:nvSpPr>
          <p:spPr>
            <a:xfrm>
              <a:off x="2990004" y="5375149"/>
              <a:ext cx="144984"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24</a:t>
              </a:r>
            </a:p>
          </p:txBody>
        </p:sp>
        <p:sp>
          <p:nvSpPr>
            <p:cNvPr id="202" name="Line 21">
              <a:extLst>
                <a:ext uri="{FF2B5EF4-FFF2-40B4-BE49-F238E27FC236}">
                  <a16:creationId xmlns:a16="http://schemas.microsoft.com/office/drawing/2014/main" id="{5FB0C921-F3A6-4666-8AB0-88B180BA680E}"/>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03" name="TextBox 202">
              <a:extLst>
                <a:ext uri="{FF2B5EF4-FFF2-40B4-BE49-F238E27FC236}">
                  <a16:creationId xmlns:a16="http://schemas.microsoft.com/office/drawing/2014/main" id="{55EA041C-ECA9-440E-AD52-B819C71A7302}"/>
                </a:ext>
              </a:extLst>
            </p:cNvPr>
            <p:cNvSpPr txBox="1"/>
            <p:nvPr/>
          </p:nvSpPr>
          <p:spPr>
            <a:xfrm>
              <a:off x="2614369" y="5375149"/>
              <a:ext cx="144984"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18</a:t>
              </a:r>
            </a:p>
          </p:txBody>
        </p:sp>
        <p:sp>
          <p:nvSpPr>
            <p:cNvPr id="204" name="Line 21">
              <a:extLst>
                <a:ext uri="{FF2B5EF4-FFF2-40B4-BE49-F238E27FC236}">
                  <a16:creationId xmlns:a16="http://schemas.microsoft.com/office/drawing/2014/main" id="{585301F4-8AD0-4A82-B103-67BE957793DC}"/>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05" name="TextBox 204">
              <a:extLst>
                <a:ext uri="{FF2B5EF4-FFF2-40B4-BE49-F238E27FC236}">
                  <a16:creationId xmlns:a16="http://schemas.microsoft.com/office/drawing/2014/main" id="{ACB3FC45-865B-45C5-ACAE-E0F1684A40CC}"/>
                </a:ext>
              </a:extLst>
            </p:cNvPr>
            <p:cNvSpPr txBox="1"/>
            <p:nvPr/>
          </p:nvSpPr>
          <p:spPr>
            <a:xfrm>
              <a:off x="2238731" y="5375149"/>
              <a:ext cx="144984"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12</a:t>
              </a:r>
            </a:p>
          </p:txBody>
        </p:sp>
        <p:sp>
          <p:nvSpPr>
            <p:cNvPr id="206" name="Line 21">
              <a:extLst>
                <a:ext uri="{FF2B5EF4-FFF2-40B4-BE49-F238E27FC236}">
                  <a16:creationId xmlns:a16="http://schemas.microsoft.com/office/drawing/2014/main" id="{84242373-2F88-46F0-9DD0-E1EFEB92BAF6}"/>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07" name="TextBox 206">
              <a:extLst>
                <a:ext uri="{FF2B5EF4-FFF2-40B4-BE49-F238E27FC236}">
                  <a16:creationId xmlns:a16="http://schemas.microsoft.com/office/drawing/2014/main" id="{2A4E8934-9A2B-4B62-A505-2CF7D7004B85}"/>
                </a:ext>
              </a:extLst>
            </p:cNvPr>
            <p:cNvSpPr txBox="1"/>
            <p:nvPr/>
          </p:nvSpPr>
          <p:spPr>
            <a:xfrm>
              <a:off x="1888479" y="5375149"/>
              <a:ext cx="94215"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6</a:t>
              </a:r>
            </a:p>
          </p:txBody>
        </p:sp>
        <p:sp>
          <p:nvSpPr>
            <p:cNvPr id="208" name="Line 21">
              <a:extLst>
                <a:ext uri="{FF2B5EF4-FFF2-40B4-BE49-F238E27FC236}">
                  <a16:creationId xmlns:a16="http://schemas.microsoft.com/office/drawing/2014/main" id="{BCDA147F-2F95-42D0-ADE0-15DDABC874B8}"/>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09" name="TextBox 208">
              <a:extLst>
                <a:ext uri="{FF2B5EF4-FFF2-40B4-BE49-F238E27FC236}">
                  <a16:creationId xmlns:a16="http://schemas.microsoft.com/office/drawing/2014/main" id="{4CC451E6-8A44-41F9-AE26-C7015497CB3B}"/>
                </a:ext>
              </a:extLst>
            </p:cNvPr>
            <p:cNvSpPr txBox="1"/>
            <p:nvPr/>
          </p:nvSpPr>
          <p:spPr>
            <a:xfrm>
              <a:off x="1512841" y="5375149"/>
              <a:ext cx="94215" cy="257369"/>
            </a:xfrm>
            <a:prstGeom prst="rect">
              <a:avLst/>
            </a:prstGeom>
            <a:noFill/>
          </p:spPr>
          <p:txBody>
            <a:bodyPr wrap="none" lIns="36000" tIns="36000" rIns="36000" bIns="36000" rtlCol="0" anchor="t" anchorCtr="0">
              <a:spAutoFit/>
            </a:bodyPr>
            <a:lstStyle/>
            <a:p>
              <a:pPr algn="ctr"/>
              <a:r>
                <a:rPr lang="ja-JP" sz="1200">
                  <a:solidFill>
                    <a:srgbClr val="4D4D4D"/>
                  </a:solidFill>
                  <a:cs typeface="Arial" panose="020B0604020202020204" pitchFamily="34" charset="0"/>
                </a:rPr>
                <a:t>0</a:t>
              </a:r>
            </a:p>
          </p:txBody>
        </p:sp>
      </p:grpSp>
      <p:grpSp>
        <p:nvGrpSpPr>
          <p:cNvPr id="210" name="Group 209">
            <a:extLst>
              <a:ext uri="{FF2B5EF4-FFF2-40B4-BE49-F238E27FC236}">
                <a16:creationId xmlns:a16="http://schemas.microsoft.com/office/drawing/2014/main" id="{0B2D61F8-2F58-4BEB-B2ED-E1B7A6E93049}"/>
              </a:ext>
            </a:extLst>
          </p:cNvPr>
          <p:cNvGrpSpPr/>
          <p:nvPr/>
        </p:nvGrpSpPr>
        <p:grpSpPr>
          <a:xfrm>
            <a:off x="6612524" y="5691394"/>
            <a:ext cx="5242627" cy="226591"/>
            <a:chOff x="953403" y="6161354"/>
            <a:chExt cx="5242627" cy="226591"/>
          </a:xfrm>
        </p:grpSpPr>
        <p:sp>
          <p:nvSpPr>
            <p:cNvPr id="211" name="TextBox 210">
              <a:extLst>
                <a:ext uri="{FF2B5EF4-FFF2-40B4-BE49-F238E27FC236}">
                  <a16:creationId xmlns:a16="http://schemas.microsoft.com/office/drawing/2014/main" id="{F80FE665-CDD4-4F45-BB2B-2B6DEA462EB3}"/>
                </a:ext>
              </a:extLst>
            </p:cNvPr>
            <p:cNvSpPr txBox="1"/>
            <p:nvPr/>
          </p:nvSpPr>
          <p:spPr>
            <a:xfrm>
              <a:off x="6052795" y="6161354"/>
              <a:ext cx="143235"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0</a:t>
              </a:r>
            </a:p>
          </p:txBody>
        </p:sp>
        <p:sp>
          <p:nvSpPr>
            <p:cNvPr id="212" name="TextBox 211">
              <a:extLst>
                <a:ext uri="{FF2B5EF4-FFF2-40B4-BE49-F238E27FC236}">
                  <a16:creationId xmlns:a16="http://schemas.microsoft.com/office/drawing/2014/main" id="{76BEEB09-21DA-4A06-910A-482575B3E398}"/>
                </a:ext>
              </a:extLst>
            </p:cNvPr>
            <p:cNvSpPr txBox="1"/>
            <p:nvPr/>
          </p:nvSpPr>
          <p:spPr>
            <a:xfrm>
              <a:off x="5424185" y="6161354"/>
              <a:ext cx="143235"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0</a:t>
              </a:r>
            </a:p>
          </p:txBody>
        </p:sp>
        <p:sp>
          <p:nvSpPr>
            <p:cNvPr id="213" name="TextBox 212">
              <a:extLst>
                <a:ext uri="{FF2B5EF4-FFF2-40B4-BE49-F238E27FC236}">
                  <a16:creationId xmlns:a16="http://schemas.microsoft.com/office/drawing/2014/main" id="{F5227BBC-A194-41A8-A947-0CE43E2B2546}"/>
                </a:ext>
              </a:extLst>
            </p:cNvPr>
            <p:cNvSpPr txBox="1"/>
            <p:nvPr/>
          </p:nvSpPr>
          <p:spPr>
            <a:xfrm>
              <a:off x="4795580" y="6161354"/>
              <a:ext cx="143235"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7</a:t>
              </a:r>
            </a:p>
          </p:txBody>
        </p:sp>
        <p:sp>
          <p:nvSpPr>
            <p:cNvPr id="214" name="TextBox 213">
              <a:extLst>
                <a:ext uri="{FF2B5EF4-FFF2-40B4-BE49-F238E27FC236}">
                  <a16:creationId xmlns:a16="http://schemas.microsoft.com/office/drawing/2014/main" id="{0BFEA7B3-DFDA-4913-8187-093F6B1B1CD5}"/>
                </a:ext>
              </a:extLst>
            </p:cNvPr>
            <p:cNvSpPr txBox="1"/>
            <p:nvPr/>
          </p:nvSpPr>
          <p:spPr>
            <a:xfrm>
              <a:off x="4131705" y="6161354"/>
              <a:ext cx="21376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26</a:t>
              </a:r>
            </a:p>
          </p:txBody>
        </p:sp>
        <p:sp>
          <p:nvSpPr>
            <p:cNvPr id="215" name="TextBox 214">
              <a:extLst>
                <a:ext uri="{FF2B5EF4-FFF2-40B4-BE49-F238E27FC236}">
                  <a16:creationId xmlns:a16="http://schemas.microsoft.com/office/drawing/2014/main" id="{5D7DB7C2-528A-4A6C-818D-6EC96105A377}"/>
                </a:ext>
              </a:extLst>
            </p:cNvPr>
            <p:cNvSpPr txBox="1"/>
            <p:nvPr/>
          </p:nvSpPr>
          <p:spPr>
            <a:xfrm>
              <a:off x="3503099" y="6161354"/>
              <a:ext cx="21376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43</a:t>
              </a:r>
            </a:p>
          </p:txBody>
        </p:sp>
        <p:sp>
          <p:nvSpPr>
            <p:cNvPr id="216" name="TextBox 215">
              <a:extLst>
                <a:ext uri="{FF2B5EF4-FFF2-40B4-BE49-F238E27FC236}">
                  <a16:creationId xmlns:a16="http://schemas.microsoft.com/office/drawing/2014/main" id="{37F84239-86A9-4214-A1E7-EA1DAE044A68}"/>
                </a:ext>
              </a:extLst>
            </p:cNvPr>
            <p:cNvSpPr txBox="1"/>
            <p:nvPr/>
          </p:nvSpPr>
          <p:spPr>
            <a:xfrm>
              <a:off x="2874492" y="6161354"/>
              <a:ext cx="21376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55</a:t>
              </a:r>
            </a:p>
          </p:txBody>
        </p:sp>
        <p:sp>
          <p:nvSpPr>
            <p:cNvPr id="217" name="TextBox 216">
              <a:extLst>
                <a:ext uri="{FF2B5EF4-FFF2-40B4-BE49-F238E27FC236}">
                  <a16:creationId xmlns:a16="http://schemas.microsoft.com/office/drawing/2014/main" id="{46D228FF-A318-4188-9B64-7CF7B685460E}"/>
                </a:ext>
              </a:extLst>
            </p:cNvPr>
            <p:cNvSpPr txBox="1"/>
            <p:nvPr/>
          </p:nvSpPr>
          <p:spPr>
            <a:xfrm>
              <a:off x="2245884" y="6161354"/>
              <a:ext cx="21376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81</a:t>
              </a:r>
            </a:p>
          </p:txBody>
        </p:sp>
        <p:sp>
          <p:nvSpPr>
            <p:cNvPr id="218" name="TextBox 217">
              <a:extLst>
                <a:ext uri="{FF2B5EF4-FFF2-40B4-BE49-F238E27FC236}">
                  <a16:creationId xmlns:a16="http://schemas.microsoft.com/office/drawing/2014/main" id="{938AE6C9-930A-4DFE-9A91-7CEF1F533265}"/>
                </a:ext>
              </a:extLst>
            </p:cNvPr>
            <p:cNvSpPr txBox="1"/>
            <p:nvPr/>
          </p:nvSpPr>
          <p:spPr>
            <a:xfrm>
              <a:off x="1582011" y="6161354"/>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135</a:t>
              </a:r>
            </a:p>
          </p:txBody>
        </p:sp>
        <p:sp>
          <p:nvSpPr>
            <p:cNvPr id="219" name="TextBox 218">
              <a:extLst>
                <a:ext uri="{FF2B5EF4-FFF2-40B4-BE49-F238E27FC236}">
                  <a16:creationId xmlns:a16="http://schemas.microsoft.com/office/drawing/2014/main" id="{FF527BA1-6C66-43AC-94DC-B692A94300B1}"/>
                </a:ext>
              </a:extLst>
            </p:cNvPr>
            <p:cNvSpPr txBox="1"/>
            <p:nvPr/>
          </p:nvSpPr>
          <p:spPr>
            <a:xfrm>
              <a:off x="953403" y="6161354"/>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393</a:t>
              </a:r>
            </a:p>
          </p:txBody>
        </p:sp>
      </p:grpSp>
      <p:grpSp>
        <p:nvGrpSpPr>
          <p:cNvPr id="220" name="Group 219">
            <a:extLst>
              <a:ext uri="{FF2B5EF4-FFF2-40B4-BE49-F238E27FC236}">
                <a16:creationId xmlns:a16="http://schemas.microsoft.com/office/drawing/2014/main" id="{CFC189DA-683F-4653-80A9-582D9105B2D9}"/>
              </a:ext>
            </a:extLst>
          </p:cNvPr>
          <p:cNvGrpSpPr/>
          <p:nvPr/>
        </p:nvGrpSpPr>
        <p:grpSpPr>
          <a:xfrm>
            <a:off x="6612524" y="5977262"/>
            <a:ext cx="5242627" cy="226591"/>
            <a:chOff x="953403" y="6161354"/>
            <a:chExt cx="5242627" cy="226591"/>
          </a:xfrm>
        </p:grpSpPr>
        <p:sp>
          <p:nvSpPr>
            <p:cNvPr id="221" name="TextBox 220">
              <a:extLst>
                <a:ext uri="{FF2B5EF4-FFF2-40B4-BE49-F238E27FC236}">
                  <a16:creationId xmlns:a16="http://schemas.microsoft.com/office/drawing/2014/main" id="{991B2607-1E31-43D0-9A84-932575E90A46}"/>
                </a:ext>
              </a:extLst>
            </p:cNvPr>
            <p:cNvSpPr txBox="1"/>
            <p:nvPr/>
          </p:nvSpPr>
          <p:spPr>
            <a:xfrm>
              <a:off x="6052795" y="6161354"/>
              <a:ext cx="143235"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0</a:t>
              </a:r>
            </a:p>
          </p:txBody>
        </p:sp>
        <p:sp>
          <p:nvSpPr>
            <p:cNvPr id="222" name="TextBox 221">
              <a:extLst>
                <a:ext uri="{FF2B5EF4-FFF2-40B4-BE49-F238E27FC236}">
                  <a16:creationId xmlns:a16="http://schemas.microsoft.com/office/drawing/2014/main" id="{BA9DE1FD-5359-4736-A901-6DF9B212643F}"/>
                </a:ext>
              </a:extLst>
            </p:cNvPr>
            <p:cNvSpPr txBox="1"/>
            <p:nvPr/>
          </p:nvSpPr>
          <p:spPr>
            <a:xfrm>
              <a:off x="5424185" y="6161354"/>
              <a:ext cx="143235"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0</a:t>
              </a:r>
            </a:p>
          </p:txBody>
        </p:sp>
        <p:sp>
          <p:nvSpPr>
            <p:cNvPr id="223" name="TextBox 222">
              <a:extLst>
                <a:ext uri="{FF2B5EF4-FFF2-40B4-BE49-F238E27FC236}">
                  <a16:creationId xmlns:a16="http://schemas.microsoft.com/office/drawing/2014/main" id="{66E5534C-6660-4E69-97AB-442E9E7D3D19}"/>
                </a:ext>
              </a:extLst>
            </p:cNvPr>
            <p:cNvSpPr txBox="1"/>
            <p:nvPr/>
          </p:nvSpPr>
          <p:spPr>
            <a:xfrm>
              <a:off x="4795580" y="6161354"/>
              <a:ext cx="143235"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0</a:t>
              </a:r>
            </a:p>
          </p:txBody>
        </p:sp>
        <p:sp>
          <p:nvSpPr>
            <p:cNvPr id="224" name="TextBox 223">
              <a:extLst>
                <a:ext uri="{FF2B5EF4-FFF2-40B4-BE49-F238E27FC236}">
                  <a16:creationId xmlns:a16="http://schemas.microsoft.com/office/drawing/2014/main" id="{181EBDA6-BFA8-4E7B-A490-0166BBB8C590}"/>
                </a:ext>
              </a:extLst>
            </p:cNvPr>
            <p:cNvSpPr txBox="1"/>
            <p:nvPr/>
          </p:nvSpPr>
          <p:spPr>
            <a:xfrm>
              <a:off x="4166970" y="6161354"/>
              <a:ext cx="143235"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6</a:t>
              </a:r>
            </a:p>
          </p:txBody>
        </p:sp>
        <p:sp>
          <p:nvSpPr>
            <p:cNvPr id="225" name="TextBox 224">
              <a:extLst>
                <a:ext uri="{FF2B5EF4-FFF2-40B4-BE49-F238E27FC236}">
                  <a16:creationId xmlns:a16="http://schemas.microsoft.com/office/drawing/2014/main" id="{6D7186DD-7588-4669-8E5D-0669910FBF28}"/>
                </a:ext>
              </a:extLst>
            </p:cNvPr>
            <p:cNvSpPr txBox="1"/>
            <p:nvPr/>
          </p:nvSpPr>
          <p:spPr>
            <a:xfrm>
              <a:off x="3503099" y="6161354"/>
              <a:ext cx="213767"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18</a:t>
              </a:r>
            </a:p>
          </p:txBody>
        </p:sp>
        <p:sp>
          <p:nvSpPr>
            <p:cNvPr id="226" name="TextBox 225">
              <a:extLst>
                <a:ext uri="{FF2B5EF4-FFF2-40B4-BE49-F238E27FC236}">
                  <a16:creationId xmlns:a16="http://schemas.microsoft.com/office/drawing/2014/main" id="{253E2E01-C315-4C12-BC82-75BF11CC7288}"/>
                </a:ext>
              </a:extLst>
            </p:cNvPr>
            <p:cNvSpPr txBox="1"/>
            <p:nvPr/>
          </p:nvSpPr>
          <p:spPr>
            <a:xfrm>
              <a:off x="2874492" y="6161354"/>
              <a:ext cx="213767"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31</a:t>
              </a:r>
            </a:p>
          </p:txBody>
        </p:sp>
        <p:sp>
          <p:nvSpPr>
            <p:cNvPr id="227" name="TextBox 226">
              <a:extLst>
                <a:ext uri="{FF2B5EF4-FFF2-40B4-BE49-F238E27FC236}">
                  <a16:creationId xmlns:a16="http://schemas.microsoft.com/office/drawing/2014/main" id="{7802DF35-F6D5-41CA-A9C6-72D9E2A00A25}"/>
                </a:ext>
              </a:extLst>
            </p:cNvPr>
            <p:cNvSpPr txBox="1"/>
            <p:nvPr/>
          </p:nvSpPr>
          <p:spPr>
            <a:xfrm>
              <a:off x="2245884" y="6161354"/>
              <a:ext cx="213767"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53</a:t>
              </a:r>
            </a:p>
          </p:txBody>
        </p:sp>
        <p:sp>
          <p:nvSpPr>
            <p:cNvPr id="228" name="TextBox 227">
              <a:extLst>
                <a:ext uri="{FF2B5EF4-FFF2-40B4-BE49-F238E27FC236}">
                  <a16:creationId xmlns:a16="http://schemas.microsoft.com/office/drawing/2014/main" id="{248C30F4-CC07-4B93-91A6-66094B3FEB66}"/>
                </a:ext>
              </a:extLst>
            </p:cNvPr>
            <p:cNvSpPr txBox="1"/>
            <p:nvPr/>
          </p:nvSpPr>
          <p:spPr>
            <a:xfrm>
              <a:off x="1582011" y="6161354"/>
              <a:ext cx="284300"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118</a:t>
              </a:r>
            </a:p>
          </p:txBody>
        </p:sp>
        <p:sp>
          <p:nvSpPr>
            <p:cNvPr id="229" name="TextBox 228">
              <a:extLst>
                <a:ext uri="{FF2B5EF4-FFF2-40B4-BE49-F238E27FC236}">
                  <a16:creationId xmlns:a16="http://schemas.microsoft.com/office/drawing/2014/main" id="{DAB2AA2A-2435-4078-929D-C2E8A40D8FAB}"/>
                </a:ext>
              </a:extLst>
            </p:cNvPr>
            <p:cNvSpPr txBox="1"/>
            <p:nvPr/>
          </p:nvSpPr>
          <p:spPr>
            <a:xfrm>
              <a:off x="953403" y="6161354"/>
              <a:ext cx="284300" cy="226591"/>
            </a:xfrm>
            <a:prstGeom prst="rect">
              <a:avLst/>
            </a:prstGeom>
            <a:noFill/>
          </p:spPr>
          <p:txBody>
            <a:bodyPr wrap="none" lIns="36000" tIns="36000" rIns="36000" bIns="36000" rtlCol="0" anchor="t" anchorCtr="0">
              <a:spAutoFit/>
            </a:bodyPr>
            <a:lstStyle/>
            <a:p>
              <a:pPr algn="ctr"/>
              <a:r>
                <a:rPr lang="ja-JP" sz="1000">
                  <a:solidFill>
                    <a:schemeClr val="accent4"/>
                  </a:solidFill>
                  <a:cs typeface="Arial" panose="020B0604020202020204" pitchFamily="34" charset="0"/>
                </a:rPr>
                <a:t>389</a:t>
              </a:r>
            </a:p>
          </p:txBody>
        </p:sp>
      </p:grpSp>
      <p:sp>
        <p:nvSpPr>
          <p:cNvPr id="230" name="TextBox 229">
            <a:extLst>
              <a:ext uri="{FF2B5EF4-FFF2-40B4-BE49-F238E27FC236}">
                <a16:creationId xmlns:a16="http://schemas.microsoft.com/office/drawing/2014/main" id="{4379BEA5-CFD0-4C19-A239-9521438D0F3D}"/>
              </a:ext>
            </a:extLst>
          </p:cNvPr>
          <p:cNvSpPr txBox="1"/>
          <p:nvPr/>
        </p:nvSpPr>
        <p:spPr>
          <a:xfrm>
            <a:off x="7074087" y="4637779"/>
            <a:ext cx="734496" cy="276999"/>
          </a:xfrm>
          <a:prstGeom prst="rect">
            <a:avLst/>
          </a:prstGeom>
          <a:noFill/>
        </p:spPr>
        <p:txBody>
          <a:bodyPr wrap="none" rtlCol="0">
            <a:spAutoFit/>
          </a:bodyPr>
          <a:lstStyle/>
          <a:p>
            <a:r>
              <a:rPr lang="ja-JP" sz="1200" dirty="0"/>
              <a:t>T300+D</a:t>
            </a:r>
          </a:p>
        </p:txBody>
      </p:sp>
      <p:sp>
        <p:nvSpPr>
          <p:cNvPr id="231" name="TextBox 230">
            <a:extLst>
              <a:ext uri="{FF2B5EF4-FFF2-40B4-BE49-F238E27FC236}">
                <a16:creationId xmlns:a16="http://schemas.microsoft.com/office/drawing/2014/main" id="{BEBC067D-D2A6-44E9-B551-A05E66181ECB}"/>
              </a:ext>
            </a:extLst>
          </p:cNvPr>
          <p:cNvSpPr txBox="1"/>
          <p:nvPr/>
        </p:nvSpPr>
        <p:spPr>
          <a:xfrm>
            <a:off x="7074087" y="4875007"/>
            <a:ext cx="1107996" cy="276999"/>
          </a:xfrm>
          <a:prstGeom prst="rect">
            <a:avLst/>
          </a:prstGeom>
          <a:noFill/>
        </p:spPr>
        <p:txBody>
          <a:bodyPr wrap="none" rtlCol="0">
            <a:spAutoFit/>
          </a:bodyPr>
          <a:lstStyle/>
          <a:p>
            <a:r>
              <a:rPr lang="ja-JP" sz="1200"/>
              <a:t>ソラフェニブ</a:t>
            </a:r>
          </a:p>
        </p:txBody>
      </p:sp>
      <p:cxnSp>
        <p:nvCxnSpPr>
          <p:cNvPr id="232" name="Straight Connector 231">
            <a:extLst>
              <a:ext uri="{FF2B5EF4-FFF2-40B4-BE49-F238E27FC236}">
                <a16:creationId xmlns:a16="http://schemas.microsoft.com/office/drawing/2014/main" id="{86A3E4E8-FF4A-475D-838D-78B3A3FFB2BF}"/>
              </a:ext>
            </a:extLst>
          </p:cNvPr>
          <p:cNvCxnSpPr>
            <a:cxnSpLocks/>
          </p:cNvCxnSpPr>
          <p:nvPr/>
        </p:nvCxnSpPr>
        <p:spPr>
          <a:xfrm>
            <a:off x="6782416" y="4791667"/>
            <a:ext cx="311285" cy="0"/>
          </a:xfrm>
          <a:prstGeom prst="line">
            <a:avLst/>
          </a:prstGeom>
          <a:noFill/>
          <a:ln w="19050" cap="flat">
            <a:solidFill>
              <a:schemeClr val="accent3"/>
            </a:solidFill>
            <a:prstDash val="solid"/>
            <a:miter/>
          </a:ln>
        </p:spPr>
      </p:cxnSp>
      <p:cxnSp>
        <p:nvCxnSpPr>
          <p:cNvPr id="233" name="Straight Connector 232">
            <a:extLst>
              <a:ext uri="{FF2B5EF4-FFF2-40B4-BE49-F238E27FC236}">
                <a16:creationId xmlns:a16="http://schemas.microsoft.com/office/drawing/2014/main" id="{9416A802-2FA3-40B7-825D-794713004357}"/>
              </a:ext>
            </a:extLst>
          </p:cNvPr>
          <p:cNvCxnSpPr>
            <a:cxnSpLocks/>
          </p:cNvCxnSpPr>
          <p:nvPr/>
        </p:nvCxnSpPr>
        <p:spPr>
          <a:xfrm>
            <a:off x="6769445" y="5028895"/>
            <a:ext cx="311285" cy="0"/>
          </a:xfrm>
          <a:prstGeom prst="line">
            <a:avLst/>
          </a:prstGeom>
          <a:noFill/>
          <a:ln w="19050" cap="flat">
            <a:solidFill>
              <a:schemeClr val="accent4"/>
            </a:solidFill>
            <a:prstDash val="solid"/>
            <a:miter/>
          </a:ln>
        </p:spPr>
      </p:cxnSp>
      <p:grpSp>
        <p:nvGrpSpPr>
          <p:cNvPr id="234" name="Group 233">
            <a:extLst>
              <a:ext uri="{FF2B5EF4-FFF2-40B4-BE49-F238E27FC236}">
                <a16:creationId xmlns:a16="http://schemas.microsoft.com/office/drawing/2014/main" id="{A0814CAF-DDDF-4C3A-AEB4-56D4F04A9663}"/>
              </a:ext>
            </a:extLst>
          </p:cNvPr>
          <p:cNvGrpSpPr/>
          <p:nvPr/>
        </p:nvGrpSpPr>
        <p:grpSpPr>
          <a:xfrm>
            <a:off x="6780069" y="3168794"/>
            <a:ext cx="3472295" cy="1908898"/>
            <a:chOff x="3905250" y="2233612"/>
            <a:chExt cx="4373870" cy="2393137"/>
          </a:xfrm>
        </p:grpSpPr>
        <p:sp>
          <p:nvSpPr>
            <p:cNvPr id="235" name="Freeform: Shape 60">
              <a:extLst>
                <a:ext uri="{FF2B5EF4-FFF2-40B4-BE49-F238E27FC236}">
                  <a16:creationId xmlns:a16="http://schemas.microsoft.com/office/drawing/2014/main" id="{C6E8D456-E4C4-4BE1-90D1-F516BBAF4FD3}"/>
                </a:ext>
              </a:extLst>
            </p:cNvPr>
            <p:cNvSpPr/>
            <p:nvPr/>
          </p:nvSpPr>
          <p:spPr>
            <a:xfrm>
              <a:off x="5745432" y="424997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sz="1100"/>
            </a:p>
          </p:txBody>
        </p:sp>
        <p:sp>
          <p:nvSpPr>
            <p:cNvPr id="236" name="Freeform: Shape 62">
              <a:extLst>
                <a:ext uri="{FF2B5EF4-FFF2-40B4-BE49-F238E27FC236}">
                  <a16:creationId xmlns:a16="http://schemas.microsoft.com/office/drawing/2014/main" id="{549CAF1C-05F0-456C-A3D6-2BE00809FE11}"/>
                </a:ext>
              </a:extLst>
            </p:cNvPr>
            <p:cNvSpPr/>
            <p:nvPr/>
          </p:nvSpPr>
          <p:spPr>
            <a:xfrm>
              <a:off x="3905250" y="2233612"/>
              <a:ext cx="4373870" cy="2393137"/>
            </a:xfrm>
            <a:custGeom>
              <a:avLst/>
              <a:gdLst>
                <a:gd name="connsiteX0" fmla="*/ 4373871 w 4373870"/>
                <a:gd name="connsiteY0" fmla="*/ 2393137 h 2393137"/>
                <a:gd name="connsiteX1" fmla="*/ 4373871 w 4373870"/>
                <a:gd name="connsiteY1" fmla="*/ 2314718 h 2393137"/>
                <a:gd name="connsiteX2" fmla="*/ 3621653 w 4373870"/>
                <a:gd name="connsiteY2" fmla="*/ 2314718 h 2393137"/>
                <a:gd name="connsiteX3" fmla="*/ 3621653 w 4373870"/>
                <a:gd name="connsiteY3" fmla="*/ 2274065 h 2393137"/>
                <a:gd name="connsiteX4" fmla="*/ 3517097 w 4373870"/>
                <a:gd name="connsiteY4" fmla="*/ 2274065 h 2393137"/>
                <a:gd name="connsiteX5" fmla="*/ 3517097 w 4373870"/>
                <a:gd name="connsiteY5" fmla="*/ 2262445 h 2393137"/>
                <a:gd name="connsiteX6" fmla="*/ 3313795 w 4373870"/>
                <a:gd name="connsiteY6" fmla="*/ 2262445 h 2393137"/>
                <a:gd name="connsiteX7" fmla="*/ 3313795 w 4373870"/>
                <a:gd name="connsiteY7" fmla="*/ 2253729 h 2393137"/>
                <a:gd name="connsiteX8" fmla="*/ 3252807 w 4373870"/>
                <a:gd name="connsiteY8" fmla="*/ 2253729 h 2393137"/>
                <a:gd name="connsiteX9" fmla="*/ 3252807 w 4373870"/>
                <a:gd name="connsiteY9" fmla="*/ 2233403 h 2393137"/>
                <a:gd name="connsiteX10" fmla="*/ 2901391 w 4373870"/>
                <a:gd name="connsiteY10" fmla="*/ 2233403 h 2393137"/>
                <a:gd name="connsiteX11" fmla="*/ 2901391 w 4373870"/>
                <a:gd name="connsiteY11" fmla="*/ 2204361 h 2393137"/>
                <a:gd name="connsiteX12" fmla="*/ 2654522 w 4373870"/>
                <a:gd name="connsiteY12" fmla="*/ 2204361 h 2393137"/>
                <a:gd name="connsiteX13" fmla="*/ 2654522 w 4373870"/>
                <a:gd name="connsiteY13" fmla="*/ 2184026 h 2393137"/>
                <a:gd name="connsiteX14" fmla="*/ 2520925 w 4373870"/>
                <a:gd name="connsiteY14" fmla="*/ 2184026 h 2393137"/>
                <a:gd name="connsiteX15" fmla="*/ 2520925 w 4373870"/>
                <a:gd name="connsiteY15" fmla="*/ 2154984 h 2393137"/>
                <a:gd name="connsiteX16" fmla="*/ 2413464 w 4373870"/>
                <a:gd name="connsiteY16" fmla="*/ 2154984 h 2393137"/>
                <a:gd name="connsiteX17" fmla="*/ 2413464 w 4373870"/>
                <a:gd name="connsiteY17" fmla="*/ 2137563 h 2393137"/>
                <a:gd name="connsiteX18" fmla="*/ 2172414 w 4373870"/>
                <a:gd name="connsiteY18" fmla="*/ 2137563 h 2393137"/>
                <a:gd name="connsiteX19" fmla="*/ 2172414 w 4373870"/>
                <a:gd name="connsiteY19" fmla="*/ 2111426 h 2393137"/>
                <a:gd name="connsiteX20" fmla="*/ 2146278 w 4373870"/>
                <a:gd name="connsiteY20" fmla="*/ 2111426 h 2393137"/>
                <a:gd name="connsiteX21" fmla="*/ 2146278 w 4373870"/>
                <a:gd name="connsiteY21" fmla="*/ 2076574 h 2393137"/>
                <a:gd name="connsiteX22" fmla="*/ 1925545 w 4373870"/>
                <a:gd name="connsiteY22" fmla="*/ 2076574 h 2393137"/>
                <a:gd name="connsiteX23" fmla="*/ 1925545 w 4373870"/>
                <a:gd name="connsiteY23" fmla="*/ 2059143 h 2393137"/>
                <a:gd name="connsiteX24" fmla="*/ 1823895 w 4373870"/>
                <a:gd name="connsiteY24" fmla="*/ 2059143 h 2393137"/>
                <a:gd name="connsiteX25" fmla="*/ 1823895 w 4373870"/>
                <a:gd name="connsiteY25" fmla="*/ 2015576 h 2393137"/>
                <a:gd name="connsiteX26" fmla="*/ 1710633 w 4373870"/>
                <a:gd name="connsiteY26" fmla="*/ 2015576 h 2393137"/>
                <a:gd name="connsiteX27" fmla="*/ 1710633 w 4373870"/>
                <a:gd name="connsiteY27" fmla="*/ 1992344 h 2393137"/>
                <a:gd name="connsiteX28" fmla="*/ 1527658 w 4373870"/>
                <a:gd name="connsiteY28" fmla="*/ 1992344 h 2393137"/>
                <a:gd name="connsiteX29" fmla="*/ 1527658 w 4373870"/>
                <a:gd name="connsiteY29" fmla="*/ 1972018 h 2393137"/>
                <a:gd name="connsiteX30" fmla="*/ 1486995 w 4373870"/>
                <a:gd name="connsiteY30" fmla="*/ 1972018 h 2393137"/>
                <a:gd name="connsiteX31" fmla="*/ 1486995 w 4373870"/>
                <a:gd name="connsiteY31" fmla="*/ 1954587 h 2393137"/>
                <a:gd name="connsiteX32" fmla="*/ 1449238 w 4373870"/>
                <a:gd name="connsiteY32" fmla="*/ 1954587 h 2393137"/>
                <a:gd name="connsiteX33" fmla="*/ 1449238 w 4373870"/>
                <a:gd name="connsiteY33" fmla="*/ 1908124 h 2393137"/>
                <a:gd name="connsiteX34" fmla="*/ 1385345 w 4373870"/>
                <a:gd name="connsiteY34" fmla="*/ 1908124 h 2393137"/>
                <a:gd name="connsiteX35" fmla="*/ 1385345 w 4373870"/>
                <a:gd name="connsiteY35" fmla="*/ 1884883 h 2393137"/>
                <a:gd name="connsiteX36" fmla="*/ 1237231 w 4373870"/>
                <a:gd name="connsiteY36" fmla="*/ 1884883 h 2393137"/>
                <a:gd name="connsiteX37" fmla="*/ 1237231 w 4373870"/>
                <a:gd name="connsiteY37" fmla="*/ 1847126 h 2393137"/>
                <a:gd name="connsiteX38" fmla="*/ 1196569 w 4373870"/>
                <a:gd name="connsiteY38" fmla="*/ 1847126 h 2393137"/>
                <a:gd name="connsiteX39" fmla="*/ 1196569 w 4373870"/>
                <a:gd name="connsiteY39" fmla="*/ 1791948 h 2393137"/>
                <a:gd name="connsiteX40" fmla="*/ 1071686 w 4373870"/>
                <a:gd name="connsiteY40" fmla="*/ 1791948 h 2393137"/>
                <a:gd name="connsiteX41" fmla="*/ 1071686 w 4373870"/>
                <a:gd name="connsiteY41" fmla="*/ 1768716 h 2393137"/>
                <a:gd name="connsiteX42" fmla="*/ 1001982 w 4373870"/>
                <a:gd name="connsiteY42" fmla="*/ 1768716 h 2393137"/>
                <a:gd name="connsiteX43" fmla="*/ 1001982 w 4373870"/>
                <a:gd name="connsiteY43" fmla="*/ 1716434 h 2393137"/>
                <a:gd name="connsiteX44" fmla="*/ 958415 w 4373870"/>
                <a:gd name="connsiteY44" fmla="*/ 1716434 h 2393137"/>
                <a:gd name="connsiteX45" fmla="*/ 958415 w 4373870"/>
                <a:gd name="connsiteY45" fmla="*/ 1693202 h 2393137"/>
                <a:gd name="connsiteX46" fmla="*/ 958415 w 4373870"/>
                <a:gd name="connsiteY46" fmla="*/ 1693202 h 2393137"/>
                <a:gd name="connsiteX47" fmla="*/ 958415 w 4373870"/>
                <a:gd name="connsiteY47" fmla="*/ 1649635 h 2393137"/>
                <a:gd name="connsiteX48" fmla="*/ 946800 w 4373870"/>
                <a:gd name="connsiteY48" fmla="*/ 1649635 h 2393137"/>
                <a:gd name="connsiteX49" fmla="*/ 946800 w 4373870"/>
                <a:gd name="connsiteY49" fmla="*/ 1591551 h 2393137"/>
                <a:gd name="connsiteX50" fmla="*/ 914852 w 4373870"/>
                <a:gd name="connsiteY50" fmla="*/ 1591551 h 2393137"/>
                <a:gd name="connsiteX51" fmla="*/ 914852 w 4373870"/>
                <a:gd name="connsiteY51" fmla="*/ 1571225 h 2393137"/>
                <a:gd name="connsiteX52" fmla="*/ 824819 w 4373870"/>
                <a:gd name="connsiteY52" fmla="*/ 1571225 h 2393137"/>
                <a:gd name="connsiteX53" fmla="*/ 824819 w 4373870"/>
                <a:gd name="connsiteY53" fmla="*/ 1556699 h 2393137"/>
                <a:gd name="connsiteX54" fmla="*/ 789968 w 4373870"/>
                <a:gd name="connsiteY54" fmla="*/ 1556699 h 2393137"/>
                <a:gd name="connsiteX55" fmla="*/ 789968 w 4373870"/>
                <a:gd name="connsiteY55" fmla="*/ 1524752 h 2393137"/>
                <a:gd name="connsiteX56" fmla="*/ 749308 w 4373870"/>
                <a:gd name="connsiteY56" fmla="*/ 1524752 h 2393137"/>
                <a:gd name="connsiteX57" fmla="*/ 749308 w 4373870"/>
                <a:gd name="connsiteY57" fmla="*/ 1428912 h 2393137"/>
                <a:gd name="connsiteX58" fmla="*/ 728978 w 4373870"/>
                <a:gd name="connsiteY58" fmla="*/ 1428912 h 2393137"/>
                <a:gd name="connsiteX59" fmla="*/ 728978 w 4373870"/>
                <a:gd name="connsiteY59" fmla="*/ 1306935 h 2393137"/>
                <a:gd name="connsiteX60" fmla="*/ 714456 w 4373870"/>
                <a:gd name="connsiteY60" fmla="*/ 1306935 h 2393137"/>
                <a:gd name="connsiteX61" fmla="*/ 714456 w 4373870"/>
                <a:gd name="connsiteY61" fmla="*/ 1266273 h 2393137"/>
                <a:gd name="connsiteX62" fmla="*/ 644753 w 4373870"/>
                <a:gd name="connsiteY62" fmla="*/ 1266273 h 2393137"/>
                <a:gd name="connsiteX63" fmla="*/ 644753 w 4373870"/>
                <a:gd name="connsiteY63" fmla="*/ 1243041 h 2393137"/>
                <a:gd name="connsiteX64" fmla="*/ 618615 w 4373870"/>
                <a:gd name="connsiteY64" fmla="*/ 1243041 h 2393137"/>
                <a:gd name="connsiteX65" fmla="*/ 618615 w 4373870"/>
                <a:gd name="connsiteY65" fmla="*/ 1228515 h 2393137"/>
                <a:gd name="connsiteX66" fmla="*/ 583763 w 4373870"/>
                <a:gd name="connsiteY66" fmla="*/ 1228515 h 2393137"/>
                <a:gd name="connsiteX67" fmla="*/ 583763 w 4373870"/>
                <a:gd name="connsiteY67" fmla="*/ 1196569 h 2393137"/>
                <a:gd name="connsiteX68" fmla="*/ 519869 w 4373870"/>
                <a:gd name="connsiteY68" fmla="*/ 1196569 h 2393137"/>
                <a:gd name="connsiteX69" fmla="*/ 519869 w 4373870"/>
                <a:gd name="connsiteY69" fmla="*/ 1115244 h 2393137"/>
                <a:gd name="connsiteX70" fmla="*/ 502443 w 4373870"/>
                <a:gd name="connsiteY70" fmla="*/ 1115244 h 2393137"/>
                <a:gd name="connsiteX71" fmla="*/ 502443 w 4373870"/>
                <a:gd name="connsiteY71" fmla="*/ 1013603 h 2393137"/>
                <a:gd name="connsiteX72" fmla="*/ 470496 w 4373870"/>
                <a:gd name="connsiteY72" fmla="*/ 1013603 h 2393137"/>
                <a:gd name="connsiteX73" fmla="*/ 470496 w 4373870"/>
                <a:gd name="connsiteY73" fmla="*/ 859671 h 2393137"/>
                <a:gd name="connsiteX74" fmla="*/ 441452 w 4373870"/>
                <a:gd name="connsiteY74" fmla="*/ 859671 h 2393137"/>
                <a:gd name="connsiteX75" fmla="*/ 441452 w 4373870"/>
                <a:gd name="connsiteY75" fmla="*/ 842245 h 2393137"/>
                <a:gd name="connsiteX76" fmla="*/ 386271 w 4373870"/>
                <a:gd name="connsiteY76" fmla="*/ 842245 h 2393137"/>
                <a:gd name="connsiteX77" fmla="*/ 386271 w 4373870"/>
                <a:gd name="connsiteY77" fmla="*/ 827723 h 2393137"/>
                <a:gd name="connsiteX78" fmla="*/ 357228 w 4373870"/>
                <a:gd name="connsiteY78" fmla="*/ 827723 h 2393137"/>
                <a:gd name="connsiteX79" fmla="*/ 357228 w 4373870"/>
                <a:gd name="connsiteY79" fmla="*/ 792872 h 2393137"/>
                <a:gd name="connsiteX80" fmla="*/ 331090 w 4373870"/>
                <a:gd name="connsiteY80" fmla="*/ 792872 h 2393137"/>
                <a:gd name="connsiteX81" fmla="*/ 331090 w 4373870"/>
                <a:gd name="connsiteY81" fmla="*/ 772542 h 2393137"/>
                <a:gd name="connsiteX82" fmla="*/ 281716 w 4373870"/>
                <a:gd name="connsiteY82" fmla="*/ 772542 h 2393137"/>
                <a:gd name="connsiteX83" fmla="*/ 281716 w 4373870"/>
                <a:gd name="connsiteY83" fmla="*/ 679605 h 2393137"/>
                <a:gd name="connsiteX84" fmla="*/ 264291 w 4373870"/>
                <a:gd name="connsiteY84" fmla="*/ 679605 h 2393137"/>
                <a:gd name="connsiteX85" fmla="*/ 264291 w 4373870"/>
                <a:gd name="connsiteY85" fmla="*/ 560529 h 2393137"/>
                <a:gd name="connsiteX86" fmla="*/ 243961 w 4373870"/>
                <a:gd name="connsiteY86" fmla="*/ 560529 h 2393137"/>
                <a:gd name="connsiteX87" fmla="*/ 243961 w 4373870"/>
                <a:gd name="connsiteY87" fmla="*/ 328185 h 2393137"/>
                <a:gd name="connsiteX88" fmla="*/ 217822 w 4373870"/>
                <a:gd name="connsiteY88" fmla="*/ 328185 h 2393137"/>
                <a:gd name="connsiteX89" fmla="*/ 217822 w 4373870"/>
                <a:gd name="connsiteY89" fmla="*/ 243960 h 2393137"/>
                <a:gd name="connsiteX90" fmla="*/ 197492 w 4373870"/>
                <a:gd name="connsiteY90" fmla="*/ 243960 h 2393137"/>
                <a:gd name="connsiteX91" fmla="*/ 197492 w 4373870"/>
                <a:gd name="connsiteY91" fmla="*/ 191683 h 2393137"/>
                <a:gd name="connsiteX92" fmla="*/ 174258 w 4373870"/>
                <a:gd name="connsiteY92" fmla="*/ 191683 h 2393137"/>
                <a:gd name="connsiteX93" fmla="*/ 174258 w 4373870"/>
                <a:gd name="connsiteY93" fmla="*/ 148119 h 2393137"/>
                <a:gd name="connsiteX94" fmla="*/ 159736 w 4373870"/>
                <a:gd name="connsiteY94" fmla="*/ 148119 h 2393137"/>
                <a:gd name="connsiteX95" fmla="*/ 159736 w 4373870"/>
                <a:gd name="connsiteY95" fmla="*/ 116172 h 2393137"/>
                <a:gd name="connsiteX96" fmla="*/ 139406 w 4373870"/>
                <a:gd name="connsiteY96" fmla="*/ 116172 h 2393137"/>
                <a:gd name="connsiteX97" fmla="*/ 139406 w 4373870"/>
                <a:gd name="connsiteY97" fmla="*/ 78416 h 2393137"/>
                <a:gd name="connsiteX98" fmla="*/ 101650 w 4373870"/>
                <a:gd name="connsiteY98" fmla="*/ 78416 h 2393137"/>
                <a:gd name="connsiteX99" fmla="*/ 101650 w 4373870"/>
                <a:gd name="connsiteY99" fmla="*/ 34852 h 2393137"/>
                <a:gd name="connsiteX100" fmla="*/ 63894 w 4373870"/>
                <a:gd name="connsiteY100" fmla="*/ 34852 h 2393137"/>
                <a:gd name="connsiteX101" fmla="*/ 63894 w 4373870"/>
                <a:gd name="connsiteY101" fmla="*/ 0 h 2393137"/>
                <a:gd name="connsiteX102" fmla="*/ 0 w 4373870"/>
                <a:gd name="connsiteY102" fmla="*/ 0 h 239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373870" h="2393137">
                  <a:moveTo>
                    <a:pt x="4373871" y="2393137"/>
                  </a:moveTo>
                  <a:lnTo>
                    <a:pt x="4373871" y="2314718"/>
                  </a:lnTo>
                  <a:lnTo>
                    <a:pt x="3621653" y="2314718"/>
                  </a:lnTo>
                  <a:lnTo>
                    <a:pt x="3621653" y="2274065"/>
                  </a:lnTo>
                  <a:lnTo>
                    <a:pt x="3517097" y="2274065"/>
                  </a:lnTo>
                  <a:lnTo>
                    <a:pt x="3517097" y="2262445"/>
                  </a:lnTo>
                  <a:lnTo>
                    <a:pt x="3313795" y="2262445"/>
                  </a:lnTo>
                  <a:lnTo>
                    <a:pt x="3313795" y="2253729"/>
                  </a:lnTo>
                  <a:lnTo>
                    <a:pt x="3252807" y="2253729"/>
                  </a:lnTo>
                  <a:lnTo>
                    <a:pt x="3252807" y="2233403"/>
                  </a:lnTo>
                  <a:lnTo>
                    <a:pt x="2901391" y="2233403"/>
                  </a:lnTo>
                  <a:lnTo>
                    <a:pt x="2901391" y="2204361"/>
                  </a:lnTo>
                  <a:lnTo>
                    <a:pt x="2654522" y="2204361"/>
                  </a:lnTo>
                  <a:lnTo>
                    <a:pt x="2654522" y="2184026"/>
                  </a:lnTo>
                  <a:lnTo>
                    <a:pt x="2520925" y="2184026"/>
                  </a:lnTo>
                  <a:lnTo>
                    <a:pt x="2520925" y="2154984"/>
                  </a:lnTo>
                  <a:lnTo>
                    <a:pt x="2413464" y="2154984"/>
                  </a:lnTo>
                  <a:lnTo>
                    <a:pt x="2413464" y="2137563"/>
                  </a:lnTo>
                  <a:lnTo>
                    <a:pt x="2172414" y="2137563"/>
                  </a:lnTo>
                  <a:lnTo>
                    <a:pt x="2172414" y="2111426"/>
                  </a:lnTo>
                  <a:lnTo>
                    <a:pt x="2146278" y="2111426"/>
                  </a:lnTo>
                  <a:lnTo>
                    <a:pt x="2146278" y="2076574"/>
                  </a:lnTo>
                  <a:lnTo>
                    <a:pt x="1925545" y="2076574"/>
                  </a:lnTo>
                  <a:lnTo>
                    <a:pt x="1925545" y="2059143"/>
                  </a:lnTo>
                  <a:lnTo>
                    <a:pt x="1823895" y="2059143"/>
                  </a:lnTo>
                  <a:lnTo>
                    <a:pt x="1823895" y="2015576"/>
                  </a:lnTo>
                  <a:lnTo>
                    <a:pt x="1710633" y="2015576"/>
                  </a:lnTo>
                  <a:lnTo>
                    <a:pt x="1710633" y="1992344"/>
                  </a:lnTo>
                  <a:lnTo>
                    <a:pt x="1527658" y="1992344"/>
                  </a:lnTo>
                  <a:lnTo>
                    <a:pt x="1527658" y="1972018"/>
                  </a:lnTo>
                  <a:lnTo>
                    <a:pt x="1486995" y="1972018"/>
                  </a:lnTo>
                  <a:lnTo>
                    <a:pt x="1486995" y="1954587"/>
                  </a:lnTo>
                  <a:lnTo>
                    <a:pt x="1449238" y="1954587"/>
                  </a:lnTo>
                  <a:lnTo>
                    <a:pt x="1449238" y="1908124"/>
                  </a:lnTo>
                  <a:lnTo>
                    <a:pt x="1385345" y="1908124"/>
                  </a:lnTo>
                  <a:lnTo>
                    <a:pt x="1385345" y="1884883"/>
                  </a:lnTo>
                  <a:lnTo>
                    <a:pt x="1237231" y="1884883"/>
                  </a:lnTo>
                  <a:lnTo>
                    <a:pt x="1237231" y="1847126"/>
                  </a:lnTo>
                  <a:lnTo>
                    <a:pt x="1196569" y="1847126"/>
                  </a:lnTo>
                  <a:lnTo>
                    <a:pt x="1196569" y="1791948"/>
                  </a:lnTo>
                  <a:lnTo>
                    <a:pt x="1071686" y="1791948"/>
                  </a:lnTo>
                  <a:lnTo>
                    <a:pt x="1071686" y="1768716"/>
                  </a:lnTo>
                  <a:lnTo>
                    <a:pt x="1001982" y="1768716"/>
                  </a:lnTo>
                  <a:lnTo>
                    <a:pt x="1001982" y="1716434"/>
                  </a:lnTo>
                  <a:lnTo>
                    <a:pt x="958415" y="1716434"/>
                  </a:lnTo>
                  <a:lnTo>
                    <a:pt x="958415" y="1693202"/>
                  </a:lnTo>
                  <a:lnTo>
                    <a:pt x="958415" y="1693202"/>
                  </a:lnTo>
                  <a:lnTo>
                    <a:pt x="958415" y="1649635"/>
                  </a:lnTo>
                  <a:lnTo>
                    <a:pt x="946800" y="1649635"/>
                  </a:lnTo>
                  <a:lnTo>
                    <a:pt x="946800" y="1591551"/>
                  </a:lnTo>
                  <a:lnTo>
                    <a:pt x="914852" y="1591551"/>
                  </a:lnTo>
                  <a:lnTo>
                    <a:pt x="914852" y="1571225"/>
                  </a:lnTo>
                  <a:lnTo>
                    <a:pt x="824819" y="1571225"/>
                  </a:lnTo>
                  <a:lnTo>
                    <a:pt x="824819" y="1556699"/>
                  </a:lnTo>
                  <a:lnTo>
                    <a:pt x="789968" y="1556699"/>
                  </a:lnTo>
                  <a:lnTo>
                    <a:pt x="789968" y="1524752"/>
                  </a:lnTo>
                  <a:lnTo>
                    <a:pt x="749308" y="1524752"/>
                  </a:lnTo>
                  <a:lnTo>
                    <a:pt x="749308" y="1428912"/>
                  </a:lnTo>
                  <a:lnTo>
                    <a:pt x="728978" y="1428912"/>
                  </a:lnTo>
                  <a:lnTo>
                    <a:pt x="728978" y="1306935"/>
                  </a:lnTo>
                  <a:lnTo>
                    <a:pt x="714456" y="1306935"/>
                  </a:lnTo>
                  <a:lnTo>
                    <a:pt x="714456" y="1266273"/>
                  </a:lnTo>
                  <a:lnTo>
                    <a:pt x="644753" y="1266273"/>
                  </a:lnTo>
                  <a:lnTo>
                    <a:pt x="644753" y="1243041"/>
                  </a:lnTo>
                  <a:lnTo>
                    <a:pt x="618615" y="1243041"/>
                  </a:lnTo>
                  <a:lnTo>
                    <a:pt x="618615" y="1228515"/>
                  </a:lnTo>
                  <a:lnTo>
                    <a:pt x="583763" y="1228515"/>
                  </a:lnTo>
                  <a:lnTo>
                    <a:pt x="583763" y="1196569"/>
                  </a:lnTo>
                  <a:lnTo>
                    <a:pt x="519869" y="1196569"/>
                  </a:lnTo>
                  <a:lnTo>
                    <a:pt x="519869" y="1115244"/>
                  </a:lnTo>
                  <a:lnTo>
                    <a:pt x="502443" y="1115244"/>
                  </a:lnTo>
                  <a:lnTo>
                    <a:pt x="502443" y="1013603"/>
                  </a:lnTo>
                  <a:lnTo>
                    <a:pt x="470496" y="1013603"/>
                  </a:lnTo>
                  <a:lnTo>
                    <a:pt x="470496" y="859671"/>
                  </a:lnTo>
                  <a:lnTo>
                    <a:pt x="441452" y="859671"/>
                  </a:lnTo>
                  <a:lnTo>
                    <a:pt x="441452" y="842245"/>
                  </a:lnTo>
                  <a:lnTo>
                    <a:pt x="386271" y="842245"/>
                  </a:lnTo>
                  <a:lnTo>
                    <a:pt x="386271" y="827723"/>
                  </a:lnTo>
                  <a:lnTo>
                    <a:pt x="357228" y="827723"/>
                  </a:lnTo>
                  <a:lnTo>
                    <a:pt x="357228" y="792872"/>
                  </a:lnTo>
                  <a:lnTo>
                    <a:pt x="331090" y="792872"/>
                  </a:lnTo>
                  <a:lnTo>
                    <a:pt x="331090" y="772542"/>
                  </a:lnTo>
                  <a:lnTo>
                    <a:pt x="281716" y="772542"/>
                  </a:lnTo>
                  <a:lnTo>
                    <a:pt x="281716" y="679605"/>
                  </a:lnTo>
                  <a:lnTo>
                    <a:pt x="264291" y="679605"/>
                  </a:lnTo>
                  <a:lnTo>
                    <a:pt x="264291" y="560529"/>
                  </a:lnTo>
                  <a:lnTo>
                    <a:pt x="243961" y="560529"/>
                  </a:lnTo>
                  <a:lnTo>
                    <a:pt x="243961" y="328185"/>
                  </a:lnTo>
                  <a:lnTo>
                    <a:pt x="217822" y="328185"/>
                  </a:lnTo>
                  <a:lnTo>
                    <a:pt x="217822" y="243960"/>
                  </a:lnTo>
                  <a:lnTo>
                    <a:pt x="197492" y="243960"/>
                  </a:lnTo>
                  <a:lnTo>
                    <a:pt x="197492" y="191683"/>
                  </a:lnTo>
                  <a:lnTo>
                    <a:pt x="174258" y="191683"/>
                  </a:lnTo>
                  <a:lnTo>
                    <a:pt x="174258" y="148119"/>
                  </a:lnTo>
                  <a:lnTo>
                    <a:pt x="159736" y="148119"/>
                  </a:lnTo>
                  <a:lnTo>
                    <a:pt x="159736" y="116172"/>
                  </a:lnTo>
                  <a:lnTo>
                    <a:pt x="139406" y="116172"/>
                  </a:lnTo>
                  <a:lnTo>
                    <a:pt x="139406" y="78416"/>
                  </a:lnTo>
                  <a:lnTo>
                    <a:pt x="101650" y="78416"/>
                  </a:lnTo>
                  <a:lnTo>
                    <a:pt x="101650" y="34852"/>
                  </a:lnTo>
                  <a:lnTo>
                    <a:pt x="63894" y="34852"/>
                  </a:lnTo>
                  <a:lnTo>
                    <a:pt x="63894" y="0"/>
                  </a:lnTo>
                  <a:lnTo>
                    <a:pt x="0" y="0"/>
                  </a:lnTo>
                </a:path>
              </a:pathLst>
            </a:custGeom>
            <a:noFill/>
            <a:ln w="19050" cap="flat">
              <a:solidFill>
                <a:schemeClr val="accent4"/>
              </a:solidFill>
              <a:prstDash val="solid"/>
              <a:miter/>
            </a:ln>
          </p:spPr>
          <p:txBody>
            <a:bodyPr rtlCol="0" anchor="ctr"/>
            <a:lstStyle/>
            <a:p>
              <a:endParaRPr lang="en-GB" sz="1100"/>
            </a:p>
          </p:txBody>
        </p:sp>
        <p:sp>
          <p:nvSpPr>
            <p:cNvPr id="237" name="Freeform: Shape 77">
              <a:extLst>
                <a:ext uri="{FF2B5EF4-FFF2-40B4-BE49-F238E27FC236}">
                  <a16:creationId xmlns:a16="http://schemas.microsoft.com/office/drawing/2014/main" id="{73EA0156-7B15-48E6-88EF-81753B748E94}"/>
                </a:ext>
              </a:extLst>
            </p:cNvPr>
            <p:cNvSpPr/>
            <p:nvPr/>
          </p:nvSpPr>
          <p:spPr>
            <a:xfrm>
              <a:off x="4926282" y="39642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sz="1100"/>
            </a:p>
          </p:txBody>
        </p:sp>
        <p:sp>
          <p:nvSpPr>
            <p:cNvPr id="238" name="Freeform: Shape 78">
              <a:extLst>
                <a:ext uri="{FF2B5EF4-FFF2-40B4-BE49-F238E27FC236}">
                  <a16:creationId xmlns:a16="http://schemas.microsoft.com/office/drawing/2014/main" id="{E6525BD8-648C-4636-8046-490C556DCA0E}"/>
                </a:ext>
              </a:extLst>
            </p:cNvPr>
            <p:cNvSpPr/>
            <p:nvPr/>
          </p:nvSpPr>
          <p:spPr>
            <a:xfrm>
              <a:off x="5116782" y="40404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sz="1100"/>
            </a:p>
          </p:txBody>
        </p:sp>
        <p:sp>
          <p:nvSpPr>
            <p:cNvPr id="239" name="Freeform: Shape 79">
              <a:extLst>
                <a:ext uri="{FF2B5EF4-FFF2-40B4-BE49-F238E27FC236}">
                  <a16:creationId xmlns:a16="http://schemas.microsoft.com/office/drawing/2014/main" id="{A08A7A28-8143-42E7-8B46-3CF3DB5E94DF}"/>
                </a:ext>
              </a:extLst>
            </p:cNvPr>
            <p:cNvSpPr/>
            <p:nvPr/>
          </p:nvSpPr>
          <p:spPr>
            <a:xfrm>
              <a:off x="5554932" y="41928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sz="1100"/>
            </a:p>
          </p:txBody>
        </p:sp>
        <p:sp>
          <p:nvSpPr>
            <p:cNvPr id="240" name="Freeform: Shape 121">
              <a:extLst>
                <a:ext uri="{FF2B5EF4-FFF2-40B4-BE49-F238E27FC236}">
                  <a16:creationId xmlns:a16="http://schemas.microsoft.com/office/drawing/2014/main" id="{C1D5F6B5-A9A9-42DD-8504-C804DFF0F357}"/>
                </a:ext>
              </a:extLst>
            </p:cNvPr>
            <p:cNvSpPr/>
            <p:nvPr/>
          </p:nvSpPr>
          <p:spPr>
            <a:xfrm>
              <a:off x="6107382" y="432617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sz="1100"/>
            </a:p>
          </p:txBody>
        </p:sp>
        <p:sp>
          <p:nvSpPr>
            <p:cNvPr id="241" name="Freeform: Shape 122">
              <a:extLst>
                <a:ext uri="{FF2B5EF4-FFF2-40B4-BE49-F238E27FC236}">
                  <a16:creationId xmlns:a16="http://schemas.microsoft.com/office/drawing/2014/main" id="{67DBD379-C4EE-4EB3-82DF-88660A717EB7}"/>
                </a:ext>
              </a:extLst>
            </p:cNvPr>
            <p:cNvSpPr/>
            <p:nvPr/>
          </p:nvSpPr>
          <p:spPr>
            <a:xfrm>
              <a:off x="6850332" y="44214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sz="1100"/>
            </a:p>
          </p:txBody>
        </p:sp>
        <p:sp>
          <p:nvSpPr>
            <p:cNvPr id="242" name="Freeform: Shape 123">
              <a:extLst>
                <a:ext uri="{FF2B5EF4-FFF2-40B4-BE49-F238E27FC236}">
                  <a16:creationId xmlns:a16="http://schemas.microsoft.com/office/drawing/2014/main" id="{6E82F372-1B4F-4100-80C7-0F4ED55E5D51}"/>
                </a:ext>
              </a:extLst>
            </p:cNvPr>
            <p:cNvSpPr/>
            <p:nvPr/>
          </p:nvSpPr>
          <p:spPr>
            <a:xfrm>
              <a:off x="7136092" y="44214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sz="1100"/>
            </a:p>
          </p:txBody>
        </p:sp>
        <p:sp>
          <p:nvSpPr>
            <p:cNvPr id="243" name="Freeform: Shape 355">
              <a:extLst>
                <a:ext uri="{FF2B5EF4-FFF2-40B4-BE49-F238E27FC236}">
                  <a16:creationId xmlns:a16="http://schemas.microsoft.com/office/drawing/2014/main" id="{D1CDAD1D-9ED9-467B-9CC1-051406E71432}"/>
                </a:ext>
              </a:extLst>
            </p:cNvPr>
            <p:cNvSpPr/>
            <p:nvPr/>
          </p:nvSpPr>
          <p:spPr>
            <a:xfrm>
              <a:off x="7478992" y="44595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sz="1100"/>
            </a:p>
          </p:txBody>
        </p:sp>
        <p:sp>
          <p:nvSpPr>
            <p:cNvPr id="244" name="Freeform: Shape 356">
              <a:extLst>
                <a:ext uri="{FF2B5EF4-FFF2-40B4-BE49-F238E27FC236}">
                  <a16:creationId xmlns:a16="http://schemas.microsoft.com/office/drawing/2014/main" id="{74BB15EC-359B-4A3B-BB0E-23EF91DCBD44}"/>
                </a:ext>
              </a:extLst>
            </p:cNvPr>
            <p:cNvSpPr/>
            <p:nvPr/>
          </p:nvSpPr>
          <p:spPr>
            <a:xfrm>
              <a:off x="7555192" y="451667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sz="1100"/>
            </a:p>
          </p:txBody>
        </p:sp>
        <p:sp>
          <p:nvSpPr>
            <p:cNvPr id="245" name="Freeform: Shape 357">
              <a:extLst>
                <a:ext uri="{FF2B5EF4-FFF2-40B4-BE49-F238E27FC236}">
                  <a16:creationId xmlns:a16="http://schemas.microsoft.com/office/drawing/2014/main" id="{EB53682E-FF4E-43FA-9D7C-328E07E6ECC1}"/>
                </a:ext>
              </a:extLst>
            </p:cNvPr>
            <p:cNvSpPr/>
            <p:nvPr/>
          </p:nvSpPr>
          <p:spPr>
            <a:xfrm>
              <a:off x="7917142" y="451667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sz="1100"/>
            </a:p>
          </p:txBody>
        </p:sp>
        <p:sp>
          <p:nvSpPr>
            <p:cNvPr id="246" name="Freeform: Shape 358">
              <a:extLst>
                <a:ext uri="{FF2B5EF4-FFF2-40B4-BE49-F238E27FC236}">
                  <a16:creationId xmlns:a16="http://schemas.microsoft.com/office/drawing/2014/main" id="{DF9D62FB-9E7E-41E5-8403-D06ACE7E1CDF}"/>
                </a:ext>
              </a:extLst>
            </p:cNvPr>
            <p:cNvSpPr/>
            <p:nvPr/>
          </p:nvSpPr>
          <p:spPr>
            <a:xfrm>
              <a:off x="8240992" y="451667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4"/>
              </a:solidFill>
              <a:prstDash val="solid"/>
              <a:miter/>
            </a:ln>
          </p:spPr>
          <p:txBody>
            <a:bodyPr rtlCol="0" anchor="ctr"/>
            <a:lstStyle/>
            <a:p>
              <a:endParaRPr lang="en-GB" sz="1100"/>
            </a:p>
          </p:txBody>
        </p:sp>
      </p:grpSp>
      <p:grpSp>
        <p:nvGrpSpPr>
          <p:cNvPr id="247" name="Group 246">
            <a:extLst>
              <a:ext uri="{FF2B5EF4-FFF2-40B4-BE49-F238E27FC236}">
                <a16:creationId xmlns:a16="http://schemas.microsoft.com/office/drawing/2014/main" id="{01908F6E-CB03-4AEF-B0F7-61BEAFD7D5CD}"/>
              </a:ext>
            </a:extLst>
          </p:cNvPr>
          <p:cNvGrpSpPr/>
          <p:nvPr/>
        </p:nvGrpSpPr>
        <p:grpSpPr>
          <a:xfrm>
            <a:off x="6780070" y="3168794"/>
            <a:ext cx="4328918" cy="1782585"/>
            <a:chOff x="3386137" y="2324099"/>
            <a:chExt cx="5422401" cy="2214629"/>
          </a:xfrm>
        </p:grpSpPr>
        <p:sp>
          <p:nvSpPr>
            <p:cNvPr id="248" name="Freeform: Shape 50">
              <a:extLst>
                <a:ext uri="{FF2B5EF4-FFF2-40B4-BE49-F238E27FC236}">
                  <a16:creationId xmlns:a16="http://schemas.microsoft.com/office/drawing/2014/main" id="{620EB252-4DB6-42EB-8B88-1D9102B6B6E0}"/>
                </a:ext>
              </a:extLst>
            </p:cNvPr>
            <p:cNvSpPr/>
            <p:nvPr/>
          </p:nvSpPr>
          <p:spPr>
            <a:xfrm>
              <a:off x="3386137" y="2324099"/>
              <a:ext cx="5422401" cy="2172061"/>
            </a:xfrm>
            <a:custGeom>
              <a:avLst/>
              <a:gdLst>
                <a:gd name="connsiteX0" fmla="*/ 5422402 w 5422401"/>
                <a:gd name="connsiteY0" fmla="*/ 2172062 h 2172061"/>
                <a:gd name="connsiteX1" fmla="*/ 4692158 w 5422401"/>
                <a:gd name="connsiteY1" fmla="*/ 2172062 h 2172061"/>
                <a:gd name="connsiteX2" fmla="*/ 4692158 w 5422401"/>
                <a:gd name="connsiteY2" fmla="*/ 2147211 h 2172061"/>
                <a:gd name="connsiteX3" fmla="*/ 3617005 w 5422401"/>
                <a:gd name="connsiteY3" fmla="*/ 2147211 h 2172061"/>
                <a:gd name="connsiteX4" fmla="*/ 3617005 w 5422401"/>
                <a:gd name="connsiteY4" fmla="*/ 2103701 h 2172061"/>
                <a:gd name="connsiteX5" fmla="*/ 3253435 w 5422401"/>
                <a:gd name="connsiteY5" fmla="*/ 2103701 h 2172061"/>
                <a:gd name="connsiteX6" fmla="*/ 3253435 w 5422401"/>
                <a:gd name="connsiteY6" fmla="*/ 2091271 h 2172061"/>
                <a:gd name="connsiteX7" fmla="*/ 2868120 w 5422401"/>
                <a:gd name="connsiteY7" fmla="*/ 2091271 h 2172061"/>
                <a:gd name="connsiteX8" fmla="*/ 2868120 w 5422401"/>
                <a:gd name="connsiteY8" fmla="*/ 2063306 h 2172061"/>
                <a:gd name="connsiteX9" fmla="*/ 2675468 w 5422401"/>
                <a:gd name="connsiteY9" fmla="*/ 2063306 h 2172061"/>
                <a:gd name="connsiteX10" fmla="*/ 2675468 w 5422401"/>
                <a:gd name="connsiteY10" fmla="*/ 2053990 h 2172061"/>
                <a:gd name="connsiteX11" fmla="*/ 2501446 w 5422401"/>
                <a:gd name="connsiteY11" fmla="*/ 2053990 h 2172061"/>
                <a:gd name="connsiteX12" fmla="*/ 2501446 w 5422401"/>
                <a:gd name="connsiteY12" fmla="*/ 2032235 h 2172061"/>
                <a:gd name="connsiteX13" fmla="*/ 2420655 w 5422401"/>
                <a:gd name="connsiteY13" fmla="*/ 2032235 h 2172061"/>
                <a:gd name="connsiteX14" fmla="*/ 2420655 w 5422401"/>
                <a:gd name="connsiteY14" fmla="*/ 2022910 h 2172061"/>
                <a:gd name="connsiteX15" fmla="*/ 2175177 w 5422401"/>
                <a:gd name="connsiteY15" fmla="*/ 2022910 h 2172061"/>
                <a:gd name="connsiteX16" fmla="*/ 2175177 w 5422401"/>
                <a:gd name="connsiteY16" fmla="*/ 2007375 h 2172061"/>
                <a:gd name="connsiteX17" fmla="*/ 2140992 w 5422401"/>
                <a:gd name="connsiteY17" fmla="*/ 2007375 h 2172061"/>
                <a:gd name="connsiteX18" fmla="*/ 2140992 w 5422401"/>
                <a:gd name="connsiteY18" fmla="*/ 1966979 h 2172061"/>
                <a:gd name="connsiteX19" fmla="*/ 2019805 w 5422401"/>
                <a:gd name="connsiteY19" fmla="*/ 1966979 h 2172061"/>
                <a:gd name="connsiteX20" fmla="*/ 2019805 w 5422401"/>
                <a:gd name="connsiteY20" fmla="*/ 1954549 h 2172061"/>
                <a:gd name="connsiteX21" fmla="*/ 1957654 w 5422401"/>
                <a:gd name="connsiteY21" fmla="*/ 1954549 h 2172061"/>
                <a:gd name="connsiteX22" fmla="*/ 1957654 w 5422401"/>
                <a:gd name="connsiteY22" fmla="*/ 1935909 h 2172061"/>
                <a:gd name="connsiteX23" fmla="*/ 1845793 w 5422401"/>
                <a:gd name="connsiteY23" fmla="*/ 1935909 h 2172061"/>
                <a:gd name="connsiteX24" fmla="*/ 1845793 w 5422401"/>
                <a:gd name="connsiteY24" fmla="*/ 1917259 h 2172061"/>
                <a:gd name="connsiteX25" fmla="*/ 1777432 w 5422401"/>
                <a:gd name="connsiteY25" fmla="*/ 1917259 h 2172061"/>
                <a:gd name="connsiteX26" fmla="*/ 1777432 w 5422401"/>
                <a:gd name="connsiteY26" fmla="*/ 1892399 h 2172061"/>
                <a:gd name="connsiteX27" fmla="*/ 1668666 w 5422401"/>
                <a:gd name="connsiteY27" fmla="*/ 1892399 h 2172061"/>
                <a:gd name="connsiteX28" fmla="*/ 1668666 w 5422401"/>
                <a:gd name="connsiteY28" fmla="*/ 1858223 h 2172061"/>
                <a:gd name="connsiteX29" fmla="*/ 1485329 w 5422401"/>
                <a:gd name="connsiteY29" fmla="*/ 1858223 h 2172061"/>
                <a:gd name="connsiteX30" fmla="*/ 1485329 w 5422401"/>
                <a:gd name="connsiteY30" fmla="*/ 1836468 h 2172061"/>
                <a:gd name="connsiteX31" fmla="*/ 1448048 w 5422401"/>
                <a:gd name="connsiteY31" fmla="*/ 1836468 h 2172061"/>
                <a:gd name="connsiteX32" fmla="*/ 1448048 w 5422401"/>
                <a:gd name="connsiteY32" fmla="*/ 1817827 h 2172061"/>
                <a:gd name="connsiteX33" fmla="*/ 1432503 w 5422401"/>
                <a:gd name="connsiteY33" fmla="*/ 1817827 h 2172061"/>
                <a:gd name="connsiteX34" fmla="*/ 1432503 w 5422401"/>
                <a:gd name="connsiteY34" fmla="*/ 1802282 h 2172061"/>
                <a:gd name="connsiteX35" fmla="*/ 1227420 w 5422401"/>
                <a:gd name="connsiteY35" fmla="*/ 1802282 h 2172061"/>
                <a:gd name="connsiteX36" fmla="*/ 1227420 w 5422401"/>
                <a:gd name="connsiteY36" fmla="*/ 1774317 h 2172061"/>
                <a:gd name="connsiteX37" fmla="*/ 1180805 w 5422401"/>
                <a:gd name="connsiteY37" fmla="*/ 1774317 h 2172061"/>
                <a:gd name="connsiteX38" fmla="*/ 1180805 w 5422401"/>
                <a:gd name="connsiteY38" fmla="*/ 1730816 h 2172061"/>
                <a:gd name="connsiteX39" fmla="*/ 1009898 w 5422401"/>
                <a:gd name="connsiteY39" fmla="*/ 1730816 h 2172061"/>
                <a:gd name="connsiteX40" fmla="*/ 1009898 w 5422401"/>
                <a:gd name="connsiteY40" fmla="*/ 1709061 h 2172061"/>
                <a:gd name="connsiteX41" fmla="*/ 978827 w 5422401"/>
                <a:gd name="connsiteY41" fmla="*/ 1709061 h 2172061"/>
                <a:gd name="connsiteX42" fmla="*/ 978827 w 5422401"/>
                <a:gd name="connsiteY42" fmla="*/ 1659350 h 2172061"/>
                <a:gd name="connsiteX43" fmla="*/ 947755 w 5422401"/>
                <a:gd name="connsiteY43" fmla="*/ 1659350 h 2172061"/>
                <a:gd name="connsiteX44" fmla="*/ 947755 w 5422401"/>
                <a:gd name="connsiteY44" fmla="*/ 1603410 h 2172061"/>
                <a:gd name="connsiteX45" fmla="*/ 922895 w 5422401"/>
                <a:gd name="connsiteY45" fmla="*/ 1603410 h 2172061"/>
                <a:gd name="connsiteX46" fmla="*/ 922895 w 5422401"/>
                <a:gd name="connsiteY46" fmla="*/ 1522619 h 2172061"/>
                <a:gd name="connsiteX47" fmla="*/ 860748 w 5422401"/>
                <a:gd name="connsiteY47" fmla="*/ 1522619 h 2172061"/>
                <a:gd name="connsiteX48" fmla="*/ 860748 w 5422401"/>
                <a:gd name="connsiteY48" fmla="*/ 1513303 h 2172061"/>
                <a:gd name="connsiteX49" fmla="*/ 739559 w 5422401"/>
                <a:gd name="connsiteY49" fmla="*/ 1513303 h 2172061"/>
                <a:gd name="connsiteX50" fmla="*/ 739559 w 5422401"/>
                <a:gd name="connsiteY50" fmla="*/ 1435618 h 2172061"/>
                <a:gd name="connsiteX51" fmla="*/ 705378 w 5422401"/>
                <a:gd name="connsiteY51" fmla="*/ 1435618 h 2172061"/>
                <a:gd name="connsiteX52" fmla="*/ 705378 w 5422401"/>
                <a:gd name="connsiteY52" fmla="*/ 1308211 h 2172061"/>
                <a:gd name="connsiteX53" fmla="*/ 649445 w 5422401"/>
                <a:gd name="connsiteY53" fmla="*/ 1308211 h 2172061"/>
                <a:gd name="connsiteX54" fmla="*/ 649445 w 5422401"/>
                <a:gd name="connsiteY54" fmla="*/ 1286456 h 2172061"/>
                <a:gd name="connsiteX55" fmla="*/ 596619 w 5422401"/>
                <a:gd name="connsiteY55" fmla="*/ 1286456 h 2172061"/>
                <a:gd name="connsiteX56" fmla="*/ 596619 w 5422401"/>
                <a:gd name="connsiteY56" fmla="*/ 1270921 h 2172061"/>
                <a:gd name="connsiteX57" fmla="*/ 506505 w 5422401"/>
                <a:gd name="connsiteY57" fmla="*/ 1270921 h 2172061"/>
                <a:gd name="connsiteX58" fmla="*/ 506505 w 5422401"/>
                <a:gd name="connsiteY58" fmla="*/ 1233630 h 2172061"/>
                <a:gd name="connsiteX59" fmla="*/ 487861 w 5422401"/>
                <a:gd name="connsiteY59" fmla="*/ 1233630 h 2172061"/>
                <a:gd name="connsiteX60" fmla="*/ 487861 w 5422401"/>
                <a:gd name="connsiteY60" fmla="*/ 1112444 h 2172061"/>
                <a:gd name="connsiteX61" fmla="*/ 466109 w 5422401"/>
                <a:gd name="connsiteY61" fmla="*/ 1112444 h 2172061"/>
                <a:gd name="connsiteX62" fmla="*/ 466109 w 5422401"/>
                <a:gd name="connsiteY62" fmla="*/ 997477 h 2172061"/>
                <a:gd name="connsiteX63" fmla="*/ 453680 w 5422401"/>
                <a:gd name="connsiteY63" fmla="*/ 997477 h 2172061"/>
                <a:gd name="connsiteX64" fmla="*/ 453680 w 5422401"/>
                <a:gd name="connsiteY64" fmla="*/ 929110 h 2172061"/>
                <a:gd name="connsiteX65" fmla="*/ 397746 w 5422401"/>
                <a:gd name="connsiteY65" fmla="*/ 929110 h 2172061"/>
                <a:gd name="connsiteX66" fmla="*/ 397746 w 5422401"/>
                <a:gd name="connsiteY66" fmla="*/ 901143 h 2172061"/>
                <a:gd name="connsiteX67" fmla="*/ 323169 w 5422401"/>
                <a:gd name="connsiteY67" fmla="*/ 901143 h 2172061"/>
                <a:gd name="connsiteX68" fmla="*/ 323169 w 5422401"/>
                <a:gd name="connsiteY68" fmla="*/ 876285 h 2172061"/>
                <a:gd name="connsiteX69" fmla="*/ 292095 w 5422401"/>
                <a:gd name="connsiteY69" fmla="*/ 876285 h 2172061"/>
                <a:gd name="connsiteX70" fmla="*/ 292095 w 5422401"/>
                <a:gd name="connsiteY70" fmla="*/ 860748 h 2172061"/>
                <a:gd name="connsiteX71" fmla="*/ 279665 w 5422401"/>
                <a:gd name="connsiteY71" fmla="*/ 860748 h 2172061"/>
                <a:gd name="connsiteX72" fmla="*/ 279665 w 5422401"/>
                <a:gd name="connsiteY72" fmla="*/ 789278 h 2172061"/>
                <a:gd name="connsiteX73" fmla="*/ 248591 w 5422401"/>
                <a:gd name="connsiteY73" fmla="*/ 789278 h 2172061"/>
                <a:gd name="connsiteX74" fmla="*/ 248591 w 5422401"/>
                <a:gd name="connsiteY74" fmla="*/ 627693 h 2172061"/>
                <a:gd name="connsiteX75" fmla="*/ 220625 w 5422401"/>
                <a:gd name="connsiteY75" fmla="*/ 627693 h 2172061"/>
                <a:gd name="connsiteX76" fmla="*/ 220625 w 5422401"/>
                <a:gd name="connsiteY76" fmla="*/ 301417 h 2172061"/>
                <a:gd name="connsiteX77" fmla="*/ 214410 w 5422401"/>
                <a:gd name="connsiteY77" fmla="*/ 301417 h 2172061"/>
                <a:gd name="connsiteX78" fmla="*/ 214410 w 5422401"/>
                <a:gd name="connsiteY78" fmla="*/ 174014 h 2172061"/>
                <a:gd name="connsiteX79" fmla="*/ 192658 w 5422401"/>
                <a:gd name="connsiteY79" fmla="*/ 174014 h 2172061"/>
                <a:gd name="connsiteX80" fmla="*/ 192658 w 5422401"/>
                <a:gd name="connsiteY80" fmla="*/ 102544 h 2172061"/>
                <a:gd name="connsiteX81" fmla="*/ 161584 w 5422401"/>
                <a:gd name="connsiteY81" fmla="*/ 102544 h 2172061"/>
                <a:gd name="connsiteX82" fmla="*/ 161584 w 5422401"/>
                <a:gd name="connsiteY82" fmla="*/ 68363 h 2172061"/>
                <a:gd name="connsiteX83" fmla="*/ 142940 w 5422401"/>
                <a:gd name="connsiteY83" fmla="*/ 68363 h 2172061"/>
                <a:gd name="connsiteX84" fmla="*/ 142940 w 5422401"/>
                <a:gd name="connsiteY84" fmla="*/ 43503 h 2172061"/>
                <a:gd name="connsiteX85" fmla="*/ 80792 w 5422401"/>
                <a:gd name="connsiteY85" fmla="*/ 43503 h 2172061"/>
                <a:gd name="connsiteX86" fmla="*/ 80792 w 5422401"/>
                <a:gd name="connsiteY86" fmla="*/ 27966 h 2172061"/>
                <a:gd name="connsiteX87" fmla="*/ 52826 w 5422401"/>
                <a:gd name="connsiteY87" fmla="*/ 27966 h 2172061"/>
                <a:gd name="connsiteX88" fmla="*/ 52826 w 5422401"/>
                <a:gd name="connsiteY88" fmla="*/ 0 h 2172061"/>
                <a:gd name="connsiteX89" fmla="*/ 0 w 5422401"/>
                <a:gd name="connsiteY89" fmla="*/ 0 h 217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422401" h="2172061">
                  <a:moveTo>
                    <a:pt x="5422402" y="2172062"/>
                  </a:moveTo>
                  <a:lnTo>
                    <a:pt x="4692158" y="2172062"/>
                  </a:lnTo>
                  <a:lnTo>
                    <a:pt x="4692158" y="2147211"/>
                  </a:lnTo>
                  <a:lnTo>
                    <a:pt x="3617005" y="2147211"/>
                  </a:lnTo>
                  <a:lnTo>
                    <a:pt x="3617005" y="2103701"/>
                  </a:lnTo>
                  <a:lnTo>
                    <a:pt x="3253435" y="2103701"/>
                  </a:lnTo>
                  <a:lnTo>
                    <a:pt x="3253435" y="2091271"/>
                  </a:lnTo>
                  <a:lnTo>
                    <a:pt x="2868120" y="2091271"/>
                  </a:lnTo>
                  <a:lnTo>
                    <a:pt x="2868120" y="2063306"/>
                  </a:lnTo>
                  <a:lnTo>
                    <a:pt x="2675468" y="2063306"/>
                  </a:lnTo>
                  <a:lnTo>
                    <a:pt x="2675468" y="2053990"/>
                  </a:lnTo>
                  <a:lnTo>
                    <a:pt x="2501446" y="2053990"/>
                  </a:lnTo>
                  <a:lnTo>
                    <a:pt x="2501446" y="2032235"/>
                  </a:lnTo>
                  <a:lnTo>
                    <a:pt x="2420655" y="2032235"/>
                  </a:lnTo>
                  <a:lnTo>
                    <a:pt x="2420655" y="2022910"/>
                  </a:lnTo>
                  <a:lnTo>
                    <a:pt x="2175177" y="2022910"/>
                  </a:lnTo>
                  <a:lnTo>
                    <a:pt x="2175177" y="2007375"/>
                  </a:lnTo>
                  <a:lnTo>
                    <a:pt x="2140992" y="2007375"/>
                  </a:lnTo>
                  <a:lnTo>
                    <a:pt x="2140992" y="1966979"/>
                  </a:lnTo>
                  <a:lnTo>
                    <a:pt x="2019805" y="1966979"/>
                  </a:lnTo>
                  <a:lnTo>
                    <a:pt x="2019805" y="1954549"/>
                  </a:lnTo>
                  <a:lnTo>
                    <a:pt x="1957654" y="1954549"/>
                  </a:lnTo>
                  <a:lnTo>
                    <a:pt x="1957654" y="1935909"/>
                  </a:lnTo>
                  <a:lnTo>
                    <a:pt x="1845793" y="1935909"/>
                  </a:lnTo>
                  <a:lnTo>
                    <a:pt x="1845793" y="1917259"/>
                  </a:lnTo>
                  <a:lnTo>
                    <a:pt x="1777432" y="1917259"/>
                  </a:lnTo>
                  <a:lnTo>
                    <a:pt x="1777432" y="1892399"/>
                  </a:lnTo>
                  <a:lnTo>
                    <a:pt x="1668666" y="1892399"/>
                  </a:lnTo>
                  <a:lnTo>
                    <a:pt x="1668666" y="1858223"/>
                  </a:lnTo>
                  <a:lnTo>
                    <a:pt x="1485329" y="1858223"/>
                  </a:lnTo>
                  <a:lnTo>
                    <a:pt x="1485329" y="1836468"/>
                  </a:lnTo>
                  <a:lnTo>
                    <a:pt x="1448048" y="1836468"/>
                  </a:lnTo>
                  <a:lnTo>
                    <a:pt x="1448048" y="1817827"/>
                  </a:lnTo>
                  <a:lnTo>
                    <a:pt x="1432503" y="1817827"/>
                  </a:lnTo>
                  <a:lnTo>
                    <a:pt x="1432503" y="1802282"/>
                  </a:lnTo>
                  <a:lnTo>
                    <a:pt x="1227420" y="1802282"/>
                  </a:lnTo>
                  <a:lnTo>
                    <a:pt x="1227420" y="1774317"/>
                  </a:lnTo>
                  <a:lnTo>
                    <a:pt x="1180805" y="1774317"/>
                  </a:lnTo>
                  <a:lnTo>
                    <a:pt x="1180805" y="1730816"/>
                  </a:lnTo>
                  <a:lnTo>
                    <a:pt x="1009898" y="1730816"/>
                  </a:lnTo>
                  <a:lnTo>
                    <a:pt x="1009898" y="1709061"/>
                  </a:lnTo>
                  <a:lnTo>
                    <a:pt x="978827" y="1709061"/>
                  </a:lnTo>
                  <a:lnTo>
                    <a:pt x="978827" y="1659350"/>
                  </a:lnTo>
                  <a:lnTo>
                    <a:pt x="947755" y="1659350"/>
                  </a:lnTo>
                  <a:lnTo>
                    <a:pt x="947755" y="1603410"/>
                  </a:lnTo>
                  <a:lnTo>
                    <a:pt x="922895" y="1603410"/>
                  </a:lnTo>
                  <a:lnTo>
                    <a:pt x="922895" y="1522619"/>
                  </a:lnTo>
                  <a:lnTo>
                    <a:pt x="860748" y="1522619"/>
                  </a:lnTo>
                  <a:lnTo>
                    <a:pt x="860748" y="1513303"/>
                  </a:lnTo>
                  <a:lnTo>
                    <a:pt x="739559" y="1513303"/>
                  </a:lnTo>
                  <a:lnTo>
                    <a:pt x="739559" y="1435618"/>
                  </a:lnTo>
                  <a:lnTo>
                    <a:pt x="705378" y="1435618"/>
                  </a:lnTo>
                  <a:lnTo>
                    <a:pt x="705378" y="1308211"/>
                  </a:lnTo>
                  <a:lnTo>
                    <a:pt x="649445" y="1308211"/>
                  </a:lnTo>
                  <a:lnTo>
                    <a:pt x="649445" y="1286456"/>
                  </a:lnTo>
                  <a:lnTo>
                    <a:pt x="596619" y="1286456"/>
                  </a:lnTo>
                  <a:lnTo>
                    <a:pt x="596619" y="1270921"/>
                  </a:lnTo>
                  <a:lnTo>
                    <a:pt x="506505" y="1270921"/>
                  </a:lnTo>
                  <a:lnTo>
                    <a:pt x="506505" y="1233630"/>
                  </a:lnTo>
                  <a:lnTo>
                    <a:pt x="487861" y="1233630"/>
                  </a:lnTo>
                  <a:lnTo>
                    <a:pt x="487861" y="1112444"/>
                  </a:lnTo>
                  <a:lnTo>
                    <a:pt x="466109" y="1112444"/>
                  </a:lnTo>
                  <a:lnTo>
                    <a:pt x="466109" y="997477"/>
                  </a:lnTo>
                  <a:lnTo>
                    <a:pt x="453680" y="997477"/>
                  </a:lnTo>
                  <a:lnTo>
                    <a:pt x="453680" y="929110"/>
                  </a:lnTo>
                  <a:lnTo>
                    <a:pt x="397746" y="929110"/>
                  </a:lnTo>
                  <a:lnTo>
                    <a:pt x="397746" y="901143"/>
                  </a:lnTo>
                  <a:lnTo>
                    <a:pt x="323169" y="901143"/>
                  </a:lnTo>
                  <a:lnTo>
                    <a:pt x="323169" y="876285"/>
                  </a:lnTo>
                  <a:lnTo>
                    <a:pt x="292095" y="876285"/>
                  </a:lnTo>
                  <a:lnTo>
                    <a:pt x="292095" y="860748"/>
                  </a:lnTo>
                  <a:lnTo>
                    <a:pt x="279665" y="860748"/>
                  </a:lnTo>
                  <a:lnTo>
                    <a:pt x="279665" y="789278"/>
                  </a:lnTo>
                  <a:lnTo>
                    <a:pt x="248591" y="789278"/>
                  </a:lnTo>
                  <a:lnTo>
                    <a:pt x="248591" y="627693"/>
                  </a:lnTo>
                  <a:lnTo>
                    <a:pt x="220625" y="627693"/>
                  </a:lnTo>
                  <a:lnTo>
                    <a:pt x="220625" y="301417"/>
                  </a:lnTo>
                  <a:lnTo>
                    <a:pt x="214410" y="301417"/>
                  </a:lnTo>
                  <a:lnTo>
                    <a:pt x="214410" y="174014"/>
                  </a:lnTo>
                  <a:lnTo>
                    <a:pt x="192658" y="174014"/>
                  </a:lnTo>
                  <a:lnTo>
                    <a:pt x="192658" y="102544"/>
                  </a:lnTo>
                  <a:lnTo>
                    <a:pt x="161584" y="102544"/>
                  </a:lnTo>
                  <a:lnTo>
                    <a:pt x="161584" y="68363"/>
                  </a:lnTo>
                  <a:lnTo>
                    <a:pt x="142940" y="68363"/>
                  </a:lnTo>
                  <a:lnTo>
                    <a:pt x="142940" y="43503"/>
                  </a:lnTo>
                  <a:lnTo>
                    <a:pt x="80792" y="43503"/>
                  </a:lnTo>
                  <a:lnTo>
                    <a:pt x="80792" y="27966"/>
                  </a:lnTo>
                  <a:lnTo>
                    <a:pt x="52826" y="27966"/>
                  </a:lnTo>
                  <a:lnTo>
                    <a:pt x="52826" y="0"/>
                  </a:lnTo>
                  <a:lnTo>
                    <a:pt x="0" y="0"/>
                  </a:lnTo>
                </a:path>
              </a:pathLst>
            </a:custGeom>
            <a:noFill/>
            <a:ln w="19050" cap="flat">
              <a:solidFill>
                <a:schemeClr val="accent3"/>
              </a:solidFill>
              <a:prstDash val="solid"/>
              <a:miter/>
            </a:ln>
          </p:spPr>
          <p:txBody>
            <a:bodyPr rtlCol="0" anchor="ctr"/>
            <a:lstStyle/>
            <a:p>
              <a:endParaRPr lang="en-GB" sz="1100"/>
            </a:p>
          </p:txBody>
        </p:sp>
        <p:sp>
          <p:nvSpPr>
            <p:cNvPr id="249" name="Freeform: Shape 54">
              <a:extLst>
                <a:ext uri="{FF2B5EF4-FFF2-40B4-BE49-F238E27FC236}">
                  <a16:creationId xmlns:a16="http://schemas.microsoft.com/office/drawing/2014/main" id="{7303C299-5644-4CF0-8CA4-6292FC78812F}"/>
                </a:ext>
              </a:extLst>
            </p:cNvPr>
            <p:cNvSpPr/>
            <p:nvPr/>
          </p:nvSpPr>
          <p:spPr>
            <a:xfrm>
              <a:off x="5489028" y="425717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sz="1100"/>
            </a:p>
          </p:txBody>
        </p:sp>
        <p:sp>
          <p:nvSpPr>
            <p:cNvPr id="250" name="Freeform: Shape 56">
              <a:extLst>
                <a:ext uri="{FF2B5EF4-FFF2-40B4-BE49-F238E27FC236}">
                  <a16:creationId xmlns:a16="http://schemas.microsoft.com/office/drawing/2014/main" id="{4FD308D4-14FE-48C6-B0C4-5645757E315F}"/>
                </a:ext>
              </a:extLst>
            </p:cNvPr>
            <p:cNvSpPr/>
            <p:nvPr/>
          </p:nvSpPr>
          <p:spPr>
            <a:xfrm>
              <a:off x="3755478" y="31903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sz="1100"/>
            </a:p>
          </p:txBody>
        </p:sp>
        <p:sp>
          <p:nvSpPr>
            <p:cNvPr id="251" name="Freeform: Shape 58">
              <a:extLst>
                <a:ext uri="{FF2B5EF4-FFF2-40B4-BE49-F238E27FC236}">
                  <a16:creationId xmlns:a16="http://schemas.microsoft.com/office/drawing/2014/main" id="{55A5D69E-57A6-43CE-9EBB-F9F27827BD5D}"/>
                </a:ext>
              </a:extLst>
            </p:cNvPr>
            <p:cNvSpPr/>
            <p:nvPr/>
          </p:nvSpPr>
          <p:spPr>
            <a:xfrm>
              <a:off x="5908128" y="43524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sz="1100"/>
            </a:p>
          </p:txBody>
        </p:sp>
        <p:sp>
          <p:nvSpPr>
            <p:cNvPr id="252" name="Freeform: Shape 189">
              <a:extLst>
                <a:ext uri="{FF2B5EF4-FFF2-40B4-BE49-F238E27FC236}">
                  <a16:creationId xmlns:a16="http://schemas.microsoft.com/office/drawing/2014/main" id="{2D017716-5587-4EDF-99FA-4BD5090E5935}"/>
                </a:ext>
              </a:extLst>
            </p:cNvPr>
            <p:cNvSpPr/>
            <p:nvPr/>
          </p:nvSpPr>
          <p:spPr>
            <a:xfrm>
              <a:off x="6270078" y="437147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sz="1100"/>
            </a:p>
          </p:txBody>
        </p:sp>
        <p:sp>
          <p:nvSpPr>
            <p:cNvPr id="253" name="Freeform: Shape 193">
              <a:extLst>
                <a:ext uri="{FF2B5EF4-FFF2-40B4-BE49-F238E27FC236}">
                  <a16:creationId xmlns:a16="http://schemas.microsoft.com/office/drawing/2014/main" id="{03D6901F-D683-4107-A7BD-A726F0DA9AE1}"/>
                </a:ext>
              </a:extLst>
            </p:cNvPr>
            <p:cNvSpPr/>
            <p:nvPr/>
          </p:nvSpPr>
          <p:spPr>
            <a:xfrm>
              <a:off x="6593938" y="437147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sz="1100"/>
            </a:p>
          </p:txBody>
        </p:sp>
        <p:sp>
          <p:nvSpPr>
            <p:cNvPr id="254" name="Freeform: Shape 197">
              <a:extLst>
                <a:ext uri="{FF2B5EF4-FFF2-40B4-BE49-F238E27FC236}">
                  <a16:creationId xmlns:a16="http://schemas.microsoft.com/office/drawing/2014/main" id="{E0BD2218-4613-4160-8C12-9E1767E44390}"/>
                </a:ext>
              </a:extLst>
            </p:cNvPr>
            <p:cNvSpPr/>
            <p:nvPr/>
          </p:nvSpPr>
          <p:spPr>
            <a:xfrm>
              <a:off x="6632038" y="43905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sz="1100"/>
            </a:p>
          </p:txBody>
        </p:sp>
        <p:sp>
          <p:nvSpPr>
            <p:cNvPr id="255" name="Freeform: Shape 198">
              <a:extLst>
                <a:ext uri="{FF2B5EF4-FFF2-40B4-BE49-F238E27FC236}">
                  <a16:creationId xmlns:a16="http://schemas.microsoft.com/office/drawing/2014/main" id="{E8A33714-6366-45A1-9188-630240690586}"/>
                </a:ext>
              </a:extLst>
            </p:cNvPr>
            <p:cNvSpPr/>
            <p:nvPr/>
          </p:nvSpPr>
          <p:spPr>
            <a:xfrm>
              <a:off x="6651088" y="43905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sz="1100"/>
            </a:p>
          </p:txBody>
        </p:sp>
        <p:sp>
          <p:nvSpPr>
            <p:cNvPr id="256" name="Freeform: Shape 199">
              <a:extLst>
                <a:ext uri="{FF2B5EF4-FFF2-40B4-BE49-F238E27FC236}">
                  <a16:creationId xmlns:a16="http://schemas.microsoft.com/office/drawing/2014/main" id="{133FDAAF-2705-4702-B822-6227CE14025C}"/>
                </a:ext>
              </a:extLst>
            </p:cNvPr>
            <p:cNvSpPr/>
            <p:nvPr/>
          </p:nvSpPr>
          <p:spPr>
            <a:xfrm>
              <a:off x="6670138" y="43905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sz="1100"/>
            </a:p>
          </p:txBody>
        </p:sp>
        <p:sp>
          <p:nvSpPr>
            <p:cNvPr id="257" name="Freeform: Shape 200">
              <a:extLst>
                <a:ext uri="{FF2B5EF4-FFF2-40B4-BE49-F238E27FC236}">
                  <a16:creationId xmlns:a16="http://schemas.microsoft.com/office/drawing/2014/main" id="{BC7CBE75-1572-4831-9B38-7DC2C165DDA1}"/>
                </a:ext>
              </a:extLst>
            </p:cNvPr>
            <p:cNvSpPr/>
            <p:nvPr/>
          </p:nvSpPr>
          <p:spPr>
            <a:xfrm>
              <a:off x="6670138" y="43905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sz="1100"/>
            </a:p>
          </p:txBody>
        </p:sp>
        <p:sp>
          <p:nvSpPr>
            <p:cNvPr id="258" name="Freeform: Shape 205">
              <a:extLst>
                <a:ext uri="{FF2B5EF4-FFF2-40B4-BE49-F238E27FC236}">
                  <a16:creationId xmlns:a16="http://schemas.microsoft.com/office/drawing/2014/main" id="{44FB5A4A-A24E-49D0-90C8-FDD4E90A1A6B}"/>
                </a:ext>
              </a:extLst>
            </p:cNvPr>
            <p:cNvSpPr/>
            <p:nvPr/>
          </p:nvSpPr>
          <p:spPr>
            <a:xfrm>
              <a:off x="6974938" y="43905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sz="1100"/>
            </a:p>
          </p:txBody>
        </p:sp>
        <p:sp>
          <p:nvSpPr>
            <p:cNvPr id="259" name="Freeform: Shape 206">
              <a:extLst>
                <a:ext uri="{FF2B5EF4-FFF2-40B4-BE49-F238E27FC236}">
                  <a16:creationId xmlns:a16="http://schemas.microsoft.com/office/drawing/2014/main" id="{831668C0-508E-4AA8-8220-95B6D1D27A44}"/>
                </a:ext>
              </a:extLst>
            </p:cNvPr>
            <p:cNvSpPr/>
            <p:nvPr/>
          </p:nvSpPr>
          <p:spPr>
            <a:xfrm>
              <a:off x="7013038" y="4428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sz="1100"/>
            </a:p>
          </p:txBody>
        </p:sp>
        <p:sp>
          <p:nvSpPr>
            <p:cNvPr id="260" name="Freeform: Shape 207">
              <a:extLst>
                <a:ext uri="{FF2B5EF4-FFF2-40B4-BE49-F238E27FC236}">
                  <a16:creationId xmlns:a16="http://schemas.microsoft.com/office/drawing/2014/main" id="{D8A8A32F-7B87-4A10-8C95-7B2E49D6F9EF}"/>
                </a:ext>
              </a:extLst>
            </p:cNvPr>
            <p:cNvSpPr/>
            <p:nvPr/>
          </p:nvSpPr>
          <p:spPr>
            <a:xfrm>
              <a:off x="7127338" y="4428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sz="1100"/>
            </a:p>
          </p:txBody>
        </p:sp>
        <p:sp>
          <p:nvSpPr>
            <p:cNvPr id="261" name="Freeform: Shape 208">
              <a:extLst>
                <a:ext uri="{FF2B5EF4-FFF2-40B4-BE49-F238E27FC236}">
                  <a16:creationId xmlns:a16="http://schemas.microsoft.com/office/drawing/2014/main" id="{3A782DAD-E0F4-4875-86E7-F98B0AD2C491}"/>
                </a:ext>
              </a:extLst>
            </p:cNvPr>
            <p:cNvSpPr/>
            <p:nvPr/>
          </p:nvSpPr>
          <p:spPr>
            <a:xfrm>
              <a:off x="7146388" y="4428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sz="1100"/>
            </a:p>
          </p:txBody>
        </p:sp>
        <p:sp>
          <p:nvSpPr>
            <p:cNvPr id="262" name="Freeform: Shape 209">
              <a:extLst>
                <a:ext uri="{FF2B5EF4-FFF2-40B4-BE49-F238E27FC236}">
                  <a16:creationId xmlns:a16="http://schemas.microsoft.com/office/drawing/2014/main" id="{03E68549-9CA6-4463-AA12-598399EFD7ED}"/>
                </a:ext>
              </a:extLst>
            </p:cNvPr>
            <p:cNvSpPr/>
            <p:nvPr/>
          </p:nvSpPr>
          <p:spPr>
            <a:xfrm>
              <a:off x="7222588" y="4428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sz="1100"/>
            </a:p>
          </p:txBody>
        </p:sp>
        <p:sp>
          <p:nvSpPr>
            <p:cNvPr id="263" name="Freeform: Shape 210">
              <a:extLst>
                <a:ext uri="{FF2B5EF4-FFF2-40B4-BE49-F238E27FC236}">
                  <a16:creationId xmlns:a16="http://schemas.microsoft.com/office/drawing/2014/main" id="{CE345B0A-A5A8-4B07-A161-622FA88B8EF3}"/>
                </a:ext>
              </a:extLst>
            </p:cNvPr>
            <p:cNvSpPr/>
            <p:nvPr/>
          </p:nvSpPr>
          <p:spPr>
            <a:xfrm>
              <a:off x="7317838" y="4428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sz="1100"/>
            </a:p>
          </p:txBody>
        </p:sp>
        <p:sp>
          <p:nvSpPr>
            <p:cNvPr id="264" name="Freeform: Shape 211">
              <a:extLst>
                <a:ext uri="{FF2B5EF4-FFF2-40B4-BE49-F238E27FC236}">
                  <a16:creationId xmlns:a16="http://schemas.microsoft.com/office/drawing/2014/main" id="{C74F448F-DF5A-4FE8-A8BF-8EC1D1A8CB76}"/>
                </a:ext>
              </a:extLst>
            </p:cNvPr>
            <p:cNvSpPr/>
            <p:nvPr/>
          </p:nvSpPr>
          <p:spPr>
            <a:xfrm>
              <a:off x="7355938" y="4428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sz="1100"/>
            </a:p>
          </p:txBody>
        </p:sp>
        <p:sp>
          <p:nvSpPr>
            <p:cNvPr id="265" name="Freeform: Shape 212">
              <a:extLst>
                <a:ext uri="{FF2B5EF4-FFF2-40B4-BE49-F238E27FC236}">
                  <a16:creationId xmlns:a16="http://schemas.microsoft.com/office/drawing/2014/main" id="{AB7C0706-E474-4328-AB08-143F0711B67A}"/>
                </a:ext>
              </a:extLst>
            </p:cNvPr>
            <p:cNvSpPr/>
            <p:nvPr/>
          </p:nvSpPr>
          <p:spPr>
            <a:xfrm>
              <a:off x="7374988" y="4428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sz="1100"/>
            </a:p>
          </p:txBody>
        </p:sp>
        <p:sp>
          <p:nvSpPr>
            <p:cNvPr id="266" name="Freeform: Shape 213">
              <a:extLst>
                <a:ext uri="{FF2B5EF4-FFF2-40B4-BE49-F238E27FC236}">
                  <a16:creationId xmlns:a16="http://schemas.microsoft.com/office/drawing/2014/main" id="{8C945DA3-67C7-44E6-B1B2-9E0AE664FD09}"/>
                </a:ext>
              </a:extLst>
            </p:cNvPr>
            <p:cNvSpPr/>
            <p:nvPr/>
          </p:nvSpPr>
          <p:spPr>
            <a:xfrm>
              <a:off x="7565488" y="4428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sz="1100"/>
            </a:p>
          </p:txBody>
        </p:sp>
        <p:sp>
          <p:nvSpPr>
            <p:cNvPr id="267" name="Freeform: Shape 214">
              <a:extLst>
                <a:ext uri="{FF2B5EF4-FFF2-40B4-BE49-F238E27FC236}">
                  <a16:creationId xmlns:a16="http://schemas.microsoft.com/office/drawing/2014/main" id="{2069B32B-DCAD-4962-A85C-9C74BA7B79FC}"/>
                </a:ext>
              </a:extLst>
            </p:cNvPr>
            <p:cNvSpPr/>
            <p:nvPr/>
          </p:nvSpPr>
          <p:spPr>
            <a:xfrm>
              <a:off x="7584538" y="4428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sz="1100"/>
            </a:p>
          </p:txBody>
        </p:sp>
        <p:sp>
          <p:nvSpPr>
            <p:cNvPr id="268" name="Freeform: Shape 215">
              <a:extLst>
                <a:ext uri="{FF2B5EF4-FFF2-40B4-BE49-F238E27FC236}">
                  <a16:creationId xmlns:a16="http://schemas.microsoft.com/office/drawing/2014/main" id="{DCCB48FE-D97D-4527-A39E-2A6D3BB7F279}"/>
                </a:ext>
              </a:extLst>
            </p:cNvPr>
            <p:cNvSpPr/>
            <p:nvPr/>
          </p:nvSpPr>
          <p:spPr>
            <a:xfrm>
              <a:off x="7603588" y="4428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sz="1100"/>
            </a:p>
          </p:txBody>
        </p:sp>
        <p:sp>
          <p:nvSpPr>
            <p:cNvPr id="269" name="Freeform: Shape 216">
              <a:extLst>
                <a:ext uri="{FF2B5EF4-FFF2-40B4-BE49-F238E27FC236}">
                  <a16:creationId xmlns:a16="http://schemas.microsoft.com/office/drawing/2014/main" id="{23786C48-3BA7-4B86-8721-EF0BB9D20CB6}"/>
                </a:ext>
              </a:extLst>
            </p:cNvPr>
            <p:cNvSpPr/>
            <p:nvPr/>
          </p:nvSpPr>
          <p:spPr>
            <a:xfrm>
              <a:off x="7679788" y="4428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sz="1100"/>
            </a:p>
          </p:txBody>
        </p:sp>
        <p:sp>
          <p:nvSpPr>
            <p:cNvPr id="270" name="Freeform: Shape 217">
              <a:extLst>
                <a:ext uri="{FF2B5EF4-FFF2-40B4-BE49-F238E27FC236}">
                  <a16:creationId xmlns:a16="http://schemas.microsoft.com/office/drawing/2014/main" id="{89599F0C-14FF-405A-BBDF-A5D8D5C9A209}"/>
                </a:ext>
              </a:extLst>
            </p:cNvPr>
            <p:cNvSpPr/>
            <p:nvPr/>
          </p:nvSpPr>
          <p:spPr>
            <a:xfrm>
              <a:off x="7717888" y="4428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sz="1100"/>
            </a:p>
          </p:txBody>
        </p:sp>
        <p:sp>
          <p:nvSpPr>
            <p:cNvPr id="271" name="Freeform: Shape 218">
              <a:extLst>
                <a:ext uri="{FF2B5EF4-FFF2-40B4-BE49-F238E27FC236}">
                  <a16:creationId xmlns:a16="http://schemas.microsoft.com/office/drawing/2014/main" id="{819BED1B-32FA-40CE-B8D6-0A6335886D0D}"/>
                </a:ext>
              </a:extLst>
            </p:cNvPr>
            <p:cNvSpPr/>
            <p:nvPr/>
          </p:nvSpPr>
          <p:spPr>
            <a:xfrm>
              <a:off x="7832188" y="44286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sz="1100"/>
            </a:p>
          </p:txBody>
        </p:sp>
        <p:sp>
          <p:nvSpPr>
            <p:cNvPr id="272" name="Freeform: Shape 219">
              <a:extLst>
                <a:ext uri="{FF2B5EF4-FFF2-40B4-BE49-F238E27FC236}">
                  <a16:creationId xmlns:a16="http://schemas.microsoft.com/office/drawing/2014/main" id="{849C4ED3-0E4F-4E71-9B2C-51ECDBBC8D26}"/>
                </a:ext>
              </a:extLst>
            </p:cNvPr>
            <p:cNvSpPr/>
            <p:nvPr/>
          </p:nvSpPr>
          <p:spPr>
            <a:xfrm>
              <a:off x="8098897" y="44667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sz="1100"/>
            </a:p>
          </p:txBody>
        </p:sp>
        <p:sp>
          <p:nvSpPr>
            <p:cNvPr id="273" name="Freeform: Shape 220">
              <a:extLst>
                <a:ext uri="{FF2B5EF4-FFF2-40B4-BE49-F238E27FC236}">
                  <a16:creationId xmlns:a16="http://schemas.microsoft.com/office/drawing/2014/main" id="{A194C29C-1BD2-454C-9456-860BEA59CDBB}"/>
                </a:ext>
              </a:extLst>
            </p:cNvPr>
            <p:cNvSpPr/>
            <p:nvPr/>
          </p:nvSpPr>
          <p:spPr>
            <a:xfrm>
              <a:off x="8098897" y="44667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sz="1100"/>
            </a:p>
          </p:txBody>
        </p:sp>
        <p:sp>
          <p:nvSpPr>
            <p:cNvPr id="274" name="Freeform: Shape 221">
              <a:extLst>
                <a:ext uri="{FF2B5EF4-FFF2-40B4-BE49-F238E27FC236}">
                  <a16:creationId xmlns:a16="http://schemas.microsoft.com/office/drawing/2014/main" id="{C3E6816A-DF4B-42CF-A9F2-863CA48B6339}"/>
                </a:ext>
              </a:extLst>
            </p:cNvPr>
            <p:cNvSpPr/>
            <p:nvPr/>
          </p:nvSpPr>
          <p:spPr>
            <a:xfrm>
              <a:off x="8441797" y="44667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sz="1100"/>
            </a:p>
          </p:txBody>
        </p:sp>
        <p:sp>
          <p:nvSpPr>
            <p:cNvPr id="275" name="Freeform: Shape 222">
              <a:extLst>
                <a:ext uri="{FF2B5EF4-FFF2-40B4-BE49-F238E27FC236}">
                  <a16:creationId xmlns:a16="http://schemas.microsoft.com/office/drawing/2014/main" id="{7790459E-997D-4CB5-86D3-8D3D892BEA03}"/>
                </a:ext>
              </a:extLst>
            </p:cNvPr>
            <p:cNvSpPr/>
            <p:nvPr/>
          </p:nvSpPr>
          <p:spPr>
            <a:xfrm>
              <a:off x="8460847" y="44667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sz="1100"/>
            </a:p>
          </p:txBody>
        </p:sp>
        <p:sp>
          <p:nvSpPr>
            <p:cNvPr id="276" name="Freeform: Shape 223">
              <a:extLst>
                <a:ext uri="{FF2B5EF4-FFF2-40B4-BE49-F238E27FC236}">
                  <a16:creationId xmlns:a16="http://schemas.microsoft.com/office/drawing/2014/main" id="{C5B9BB26-9E79-4CA7-949F-C46211CC1D48}"/>
                </a:ext>
              </a:extLst>
            </p:cNvPr>
            <p:cNvSpPr/>
            <p:nvPr/>
          </p:nvSpPr>
          <p:spPr>
            <a:xfrm>
              <a:off x="8537047" y="44667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sz="1100"/>
            </a:p>
          </p:txBody>
        </p:sp>
        <p:sp>
          <p:nvSpPr>
            <p:cNvPr id="277" name="Freeform: Shape 224">
              <a:extLst>
                <a:ext uri="{FF2B5EF4-FFF2-40B4-BE49-F238E27FC236}">
                  <a16:creationId xmlns:a16="http://schemas.microsoft.com/office/drawing/2014/main" id="{F13CBF9D-ACF2-4B9C-84DE-7618A91C862F}"/>
                </a:ext>
              </a:extLst>
            </p:cNvPr>
            <p:cNvSpPr/>
            <p:nvPr/>
          </p:nvSpPr>
          <p:spPr>
            <a:xfrm>
              <a:off x="8784697" y="446672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3"/>
              </a:solidFill>
              <a:prstDash val="solid"/>
              <a:miter/>
            </a:ln>
          </p:spPr>
          <p:txBody>
            <a:bodyPr rtlCol="0" anchor="ctr"/>
            <a:lstStyle/>
            <a:p>
              <a:endParaRPr lang="en-GB" sz="1100"/>
            </a:p>
          </p:txBody>
        </p:sp>
      </p:grpSp>
    </p:spTree>
    <p:extLst>
      <p:ext uri="{BB962C8B-B14F-4D97-AF65-F5344CB8AC3E}">
        <p14:creationId xmlns:p14="http://schemas.microsoft.com/office/powerpoint/2010/main" val="3842572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102535" cy="807720"/>
          </a:xfrm>
        </p:spPr>
        <p:txBody>
          <a:bodyPr/>
          <a:lstStyle/>
          <a:p>
            <a:r>
              <a:rPr lang="ja-JP" dirty="0"/>
              <a:t>379：切除不能な肝細胞癌 (uHCC)患者 (pts) における第一選択療法としてのトレメリムマブ(T) およびデュルバルマブ(D) の第3相無作為化、非盲検、多施設試験：HIMALAYA </a:t>
            </a:r>
            <a:br>
              <a:rPr lang="en-GB" altLang="ja-JP" dirty="0"/>
            </a:br>
            <a:r>
              <a:rPr lang="ja-JP" dirty="0"/>
              <a:t>– Abou-Alfa GK, et al</a:t>
            </a:r>
          </a:p>
        </p:txBody>
      </p:sp>
      <p:sp>
        <p:nvSpPr>
          <p:cNvPr id="3" name="Content Placeholder 2"/>
          <p:cNvSpPr>
            <a:spLocks noGrp="1"/>
          </p:cNvSpPr>
          <p:nvPr>
            <p:ph idx="1"/>
          </p:nvPr>
        </p:nvSpPr>
        <p:spPr/>
        <p:txBody>
          <a:bodyPr/>
          <a:lstStyle/>
          <a:p>
            <a:pPr marL="0" indent="0">
              <a:buNone/>
            </a:pPr>
            <a:r>
              <a:rPr lang="ja-JP" b="1" dirty="0"/>
              <a:t>主要結果 (続き) </a:t>
            </a:r>
          </a:p>
          <a:p>
            <a:pPr marL="0" indent="0">
              <a:spcBef>
                <a:spcPts val="28800"/>
              </a:spcBef>
              <a:buNone/>
            </a:pPr>
            <a:r>
              <a:rPr lang="ja-JP" b="1" dirty="0"/>
              <a:t>結論</a:t>
            </a:r>
          </a:p>
          <a:p>
            <a:r>
              <a:rPr lang="ja-JP" b="1" dirty="0"/>
              <a:t>切除不能なHCCを有する治療未経験患者において、トレメリムマブ (プライミング用量) +デュルバルマブは、ソラフェニブと比較してOSに有意な改善を示し、管理可能な安全性プロファイルを有していた</a:t>
            </a:r>
          </a:p>
        </p:txBody>
      </p:sp>
      <p:sp>
        <p:nvSpPr>
          <p:cNvPr id="5" name="Text Placeholder 4"/>
          <p:cNvSpPr>
            <a:spLocks noGrp="1"/>
          </p:cNvSpPr>
          <p:nvPr>
            <p:ph type="body" sz="quarter" idx="11"/>
          </p:nvPr>
        </p:nvSpPr>
        <p:spPr/>
        <p:txBody>
          <a:bodyPr/>
          <a:lstStyle/>
          <a:p>
            <a:r>
              <a:rPr lang="ja-JP"/>
              <a:t>Abou-Alfa GK, et al.J Clin Oncol 2022;40(suppl):abstr 379</a:t>
            </a:r>
          </a:p>
        </p:txBody>
      </p:sp>
      <p:graphicFrame>
        <p:nvGraphicFramePr>
          <p:cNvPr id="6" name="Group 88"/>
          <p:cNvGraphicFramePr>
            <a:graphicFrameLocks noGrp="1"/>
          </p:cNvGraphicFramePr>
          <p:nvPr>
            <p:extLst>
              <p:ext uri="{D42A27DB-BD31-4B8C-83A1-F6EECF244321}">
                <p14:modId xmlns:p14="http://schemas.microsoft.com/office/powerpoint/2010/main" val="808426120"/>
              </p:ext>
            </p:extLst>
          </p:nvPr>
        </p:nvGraphicFramePr>
        <p:xfrm>
          <a:off x="245581" y="1593187"/>
          <a:ext cx="5686222" cy="3485760"/>
        </p:xfrm>
        <a:graphic>
          <a:graphicData uri="http://schemas.openxmlformats.org/drawingml/2006/table">
            <a:tbl>
              <a:tblPr firstRow="1" bandRow="1">
                <a:tableStyleId>{5202B0CA-FC54-4496-8BCA-5EF66A818D29}</a:tableStyleId>
              </a:tblPr>
              <a:tblGrid>
                <a:gridCol w="1734906">
                  <a:extLst>
                    <a:ext uri="{9D8B030D-6E8A-4147-A177-3AD203B41FA5}">
                      <a16:colId xmlns:a16="http://schemas.microsoft.com/office/drawing/2014/main" val="20000"/>
                    </a:ext>
                  </a:extLst>
                </a:gridCol>
                <a:gridCol w="1318953">
                  <a:extLst>
                    <a:ext uri="{9D8B030D-6E8A-4147-A177-3AD203B41FA5}">
                      <a16:colId xmlns:a16="http://schemas.microsoft.com/office/drawing/2014/main" val="20001"/>
                    </a:ext>
                  </a:extLst>
                </a:gridCol>
                <a:gridCol w="1324494">
                  <a:extLst>
                    <a:ext uri="{9D8B030D-6E8A-4147-A177-3AD203B41FA5}">
                      <a16:colId xmlns:a16="http://schemas.microsoft.com/office/drawing/2014/main" val="777828040"/>
                    </a:ext>
                  </a:extLst>
                </a:gridCol>
                <a:gridCol w="1307869">
                  <a:extLst>
                    <a:ext uri="{9D8B030D-6E8A-4147-A177-3AD203B41FA5}">
                      <a16:colId xmlns:a16="http://schemas.microsoft.com/office/drawing/2014/main" val="1918285823"/>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1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100" b="1" i="0" u="none" strike="noStrike" cap="none" normalizeH="0" baseline="0">
                          <a:ln>
                            <a:noFill/>
                          </a:ln>
                          <a:solidFill>
                            <a:schemeClr val="tx2"/>
                          </a:solidFill>
                          <a:latin typeface="+mn-lt"/>
                          <a:ea typeface="MS Mincho"/>
                          <a:cs typeface="Arial" charset="0"/>
                        </a:rPr>
                        <a:t>T300+D</a:t>
                      </a:r>
                      <a:br>
                        <a:rPr kumimoji="0" lang="ja-JP" sz="1100" b="1" i="0" u="none" strike="noStrike" cap="none" normalizeH="0" baseline="0">
                          <a:ln>
                            <a:noFill/>
                          </a:ln>
                          <a:solidFill>
                            <a:schemeClr val="tx2"/>
                          </a:solidFill>
                          <a:latin typeface="+mn-lt"/>
                          <a:ea typeface="MS Mincho"/>
                          <a:cs typeface="Arial" charset="0"/>
                        </a:rPr>
                      </a:br>
                      <a:r>
                        <a:rPr kumimoji="0" lang="ja-JP" sz="1100" b="1" i="0" u="none" strike="noStrike" cap="none" normalizeH="0" baseline="0">
                          <a:ln>
                            <a:noFill/>
                          </a:ln>
                          <a:solidFill>
                            <a:schemeClr val="tx2"/>
                          </a:solidFill>
                          <a:latin typeface="+mn-lt"/>
                          <a:ea typeface="MS Mincho"/>
                          <a:cs typeface="Arial" charset="0"/>
                        </a:rPr>
                        <a:t>(n=393)</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100" b="1" i="0" u="none" strike="noStrike" cap="none" normalizeH="0" baseline="0">
                          <a:ln>
                            <a:noFill/>
                          </a:ln>
                          <a:solidFill>
                            <a:schemeClr val="tx2"/>
                          </a:solidFill>
                          <a:latin typeface="+mn-lt"/>
                          <a:ea typeface="MS Mincho"/>
                          <a:cs typeface="Arial" charset="0"/>
                        </a:rPr>
                        <a:t>デュルバルマブ</a:t>
                      </a:r>
                      <a:br>
                        <a:rPr kumimoji="0" lang="ja-JP" sz="1100" b="1" i="0" u="none" strike="noStrike" cap="none" normalizeH="0" baseline="0">
                          <a:ln>
                            <a:noFill/>
                          </a:ln>
                          <a:solidFill>
                            <a:schemeClr val="tx2"/>
                          </a:solidFill>
                          <a:latin typeface="+mn-lt"/>
                          <a:ea typeface="MS Mincho"/>
                          <a:cs typeface="Arial" charset="0"/>
                        </a:rPr>
                      </a:br>
                      <a:r>
                        <a:rPr kumimoji="0" lang="ja-JP" sz="1100" b="1" i="0" u="none" strike="noStrike" cap="none" normalizeH="0" baseline="0">
                          <a:ln>
                            <a:noFill/>
                          </a:ln>
                          <a:solidFill>
                            <a:schemeClr val="tx2"/>
                          </a:solidFill>
                          <a:latin typeface="+mn-lt"/>
                          <a:ea typeface="MS Mincho"/>
                          <a:cs typeface="Arial" charset="0"/>
                        </a:rPr>
                        <a:t> (n=389)</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100" b="1" i="0" u="none" strike="noStrike" cap="none" normalizeH="0" baseline="0">
                          <a:ln>
                            <a:noFill/>
                          </a:ln>
                          <a:solidFill>
                            <a:schemeClr val="tx2"/>
                          </a:solidFill>
                          <a:latin typeface="+mn-lt"/>
                          <a:ea typeface="MS Mincho"/>
                          <a:cs typeface="Arial" charset="0"/>
                        </a:rPr>
                        <a:t>ソラフェニブ</a:t>
                      </a:r>
                      <a:br>
                        <a:rPr kumimoji="0" lang="ja-JP" sz="1100" b="1" i="0" u="none" strike="noStrike" cap="none" normalizeH="0" baseline="0">
                          <a:ln>
                            <a:noFill/>
                          </a:ln>
                          <a:solidFill>
                            <a:schemeClr val="tx2"/>
                          </a:solidFill>
                          <a:latin typeface="+mn-lt"/>
                          <a:ea typeface="MS Mincho"/>
                          <a:cs typeface="Arial" charset="0"/>
                        </a:rPr>
                      </a:br>
                      <a:r>
                        <a:rPr kumimoji="0" lang="ja-JP" sz="1100" b="1" i="0" u="none" strike="noStrike" cap="none" normalizeH="0" baseline="0">
                          <a:ln>
                            <a:noFill/>
                          </a:ln>
                          <a:solidFill>
                            <a:schemeClr val="tx2"/>
                          </a:solidFill>
                          <a:latin typeface="+mn-lt"/>
                          <a:ea typeface="MS Mincho"/>
                          <a:cs typeface="Arial" charset="0"/>
                        </a:rPr>
                        <a:t>(n=389)</a:t>
                      </a:r>
                    </a:p>
                  </a:txBody>
                  <a:tcPr marT="18000" marB="18000" anchor="ctr" horzOverflow="overflow"/>
                </a:tc>
                <a:extLst>
                  <a:ext uri="{0D108BD9-81ED-4DB2-BD59-A6C34878D82A}">
                    <a16:rowId xmlns:a16="http://schemas.microsoft.com/office/drawing/2014/main" val="1000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ORR、n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79 (20.1)</a:t>
                      </a:r>
                    </a:p>
                  </a:txBody>
                  <a:tcPr marT="18000" marB="18000" anchor="ctr"/>
                </a:tc>
                <a:tc>
                  <a:txBody>
                    <a:bodyPr/>
                    <a:lstStyle/>
                    <a:p>
                      <a:pPr algn="ctr"/>
                      <a:r>
                        <a:rPr kumimoji="0" lang="ja-JP" sz="1100" b="0" i="0" u="none" strike="noStrike" cap="none" normalizeH="0" baseline="0">
                          <a:ln>
                            <a:noFill/>
                          </a:ln>
                          <a:solidFill>
                            <a:schemeClr val="tx1"/>
                          </a:solidFill>
                          <a:latin typeface="+mn-lt"/>
                          <a:ea typeface="MS Mincho"/>
                          <a:cs typeface="Arial" charset="0"/>
                        </a:rPr>
                        <a:t>66 (17.0)</a:t>
                      </a:r>
                    </a:p>
                  </a:txBody>
                  <a:tcPr marT="18000" marB="18000" anchor="ctr"/>
                </a:tc>
                <a:tc>
                  <a:txBody>
                    <a:bodyPr/>
                    <a:lstStyle/>
                    <a:p>
                      <a:pPr algn="ctr"/>
                      <a:r>
                        <a:rPr kumimoji="0" lang="ja-JP" sz="1100" b="0" i="0" u="none" strike="noStrike" cap="none" normalizeH="0" baseline="0">
                          <a:ln>
                            <a:noFill/>
                          </a:ln>
                          <a:solidFill>
                            <a:schemeClr val="tx1"/>
                          </a:solidFill>
                          <a:latin typeface="+mn-lt"/>
                          <a:ea typeface="MS Mincho"/>
                          <a:cs typeface="Arial" charset="0"/>
                        </a:rPr>
                        <a:t>20 (5.1)</a:t>
                      </a:r>
                    </a:p>
                  </a:txBody>
                  <a:tcPr marT="18000" marB="18000" anchor="ctr"/>
                </a:tc>
                <a:extLst>
                  <a:ext uri="{0D108BD9-81ED-4DB2-BD59-A6C34878D82A}">
                    <a16:rowId xmlns:a16="http://schemas.microsoft.com/office/drawing/2014/main" val="129457412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100" u="none" strike="noStrike" cap="none" normalizeH="0" baseline="0">
                          <a:ln>
                            <a:noFill/>
                          </a:ln>
                          <a:solidFill>
                            <a:schemeClr val="tx1"/>
                          </a:solidFill>
                        </a:rPr>
                        <a:t>BOR、n (%)</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endParaRPr lang="en-GB" sz="1100" dirty="0"/>
                    </a:p>
                  </a:txBody>
                  <a:tcPr marT="18000" marB="18000" anchor="ctr"/>
                </a:tc>
                <a:tc>
                  <a:txBody>
                    <a:bodyPr/>
                    <a:lstStyle/>
                    <a:p>
                      <a:endParaRPr lang="en-GB" sz="1100" dirty="0"/>
                    </a:p>
                  </a:txBody>
                  <a:tcPr marT="18000" marB="18000" anchor="ctr"/>
                </a:tc>
                <a:extLst>
                  <a:ext uri="{0D108BD9-81ED-4DB2-BD59-A6C34878D82A}">
                    <a16:rowId xmlns:a16="http://schemas.microsoft.com/office/drawing/2014/main" val="3930904834"/>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CR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dirty="0">
                          <a:ln>
                            <a:noFill/>
                          </a:ln>
                          <a:solidFill>
                            <a:schemeClr val="tx1"/>
                          </a:solidFill>
                          <a:latin typeface="+mn-lt"/>
                          <a:ea typeface="MS Mincho"/>
                          <a:cs typeface="Arial" charset="0"/>
                        </a:rPr>
                        <a:t>12 (3.1)</a:t>
                      </a:r>
                    </a:p>
                  </a:txBody>
                  <a:tcPr marT="18000" marB="18000" anchor="ctr"/>
                </a:tc>
                <a:tc>
                  <a:txBody>
                    <a:bodyPr/>
                    <a:lstStyle/>
                    <a:p>
                      <a:pPr algn="ctr"/>
                      <a:r>
                        <a:rPr kumimoji="0" lang="ja-JP" sz="1100" b="0" i="0" u="none" strike="noStrike" cap="none" normalizeH="0" baseline="0">
                          <a:ln>
                            <a:noFill/>
                          </a:ln>
                          <a:solidFill>
                            <a:schemeClr val="tx1"/>
                          </a:solidFill>
                          <a:latin typeface="+mn-lt"/>
                          <a:ea typeface="MS Mincho"/>
                          <a:cs typeface="Arial" charset="0"/>
                        </a:rPr>
                        <a:t>6 (1.5)</a:t>
                      </a:r>
                    </a:p>
                  </a:txBody>
                  <a:tcPr marT="18000" marB="18000" anchor="ctr"/>
                </a:tc>
                <a:tc>
                  <a:txBody>
                    <a:bodyPr/>
                    <a:lstStyle/>
                    <a:p>
                      <a:pPr algn="ctr"/>
                      <a:r>
                        <a:rPr kumimoji="0" lang="ja-JP" sz="1100" b="0" i="0" u="none" strike="noStrike" cap="none" normalizeH="0" baseline="0">
                          <a:ln>
                            <a:noFill/>
                          </a:ln>
                          <a:solidFill>
                            <a:schemeClr val="tx1"/>
                          </a:solidFill>
                          <a:latin typeface="+mn-lt"/>
                          <a:ea typeface="MS Mincho"/>
                          <a:cs typeface="Arial" charset="0"/>
                        </a:rPr>
                        <a:t>0</a:t>
                      </a:r>
                    </a:p>
                  </a:txBody>
                  <a:tcPr marT="18000" marB="18000" anchor="ctr"/>
                </a:tc>
                <a:extLst>
                  <a:ext uri="{0D108BD9-81ED-4DB2-BD59-A6C34878D82A}">
                    <a16:rowId xmlns:a16="http://schemas.microsoft.com/office/drawing/2014/main" val="3299385503"/>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PR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67 (17.0)</a:t>
                      </a:r>
                    </a:p>
                  </a:txBody>
                  <a:tcPr marT="18000" marB="18000" anchor="ctr"/>
                </a:tc>
                <a:tc>
                  <a:txBody>
                    <a:bodyPr/>
                    <a:lstStyle/>
                    <a:p>
                      <a:pPr algn="ctr"/>
                      <a:r>
                        <a:rPr kumimoji="0" lang="ja-JP" sz="1100" b="0" i="0" u="none" strike="noStrike" cap="none" normalizeH="0" baseline="0">
                          <a:ln>
                            <a:noFill/>
                          </a:ln>
                          <a:solidFill>
                            <a:schemeClr val="tx1"/>
                          </a:solidFill>
                          <a:latin typeface="+mn-lt"/>
                          <a:ea typeface="MS Mincho"/>
                          <a:cs typeface="Arial" charset="0"/>
                        </a:rPr>
                        <a:t>60 (15.4)</a:t>
                      </a:r>
                    </a:p>
                  </a:txBody>
                  <a:tcPr marT="18000" marB="18000" anchor="ctr"/>
                </a:tc>
                <a:tc>
                  <a:txBody>
                    <a:bodyPr/>
                    <a:lstStyle/>
                    <a:p>
                      <a:pPr algn="ctr"/>
                      <a:r>
                        <a:rPr kumimoji="0" lang="ja-JP" sz="1100" b="0" i="0" u="none" strike="noStrike" cap="none" normalizeH="0" baseline="0">
                          <a:ln>
                            <a:noFill/>
                          </a:ln>
                          <a:solidFill>
                            <a:schemeClr val="tx1"/>
                          </a:solidFill>
                          <a:latin typeface="+mn-lt"/>
                          <a:ea typeface="MS Mincho"/>
                          <a:cs typeface="Arial" charset="0"/>
                        </a:rPr>
                        <a:t>20 (5.1)</a:t>
                      </a:r>
                    </a:p>
                  </a:txBody>
                  <a:tcPr marT="18000" marB="18000" anchor="ctr"/>
                </a:tc>
                <a:extLst>
                  <a:ext uri="{0D108BD9-81ED-4DB2-BD59-A6C34878D82A}">
                    <a16:rowId xmlns:a16="http://schemas.microsoft.com/office/drawing/2014/main" val="2841770317"/>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ja-JP" sz="1100" b="0" u="none" strike="noStrike" cap="none" normalizeH="0" baseline="0">
                          <a:ln>
                            <a:noFill/>
                          </a:ln>
                          <a:solidFill>
                            <a:schemeClr val="tx1"/>
                          </a:solidFill>
                        </a:rPr>
                        <a:t>SD</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157 (39.9)</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147 (37.8)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dirty="0">
                          <a:ln>
                            <a:noFill/>
                          </a:ln>
                          <a:solidFill>
                            <a:schemeClr val="tx1"/>
                          </a:solidFill>
                          <a:latin typeface="+mn-lt"/>
                          <a:ea typeface="MS Mincho"/>
                          <a:cs typeface="Arial" charset="0"/>
                        </a:rPr>
                        <a:t>216 (55.5)</a:t>
                      </a:r>
                    </a:p>
                  </a:txBody>
                  <a:tcPr marT="18000" marB="18000" anchor="ctr"/>
                </a:tc>
                <a:extLst>
                  <a:ext uri="{0D108BD9-81ED-4DB2-BD59-A6C34878D82A}">
                    <a16:rowId xmlns:a16="http://schemas.microsoft.com/office/drawing/2014/main" val="1070730337"/>
                  </a:ext>
                </a:extLst>
              </a:tr>
              <a:tr h="274320">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PD</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157 (39.9)</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176 (45.2)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153 (39.3)</a:t>
                      </a:r>
                    </a:p>
                  </a:txBody>
                  <a:tcPr marT="18000" marB="18000" anchor="ctr"/>
                </a:tc>
                <a:extLst>
                  <a:ext uri="{0D108BD9-81ED-4DB2-BD59-A6C34878D82A}">
                    <a16:rowId xmlns:a16="http://schemas.microsoft.com/office/drawing/2014/main" val="192153475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DCR、%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60.1</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54.8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60.7</a:t>
                      </a:r>
                    </a:p>
                  </a:txBody>
                  <a:tcPr marT="18000" marB="18000" anchor="ctr"/>
                </a:tc>
                <a:extLst>
                  <a:ext uri="{0D108BD9-81ED-4DB2-BD59-A6C34878D82A}">
                    <a16:rowId xmlns:a16="http://schemas.microsoft.com/office/drawing/2014/main" val="213343405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dirty="0">
                          <a:ln>
                            <a:noFill/>
                          </a:ln>
                          <a:solidFill>
                            <a:schemeClr val="tx1"/>
                          </a:solidFill>
                          <a:latin typeface="+mn-lt"/>
                          <a:ea typeface="MS Mincho"/>
                          <a:cs typeface="Arial" charset="0"/>
                        </a:rPr>
                        <a:t>mDoR, mo </a:t>
                      </a:r>
                      <a:br>
                        <a:rPr kumimoji="0" lang="ja-JP" sz="1100" b="0" i="0" u="none" strike="noStrike" cap="none" normalizeH="0" baseline="0" dirty="0">
                          <a:ln>
                            <a:noFill/>
                          </a:ln>
                          <a:solidFill>
                            <a:schemeClr val="tx1"/>
                          </a:solidFill>
                          <a:latin typeface="+mn-lt"/>
                          <a:ea typeface="MS Mincho"/>
                          <a:cs typeface="Arial" charset="0"/>
                        </a:rPr>
                      </a:br>
                      <a:r>
                        <a:rPr kumimoji="0" lang="ja-JP" sz="1100" b="0" i="0" u="none" strike="noStrike" cap="none" normalizeH="0" baseline="0" dirty="0">
                          <a:ln>
                            <a:noFill/>
                          </a:ln>
                          <a:solidFill>
                            <a:schemeClr val="tx1"/>
                          </a:solidFill>
                          <a:latin typeface="+mn-lt"/>
                          <a:ea typeface="MS Mincho"/>
                          <a:cs typeface="Arial" charset="0"/>
                        </a:rPr>
                        <a:t>(25、75パーセンタイル)</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22.34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(8.54、NR)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dirty="0">
                          <a:ln>
                            <a:noFill/>
                          </a:ln>
                          <a:solidFill>
                            <a:schemeClr val="tx1"/>
                          </a:solidFill>
                          <a:latin typeface="+mn-lt"/>
                          <a:ea typeface="MS Mincho"/>
                          <a:cs typeface="Arial" charset="0"/>
                        </a:rPr>
                        <a:t>16.82 </a:t>
                      </a:r>
                      <a:br>
                        <a:rPr kumimoji="0" lang="en-GB" altLang="ja-JP" sz="1100" b="0" i="0" u="none" strike="noStrike" cap="none" normalizeH="0" baseline="0" dirty="0">
                          <a:ln>
                            <a:noFill/>
                          </a:ln>
                          <a:solidFill>
                            <a:schemeClr val="tx1"/>
                          </a:solidFill>
                          <a:latin typeface="+mn-lt"/>
                          <a:ea typeface="MS Mincho"/>
                          <a:cs typeface="Arial" charset="0"/>
                        </a:rPr>
                      </a:br>
                      <a:r>
                        <a:rPr kumimoji="0" lang="ja-JP" sz="1100" b="0" i="0" u="none" strike="noStrike" cap="none" normalizeH="0" baseline="0" dirty="0">
                          <a:ln>
                            <a:noFill/>
                          </a:ln>
                          <a:solidFill>
                            <a:schemeClr val="tx1"/>
                          </a:solidFill>
                          <a:latin typeface="+mn-lt"/>
                          <a:ea typeface="MS Mincho"/>
                          <a:cs typeface="Arial" charset="0"/>
                        </a:rPr>
                        <a:t>(7.43、NR)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dirty="0">
                          <a:ln>
                            <a:noFill/>
                          </a:ln>
                          <a:solidFill>
                            <a:schemeClr val="tx1"/>
                          </a:solidFill>
                          <a:latin typeface="+mn-lt"/>
                          <a:ea typeface="MS Mincho"/>
                          <a:cs typeface="Arial" charset="0"/>
                        </a:rPr>
                        <a:t>18.43 </a:t>
                      </a:r>
                      <a:br>
                        <a:rPr kumimoji="0" lang="ja-JP" sz="1100" b="0" i="0" u="none" strike="noStrike" cap="none" normalizeH="0" baseline="0" dirty="0">
                          <a:ln>
                            <a:noFill/>
                          </a:ln>
                          <a:solidFill>
                            <a:schemeClr val="tx1"/>
                          </a:solidFill>
                          <a:latin typeface="+mn-lt"/>
                          <a:ea typeface="MS Mincho"/>
                          <a:cs typeface="Arial" charset="0"/>
                        </a:rPr>
                      </a:br>
                      <a:r>
                        <a:rPr kumimoji="0" lang="ja-JP" sz="1100" b="0" i="0" u="none" strike="noStrike" cap="none" normalizeH="0" baseline="0" dirty="0">
                          <a:ln>
                            <a:noFill/>
                          </a:ln>
                          <a:solidFill>
                            <a:schemeClr val="tx1"/>
                          </a:solidFill>
                          <a:latin typeface="+mn-lt"/>
                          <a:ea typeface="MS Mincho"/>
                          <a:cs typeface="Arial" charset="0"/>
                        </a:rPr>
                        <a:t>(6.51、25.99) </a:t>
                      </a:r>
                    </a:p>
                  </a:txBody>
                  <a:tcPr marT="18000" marB="18000" anchor="ctr"/>
                </a:tc>
                <a:extLst>
                  <a:ext uri="{0D108BD9-81ED-4DB2-BD59-A6C34878D82A}">
                    <a16:rowId xmlns:a16="http://schemas.microsoft.com/office/drawing/2014/main" val="436261702"/>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mTTR、月 (95％CI)</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2.17 (1.84, 3.98)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2.09 (1.87, 3.98)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3.78 (1.89, 8.44)</a:t>
                      </a:r>
                    </a:p>
                  </a:txBody>
                  <a:tcPr marT="18000" marB="18000" anchor="ctr"/>
                </a:tc>
                <a:extLst>
                  <a:ext uri="{0D108BD9-81ED-4DB2-BD59-A6C34878D82A}">
                    <a16:rowId xmlns:a16="http://schemas.microsoft.com/office/drawing/2014/main" val="282162350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mOS, mo (95%CI)</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16.6 (14.1, 19.1)</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a:ln>
                            <a:noFill/>
                          </a:ln>
                          <a:solidFill>
                            <a:schemeClr val="tx1"/>
                          </a:solidFill>
                          <a:latin typeface="+mn-lt"/>
                          <a:ea typeface="MS Mincho"/>
                          <a:cs typeface="Arial" charset="0"/>
                        </a:rPr>
                        <a:t>13.8 (12.3, 16.1)</a:t>
                      </a:r>
                    </a:p>
                  </a:txBody>
                  <a:tcPr marT="18000" marB="18000" anchor="ctr"/>
                </a:tc>
                <a:extLst>
                  <a:ext uri="{0D108BD9-81ED-4DB2-BD59-A6C34878D82A}">
                    <a16:rowId xmlns:a16="http://schemas.microsoft.com/office/drawing/2014/main" val="759180106"/>
                  </a:ext>
                </a:extLst>
              </a:tr>
              <a:tr h="274320">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dirty="0">
                          <a:ln>
                            <a:noFill/>
                          </a:ln>
                          <a:solidFill>
                            <a:schemeClr val="tx1"/>
                          </a:solidFill>
                          <a:latin typeface="+mn-lt"/>
                          <a:ea typeface="MS Mincho"/>
                          <a:cs typeface="Arial" charset="0"/>
                        </a:rPr>
                        <a:t>HR (95.67%CI)</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normalizeH="0" baseline="0" dirty="0">
                        <a:ln>
                          <a:noFill/>
                        </a:ln>
                        <a:solidFill>
                          <a:schemeClr val="tx1"/>
                        </a:solidFill>
                        <a:effectLst/>
                        <a:latin typeface="+mn-lt"/>
                        <a:ea typeface="+mn-ea"/>
                        <a:cs typeface="Arial" charset="0"/>
                      </a:endParaRPr>
                    </a:p>
                  </a:txBody>
                  <a:tcPr marT="18000" marB="18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100" b="0" i="0" u="none" strike="noStrike" cap="none" normalizeH="0" baseline="0" dirty="0">
                          <a:ln>
                            <a:noFill/>
                          </a:ln>
                          <a:solidFill>
                            <a:schemeClr val="tx1"/>
                          </a:solidFill>
                          <a:latin typeface="+mn-lt"/>
                          <a:ea typeface="MS Mincho"/>
                          <a:cs typeface="Arial" charset="0"/>
                        </a:rPr>
                        <a:t>0.86 (0.73、1.03)</a:t>
                      </a:r>
                    </a:p>
                  </a:txBody>
                  <a:tcPr marT="18000" marB="1800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699118305"/>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776436822"/>
              </p:ext>
            </p:extLst>
          </p:nvPr>
        </p:nvGraphicFramePr>
        <p:xfrm>
          <a:off x="6129355" y="1593187"/>
          <a:ext cx="5789009" cy="1830879"/>
        </p:xfrm>
        <a:graphic>
          <a:graphicData uri="http://schemas.openxmlformats.org/drawingml/2006/table">
            <a:tbl>
              <a:tblPr firstRow="1" bandRow="1">
                <a:tableStyleId>{5202B0CA-FC54-4496-8BCA-5EF66A818D29}</a:tableStyleId>
              </a:tblPr>
              <a:tblGrid>
                <a:gridCol w="2008091">
                  <a:extLst>
                    <a:ext uri="{9D8B030D-6E8A-4147-A177-3AD203B41FA5}">
                      <a16:colId xmlns:a16="http://schemas.microsoft.com/office/drawing/2014/main" val="20000"/>
                    </a:ext>
                  </a:extLst>
                </a:gridCol>
                <a:gridCol w="1260306">
                  <a:extLst>
                    <a:ext uri="{9D8B030D-6E8A-4147-A177-3AD203B41FA5}">
                      <a16:colId xmlns:a16="http://schemas.microsoft.com/office/drawing/2014/main" val="20001"/>
                    </a:ext>
                  </a:extLst>
                </a:gridCol>
                <a:gridCol w="1260306">
                  <a:extLst>
                    <a:ext uri="{9D8B030D-6E8A-4147-A177-3AD203B41FA5}">
                      <a16:colId xmlns:a16="http://schemas.microsoft.com/office/drawing/2014/main" val="3472169565"/>
                    </a:ext>
                  </a:extLst>
                </a:gridCol>
                <a:gridCol w="1260306">
                  <a:extLst>
                    <a:ext uri="{9D8B030D-6E8A-4147-A177-3AD203B41FA5}">
                      <a16:colId xmlns:a16="http://schemas.microsoft.com/office/drawing/2014/main" val="3608645561"/>
                    </a:ext>
                  </a:extLst>
                </a:gridCol>
              </a:tblGrid>
              <a:tr h="45927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dirty="0">
                          <a:ln>
                            <a:noFill/>
                          </a:ln>
                          <a:solidFill>
                            <a:schemeClr val="tx2"/>
                          </a:solidFill>
                          <a:latin typeface="+mn-lt"/>
                          <a:ea typeface="MS Mincho"/>
                          <a:cs typeface="Arial" charset="0"/>
                        </a:rPr>
                        <a:t>TRAE、n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T300+D</a:t>
                      </a:r>
                      <a:br>
                        <a:rPr kumimoji="0" lang="ja-JP" sz="1200" b="1" i="0" u="none" strike="noStrike" cap="none" normalizeH="0" baseline="0">
                          <a:ln>
                            <a:noFill/>
                          </a:ln>
                          <a:solidFill>
                            <a:schemeClr val="tx2"/>
                          </a:solidFill>
                          <a:latin typeface="+mn-lt"/>
                          <a:ea typeface="MS Mincho"/>
                          <a:cs typeface="Arial" charset="0"/>
                        </a:rPr>
                      </a:br>
                      <a:r>
                        <a:rPr kumimoji="0" lang="ja-JP" sz="1200" b="1" i="0" u="none" strike="noStrike" cap="none" normalizeH="0" baseline="0">
                          <a:ln>
                            <a:noFill/>
                          </a:ln>
                          <a:solidFill>
                            <a:schemeClr val="tx2"/>
                          </a:solidFill>
                          <a:latin typeface="+mn-lt"/>
                          <a:ea typeface="MS Mincho"/>
                          <a:cs typeface="Arial" charset="0"/>
                        </a:rPr>
                        <a:t>(n=388)</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デュルバルマブ</a:t>
                      </a:r>
                      <a:br>
                        <a:rPr kumimoji="0" lang="ja-JP" sz="1200" b="1" i="0" u="none" strike="noStrike" cap="none" normalizeH="0" baseline="0">
                          <a:ln>
                            <a:noFill/>
                          </a:ln>
                          <a:solidFill>
                            <a:schemeClr val="tx2"/>
                          </a:solidFill>
                          <a:latin typeface="+mn-lt"/>
                          <a:ea typeface="MS Mincho"/>
                          <a:cs typeface="Arial" charset="0"/>
                        </a:rPr>
                      </a:br>
                      <a:r>
                        <a:rPr kumimoji="0" lang="ja-JP" sz="1200" b="1" i="0" u="none" strike="noStrike" cap="none" normalizeH="0" baseline="0">
                          <a:ln>
                            <a:noFill/>
                          </a:ln>
                          <a:solidFill>
                            <a:schemeClr val="tx2"/>
                          </a:solidFill>
                          <a:latin typeface="+mn-lt"/>
                          <a:ea typeface="MS Mincho"/>
                          <a:cs typeface="Arial" charset="0"/>
                        </a:rPr>
                        <a:t> (n=388)</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ソラフェニブ</a:t>
                      </a:r>
                      <a:br>
                        <a:rPr kumimoji="0" lang="ja-JP" sz="1200" b="1" i="0" u="none" strike="noStrike" cap="none" normalizeH="0" baseline="0">
                          <a:ln>
                            <a:noFill/>
                          </a:ln>
                          <a:solidFill>
                            <a:schemeClr val="tx2"/>
                          </a:solidFill>
                          <a:latin typeface="+mn-lt"/>
                          <a:ea typeface="MS Mincho"/>
                          <a:cs typeface="Arial" charset="0"/>
                        </a:rPr>
                      </a:br>
                      <a:r>
                        <a:rPr kumimoji="0" lang="ja-JP" sz="1200" b="1" i="0" u="none" strike="noStrike" cap="none" normalizeH="0" baseline="0">
                          <a:ln>
                            <a:noFill/>
                          </a:ln>
                          <a:solidFill>
                            <a:schemeClr val="tx2"/>
                          </a:solidFill>
                          <a:latin typeface="+mn-lt"/>
                          <a:ea typeface="MS Mincho"/>
                          <a:cs typeface="Arial" charset="0"/>
                        </a:rPr>
                        <a:t>(n=374)</a:t>
                      </a:r>
                    </a:p>
                  </a:txBody>
                  <a:tcPr marT="18000" marB="18000" anchor="ctr" horzOverflow="overflow">
                    <a:solidFill>
                      <a:schemeClr val="bg2"/>
                    </a:solidFill>
                  </a:tcP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全体</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294 (75.8)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202 (52.1)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317 (84.8)</a:t>
                      </a:r>
                    </a:p>
                  </a:txBody>
                  <a:tcPr anchor="ctr"/>
                </a:tc>
                <a:extLst>
                  <a:ext uri="{0D108BD9-81ED-4DB2-BD59-A6C34878D82A}">
                    <a16:rowId xmlns:a16="http://schemas.microsoft.com/office/drawing/2014/main" val="58764922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グレード 3-4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100 (25.8)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50 (12.9)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138 (36.9)</a:t>
                      </a:r>
                    </a:p>
                  </a:txBody>
                  <a:tcPr anchor="ctr"/>
                </a:tc>
                <a:extLst>
                  <a:ext uri="{0D108BD9-81ED-4DB2-BD59-A6C34878D82A}">
                    <a16:rowId xmlns:a16="http://schemas.microsoft.com/office/drawing/2014/main" val="371033581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重篤</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68 (17.5)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32 (8.2)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35 (9.4) </a:t>
                      </a:r>
                    </a:p>
                  </a:txBody>
                  <a:tcPr anchor="ctr"/>
                </a:tc>
                <a:extLst>
                  <a:ext uri="{0D108BD9-81ED-4DB2-BD59-A6C34878D82A}">
                    <a16:rowId xmlns:a16="http://schemas.microsoft.com/office/drawing/2014/main" val="290735928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u="none" strike="noStrike" cap="none" normalizeH="0" baseline="0">
                          <a:ln>
                            <a:noFill/>
                          </a:ln>
                          <a:solidFill>
                            <a:schemeClr val="tx1"/>
                          </a:solidFill>
                        </a:rPr>
                        <a:t>中止に至った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32 (8.2)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16 (4.1)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41 (11.0) </a:t>
                      </a:r>
                    </a:p>
                  </a:txBody>
                  <a:tcPr anchor="ctr"/>
                </a:tc>
                <a:extLst>
                  <a:ext uri="{0D108BD9-81ED-4DB2-BD59-A6C34878D82A}">
                    <a16:rowId xmlns:a16="http://schemas.microsoft.com/office/drawing/2014/main" val="413446726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死亡に至った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9 (2.3)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3 (0.8)</a:t>
                      </a:r>
                    </a:p>
                  </a:txBody>
                  <a:tcPr anchor="ctr"/>
                </a:tc>
                <a:extLst>
                  <a:ext uri="{0D108BD9-81ED-4DB2-BD59-A6C34878D82A}">
                    <a16:rowId xmlns:a16="http://schemas.microsoft.com/office/drawing/2014/main" val="4111590578"/>
                  </a:ext>
                </a:extLst>
              </a:tr>
            </a:tbl>
          </a:graphicData>
        </a:graphic>
      </p:graphicFrame>
    </p:spTree>
    <p:extLst>
      <p:ext uri="{BB962C8B-B14F-4D97-AF65-F5344CB8AC3E}">
        <p14:creationId xmlns:p14="http://schemas.microsoft.com/office/powerpoint/2010/main" val="1555350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p:cNvSpPr>
            <a:spLocks noGrp="1"/>
          </p:cNvSpPr>
          <p:nvPr>
            <p:ph type="body" sz="quarter" idx="10"/>
          </p:nvPr>
        </p:nvSpPr>
        <p:spPr>
          <a:xfrm>
            <a:off x="486834" y="6096001"/>
            <a:ext cx="6567868" cy="487363"/>
          </a:xfrm>
        </p:spPr>
        <p:txBody>
          <a:bodyPr/>
          <a:lstStyle/>
          <a:p>
            <a:r>
              <a:rPr lang="ja-JP"/>
              <a:t>*初回投与量は、60kg以上の体重の患者では12 mg/日、60 kg未満の患者では8 mg/日</a:t>
            </a:r>
          </a:p>
        </p:txBody>
      </p:sp>
      <p:sp>
        <p:nvSpPr>
          <p:cNvPr id="38" name="Title 1"/>
          <p:cNvSpPr>
            <a:spLocks noGrp="1"/>
          </p:cNvSpPr>
          <p:nvPr>
            <p:ph type="title"/>
          </p:nvPr>
        </p:nvSpPr>
        <p:spPr>
          <a:xfrm>
            <a:off x="486833" y="179614"/>
            <a:ext cx="10985260" cy="807720"/>
          </a:xfrm>
        </p:spPr>
        <p:txBody>
          <a:bodyPr/>
          <a:lstStyle/>
          <a:p>
            <a:r>
              <a:rPr lang="ja-JP" dirty="0"/>
              <a:t>380：進行性肝細胞癌の第一選択治療として、経動脈化学塞栓術と併用されるレンバチニブ：第III相多施設無作為化比較試験 – Peng Z, et al</a:t>
            </a:r>
          </a:p>
        </p:txBody>
      </p:sp>
      <p:sp>
        <p:nvSpPr>
          <p:cNvPr id="39" name="Content Placeholder 2"/>
          <p:cNvSpPr>
            <a:spLocks noGrp="1"/>
          </p:cNvSpPr>
          <p:nvPr>
            <p:ph idx="1"/>
          </p:nvPr>
        </p:nvSpPr>
        <p:spPr>
          <a:xfrm>
            <a:off x="486833" y="1254035"/>
            <a:ext cx="11028227" cy="4746172"/>
          </a:xfrm>
        </p:spPr>
        <p:txBody>
          <a:bodyPr/>
          <a:lstStyle/>
          <a:p>
            <a:pPr marL="0" indent="0">
              <a:buNone/>
            </a:pPr>
            <a:r>
              <a:rPr lang="ja-JP" b="1"/>
              <a:t>研究目的</a:t>
            </a:r>
          </a:p>
          <a:p>
            <a:r>
              <a:rPr lang="ja-JP"/>
              <a:t>LAUNCH研究における進行性HCC患者における1 LレンバチニブとTACEとの併用の有効性および安全性を評価する</a:t>
            </a:r>
          </a:p>
        </p:txBody>
      </p:sp>
      <p:sp>
        <p:nvSpPr>
          <p:cNvPr id="40" name="Text Placeholder 4"/>
          <p:cNvSpPr>
            <a:spLocks noGrp="1"/>
          </p:cNvSpPr>
          <p:nvPr>
            <p:ph type="body" sz="quarter" idx="11"/>
          </p:nvPr>
        </p:nvSpPr>
        <p:spPr>
          <a:xfrm>
            <a:off x="6197601" y="6096001"/>
            <a:ext cx="5507567" cy="487363"/>
          </a:xfrm>
        </p:spPr>
        <p:txBody>
          <a:bodyPr/>
          <a:lstStyle/>
          <a:p>
            <a:r>
              <a:rPr lang="ja-JP"/>
              <a:t>Presented by Ming Kuang</a:t>
            </a:r>
            <a:br>
              <a:rPr lang="ja-JP"/>
            </a:br>
            <a:r>
              <a:rPr lang="ja-JP"/>
              <a:t>Peng Z, et al.J Clin Oncol 2022;40(suppl):abstr 380</a:t>
            </a:r>
          </a:p>
        </p:txBody>
      </p:sp>
      <p:sp>
        <p:nvSpPr>
          <p:cNvPr id="16" name="Rectangle 9"/>
          <p:cNvSpPr txBox="1">
            <a:spLocks noChangeArrowheads="1"/>
          </p:cNvSpPr>
          <p:nvPr/>
        </p:nvSpPr>
        <p:spPr bwMode="auto">
          <a:xfrm>
            <a:off x="1838051" y="5450613"/>
            <a:ext cx="4195925"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OS</a:t>
            </a:r>
          </a:p>
          <a:p>
            <a:pPr marL="0" indent="0">
              <a:buClr>
                <a:srgbClr val="043882"/>
              </a:buClr>
              <a:buFontTx/>
              <a:buNone/>
              <a:defRPr/>
            </a:pPr>
            <a:endParaRPr lang="en-US" dirty="0"/>
          </a:p>
        </p:txBody>
      </p:sp>
      <p:sp>
        <p:nvSpPr>
          <p:cNvPr id="17" name="Content Placeholder 26"/>
          <p:cNvSpPr txBox="1">
            <a:spLocks/>
          </p:cNvSpPr>
          <p:nvPr/>
        </p:nvSpPr>
        <p:spPr>
          <a:xfrm>
            <a:off x="6121128" y="5450613"/>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PFS、TTP、DoR、QoL、安全性</a:t>
            </a:r>
          </a:p>
        </p:txBody>
      </p:sp>
      <p:sp>
        <p:nvSpPr>
          <p:cNvPr id="18" name="Oval 14"/>
          <p:cNvSpPr>
            <a:spLocks noChangeArrowheads="1"/>
          </p:cNvSpPr>
          <p:nvPr/>
        </p:nvSpPr>
        <p:spPr bwMode="auto">
          <a:xfrm>
            <a:off x="5179973" y="363459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a:p>
            <a:pPr algn="ctr">
              <a:defRPr/>
            </a:pPr>
            <a:r>
              <a:rPr lang="ja-JP" sz="1600" b="1">
                <a:solidFill>
                  <a:srgbClr val="043882"/>
                </a:solidFill>
                <a:ea typeface="SimSun" pitchFamily="2" charset="-122"/>
              </a:rPr>
              <a:t>1:1</a:t>
            </a:r>
          </a:p>
        </p:txBody>
      </p:sp>
      <p:cxnSp>
        <p:nvCxnSpPr>
          <p:cNvPr id="19" name="AutoShape 15"/>
          <p:cNvCxnSpPr>
            <a:cxnSpLocks noChangeShapeType="1"/>
            <a:stCxn id="18" idx="0"/>
            <a:endCxn id="21" idx="1"/>
          </p:cNvCxnSpPr>
          <p:nvPr/>
        </p:nvCxnSpPr>
        <p:spPr bwMode="auto">
          <a:xfrm rot="5400000" flipH="1" flipV="1">
            <a:off x="5299740" y="3023546"/>
            <a:ext cx="783080" cy="439018"/>
          </a:xfrm>
          <a:prstGeom prst="bentConnector2">
            <a:avLst/>
          </a:prstGeom>
          <a:noFill/>
          <a:ln w="57150">
            <a:solidFill>
              <a:schemeClr val="bg2">
                <a:lumMod val="60000"/>
                <a:lumOff val="40000"/>
              </a:schemeClr>
            </a:solidFill>
            <a:round/>
            <a:headEnd/>
            <a:tailEnd type="triangle" w="med" len="med"/>
          </a:ln>
        </p:spPr>
      </p:cxnSp>
      <p:cxnSp>
        <p:nvCxnSpPr>
          <p:cNvPr id="20" name="AutoShape 19"/>
          <p:cNvCxnSpPr>
            <a:cxnSpLocks noChangeShapeType="1"/>
            <a:stCxn id="22" idx="3"/>
            <a:endCxn id="18" idx="2"/>
          </p:cNvCxnSpPr>
          <p:nvPr/>
        </p:nvCxnSpPr>
        <p:spPr bwMode="auto">
          <a:xfrm>
            <a:off x="5054401" y="3926695"/>
            <a:ext cx="125572" cy="0"/>
          </a:xfrm>
          <a:prstGeom prst="straightConnector1">
            <a:avLst/>
          </a:prstGeom>
          <a:noFill/>
          <a:ln w="57150">
            <a:solidFill>
              <a:schemeClr val="bg2">
                <a:lumMod val="60000"/>
                <a:lumOff val="40000"/>
              </a:schemeClr>
            </a:solidFill>
            <a:round/>
            <a:headEnd type="none" w="med" len="med"/>
            <a:tailEnd type="none" w="med" len="med"/>
          </a:ln>
        </p:spPr>
      </p:cxnSp>
      <p:sp>
        <p:nvSpPr>
          <p:cNvPr id="21" name="AutoShape 8"/>
          <p:cNvSpPr>
            <a:spLocks noChangeArrowheads="1"/>
          </p:cNvSpPr>
          <p:nvPr/>
        </p:nvSpPr>
        <p:spPr bwMode="auto">
          <a:xfrm>
            <a:off x="5910789" y="2504445"/>
            <a:ext cx="3888568" cy="694140"/>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レンバチニブ* + TACE</a:t>
            </a:r>
            <a:br>
              <a:rPr lang="ja-JP">
                <a:solidFill>
                  <a:srgbClr val="FFFFFF"/>
                </a:solidFill>
                <a:ea typeface="SimSun" pitchFamily="2" charset="-122"/>
              </a:rPr>
            </a:br>
            <a:r>
              <a:rPr lang="ja-JP">
                <a:solidFill>
                  <a:srgbClr val="FFFFFF"/>
                </a:solidFill>
                <a:ea typeface="SimSun" pitchFamily="2" charset="-122"/>
              </a:rPr>
              <a:t>(n=170)</a:t>
            </a:r>
          </a:p>
        </p:txBody>
      </p:sp>
      <p:sp>
        <p:nvSpPr>
          <p:cNvPr id="22" name="AutoShape 9"/>
          <p:cNvSpPr>
            <a:spLocks noChangeArrowheads="1"/>
          </p:cNvSpPr>
          <p:nvPr/>
        </p:nvSpPr>
        <p:spPr bwMode="auto">
          <a:xfrm>
            <a:off x="1880582" y="2958481"/>
            <a:ext cx="3173819"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進行したHCC</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治療歴なし</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Child-Pugh 分類クラス A</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ECOG PS 0–1</a:t>
            </a:r>
          </a:p>
          <a:p>
            <a:pPr defTabSz="892175" eaLnBrk="0" hangingPunct="0">
              <a:spcAft>
                <a:spcPct val="30000"/>
              </a:spcAft>
              <a:defRPr/>
            </a:pPr>
            <a:r>
              <a:rPr lang="ja-JP" sz="1600">
                <a:solidFill>
                  <a:srgbClr val="FFFFFF"/>
                </a:solidFill>
                <a:ea typeface="SimSun" pitchFamily="2" charset="-122"/>
              </a:rPr>
              <a:t>(n=338)</a:t>
            </a:r>
          </a:p>
        </p:txBody>
      </p:sp>
      <p:cxnSp>
        <p:nvCxnSpPr>
          <p:cNvPr id="23" name="AutoShape 16"/>
          <p:cNvCxnSpPr>
            <a:cxnSpLocks noChangeShapeType="1"/>
            <a:stCxn id="18" idx="4"/>
            <a:endCxn id="24" idx="1"/>
          </p:cNvCxnSpPr>
          <p:nvPr/>
        </p:nvCxnSpPr>
        <p:spPr bwMode="auto">
          <a:xfrm rot="16200000" flipH="1">
            <a:off x="5351231" y="4339335"/>
            <a:ext cx="739491" cy="498410"/>
          </a:xfrm>
          <a:prstGeom prst="bentConnector2">
            <a:avLst/>
          </a:prstGeom>
          <a:noFill/>
          <a:ln w="57150">
            <a:solidFill>
              <a:schemeClr val="bg2">
                <a:lumMod val="60000"/>
                <a:lumOff val="40000"/>
              </a:schemeClr>
            </a:solidFill>
            <a:round/>
            <a:headEnd/>
            <a:tailEnd type="triangle" w="med" len="med"/>
          </a:ln>
        </p:spPr>
      </p:cxnSp>
      <p:sp>
        <p:nvSpPr>
          <p:cNvPr id="24" name="AutoShape 8"/>
          <p:cNvSpPr>
            <a:spLocks noChangeArrowheads="1"/>
          </p:cNvSpPr>
          <p:nvPr/>
        </p:nvSpPr>
        <p:spPr bwMode="auto">
          <a:xfrm>
            <a:off x="5970181" y="4571517"/>
            <a:ext cx="3838353" cy="773537"/>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t>レンバチニブ*</a:t>
            </a:r>
          </a:p>
          <a:p>
            <a:pPr algn="ctr" defTabSz="892175" eaLnBrk="0" hangingPunct="0">
              <a:defRPr/>
            </a:pPr>
            <a:r>
              <a:rPr lang="ja-JP"/>
              <a:t>(n=168)</a:t>
            </a:r>
          </a:p>
        </p:txBody>
      </p:sp>
      <p:sp>
        <p:nvSpPr>
          <p:cNvPr id="25" name="Content Placeholder 26"/>
          <p:cNvSpPr txBox="1">
            <a:spLocks/>
          </p:cNvSpPr>
          <p:nvPr/>
        </p:nvSpPr>
        <p:spPr bwMode="auto">
          <a:xfrm>
            <a:off x="5970181" y="3198585"/>
            <a:ext cx="3843261" cy="800601"/>
          </a:xfrm>
          <a:prstGeom prst="rect">
            <a:avLst/>
          </a:prstGeom>
          <a:noFill/>
          <a:ln w="9525">
            <a:noFill/>
            <a:miter lim="800000"/>
            <a:headEnd/>
            <a:tailEnd/>
          </a:ln>
        </p:spPr>
        <p:txBody>
          <a:bodyPr/>
          <a:lstStyle/>
          <a:p>
            <a:pPr marL="190500" indent="-190500">
              <a:spcAft>
                <a:spcPts val="400"/>
              </a:spcAft>
              <a:defRPr/>
            </a:pPr>
            <a:r>
              <a:rPr lang="ja-JP" sz="1400" b="1">
                <a:solidFill>
                  <a:srgbClr val="043882"/>
                </a:solidFill>
              </a:rPr>
              <a:t>層別化</a:t>
            </a:r>
          </a:p>
          <a:p>
            <a:pPr marL="203200" lvl="0" indent="-203200">
              <a:spcAft>
                <a:spcPts val="400"/>
              </a:spcAft>
              <a:buFont typeface="Arial" pitchFamily="34" charset="0"/>
              <a:buChar char="•"/>
              <a:defRPr/>
            </a:pPr>
            <a:r>
              <a:rPr lang="ja-JP" sz="1400">
                <a:solidFill>
                  <a:srgbClr val="4D4D4D"/>
                </a:solidFill>
              </a:rPr>
              <a:t>ECOG PS (0 対 1)</a:t>
            </a:r>
          </a:p>
          <a:p>
            <a:pPr marL="203200" lvl="0" indent="-203200">
              <a:spcAft>
                <a:spcPts val="400"/>
              </a:spcAft>
              <a:buFont typeface="Arial" pitchFamily="34" charset="0"/>
              <a:buChar char="•"/>
              <a:defRPr/>
            </a:pPr>
            <a:r>
              <a:rPr lang="ja-JP" sz="1400">
                <a:solidFill>
                  <a:srgbClr val="4D4D4D"/>
                </a:solidFill>
              </a:rPr>
              <a:t>腫瘍血栓 (あり 対 なし)</a:t>
            </a:r>
          </a:p>
          <a:p>
            <a:pPr marL="203200" lvl="0" indent="-203200">
              <a:spcAft>
                <a:spcPts val="400"/>
              </a:spcAft>
              <a:buFont typeface="Arial" pitchFamily="34" charset="0"/>
              <a:buChar char="•"/>
              <a:defRPr/>
            </a:pPr>
            <a:r>
              <a:rPr lang="ja-JP" sz="1400">
                <a:solidFill>
                  <a:srgbClr val="4D4D4D"/>
                </a:solidFill>
              </a:rPr>
              <a:t>体重 (&lt;60 対 ≥60 kg)</a:t>
            </a:r>
          </a:p>
          <a:p>
            <a:pPr marL="203200" lvl="0" indent="-203200">
              <a:spcAft>
                <a:spcPts val="400"/>
              </a:spcAft>
              <a:buFont typeface="Arial" pitchFamily="34" charset="0"/>
              <a:buChar char="•"/>
              <a:defRPr/>
            </a:pPr>
            <a:r>
              <a:rPr lang="ja-JP" sz="1400">
                <a:solidFill>
                  <a:srgbClr val="4D4D4D"/>
                </a:solidFill>
              </a:rPr>
              <a:t>部位</a:t>
            </a:r>
          </a:p>
          <a:p>
            <a:pPr marL="190500" indent="-190500">
              <a:spcAft>
                <a:spcPts val="400"/>
              </a:spcAft>
              <a:defRPr/>
            </a:pPr>
            <a:endParaRPr lang="en-US" sz="1400" b="1" dirty="0">
              <a:solidFill>
                <a:srgbClr val="043882"/>
              </a:solidFill>
            </a:endParaRPr>
          </a:p>
        </p:txBody>
      </p:sp>
    </p:spTree>
    <p:extLst>
      <p:ext uri="{BB962C8B-B14F-4D97-AF65-F5344CB8AC3E}">
        <p14:creationId xmlns:p14="http://schemas.microsoft.com/office/powerpoint/2010/main" val="851898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380：進行性肝細胞癌の第一選択治療として、経動脈化学塞栓術と併用されるレンバチニブ：第III相多施設無作為化比較試験 – Peng Z, et al</a:t>
            </a:r>
          </a:p>
        </p:txBody>
      </p:sp>
      <p:sp>
        <p:nvSpPr>
          <p:cNvPr id="3" name="Content Placeholder 2"/>
          <p:cNvSpPr>
            <a:spLocks noGrp="1"/>
          </p:cNvSpPr>
          <p:nvPr>
            <p:ph idx="1"/>
          </p:nvPr>
        </p:nvSpPr>
        <p:spPr/>
        <p:txBody>
          <a:bodyPr/>
          <a:lstStyle/>
          <a:p>
            <a:pPr marL="0" indent="0">
              <a:buNone/>
            </a:pPr>
            <a:r>
              <a:rPr lang="ja-JP" sz="1200" b="1" dirty="0"/>
              <a:t>主要結果</a:t>
            </a:r>
          </a:p>
        </p:txBody>
      </p:sp>
      <p:sp>
        <p:nvSpPr>
          <p:cNvPr id="5" name="Text Placeholder 4"/>
          <p:cNvSpPr>
            <a:spLocks noGrp="1"/>
          </p:cNvSpPr>
          <p:nvPr>
            <p:ph type="body" sz="quarter" idx="11"/>
          </p:nvPr>
        </p:nvSpPr>
        <p:spPr/>
        <p:txBody>
          <a:bodyPr/>
          <a:lstStyle/>
          <a:p>
            <a:r>
              <a:rPr lang="ja-JP" dirty="0"/>
              <a:t>Peng Z, et al.J Clin Oncol 2022;40(suppl):abstr 380</a:t>
            </a:r>
          </a:p>
        </p:txBody>
      </p:sp>
      <p:sp>
        <p:nvSpPr>
          <p:cNvPr id="6" name="TextBox 5">
            <a:extLst>
              <a:ext uri="{FF2B5EF4-FFF2-40B4-BE49-F238E27FC236}">
                <a16:creationId xmlns:a16="http://schemas.microsoft.com/office/drawing/2014/main" id="{EBFBDC33-141C-4244-8D90-1384D93E73BB}"/>
              </a:ext>
            </a:extLst>
          </p:cNvPr>
          <p:cNvSpPr txBox="1"/>
          <p:nvPr/>
        </p:nvSpPr>
        <p:spPr>
          <a:xfrm>
            <a:off x="2546125" y="1446031"/>
            <a:ext cx="108234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noProof="0" dirty="0">
                <a:ln>
                  <a:noFill/>
                </a:ln>
                <a:solidFill>
                  <a:srgbClr val="4D4D4D"/>
                </a:solidFill>
                <a:uLnTx/>
                <a:uFillTx/>
                <a:latin typeface="Arial"/>
                <a:ea typeface="MS Mincho"/>
                <a:cs typeface="Arial"/>
              </a:rPr>
              <a:t>全生存期間</a:t>
            </a:r>
          </a:p>
        </p:txBody>
      </p:sp>
      <p:sp>
        <p:nvSpPr>
          <p:cNvPr id="7" name="TextBox 6">
            <a:extLst>
              <a:ext uri="{FF2B5EF4-FFF2-40B4-BE49-F238E27FC236}">
                <a16:creationId xmlns:a16="http://schemas.microsoft.com/office/drawing/2014/main" id="{19B4653B-41BF-40AD-B29B-24F46CBC4D05}"/>
              </a:ext>
            </a:extLst>
          </p:cNvPr>
          <p:cNvSpPr txBox="1"/>
          <p:nvPr/>
        </p:nvSpPr>
        <p:spPr>
          <a:xfrm>
            <a:off x="8415320" y="1446031"/>
            <a:ext cx="1441420"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noProof="0" dirty="0">
                <a:ln>
                  <a:noFill/>
                </a:ln>
                <a:solidFill>
                  <a:srgbClr val="4D4D4D"/>
                </a:solidFill>
                <a:uLnTx/>
                <a:uFillTx/>
                <a:latin typeface="Arial"/>
                <a:ea typeface="MS Mincho"/>
                <a:cs typeface="Arial"/>
              </a:rPr>
              <a:t>無増悪生存期間</a:t>
            </a:r>
          </a:p>
        </p:txBody>
      </p:sp>
      <p:grpSp>
        <p:nvGrpSpPr>
          <p:cNvPr id="8" name="Group 7">
            <a:extLst>
              <a:ext uri="{FF2B5EF4-FFF2-40B4-BE49-F238E27FC236}">
                <a16:creationId xmlns:a16="http://schemas.microsoft.com/office/drawing/2014/main" id="{B9242577-DE13-4978-9FA5-1E7CCA8814C7}"/>
              </a:ext>
            </a:extLst>
          </p:cNvPr>
          <p:cNvGrpSpPr/>
          <p:nvPr/>
        </p:nvGrpSpPr>
        <p:grpSpPr>
          <a:xfrm>
            <a:off x="-52090" y="1721272"/>
            <a:ext cx="6332837" cy="2826840"/>
            <a:chOff x="-52090" y="1721272"/>
            <a:chExt cx="6332837" cy="2826840"/>
          </a:xfrm>
        </p:grpSpPr>
        <p:sp>
          <p:nvSpPr>
            <p:cNvPr id="9" name="TextBox 8">
              <a:extLst>
                <a:ext uri="{FF2B5EF4-FFF2-40B4-BE49-F238E27FC236}">
                  <a16:creationId xmlns:a16="http://schemas.microsoft.com/office/drawing/2014/main" id="{25764151-C399-420E-9C92-D93C53FF2D1D}"/>
                </a:ext>
              </a:extLst>
            </p:cNvPr>
            <p:cNvSpPr txBox="1"/>
            <p:nvPr/>
          </p:nvSpPr>
          <p:spPr>
            <a:xfrm>
              <a:off x="3124175" y="3859240"/>
              <a:ext cx="889987" cy="261610"/>
            </a:xfrm>
            <a:prstGeom prst="rect">
              <a:avLst/>
            </a:prstGeom>
            <a:noFill/>
          </p:spPr>
          <p:txBody>
            <a:bodyPr wrap="none" rtlCol="0">
              <a:spAutoFit/>
            </a:bodyPr>
            <a:lstStyle/>
            <a:p>
              <a:pPr algn="ctr" fontAlgn="base">
                <a:spcBef>
                  <a:spcPct val="0"/>
                </a:spcBef>
                <a:spcAft>
                  <a:spcPct val="0"/>
                </a:spcAft>
              </a:pPr>
              <a:r>
                <a:rPr lang="ja-JP" sz="1100">
                  <a:solidFill>
                    <a:srgbClr val="4D4D4D"/>
                  </a:solidFill>
                  <a:latin typeface="Arial" panose="020B0604020202020204" pitchFamily="34" charset="0"/>
                  <a:ea typeface="MS Mincho"/>
                  <a:cs typeface="Arial" panose="020B0604020202020204" pitchFamily="34" charset="0"/>
                </a:rPr>
                <a:t>期間、月数</a:t>
              </a:r>
            </a:p>
          </p:txBody>
        </p:sp>
        <p:grpSp>
          <p:nvGrpSpPr>
            <p:cNvPr id="10" name="Group 9">
              <a:extLst>
                <a:ext uri="{FF2B5EF4-FFF2-40B4-BE49-F238E27FC236}">
                  <a16:creationId xmlns:a16="http://schemas.microsoft.com/office/drawing/2014/main" id="{5822DBCB-C122-403B-9EE3-A12911396A90}"/>
                </a:ext>
              </a:extLst>
            </p:cNvPr>
            <p:cNvGrpSpPr/>
            <p:nvPr/>
          </p:nvGrpSpPr>
          <p:grpSpPr>
            <a:xfrm>
              <a:off x="390823" y="1721272"/>
              <a:ext cx="5638161" cy="2213726"/>
              <a:chOff x="390823" y="1721605"/>
              <a:chExt cx="5638161" cy="2477617"/>
            </a:xfrm>
          </p:grpSpPr>
          <p:sp>
            <p:nvSpPr>
              <p:cNvPr id="40" name="Freeform 21">
                <a:extLst>
                  <a:ext uri="{FF2B5EF4-FFF2-40B4-BE49-F238E27FC236}">
                    <a16:creationId xmlns:a16="http://schemas.microsoft.com/office/drawing/2014/main" id="{1FD75E19-E617-4E46-862D-CF9336EB6B40}"/>
                  </a:ext>
                </a:extLst>
              </p:cNvPr>
              <p:cNvSpPr>
                <a:spLocks/>
              </p:cNvSpPr>
              <p:nvPr/>
            </p:nvSpPr>
            <p:spPr bwMode="auto">
              <a:xfrm>
                <a:off x="1115716" y="1869730"/>
                <a:ext cx="4805463" cy="199236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nvGrpSpPr>
              <p:cNvPr id="41" name="Group 40">
                <a:extLst>
                  <a:ext uri="{FF2B5EF4-FFF2-40B4-BE49-F238E27FC236}">
                    <a16:creationId xmlns:a16="http://schemas.microsoft.com/office/drawing/2014/main" id="{2C669FEC-8530-4A49-912B-16508A9844BE}"/>
                  </a:ext>
                </a:extLst>
              </p:cNvPr>
              <p:cNvGrpSpPr/>
              <p:nvPr/>
            </p:nvGrpSpPr>
            <p:grpSpPr>
              <a:xfrm>
                <a:off x="390823" y="1721605"/>
                <a:ext cx="717673" cy="2261740"/>
                <a:chOff x="2573361" y="1351829"/>
                <a:chExt cx="717673" cy="2327697"/>
              </a:xfrm>
            </p:grpSpPr>
            <p:sp>
              <p:nvSpPr>
                <p:cNvPr id="57" name="Line 7">
                  <a:extLst>
                    <a:ext uri="{FF2B5EF4-FFF2-40B4-BE49-F238E27FC236}">
                      <a16:creationId xmlns:a16="http://schemas.microsoft.com/office/drawing/2014/main" id="{5801025A-E6E6-46B0-AAF8-641D34804E6D}"/>
                    </a:ext>
                  </a:extLst>
                </p:cNvPr>
                <p:cNvSpPr>
                  <a:spLocks noChangeShapeType="1"/>
                </p:cNvSpPr>
                <p:nvPr/>
              </p:nvSpPr>
              <p:spPr bwMode="auto">
                <a:xfrm>
                  <a:off x="3204800"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58" name="Line 8">
                  <a:extLst>
                    <a:ext uri="{FF2B5EF4-FFF2-40B4-BE49-F238E27FC236}">
                      <a16:creationId xmlns:a16="http://schemas.microsoft.com/office/drawing/2014/main" id="{EE007F11-7496-49B3-BF7C-A559628446D3}"/>
                    </a:ext>
                  </a:extLst>
                </p:cNvPr>
                <p:cNvSpPr>
                  <a:spLocks noChangeShapeType="1"/>
                </p:cNvSpPr>
                <p:nvPr/>
              </p:nvSpPr>
              <p:spPr bwMode="auto">
                <a:xfrm>
                  <a:off x="3204800"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59" name="Line 9">
                  <a:extLst>
                    <a:ext uri="{FF2B5EF4-FFF2-40B4-BE49-F238E27FC236}">
                      <a16:creationId xmlns:a16="http://schemas.microsoft.com/office/drawing/2014/main" id="{C42C29B6-D69C-4F5F-A957-642E8BAB3174}"/>
                    </a:ext>
                  </a:extLst>
                </p:cNvPr>
                <p:cNvSpPr>
                  <a:spLocks noChangeShapeType="1"/>
                </p:cNvSpPr>
                <p:nvPr/>
              </p:nvSpPr>
              <p:spPr bwMode="auto">
                <a:xfrm>
                  <a:off x="3204800" y="25169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60" name="Line 10">
                  <a:extLst>
                    <a:ext uri="{FF2B5EF4-FFF2-40B4-BE49-F238E27FC236}">
                      <a16:creationId xmlns:a16="http://schemas.microsoft.com/office/drawing/2014/main" id="{8B8CFDC6-AC71-4962-B068-002A510FE68F}"/>
                    </a:ext>
                  </a:extLst>
                </p:cNvPr>
                <p:cNvSpPr>
                  <a:spLocks noChangeShapeType="1"/>
                </p:cNvSpPr>
                <p:nvPr/>
              </p:nvSpPr>
              <p:spPr bwMode="auto">
                <a:xfrm>
                  <a:off x="3204800" y="302111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61" name="Line 11">
                  <a:extLst>
                    <a:ext uri="{FF2B5EF4-FFF2-40B4-BE49-F238E27FC236}">
                      <a16:creationId xmlns:a16="http://schemas.microsoft.com/office/drawing/2014/main" id="{5953924F-0460-4820-BC44-1E0EE9CE3AF6}"/>
                    </a:ext>
                  </a:extLst>
                </p:cNvPr>
                <p:cNvSpPr>
                  <a:spLocks noChangeShapeType="1"/>
                </p:cNvSpPr>
                <p:nvPr/>
              </p:nvSpPr>
              <p:spPr bwMode="auto">
                <a:xfrm>
                  <a:off x="3204800" y="353061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62" name="TextBox 61">
                  <a:extLst>
                    <a:ext uri="{FF2B5EF4-FFF2-40B4-BE49-F238E27FC236}">
                      <a16:creationId xmlns:a16="http://schemas.microsoft.com/office/drawing/2014/main" id="{75D010D1-9DDF-4CD1-9B21-CD563601FAB6}"/>
                    </a:ext>
                  </a:extLst>
                </p:cNvPr>
                <p:cNvSpPr txBox="1"/>
                <p:nvPr/>
              </p:nvSpPr>
              <p:spPr>
                <a:xfrm rot="16200000">
                  <a:off x="2327314" y="2396118"/>
                  <a:ext cx="753704" cy="261610"/>
                </a:xfrm>
                <a:prstGeom prst="rect">
                  <a:avLst/>
                </a:prstGeom>
                <a:noFill/>
              </p:spPr>
              <p:txBody>
                <a:bodyPr wrap="none" rtlCol="0">
                  <a:spAutoFit/>
                </a:bodyPr>
                <a:lstStyle/>
                <a:p>
                  <a:pPr algn="ctr" fontAlgn="base">
                    <a:spcBef>
                      <a:spcPct val="0"/>
                    </a:spcBef>
                    <a:spcAft>
                      <a:spcPct val="0"/>
                    </a:spcAft>
                  </a:pPr>
                  <a:r>
                    <a:rPr lang="ja-JP" sz="1100">
                      <a:solidFill>
                        <a:srgbClr val="4D4D4D"/>
                      </a:solidFill>
                      <a:latin typeface="Arial" panose="020B0604020202020204" pitchFamily="34" charset="0"/>
                      <a:ea typeface="MS Mincho"/>
                      <a:cs typeface="Arial" panose="020B0604020202020204" pitchFamily="34" charset="0"/>
                    </a:rPr>
                    <a:t>OS、%</a:t>
                  </a:r>
                </a:p>
              </p:txBody>
            </p:sp>
            <p:sp>
              <p:nvSpPr>
                <p:cNvPr id="63" name="TextBox 62">
                  <a:extLst>
                    <a:ext uri="{FF2B5EF4-FFF2-40B4-BE49-F238E27FC236}">
                      <a16:creationId xmlns:a16="http://schemas.microsoft.com/office/drawing/2014/main" id="{78B263C8-E7E3-4A79-96F9-FB1DBBFDDBEB}"/>
                    </a:ext>
                  </a:extLst>
                </p:cNvPr>
                <p:cNvSpPr txBox="1"/>
                <p:nvPr/>
              </p:nvSpPr>
              <p:spPr>
                <a:xfrm>
                  <a:off x="2817181" y="1351829"/>
                  <a:ext cx="420308" cy="301334"/>
                </a:xfrm>
                <a:prstGeom prst="rect">
                  <a:avLst/>
                </a:prstGeom>
                <a:noFill/>
              </p:spPr>
              <p:txBody>
                <a:bodyPr wrap="none" rtlCol="0" anchor="ctr" anchorCtr="0">
                  <a:spAutoFit/>
                </a:bodyPr>
                <a:lstStyle/>
                <a:p>
                  <a:pPr algn="r"/>
                  <a:r>
                    <a:rPr lang="ja-JP" sz="1100">
                      <a:solidFill>
                        <a:srgbClr val="4D4D4D"/>
                      </a:solidFill>
                      <a:latin typeface="Arial" panose="020B0604020202020204" pitchFamily="34" charset="0"/>
                      <a:ea typeface="MS Mincho"/>
                      <a:cs typeface="Arial" panose="020B0604020202020204" pitchFamily="34" charset="0"/>
                    </a:rPr>
                    <a:t>100</a:t>
                  </a:r>
                </a:p>
              </p:txBody>
            </p:sp>
            <p:sp>
              <p:nvSpPr>
                <p:cNvPr id="64" name="TextBox 63">
                  <a:extLst>
                    <a:ext uri="{FF2B5EF4-FFF2-40B4-BE49-F238E27FC236}">
                      <a16:creationId xmlns:a16="http://schemas.microsoft.com/office/drawing/2014/main" id="{A183CE09-977D-4320-9EF6-F8ABFEEEF17A}"/>
                    </a:ext>
                  </a:extLst>
                </p:cNvPr>
                <p:cNvSpPr txBox="1"/>
                <p:nvPr/>
              </p:nvSpPr>
              <p:spPr>
                <a:xfrm>
                  <a:off x="2895729" y="1850360"/>
                  <a:ext cx="341760" cy="301334"/>
                </a:xfrm>
                <a:prstGeom prst="rect">
                  <a:avLst/>
                </a:prstGeom>
                <a:noFill/>
              </p:spPr>
              <p:txBody>
                <a:bodyPr wrap="none" rtlCol="0" anchor="ctr" anchorCtr="0">
                  <a:spAutoFit/>
                </a:bodyPr>
                <a:lstStyle/>
                <a:p>
                  <a:pPr algn="r"/>
                  <a:r>
                    <a:rPr lang="ja-JP" sz="1100">
                      <a:solidFill>
                        <a:srgbClr val="4D4D4D"/>
                      </a:solidFill>
                      <a:latin typeface="Arial" panose="020B0604020202020204" pitchFamily="34" charset="0"/>
                      <a:ea typeface="MS Mincho"/>
                      <a:cs typeface="Arial" panose="020B0604020202020204" pitchFamily="34" charset="0"/>
                    </a:rPr>
                    <a:t>75</a:t>
                  </a:r>
                </a:p>
              </p:txBody>
            </p:sp>
            <p:sp>
              <p:nvSpPr>
                <p:cNvPr id="65" name="TextBox 64">
                  <a:extLst>
                    <a:ext uri="{FF2B5EF4-FFF2-40B4-BE49-F238E27FC236}">
                      <a16:creationId xmlns:a16="http://schemas.microsoft.com/office/drawing/2014/main" id="{A8E67549-D85E-495F-9BBA-0C9F0F852180}"/>
                    </a:ext>
                  </a:extLst>
                </p:cNvPr>
                <p:cNvSpPr txBox="1"/>
                <p:nvPr/>
              </p:nvSpPr>
              <p:spPr>
                <a:xfrm>
                  <a:off x="2895729" y="2365015"/>
                  <a:ext cx="341760" cy="301334"/>
                </a:xfrm>
                <a:prstGeom prst="rect">
                  <a:avLst/>
                </a:prstGeom>
                <a:noFill/>
              </p:spPr>
              <p:txBody>
                <a:bodyPr wrap="none" rtlCol="0" anchor="ctr" anchorCtr="0">
                  <a:spAutoFit/>
                </a:bodyPr>
                <a:lstStyle/>
                <a:p>
                  <a:pPr algn="r"/>
                  <a:r>
                    <a:rPr lang="ja-JP" sz="1100">
                      <a:solidFill>
                        <a:srgbClr val="4D4D4D"/>
                      </a:solidFill>
                      <a:latin typeface="Arial" panose="020B0604020202020204" pitchFamily="34" charset="0"/>
                      <a:ea typeface="MS Mincho"/>
                      <a:cs typeface="Arial" panose="020B0604020202020204" pitchFamily="34" charset="0"/>
                    </a:rPr>
                    <a:t>50</a:t>
                  </a:r>
                </a:p>
              </p:txBody>
            </p:sp>
            <p:sp>
              <p:nvSpPr>
                <p:cNvPr id="66" name="TextBox 65">
                  <a:extLst>
                    <a:ext uri="{FF2B5EF4-FFF2-40B4-BE49-F238E27FC236}">
                      <a16:creationId xmlns:a16="http://schemas.microsoft.com/office/drawing/2014/main" id="{3F9D0663-817B-445C-971C-509B030F5DA8}"/>
                    </a:ext>
                  </a:extLst>
                </p:cNvPr>
                <p:cNvSpPr txBox="1"/>
                <p:nvPr/>
              </p:nvSpPr>
              <p:spPr>
                <a:xfrm>
                  <a:off x="2895729" y="2868915"/>
                  <a:ext cx="341760" cy="301334"/>
                </a:xfrm>
                <a:prstGeom prst="rect">
                  <a:avLst/>
                </a:prstGeom>
                <a:noFill/>
              </p:spPr>
              <p:txBody>
                <a:bodyPr wrap="none" rtlCol="0" anchor="ctr" anchorCtr="0">
                  <a:spAutoFit/>
                </a:bodyPr>
                <a:lstStyle/>
                <a:p>
                  <a:pPr algn="r"/>
                  <a:r>
                    <a:rPr lang="ja-JP" sz="1100">
                      <a:solidFill>
                        <a:srgbClr val="4D4D4D"/>
                      </a:solidFill>
                      <a:latin typeface="Arial" panose="020B0604020202020204" pitchFamily="34" charset="0"/>
                      <a:ea typeface="MS Mincho"/>
                      <a:cs typeface="Arial" panose="020B0604020202020204" pitchFamily="34" charset="0"/>
                    </a:rPr>
                    <a:t>25</a:t>
                  </a:r>
                </a:p>
              </p:txBody>
            </p:sp>
            <p:sp>
              <p:nvSpPr>
                <p:cNvPr id="67" name="TextBox 66">
                  <a:extLst>
                    <a:ext uri="{FF2B5EF4-FFF2-40B4-BE49-F238E27FC236}">
                      <a16:creationId xmlns:a16="http://schemas.microsoft.com/office/drawing/2014/main" id="{A3633C0D-9E57-4260-94E1-ED47D8C40240}"/>
                    </a:ext>
                  </a:extLst>
                </p:cNvPr>
                <p:cNvSpPr txBox="1"/>
                <p:nvPr/>
              </p:nvSpPr>
              <p:spPr>
                <a:xfrm>
                  <a:off x="2974284" y="3378192"/>
                  <a:ext cx="263213" cy="301334"/>
                </a:xfrm>
                <a:prstGeom prst="rect">
                  <a:avLst/>
                </a:prstGeom>
                <a:noFill/>
              </p:spPr>
              <p:txBody>
                <a:bodyPr wrap="none" rtlCol="0" anchor="ctr" anchorCtr="0">
                  <a:spAutoFit/>
                </a:bodyPr>
                <a:lstStyle/>
                <a:p>
                  <a:pPr algn="r"/>
                  <a:r>
                    <a:rPr lang="ja-JP" sz="1100">
                      <a:solidFill>
                        <a:srgbClr val="4D4D4D"/>
                      </a:solidFill>
                      <a:latin typeface="Arial" panose="020B0604020202020204" pitchFamily="34" charset="0"/>
                      <a:ea typeface="MS Mincho"/>
                      <a:cs typeface="Arial" panose="020B0604020202020204" pitchFamily="34" charset="0"/>
                    </a:rPr>
                    <a:t>0</a:t>
                  </a:r>
                </a:p>
              </p:txBody>
            </p:sp>
          </p:grpSp>
          <p:grpSp>
            <p:nvGrpSpPr>
              <p:cNvPr id="42" name="Group 41">
                <a:extLst>
                  <a:ext uri="{FF2B5EF4-FFF2-40B4-BE49-F238E27FC236}">
                    <a16:creationId xmlns:a16="http://schemas.microsoft.com/office/drawing/2014/main" id="{0361F49D-FE92-4EE0-B9BA-D763948138EC}"/>
                  </a:ext>
                </a:extLst>
              </p:cNvPr>
              <p:cNvGrpSpPr/>
              <p:nvPr/>
            </p:nvGrpSpPr>
            <p:grpSpPr>
              <a:xfrm>
                <a:off x="1130957" y="3856396"/>
                <a:ext cx="4898027" cy="342826"/>
                <a:chOff x="1208782" y="4100236"/>
                <a:chExt cx="2345039" cy="342826"/>
              </a:xfrm>
            </p:grpSpPr>
            <p:sp>
              <p:nvSpPr>
                <p:cNvPr id="43" name="Line 21">
                  <a:extLst>
                    <a:ext uri="{FF2B5EF4-FFF2-40B4-BE49-F238E27FC236}">
                      <a16:creationId xmlns:a16="http://schemas.microsoft.com/office/drawing/2014/main" id="{F7D71F48-E8E1-4306-9A0F-67C28EF51FC2}"/>
                    </a:ext>
                  </a:extLst>
                </p:cNvPr>
                <p:cNvSpPr>
                  <a:spLocks noChangeShapeType="1"/>
                </p:cNvSpPr>
                <p:nvPr/>
              </p:nvSpPr>
              <p:spPr bwMode="auto">
                <a:xfrm>
                  <a:off x="3501923" y="41002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0F565B53-DF31-4E18-AD78-70892035C9E7}"/>
                    </a:ext>
                  </a:extLst>
                </p:cNvPr>
                <p:cNvSpPr txBox="1"/>
                <p:nvPr/>
              </p:nvSpPr>
              <p:spPr>
                <a:xfrm>
                  <a:off x="3443801" y="4172236"/>
                  <a:ext cx="110020" cy="270826"/>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30</a:t>
                  </a:r>
                </a:p>
              </p:txBody>
            </p:sp>
            <p:sp>
              <p:nvSpPr>
                <p:cNvPr id="45" name="Line 21">
                  <a:extLst>
                    <a:ext uri="{FF2B5EF4-FFF2-40B4-BE49-F238E27FC236}">
                      <a16:creationId xmlns:a16="http://schemas.microsoft.com/office/drawing/2014/main" id="{F7E614AD-FB25-4D6B-B75E-001720CEA8A7}"/>
                    </a:ext>
                  </a:extLst>
                </p:cNvPr>
                <p:cNvSpPr>
                  <a:spLocks noChangeShapeType="1"/>
                </p:cNvSpPr>
                <p:nvPr/>
              </p:nvSpPr>
              <p:spPr bwMode="auto">
                <a:xfrm>
                  <a:off x="3126286" y="41002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4B756E8F-3A1B-4950-8F1B-21FB140850F4}"/>
                    </a:ext>
                  </a:extLst>
                </p:cNvPr>
                <p:cNvSpPr txBox="1"/>
                <p:nvPr/>
              </p:nvSpPr>
              <p:spPr>
                <a:xfrm>
                  <a:off x="3068164" y="4172236"/>
                  <a:ext cx="110020" cy="270826"/>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25</a:t>
                  </a:r>
                </a:p>
              </p:txBody>
            </p:sp>
            <p:sp>
              <p:nvSpPr>
                <p:cNvPr id="47" name="Line 21">
                  <a:extLst>
                    <a:ext uri="{FF2B5EF4-FFF2-40B4-BE49-F238E27FC236}">
                      <a16:creationId xmlns:a16="http://schemas.microsoft.com/office/drawing/2014/main" id="{840569F7-EA48-47F5-BF91-7D19859114CD}"/>
                    </a:ext>
                  </a:extLst>
                </p:cNvPr>
                <p:cNvSpPr>
                  <a:spLocks noChangeShapeType="1"/>
                </p:cNvSpPr>
                <p:nvPr/>
              </p:nvSpPr>
              <p:spPr bwMode="auto">
                <a:xfrm>
                  <a:off x="2750649" y="41002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2DFF273F-E806-4D31-ACBB-F9534D7BB335}"/>
                    </a:ext>
                  </a:extLst>
                </p:cNvPr>
                <p:cNvSpPr txBox="1"/>
                <p:nvPr/>
              </p:nvSpPr>
              <p:spPr>
                <a:xfrm>
                  <a:off x="2692527" y="4172236"/>
                  <a:ext cx="110020" cy="270826"/>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20</a:t>
                  </a:r>
                </a:p>
              </p:txBody>
            </p:sp>
            <p:sp>
              <p:nvSpPr>
                <p:cNvPr id="49" name="Line 21">
                  <a:extLst>
                    <a:ext uri="{FF2B5EF4-FFF2-40B4-BE49-F238E27FC236}">
                      <a16:creationId xmlns:a16="http://schemas.microsoft.com/office/drawing/2014/main" id="{81B2318E-1BF3-4A42-8D56-F9CB17711B70}"/>
                    </a:ext>
                  </a:extLst>
                </p:cNvPr>
                <p:cNvSpPr>
                  <a:spLocks noChangeShapeType="1"/>
                </p:cNvSpPr>
                <p:nvPr/>
              </p:nvSpPr>
              <p:spPr bwMode="auto">
                <a:xfrm>
                  <a:off x="2375012" y="41002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072BCA77-7AC6-4929-A081-C9102116FC94}"/>
                    </a:ext>
                  </a:extLst>
                </p:cNvPr>
                <p:cNvSpPr txBox="1"/>
                <p:nvPr/>
              </p:nvSpPr>
              <p:spPr>
                <a:xfrm>
                  <a:off x="2316890" y="4172236"/>
                  <a:ext cx="110020" cy="270826"/>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15</a:t>
                  </a:r>
                </a:p>
              </p:txBody>
            </p:sp>
            <p:sp>
              <p:nvSpPr>
                <p:cNvPr id="51" name="Line 21">
                  <a:extLst>
                    <a:ext uri="{FF2B5EF4-FFF2-40B4-BE49-F238E27FC236}">
                      <a16:creationId xmlns:a16="http://schemas.microsoft.com/office/drawing/2014/main" id="{76B369C4-33BF-4C95-83AF-E6F3B41D34B7}"/>
                    </a:ext>
                  </a:extLst>
                </p:cNvPr>
                <p:cNvSpPr>
                  <a:spLocks noChangeShapeType="1"/>
                </p:cNvSpPr>
                <p:nvPr/>
              </p:nvSpPr>
              <p:spPr bwMode="auto">
                <a:xfrm>
                  <a:off x="1999375" y="41002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71F17615-1A9F-40EF-9CBB-A807B6786649}"/>
                    </a:ext>
                  </a:extLst>
                </p:cNvPr>
                <p:cNvSpPr txBox="1"/>
                <p:nvPr/>
              </p:nvSpPr>
              <p:spPr>
                <a:xfrm>
                  <a:off x="1941253" y="4172236"/>
                  <a:ext cx="110020" cy="270826"/>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10</a:t>
                  </a:r>
                </a:p>
              </p:txBody>
            </p:sp>
            <p:sp>
              <p:nvSpPr>
                <p:cNvPr id="53" name="Line 21">
                  <a:extLst>
                    <a:ext uri="{FF2B5EF4-FFF2-40B4-BE49-F238E27FC236}">
                      <a16:creationId xmlns:a16="http://schemas.microsoft.com/office/drawing/2014/main" id="{5F569D4E-7A19-45E0-B17F-F27FC1682E1D}"/>
                    </a:ext>
                  </a:extLst>
                </p:cNvPr>
                <p:cNvSpPr>
                  <a:spLocks noChangeShapeType="1"/>
                </p:cNvSpPr>
                <p:nvPr/>
              </p:nvSpPr>
              <p:spPr bwMode="auto">
                <a:xfrm>
                  <a:off x="1623738" y="41002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9F34521D-FA23-4BD3-8534-13C63CBA8F57}"/>
                    </a:ext>
                  </a:extLst>
                </p:cNvPr>
                <p:cNvSpPr txBox="1"/>
                <p:nvPr/>
              </p:nvSpPr>
              <p:spPr>
                <a:xfrm>
                  <a:off x="1584418" y="4172236"/>
                  <a:ext cx="72415" cy="270826"/>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5</a:t>
                  </a:r>
                </a:p>
              </p:txBody>
            </p:sp>
            <p:sp>
              <p:nvSpPr>
                <p:cNvPr id="55" name="Line 21">
                  <a:extLst>
                    <a:ext uri="{FF2B5EF4-FFF2-40B4-BE49-F238E27FC236}">
                      <a16:creationId xmlns:a16="http://schemas.microsoft.com/office/drawing/2014/main" id="{9B53B222-CB2C-494F-A5A3-069E3877E1F8}"/>
                    </a:ext>
                  </a:extLst>
                </p:cNvPr>
                <p:cNvSpPr>
                  <a:spLocks noChangeShapeType="1"/>
                </p:cNvSpPr>
                <p:nvPr/>
              </p:nvSpPr>
              <p:spPr bwMode="auto">
                <a:xfrm>
                  <a:off x="1248102" y="41002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C53375EF-1F26-4670-BDF5-BF71F4D290D4}"/>
                    </a:ext>
                  </a:extLst>
                </p:cNvPr>
                <p:cNvSpPr txBox="1"/>
                <p:nvPr/>
              </p:nvSpPr>
              <p:spPr>
                <a:xfrm>
                  <a:off x="1208782" y="4172236"/>
                  <a:ext cx="72415" cy="270826"/>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0</a:t>
                  </a:r>
                </a:p>
              </p:txBody>
            </p:sp>
          </p:grpSp>
        </p:grpSp>
        <p:grpSp>
          <p:nvGrpSpPr>
            <p:cNvPr id="11" name="Group 10">
              <a:extLst>
                <a:ext uri="{FF2B5EF4-FFF2-40B4-BE49-F238E27FC236}">
                  <a16:creationId xmlns:a16="http://schemas.microsoft.com/office/drawing/2014/main" id="{09973D1D-A4B1-4F1B-A581-70A8B4B1547E}"/>
                </a:ext>
              </a:extLst>
            </p:cNvPr>
            <p:cNvGrpSpPr/>
            <p:nvPr/>
          </p:nvGrpSpPr>
          <p:grpSpPr>
            <a:xfrm>
              <a:off x="1052410" y="4047397"/>
              <a:ext cx="4937301" cy="241980"/>
              <a:chOff x="1235290" y="4487196"/>
              <a:chExt cx="4937301" cy="241980"/>
            </a:xfrm>
          </p:grpSpPr>
          <p:sp>
            <p:nvSpPr>
              <p:cNvPr id="33" name="TextBox 32">
                <a:extLst>
                  <a:ext uri="{FF2B5EF4-FFF2-40B4-BE49-F238E27FC236}">
                    <a16:creationId xmlns:a16="http://schemas.microsoft.com/office/drawing/2014/main" id="{41571DBD-BE4B-47EB-82A8-E91C526B9E74}"/>
                  </a:ext>
                </a:extLst>
              </p:cNvPr>
              <p:cNvSpPr txBox="1"/>
              <p:nvPr/>
            </p:nvSpPr>
            <p:spPr>
              <a:xfrm>
                <a:off x="6021340" y="4487196"/>
                <a:ext cx="151251"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Arial" panose="020B0604020202020204" pitchFamily="34" charset="0"/>
                    <a:ea typeface="MS Mincho"/>
                    <a:cs typeface="Arial" panose="020B0604020202020204" pitchFamily="34" charset="0"/>
                  </a:rPr>
                  <a:t>0</a:t>
                </a:r>
              </a:p>
            </p:txBody>
          </p:sp>
          <p:sp>
            <p:nvSpPr>
              <p:cNvPr id="34" name="TextBox 33">
                <a:extLst>
                  <a:ext uri="{FF2B5EF4-FFF2-40B4-BE49-F238E27FC236}">
                    <a16:creationId xmlns:a16="http://schemas.microsoft.com/office/drawing/2014/main" id="{5C470F4A-B8EF-4B48-9863-D69349B2EFF9}"/>
                  </a:ext>
                </a:extLst>
              </p:cNvPr>
              <p:cNvSpPr txBox="1"/>
              <p:nvPr/>
            </p:nvSpPr>
            <p:spPr>
              <a:xfrm>
                <a:off x="5236756" y="4487196"/>
                <a:ext cx="151251"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Arial" panose="020B0604020202020204" pitchFamily="34" charset="0"/>
                    <a:ea typeface="MS Mincho"/>
                    <a:cs typeface="Arial" panose="020B0604020202020204" pitchFamily="34" charset="0"/>
                  </a:rPr>
                  <a:t>8</a:t>
                </a:r>
              </a:p>
            </p:txBody>
          </p:sp>
          <p:sp>
            <p:nvSpPr>
              <p:cNvPr id="35" name="TextBox 34">
                <a:extLst>
                  <a:ext uri="{FF2B5EF4-FFF2-40B4-BE49-F238E27FC236}">
                    <a16:creationId xmlns:a16="http://schemas.microsoft.com/office/drawing/2014/main" id="{4C3D739B-7AF2-4D9D-95F3-75B3F6EBE43E}"/>
                  </a:ext>
                </a:extLst>
              </p:cNvPr>
              <p:cNvSpPr txBox="1"/>
              <p:nvPr/>
            </p:nvSpPr>
            <p:spPr>
              <a:xfrm>
                <a:off x="4412900" y="4487196"/>
                <a:ext cx="229797"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Arial" panose="020B0604020202020204" pitchFamily="34" charset="0"/>
                    <a:ea typeface="MS Mincho"/>
                    <a:cs typeface="Arial" panose="020B0604020202020204" pitchFamily="34" charset="0"/>
                  </a:rPr>
                  <a:t>25</a:t>
                </a:r>
              </a:p>
            </p:txBody>
          </p:sp>
          <p:sp>
            <p:nvSpPr>
              <p:cNvPr id="36" name="TextBox 35">
                <a:extLst>
                  <a:ext uri="{FF2B5EF4-FFF2-40B4-BE49-F238E27FC236}">
                    <a16:creationId xmlns:a16="http://schemas.microsoft.com/office/drawing/2014/main" id="{471D8A1F-5585-4FA1-8542-AC55BE25A4CD}"/>
                  </a:ext>
                </a:extLst>
              </p:cNvPr>
              <p:cNvSpPr txBox="1"/>
              <p:nvPr/>
            </p:nvSpPr>
            <p:spPr>
              <a:xfrm>
                <a:off x="3628316" y="4487196"/>
                <a:ext cx="229797"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Arial" panose="020B0604020202020204" pitchFamily="34" charset="0"/>
                    <a:ea typeface="MS Mincho"/>
                    <a:cs typeface="Arial" panose="020B0604020202020204" pitchFamily="34" charset="0"/>
                  </a:rPr>
                  <a:t>65</a:t>
                </a:r>
              </a:p>
            </p:txBody>
          </p:sp>
          <p:sp>
            <p:nvSpPr>
              <p:cNvPr id="37" name="TextBox 36">
                <a:extLst>
                  <a:ext uri="{FF2B5EF4-FFF2-40B4-BE49-F238E27FC236}">
                    <a16:creationId xmlns:a16="http://schemas.microsoft.com/office/drawing/2014/main" id="{87169E38-DC7A-4015-881B-3B14A60D9341}"/>
                  </a:ext>
                </a:extLst>
              </p:cNvPr>
              <p:cNvSpPr txBox="1"/>
              <p:nvPr/>
            </p:nvSpPr>
            <p:spPr>
              <a:xfrm>
                <a:off x="2804458" y="4487196"/>
                <a:ext cx="308344"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Arial" panose="020B0604020202020204" pitchFamily="34" charset="0"/>
                    <a:ea typeface="MS Mincho"/>
                    <a:cs typeface="Arial" panose="020B0604020202020204" pitchFamily="34" charset="0"/>
                  </a:rPr>
                  <a:t>112</a:t>
                </a:r>
              </a:p>
            </p:txBody>
          </p:sp>
          <p:sp>
            <p:nvSpPr>
              <p:cNvPr id="38" name="TextBox 37">
                <a:extLst>
                  <a:ext uri="{FF2B5EF4-FFF2-40B4-BE49-F238E27FC236}">
                    <a16:creationId xmlns:a16="http://schemas.microsoft.com/office/drawing/2014/main" id="{3AA59F0E-27D9-47F4-852F-05E9FE06127C}"/>
                  </a:ext>
                </a:extLst>
              </p:cNvPr>
              <p:cNvSpPr txBox="1"/>
              <p:nvPr/>
            </p:nvSpPr>
            <p:spPr>
              <a:xfrm>
                <a:off x="2019873" y="4487196"/>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Arial" panose="020B0604020202020204" pitchFamily="34" charset="0"/>
                    <a:ea typeface="MS Mincho"/>
                    <a:cs typeface="Arial" panose="020B0604020202020204" pitchFamily="34" charset="0"/>
                  </a:rPr>
                  <a:t>166</a:t>
                </a:r>
              </a:p>
            </p:txBody>
          </p:sp>
          <p:sp>
            <p:nvSpPr>
              <p:cNvPr id="39" name="TextBox 38">
                <a:extLst>
                  <a:ext uri="{FF2B5EF4-FFF2-40B4-BE49-F238E27FC236}">
                    <a16:creationId xmlns:a16="http://schemas.microsoft.com/office/drawing/2014/main" id="{1E15B1A8-668E-47BB-AC8A-3285E83E31D4}"/>
                  </a:ext>
                </a:extLst>
              </p:cNvPr>
              <p:cNvSpPr txBox="1"/>
              <p:nvPr/>
            </p:nvSpPr>
            <p:spPr>
              <a:xfrm>
                <a:off x="1235290" y="4487196"/>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Arial" panose="020B0604020202020204" pitchFamily="34" charset="0"/>
                    <a:ea typeface="MS Mincho"/>
                    <a:cs typeface="Arial" panose="020B0604020202020204" pitchFamily="34" charset="0"/>
                  </a:rPr>
                  <a:t>170</a:t>
                </a:r>
              </a:p>
            </p:txBody>
          </p:sp>
        </p:grpSp>
        <p:grpSp>
          <p:nvGrpSpPr>
            <p:cNvPr id="12" name="Group 11">
              <a:extLst>
                <a:ext uri="{FF2B5EF4-FFF2-40B4-BE49-F238E27FC236}">
                  <a16:creationId xmlns:a16="http://schemas.microsoft.com/office/drawing/2014/main" id="{17302E5E-E24B-49C8-9CE1-F2F018227E85}"/>
                </a:ext>
              </a:extLst>
            </p:cNvPr>
            <p:cNvGrpSpPr/>
            <p:nvPr/>
          </p:nvGrpSpPr>
          <p:grpSpPr>
            <a:xfrm>
              <a:off x="1052410" y="4296317"/>
              <a:ext cx="4937301" cy="241980"/>
              <a:chOff x="1235290" y="4487196"/>
              <a:chExt cx="4937301" cy="241980"/>
            </a:xfrm>
          </p:grpSpPr>
          <p:sp>
            <p:nvSpPr>
              <p:cNvPr id="26" name="TextBox 25">
                <a:extLst>
                  <a:ext uri="{FF2B5EF4-FFF2-40B4-BE49-F238E27FC236}">
                    <a16:creationId xmlns:a16="http://schemas.microsoft.com/office/drawing/2014/main" id="{46D5B0ED-3B8E-4448-A999-25C900AB31E7}"/>
                  </a:ext>
                </a:extLst>
              </p:cNvPr>
              <p:cNvSpPr txBox="1"/>
              <p:nvPr/>
            </p:nvSpPr>
            <p:spPr>
              <a:xfrm>
                <a:off x="6021340" y="4487196"/>
                <a:ext cx="151251"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0</a:t>
                </a:r>
              </a:p>
            </p:txBody>
          </p:sp>
          <p:sp>
            <p:nvSpPr>
              <p:cNvPr id="27" name="TextBox 26">
                <a:extLst>
                  <a:ext uri="{FF2B5EF4-FFF2-40B4-BE49-F238E27FC236}">
                    <a16:creationId xmlns:a16="http://schemas.microsoft.com/office/drawing/2014/main" id="{F4724B8F-C199-46F8-95AC-724A29499469}"/>
                  </a:ext>
                </a:extLst>
              </p:cNvPr>
              <p:cNvSpPr txBox="1"/>
              <p:nvPr/>
            </p:nvSpPr>
            <p:spPr>
              <a:xfrm>
                <a:off x="5236756" y="4487196"/>
                <a:ext cx="151251"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3</a:t>
                </a:r>
              </a:p>
            </p:txBody>
          </p:sp>
          <p:sp>
            <p:nvSpPr>
              <p:cNvPr id="28" name="TextBox 27">
                <a:extLst>
                  <a:ext uri="{FF2B5EF4-FFF2-40B4-BE49-F238E27FC236}">
                    <a16:creationId xmlns:a16="http://schemas.microsoft.com/office/drawing/2014/main" id="{C819E665-4A4D-405F-8657-CA17FEC5B108}"/>
                  </a:ext>
                </a:extLst>
              </p:cNvPr>
              <p:cNvSpPr txBox="1"/>
              <p:nvPr/>
            </p:nvSpPr>
            <p:spPr>
              <a:xfrm>
                <a:off x="4412900" y="4487196"/>
                <a:ext cx="229797"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15</a:t>
                </a:r>
              </a:p>
            </p:txBody>
          </p:sp>
          <p:sp>
            <p:nvSpPr>
              <p:cNvPr id="29" name="TextBox 28">
                <a:extLst>
                  <a:ext uri="{FF2B5EF4-FFF2-40B4-BE49-F238E27FC236}">
                    <a16:creationId xmlns:a16="http://schemas.microsoft.com/office/drawing/2014/main" id="{2F430275-6211-4E8A-8946-1B7985878B55}"/>
                  </a:ext>
                </a:extLst>
              </p:cNvPr>
              <p:cNvSpPr txBox="1"/>
              <p:nvPr/>
            </p:nvSpPr>
            <p:spPr>
              <a:xfrm>
                <a:off x="3628316" y="4487196"/>
                <a:ext cx="229797"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28</a:t>
                </a:r>
              </a:p>
            </p:txBody>
          </p:sp>
          <p:sp>
            <p:nvSpPr>
              <p:cNvPr id="30" name="TextBox 29">
                <a:extLst>
                  <a:ext uri="{FF2B5EF4-FFF2-40B4-BE49-F238E27FC236}">
                    <a16:creationId xmlns:a16="http://schemas.microsoft.com/office/drawing/2014/main" id="{7B89D181-8B79-4707-9446-90C117A8C87C}"/>
                  </a:ext>
                </a:extLst>
              </p:cNvPr>
              <p:cNvSpPr txBox="1"/>
              <p:nvPr/>
            </p:nvSpPr>
            <p:spPr>
              <a:xfrm>
                <a:off x="2843733" y="4487196"/>
                <a:ext cx="229797"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78</a:t>
                </a:r>
              </a:p>
            </p:txBody>
          </p:sp>
          <p:sp>
            <p:nvSpPr>
              <p:cNvPr id="31" name="TextBox 30">
                <a:extLst>
                  <a:ext uri="{FF2B5EF4-FFF2-40B4-BE49-F238E27FC236}">
                    <a16:creationId xmlns:a16="http://schemas.microsoft.com/office/drawing/2014/main" id="{FD5C22BE-10EA-463B-BBE9-F94FCEA8B3C3}"/>
                  </a:ext>
                </a:extLst>
              </p:cNvPr>
              <p:cNvSpPr txBox="1"/>
              <p:nvPr/>
            </p:nvSpPr>
            <p:spPr>
              <a:xfrm>
                <a:off x="2019873" y="4487196"/>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153</a:t>
                </a:r>
              </a:p>
            </p:txBody>
          </p:sp>
          <p:sp>
            <p:nvSpPr>
              <p:cNvPr id="32" name="TextBox 31">
                <a:extLst>
                  <a:ext uri="{FF2B5EF4-FFF2-40B4-BE49-F238E27FC236}">
                    <a16:creationId xmlns:a16="http://schemas.microsoft.com/office/drawing/2014/main" id="{31DEC10D-7B67-413C-A0DA-2E3399F01189}"/>
                  </a:ext>
                </a:extLst>
              </p:cNvPr>
              <p:cNvSpPr txBox="1"/>
              <p:nvPr/>
            </p:nvSpPr>
            <p:spPr>
              <a:xfrm>
                <a:off x="1235290" y="4487196"/>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168</a:t>
                </a:r>
              </a:p>
            </p:txBody>
          </p:sp>
        </p:grpSp>
        <p:sp>
          <p:nvSpPr>
            <p:cNvPr id="13" name="TextBox 12">
              <a:extLst>
                <a:ext uri="{FF2B5EF4-FFF2-40B4-BE49-F238E27FC236}">
                  <a16:creationId xmlns:a16="http://schemas.microsoft.com/office/drawing/2014/main" id="{B0B0CB40-75E5-46CC-B762-C263EDC9F1D4}"/>
                </a:ext>
              </a:extLst>
            </p:cNvPr>
            <p:cNvSpPr txBox="1"/>
            <p:nvPr/>
          </p:nvSpPr>
          <p:spPr>
            <a:xfrm>
              <a:off x="-52090" y="3854070"/>
              <a:ext cx="1172116" cy="261610"/>
            </a:xfrm>
            <a:prstGeom prst="rect">
              <a:avLst/>
            </a:prstGeom>
            <a:noFill/>
          </p:spPr>
          <p:txBody>
            <a:bodyPr wrap="none" rtlCol="0">
              <a:spAutoFit/>
            </a:bodyPr>
            <a:lstStyle/>
            <a:p>
              <a:pPr algn="r"/>
              <a:r>
                <a:rPr lang="ja-JP" sz="1100" dirty="0">
                  <a:solidFill>
                    <a:srgbClr val="4D4D4D"/>
                  </a:solidFill>
                </a:rPr>
                <a:t>リスク有患者数</a:t>
              </a:r>
            </a:p>
          </p:txBody>
        </p:sp>
        <p:sp>
          <p:nvSpPr>
            <p:cNvPr id="14" name="TextBox 13">
              <a:extLst>
                <a:ext uri="{FF2B5EF4-FFF2-40B4-BE49-F238E27FC236}">
                  <a16:creationId xmlns:a16="http://schemas.microsoft.com/office/drawing/2014/main" id="{5978D2A7-DC7C-4AED-8478-3D87EF0593CB}"/>
                </a:ext>
              </a:extLst>
            </p:cNvPr>
            <p:cNvSpPr txBox="1"/>
            <p:nvPr/>
          </p:nvSpPr>
          <p:spPr>
            <a:xfrm>
              <a:off x="225015" y="4047742"/>
              <a:ext cx="885178" cy="261610"/>
            </a:xfrm>
            <a:prstGeom prst="rect">
              <a:avLst/>
            </a:prstGeom>
            <a:noFill/>
          </p:spPr>
          <p:txBody>
            <a:bodyPr wrap="none" rtlCol="0">
              <a:spAutoFit/>
            </a:bodyPr>
            <a:lstStyle/>
            <a:p>
              <a:pPr algn="r"/>
              <a:r>
                <a:rPr lang="ja-JP" sz="1100">
                  <a:solidFill>
                    <a:srgbClr val="B60D27"/>
                  </a:solidFill>
                </a:rPr>
                <a:t>LEN-TACE</a:t>
              </a:r>
            </a:p>
          </p:txBody>
        </p:sp>
        <p:sp>
          <p:nvSpPr>
            <p:cNvPr id="15" name="TextBox 14">
              <a:extLst>
                <a:ext uri="{FF2B5EF4-FFF2-40B4-BE49-F238E27FC236}">
                  <a16:creationId xmlns:a16="http://schemas.microsoft.com/office/drawing/2014/main" id="{855D63D7-0288-4484-B4E4-331C12B46EFF}"/>
                </a:ext>
              </a:extLst>
            </p:cNvPr>
            <p:cNvSpPr txBox="1"/>
            <p:nvPr/>
          </p:nvSpPr>
          <p:spPr>
            <a:xfrm>
              <a:off x="649811" y="4286502"/>
              <a:ext cx="460382" cy="261610"/>
            </a:xfrm>
            <a:prstGeom prst="rect">
              <a:avLst/>
            </a:prstGeom>
            <a:noFill/>
          </p:spPr>
          <p:txBody>
            <a:bodyPr wrap="none" rtlCol="0">
              <a:spAutoFit/>
            </a:bodyPr>
            <a:lstStyle/>
            <a:p>
              <a:pPr algn="r"/>
              <a:r>
                <a:rPr lang="ja-JP" sz="1100">
                  <a:solidFill>
                    <a:schemeClr val="accent2"/>
                  </a:solidFill>
                </a:rPr>
                <a:t>LEN</a:t>
              </a:r>
            </a:p>
          </p:txBody>
        </p:sp>
        <p:grpSp>
          <p:nvGrpSpPr>
            <p:cNvPr id="16" name="Group 15">
              <a:extLst>
                <a:ext uri="{FF2B5EF4-FFF2-40B4-BE49-F238E27FC236}">
                  <a16:creationId xmlns:a16="http://schemas.microsoft.com/office/drawing/2014/main" id="{63A3C27B-BC68-4B46-9CBD-4A8CD1A779ED}"/>
                </a:ext>
              </a:extLst>
            </p:cNvPr>
            <p:cNvGrpSpPr/>
            <p:nvPr/>
          </p:nvGrpSpPr>
          <p:grpSpPr>
            <a:xfrm>
              <a:off x="1210627" y="1850073"/>
              <a:ext cx="4570413" cy="1482408"/>
              <a:chOff x="3252787" y="2500312"/>
              <a:chExt cx="5688225" cy="1859099"/>
            </a:xfrm>
          </p:grpSpPr>
          <p:sp>
            <p:nvSpPr>
              <p:cNvPr id="23" name="Freeform: Shape 70">
                <a:extLst>
                  <a:ext uri="{FF2B5EF4-FFF2-40B4-BE49-F238E27FC236}">
                    <a16:creationId xmlns:a16="http://schemas.microsoft.com/office/drawing/2014/main" id="{2E42681F-EB00-4E64-93DB-6B69373F51B0}"/>
                  </a:ext>
                </a:extLst>
              </p:cNvPr>
              <p:cNvSpPr/>
              <p:nvPr/>
            </p:nvSpPr>
            <p:spPr>
              <a:xfrm>
                <a:off x="3252787" y="2500312"/>
                <a:ext cx="5688225" cy="1644881"/>
              </a:xfrm>
              <a:custGeom>
                <a:avLst/>
                <a:gdLst>
                  <a:gd name="connsiteX0" fmla="*/ 5688226 w 5688225"/>
                  <a:gd name="connsiteY0" fmla="*/ 1644882 h 1644881"/>
                  <a:gd name="connsiteX1" fmla="*/ 4510030 w 5688225"/>
                  <a:gd name="connsiteY1" fmla="*/ 1644882 h 1644881"/>
                  <a:gd name="connsiteX2" fmla="*/ 4510030 w 5688225"/>
                  <a:gd name="connsiteY2" fmla="*/ 1610449 h 1644881"/>
                  <a:gd name="connsiteX3" fmla="*/ 4479427 w 5688225"/>
                  <a:gd name="connsiteY3" fmla="*/ 1610449 h 1644881"/>
                  <a:gd name="connsiteX4" fmla="*/ 4479427 w 5688225"/>
                  <a:gd name="connsiteY4" fmla="*/ 1568377 h 1644881"/>
                  <a:gd name="connsiteX5" fmla="*/ 4360840 w 5688225"/>
                  <a:gd name="connsiteY5" fmla="*/ 1568377 h 1644881"/>
                  <a:gd name="connsiteX6" fmla="*/ 4360840 w 5688225"/>
                  <a:gd name="connsiteY6" fmla="*/ 1530125 h 1644881"/>
                  <a:gd name="connsiteX7" fmla="*/ 4043343 w 5688225"/>
                  <a:gd name="connsiteY7" fmla="*/ 1530125 h 1644881"/>
                  <a:gd name="connsiteX8" fmla="*/ 4043343 w 5688225"/>
                  <a:gd name="connsiteY8" fmla="*/ 1491863 h 1644881"/>
                  <a:gd name="connsiteX9" fmla="*/ 3920938 w 5688225"/>
                  <a:gd name="connsiteY9" fmla="*/ 1491863 h 1644881"/>
                  <a:gd name="connsiteX10" fmla="*/ 3920938 w 5688225"/>
                  <a:gd name="connsiteY10" fmla="*/ 1430665 h 1644881"/>
                  <a:gd name="connsiteX11" fmla="*/ 3886505 w 5688225"/>
                  <a:gd name="connsiteY11" fmla="*/ 1430665 h 1644881"/>
                  <a:gd name="connsiteX12" fmla="*/ 3886505 w 5688225"/>
                  <a:gd name="connsiteY12" fmla="*/ 1396232 h 1644881"/>
                  <a:gd name="connsiteX13" fmla="*/ 3871208 w 5688225"/>
                  <a:gd name="connsiteY13" fmla="*/ 1396232 h 1644881"/>
                  <a:gd name="connsiteX14" fmla="*/ 3871208 w 5688225"/>
                  <a:gd name="connsiteY14" fmla="*/ 1365628 h 1644881"/>
                  <a:gd name="connsiteX15" fmla="*/ 3829126 w 5688225"/>
                  <a:gd name="connsiteY15" fmla="*/ 1365628 h 1644881"/>
                  <a:gd name="connsiteX16" fmla="*/ 3829126 w 5688225"/>
                  <a:gd name="connsiteY16" fmla="*/ 1335034 h 1644881"/>
                  <a:gd name="connsiteX17" fmla="*/ 3771748 w 5688225"/>
                  <a:gd name="connsiteY17" fmla="*/ 1335034 h 1644881"/>
                  <a:gd name="connsiteX18" fmla="*/ 3771748 w 5688225"/>
                  <a:gd name="connsiteY18" fmla="*/ 1308249 h 1644881"/>
                  <a:gd name="connsiteX19" fmla="*/ 3706721 w 5688225"/>
                  <a:gd name="connsiteY19" fmla="*/ 1308249 h 1644881"/>
                  <a:gd name="connsiteX20" fmla="*/ 3706721 w 5688225"/>
                  <a:gd name="connsiteY20" fmla="*/ 1227925 h 1644881"/>
                  <a:gd name="connsiteX21" fmla="*/ 3660810 w 5688225"/>
                  <a:gd name="connsiteY21" fmla="*/ 1227925 h 1644881"/>
                  <a:gd name="connsiteX22" fmla="*/ 3660810 w 5688225"/>
                  <a:gd name="connsiteY22" fmla="*/ 1197321 h 1644881"/>
                  <a:gd name="connsiteX23" fmla="*/ 3549882 w 5688225"/>
                  <a:gd name="connsiteY23" fmla="*/ 1197321 h 1644881"/>
                  <a:gd name="connsiteX24" fmla="*/ 3549882 w 5688225"/>
                  <a:gd name="connsiteY24" fmla="*/ 1151411 h 1644881"/>
                  <a:gd name="connsiteX25" fmla="*/ 3500152 w 5688225"/>
                  <a:gd name="connsiteY25" fmla="*/ 1151411 h 1644881"/>
                  <a:gd name="connsiteX26" fmla="*/ 3500152 w 5688225"/>
                  <a:gd name="connsiteY26" fmla="*/ 1097861 h 1644881"/>
                  <a:gd name="connsiteX27" fmla="*/ 3450422 w 5688225"/>
                  <a:gd name="connsiteY27" fmla="*/ 1097861 h 1644881"/>
                  <a:gd name="connsiteX28" fmla="*/ 3450422 w 5688225"/>
                  <a:gd name="connsiteY28" fmla="*/ 1055780 h 1644881"/>
                  <a:gd name="connsiteX29" fmla="*/ 3362439 w 5688225"/>
                  <a:gd name="connsiteY29" fmla="*/ 1055780 h 1644881"/>
                  <a:gd name="connsiteX30" fmla="*/ 3362439 w 5688225"/>
                  <a:gd name="connsiteY30" fmla="*/ 1032834 h 1644881"/>
                  <a:gd name="connsiteX31" fmla="*/ 3308890 w 5688225"/>
                  <a:gd name="connsiteY31" fmla="*/ 1032834 h 1644881"/>
                  <a:gd name="connsiteX32" fmla="*/ 3308890 w 5688225"/>
                  <a:gd name="connsiteY32" fmla="*/ 1009879 h 1644881"/>
                  <a:gd name="connsiteX33" fmla="*/ 3220908 w 5688225"/>
                  <a:gd name="connsiteY33" fmla="*/ 1009879 h 1644881"/>
                  <a:gd name="connsiteX34" fmla="*/ 3220908 w 5688225"/>
                  <a:gd name="connsiteY34" fmla="*/ 952500 h 1644881"/>
                  <a:gd name="connsiteX35" fmla="*/ 3190304 w 5688225"/>
                  <a:gd name="connsiteY35" fmla="*/ 952500 h 1644881"/>
                  <a:gd name="connsiteX36" fmla="*/ 3190304 w 5688225"/>
                  <a:gd name="connsiteY36" fmla="*/ 906596 h 1644881"/>
                  <a:gd name="connsiteX37" fmla="*/ 3148222 w 5688225"/>
                  <a:gd name="connsiteY37" fmla="*/ 906596 h 1644881"/>
                  <a:gd name="connsiteX38" fmla="*/ 3148222 w 5688225"/>
                  <a:gd name="connsiteY38" fmla="*/ 841566 h 1644881"/>
                  <a:gd name="connsiteX39" fmla="*/ 2945483 w 5688225"/>
                  <a:gd name="connsiteY39" fmla="*/ 841566 h 1644881"/>
                  <a:gd name="connsiteX40" fmla="*/ 2945483 w 5688225"/>
                  <a:gd name="connsiteY40" fmla="*/ 803313 h 1644881"/>
                  <a:gd name="connsiteX41" fmla="*/ 2922527 w 5688225"/>
                  <a:gd name="connsiteY41" fmla="*/ 803313 h 1644881"/>
                  <a:gd name="connsiteX42" fmla="*/ 2922527 w 5688225"/>
                  <a:gd name="connsiteY42" fmla="*/ 780361 h 1644881"/>
                  <a:gd name="connsiteX43" fmla="*/ 2880455 w 5688225"/>
                  <a:gd name="connsiteY43" fmla="*/ 780361 h 1644881"/>
                  <a:gd name="connsiteX44" fmla="*/ 2880455 w 5688225"/>
                  <a:gd name="connsiteY44" fmla="*/ 753584 h 1644881"/>
                  <a:gd name="connsiteX45" fmla="*/ 2830725 w 5688225"/>
                  <a:gd name="connsiteY45" fmla="*/ 753584 h 1644881"/>
                  <a:gd name="connsiteX46" fmla="*/ 2830725 w 5688225"/>
                  <a:gd name="connsiteY46" fmla="*/ 707681 h 1644881"/>
                  <a:gd name="connsiteX47" fmla="*/ 2746562 w 5688225"/>
                  <a:gd name="connsiteY47" fmla="*/ 707681 h 1644881"/>
                  <a:gd name="connsiteX48" fmla="*/ 2746562 w 5688225"/>
                  <a:gd name="connsiteY48" fmla="*/ 673253 h 1644881"/>
                  <a:gd name="connsiteX49" fmla="*/ 2723617 w 5688225"/>
                  <a:gd name="connsiteY49" fmla="*/ 673253 h 1644881"/>
                  <a:gd name="connsiteX50" fmla="*/ 2723617 w 5688225"/>
                  <a:gd name="connsiteY50" fmla="*/ 623524 h 1644881"/>
                  <a:gd name="connsiteX51" fmla="*/ 2677716 w 5688225"/>
                  <a:gd name="connsiteY51" fmla="*/ 623524 h 1644881"/>
                  <a:gd name="connsiteX52" fmla="*/ 2677716 w 5688225"/>
                  <a:gd name="connsiteY52" fmla="*/ 589097 h 1644881"/>
                  <a:gd name="connsiteX53" fmla="*/ 2627986 w 5688225"/>
                  <a:gd name="connsiteY53" fmla="*/ 589097 h 1644881"/>
                  <a:gd name="connsiteX54" fmla="*/ 2627986 w 5688225"/>
                  <a:gd name="connsiteY54" fmla="*/ 566144 h 1644881"/>
                  <a:gd name="connsiteX55" fmla="*/ 2540003 w 5688225"/>
                  <a:gd name="connsiteY55" fmla="*/ 566144 h 1644881"/>
                  <a:gd name="connsiteX56" fmla="*/ 2540003 w 5688225"/>
                  <a:gd name="connsiteY56" fmla="*/ 485813 h 1644881"/>
                  <a:gd name="connsiteX57" fmla="*/ 2474966 w 5688225"/>
                  <a:gd name="connsiteY57" fmla="*/ 485813 h 1644881"/>
                  <a:gd name="connsiteX58" fmla="*/ 2474966 w 5688225"/>
                  <a:gd name="connsiteY58" fmla="*/ 466687 h 1644881"/>
                  <a:gd name="connsiteX59" fmla="*/ 2421417 w 5688225"/>
                  <a:gd name="connsiteY59" fmla="*/ 466687 h 1644881"/>
                  <a:gd name="connsiteX60" fmla="*/ 2421417 w 5688225"/>
                  <a:gd name="connsiteY60" fmla="*/ 424608 h 1644881"/>
                  <a:gd name="connsiteX61" fmla="*/ 2272227 w 5688225"/>
                  <a:gd name="connsiteY61" fmla="*/ 424608 h 1644881"/>
                  <a:gd name="connsiteX62" fmla="*/ 2272227 w 5688225"/>
                  <a:gd name="connsiteY62" fmla="*/ 401656 h 1644881"/>
                  <a:gd name="connsiteX63" fmla="*/ 2195722 w 5688225"/>
                  <a:gd name="connsiteY63" fmla="*/ 401656 h 1644881"/>
                  <a:gd name="connsiteX64" fmla="*/ 2195722 w 5688225"/>
                  <a:gd name="connsiteY64" fmla="*/ 382530 h 1644881"/>
                  <a:gd name="connsiteX65" fmla="*/ 2149821 w 5688225"/>
                  <a:gd name="connsiteY65" fmla="*/ 382530 h 1644881"/>
                  <a:gd name="connsiteX66" fmla="*/ 2149821 w 5688225"/>
                  <a:gd name="connsiteY66" fmla="*/ 367229 h 1644881"/>
                  <a:gd name="connsiteX67" fmla="*/ 1954730 w 5688225"/>
                  <a:gd name="connsiteY67" fmla="*/ 367229 h 1644881"/>
                  <a:gd name="connsiteX68" fmla="*/ 1954730 w 5688225"/>
                  <a:gd name="connsiteY68" fmla="*/ 309849 h 1644881"/>
                  <a:gd name="connsiteX69" fmla="*/ 1916478 w 5688225"/>
                  <a:gd name="connsiteY69" fmla="*/ 309849 h 1644881"/>
                  <a:gd name="connsiteX70" fmla="*/ 1916478 w 5688225"/>
                  <a:gd name="connsiteY70" fmla="*/ 290723 h 1644881"/>
                  <a:gd name="connsiteX71" fmla="*/ 1859099 w 5688225"/>
                  <a:gd name="connsiteY71" fmla="*/ 290723 h 1644881"/>
                  <a:gd name="connsiteX72" fmla="*/ 1859099 w 5688225"/>
                  <a:gd name="connsiteY72" fmla="*/ 237169 h 1644881"/>
                  <a:gd name="connsiteX73" fmla="*/ 1748161 w 5688225"/>
                  <a:gd name="connsiteY73" fmla="*/ 237169 h 1644881"/>
                  <a:gd name="connsiteX74" fmla="*/ 1748161 w 5688225"/>
                  <a:gd name="connsiteY74" fmla="*/ 210392 h 1644881"/>
                  <a:gd name="connsiteX75" fmla="*/ 1641053 w 5688225"/>
                  <a:gd name="connsiteY75" fmla="*/ 210392 h 1644881"/>
                  <a:gd name="connsiteX76" fmla="*/ 1641053 w 5688225"/>
                  <a:gd name="connsiteY76" fmla="*/ 183614 h 1644881"/>
                  <a:gd name="connsiteX77" fmla="*/ 1591323 w 5688225"/>
                  <a:gd name="connsiteY77" fmla="*/ 183614 h 1644881"/>
                  <a:gd name="connsiteX78" fmla="*/ 1591323 w 5688225"/>
                  <a:gd name="connsiteY78" fmla="*/ 153012 h 1644881"/>
                  <a:gd name="connsiteX79" fmla="*/ 1423016 w 5688225"/>
                  <a:gd name="connsiteY79" fmla="*/ 153012 h 1644881"/>
                  <a:gd name="connsiteX80" fmla="*/ 1423016 w 5688225"/>
                  <a:gd name="connsiteY80" fmla="*/ 133885 h 1644881"/>
                  <a:gd name="connsiteX81" fmla="*/ 1335034 w 5688225"/>
                  <a:gd name="connsiteY81" fmla="*/ 133885 h 1644881"/>
                  <a:gd name="connsiteX82" fmla="*/ 1335034 w 5688225"/>
                  <a:gd name="connsiteY82" fmla="*/ 110934 h 1644881"/>
                  <a:gd name="connsiteX83" fmla="*/ 1208799 w 5688225"/>
                  <a:gd name="connsiteY83" fmla="*/ 110934 h 1644881"/>
                  <a:gd name="connsiteX84" fmla="*/ 1208799 w 5688225"/>
                  <a:gd name="connsiteY84" fmla="*/ 99457 h 1644881"/>
                  <a:gd name="connsiteX85" fmla="*/ 1128465 w 5688225"/>
                  <a:gd name="connsiteY85" fmla="*/ 99457 h 1644881"/>
                  <a:gd name="connsiteX86" fmla="*/ 1128465 w 5688225"/>
                  <a:gd name="connsiteY86" fmla="*/ 80331 h 1644881"/>
                  <a:gd name="connsiteX87" fmla="*/ 1055780 w 5688225"/>
                  <a:gd name="connsiteY87" fmla="*/ 80331 h 1644881"/>
                  <a:gd name="connsiteX88" fmla="*/ 1055780 w 5688225"/>
                  <a:gd name="connsiteY88" fmla="*/ 61205 h 1644881"/>
                  <a:gd name="connsiteX89" fmla="*/ 948675 w 5688225"/>
                  <a:gd name="connsiteY89" fmla="*/ 61205 h 1644881"/>
                  <a:gd name="connsiteX90" fmla="*/ 948675 w 5688225"/>
                  <a:gd name="connsiteY90" fmla="*/ 34428 h 1644881"/>
                  <a:gd name="connsiteX91" fmla="*/ 715331 w 5688225"/>
                  <a:gd name="connsiteY91" fmla="*/ 34428 h 1644881"/>
                  <a:gd name="connsiteX92" fmla="*/ 715331 w 5688225"/>
                  <a:gd name="connsiteY92" fmla="*/ 19126 h 1644881"/>
                  <a:gd name="connsiteX93" fmla="*/ 592922 w 5688225"/>
                  <a:gd name="connsiteY93" fmla="*/ 19126 h 1644881"/>
                  <a:gd name="connsiteX94" fmla="*/ 592922 w 5688225"/>
                  <a:gd name="connsiteY94" fmla="*/ 0 h 1644881"/>
                  <a:gd name="connsiteX95" fmla="*/ 0 w 5688225"/>
                  <a:gd name="connsiteY95" fmla="*/ 0 h 164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688225" h="1644881">
                    <a:moveTo>
                      <a:pt x="5688226" y="1644882"/>
                    </a:moveTo>
                    <a:lnTo>
                      <a:pt x="4510030" y="1644882"/>
                    </a:lnTo>
                    <a:lnTo>
                      <a:pt x="4510030" y="1610449"/>
                    </a:lnTo>
                    <a:lnTo>
                      <a:pt x="4479427" y="1610449"/>
                    </a:lnTo>
                    <a:lnTo>
                      <a:pt x="4479427" y="1568377"/>
                    </a:lnTo>
                    <a:lnTo>
                      <a:pt x="4360840" y="1568377"/>
                    </a:lnTo>
                    <a:lnTo>
                      <a:pt x="4360840" y="1530125"/>
                    </a:lnTo>
                    <a:lnTo>
                      <a:pt x="4043343" y="1530125"/>
                    </a:lnTo>
                    <a:lnTo>
                      <a:pt x="4043343" y="1491863"/>
                    </a:lnTo>
                    <a:lnTo>
                      <a:pt x="3920938" y="1491863"/>
                    </a:lnTo>
                    <a:lnTo>
                      <a:pt x="3920938" y="1430665"/>
                    </a:lnTo>
                    <a:lnTo>
                      <a:pt x="3886505" y="1430665"/>
                    </a:lnTo>
                    <a:lnTo>
                      <a:pt x="3886505" y="1396232"/>
                    </a:lnTo>
                    <a:lnTo>
                      <a:pt x="3871208" y="1396232"/>
                    </a:lnTo>
                    <a:lnTo>
                      <a:pt x="3871208" y="1365628"/>
                    </a:lnTo>
                    <a:lnTo>
                      <a:pt x="3829126" y="1365628"/>
                    </a:lnTo>
                    <a:lnTo>
                      <a:pt x="3829126" y="1335034"/>
                    </a:lnTo>
                    <a:lnTo>
                      <a:pt x="3771748" y="1335034"/>
                    </a:lnTo>
                    <a:lnTo>
                      <a:pt x="3771748" y="1308249"/>
                    </a:lnTo>
                    <a:lnTo>
                      <a:pt x="3706721" y="1308249"/>
                    </a:lnTo>
                    <a:lnTo>
                      <a:pt x="3706721" y="1227925"/>
                    </a:lnTo>
                    <a:lnTo>
                      <a:pt x="3660810" y="1227925"/>
                    </a:lnTo>
                    <a:lnTo>
                      <a:pt x="3660810" y="1197321"/>
                    </a:lnTo>
                    <a:lnTo>
                      <a:pt x="3549882" y="1197321"/>
                    </a:lnTo>
                    <a:lnTo>
                      <a:pt x="3549882" y="1151411"/>
                    </a:lnTo>
                    <a:lnTo>
                      <a:pt x="3500152" y="1151411"/>
                    </a:lnTo>
                    <a:lnTo>
                      <a:pt x="3500152" y="1097861"/>
                    </a:lnTo>
                    <a:lnTo>
                      <a:pt x="3450422" y="1097861"/>
                    </a:lnTo>
                    <a:lnTo>
                      <a:pt x="3450422" y="1055780"/>
                    </a:lnTo>
                    <a:lnTo>
                      <a:pt x="3362439" y="1055780"/>
                    </a:lnTo>
                    <a:lnTo>
                      <a:pt x="3362439" y="1032834"/>
                    </a:lnTo>
                    <a:lnTo>
                      <a:pt x="3308890" y="1032834"/>
                    </a:lnTo>
                    <a:lnTo>
                      <a:pt x="3308890" y="1009879"/>
                    </a:lnTo>
                    <a:lnTo>
                      <a:pt x="3220908" y="1009879"/>
                    </a:lnTo>
                    <a:lnTo>
                      <a:pt x="3220908" y="952500"/>
                    </a:lnTo>
                    <a:lnTo>
                      <a:pt x="3190304" y="952500"/>
                    </a:lnTo>
                    <a:lnTo>
                      <a:pt x="3190304" y="906596"/>
                    </a:lnTo>
                    <a:lnTo>
                      <a:pt x="3148222" y="906596"/>
                    </a:lnTo>
                    <a:lnTo>
                      <a:pt x="3148222" y="841566"/>
                    </a:lnTo>
                    <a:lnTo>
                      <a:pt x="2945483" y="841566"/>
                    </a:lnTo>
                    <a:lnTo>
                      <a:pt x="2945483" y="803313"/>
                    </a:lnTo>
                    <a:lnTo>
                      <a:pt x="2922527" y="803313"/>
                    </a:lnTo>
                    <a:lnTo>
                      <a:pt x="2922527" y="780361"/>
                    </a:lnTo>
                    <a:lnTo>
                      <a:pt x="2880455" y="780361"/>
                    </a:lnTo>
                    <a:lnTo>
                      <a:pt x="2880455" y="753584"/>
                    </a:lnTo>
                    <a:lnTo>
                      <a:pt x="2830725" y="753584"/>
                    </a:lnTo>
                    <a:lnTo>
                      <a:pt x="2830725" y="707681"/>
                    </a:lnTo>
                    <a:lnTo>
                      <a:pt x="2746562" y="707681"/>
                    </a:lnTo>
                    <a:lnTo>
                      <a:pt x="2746562" y="673253"/>
                    </a:lnTo>
                    <a:lnTo>
                      <a:pt x="2723617" y="673253"/>
                    </a:lnTo>
                    <a:lnTo>
                      <a:pt x="2723617" y="623524"/>
                    </a:lnTo>
                    <a:lnTo>
                      <a:pt x="2677716" y="623524"/>
                    </a:lnTo>
                    <a:lnTo>
                      <a:pt x="2677716" y="589097"/>
                    </a:lnTo>
                    <a:lnTo>
                      <a:pt x="2627986" y="589097"/>
                    </a:lnTo>
                    <a:lnTo>
                      <a:pt x="2627986" y="566144"/>
                    </a:lnTo>
                    <a:lnTo>
                      <a:pt x="2540003" y="566144"/>
                    </a:lnTo>
                    <a:lnTo>
                      <a:pt x="2540003" y="485813"/>
                    </a:lnTo>
                    <a:lnTo>
                      <a:pt x="2474966" y="485813"/>
                    </a:lnTo>
                    <a:lnTo>
                      <a:pt x="2474966" y="466687"/>
                    </a:lnTo>
                    <a:lnTo>
                      <a:pt x="2421417" y="466687"/>
                    </a:lnTo>
                    <a:lnTo>
                      <a:pt x="2421417" y="424608"/>
                    </a:lnTo>
                    <a:lnTo>
                      <a:pt x="2272227" y="424608"/>
                    </a:lnTo>
                    <a:lnTo>
                      <a:pt x="2272227" y="401656"/>
                    </a:lnTo>
                    <a:lnTo>
                      <a:pt x="2195722" y="401656"/>
                    </a:lnTo>
                    <a:lnTo>
                      <a:pt x="2195722" y="382530"/>
                    </a:lnTo>
                    <a:lnTo>
                      <a:pt x="2149821" y="382530"/>
                    </a:lnTo>
                    <a:lnTo>
                      <a:pt x="2149821" y="367229"/>
                    </a:lnTo>
                    <a:lnTo>
                      <a:pt x="1954730" y="367229"/>
                    </a:lnTo>
                    <a:lnTo>
                      <a:pt x="1954730" y="309849"/>
                    </a:lnTo>
                    <a:lnTo>
                      <a:pt x="1916478" y="309849"/>
                    </a:lnTo>
                    <a:lnTo>
                      <a:pt x="1916478" y="290723"/>
                    </a:lnTo>
                    <a:lnTo>
                      <a:pt x="1859099" y="290723"/>
                    </a:lnTo>
                    <a:lnTo>
                      <a:pt x="1859099" y="237169"/>
                    </a:lnTo>
                    <a:lnTo>
                      <a:pt x="1748161" y="237169"/>
                    </a:lnTo>
                    <a:lnTo>
                      <a:pt x="1748161" y="210392"/>
                    </a:lnTo>
                    <a:lnTo>
                      <a:pt x="1641053" y="210392"/>
                    </a:lnTo>
                    <a:lnTo>
                      <a:pt x="1641053" y="183614"/>
                    </a:lnTo>
                    <a:lnTo>
                      <a:pt x="1591323" y="183614"/>
                    </a:lnTo>
                    <a:lnTo>
                      <a:pt x="1591323" y="153012"/>
                    </a:lnTo>
                    <a:lnTo>
                      <a:pt x="1423016" y="153012"/>
                    </a:lnTo>
                    <a:lnTo>
                      <a:pt x="1423016" y="133885"/>
                    </a:lnTo>
                    <a:lnTo>
                      <a:pt x="1335034" y="133885"/>
                    </a:lnTo>
                    <a:lnTo>
                      <a:pt x="1335034" y="110934"/>
                    </a:lnTo>
                    <a:lnTo>
                      <a:pt x="1208799" y="110934"/>
                    </a:lnTo>
                    <a:lnTo>
                      <a:pt x="1208799" y="99457"/>
                    </a:lnTo>
                    <a:lnTo>
                      <a:pt x="1128465" y="99457"/>
                    </a:lnTo>
                    <a:lnTo>
                      <a:pt x="1128465" y="80331"/>
                    </a:lnTo>
                    <a:lnTo>
                      <a:pt x="1055780" y="80331"/>
                    </a:lnTo>
                    <a:lnTo>
                      <a:pt x="1055780" y="61205"/>
                    </a:lnTo>
                    <a:lnTo>
                      <a:pt x="948675" y="61205"/>
                    </a:lnTo>
                    <a:lnTo>
                      <a:pt x="948675" y="34428"/>
                    </a:lnTo>
                    <a:lnTo>
                      <a:pt x="715331" y="34428"/>
                    </a:lnTo>
                    <a:lnTo>
                      <a:pt x="715331" y="19126"/>
                    </a:lnTo>
                    <a:lnTo>
                      <a:pt x="592922" y="19126"/>
                    </a:lnTo>
                    <a:lnTo>
                      <a:pt x="592922" y="0"/>
                    </a:lnTo>
                    <a:lnTo>
                      <a:pt x="0" y="0"/>
                    </a:lnTo>
                  </a:path>
                </a:pathLst>
              </a:custGeom>
              <a:noFill/>
              <a:ln w="19050" cap="flat">
                <a:solidFill>
                  <a:srgbClr val="B60D27"/>
                </a:solidFill>
                <a:prstDash val="solid"/>
                <a:miter/>
              </a:ln>
            </p:spPr>
            <p:txBody>
              <a:bodyPr rtlCol="0" anchor="ctr"/>
              <a:lstStyle/>
              <a:p>
                <a:endParaRPr lang="en-GB" sz="1400"/>
              </a:p>
            </p:txBody>
          </p:sp>
          <p:sp>
            <p:nvSpPr>
              <p:cNvPr id="24" name="Freeform: Shape 71">
                <a:extLst>
                  <a:ext uri="{FF2B5EF4-FFF2-40B4-BE49-F238E27FC236}">
                    <a16:creationId xmlns:a16="http://schemas.microsoft.com/office/drawing/2014/main" id="{C78BD260-4DF6-4E0C-829C-5BB210C6F204}"/>
                  </a:ext>
                </a:extLst>
              </p:cNvPr>
              <p:cNvSpPr/>
              <p:nvPr/>
            </p:nvSpPr>
            <p:spPr>
              <a:xfrm>
                <a:off x="3822757" y="2507962"/>
                <a:ext cx="5106777" cy="1415365"/>
              </a:xfrm>
              <a:custGeom>
                <a:avLst/>
                <a:gdLst>
                  <a:gd name="connsiteX0" fmla="*/ 5106778 w 5106777"/>
                  <a:gd name="connsiteY0" fmla="*/ 1415366 h 1415365"/>
                  <a:gd name="connsiteX1" fmla="*/ 3905637 w 5106777"/>
                  <a:gd name="connsiteY1" fmla="*/ 1415366 h 1415365"/>
                  <a:gd name="connsiteX2" fmla="*/ 3905637 w 5106777"/>
                  <a:gd name="connsiteY2" fmla="*/ 1327383 h 1415365"/>
                  <a:gd name="connsiteX3" fmla="*/ 3813825 w 5106777"/>
                  <a:gd name="connsiteY3" fmla="*/ 1327383 h 1415365"/>
                  <a:gd name="connsiteX4" fmla="*/ 3813825 w 5106777"/>
                  <a:gd name="connsiteY4" fmla="*/ 1285302 h 1415365"/>
                  <a:gd name="connsiteX5" fmla="*/ 3477202 w 5106777"/>
                  <a:gd name="connsiteY5" fmla="*/ 1285302 h 1415365"/>
                  <a:gd name="connsiteX6" fmla="*/ 3477202 w 5106777"/>
                  <a:gd name="connsiteY6" fmla="*/ 1266176 h 1415365"/>
                  <a:gd name="connsiteX7" fmla="*/ 3350968 w 5106777"/>
                  <a:gd name="connsiteY7" fmla="*/ 1266176 h 1415365"/>
                  <a:gd name="connsiteX8" fmla="*/ 3350968 w 5106777"/>
                  <a:gd name="connsiteY8" fmla="*/ 1201148 h 1415365"/>
                  <a:gd name="connsiteX9" fmla="*/ 3308886 w 5106777"/>
                  <a:gd name="connsiteY9" fmla="*/ 1201148 h 1415365"/>
                  <a:gd name="connsiteX10" fmla="*/ 3308886 w 5106777"/>
                  <a:gd name="connsiteY10" fmla="*/ 1159067 h 1415365"/>
                  <a:gd name="connsiteX11" fmla="*/ 3259156 w 5106777"/>
                  <a:gd name="connsiteY11" fmla="*/ 1159067 h 1415365"/>
                  <a:gd name="connsiteX12" fmla="*/ 3259156 w 5106777"/>
                  <a:gd name="connsiteY12" fmla="*/ 1109337 h 1415365"/>
                  <a:gd name="connsiteX13" fmla="*/ 3228552 w 5106777"/>
                  <a:gd name="connsiteY13" fmla="*/ 1109337 h 1415365"/>
                  <a:gd name="connsiteX14" fmla="*/ 3228552 w 5106777"/>
                  <a:gd name="connsiteY14" fmla="*/ 1082562 h 1415365"/>
                  <a:gd name="connsiteX15" fmla="*/ 3129092 w 5106777"/>
                  <a:gd name="connsiteY15" fmla="*/ 1082562 h 1415365"/>
                  <a:gd name="connsiteX16" fmla="*/ 3129092 w 5106777"/>
                  <a:gd name="connsiteY16" fmla="*/ 971624 h 1415365"/>
                  <a:gd name="connsiteX17" fmla="*/ 2956956 w 5106777"/>
                  <a:gd name="connsiteY17" fmla="*/ 971624 h 1415365"/>
                  <a:gd name="connsiteX18" fmla="*/ 2956956 w 5106777"/>
                  <a:gd name="connsiteY18" fmla="*/ 929549 h 1415365"/>
                  <a:gd name="connsiteX19" fmla="*/ 2926352 w 5106777"/>
                  <a:gd name="connsiteY19" fmla="*/ 929549 h 1415365"/>
                  <a:gd name="connsiteX20" fmla="*/ 2926352 w 5106777"/>
                  <a:gd name="connsiteY20" fmla="*/ 883645 h 1415365"/>
                  <a:gd name="connsiteX21" fmla="*/ 2884281 w 5106777"/>
                  <a:gd name="connsiteY21" fmla="*/ 883645 h 1415365"/>
                  <a:gd name="connsiteX22" fmla="*/ 2884281 w 5106777"/>
                  <a:gd name="connsiteY22" fmla="*/ 849217 h 1415365"/>
                  <a:gd name="connsiteX23" fmla="*/ 2773343 w 5106777"/>
                  <a:gd name="connsiteY23" fmla="*/ 849217 h 1415365"/>
                  <a:gd name="connsiteX24" fmla="*/ 2773343 w 5106777"/>
                  <a:gd name="connsiteY24" fmla="*/ 803313 h 1415365"/>
                  <a:gd name="connsiteX25" fmla="*/ 2654757 w 5106777"/>
                  <a:gd name="connsiteY25" fmla="*/ 803313 h 1415365"/>
                  <a:gd name="connsiteX26" fmla="*/ 2654757 w 5106777"/>
                  <a:gd name="connsiteY26" fmla="*/ 768886 h 1415365"/>
                  <a:gd name="connsiteX27" fmla="*/ 2643279 w 5106777"/>
                  <a:gd name="connsiteY27" fmla="*/ 768886 h 1415365"/>
                  <a:gd name="connsiteX28" fmla="*/ 2643279 w 5106777"/>
                  <a:gd name="connsiteY28" fmla="*/ 745933 h 1415365"/>
                  <a:gd name="connsiteX29" fmla="*/ 2608856 w 5106777"/>
                  <a:gd name="connsiteY29" fmla="*/ 745933 h 1415365"/>
                  <a:gd name="connsiteX30" fmla="*/ 2608856 w 5106777"/>
                  <a:gd name="connsiteY30" fmla="*/ 684730 h 1415365"/>
                  <a:gd name="connsiteX31" fmla="*/ 2559126 w 5106777"/>
                  <a:gd name="connsiteY31" fmla="*/ 684730 h 1415365"/>
                  <a:gd name="connsiteX32" fmla="*/ 2559126 w 5106777"/>
                  <a:gd name="connsiteY32" fmla="*/ 642651 h 1415365"/>
                  <a:gd name="connsiteX33" fmla="*/ 2375512 w 5106777"/>
                  <a:gd name="connsiteY33" fmla="*/ 642651 h 1415365"/>
                  <a:gd name="connsiteX34" fmla="*/ 2375512 w 5106777"/>
                  <a:gd name="connsiteY34" fmla="*/ 600572 h 1415365"/>
                  <a:gd name="connsiteX35" fmla="*/ 2318134 w 5106777"/>
                  <a:gd name="connsiteY35" fmla="*/ 600572 h 1415365"/>
                  <a:gd name="connsiteX36" fmla="*/ 2318134 w 5106777"/>
                  <a:gd name="connsiteY36" fmla="*/ 569970 h 1415365"/>
                  <a:gd name="connsiteX37" fmla="*/ 2276052 w 5106777"/>
                  <a:gd name="connsiteY37" fmla="*/ 569970 h 1415365"/>
                  <a:gd name="connsiteX38" fmla="*/ 2276052 w 5106777"/>
                  <a:gd name="connsiteY38" fmla="*/ 531717 h 1415365"/>
                  <a:gd name="connsiteX39" fmla="*/ 2153646 w 5106777"/>
                  <a:gd name="connsiteY39" fmla="*/ 531717 h 1415365"/>
                  <a:gd name="connsiteX40" fmla="*/ 2153646 w 5106777"/>
                  <a:gd name="connsiteY40" fmla="*/ 462862 h 1415365"/>
                  <a:gd name="connsiteX41" fmla="*/ 2096268 w 5106777"/>
                  <a:gd name="connsiteY41" fmla="*/ 462862 h 1415365"/>
                  <a:gd name="connsiteX42" fmla="*/ 2096268 w 5106777"/>
                  <a:gd name="connsiteY42" fmla="*/ 428434 h 1415365"/>
                  <a:gd name="connsiteX43" fmla="*/ 2046538 w 5106777"/>
                  <a:gd name="connsiteY43" fmla="*/ 428434 h 1415365"/>
                  <a:gd name="connsiteX44" fmla="*/ 2046538 w 5106777"/>
                  <a:gd name="connsiteY44" fmla="*/ 401657 h 1415365"/>
                  <a:gd name="connsiteX45" fmla="*/ 1977682 w 5106777"/>
                  <a:gd name="connsiteY45" fmla="*/ 401657 h 1415365"/>
                  <a:gd name="connsiteX46" fmla="*/ 1977682 w 5106777"/>
                  <a:gd name="connsiteY46" fmla="*/ 344277 h 1415365"/>
                  <a:gd name="connsiteX47" fmla="*/ 1916474 w 5106777"/>
                  <a:gd name="connsiteY47" fmla="*/ 344277 h 1415365"/>
                  <a:gd name="connsiteX48" fmla="*/ 1916474 w 5106777"/>
                  <a:gd name="connsiteY48" fmla="*/ 325150 h 1415365"/>
                  <a:gd name="connsiteX49" fmla="*/ 1824672 w 5106777"/>
                  <a:gd name="connsiteY49" fmla="*/ 325150 h 1415365"/>
                  <a:gd name="connsiteX50" fmla="*/ 1824672 w 5106777"/>
                  <a:gd name="connsiteY50" fmla="*/ 298374 h 1415365"/>
                  <a:gd name="connsiteX51" fmla="*/ 1671653 w 5106777"/>
                  <a:gd name="connsiteY51" fmla="*/ 298374 h 1415365"/>
                  <a:gd name="connsiteX52" fmla="*/ 1671653 w 5106777"/>
                  <a:gd name="connsiteY52" fmla="*/ 267772 h 1415365"/>
                  <a:gd name="connsiteX53" fmla="*/ 1606626 w 5106777"/>
                  <a:gd name="connsiteY53" fmla="*/ 267772 h 1415365"/>
                  <a:gd name="connsiteX54" fmla="*/ 1606626 w 5106777"/>
                  <a:gd name="connsiteY54" fmla="*/ 244819 h 1415365"/>
                  <a:gd name="connsiteX55" fmla="*/ 1423012 w 5106777"/>
                  <a:gd name="connsiteY55" fmla="*/ 244819 h 1415365"/>
                  <a:gd name="connsiteX56" fmla="*/ 1423012 w 5106777"/>
                  <a:gd name="connsiteY56" fmla="*/ 229518 h 1415365"/>
                  <a:gd name="connsiteX57" fmla="*/ 1373282 w 5106777"/>
                  <a:gd name="connsiteY57" fmla="*/ 229518 h 1415365"/>
                  <a:gd name="connsiteX58" fmla="*/ 1373282 w 5106777"/>
                  <a:gd name="connsiteY58" fmla="*/ 198915 h 1415365"/>
                  <a:gd name="connsiteX59" fmla="*/ 1304426 w 5106777"/>
                  <a:gd name="connsiteY59" fmla="*/ 198915 h 1415365"/>
                  <a:gd name="connsiteX60" fmla="*/ 1304426 w 5106777"/>
                  <a:gd name="connsiteY60" fmla="*/ 149187 h 1415365"/>
                  <a:gd name="connsiteX61" fmla="*/ 1155236 w 5106777"/>
                  <a:gd name="connsiteY61" fmla="*/ 149187 h 1415365"/>
                  <a:gd name="connsiteX62" fmla="*/ 1155236 w 5106777"/>
                  <a:gd name="connsiteY62" fmla="*/ 122410 h 1415365"/>
                  <a:gd name="connsiteX63" fmla="*/ 1048137 w 5106777"/>
                  <a:gd name="connsiteY63" fmla="*/ 122410 h 1415365"/>
                  <a:gd name="connsiteX64" fmla="*/ 1048137 w 5106777"/>
                  <a:gd name="connsiteY64" fmla="*/ 87983 h 1415365"/>
                  <a:gd name="connsiteX65" fmla="*/ 853046 w 5106777"/>
                  <a:gd name="connsiteY65" fmla="*/ 87983 h 1415365"/>
                  <a:gd name="connsiteX66" fmla="*/ 853046 w 5106777"/>
                  <a:gd name="connsiteY66" fmla="*/ 57380 h 1415365"/>
                  <a:gd name="connsiteX67" fmla="*/ 596747 w 5106777"/>
                  <a:gd name="connsiteY67" fmla="*/ 57380 h 1415365"/>
                  <a:gd name="connsiteX68" fmla="*/ 596747 w 5106777"/>
                  <a:gd name="connsiteY68" fmla="*/ 34428 h 1415365"/>
                  <a:gd name="connsiteX69" fmla="*/ 478161 w 5106777"/>
                  <a:gd name="connsiteY69" fmla="*/ 34428 h 1415365"/>
                  <a:gd name="connsiteX70" fmla="*/ 478161 w 5106777"/>
                  <a:gd name="connsiteY70" fmla="*/ 19126 h 1415365"/>
                  <a:gd name="connsiteX71" fmla="*/ 405485 w 5106777"/>
                  <a:gd name="connsiteY71" fmla="*/ 19126 h 1415365"/>
                  <a:gd name="connsiteX72" fmla="*/ 405485 w 5106777"/>
                  <a:gd name="connsiteY72" fmla="*/ 0 h 1415365"/>
                  <a:gd name="connsiteX73" fmla="*/ 0 w 5106777"/>
                  <a:gd name="connsiteY73" fmla="*/ 0 h 141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106777" h="1415365">
                    <a:moveTo>
                      <a:pt x="5106778" y="1415366"/>
                    </a:moveTo>
                    <a:lnTo>
                      <a:pt x="3905637" y="1415366"/>
                    </a:lnTo>
                    <a:lnTo>
                      <a:pt x="3905637" y="1327383"/>
                    </a:lnTo>
                    <a:lnTo>
                      <a:pt x="3813825" y="1327383"/>
                    </a:lnTo>
                    <a:lnTo>
                      <a:pt x="3813825" y="1285302"/>
                    </a:lnTo>
                    <a:lnTo>
                      <a:pt x="3477202" y="1285302"/>
                    </a:lnTo>
                    <a:lnTo>
                      <a:pt x="3477202" y="1266176"/>
                    </a:lnTo>
                    <a:lnTo>
                      <a:pt x="3350968" y="1266176"/>
                    </a:lnTo>
                    <a:lnTo>
                      <a:pt x="3350968" y="1201148"/>
                    </a:lnTo>
                    <a:lnTo>
                      <a:pt x="3308886" y="1201148"/>
                    </a:lnTo>
                    <a:lnTo>
                      <a:pt x="3308886" y="1159067"/>
                    </a:lnTo>
                    <a:lnTo>
                      <a:pt x="3259156" y="1159067"/>
                    </a:lnTo>
                    <a:lnTo>
                      <a:pt x="3259156" y="1109337"/>
                    </a:lnTo>
                    <a:lnTo>
                      <a:pt x="3228552" y="1109337"/>
                    </a:lnTo>
                    <a:lnTo>
                      <a:pt x="3228552" y="1082562"/>
                    </a:lnTo>
                    <a:lnTo>
                      <a:pt x="3129092" y="1082562"/>
                    </a:lnTo>
                    <a:lnTo>
                      <a:pt x="3129092" y="971624"/>
                    </a:lnTo>
                    <a:lnTo>
                      <a:pt x="2956956" y="971624"/>
                    </a:lnTo>
                    <a:lnTo>
                      <a:pt x="2956956" y="929549"/>
                    </a:lnTo>
                    <a:lnTo>
                      <a:pt x="2926352" y="929549"/>
                    </a:lnTo>
                    <a:lnTo>
                      <a:pt x="2926352" y="883645"/>
                    </a:lnTo>
                    <a:lnTo>
                      <a:pt x="2884281" y="883645"/>
                    </a:lnTo>
                    <a:lnTo>
                      <a:pt x="2884281" y="849217"/>
                    </a:lnTo>
                    <a:lnTo>
                      <a:pt x="2773343" y="849217"/>
                    </a:lnTo>
                    <a:lnTo>
                      <a:pt x="2773343" y="803313"/>
                    </a:lnTo>
                    <a:lnTo>
                      <a:pt x="2654757" y="803313"/>
                    </a:lnTo>
                    <a:lnTo>
                      <a:pt x="2654757" y="768886"/>
                    </a:lnTo>
                    <a:lnTo>
                      <a:pt x="2643279" y="768886"/>
                    </a:lnTo>
                    <a:lnTo>
                      <a:pt x="2643279" y="745933"/>
                    </a:lnTo>
                    <a:lnTo>
                      <a:pt x="2608856" y="745933"/>
                    </a:lnTo>
                    <a:lnTo>
                      <a:pt x="2608856" y="684730"/>
                    </a:lnTo>
                    <a:lnTo>
                      <a:pt x="2559126" y="684730"/>
                    </a:lnTo>
                    <a:lnTo>
                      <a:pt x="2559126" y="642651"/>
                    </a:lnTo>
                    <a:lnTo>
                      <a:pt x="2375512" y="642651"/>
                    </a:lnTo>
                    <a:lnTo>
                      <a:pt x="2375512" y="600572"/>
                    </a:lnTo>
                    <a:lnTo>
                      <a:pt x="2318134" y="600572"/>
                    </a:lnTo>
                    <a:lnTo>
                      <a:pt x="2318134" y="569970"/>
                    </a:lnTo>
                    <a:lnTo>
                      <a:pt x="2276052" y="569970"/>
                    </a:lnTo>
                    <a:lnTo>
                      <a:pt x="2276052" y="531717"/>
                    </a:lnTo>
                    <a:lnTo>
                      <a:pt x="2153646" y="531717"/>
                    </a:lnTo>
                    <a:lnTo>
                      <a:pt x="2153646" y="462862"/>
                    </a:lnTo>
                    <a:lnTo>
                      <a:pt x="2096268" y="462862"/>
                    </a:lnTo>
                    <a:lnTo>
                      <a:pt x="2096268" y="428434"/>
                    </a:lnTo>
                    <a:lnTo>
                      <a:pt x="2046538" y="428434"/>
                    </a:lnTo>
                    <a:lnTo>
                      <a:pt x="2046538" y="401657"/>
                    </a:lnTo>
                    <a:lnTo>
                      <a:pt x="1977682" y="401657"/>
                    </a:lnTo>
                    <a:lnTo>
                      <a:pt x="1977682" y="344277"/>
                    </a:lnTo>
                    <a:lnTo>
                      <a:pt x="1916474" y="344277"/>
                    </a:lnTo>
                    <a:lnTo>
                      <a:pt x="1916474" y="325150"/>
                    </a:lnTo>
                    <a:lnTo>
                      <a:pt x="1824672" y="325150"/>
                    </a:lnTo>
                    <a:lnTo>
                      <a:pt x="1824672" y="298374"/>
                    </a:lnTo>
                    <a:lnTo>
                      <a:pt x="1671653" y="298374"/>
                    </a:lnTo>
                    <a:lnTo>
                      <a:pt x="1671653" y="267772"/>
                    </a:lnTo>
                    <a:lnTo>
                      <a:pt x="1606626" y="267772"/>
                    </a:lnTo>
                    <a:lnTo>
                      <a:pt x="1606626" y="244819"/>
                    </a:lnTo>
                    <a:lnTo>
                      <a:pt x="1423012" y="244819"/>
                    </a:lnTo>
                    <a:lnTo>
                      <a:pt x="1423012" y="229518"/>
                    </a:lnTo>
                    <a:lnTo>
                      <a:pt x="1373282" y="229518"/>
                    </a:lnTo>
                    <a:lnTo>
                      <a:pt x="1373282" y="198915"/>
                    </a:lnTo>
                    <a:lnTo>
                      <a:pt x="1304426" y="198915"/>
                    </a:lnTo>
                    <a:lnTo>
                      <a:pt x="1304426" y="149187"/>
                    </a:lnTo>
                    <a:lnTo>
                      <a:pt x="1155236" y="149187"/>
                    </a:lnTo>
                    <a:lnTo>
                      <a:pt x="1155236" y="122410"/>
                    </a:lnTo>
                    <a:lnTo>
                      <a:pt x="1048137" y="122410"/>
                    </a:lnTo>
                    <a:lnTo>
                      <a:pt x="1048137" y="87983"/>
                    </a:lnTo>
                    <a:lnTo>
                      <a:pt x="853046" y="87983"/>
                    </a:lnTo>
                    <a:lnTo>
                      <a:pt x="853046" y="57380"/>
                    </a:lnTo>
                    <a:lnTo>
                      <a:pt x="596747" y="57380"/>
                    </a:lnTo>
                    <a:lnTo>
                      <a:pt x="596747" y="34428"/>
                    </a:lnTo>
                    <a:lnTo>
                      <a:pt x="478161" y="34428"/>
                    </a:lnTo>
                    <a:lnTo>
                      <a:pt x="478161" y="19126"/>
                    </a:lnTo>
                    <a:lnTo>
                      <a:pt x="405485" y="19126"/>
                    </a:lnTo>
                    <a:lnTo>
                      <a:pt x="405485" y="0"/>
                    </a:lnTo>
                    <a:lnTo>
                      <a:pt x="0" y="0"/>
                    </a:lnTo>
                  </a:path>
                </a:pathLst>
              </a:custGeom>
              <a:noFill/>
              <a:ln w="19050" cap="flat">
                <a:solidFill>
                  <a:srgbClr val="B60D27"/>
                </a:solidFill>
                <a:prstDash val="sysDash"/>
                <a:miter/>
              </a:ln>
            </p:spPr>
            <p:txBody>
              <a:bodyPr rtlCol="0" anchor="ctr"/>
              <a:lstStyle/>
              <a:p>
                <a:endParaRPr lang="en-GB" sz="1400"/>
              </a:p>
            </p:txBody>
          </p:sp>
          <p:sp>
            <p:nvSpPr>
              <p:cNvPr id="25" name="Freeform: Shape 72">
                <a:extLst>
                  <a:ext uri="{FF2B5EF4-FFF2-40B4-BE49-F238E27FC236}">
                    <a16:creationId xmlns:a16="http://schemas.microsoft.com/office/drawing/2014/main" id="{895DB7E7-5082-4E29-A4F0-AB83AA1EB063}"/>
                  </a:ext>
                </a:extLst>
              </p:cNvPr>
              <p:cNvSpPr/>
              <p:nvPr/>
            </p:nvSpPr>
            <p:spPr>
              <a:xfrm>
                <a:off x="3776853" y="2500312"/>
                <a:ext cx="5137383" cy="1859099"/>
              </a:xfrm>
              <a:custGeom>
                <a:avLst/>
                <a:gdLst>
                  <a:gd name="connsiteX0" fmla="*/ 5137384 w 5137383"/>
                  <a:gd name="connsiteY0" fmla="*/ 1859099 h 1859099"/>
                  <a:gd name="connsiteX1" fmla="*/ 3940063 w 5137383"/>
                  <a:gd name="connsiteY1" fmla="*/ 1859099 h 1859099"/>
                  <a:gd name="connsiteX2" fmla="*/ 3940063 w 5137383"/>
                  <a:gd name="connsiteY2" fmla="*/ 1782594 h 1859099"/>
                  <a:gd name="connsiteX3" fmla="*/ 3832954 w 5137383"/>
                  <a:gd name="connsiteY3" fmla="*/ 1782594 h 1859099"/>
                  <a:gd name="connsiteX4" fmla="*/ 3832954 w 5137383"/>
                  <a:gd name="connsiteY4" fmla="*/ 1740513 h 1859099"/>
                  <a:gd name="connsiteX5" fmla="*/ 3496322 w 5137383"/>
                  <a:gd name="connsiteY5" fmla="*/ 1740513 h 1859099"/>
                  <a:gd name="connsiteX6" fmla="*/ 3496322 w 5137383"/>
                  <a:gd name="connsiteY6" fmla="*/ 1686954 h 1859099"/>
                  <a:gd name="connsiteX7" fmla="*/ 3393042 w 5137383"/>
                  <a:gd name="connsiteY7" fmla="*/ 1686954 h 1859099"/>
                  <a:gd name="connsiteX8" fmla="*/ 3393042 w 5137383"/>
                  <a:gd name="connsiteY8" fmla="*/ 1652530 h 1859099"/>
                  <a:gd name="connsiteX9" fmla="*/ 3339483 w 5137383"/>
                  <a:gd name="connsiteY9" fmla="*/ 1652530 h 1859099"/>
                  <a:gd name="connsiteX10" fmla="*/ 3339483 w 5137383"/>
                  <a:gd name="connsiteY10" fmla="*/ 1576026 h 1859099"/>
                  <a:gd name="connsiteX11" fmla="*/ 3278285 w 5137383"/>
                  <a:gd name="connsiteY11" fmla="*/ 1576026 h 1859099"/>
                  <a:gd name="connsiteX12" fmla="*/ 3278285 w 5137383"/>
                  <a:gd name="connsiteY12" fmla="*/ 1522467 h 1859099"/>
                  <a:gd name="connsiteX13" fmla="*/ 3190303 w 5137383"/>
                  <a:gd name="connsiteY13" fmla="*/ 1522467 h 1859099"/>
                  <a:gd name="connsiteX14" fmla="*/ 3190303 w 5137383"/>
                  <a:gd name="connsiteY14" fmla="*/ 1445962 h 1859099"/>
                  <a:gd name="connsiteX15" fmla="*/ 3148221 w 5137383"/>
                  <a:gd name="connsiteY15" fmla="*/ 1445962 h 1859099"/>
                  <a:gd name="connsiteX16" fmla="*/ 3148221 w 5137383"/>
                  <a:gd name="connsiteY16" fmla="*/ 1419187 h 1859099"/>
                  <a:gd name="connsiteX17" fmla="*/ 2999041 w 5137383"/>
                  <a:gd name="connsiteY17" fmla="*/ 1419187 h 1859099"/>
                  <a:gd name="connsiteX18" fmla="*/ 2999041 w 5137383"/>
                  <a:gd name="connsiteY18" fmla="*/ 1361808 h 1859099"/>
                  <a:gd name="connsiteX19" fmla="*/ 2968437 w 5137383"/>
                  <a:gd name="connsiteY19" fmla="*/ 1361808 h 1859099"/>
                  <a:gd name="connsiteX20" fmla="*/ 2968437 w 5137383"/>
                  <a:gd name="connsiteY20" fmla="*/ 1292952 h 1859099"/>
                  <a:gd name="connsiteX21" fmla="*/ 2842202 w 5137383"/>
                  <a:gd name="connsiteY21" fmla="*/ 1292952 h 1859099"/>
                  <a:gd name="connsiteX22" fmla="*/ 2842202 w 5137383"/>
                  <a:gd name="connsiteY22" fmla="*/ 1266177 h 1859099"/>
                  <a:gd name="connsiteX23" fmla="*/ 2777165 w 5137383"/>
                  <a:gd name="connsiteY23" fmla="*/ 1266177 h 1859099"/>
                  <a:gd name="connsiteX24" fmla="*/ 2777165 w 5137383"/>
                  <a:gd name="connsiteY24" fmla="*/ 1212618 h 1859099"/>
                  <a:gd name="connsiteX25" fmla="*/ 2681534 w 5137383"/>
                  <a:gd name="connsiteY25" fmla="*/ 1212618 h 1859099"/>
                  <a:gd name="connsiteX26" fmla="*/ 2681534 w 5137383"/>
                  <a:gd name="connsiteY26" fmla="*/ 1151411 h 1859099"/>
                  <a:gd name="connsiteX27" fmla="*/ 2620327 w 5137383"/>
                  <a:gd name="connsiteY27" fmla="*/ 1151411 h 1859099"/>
                  <a:gd name="connsiteX28" fmla="*/ 2620327 w 5137383"/>
                  <a:gd name="connsiteY28" fmla="*/ 1090213 h 1859099"/>
                  <a:gd name="connsiteX29" fmla="*/ 2593552 w 5137383"/>
                  <a:gd name="connsiteY29" fmla="*/ 1090213 h 1859099"/>
                  <a:gd name="connsiteX30" fmla="*/ 2593552 w 5137383"/>
                  <a:gd name="connsiteY30" fmla="*/ 1044312 h 1859099"/>
                  <a:gd name="connsiteX31" fmla="*/ 2406119 w 5137383"/>
                  <a:gd name="connsiteY31" fmla="*/ 1044312 h 1859099"/>
                  <a:gd name="connsiteX32" fmla="*/ 2406119 w 5137383"/>
                  <a:gd name="connsiteY32" fmla="*/ 983104 h 1859099"/>
                  <a:gd name="connsiteX33" fmla="*/ 2344911 w 5137383"/>
                  <a:gd name="connsiteY33" fmla="*/ 983104 h 1859099"/>
                  <a:gd name="connsiteX34" fmla="*/ 2344911 w 5137383"/>
                  <a:gd name="connsiteY34" fmla="*/ 925722 h 1859099"/>
                  <a:gd name="connsiteX35" fmla="*/ 2268407 w 5137383"/>
                  <a:gd name="connsiteY35" fmla="*/ 925722 h 1859099"/>
                  <a:gd name="connsiteX36" fmla="*/ 2268407 w 5137383"/>
                  <a:gd name="connsiteY36" fmla="*/ 898946 h 1859099"/>
                  <a:gd name="connsiteX37" fmla="*/ 2188073 w 5137383"/>
                  <a:gd name="connsiteY37" fmla="*/ 898946 h 1859099"/>
                  <a:gd name="connsiteX38" fmla="*/ 2188073 w 5137383"/>
                  <a:gd name="connsiteY38" fmla="*/ 810963 h 1859099"/>
                  <a:gd name="connsiteX39" fmla="*/ 2138343 w 5137383"/>
                  <a:gd name="connsiteY39" fmla="*/ 810963 h 1859099"/>
                  <a:gd name="connsiteX40" fmla="*/ 2138343 w 5137383"/>
                  <a:gd name="connsiteY40" fmla="*/ 749759 h 1859099"/>
                  <a:gd name="connsiteX41" fmla="*/ 2027405 w 5137383"/>
                  <a:gd name="connsiteY41" fmla="*/ 749759 h 1859099"/>
                  <a:gd name="connsiteX42" fmla="*/ 2027405 w 5137383"/>
                  <a:gd name="connsiteY42" fmla="*/ 661777 h 1859099"/>
                  <a:gd name="connsiteX43" fmla="*/ 1939432 w 5137383"/>
                  <a:gd name="connsiteY43" fmla="*/ 661777 h 1859099"/>
                  <a:gd name="connsiteX44" fmla="*/ 1939432 w 5137383"/>
                  <a:gd name="connsiteY44" fmla="*/ 619698 h 1859099"/>
                  <a:gd name="connsiteX45" fmla="*/ 1901170 w 5137383"/>
                  <a:gd name="connsiteY45" fmla="*/ 619698 h 1859099"/>
                  <a:gd name="connsiteX46" fmla="*/ 1901170 w 5137383"/>
                  <a:gd name="connsiteY46" fmla="*/ 577621 h 1859099"/>
                  <a:gd name="connsiteX47" fmla="*/ 1690782 w 5137383"/>
                  <a:gd name="connsiteY47" fmla="*/ 577621 h 1859099"/>
                  <a:gd name="connsiteX48" fmla="*/ 1690782 w 5137383"/>
                  <a:gd name="connsiteY48" fmla="*/ 547018 h 1859099"/>
                  <a:gd name="connsiteX49" fmla="*/ 1633403 w 5137383"/>
                  <a:gd name="connsiteY49" fmla="*/ 547018 h 1859099"/>
                  <a:gd name="connsiteX50" fmla="*/ 1633403 w 5137383"/>
                  <a:gd name="connsiteY50" fmla="*/ 516416 h 1859099"/>
                  <a:gd name="connsiteX51" fmla="*/ 1423015 w 5137383"/>
                  <a:gd name="connsiteY51" fmla="*/ 516416 h 1859099"/>
                  <a:gd name="connsiteX52" fmla="*/ 1423015 w 5137383"/>
                  <a:gd name="connsiteY52" fmla="*/ 443735 h 1859099"/>
                  <a:gd name="connsiteX53" fmla="*/ 1373285 w 5137383"/>
                  <a:gd name="connsiteY53" fmla="*/ 443735 h 1859099"/>
                  <a:gd name="connsiteX54" fmla="*/ 1373285 w 5137383"/>
                  <a:gd name="connsiteY54" fmla="*/ 416958 h 1859099"/>
                  <a:gd name="connsiteX55" fmla="*/ 1315906 w 5137383"/>
                  <a:gd name="connsiteY55" fmla="*/ 416958 h 1859099"/>
                  <a:gd name="connsiteX56" fmla="*/ 1315906 w 5137383"/>
                  <a:gd name="connsiteY56" fmla="*/ 367229 h 1859099"/>
                  <a:gd name="connsiteX57" fmla="*/ 1204969 w 5137383"/>
                  <a:gd name="connsiteY57" fmla="*/ 367229 h 1859099"/>
                  <a:gd name="connsiteX58" fmla="*/ 1204969 w 5137383"/>
                  <a:gd name="connsiteY58" fmla="*/ 321325 h 1859099"/>
                  <a:gd name="connsiteX59" fmla="*/ 1128464 w 5137383"/>
                  <a:gd name="connsiteY59" fmla="*/ 321325 h 1859099"/>
                  <a:gd name="connsiteX60" fmla="*/ 1128464 w 5137383"/>
                  <a:gd name="connsiteY60" fmla="*/ 298374 h 1859099"/>
                  <a:gd name="connsiteX61" fmla="*/ 1048130 w 5137383"/>
                  <a:gd name="connsiteY61" fmla="*/ 298374 h 1859099"/>
                  <a:gd name="connsiteX62" fmla="*/ 1048130 w 5137383"/>
                  <a:gd name="connsiteY62" fmla="*/ 248644 h 1859099"/>
                  <a:gd name="connsiteX63" fmla="*/ 872165 w 5137383"/>
                  <a:gd name="connsiteY63" fmla="*/ 248644 h 1859099"/>
                  <a:gd name="connsiteX64" fmla="*/ 872165 w 5137383"/>
                  <a:gd name="connsiteY64" fmla="*/ 225693 h 1859099"/>
                  <a:gd name="connsiteX65" fmla="*/ 868346 w 5137383"/>
                  <a:gd name="connsiteY65" fmla="*/ 225693 h 1859099"/>
                  <a:gd name="connsiteX66" fmla="*/ 868346 w 5137383"/>
                  <a:gd name="connsiteY66" fmla="*/ 225693 h 1859099"/>
                  <a:gd name="connsiteX67" fmla="*/ 669426 w 5137383"/>
                  <a:gd name="connsiteY67" fmla="*/ 225693 h 1859099"/>
                  <a:gd name="connsiteX68" fmla="*/ 669426 w 5137383"/>
                  <a:gd name="connsiteY68" fmla="*/ 198915 h 1859099"/>
                  <a:gd name="connsiteX69" fmla="*/ 604398 w 5137383"/>
                  <a:gd name="connsiteY69" fmla="*/ 198915 h 1859099"/>
                  <a:gd name="connsiteX70" fmla="*/ 604398 w 5137383"/>
                  <a:gd name="connsiteY70" fmla="*/ 206566 h 1859099"/>
                  <a:gd name="connsiteX71" fmla="*/ 612047 w 5137383"/>
                  <a:gd name="connsiteY71" fmla="*/ 206566 h 1859099"/>
                  <a:gd name="connsiteX72" fmla="*/ 612047 w 5137383"/>
                  <a:gd name="connsiteY72" fmla="*/ 168313 h 1859099"/>
                  <a:gd name="connsiteX73" fmla="*/ 478164 w 5137383"/>
                  <a:gd name="connsiteY73" fmla="*/ 168313 h 1859099"/>
                  <a:gd name="connsiteX74" fmla="*/ 478164 w 5137383"/>
                  <a:gd name="connsiteY74" fmla="*/ 141536 h 1859099"/>
                  <a:gd name="connsiteX75" fmla="*/ 321325 w 5137383"/>
                  <a:gd name="connsiteY75" fmla="*/ 141536 h 1859099"/>
                  <a:gd name="connsiteX76" fmla="*/ 321325 w 5137383"/>
                  <a:gd name="connsiteY76" fmla="*/ 114759 h 1859099"/>
                  <a:gd name="connsiteX77" fmla="*/ 191265 w 5137383"/>
                  <a:gd name="connsiteY77" fmla="*/ 114759 h 1859099"/>
                  <a:gd name="connsiteX78" fmla="*/ 191265 w 5137383"/>
                  <a:gd name="connsiteY78" fmla="*/ 68855 h 1859099"/>
                  <a:gd name="connsiteX79" fmla="*/ 76506 w 5137383"/>
                  <a:gd name="connsiteY79" fmla="*/ 68855 h 1859099"/>
                  <a:gd name="connsiteX80" fmla="*/ 76506 w 5137383"/>
                  <a:gd name="connsiteY80" fmla="*/ 49729 h 1859099"/>
                  <a:gd name="connsiteX81" fmla="*/ 0 w 5137383"/>
                  <a:gd name="connsiteY81" fmla="*/ 49729 h 1859099"/>
                  <a:gd name="connsiteX82" fmla="*/ 0 w 5137383"/>
                  <a:gd name="connsiteY82" fmla="*/ 0 h 18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37383" h="1859099">
                    <a:moveTo>
                      <a:pt x="5137384" y="1859099"/>
                    </a:moveTo>
                    <a:lnTo>
                      <a:pt x="3940063" y="1859099"/>
                    </a:lnTo>
                    <a:lnTo>
                      <a:pt x="3940063" y="1782594"/>
                    </a:lnTo>
                    <a:lnTo>
                      <a:pt x="3832954" y="1782594"/>
                    </a:lnTo>
                    <a:lnTo>
                      <a:pt x="3832954" y="1740513"/>
                    </a:lnTo>
                    <a:lnTo>
                      <a:pt x="3496322" y="1740513"/>
                    </a:lnTo>
                    <a:lnTo>
                      <a:pt x="3496322" y="1686954"/>
                    </a:lnTo>
                    <a:lnTo>
                      <a:pt x="3393042" y="1686954"/>
                    </a:lnTo>
                    <a:lnTo>
                      <a:pt x="3393042" y="1652530"/>
                    </a:lnTo>
                    <a:lnTo>
                      <a:pt x="3339483" y="1652530"/>
                    </a:lnTo>
                    <a:lnTo>
                      <a:pt x="3339483" y="1576026"/>
                    </a:lnTo>
                    <a:lnTo>
                      <a:pt x="3278285" y="1576026"/>
                    </a:lnTo>
                    <a:lnTo>
                      <a:pt x="3278285" y="1522467"/>
                    </a:lnTo>
                    <a:lnTo>
                      <a:pt x="3190303" y="1522467"/>
                    </a:lnTo>
                    <a:lnTo>
                      <a:pt x="3190303" y="1445962"/>
                    </a:lnTo>
                    <a:lnTo>
                      <a:pt x="3148221" y="1445962"/>
                    </a:lnTo>
                    <a:lnTo>
                      <a:pt x="3148221" y="1419187"/>
                    </a:lnTo>
                    <a:lnTo>
                      <a:pt x="2999041" y="1419187"/>
                    </a:lnTo>
                    <a:lnTo>
                      <a:pt x="2999041" y="1361808"/>
                    </a:lnTo>
                    <a:lnTo>
                      <a:pt x="2968437" y="1361808"/>
                    </a:lnTo>
                    <a:lnTo>
                      <a:pt x="2968437" y="1292952"/>
                    </a:lnTo>
                    <a:lnTo>
                      <a:pt x="2842202" y="1292952"/>
                    </a:lnTo>
                    <a:lnTo>
                      <a:pt x="2842202" y="1266177"/>
                    </a:lnTo>
                    <a:lnTo>
                      <a:pt x="2777165" y="1266177"/>
                    </a:lnTo>
                    <a:lnTo>
                      <a:pt x="2777165" y="1212618"/>
                    </a:lnTo>
                    <a:lnTo>
                      <a:pt x="2681534" y="1212618"/>
                    </a:lnTo>
                    <a:lnTo>
                      <a:pt x="2681534" y="1151411"/>
                    </a:lnTo>
                    <a:lnTo>
                      <a:pt x="2620327" y="1151411"/>
                    </a:lnTo>
                    <a:lnTo>
                      <a:pt x="2620327" y="1090213"/>
                    </a:lnTo>
                    <a:lnTo>
                      <a:pt x="2593552" y="1090213"/>
                    </a:lnTo>
                    <a:lnTo>
                      <a:pt x="2593552" y="1044312"/>
                    </a:lnTo>
                    <a:lnTo>
                      <a:pt x="2406119" y="1044312"/>
                    </a:lnTo>
                    <a:lnTo>
                      <a:pt x="2406119" y="983104"/>
                    </a:lnTo>
                    <a:lnTo>
                      <a:pt x="2344911" y="983104"/>
                    </a:lnTo>
                    <a:lnTo>
                      <a:pt x="2344911" y="925722"/>
                    </a:lnTo>
                    <a:lnTo>
                      <a:pt x="2268407" y="925722"/>
                    </a:lnTo>
                    <a:lnTo>
                      <a:pt x="2268407" y="898946"/>
                    </a:lnTo>
                    <a:lnTo>
                      <a:pt x="2188073" y="898946"/>
                    </a:lnTo>
                    <a:lnTo>
                      <a:pt x="2188073" y="810963"/>
                    </a:lnTo>
                    <a:lnTo>
                      <a:pt x="2138343" y="810963"/>
                    </a:lnTo>
                    <a:lnTo>
                      <a:pt x="2138343" y="749759"/>
                    </a:lnTo>
                    <a:lnTo>
                      <a:pt x="2027405" y="749759"/>
                    </a:lnTo>
                    <a:lnTo>
                      <a:pt x="2027405" y="661777"/>
                    </a:lnTo>
                    <a:lnTo>
                      <a:pt x="1939432" y="661777"/>
                    </a:lnTo>
                    <a:lnTo>
                      <a:pt x="1939432" y="619698"/>
                    </a:lnTo>
                    <a:lnTo>
                      <a:pt x="1901170" y="619698"/>
                    </a:lnTo>
                    <a:lnTo>
                      <a:pt x="1901170" y="577621"/>
                    </a:lnTo>
                    <a:lnTo>
                      <a:pt x="1690782" y="577621"/>
                    </a:lnTo>
                    <a:lnTo>
                      <a:pt x="1690782" y="547018"/>
                    </a:lnTo>
                    <a:lnTo>
                      <a:pt x="1633403" y="547018"/>
                    </a:lnTo>
                    <a:lnTo>
                      <a:pt x="1633403" y="516416"/>
                    </a:lnTo>
                    <a:lnTo>
                      <a:pt x="1423015" y="516416"/>
                    </a:lnTo>
                    <a:lnTo>
                      <a:pt x="1423015" y="443735"/>
                    </a:lnTo>
                    <a:lnTo>
                      <a:pt x="1373285" y="443735"/>
                    </a:lnTo>
                    <a:lnTo>
                      <a:pt x="1373285" y="416958"/>
                    </a:lnTo>
                    <a:lnTo>
                      <a:pt x="1315906" y="416958"/>
                    </a:lnTo>
                    <a:lnTo>
                      <a:pt x="1315906" y="367229"/>
                    </a:lnTo>
                    <a:lnTo>
                      <a:pt x="1204969" y="367229"/>
                    </a:lnTo>
                    <a:lnTo>
                      <a:pt x="1204969" y="321325"/>
                    </a:lnTo>
                    <a:lnTo>
                      <a:pt x="1128464" y="321325"/>
                    </a:lnTo>
                    <a:lnTo>
                      <a:pt x="1128464" y="298374"/>
                    </a:lnTo>
                    <a:lnTo>
                      <a:pt x="1048130" y="298374"/>
                    </a:lnTo>
                    <a:lnTo>
                      <a:pt x="1048130" y="248644"/>
                    </a:lnTo>
                    <a:lnTo>
                      <a:pt x="872165" y="248644"/>
                    </a:lnTo>
                    <a:lnTo>
                      <a:pt x="872165" y="225693"/>
                    </a:lnTo>
                    <a:lnTo>
                      <a:pt x="868346" y="225693"/>
                    </a:lnTo>
                    <a:lnTo>
                      <a:pt x="868346" y="225693"/>
                    </a:lnTo>
                    <a:lnTo>
                      <a:pt x="669426" y="225693"/>
                    </a:lnTo>
                    <a:lnTo>
                      <a:pt x="669426" y="198915"/>
                    </a:lnTo>
                    <a:lnTo>
                      <a:pt x="604398" y="198915"/>
                    </a:lnTo>
                    <a:lnTo>
                      <a:pt x="604398" y="206566"/>
                    </a:lnTo>
                    <a:lnTo>
                      <a:pt x="612047" y="206566"/>
                    </a:lnTo>
                    <a:lnTo>
                      <a:pt x="612047" y="168313"/>
                    </a:lnTo>
                    <a:lnTo>
                      <a:pt x="478164" y="168313"/>
                    </a:lnTo>
                    <a:lnTo>
                      <a:pt x="478164" y="141536"/>
                    </a:lnTo>
                    <a:lnTo>
                      <a:pt x="321325" y="141536"/>
                    </a:lnTo>
                    <a:lnTo>
                      <a:pt x="321325" y="114759"/>
                    </a:lnTo>
                    <a:lnTo>
                      <a:pt x="191265" y="114759"/>
                    </a:lnTo>
                    <a:lnTo>
                      <a:pt x="191265" y="68855"/>
                    </a:lnTo>
                    <a:lnTo>
                      <a:pt x="76506" y="68855"/>
                    </a:lnTo>
                    <a:lnTo>
                      <a:pt x="76506" y="49729"/>
                    </a:lnTo>
                    <a:lnTo>
                      <a:pt x="0" y="49729"/>
                    </a:lnTo>
                    <a:lnTo>
                      <a:pt x="0" y="0"/>
                    </a:lnTo>
                  </a:path>
                </a:pathLst>
              </a:custGeom>
              <a:noFill/>
              <a:ln w="19050" cap="flat">
                <a:solidFill>
                  <a:srgbClr val="B60D27"/>
                </a:solidFill>
                <a:prstDash val="sysDash"/>
                <a:miter/>
              </a:ln>
            </p:spPr>
            <p:txBody>
              <a:bodyPr rtlCol="0" anchor="ctr"/>
              <a:lstStyle/>
              <a:p>
                <a:endParaRPr lang="en-GB" sz="1400"/>
              </a:p>
            </p:txBody>
          </p:sp>
        </p:grpSp>
        <p:grpSp>
          <p:nvGrpSpPr>
            <p:cNvPr id="17" name="Group 16">
              <a:extLst>
                <a:ext uri="{FF2B5EF4-FFF2-40B4-BE49-F238E27FC236}">
                  <a16:creationId xmlns:a16="http://schemas.microsoft.com/office/drawing/2014/main" id="{6C2ECFC3-7FD6-41DC-B95D-26C4DEB6649D}"/>
                </a:ext>
              </a:extLst>
            </p:cNvPr>
            <p:cNvGrpSpPr/>
            <p:nvPr/>
          </p:nvGrpSpPr>
          <p:grpSpPr>
            <a:xfrm>
              <a:off x="1210627" y="1850073"/>
              <a:ext cx="4529773" cy="1578927"/>
              <a:chOff x="3257550" y="2438399"/>
              <a:chExt cx="5676747" cy="1977684"/>
            </a:xfrm>
          </p:grpSpPr>
          <p:sp>
            <p:nvSpPr>
              <p:cNvPr id="20" name="Freeform: Shape 77">
                <a:extLst>
                  <a:ext uri="{FF2B5EF4-FFF2-40B4-BE49-F238E27FC236}">
                    <a16:creationId xmlns:a16="http://schemas.microsoft.com/office/drawing/2014/main" id="{02F89E95-051A-45F4-8AAC-CA0738DB39F9}"/>
                  </a:ext>
                </a:extLst>
              </p:cNvPr>
              <p:cNvSpPr/>
              <p:nvPr/>
            </p:nvSpPr>
            <p:spPr>
              <a:xfrm>
                <a:off x="3257550" y="2438399"/>
                <a:ext cx="5672918" cy="1824666"/>
              </a:xfrm>
              <a:custGeom>
                <a:avLst/>
                <a:gdLst>
                  <a:gd name="connsiteX0" fmla="*/ 5672919 w 5672918"/>
                  <a:gd name="connsiteY0" fmla="*/ 1824666 h 1824666"/>
                  <a:gd name="connsiteX1" fmla="*/ 4112200 w 5672918"/>
                  <a:gd name="connsiteY1" fmla="*/ 1824666 h 1824666"/>
                  <a:gd name="connsiteX2" fmla="*/ 4112200 w 5672918"/>
                  <a:gd name="connsiteY2" fmla="*/ 1801720 h 1824666"/>
                  <a:gd name="connsiteX3" fmla="*/ 3400692 w 5672918"/>
                  <a:gd name="connsiteY3" fmla="*/ 1801720 h 1824666"/>
                  <a:gd name="connsiteX4" fmla="*/ 3400692 w 5672918"/>
                  <a:gd name="connsiteY4" fmla="*/ 1774936 h 1824666"/>
                  <a:gd name="connsiteX5" fmla="*/ 3324187 w 5672918"/>
                  <a:gd name="connsiteY5" fmla="*/ 1774936 h 1824666"/>
                  <a:gd name="connsiteX6" fmla="*/ 3324187 w 5672918"/>
                  <a:gd name="connsiteY6" fmla="*/ 1748161 h 1824666"/>
                  <a:gd name="connsiteX7" fmla="*/ 3270628 w 5672918"/>
                  <a:gd name="connsiteY7" fmla="*/ 1748161 h 1824666"/>
                  <a:gd name="connsiteX8" fmla="*/ 3270628 w 5672918"/>
                  <a:gd name="connsiteY8" fmla="*/ 1698431 h 1824666"/>
                  <a:gd name="connsiteX9" fmla="*/ 3182655 w 5672918"/>
                  <a:gd name="connsiteY9" fmla="*/ 1698431 h 1824666"/>
                  <a:gd name="connsiteX10" fmla="*/ 3182655 w 5672918"/>
                  <a:gd name="connsiteY10" fmla="*/ 1675486 h 1824666"/>
                  <a:gd name="connsiteX11" fmla="*/ 3136744 w 5672918"/>
                  <a:gd name="connsiteY11" fmla="*/ 1675486 h 1824666"/>
                  <a:gd name="connsiteX12" fmla="*/ 3136744 w 5672918"/>
                  <a:gd name="connsiteY12" fmla="*/ 1610449 h 1824666"/>
                  <a:gd name="connsiteX13" fmla="*/ 3071717 w 5672918"/>
                  <a:gd name="connsiteY13" fmla="*/ 1610449 h 1824666"/>
                  <a:gd name="connsiteX14" fmla="*/ 3071717 w 5672918"/>
                  <a:gd name="connsiteY14" fmla="*/ 1598981 h 1824666"/>
                  <a:gd name="connsiteX15" fmla="*/ 2999032 w 5672918"/>
                  <a:gd name="connsiteY15" fmla="*/ 1598981 h 1824666"/>
                  <a:gd name="connsiteX16" fmla="*/ 2999032 w 5672918"/>
                  <a:gd name="connsiteY16" fmla="*/ 1564548 h 1824666"/>
                  <a:gd name="connsiteX17" fmla="*/ 2884275 w 5672918"/>
                  <a:gd name="connsiteY17" fmla="*/ 1564548 h 1824666"/>
                  <a:gd name="connsiteX18" fmla="*/ 2884275 w 5672918"/>
                  <a:gd name="connsiteY18" fmla="*/ 1526296 h 1824666"/>
                  <a:gd name="connsiteX19" fmla="*/ 2792473 w 5672918"/>
                  <a:gd name="connsiteY19" fmla="*/ 1526296 h 1824666"/>
                  <a:gd name="connsiteX20" fmla="*/ 2792473 w 5672918"/>
                  <a:gd name="connsiteY20" fmla="*/ 1507169 h 1824666"/>
                  <a:gd name="connsiteX21" fmla="*/ 2746562 w 5672918"/>
                  <a:gd name="connsiteY21" fmla="*/ 1507169 h 1824666"/>
                  <a:gd name="connsiteX22" fmla="*/ 2746562 w 5672918"/>
                  <a:gd name="connsiteY22" fmla="*/ 1476566 h 1824666"/>
                  <a:gd name="connsiteX23" fmla="*/ 2670058 w 5672918"/>
                  <a:gd name="connsiteY23" fmla="*/ 1476566 h 1824666"/>
                  <a:gd name="connsiteX24" fmla="*/ 2670058 w 5672918"/>
                  <a:gd name="connsiteY24" fmla="*/ 1442142 h 1824666"/>
                  <a:gd name="connsiteX25" fmla="*/ 2635634 w 5672918"/>
                  <a:gd name="connsiteY25" fmla="*/ 1442142 h 1824666"/>
                  <a:gd name="connsiteX26" fmla="*/ 2635634 w 5672918"/>
                  <a:gd name="connsiteY26" fmla="*/ 1403890 h 1824666"/>
                  <a:gd name="connsiteX27" fmla="*/ 2608859 w 5672918"/>
                  <a:gd name="connsiteY27" fmla="*/ 1403890 h 1824666"/>
                  <a:gd name="connsiteX28" fmla="*/ 2608859 w 5672918"/>
                  <a:gd name="connsiteY28" fmla="*/ 1361808 h 1824666"/>
                  <a:gd name="connsiteX29" fmla="*/ 2574427 w 5672918"/>
                  <a:gd name="connsiteY29" fmla="*/ 1361808 h 1824666"/>
                  <a:gd name="connsiteX30" fmla="*/ 2574427 w 5672918"/>
                  <a:gd name="connsiteY30" fmla="*/ 1319727 h 1824666"/>
                  <a:gd name="connsiteX31" fmla="*/ 2513219 w 5672918"/>
                  <a:gd name="connsiteY31" fmla="*/ 1319727 h 1824666"/>
                  <a:gd name="connsiteX32" fmla="*/ 2513219 w 5672918"/>
                  <a:gd name="connsiteY32" fmla="*/ 1281474 h 1824666"/>
                  <a:gd name="connsiteX33" fmla="*/ 2444363 w 5672918"/>
                  <a:gd name="connsiteY33" fmla="*/ 1281474 h 1824666"/>
                  <a:gd name="connsiteX34" fmla="*/ 2444363 w 5672918"/>
                  <a:gd name="connsiteY34" fmla="*/ 1254700 h 1824666"/>
                  <a:gd name="connsiteX35" fmla="*/ 2402291 w 5672918"/>
                  <a:gd name="connsiteY35" fmla="*/ 1254700 h 1824666"/>
                  <a:gd name="connsiteX36" fmla="*/ 2402291 w 5672918"/>
                  <a:gd name="connsiteY36" fmla="*/ 1220267 h 1824666"/>
                  <a:gd name="connsiteX37" fmla="*/ 2364038 w 5672918"/>
                  <a:gd name="connsiteY37" fmla="*/ 1220267 h 1824666"/>
                  <a:gd name="connsiteX38" fmla="*/ 2364038 w 5672918"/>
                  <a:gd name="connsiteY38" fmla="*/ 1182014 h 1824666"/>
                  <a:gd name="connsiteX39" fmla="*/ 2287534 w 5672918"/>
                  <a:gd name="connsiteY39" fmla="*/ 1182014 h 1824666"/>
                  <a:gd name="connsiteX40" fmla="*/ 2287534 w 5672918"/>
                  <a:gd name="connsiteY40" fmla="*/ 1136113 h 1824666"/>
                  <a:gd name="connsiteX41" fmla="*/ 2260749 w 5672918"/>
                  <a:gd name="connsiteY41" fmla="*/ 1136113 h 1824666"/>
                  <a:gd name="connsiteX42" fmla="*/ 2260749 w 5672918"/>
                  <a:gd name="connsiteY42" fmla="*/ 1094032 h 1824666"/>
                  <a:gd name="connsiteX43" fmla="*/ 2230155 w 5672918"/>
                  <a:gd name="connsiteY43" fmla="*/ 1094032 h 1824666"/>
                  <a:gd name="connsiteX44" fmla="*/ 2230155 w 5672918"/>
                  <a:gd name="connsiteY44" fmla="*/ 1071086 h 1824666"/>
                  <a:gd name="connsiteX45" fmla="*/ 2207200 w 5672918"/>
                  <a:gd name="connsiteY45" fmla="*/ 1071086 h 1824666"/>
                  <a:gd name="connsiteX46" fmla="*/ 2207200 w 5672918"/>
                  <a:gd name="connsiteY46" fmla="*/ 1036653 h 1824666"/>
                  <a:gd name="connsiteX47" fmla="*/ 2184245 w 5672918"/>
                  <a:gd name="connsiteY47" fmla="*/ 1036653 h 1824666"/>
                  <a:gd name="connsiteX48" fmla="*/ 2184245 w 5672918"/>
                  <a:gd name="connsiteY48" fmla="*/ 1002230 h 1824666"/>
                  <a:gd name="connsiteX49" fmla="*/ 2077136 w 5672918"/>
                  <a:gd name="connsiteY49" fmla="*/ 1002230 h 1824666"/>
                  <a:gd name="connsiteX50" fmla="*/ 2077136 w 5672918"/>
                  <a:gd name="connsiteY50" fmla="*/ 956329 h 1824666"/>
                  <a:gd name="connsiteX51" fmla="*/ 2035064 w 5672918"/>
                  <a:gd name="connsiteY51" fmla="*/ 956329 h 1824666"/>
                  <a:gd name="connsiteX52" fmla="*/ 2035064 w 5672918"/>
                  <a:gd name="connsiteY52" fmla="*/ 941024 h 1824666"/>
                  <a:gd name="connsiteX53" fmla="*/ 2012109 w 5672918"/>
                  <a:gd name="connsiteY53" fmla="*/ 941024 h 1824666"/>
                  <a:gd name="connsiteX54" fmla="*/ 2012109 w 5672918"/>
                  <a:gd name="connsiteY54" fmla="*/ 910421 h 1824666"/>
                  <a:gd name="connsiteX55" fmla="*/ 1977676 w 5672918"/>
                  <a:gd name="connsiteY55" fmla="*/ 910421 h 1824666"/>
                  <a:gd name="connsiteX56" fmla="*/ 1977676 w 5672918"/>
                  <a:gd name="connsiteY56" fmla="*/ 879820 h 1824666"/>
                  <a:gd name="connsiteX57" fmla="*/ 1935604 w 5672918"/>
                  <a:gd name="connsiteY57" fmla="*/ 879820 h 1824666"/>
                  <a:gd name="connsiteX58" fmla="*/ 1935604 w 5672918"/>
                  <a:gd name="connsiteY58" fmla="*/ 845391 h 1824666"/>
                  <a:gd name="connsiteX59" fmla="*/ 1924126 w 5672918"/>
                  <a:gd name="connsiteY59" fmla="*/ 845391 h 1824666"/>
                  <a:gd name="connsiteX60" fmla="*/ 1924126 w 5672918"/>
                  <a:gd name="connsiteY60" fmla="*/ 795662 h 1824666"/>
                  <a:gd name="connsiteX61" fmla="*/ 1889703 w 5672918"/>
                  <a:gd name="connsiteY61" fmla="*/ 795662 h 1824666"/>
                  <a:gd name="connsiteX62" fmla="*/ 1889703 w 5672918"/>
                  <a:gd name="connsiteY62" fmla="*/ 788012 h 1824666"/>
                  <a:gd name="connsiteX63" fmla="*/ 1866748 w 5672918"/>
                  <a:gd name="connsiteY63" fmla="*/ 788012 h 1824666"/>
                  <a:gd name="connsiteX64" fmla="*/ 1866748 w 5672918"/>
                  <a:gd name="connsiteY64" fmla="*/ 730632 h 1824666"/>
                  <a:gd name="connsiteX65" fmla="*/ 1801720 w 5672918"/>
                  <a:gd name="connsiteY65" fmla="*/ 730632 h 1824666"/>
                  <a:gd name="connsiteX66" fmla="*/ 1801720 w 5672918"/>
                  <a:gd name="connsiteY66" fmla="*/ 715331 h 1824666"/>
                  <a:gd name="connsiteX67" fmla="*/ 1763468 w 5672918"/>
                  <a:gd name="connsiteY67" fmla="*/ 715331 h 1824666"/>
                  <a:gd name="connsiteX68" fmla="*/ 1763468 w 5672918"/>
                  <a:gd name="connsiteY68" fmla="*/ 696205 h 1824666"/>
                  <a:gd name="connsiteX69" fmla="*/ 1732864 w 5672918"/>
                  <a:gd name="connsiteY69" fmla="*/ 696205 h 1824666"/>
                  <a:gd name="connsiteX70" fmla="*/ 1732864 w 5672918"/>
                  <a:gd name="connsiteY70" fmla="*/ 646476 h 1824666"/>
                  <a:gd name="connsiteX71" fmla="*/ 1686954 w 5672918"/>
                  <a:gd name="connsiteY71" fmla="*/ 646476 h 1824666"/>
                  <a:gd name="connsiteX72" fmla="*/ 1686954 w 5672918"/>
                  <a:gd name="connsiteY72" fmla="*/ 619699 h 1824666"/>
                  <a:gd name="connsiteX73" fmla="*/ 1664008 w 5672918"/>
                  <a:gd name="connsiteY73" fmla="*/ 619699 h 1824666"/>
                  <a:gd name="connsiteX74" fmla="*/ 1664008 w 5672918"/>
                  <a:gd name="connsiteY74" fmla="*/ 566145 h 1824666"/>
                  <a:gd name="connsiteX75" fmla="*/ 1598971 w 5672918"/>
                  <a:gd name="connsiteY75" fmla="*/ 566145 h 1824666"/>
                  <a:gd name="connsiteX76" fmla="*/ 1598971 w 5672918"/>
                  <a:gd name="connsiteY76" fmla="*/ 527892 h 1824666"/>
                  <a:gd name="connsiteX77" fmla="*/ 1560719 w 5672918"/>
                  <a:gd name="connsiteY77" fmla="*/ 527892 h 1824666"/>
                  <a:gd name="connsiteX78" fmla="*/ 1560719 w 5672918"/>
                  <a:gd name="connsiteY78" fmla="*/ 462862 h 1824666"/>
                  <a:gd name="connsiteX79" fmla="*/ 1549251 w 5672918"/>
                  <a:gd name="connsiteY79" fmla="*/ 462862 h 1824666"/>
                  <a:gd name="connsiteX80" fmla="*/ 1549251 w 5672918"/>
                  <a:gd name="connsiteY80" fmla="*/ 443735 h 1824666"/>
                  <a:gd name="connsiteX81" fmla="*/ 1518647 w 5672918"/>
                  <a:gd name="connsiteY81" fmla="*/ 443735 h 1824666"/>
                  <a:gd name="connsiteX82" fmla="*/ 1518647 w 5672918"/>
                  <a:gd name="connsiteY82" fmla="*/ 416958 h 1824666"/>
                  <a:gd name="connsiteX83" fmla="*/ 1480395 w 5672918"/>
                  <a:gd name="connsiteY83" fmla="*/ 416958 h 1824666"/>
                  <a:gd name="connsiteX84" fmla="*/ 1480395 w 5672918"/>
                  <a:gd name="connsiteY84" fmla="*/ 367229 h 1824666"/>
                  <a:gd name="connsiteX85" fmla="*/ 1430665 w 5672918"/>
                  <a:gd name="connsiteY85" fmla="*/ 367229 h 1824666"/>
                  <a:gd name="connsiteX86" fmla="*/ 1430665 w 5672918"/>
                  <a:gd name="connsiteY86" fmla="*/ 328976 h 1824666"/>
                  <a:gd name="connsiteX87" fmla="*/ 1235573 w 5672918"/>
                  <a:gd name="connsiteY87" fmla="*/ 328976 h 1824666"/>
                  <a:gd name="connsiteX88" fmla="*/ 1235573 w 5672918"/>
                  <a:gd name="connsiteY88" fmla="*/ 317501 h 1824666"/>
                  <a:gd name="connsiteX89" fmla="*/ 1208799 w 5672918"/>
                  <a:gd name="connsiteY89" fmla="*/ 317501 h 1824666"/>
                  <a:gd name="connsiteX90" fmla="*/ 1208799 w 5672918"/>
                  <a:gd name="connsiteY90" fmla="*/ 279247 h 1824666"/>
                  <a:gd name="connsiteX91" fmla="*/ 1128465 w 5672918"/>
                  <a:gd name="connsiteY91" fmla="*/ 279247 h 1824666"/>
                  <a:gd name="connsiteX92" fmla="*/ 1128465 w 5672918"/>
                  <a:gd name="connsiteY92" fmla="*/ 252470 h 1824666"/>
                  <a:gd name="connsiteX93" fmla="*/ 1101690 w 5672918"/>
                  <a:gd name="connsiteY93" fmla="*/ 252470 h 1824666"/>
                  <a:gd name="connsiteX94" fmla="*/ 1101690 w 5672918"/>
                  <a:gd name="connsiteY94" fmla="*/ 206567 h 1824666"/>
                  <a:gd name="connsiteX95" fmla="*/ 1071086 w 5672918"/>
                  <a:gd name="connsiteY95" fmla="*/ 206567 h 1824666"/>
                  <a:gd name="connsiteX96" fmla="*/ 1071086 w 5672918"/>
                  <a:gd name="connsiteY96" fmla="*/ 183614 h 1824666"/>
                  <a:gd name="connsiteX97" fmla="*/ 1013708 w 5672918"/>
                  <a:gd name="connsiteY97" fmla="*/ 183614 h 1824666"/>
                  <a:gd name="connsiteX98" fmla="*/ 1013708 w 5672918"/>
                  <a:gd name="connsiteY98" fmla="*/ 168313 h 1824666"/>
                  <a:gd name="connsiteX99" fmla="*/ 929549 w 5672918"/>
                  <a:gd name="connsiteY99" fmla="*/ 168313 h 1824666"/>
                  <a:gd name="connsiteX100" fmla="*/ 929549 w 5672918"/>
                  <a:gd name="connsiteY100" fmla="*/ 153012 h 1824666"/>
                  <a:gd name="connsiteX101" fmla="*/ 868344 w 5672918"/>
                  <a:gd name="connsiteY101" fmla="*/ 153012 h 1824666"/>
                  <a:gd name="connsiteX102" fmla="*/ 868344 w 5672918"/>
                  <a:gd name="connsiteY102" fmla="*/ 145362 h 1824666"/>
                  <a:gd name="connsiteX103" fmla="*/ 810964 w 5672918"/>
                  <a:gd name="connsiteY103" fmla="*/ 145362 h 1824666"/>
                  <a:gd name="connsiteX104" fmla="*/ 810964 w 5672918"/>
                  <a:gd name="connsiteY104" fmla="*/ 118584 h 1824666"/>
                  <a:gd name="connsiteX105" fmla="*/ 788012 w 5672918"/>
                  <a:gd name="connsiteY105" fmla="*/ 118584 h 1824666"/>
                  <a:gd name="connsiteX106" fmla="*/ 788012 w 5672918"/>
                  <a:gd name="connsiteY106" fmla="*/ 95633 h 1824666"/>
                  <a:gd name="connsiteX107" fmla="*/ 734458 w 5672918"/>
                  <a:gd name="connsiteY107" fmla="*/ 95633 h 1824666"/>
                  <a:gd name="connsiteX108" fmla="*/ 734458 w 5672918"/>
                  <a:gd name="connsiteY108" fmla="*/ 65030 h 1824666"/>
                  <a:gd name="connsiteX109" fmla="*/ 608223 w 5672918"/>
                  <a:gd name="connsiteY109" fmla="*/ 65030 h 1824666"/>
                  <a:gd name="connsiteX110" fmla="*/ 608223 w 5672918"/>
                  <a:gd name="connsiteY110" fmla="*/ 53554 h 1824666"/>
                  <a:gd name="connsiteX111" fmla="*/ 562319 w 5672918"/>
                  <a:gd name="connsiteY111" fmla="*/ 53554 h 1824666"/>
                  <a:gd name="connsiteX112" fmla="*/ 562319 w 5672918"/>
                  <a:gd name="connsiteY112" fmla="*/ 45904 h 1824666"/>
                  <a:gd name="connsiteX113" fmla="*/ 447560 w 5672918"/>
                  <a:gd name="connsiteY113" fmla="*/ 45904 h 1824666"/>
                  <a:gd name="connsiteX114" fmla="*/ 447560 w 5672918"/>
                  <a:gd name="connsiteY114" fmla="*/ 0 h 1824666"/>
                  <a:gd name="connsiteX115" fmla="*/ 0 w 5672918"/>
                  <a:gd name="connsiteY115" fmla="*/ 0 h 182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672918" h="1824666">
                    <a:moveTo>
                      <a:pt x="5672919" y="1824666"/>
                    </a:moveTo>
                    <a:lnTo>
                      <a:pt x="4112200" y="1824666"/>
                    </a:lnTo>
                    <a:lnTo>
                      <a:pt x="4112200" y="1801720"/>
                    </a:lnTo>
                    <a:lnTo>
                      <a:pt x="3400692" y="1801720"/>
                    </a:lnTo>
                    <a:lnTo>
                      <a:pt x="3400692" y="1774936"/>
                    </a:lnTo>
                    <a:lnTo>
                      <a:pt x="3324187" y="1774936"/>
                    </a:lnTo>
                    <a:lnTo>
                      <a:pt x="3324187" y="1748161"/>
                    </a:lnTo>
                    <a:lnTo>
                      <a:pt x="3270628" y="1748161"/>
                    </a:lnTo>
                    <a:lnTo>
                      <a:pt x="3270628" y="1698431"/>
                    </a:lnTo>
                    <a:lnTo>
                      <a:pt x="3182655" y="1698431"/>
                    </a:lnTo>
                    <a:lnTo>
                      <a:pt x="3182655" y="1675486"/>
                    </a:lnTo>
                    <a:lnTo>
                      <a:pt x="3136744" y="1675486"/>
                    </a:lnTo>
                    <a:lnTo>
                      <a:pt x="3136744" y="1610449"/>
                    </a:lnTo>
                    <a:lnTo>
                      <a:pt x="3071717" y="1610449"/>
                    </a:lnTo>
                    <a:lnTo>
                      <a:pt x="3071717" y="1598981"/>
                    </a:lnTo>
                    <a:lnTo>
                      <a:pt x="2999032" y="1598981"/>
                    </a:lnTo>
                    <a:lnTo>
                      <a:pt x="2999032" y="1564548"/>
                    </a:lnTo>
                    <a:lnTo>
                      <a:pt x="2884275" y="1564548"/>
                    </a:lnTo>
                    <a:lnTo>
                      <a:pt x="2884275" y="1526296"/>
                    </a:lnTo>
                    <a:lnTo>
                      <a:pt x="2792473" y="1526296"/>
                    </a:lnTo>
                    <a:lnTo>
                      <a:pt x="2792473" y="1507169"/>
                    </a:lnTo>
                    <a:lnTo>
                      <a:pt x="2746562" y="1507169"/>
                    </a:lnTo>
                    <a:lnTo>
                      <a:pt x="2746562" y="1476566"/>
                    </a:lnTo>
                    <a:lnTo>
                      <a:pt x="2670058" y="1476566"/>
                    </a:lnTo>
                    <a:lnTo>
                      <a:pt x="2670058" y="1442142"/>
                    </a:lnTo>
                    <a:lnTo>
                      <a:pt x="2635634" y="1442142"/>
                    </a:lnTo>
                    <a:lnTo>
                      <a:pt x="2635634" y="1403890"/>
                    </a:lnTo>
                    <a:lnTo>
                      <a:pt x="2608859" y="1403890"/>
                    </a:lnTo>
                    <a:lnTo>
                      <a:pt x="2608859" y="1361808"/>
                    </a:lnTo>
                    <a:lnTo>
                      <a:pt x="2574427" y="1361808"/>
                    </a:lnTo>
                    <a:lnTo>
                      <a:pt x="2574427" y="1319727"/>
                    </a:lnTo>
                    <a:lnTo>
                      <a:pt x="2513219" y="1319727"/>
                    </a:lnTo>
                    <a:lnTo>
                      <a:pt x="2513219" y="1281474"/>
                    </a:lnTo>
                    <a:lnTo>
                      <a:pt x="2444363" y="1281474"/>
                    </a:lnTo>
                    <a:lnTo>
                      <a:pt x="2444363" y="1254700"/>
                    </a:lnTo>
                    <a:lnTo>
                      <a:pt x="2402291" y="1254700"/>
                    </a:lnTo>
                    <a:lnTo>
                      <a:pt x="2402291" y="1220267"/>
                    </a:lnTo>
                    <a:lnTo>
                      <a:pt x="2364038" y="1220267"/>
                    </a:lnTo>
                    <a:lnTo>
                      <a:pt x="2364038" y="1182014"/>
                    </a:lnTo>
                    <a:lnTo>
                      <a:pt x="2287534" y="1182014"/>
                    </a:lnTo>
                    <a:lnTo>
                      <a:pt x="2287534" y="1136113"/>
                    </a:lnTo>
                    <a:lnTo>
                      <a:pt x="2260749" y="1136113"/>
                    </a:lnTo>
                    <a:lnTo>
                      <a:pt x="2260749" y="1094032"/>
                    </a:lnTo>
                    <a:lnTo>
                      <a:pt x="2230155" y="1094032"/>
                    </a:lnTo>
                    <a:lnTo>
                      <a:pt x="2230155" y="1071086"/>
                    </a:lnTo>
                    <a:lnTo>
                      <a:pt x="2207200" y="1071086"/>
                    </a:lnTo>
                    <a:lnTo>
                      <a:pt x="2207200" y="1036653"/>
                    </a:lnTo>
                    <a:lnTo>
                      <a:pt x="2184245" y="1036653"/>
                    </a:lnTo>
                    <a:lnTo>
                      <a:pt x="2184245" y="1002230"/>
                    </a:lnTo>
                    <a:lnTo>
                      <a:pt x="2077136" y="1002230"/>
                    </a:lnTo>
                    <a:lnTo>
                      <a:pt x="2077136" y="956329"/>
                    </a:lnTo>
                    <a:lnTo>
                      <a:pt x="2035064" y="956329"/>
                    </a:lnTo>
                    <a:lnTo>
                      <a:pt x="2035064" y="941024"/>
                    </a:lnTo>
                    <a:lnTo>
                      <a:pt x="2012109" y="941024"/>
                    </a:lnTo>
                    <a:lnTo>
                      <a:pt x="2012109" y="910421"/>
                    </a:lnTo>
                    <a:lnTo>
                      <a:pt x="1977676" y="910421"/>
                    </a:lnTo>
                    <a:lnTo>
                      <a:pt x="1977676" y="879820"/>
                    </a:lnTo>
                    <a:lnTo>
                      <a:pt x="1935604" y="879820"/>
                    </a:lnTo>
                    <a:lnTo>
                      <a:pt x="1935604" y="845391"/>
                    </a:lnTo>
                    <a:lnTo>
                      <a:pt x="1924126" y="845391"/>
                    </a:lnTo>
                    <a:lnTo>
                      <a:pt x="1924126" y="795662"/>
                    </a:lnTo>
                    <a:lnTo>
                      <a:pt x="1889703" y="795662"/>
                    </a:lnTo>
                    <a:lnTo>
                      <a:pt x="1889703" y="788012"/>
                    </a:lnTo>
                    <a:lnTo>
                      <a:pt x="1866748" y="788012"/>
                    </a:lnTo>
                    <a:lnTo>
                      <a:pt x="1866748" y="730632"/>
                    </a:lnTo>
                    <a:lnTo>
                      <a:pt x="1801720" y="730632"/>
                    </a:lnTo>
                    <a:lnTo>
                      <a:pt x="1801720" y="715331"/>
                    </a:lnTo>
                    <a:lnTo>
                      <a:pt x="1763468" y="715331"/>
                    </a:lnTo>
                    <a:lnTo>
                      <a:pt x="1763468" y="696205"/>
                    </a:lnTo>
                    <a:lnTo>
                      <a:pt x="1732864" y="696205"/>
                    </a:lnTo>
                    <a:lnTo>
                      <a:pt x="1732864" y="646476"/>
                    </a:lnTo>
                    <a:lnTo>
                      <a:pt x="1686954" y="646476"/>
                    </a:lnTo>
                    <a:lnTo>
                      <a:pt x="1686954" y="619699"/>
                    </a:lnTo>
                    <a:lnTo>
                      <a:pt x="1664008" y="619699"/>
                    </a:lnTo>
                    <a:lnTo>
                      <a:pt x="1664008" y="566145"/>
                    </a:lnTo>
                    <a:lnTo>
                      <a:pt x="1598971" y="566145"/>
                    </a:lnTo>
                    <a:lnTo>
                      <a:pt x="1598971" y="527892"/>
                    </a:lnTo>
                    <a:lnTo>
                      <a:pt x="1560719" y="527892"/>
                    </a:lnTo>
                    <a:lnTo>
                      <a:pt x="1560719" y="462862"/>
                    </a:lnTo>
                    <a:lnTo>
                      <a:pt x="1549251" y="462862"/>
                    </a:lnTo>
                    <a:lnTo>
                      <a:pt x="1549251" y="443735"/>
                    </a:lnTo>
                    <a:lnTo>
                      <a:pt x="1518647" y="443735"/>
                    </a:lnTo>
                    <a:lnTo>
                      <a:pt x="1518647" y="416958"/>
                    </a:lnTo>
                    <a:lnTo>
                      <a:pt x="1480395" y="416958"/>
                    </a:lnTo>
                    <a:lnTo>
                      <a:pt x="1480395" y="367229"/>
                    </a:lnTo>
                    <a:lnTo>
                      <a:pt x="1430665" y="367229"/>
                    </a:lnTo>
                    <a:lnTo>
                      <a:pt x="1430665" y="328976"/>
                    </a:lnTo>
                    <a:lnTo>
                      <a:pt x="1235573" y="328976"/>
                    </a:lnTo>
                    <a:lnTo>
                      <a:pt x="1235573" y="317501"/>
                    </a:lnTo>
                    <a:lnTo>
                      <a:pt x="1208799" y="317501"/>
                    </a:lnTo>
                    <a:lnTo>
                      <a:pt x="1208799" y="279247"/>
                    </a:lnTo>
                    <a:lnTo>
                      <a:pt x="1128465" y="279247"/>
                    </a:lnTo>
                    <a:lnTo>
                      <a:pt x="1128465" y="252470"/>
                    </a:lnTo>
                    <a:lnTo>
                      <a:pt x="1101690" y="252470"/>
                    </a:lnTo>
                    <a:lnTo>
                      <a:pt x="1101690" y="206567"/>
                    </a:lnTo>
                    <a:lnTo>
                      <a:pt x="1071086" y="206567"/>
                    </a:lnTo>
                    <a:lnTo>
                      <a:pt x="1071086" y="183614"/>
                    </a:lnTo>
                    <a:lnTo>
                      <a:pt x="1013708" y="183614"/>
                    </a:lnTo>
                    <a:lnTo>
                      <a:pt x="1013708" y="168313"/>
                    </a:lnTo>
                    <a:lnTo>
                      <a:pt x="929549" y="168313"/>
                    </a:lnTo>
                    <a:lnTo>
                      <a:pt x="929549" y="153012"/>
                    </a:lnTo>
                    <a:lnTo>
                      <a:pt x="868344" y="153012"/>
                    </a:lnTo>
                    <a:lnTo>
                      <a:pt x="868344" y="145362"/>
                    </a:lnTo>
                    <a:lnTo>
                      <a:pt x="810964" y="145362"/>
                    </a:lnTo>
                    <a:lnTo>
                      <a:pt x="810964" y="118584"/>
                    </a:lnTo>
                    <a:lnTo>
                      <a:pt x="788012" y="118584"/>
                    </a:lnTo>
                    <a:lnTo>
                      <a:pt x="788012" y="95633"/>
                    </a:lnTo>
                    <a:lnTo>
                      <a:pt x="734458" y="95633"/>
                    </a:lnTo>
                    <a:lnTo>
                      <a:pt x="734458" y="65030"/>
                    </a:lnTo>
                    <a:lnTo>
                      <a:pt x="608223" y="65030"/>
                    </a:lnTo>
                    <a:lnTo>
                      <a:pt x="608223" y="53554"/>
                    </a:lnTo>
                    <a:lnTo>
                      <a:pt x="562319" y="53554"/>
                    </a:lnTo>
                    <a:lnTo>
                      <a:pt x="562319" y="45904"/>
                    </a:lnTo>
                    <a:lnTo>
                      <a:pt x="447560" y="45904"/>
                    </a:lnTo>
                    <a:lnTo>
                      <a:pt x="447560" y="0"/>
                    </a:lnTo>
                    <a:lnTo>
                      <a:pt x="0" y="0"/>
                    </a:lnTo>
                  </a:path>
                </a:pathLst>
              </a:custGeom>
              <a:noFill/>
              <a:ln w="19050" cap="flat">
                <a:solidFill>
                  <a:schemeClr val="accent2"/>
                </a:solidFill>
                <a:prstDash val="solid"/>
                <a:miter/>
              </a:ln>
            </p:spPr>
            <p:txBody>
              <a:bodyPr rtlCol="0" anchor="ctr"/>
              <a:lstStyle/>
              <a:p>
                <a:endParaRPr lang="en-GB" sz="1400"/>
              </a:p>
            </p:txBody>
          </p:sp>
          <p:sp>
            <p:nvSpPr>
              <p:cNvPr id="21" name="Freeform: Shape 78">
                <a:extLst>
                  <a:ext uri="{FF2B5EF4-FFF2-40B4-BE49-F238E27FC236}">
                    <a16:creationId xmlns:a16="http://schemas.microsoft.com/office/drawing/2014/main" id="{7AAA3CE9-E05A-443D-A8AC-14BE7361C174}"/>
                  </a:ext>
                </a:extLst>
              </p:cNvPr>
              <p:cNvSpPr/>
              <p:nvPr/>
            </p:nvSpPr>
            <p:spPr>
              <a:xfrm>
                <a:off x="3678333" y="2446050"/>
                <a:ext cx="5255964" cy="1633401"/>
              </a:xfrm>
              <a:custGeom>
                <a:avLst/>
                <a:gdLst>
                  <a:gd name="connsiteX0" fmla="*/ 5255965 w 5255964"/>
                  <a:gd name="connsiteY0" fmla="*/ 1633402 h 1633401"/>
                  <a:gd name="connsiteX1" fmla="*/ 3699065 w 5255964"/>
                  <a:gd name="connsiteY1" fmla="*/ 1633402 h 1633401"/>
                  <a:gd name="connsiteX2" fmla="*/ 3699065 w 5255964"/>
                  <a:gd name="connsiteY2" fmla="*/ 1606627 h 1633401"/>
                  <a:gd name="connsiteX3" fmla="*/ 2999035 w 5255964"/>
                  <a:gd name="connsiteY3" fmla="*/ 1606627 h 1633401"/>
                  <a:gd name="connsiteX4" fmla="*/ 2999035 w 5255964"/>
                  <a:gd name="connsiteY4" fmla="*/ 1576023 h 1633401"/>
                  <a:gd name="connsiteX5" fmla="*/ 2872800 w 5255964"/>
                  <a:gd name="connsiteY5" fmla="*/ 1576023 h 1633401"/>
                  <a:gd name="connsiteX6" fmla="*/ 2872800 w 5255964"/>
                  <a:gd name="connsiteY6" fmla="*/ 1526293 h 1633401"/>
                  <a:gd name="connsiteX7" fmla="*/ 2834548 w 5255964"/>
                  <a:gd name="connsiteY7" fmla="*/ 1526293 h 1633401"/>
                  <a:gd name="connsiteX8" fmla="*/ 2834548 w 5255964"/>
                  <a:gd name="connsiteY8" fmla="*/ 1495690 h 1633401"/>
                  <a:gd name="connsiteX9" fmla="*/ 2700664 w 5255964"/>
                  <a:gd name="connsiteY9" fmla="*/ 1495690 h 1633401"/>
                  <a:gd name="connsiteX10" fmla="*/ 2700664 w 5255964"/>
                  <a:gd name="connsiteY10" fmla="*/ 1426833 h 1633401"/>
                  <a:gd name="connsiteX11" fmla="*/ 2643286 w 5255964"/>
                  <a:gd name="connsiteY11" fmla="*/ 1426833 h 1633401"/>
                  <a:gd name="connsiteX12" fmla="*/ 2643286 w 5255964"/>
                  <a:gd name="connsiteY12" fmla="*/ 1400059 h 1633401"/>
                  <a:gd name="connsiteX13" fmla="*/ 2578249 w 5255964"/>
                  <a:gd name="connsiteY13" fmla="*/ 1400059 h 1633401"/>
                  <a:gd name="connsiteX14" fmla="*/ 2578249 w 5255964"/>
                  <a:gd name="connsiteY14" fmla="*/ 1373284 h 1633401"/>
                  <a:gd name="connsiteX15" fmla="*/ 2474969 w 5255964"/>
                  <a:gd name="connsiteY15" fmla="*/ 1373284 h 1633401"/>
                  <a:gd name="connsiteX16" fmla="*/ 2474969 w 5255964"/>
                  <a:gd name="connsiteY16" fmla="*/ 1335031 h 1633401"/>
                  <a:gd name="connsiteX17" fmla="*/ 2333438 w 5255964"/>
                  <a:gd name="connsiteY17" fmla="*/ 1335031 h 1633401"/>
                  <a:gd name="connsiteX18" fmla="*/ 2333438 w 5255964"/>
                  <a:gd name="connsiteY18" fmla="*/ 1281472 h 1633401"/>
                  <a:gd name="connsiteX19" fmla="*/ 2237797 w 5255964"/>
                  <a:gd name="connsiteY19" fmla="*/ 1281472 h 1633401"/>
                  <a:gd name="connsiteX20" fmla="*/ 2237797 w 5255964"/>
                  <a:gd name="connsiteY20" fmla="*/ 1239400 h 1633401"/>
                  <a:gd name="connsiteX21" fmla="*/ 2184247 w 5255964"/>
                  <a:gd name="connsiteY21" fmla="*/ 1239400 h 1633401"/>
                  <a:gd name="connsiteX22" fmla="*/ 2184247 w 5255964"/>
                  <a:gd name="connsiteY22" fmla="*/ 1143769 h 1633401"/>
                  <a:gd name="connsiteX23" fmla="*/ 2126869 w 5255964"/>
                  <a:gd name="connsiteY23" fmla="*/ 1143769 h 1633401"/>
                  <a:gd name="connsiteX24" fmla="*/ 2126869 w 5255964"/>
                  <a:gd name="connsiteY24" fmla="*/ 1109336 h 1633401"/>
                  <a:gd name="connsiteX25" fmla="*/ 2042715 w 5255964"/>
                  <a:gd name="connsiteY25" fmla="*/ 1109336 h 1633401"/>
                  <a:gd name="connsiteX26" fmla="*/ 2042715 w 5255964"/>
                  <a:gd name="connsiteY26" fmla="*/ 1074913 h 1633401"/>
                  <a:gd name="connsiteX27" fmla="*/ 1989156 w 5255964"/>
                  <a:gd name="connsiteY27" fmla="*/ 1074913 h 1633401"/>
                  <a:gd name="connsiteX28" fmla="*/ 1989156 w 5255964"/>
                  <a:gd name="connsiteY28" fmla="*/ 1017535 h 1633401"/>
                  <a:gd name="connsiteX29" fmla="*/ 1939426 w 5255964"/>
                  <a:gd name="connsiteY29" fmla="*/ 1017535 h 1633401"/>
                  <a:gd name="connsiteX30" fmla="*/ 1939426 w 5255964"/>
                  <a:gd name="connsiteY30" fmla="*/ 986931 h 1633401"/>
                  <a:gd name="connsiteX31" fmla="*/ 1859092 w 5255964"/>
                  <a:gd name="connsiteY31" fmla="*/ 986931 h 1633401"/>
                  <a:gd name="connsiteX32" fmla="*/ 1859092 w 5255964"/>
                  <a:gd name="connsiteY32" fmla="*/ 944849 h 1633401"/>
                  <a:gd name="connsiteX33" fmla="*/ 1824669 w 5255964"/>
                  <a:gd name="connsiteY33" fmla="*/ 944849 h 1633401"/>
                  <a:gd name="connsiteX34" fmla="*/ 1824669 w 5255964"/>
                  <a:gd name="connsiteY34" fmla="*/ 910422 h 1633401"/>
                  <a:gd name="connsiteX35" fmla="*/ 1782588 w 5255964"/>
                  <a:gd name="connsiteY35" fmla="*/ 910422 h 1633401"/>
                  <a:gd name="connsiteX36" fmla="*/ 1782588 w 5255964"/>
                  <a:gd name="connsiteY36" fmla="*/ 853043 h 1633401"/>
                  <a:gd name="connsiteX37" fmla="*/ 1748164 w 5255964"/>
                  <a:gd name="connsiteY37" fmla="*/ 853043 h 1633401"/>
                  <a:gd name="connsiteX38" fmla="*/ 1748164 w 5255964"/>
                  <a:gd name="connsiteY38" fmla="*/ 830090 h 1633401"/>
                  <a:gd name="connsiteX39" fmla="*/ 1667830 w 5255964"/>
                  <a:gd name="connsiteY39" fmla="*/ 830090 h 1633401"/>
                  <a:gd name="connsiteX40" fmla="*/ 1667830 w 5255964"/>
                  <a:gd name="connsiteY40" fmla="*/ 795663 h 1633401"/>
                  <a:gd name="connsiteX41" fmla="*/ 1629578 w 5255964"/>
                  <a:gd name="connsiteY41" fmla="*/ 795663 h 1633401"/>
                  <a:gd name="connsiteX42" fmla="*/ 1629578 w 5255964"/>
                  <a:gd name="connsiteY42" fmla="*/ 757410 h 1633401"/>
                  <a:gd name="connsiteX43" fmla="*/ 1545425 w 5255964"/>
                  <a:gd name="connsiteY43" fmla="*/ 757410 h 1633401"/>
                  <a:gd name="connsiteX44" fmla="*/ 1545425 w 5255964"/>
                  <a:gd name="connsiteY44" fmla="*/ 688554 h 1633401"/>
                  <a:gd name="connsiteX45" fmla="*/ 1510992 w 5255964"/>
                  <a:gd name="connsiteY45" fmla="*/ 688554 h 1633401"/>
                  <a:gd name="connsiteX46" fmla="*/ 1510992 w 5255964"/>
                  <a:gd name="connsiteY46" fmla="*/ 642651 h 1633401"/>
                  <a:gd name="connsiteX47" fmla="*/ 1449794 w 5255964"/>
                  <a:gd name="connsiteY47" fmla="*/ 642651 h 1633401"/>
                  <a:gd name="connsiteX48" fmla="*/ 1449794 w 5255964"/>
                  <a:gd name="connsiteY48" fmla="*/ 577621 h 1633401"/>
                  <a:gd name="connsiteX49" fmla="*/ 1350334 w 5255964"/>
                  <a:gd name="connsiteY49" fmla="*/ 577621 h 1633401"/>
                  <a:gd name="connsiteX50" fmla="*/ 1350334 w 5255964"/>
                  <a:gd name="connsiteY50" fmla="*/ 527891 h 1633401"/>
                  <a:gd name="connsiteX51" fmla="*/ 1296775 w 5255964"/>
                  <a:gd name="connsiteY51" fmla="*/ 527891 h 1633401"/>
                  <a:gd name="connsiteX52" fmla="*/ 1296775 w 5255964"/>
                  <a:gd name="connsiteY52" fmla="*/ 478162 h 1633401"/>
                  <a:gd name="connsiteX53" fmla="*/ 1239396 w 5255964"/>
                  <a:gd name="connsiteY53" fmla="*/ 478162 h 1633401"/>
                  <a:gd name="connsiteX54" fmla="*/ 1239396 w 5255964"/>
                  <a:gd name="connsiteY54" fmla="*/ 413132 h 1633401"/>
                  <a:gd name="connsiteX55" fmla="*/ 1159062 w 5255964"/>
                  <a:gd name="connsiteY55" fmla="*/ 413132 h 1633401"/>
                  <a:gd name="connsiteX56" fmla="*/ 1159062 w 5255964"/>
                  <a:gd name="connsiteY56" fmla="*/ 359578 h 1633401"/>
                  <a:gd name="connsiteX57" fmla="*/ 1124639 w 5255964"/>
                  <a:gd name="connsiteY57" fmla="*/ 359578 h 1633401"/>
                  <a:gd name="connsiteX58" fmla="*/ 1124639 w 5255964"/>
                  <a:gd name="connsiteY58" fmla="*/ 328976 h 1633401"/>
                  <a:gd name="connsiteX59" fmla="*/ 1097864 w 5255964"/>
                  <a:gd name="connsiteY59" fmla="*/ 328976 h 1633401"/>
                  <a:gd name="connsiteX60" fmla="*/ 1097864 w 5255964"/>
                  <a:gd name="connsiteY60" fmla="*/ 271597 h 1633401"/>
                  <a:gd name="connsiteX61" fmla="*/ 1032827 w 5255964"/>
                  <a:gd name="connsiteY61" fmla="*/ 271597 h 1633401"/>
                  <a:gd name="connsiteX62" fmla="*/ 1032827 w 5255964"/>
                  <a:gd name="connsiteY62" fmla="*/ 229518 h 1633401"/>
                  <a:gd name="connsiteX63" fmla="*/ 853043 w 5255964"/>
                  <a:gd name="connsiteY63" fmla="*/ 229518 h 1633401"/>
                  <a:gd name="connsiteX64" fmla="*/ 853043 w 5255964"/>
                  <a:gd name="connsiteY64" fmla="*/ 225693 h 1633401"/>
                  <a:gd name="connsiteX65" fmla="*/ 799484 w 5255964"/>
                  <a:gd name="connsiteY65" fmla="*/ 225693 h 1633401"/>
                  <a:gd name="connsiteX66" fmla="*/ 799484 w 5255964"/>
                  <a:gd name="connsiteY66" fmla="*/ 198916 h 1633401"/>
                  <a:gd name="connsiteX67" fmla="*/ 700033 w 5255964"/>
                  <a:gd name="connsiteY67" fmla="*/ 198916 h 1633401"/>
                  <a:gd name="connsiteX68" fmla="*/ 700033 w 5255964"/>
                  <a:gd name="connsiteY68" fmla="*/ 156837 h 1633401"/>
                  <a:gd name="connsiteX69" fmla="*/ 661781 w 5255964"/>
                  <a:gd name="connsiteY69" fmla="*/ 156837 h 1633401"/>
                  <a:gd name="connsiteX70" fmla="*/ 661781 w 5255964"/>
                  <a:gd name="connsiteY70" fmla="*/ 103283 h 1633401"/>
                  <a:gd name="connsiteX71" fmla="*/ 527892 w 5255964"/>
                  <a:gd name="connsiteY71" fmla="*/ 103283 h 1633401"/>
                  <a:gd name="connsiteX72" fmla="*/ 527892 w 5255964"/>
                  <a:gd name="connsiteY72" fmla="*/ 99458 h 1633401"/>
                  <a:gd name="connsiteX73" fmla="*/ 447561 w 5255964"/>
                  <a:gd name="connsiteY73" fmla="*/ 99458 h 1633401"/>
                  <a:gd name="connsiteX74" fmla="*/ 447561 w 5255964"/>
                  <a:gd name="connsiteY74" fmla="*/ 80331 h 1633401"/>
                  <a:gd name="connsiteX75" fmla="*/ 374879 w 5255964"/>
                  <a:gd name="connsiteY75" fmla="*/ 80331 h 1633401"/>
                  <a:gd name="connsiteX76" fmla="*/ 374879 w 5255964"/>
                  <a:gd name="connsiteY76" fmla="*/ 38253 h 1633401"/>
                  <a:gd name="connsiteX77" fmla="*/ 294548 w 5255964"/>
                  <a:gd name="connsiteY77" fmla="*/ 38253 h 1633401"/>
                  <a:gd name="connsiteX78" fmla="*/ 294548 w 5255964"/>
                  <a:gd name="connsiteY78" fmla="*/ 0 h 1633401"/>
                  <a:gd name="connsiteX79" fmla="*/ 0 w 5255964"/>
                  <a:gd name="connsiteY79" fmla="*/ 0 h 16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255964" h="1633401">
                    <a:moveTo>
                      <a:pt x="5255965" y="1633402"/>
                    </a:moveTo>
                    <a:lnTo>
                      <a:pt x="3699065" y="1633402"/>
                    </a:lnTo>
                    <a:lnTo>
                      <a:pt x="3699065" y="1606627"/>
                    </a:lnTo>
                    <a:lnTo>
                      <a:pt x="2999035" y="1606627"/>
                    </a:lnTo>
                    <a:lnTo>
                      <a:pt x="2999035" y="1576023"/>
                    </a:lnTo>
                    <a:lnTo>
                      <a:pt x="2872800" y="1576023"/>
                    </a:lnTo>
                    <a:lnTo>
                      <a:pt x="2872800" y="1526293"/>
                    </a:lnTo>
                    <a:lnTo>
                      <a:pt x="2834548" y="1526293"/>
                    </a:lnTo>
                    <a:lnTo>
                      <a:pt x="2834548" y="1495690"/>
                    </a:lnTo>
                    <a:lnTo>
                      <a:pt x="2700664" y="1495690"/>
                    </a:lnTo>
                    <a:lnTo>
                      <a:pt x="2700664" y="1426833"/>
                    </a:lnTo>
                    <a:lnTo>
                      <a:pt x="2643286" y="1426833"/>
                    </a:lnTo>
                    <a:lnTo>
                      <a:pt x="2643286" y="1400059"/>
                    </a:lnTo>
                    <a:lnTo>
                      <a:pt x="2578249" y="1400059"/>
                    </a:lnTo>
                    <a:lnTo>
                      <a:pt x="2578249" y="1373284"/>
                    </a:lnTo>
                    <a:lnTo>
                      <a:pt x="2474969" y="1373284"/>
                    </a:lnTo>
                    <a:lnTo>
                      <a:pt x="2474969" y="1335031"/>
                    </a:lnTo>
                    <a:lnTo>
                      <a:pt x="2333438" y="1335031"/>
                    </a:lnTo>
                    <a:lnTo>
                      <a:pt x="2333438" y="1281472"/>
                    </a:lnTo>
                    <a:lnTo>
                      <a:pt x="2237797" y="1281472"/>
                    </a:lnTo>
                    <a:lnTo>
                      <a:pt x="2237797" y="1239400"/>
                    </a:lnTo>
                    <a:lnTo>
                      <a:pt x="2184247" y="1239400"/>
                    </a:lnTo>
                    <a:lnTo>
                      <a:pt x="2184247" y="1143769"/>
                    </a:lnTo>
                    <a:lnTo>
                      <a:pt x="2126869" y="1143769"/>
                    </a:lnTo>
                    <a:lnTo>
                      <a:pt x="2126869" y="1109336"/>
                    </a:lnTo>
                    <a:lnTo>
                      <a:pt x="2042715" y="1109336"/>
                    </a:lnTo>
                    <a:lnTo>
                      <a:pt x="2042715" y="1074913"/>
                    </a:lnTo>
                    <a:lnTo>
                      <a:pt x="1989156" y="1074913"/>
                    </a:lnTo>
                    <a:lnTo>
                      <a:pt x="1989156" y="1017535"/>
                    </a:lnTo>
                    <a:lnTo>
                      <a:pt x="1939426" y="1017535"/>
                    </a:lnTo>
                    <a:lnTo>
                      <a:pt x="1939426" y="986931"/>
                    </a:lnTo>
                    <a:lnTo>
                      <a:pt x="1859092" y="986931"/>
                    </a:lnTo>
                    <a:lnTo>
                      <a:pt x="1859092" y="944849"/>
                    </a:lnTo>
                    <a:lnTo>
                      <a:pt x="1824669" y="944849"/>
                    </a:lnTo>
                    <a:lnTo>
                      <a:pt x="1824669" y="910422"/>
                    </a:lnTo>
                    <a:lnTo>
                      <a:pt x="1782588" y="910422"/>
                    </a:lnTo>
                    <a:lnTo>
                      <a:pt x="1782588" y="853043"/>
                    </a:lnTo>
                    <a:lnTo>
                      <a:pt x="1748164" y="853043"/>
                    </a:lnTo>
                    <a:lnTo>
                      <a:pt x="1748164" y="830090"/>
                    </a:lnTo>
                    <a:lnTo>
                      <a:pt x="1667830" y="830090"/>
                    </a:lnTo>
                    <a:lnTo>
                      <a:pt x="1667830" y="795663"/>
                    </a:lnTo>
                    <a:lnTo>
                      <a:pt x="1629578" y="795663"/>
                    </a:lnTo>
                    <a:lnTo>
                      <a:pt x="1629578" y="757410"/>
                    </a:lnTo>
                    <a:lnTo>
                      <a:pt x="1545425" y="757410"/>
                    </a:lnTo>
                    <a:lnTo>
                      <a:pt x="1545425" y="688554"/>
                    </a:lnTo>
                    <a:lnTo>
                      <a:pt x="1510992" y="688554"/>
                    </a:lnTo>
                    <a:lnTo>
                      <a:pt x="1510992" y="642651"/>
                    </a:lnTo>
                    <a:lnTo>
                      <a:pt x="1449794" y="642651"/>
                    </a:lnTo>
                    <a:lnTo>
                      <a:pt x="1449794" y="577621"/>
                    </a:lnTo>
                    <a:lnTo>
                      <a:pt x="1350334" y="577621"/>
                    </a:lnTo>
                    <a:lnTo>
                      <a:pt x="1350334" y="527891"/>
                    </a:lnTo>
                    <a:lnTo>
                      <a:pt x="1296775" y="527891"/>
                    </a:lnTo>
                    <a:lnTo>
                      <a:pt x="1296775" y="478162"/>
                    </a:lnTo>
                    <a:lnTo>
                      <a:pt x="1239396" y="478162"/>
                    </a:lnTo>
                    <a:lnTo>
                      <a:pt x="1239396" y="413132"/>
                    </a:lnTo>
                    <a:lnTo>
                      <a:pt x="1159062" y="413132"/>
                    </a:lnTo>
                    <a:lnTo>
                      <a:pt x="1159062" y="359578"/>
                    </a:lnTo>
                    <a:lnTo>
                      <a:pt x="1124639" y="359578"/>
                    </a:lnTo>
                    <a:lnTo>
                      <a:pt x="1124639" y="328976"/>
                    </a:lnTo>
                    <a:lnTo>
                      <a:pt x="1097864" y="328976"/>
                    </a:lnTo>
                    <a:lnTo>
                      <a:pt x="1097864" y="271597"/>
                    </a:lnTo>
                    <a:lnTo>
                      <a:pt x="1032827" y="271597"/>
                    </a:lnTo>
                    <a:lnTo>
                      <a:pt x="1032827" y="229518"/>
                    </a:lnTo>
                    <a:lnTo>
                      <a:pt x="853043" y="229518"/>
                    </a:lnTo>
                    <a:lnTo>
                      <a:pt x="853043" y="225693"/>
                    </a:lnTo>
                    <a:lnTo>
                      <a:pt x="799484" y="225693"/>
                    </a:lnTo>
                    <a:lnTo>
                      <a:pt x="799484" y="198916"/>
                    </a:lnTo>
                    <a:lnTo>
                      <a:pt x="700033" y="198916"/>
                    </a:lnTo>
                    <a:lnTo>
                      <a:pt x="700033" y="156837"/>
                    </a:lnTo>
                    <a:lnTo>
                      <a:pt x="661781" y="156837"/>
                    </a:lnTo>
                    <a:lnTo>
                      <a:pt x="661781" y="103283"/>
                    </a:lnTo>
                    <a:lnTo>
                      <a:pt x="527892" y="103283"/>
                    </a:lnTo>
                    <a:lnTo>
                      <a:pt x="527892" y="99458"/>
                    </a:lnTo>
                    <a:lnTo>
                      <a:pt x="447561" y="99458"/>
                    </a:lnTo>
                    <a:lnTo>
                      <a:pt x="447561" y="80331"/>
                    </a:lnTo>
                    <a:lnTo>
                      <a:pt x="374879" y="80331"/>
                    </a:lnTo>
                    <a:lnTo>
                      <a:pt x="374879" y="38253"/>
                    </a:lnTo>
                    <a:lnTo>
                      <a:pt x="294548" y="38253"/>
                    </a:lnTo>
                    <a:lnTo>
                      <a:pt x="294548" y="0"/>
                    </a:lnTo>
                    <a:lnTo>
                      <a:pt x="0" y="0"/>
                    </a:lnTo>
                  </a:path>
                </a:pathLst>
              </a:custGeom>
              <a:noFill/>
              <a:ln w="19050" cap="flat">
                <a:solidFill>
                  <a:schemeClr val="accent2"/>
                </a:solidFill>
                <a:prstDash val="sysDash"/>
                <a:miter/>
              </a:ln>
            </p:spPr>
            <p:txBody>
              <a:bodyPr rtlCol="0" anchor="ctr"/>
              <a:lstStyle/>
              <a:p>
                <a:endParaRPr lang="en-GB" sz="1400"/>
              </a:p>
            </p:txBody>
          </p:sp>
          <p:sp>
            <p:nvSpPr>
              <p:cNvPr id="22" name="Freeform: Shape 79">
                <a:extLst>
                  <a:ext uri="{FF2B5EF4-FFF2-40B4-BE49-F238E27FC236}">
                    <a16:creationId xmlns:a16="http://schemas.microsoft.com/office/drawing/2014/main" id="{85D653DE-7107-4D05-B5C9-0B2DF13D39B2}"/>
                  </a:ext>
                </a:extLst>
              </p:cNvPr>
              <p:cNvSpPr/>
              <p:nvPr/>
            </p:nvSpPr>
            <p:spPr>
              <a:xfrm>
                <a:off x="3682158" y="2442224"/>
                <a:ext cx="5236842" cy="1973859"/>
              </a:xfrm>
              <a:custGeom>
                <a:avLst/>
                <a:gdLst>
                  <a:gd name="connsiteX0" fmla="*/ 5236842 w 5236842"/>
                  <a:gd name="connsiteY0" fmla="*/ 1973860 h 1973859"/>
                  <a:gd name="connsiteX1" fmla="*/ 3683763 w 5236842"/>
                  <a:gd name="connsiteY1" fmla="*/ 1973860 h 1973859"/>
                  <a:gd name="connsiteX2" fmla="*/ 3683763 w 5236842"/>
                  <a:gd name="connsiteY2" fmla="*/ 1943256 h 1973859"/>
                  <a:gd name="connsiteX3" fmla="*/ 2911056 w 5236842"/>
                  <a:gd name="connsiteY3" fmla="*/ 1943256 h 1973859"/>
                  <a:gd name="connsiteX4" fmla="*/ 2911056 w 5236842"/>
                  <a:gd name="connsiteY4" fmla="*/ 1901175 h 1973859"/>
                  <a:gd name="connsiteX5" fmla="*/ 2853678 w 5236842"/>
                  <a:gd name="connsiteY5" fmla="*/ 1901175 h 1973859"/>
                  <a:gd name="connsiteX6" fmla="*/ 2853678 w 5236842"/>
                  <a:gd name="connsiteY6" fmla="*/ 1859093 h 1973859"/>
                  <a:gd name="connsiteX7" fmla="*/ 2712136 w 5236842"/>
                  <a:gd name="connsiteY7" fmla="*/ 1859093 h 1973859"/>
                  <a:gd name="connsiteX8" fmla="*/ 2712136 w 5236842"/>
                  <a:gd name="connsiteY8" fmla="*/ 1797895 h 1973859"/>
                  <a:gd name="connsiteX9" fmla="*/ 2639461 w 5236842"/>
                  <a:gd name="connsiteY9" fmla="*/ 1797895 h 1973859"/>
                  <a:gd name="connsiteX10" fmla="*/ 2639461 w 5236842"/>
                  <a:gd name="connsiteY10" fmla="*/ 1778769 h 1973859"/>
                  <a:gd name="connsiteX11" fmla="*/ 2562956 w 5236842"/>
                  <a:gd name="connsiteY11" fmla="*/ 1778769 h 1973859"/>
                  <a:gd name="connsiteX12" fmla="*/ 2562956 w 5236842"/>
                  <a:gd name="connsiteY12" fmla="*/ 1751985 h 1973859"/>
                  <a:gd name="connsiteX13" fmla="*/ 2467315 w 5236842"/>
                  <a:gd name="connsiteY13" fmla="*/ 1751985 h 1973859"/>
                  <a:gd name="connsiteX14" fmla="*/ 2467315 w 5236842"/>
                  <a:gd name="connsiteY14" fmla="*/ 1713732 h 1973859"/>
                  <a:gd name="connsiteX15" fmla="*/ 2356387 w 5236842"/>
                  <a:gd name="connsiteY15" fmla="*/ 1713732 h 1973859"/>
                  <a:gd name="connsiteX16" fmla="*/ 2356387 w 5236842"/>
                  <a:gd name="connsiteY16" fmla="*/ 1698435 h 1973859"/>
                  <a:gd name="connsiteX17" fmla="*/ 2306657 w 5236842"/>
                  <a:gd name="connsiteY17" fmla="*/ 1698435 h 1973859"/>
                  <a:gd name="connsiteX18" fmla="*/ 2306657 w 5236842"/>
                  <a:gd name="connsiteY18" fmla="*/ 1679309 h 1973859"/>
                  <a:gd name="connsiteX19" fmla="*/ 2237801 w 5236842"/>
                  <a:gd name="connsiteY19" fmla="*/ 1679309 h 1973859"/>
                  <a:gd name="connsiteX20" fmla="*/ 2237801 w 5236842"/>
                  <a:gd name="connsiteY20" fmla="*/ 1618101 h 1973859"/>
                  <a:gd name="connsiteX21" fmla="*/ 2168945 w 5236842"/>
                  <a:gd name="connsiteY21" fmla="*/ 1618101 h 1973859"/>
                  <a:gd name="connsiteX22" fmla="*/ 2168945 w 5236842"/>
                  <a:gd name="connsiteY22" fmla="*/ 1522470 h 1973859"/>
                  <a:gd name="connsiteX23" fmla="*/ 2096269 w 5236842"/>
                  <a:gd name="connsiteY23" fmla="*/ 1522470 h 1973859"/>
                  <a:gd name="connsiteX24" fmla="*/ 2096269 w 5236842"/>
                  <a:gd name="connsiteY24" fmla="*/ 1472740 h 1973859"/>
                  <a:gd name="connsiteX25" fmla="*/ 1989160 w 5236842"/>
                  <a:gd name="connsiteY25" fmla="*/ 1472740 h 1973859"/>
                  <a:gd name="connsiteX26" fmla="*/ 1989160 w 5236842"/>
                  <a:gd name="connsiteY26" fmla="*/ 1407713 h 1973859"/>
                  <a:gd name="connsiteX27" fmla="*/ 1962376 w 5236842"/>
                  <a:gd name="connsiteY27" fmla="*/ 1407713 h 1973859"/>
                  <a:gd name="connsiteX28" fmla="*/ 1962376 w 5236842"/>
                  <a:gd name="connsiteY28" fmla="*/ 1373280 h 1973859"/>
                  <a:gd name="connsiteX29" fmla="*/ 1862925 w 5236842"/>
                  <a:gd name="connsiteY29" fmla="*/ 1373280 h 1973859"/>
                  <a:gd name="connsiteX30" fmla="*/ 1862925 w 5236842"/>
                  <a:gd name="connsiteY30" fmla="*/ 1312082 h 1973859"/>
                  <a:gd name="connsiteX31" fmla="*/ 1790240 w 5236842"/>
                  <a:gd name="connsiteY31" fmla="*/ 1312082 h 1973859"/>
                  <a:gd name="connsiteX32" fmla="*/ 1790240 w 5236842"/>
                  <a:gd name="connsiteY32" fmla="*/ 1216441 h 1973859"/>
                  <a:gd name="connsiteX33" fmla="*/ 1751988 w 5236842"/>
                  <a:gd name="connsiteY33" fmla="*/ 1216441 h 1973859"/>
                  <a:gd name="connsiteX34" fmla="*/ 1751988 w 5236842"/>
                  <a:gd name="connsiteY34" fmla="*/ 1189667 h 1973859"/>
                  <a:gd name="connsiteX35" fmla="*/ 1656357 w 5236842"/>
                  <a:gd name="connsiteY35" fmla="*/ 1189667 h 1973859"/>
                  <a:gd name="connsiteX36" fmla="*/ 1656357 w 5236842"/>
                  <a:gd name="connsiteY36" fmla="*/ 1147595 h 1973859"/>
                  <a:gd name="connsiteX37" fmla="*/ 1591329 w 5236842"/>
                  <a:gd name="connsiteY37" fmla="*/ 1147595 h 1973859"/>
                  <a:gd name="connsiteX38" fmla="*/ 1591329 w 5236842"/>
                  <a:gd name="connsiteY38" fmla="*/ 1101684 h 1973859"/>
                  <a:gd name="connsiteX39" fmla="*/ 1553068 w 5236842"/>
                  <a:gd name="connsiteY39" fmla="*/ 1101684 h 1973859"/>
                  <a:gd name="connsiteX40" fmla="*/ 1553068 w 5236842"/>
                  <a:gd name="connsiteY40" fmla="*/ 1067261 h 1973859"/>
                  <a:gd name="connsiteX41" fmla="*/ 1491869 w 5236842"/>
                  <a:gd name="connsiteY41" fmla="*/ 1067261 h 1973859"/>
                  <a:gd name="connsiteX42" fmla="*/ 1491869 w 5236842"/>
                  <a:gd name="connsiteY42" fmla="*/ 956323 h 1973859"/>
                  <a:gd name="connsiteX43" fmla="*/ 1445968 w 5236842"/>
                  <a:gd name="connsiteY43" fmla="*/ 956323 h 1973859"/>
                  <a:gd name="connsiteX44" fmla="*/ 1445968 w 5236842"/>
                  <a:gd name="connsiteY44" fmla="*/ 910421 h 1973859"/>
                  <a:gd name="connsiteX45" fmla="*/ 1361806 w 5236842"/>
                  <a:gd name="connsiteY45" fmla="*/ 910421 h 1973859"/>
                  <a:gd name="connsiteX46" fmla="*/ 1361806 w 5236842"/>
                  <a:gd name="connsiteY46" fmla="*/ 872169 h 1973859"/>
                  <a:gd name="connsiteX47" fmla="*/ 1319734 w 5236842"/>
                  <a:gd name="connsiteY47" fmla="*/ 872169 h 1973859"/>
                  <a:gd name="connsiteX48" fmla="*/ 1319734 w 5236842"/>
                  <a:gd name="connsiteY48" fmla="*/ 814789 h 1973859"/>
                  <a:gd name="connsiteX49" fmla="*/ 1239400 w 5236842"/>
                  <a:gd name="connsiteY49" fmla="*/ 814789 h 1973859"/>
                  <a:gd name="connsiteX50" fmla="*/ 1239400 w 5236842"/>
                  <a:gd name="connsiteY50" fmla="*/ 730632 h 1973859"/>
                  <a:gd name="connsiteX51" fmla="*/ 1166714 w 5236842"/>
                  <a:gd name="connsiteY51" fmla="*/ 730632 h 1973859"/>
                  <a:gd name="connsiteX52" fmla="*/ 1166714 w 5236842"/>
                  <a:gd name="connsiteY52" fmla="*/ 669427 h 1973859"/>
                  <a:gd name="connsiteX53" fmla="*/ 1132291 w 5236842"/>
                  <a:gd name="connsiteY53" fmla="*/ 669427 h 1973859"/>
                  <a:gd name="connsiteX54" fmla="*/ 1132291 w 5236842"/>
                  <a:gd name="connsiteY54" fmla="*/ 604397 h 1973859"/>
                  <a:gd name="connsiteX55" fmla="*/ 1090210 w 5236842"/>
                  <a:gd name="connsiteY55" fmla="*/ 604397 h 1973859"/>
                  <a:gd name="connsiteX56" fmla="*/ 1090210 w 5236842"/>
                  <a:gd name="connsiteY56" fmla="*/ 562320 h 1973859"/>
                  <a:gd name="connsiteX57" fmla="*/ 1059606 w 5236842"/>
                  <a:gd name="connsiteY57" fmla="*/ 562320 h 1973859"/>
                  <a:gd name="connsiteX58" fmla="*/ 1059606 w 5236842"/>
                  <a:gd name="connsiteY58" fmla="*/ 520241 h 1973859"/>
                  <a:gd name="connsiteX59" fmla="*/ 994579 w 5236842"/>
                  <a:gd name="connsiteY59" fmla="*/ 520241 h 1973859"/>
                  <a:gd name="connsiteX60" fmla="*/ 994579 w 5236842"/>
                  <a:gd name="connsiteY60" fmla="*/ 474337 h 1973859"/>
                  <a:gd name="connsiteX61" fmla="*/ 795659 w 5236842"/>
                  <a:gd name="connsiteY61" fmla="*/ 474337 h 1973859"/>
                  <a:gd name="connsiteX62" fmla="*/ 795659 w 5236842"/>
                  <a:gd name="connsiteY62" fmla="*/ 413132 h 1973859"/>
                  <a:gd name="connsiteX63" fmla="*/ 680901 w 5236842"/>
                  <a:gd name="connsiteY63" fmla="*/ 413132 h 1973859"/>
                  <a:gd name="connsiteX64" fmla="*/ 680901 w 5236842"/>
                  <a:gd name="connsiteY64" fmla="*/ 340452 h 1973859"/>
                  <a:gd name="connsiteX65" fmla="*/ 646478 w 5236842"/>
                  <a:gd name="connsiteY65" fmla="*/ 340452 h 1973859"/>
                  <a:gd name="connsiteX66" fmla="*/ 646478 w 5236842"/>
                  <a:gd name="connsiteY66" fmla="*/ 298373 h 1973859"/>
                  <a:gd name="connsiteX67" fmla="*/ 516416 w 5236842"/>
                  <a:gd name="connsiteY67" fmla="*/ 298373 h 1973859"/>
                  <a:gd name="connsiteX68" fmla="*/ 516416 w 5236842"/>
                  <a:gd name="connsiteY68" fmla="*/ 260121 h 1973859"/>
                  <a:gd name="connsiteX69" fmla="*/ 378705 w 5236842"/>
                  <a:gd name="connsiteY69" fmla="*/ 260121 h 1973859"/>
                  <a:gd name="connsiteX70" fmla="*/ 378705 w 5236842"/>
                  <a:gd name="connsiteY70" fmla="*/ 206567 h 1973859"/>
                  <a:gd name="connsiteX71" fmla="*/ 348103 w 5236842"/>
                  <a:gd name="connsiteY71" fmla="*/ 206567 h 1973859"/>
                  <a:gd name="connsiteX72" fmla="*/ 348103 w 5236842"/>
                  <a:gd name="connsiteY72" fmla="*/ 172139 h 1973859"/>
                  <a:gd name="connsiteX73" fmla="*/ 306024 w 5236842"/>
                  <a:gd name="connsiteY73" fmla="*/ 172139 h 1973859"/>
                  <a:gd name="connsiteX74" fmla="*/ 306024 w 5236842"/>
                  <a:gd name="connsiteY74" fmla="*/ 141537 h 1973859"/>
                  <a:gd name="connsiteX75" fmla="*/ 153012 w 5236842"/>
                  <a:gd name="connsiteY75" fmla="*/ 141537 h 1973859"/>
                  <a:gd name="connsiteX76" fmla="*/ 153012 w 5236842"/>
                  <a:gd name="connsiteY76" fmla="*/ 107109 h 1973859"/>
                  <a:gd name="connsiteX77" fmla="*/ 0 w 5236842"/>
                  <a:gd name="connsiteY77" fmla="*/ 107109 h 1973859"/>
                  <a:gd name="connsiteX78" fmla="*/ 0 w 5236842"/>
                  <a:gd name="connsiteY78" fmla="*/ 0 h 197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236842" h="1973859">
                    <a:moveTo>
                      <a:pt x="5236842" y="1973860"/>
                    </a:moveTo>
                    <a:lnTo>
                      <a:pt x="3683763" y="1973860"/>
                    </a:lnTo>
                    <a:lnTo>
                      <a:pt x="3683763" y="1943256"/>
                    </a:lnTo>
                    <a:lnTo>
                      <a:pt x="2911056" y="1943256"/>
                    </a:lnTo>
                    <a:lnTo>
                      <a:pt x="2911056" y="1901175"/>
                    </a:lnTo>
                    <a:lnTo>
                      <a:pt x="2853678" y="1901175"/>
                    </a:lnTo>
                    <a:lnTo>
                      <a:pt x="2853678" y="1859093"/>
                    </a:lnTo>
                    <a:lnTo>
                      <a:pt x="2712136" y="1859093"/>
                    </a:lnTo>
                    <a:lnTo>
                      <a:pt x="2712136" y="1797895"/>
                    </a:lnTo>
                    <a:lnTo>
                      <a:pt x="2639461" y="1797895"/>
                    </a:lnTo>
                    <a:lnTo>
                      <a:pt x="2639461" y="1778769"/>
                    </a:lnTo>
                    <a:lnTo>
                      <a:pt x="2562956" y="1778769"/>
                    </a:lnTo>
                    <a:lnTo>
                      <a:pt x="2562956" y="1751985"/>
                    </a:lnTo>
                    <a:lnTo>
                      <a:pt x="2467315" y="1751985"/>
                    </a:lnTo>
                    <a:lnTo>
                      <a:pt x="2467315" y="1713732"/>
                    </a:lnTo>
                    <a:lnTo>
                      <a:pt x="2356387" y="1713732"/>
                    </a:lnTo>
                    <a:lnTo>
                      <a:pt x="2356387" y="1698435"/>
                    </a:lnTo>
                    <a:lnTo>
                      <a:pt x="2306657" y="1698435"/>
                    </a:lnTo>
                    <a:lnTo>
                      <a:pt x="2306657" y="1679309"/>
                    </a:lnTo>
                    <a:lnTo>
                      <a:pt x="2237801" y="1679309"/>
                    </a:lnTo>
                    <a:lnTo>
                      <a:pt x="2237801" y="1618101"/>
                    </a:lnTo>
                    <a:lnTo>
                      <a:pt x="2168945" y="1618101"/>
                    </a:lnTo>
                    <a:lnTo>
                      <a:pt x="2168945" y="1522470"/>
                    </a:lnTo>
                    <a:lnTo>
                      <a:pt x="2096269" y="1522470"/>
                    </a:lnTo>
                    <a:lnTo>
                      <a:pt x="2096269" y="1472740"/>
                    </a:lnTo>
                    <a:lnTo>
                      <a:pt x="1989160" y="1472740"/>
                    </a:lnTo>
                    <a:lnTo>
                      <a:pt x="1989160" y="1407713"/>
                    </a:lnTo>
                    <a:lnTo>
                      <a:pt x="1962376" y="1407713"/>
                    </a:lnTo>
                    <a:lnTo>
                      <a:pt x="1962376" y="1373280"/>
                    </a:lnTo>
                    <a:lnTo>
                      <a:pt x="1862925" y="1373280"/>
                    </a:lnTo>
                    <a:lnTo>
                      <a:pt x="1862925" y="1312082"/>
                    </a:lnTo>
                    <a:lnTo>
                      <a:pt x="1790240" y="1312082"/>
                    </a:lnTo>
                    <a:lnTo>
                      <a:pt x="1790240" y="1216441"/>
                    </a:lnTo>
                    <a:lnTo>
                      <a:pt x="1751988" y="1216441"/>
                    </a:lnTo>
                    <a:lnTo>
                      <a:pt x="1751988" y="1189667"/>
                    </a:lnTo>
                    <a:lnTo>
                      <a:pt x="1656357" y="1189667"/>
                    </a:lnTo>
                    <a:lnTo>
                      <a:pt x="1656357" y="1147595"/>
                    </a:lnTo>
                    <a:lnTo>
                      <a:pt x="1591329" y="1147595"/>
                    </a:lnTo>
                    <a:lnTo>
                      <a:pt x="1591329" y="1101684"/>
                    </a:lnTo>
                    <a:lnTo>
                      <a:pt x="1553068" y="1101684"/>
                    </a:lnTo>
                    <a:lnTo>
                      <a:pt x="1553068" y="1067261"/>
                    </a:lnTo>
                    <a:lnTo>
                      <a:pt x="1491869" y="1067261"/>
                    </a:lnTo>
                    <a:lnTo>
                      <a:pt x="1491869" y="956323"/>
                    </a:lnTo>
                    <a:lnTo>
                      <a:pt x="1445968" y="956323"/>
                    </a:lnTo>
                    <a:lnTo>
                      <a:pt x="1445968" y="910421"/>
                    </a:lnTo>
                    <a:lnTo>
                      <a:pt x="1361806" y="910421"/>
                    </a:lnTo>
                    <a:lnTo>
                      <a:pt x="1361806" y="872169"/>
                    </a:lnTo>
                    <a:lnTo>
                      <a:pt x="1319734" y="872169"/>
                    </a:lnTo>
                    <a:lnTo>
                      <a:pt x="1319734" y="814789"/>
                    </a:lnTo>
                    <a:lnTo>
                      <a:pt x="1239400" y="814789"/>
                    </a:lnTo>
                    <a:lnTo>
                      <a:pt x="1239400" y="730632"/>
                    </a:lnTo>
                    <a:lnTo>
                      <a:pt x="1166714" y="730632"/>
                    </a:lnTo>
                    <a:lnTo>
                      <a:pt x="1166714" y="669427"/>
                    </a:lnTo>
                    <a:lnTo>
                      <a:pt x="1132291" y="669427"/>
                    </a:lnTo>
                    <a:lnTo>
                      <a:pt x="1132291" y="604397"/>
                    </a:lnTo>
                    <a:lnTo>
                      <a:pt x="1090210" y="604397"/>
                    </a:lnTo>
                    <a:lnTo>
                      <a:pt x="1090210" y="562320"/>
                    </a:lnTo>
                    <a:lnTo>
                      <a:pt x="1059606" y="562320"/>
                    </a:lnTo>
                    <a:lnTo>
                      <a:pt x="1059606" y="520241"/>
                    </a:lnTo>
                    <a:lnTo>
                      <a:pt x="994579" y="520241"/>
                    </a:lnTo>
                    <a:lnTo>
                      <a:pt x="994579" y="474337"/>
                    </a:lnTo>
                    <a:lnTo>
                      <a:pt x="795659" y="474337"/>
                    </a:lnTo>
                    <a:lnTo>
                      <a:pt x="795659" y="413132"/>
                    </a:lnTo>
                    <a:lnTo>
                      <a:pt x="680901" y="413132"/>
                    </a:lnTo>
                    <a:lnTo>
                      <a:pt x="680901" y="340452"/>
                    </a:lnTo>
                    <a:lnTo>
                      <a:pt x="646478" y="340452"/>
                    </a:lnTo>
                    <a:lnTo>
                      <a:pt x="646478" y="298373"/>
                    </a:lnTo>
                    <a:lnTo>
                      <a:pt x="516416" y="298373"/>
                    </a:lnTo>
                    <a:lnTo>
                      <a:pt x="516416" y="260121"/>
                    </a:lnTo>
                    <a:lnTo>
                      <a:pt x="378705" y="260121"/>
                    </a:lnTo>
                    <a:lnTo>
                      <a:pt x="378705" y="206567"/>
                    </a:lnTo>
                    <a:lnTo>
                      <a:pt x="348103" y="206567"/>
                    </a:lnTo>
                    <a:lnTo>
                      <a:pt x="348103" y="172139"/>
                    </a:lnTo>
                    <a:lnTo>
                      <a:pt x="306024" y="172139"/>
                    </a:lnTo>
                    <a:lnTo>
                      <a:pt x="306024" y="141537"/>
                    </a:lnTo>
                    <a:lnTo>
                      <a:pt x="153012" y="141537"/>
                    </a:lnTo>
                    <a:lnTo>
                      <a:pt x="153012" y="107109"/>
                    </a:lnTo>
                    <a:lnTo>
                      <a:pt x="0" y="107109"/>
                    </a:lnTo>
                    <a:lnTo>
                      <a:pt x="0" y="0"/>
                    </a:lnTo>
                  </a:path>
                </a:pathLst>
              </a:custGeom>
              <a:noFill/>
              <a:ln w="19050" cap="flat">
                <a:solidFill>
                  <a:schemeClr val="accent2"/>
                </a:solidFill>
                <a:prstDash val="sysDash"/>
                <a:miter/>
              </a:ln>
            </p:spPr>
            <p:txBody>
              <a:bodyPr rtlCol="0" anchor="ctr"/>
              <a:lstStyle/>
              <a:p>
                <a:endParaRPr lang="en-GB" sz="1400"/>
              </a:p>
            </p:txBody>
          </p:sp>
        </p:grpSp>
        <p:sp>
          <p:nvSpPr>
            <p:cNvPr id="18" name="TextBox 17">
              <a:extLst>
                <a:ext uri="{FF2B5EF4-FFF2-40B4-BE49-F238E27FC236}">
                  <a16:creationId xmlns:a16="http://schemas.microsoft.com/office/drawing/2014/main" id="{5A2FBAC9-17B4-45C3-BA3E-31959E208790}"/>
                </a:ext>
              </a:extLst>
            </p:cNvPr>
            <p:cNvSpPr txBox="1"/>
            <p:nvPr/>
          </p:nvSpPr>
          <p:spPr>
            <a:xfrm>
              <a:off x="4824899" y="1863342"/>
              <a:ext cx="1455848" cy="261610"/>
            </a:xfrm>
            <a:prstGeom prst="rect">
              <a:avLst/>
            </a:prstGeom>
            <a:noFill/>
          </p:spPr>
          <p:txBody>
            <a:bodyPr wrap="none" rtlCol="0">
              <a:spAutoFit/>
            </a:bodyPr>
            <a:lstStyle/>
            <a:p>
              <a:r>
                <a:rPr lang="ja-JP" sz="1100"/>
                <a:t>レンバチニブ-TACE</a:t>
              </a:r>
            </a:p>
          </p:txBody>
        </p:sp>
        <p:sp>
          <p:nvSpPr>
            <p:cNvPr id="19" name="TextBox 18">
              <a:extLst>
                <a:ext uri="{FF2B5EF4-FFF2-40B4-BE49-F238E27FC236}">
                  <a16:creationId xmlns:a16="http://schemas.microsoft.com/office/drawing/2014/main" id="{FDA17242-E4F2-493C-83F9-703D7A23AC87}"/>
                </a:ext>
              </a:extLst>
            </p:cNvPr>
            <p:cNvSpPr txBox="1"/>
            <p:nvPr/>
          </p:nvSpPr>
          <p:spPr>
            <a:xfrm>
              <a:off x="4824899" y="2102102"/>
              <a:ext cx="1031051" cy="261610"/>
            </a:xfrm>
            <a:prstGeom prst="rect">
              <a:avLst/>
            </a:prstGeom>
            <a:noFill/>
          </p:spPr>
          <p:txBody>
            <a:bodyPr wrap="none" rtlCol="0">
              <a:spAutoFit/>
            </a:bodyPr>
            <a:lstStyle/>
            <a:p>
              <a:r>
                <a:rPr lang="ja-JP" sz="1100"/>
                <a:t>レンバチニブ</a:t>
              </a:r>
            </a:p>
          </p:txBody>
        </p:sp>
      </p:grpSp>
      <p:grpSp>
        <p:nvGrpSpPr>
          <p:cNvPr id="68" name="Group 67">
            <a:extLst>
              <a:ext uri="{FF2B5EF4-FFF2-40B4-BE49-F238E27FC236}">
                <a16:creationId xmlns:a16="http://schemas.microsoft.com/office/drawing/2014/main" id="{F976DBC3-1EEC-4CAB-AA85-2A6869C8CD4D}"/>
              </a:ext>
            </a:extLst>
          </p:cNvPr>
          <p:cNvGrpSpPr/>
          <p:nvPr/>
        </p:nvGrpSpPr>
        <p:grpSpPr>
          <a:xfrm>
            <a:off x="6121064" y="1721272"/>
            <a:ext cx="5638160" cy="2817025"/>
            <a:chOff x="390824" y="1721272"/>
            <a:chExt cx="5638160" cy="2817025"/>
          </a:xfrm>
        </p:grpSpPr>
        <p:sp>
          <p:nvSpPr>
            <p:cNvPr id="69" name="TextBox 68">
              <a:extLst>
                <a:ext uri="{FF2B5EF4-FFF2-40B4-BE49-F238E27FC236}">
                  <a16:creationId xmlns:a16="http://schemas.microsoft.com/office/drawing/2014/main" id="{7D086972-3E60-406D-80F3-7829E505AA9A}"/>
                </a:ext>
              </a:extLst>
            </p:cNvPr>
            <p:cNvSpPr txBox="1"/>
            <p:nvPr/>
          </p:nvSpPr>
          <p:spPr>
            <a:xfrm>
              <a:off x="3124175" y="3859240"/>
              <a:ext cx="889987" cy="261610"/>
            </a:xfrm>
            <a:prstGeom prst="rect">
              <a:avLst/>
            </a:prstGeom>
            <a:noFill/>
          </p:spPr>
          <p:txBody>
            <a:bodyPr wrap="none" rtlCol="0">
              <a:spAutoFit/>
            </a:bodyPr>
            <a:lstStyle/>
            <a:p>
              <a:pPr algn="ctr" fontAlgn="base">
                <a:spcBef>
                  <a:spcPct val="0"/>
                </a:spcBef>
                <a:spcAft>
                  <a:spcPct val="0"/>
                </a:spcAft>
              </a:pPr>
              <a:r>
                <a:rPr lang="ja-JP" sz="1100">
                  <a:solidFill>
                    <a:srgbClr val="4D4D4D"/>
                  </a:solidFill>
                  <a:latin typeface="Arial" panose="020B0604020202020204" pitchFamily="34" charset="0"/>
                  <a:ea typeface="MS Mincho"/>
                  <a:cs typeface="Arial" panose="020B0604020202020204" pitchFamily="34" charset="0"/>
                </a:rPr>
                <a:t>期間、月数</a:t>
              </a:r>
            </a:p>
          </p:txBody>
        </p:sp>
        <p:grpSp>
          <p:nvGrpSpPr>
            <p:cNvPr id="70" name="Group 69">
              <a:extLst>
                <a:ext uri="{FF2B5EF4-FFF2-40B4-BE49-F238E27FC236}">
                  <a16:creationId xmlns:a16="http://schemas.microsoft.com/office/drawing/2014/main" id="{13D11983-A387-43D0-8DFE-8EDA8C596872}"/>
                </a:ext>
              </a:extLst>
            </p:cNvPr>
            <p:cNvGrpSpPr/>
            <p:nvPr/>
          </p:nvGrpSpPr>
          <p:grpSpPr>
            <a:xfrm>
              <a:off x="390824" y="1721272"/>
              <a:ext cx="5638160" cy="2213726"/>
              <a:chOff x="390824" y="1721605"/>
              <a:chExt cx="5638160" cy="2477617"/>
            </a:xfrm>
          </p:grpSpPr>
          <p:sp>
            <p:nvSpPr>
              <p:cNvPr id="87" name="Freeform 21">
                <a:extLst>
                  <a:ext uri="{FF2B5EF4-FFF2-40B4-BE49-F238E27FC236}">
                    <a16:creationId xmlns:a16="http://schemas.microsoft.com/office/drawing/2014/main" id="{C33A85E1-451B-4FC5-8B50-8757E2983177}"/>
                  </a:ext>
                </a:extLst>
              </p:cNvPr>
              <p:cNvSpPr>
                <a:spLocks/>
              </p:cNvSpPr>
              <p:nvPr/>
            </p:nvSpPr>
            <p:spPr bwMode="auto">
              <a:xfrm>
                <a:off x="1115716" y="1869730"/>
                <a:ext cx="4805463" cy="199236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nvGrpSpPr>
              <p:cNvPr id="88" name="Group 87">
                <a:extLst>
                  <a:ext uri="{FF2B5EF4-FFF2-40B4-BE49-F238E27FC236}">
                    <a16:creationId xmlns:a16="http://schemas.microsoft.com/office/drawing/2014/main" id="{BB3843C9-150A-4CEC-B90F-4A772CC95948}"/>
                  </a:ext>
                </a:extLst>
              </p:cNvPr>
              <p:cNvGrpSpPr/>
              <p:nvPr/>
            </p:nvGrpSpPr>
            <p:grpSpPr>
              <a:xfrm>
                <a:off x="390824" y="1721605"/>
                <a:ext cx="717672" cy="2261740"/>
                <a:chOff x="2573362" y="1351829"/>
                <a:chExt cx="717672" cy="2327697"/>
              </a:xfrm>
            </p:grpSpPr>
            <p:sp>
              <p:nvSpPr>
                <p:cNvPr id="104" name="Line 7">
                  <a:extLst>
                    <a:ext uri="{FF2B5EF4-FFF2-40B4-BE49-F238E27FC236}">
                      <a16:creationId xmlns:a16="http://schemas.microsoft.com/office/drawing/2014/main" id="{EB9CBF53-6C2F-4825-ACFE-C5F7BAF1DCE0}"/>
                    </a:ext>
                  </a:extLst>
                </p:cNvPr>
                <p:cNvSpPr>
                  <a:spLocks noChangeShapeType="1"/>
                </p:cNvSpPr>
                <p:nvPr/>
              </p:nvSpPr>
              <p:spPr bwMode="auto">
                <a:xfrm>
                  <a:off x="3204800" y="1503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105" name="Line 8">
                  <a:extLst>
                    <a:ext uri="{FF2B5EF4-FFF2-40B4-BE49-F238E27FC236}">
                      <a16:creationId xmlns:a16="http://schemas.microsoft.com/office/drawing/2014/main" id="{3AF08255-3167-44F3-AA10-170CD4CE8123}"/>
                    </a:ext>
                  </a:extLst>
                </p:cNvPr>
                <p:cNvSpPr>
                  <a:spLocks noChangeShapeType="1"/>
                </p:cNvSpPr>
                <p:nvPr/>
              </p:nvSpPr>
              <p:spPr bwMode="auto">
                <a:xfrm>
                  <a:off x="3204800" y="200209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106" name="Line 9">
                  <a:extLst>
                    <a:ext uri="{FF2B5EF4-FFF2-40B4-BE49-F238E27FC236}">
                      <a16:creationId xmlns:a16="http://schemas.microsoft.com/office/drawing/2014/main" id="{24B40BEC-B777-44B3-BCF5-11AE3AEBF50E}"/>
                    </a:ext>
                  </a:extLst>
                </p:cNvPr>
                <p:cNvSpPr>
                  <a:spLocks noChangeShapeType="1"/>
                </p:cNvSpPr>
                <p:nvPr/>
              </p:nvSpPr>
              <p:spPr bwMode="auto">
                <a:xfrm>
                  <a:off x="3204800" y="25169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107" name="Line 10">
                  <a:extLst>
                    <a:ext uri="{FF2B5EF4-FFF2-40B4-BE49-F238E27FC236}">
                      <a16:creationId xmlns:a16="http://schemas.microsoft.com/office/drawing/2014/main" id="{D98B0F00-476D-4055-A3AF-310A90A41626}"/>
                    </a:ext>
                  </a:extLst>
                </p:cNvPr>
                <p:cNvSpPr>
                  <a:spLocks noChangeShapeType="1"/>
                </p:cNvSpPr>
                <p:nvPr/>
              </p:nvSpPr>
              <p:spPr bwMode="auto">
                <a:xfrm>
                  <a:off x="3204800" y="302111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108" name="Line 11">
                  <a:extLst>
                    <a:ext uri="{FF2B5EF4-FFF2-40B4-BE49-F238E27FC236}">
                      <a16:creationId xmlns:a16="http://schemas.microsoft.com/office/drawing/2014/main" id="{037446B9-27E3-476A-8A03-F4CD0FD75A73}"/>
                    </a:ext>
                  </a:extLst>
                </p:cNvPr>
                <p:cNvSpPr>
                  <a:spLocks noChangeShapeType="1"/>
                </p:cNvSpPr>
                <p:nvPr/>
              </p:nvSpPr>
              <p:spPr bwMode="auto">
                <a:xfrm>
                  <a:off x="3204800" y="353061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109" name="TextBox 108">
                  <a:extLst>
                    <a:ext uri="{FF2B5EF4-FFF2-40B4-BE49-F238E27FC236}">
                      <a16:creationId xmlns:a16="http://schemas.microsoft.com/office/drawing/2014/main" id="{B8ED66E7-6B7E-4F59-B8A6-7A3C76EF32D1}"/>
                    </a:ext>
                  </a:extLst>
                </p:cNvPr>
                <p:cNvSpPr txBox="1"/>
                <p:nvPr/>
              </p:nvSpPr>
              <p:spPr>
                <a:xfrm rot="16200000">
                  <a:off x="2285770" y="2396118"/>
                  <a:ext cx="836793" cy="261610"/>
                </a:xfrm>
                <a:prstGeom prst="rect">
                  <a:avLst/>
                </a:prstGeom>
                <a:noFill/>
              </p:spPr>
              <p:txBody>
                <a:bodyPr wrap="none" rtlCol="0">
                  <a:spAutoFit/>
                </a:bodyPr>
                <a:lstStyle/>
                <a:p>
                  <a:pPr algn="ctr" fontAlgn="base">
                    <a:spcBef>
                      <a:spcPct val="0"/>
                    </a:spcBef>
                    <a:spcAft>
                      <a:spcPct val="0"/>
                    </a:spcAft>
                  </a:pPr>
                  <a:r>
                    <a:rPr lang="ja-JP" sz="1100">
                      <a:solidFill>
                        <a:srgbClr val="4D4D4D"/>
                      </a:solidFill>
                      <a:latin typeface="Arial" panose="020B0604020202020204" pitchFamily="34" charset="0"/>
                      <a:ea typeface="MS Mincho"/>
                      <a:cs typeface="Arial" panose="020B0604020202020204" pitchFamily="34" charset="0"/>
                    </a:rPr>
                    <a:t>PFS、%</a:t>
                  </a:r>
                </a:p>
              </p:txBody>
            </p:sp>
            <p:sp>
              <p:nvSpPr>
                <p:cNvPr id="110" name="TextBox 109">
                  <a:extLst>
                    <a:ext uri="{FF2B5EF4-FFF2-40B4-BE49-F238E27FC236}">
                      <a16:creationId xmlns:a16="http://schemas.microsoft.com/office/drawing/2014/main" id="{D237496A-3D4E-4723-9503-533AF14409A5}"/>
                    </a:ext>
                  </a:extLst>
                </p:cNvPr>
                <p:cNvSpPr txBox="1"/>
                <p:nvPr/>
              </p:nvSpPr>
              <p:spPr>
                <a:xfrm>
                  <a:off x="2817181" y="1351829"/>
                  <a:ext cx="420308" cy="301334"/>
                </a:xfrm>
                <a:prstGeom prst="rect">
                  <a:avLst/>
                </a:prstGeom>
                <a:noFill/>
              </p:spPr>
              <p:txBody>
                <a:bodyPr wrap="none" rtlCol="0" anchor="ctr" anchorCtr="0">
                  <a:spAutoFit/>
                </a:bodyPr>
                <a:lstStyle/>
                <a:p>
                  <a:pPr algn="r"/>
                  <a:r>
                    <a:rPr lang="ja-JP" sz="1100">
                      <a:solidFill>
                        <a:srgbClr val="4D4D4D"/>
                      </a:solidFill>
                      <a:latin typeface="Arial" panose="020B0604020202020204" pitchFamily="34" charset="0"/>
                      <a:ea typeface="MS Mincho"/>
                      <a:cs typeface="Arial" panose="020B0604020202020204" pitchFamily="34" charset="0"/>
                    </a:rPr>
                    <a:t>100</a:t>
                  </a:r>
                </a:p>
              </p:txBody>
            </p:sp>
            <p:sp>
              <p:nvSpPr>
                <p:cNvPr id="111" name="TextBox 110">
                  <a:extLst>
                    <a:ext uri="{FF2B5EF4-FFF2-40B4-BE49-F238E27FC236}">
                      <a16:creationId xmlns:a16="http://schemas.microsoft.com/office/drawing/2014/main" id="{3273115A-0E70-4288-BF67-8D582EB63A5A}"/>
                    </a:ext>
                  </a:extLst>
                </p:cNvPr>
                <p:cNvSpPr txBox="1"/>
                <p:nvPr/>
              </p:nvSpPr>
              <p:spPr>
                <a:xfrm>
                  <a:off x="2895729" y="1850360"/>
                  <a:ext cx="341760" cy="301334"/>
                </a:xfrm>
                <a:prstGeom prst="rect">
                  <a:avLst/>
                </a:prstGeom>
                <a:noFill/>
              </p:spPr>
              <p:txBody>
                <a:bodyPr wrap="none" rtlCol="0" anchor="ctr" anchorCtr="0">
                  <a:spAutoFit/>
                </a:bodyPr>
                <a:lstStyle/>
                <a:p>
                  <a:pPr algn="r"/>
                  <a:r>
                    <a:rPr lang="ja-JP" sz="1100">
                      <a:solidFill>
                        <a:srgbClr val="4D4D4D"/>
                      </a:solidFill>
                      <a:latin typeface="Arial" panose="020B0604020202020204" pitchFamily="34" charset="0"/>
                      <a:ea typeface="MS Mincho"/>
                      <a:cs typeface="Arial" panose="020B0604020202020204" pitchFamily="34" charset="0"/>
                    </a:rPr>
                    <a:t>75</a:t>
                  </a:r>
                </a:p>
              </p:txBody>
            </p:sp>
            <p:sp>
              <p:nvSpPr>
                <p:cNvPr id="112" name="TextBox 111">
                  <a:extLst>
                    <a:ext uri="{FF2B5EF4-FFF2-40B4-BE49-F238E27FC236}">
                      <a16:creationId xmlns:a16="http://schemas.microsoft.com/office/drawing/2014/main" id="{5C411FFB-C11C-4D8A-9AB8-21DA6BC3CC2D}"/>
                    </a:ext>
                  </a:extLst>
                </p:cNvPr>
                <p:cNvSpPr txBox="1"/>
                <p:nvPr/>
              </p:nvSpPr>
              <p:spPr>
                <a:xfrm>
                  <a:off x="2895729" y="2365015"/>
                  <a:ext cx="341760" cy="301334"/>
                </a:xfrm>
                <a:prstGeom prst="rect">
                  <a:avLst/>
                </a:prstGeom>
                <a:noFill/>
              </p:spPr>
              <p:txBody>
                <a:bodyPr wrap="none" rtlCol="0" anchor="ctr" anchorCtr="0">
                  <a:spAutoFit/>
                </a:bodyPr>
                <a:lstStyle/>
                <a:p>
                  <a:pPr algn="r"/>
                  <a:r>
                    <a:rPr lang="ja-JP" sz="1100">
                      <a:solidFill>
                        <a:srgbClr val="4D4D4D"/>
                      </a:solidFill>
                      <a:latin typeface="Arial" panose="020B0604020202020204" pitchFamily="34" charset="0"/>
                      <a:ea typeface="MS Mincho"/>
                      <a:cs typeface="Arial" panose="020B0604020202020204" pitchFamily="34" charset="0"/>
                    </a:rPr>
                    <a:t>50</a:t>
                  </a:r>
                </a:p>
              </p:txBody>
            </p:sp>
            <p:sp>
              <p:nvSpPr>
                <p:cNvPr id="113" name="TextBox 112">
                  <a:extLst>
                    <a:ext uri="{FF2B5EF4-FFF2-40B4-BE49-F238E27FC236}">
                      <a16:creationId xmlns:a16="http://schemas.microsoft.com/office/drawing/2014/main" id="{2A6F1DD0-80BD-44FD-8688-6DE2773F8251}"/>
                    </a:ext>
                  </a:extLst>
                </p:cNvPr>
                <p:cNvSpPr txBox="1"/>
                <p:nvPr/>
              </p:nvSpPr>
              <p:spPr>
                <a:xfrm>
                  <a:off x="2895729" y="2868915"/>
                  <a:ext cx="341760" cy="301334"/>
                </a:xfrm>
                <a:prstGeom prst="rect">
                  <a:avLst/>
                </a:prstGeom>
                <a:noFill/>
              </p:spPr>
              <p:txBody>
                <a:bodyPr wrap="none" rtlCol="0" anchor="ctr" anchorCtr="0">
                  <a:spAutoFit/>
                </a:bodyPr>
                <a:lstStyle/>
                <a:p>
                  <a:pPr algn="r"/>
                  <a:r>
                    <a:rPr lang="ja-JP" sz="1100">
                      <a:solidFill>
                        <a:srgbClr val="4D4D4D"/>
                      </a:solidFill>
                      <a:latin typeface="Arial" panose="020B0604020202020204" pitchFamily="34" charset="0"/>
                      <a:ea typeface="MS Mincho"/>
                      <a:cs typeface="Arial" panose="020B0604020202020204" pitchFamily="34" charset="0"/>
                    </a:rPr>
                    <a:t>25</a:t>
                  </a:r>
                </a:p>
              </p:txBody>
            </p:sp>
            <p:sp>
              <p:nvSpPr>
                <p:cNvPr id="114" name="TextBox 113">
                  <a:extLst>
                    <a:ext uri="{FF2B5EF4-FFF2-40B4-BE49-F238E27FC236}">
                      <a16:creationId xmlns:a16="http://schemas.microsoft.com/office/drawing/2014/main" id="{65C0AD71-B4B5-49EB-88EC-40F72928846A}"/>
                    </a:ext>
                  </a:extLst>
                </p:cNvPr>
                <p:cNvSpPr txBox="1"/>
                <p:nvPr/>
              </p:nvSpPr>
              <p:spPr>
                <a:xfrm>
                  <a:off x="2974284" y="3378192"/>
                  <a:ext cx="263213" cy="301334"/>
                </a:xfrm>
                <a:prstGeom prst="rect">
                  <a:avLst/>
                </a:prstGeom>
                <a:noFill/>
              </p:spPr>
              <p:txBody>
                <a:bodyPr wrap="none" rtlCol="0" anchor="ctr" anchorCtr="0">
                  <a:spAutoFit/>
                </a:bodyPr>
                <a:lstStyle/>
                <a:p>
                  <a:pPr algn="r"/>
                  <a:r>
                    <a:rPr lang="ja-JP" sz="1100">
                      <a:solidFill>
                        <a:srgbClr val="4D4D4D"/>
                      </a:solidFill>
                      <a:latin typeface="Arial" panose="020B0604020202020204" pitchFamily="34" charset="0"/>
                      <a:ea typeface="MS Mincho"/>
                      <a:cs typeface="Arial" panose="020B0604020202020204" pitchFamily="34" charset="0"/>
                    </a:rPr>
                    <a:t>0</a:t>
                  </a:r>
                </a:p>
              </p:txBody>
            </p:sp>
          </p:grpSp>
          <p:grpSp>
            <p:nvGrpSpPr>
              <p:cNvPr id="89" name="Group 88">
                <a:extLst>
                  <a:ext uri="{FF2B5EF4-FFF2-40B4-BE49-F238E27FC236}">
                    <a16:creationId xmlns:a16="http://schemas.microsoft.com/office/drawing/2014/main" id="{AE6440CD-F563-439C-B048-B98793FF9EB1}"/>
                  </a:ext>
                </a:extLst>
              </p:cNvPr>
              <p:cNvGrpSpPr/>
              <p:nvPr/>
            </p:nvGrpSpPr>
            <p:grpSpPr>
              <a:xfrm>
                <a:off x="1130957" y="3856396"/>
                <a:ext cx="4898027" cy="342826"/>
                <a:chOff x="1208782" y="4100236"/>
                <a:chExt cx="2345039" cy="342826"/>
              </a:xfrm>
            </p:grpSpPr>
            <p:sp>
              <p:nvSpPr>
                <p:cNvPr id="90" name="Line 21">
                  <a:extLst>
                    <a:ext uri="{FF2B5EF4-FFF2-40B4-BE49-F238E27FC236}">
                      <a16:creationId xmlns:a16="http://schemas.microsoft.com/office/drawing/2014/main" id="{4D98F438-A09E-41E6-B102-D33F1A1B9387}"/>
                    </a:ext>
                  </a:extLst>
                </p:cNvPr>
                <p:cNvSpPr>
                  <a:spLocks noChangeShapeType="1"/>
                </p:cNvSpPr>
                <p:nvPr/>
              </p:nvSpPr>
              <p:spPr bwMode="auto">
                <a:xfrm>
                  <a:off x="3501923" y="41002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0B3BAB6F-E775-42D8-9AA3-198A44AD1189}"/>
                    </a:ext>
                  </a:extLst>
                </p:cNvPr>
                <p:cNvSpPr txBox="1"/>
                <p:nvPr/>
              </p:nvSpPr>
              <p:spPr>
                <a:xfrm>
                  <a:off x="3443801" y="4172236"/>
                  <a:ext cx="110020" cy="270826"/>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30</a:t>
                  </a:r>
                </a:p>
              </p:txBody>
            </p:sp>
            <p:sp>
              <p:nvSpPr>
                <p:cNvPr id="92" name="Line 21">
                  <a:extLst>
                    <a:ext uri="{FF2B5EF4-FFF2-40B4-BE49-F238E27FC236}">
                      <a16:creationId xmlns:a16="http://schemas.microsoft.com/office/drawing/2014/main" id="{631127B9-334C-4C0B-8955-1AD6836A47CE}"/>
                    </a:ext>
                  </a:extLst>
                </p:cNvPr>
                <p:cNvSpPr>
                  <a:spLocks noChangeShapeType="1"/>
                </p:cNvSpPr>
                <p:nvPr/>
              </p:nvSpPr>
              <p:spPr bwMode="auto">
                <a:xfrm>
                  <a:off x="3126286" y="41002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1AB772AA-9B2B-4D1E-B7CA-9CB56B14802D}"/>
                    </a:ext>
                  </a:extLst>
                </p:cNvPr>
                <p:cNvSpPr txBox="1"/>
                <p:nvPr/>
              </p:nvSpPr>
              <p:spPr>
                <a:xfrm>
                  <a:off x="3068164" y="4172236"/>
                  <a:ext cx="110020" cy="270826"/>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25</a:t>
                  </a:r>
                </a:p>
              </p:txBody>
            </p:sp>
            <p:sp>
              <p:nvSpPr>
                <p:cNvPr id="94" name="Line 21">
                  <a:extLst>
                    <a:ext uri="{FF2B5EF4-FFF2-40B4-BE49-F238E27FC236}">
                      <a16:creationId xmlns:a16="http://schemas.microsoft.com/office/drawing/2014/main" id="{B3D56CD1-EC64-4A81-9FBE-62085E7EE5F2}"/>
                    </a:ext>
                  </a:extLst>
                </p:cNvPr>
                <p:cNvSpPr>
                  <a:spLocks noChangeShapeType="1"/>
                </p:cNvSpPr>
                <p:nvPr/>
              </p:nvSpPr>
              <p:spPr bwMode="auto">
                <a:xfrm>
                  <a:off x="2750649" y="41002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CD2D214D-080E-4711-9460-A081B22E4A07}"/>
                    </a:ext>
                  </a:extLst>
                </p:cNvPr>
                <p:cNvSpPr txBox="1"/>
                <p:nvPr/>
              </p:nvSpPr>
              <p:spPr>
                <a:xfrm>
                  <a:off x="2692527" y="4172236"/>
                  <a:ext cx="110020" cy="270826"/>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20</a:t>
                  </a:r>
                </a:p>
              </p:txBody>
            </p:sp>
            <p:sp>
              <p:nvSpPr>
                <p:cNvPr id="96" name="Line 21">
                  <a:extLst>
                    <a:ext uri="{FF2B5EF4-FFF2-40B4-BE49-F238E27FC236}">
                      <a16:creationId xmlns:a16="http://schemas.microsoft.com/office/drawing/2014/main" id="{C95BCA4A-8BF1-4053-BB36-970E65509ABC}"/>
                    </a:ext>
                  </a:extLst>
                </p:cNvPr>
                <p:cNvSpPr>
                  <a:spLocks noChangeShapeType="1"/>
                </p:cNvSpPr>
                <p:nvPr/>
              </p:nvSpPr>
              <p:spPr bwMode="auto">
                <a:xfrm>
                  <a:off x="2375012" y="41002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76062919-06A9-4D6D-8E84-8618F34EF210}"/>
                    </a:ext>
                  </a:extLst>
                </p:cNvPr>
                <p:cNvSpPr txBox="1"/>
                <p:nvPr/>
              </p:nvSpPr>
              <p:spPr>
                <a:xfrm>
                  <a:off x="2316890" y="4172236"/>
                  <a:ext cx="110020" cy="270826"/>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15</a:t>
                  </a:r>
                </a:p>
              </p:txBody>
            </p:sp>
            <p:sp>
              <p:nvSpPr>
                <p:cNvPr id="98" name="Line 21">
                  <a:extLst>
                    <a:ext uri="{FF2B5EF4-FFF2-40B4-BE49-F238E27FC236}">
                      <a16:creationId xmlns:a16="http://schemas.microsoft.com/office/drawing/2014/main" id="{AF438471-ECC8-4D8F-BDFD-309970EE3A75}"/>
                    </a:ext>
                  </a:extLst>
                </p:cNvPr>
                <p:cNvSpPr>
                  <a:spLocks noChangeShapeType="1"/>
                </p:cNvSpPr>
                <p:nvPr/>
              </p:nvSpPr>
              <p:spPr bwMode="auto">
                <a:xfrm>
                  <a:off x="1999375" y="41002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14113935-89EB-4E2F-8348-95447CA55099}"/>
                    </a:ext>
                  </a:extLst>
                </p:cNvPr>
                <p:cNvSpPr txBox="1"/>
                <p:nvPr/>
              </p:nvSpPr>
              <p:spPr>
                <a:xfrm>
                  <a:off x="1941253" y="4172236"/>
                  <a:ext cx="110020" cy="270826"/>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10</a:t>
                  </a:r>
                </a:p>
              </p:txBody>
            </p:sp>
            <p:sp>
              <p:nvSpPr>
                <p:cNvPr id="100" name="Line 21">
                  <a:extLst>
                    <a:ext uri="{FF2B5EF4-FFF2-40B4-BE49-F238E27FC236}">
                      <a16:creationId xmlns:a16="http://schemas.microsoft.com/office/drawing/2014/main" id="{3A2190D2-CC18-48F2-B6AD-D2279D4784CE}"/>
                    </a:ext>
                  </a:extLst>
                </p:cNvPr>
                <p:cNvSpPr>
                  <a:spLocks noChangeShapeType="1"/>
                </p:cNvSpPr>
                <p:nvPr/>
              </p:nvSpPr>
              <p:spPr bwMode="auto">
                <a:xfrm>
                  <a:off x="1623738" y="41002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E95887A0-6F1F-4C8D-8BFB-811140FCE9F9}"/>
                    </a:ext>
                  </a:extLst>
                </p:cNvPr>
                <p:cNvSpPr txBox="1"/>
                <p:nvPr/>
              </p:nvSpPr>
              <p:spPr>
                <a:xfrm>
                  <a:off x="1584418" y="4172236"/>
                  <a:ext cx="72415" cy="270826"/>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5</a:t>
                  </a:r>
                </a:p>
              </p:txBody>
            </p:sp>
            <p:sp>
              <p:nvSpPr>
                <p:cNvPr id="102" name="Line 21">
                  <a:extLst>
                    <a:ext uri="{FF2B5EF4-FFF2-40B4-BE49-F238E27FC236}">
                      <a16:creationId xmlns:a16="http://schemas.microsoft.com/office/drawing/2014/main" id="{C1C5DEB8-4823-498D-9220-A4ACEE37BC65}"/>
                    </a:ext>
                  </a:extLst>
                </p:cNvPr>
                <p:cNvSpPr>
                  <a:spLocks noChangeShapeType="1"/>
                </p:cNvSpPr>
                <p:nvPr/>
              </p:nvSpPr>
              <p:spPr bwMode="auto">
                <a:xfrm>
                  <a:off x="1248102" y="41002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766EAACC-88DD-4157-AA24-B3E727DF6CFA}"/>
                    </a:ext>
                  </a:extLst>
                </p:cNvPr>
                <p:cNvSpPr txBox="1"/>
                <p:nvPr/>
              </p:nvSpPr>
              <p:spPr>
                <a:xfrm>
                  <a:off x="1208782" y="4172236"/>
                  <a:ext cx="72415" cy="270826"/>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0</a:t>
                  </a:r>
                </a:p>
              </p:txBody>
            </p:sp>
          </p:grpSp>
        </p:grpSp>
        <p:grpSp>
          <p:nvGrpSpPr>
            <p:cNvPr id="71" name="Group 70">
              <a:extLst>
                <a:ext uri="{FF2B5EF4-FFF2-40B4-BE49-F238E27FC236}">
                  <a16:creationId xmlns:a16="http://schemas.microsoft.com/office/drawing/2014/main" id="{D28A36A2-4584-4223-AEA9-7A53C2377B11}"/>
                </a:ext>
              </a:extLst>
            </p:cNvPr>
            <p:cNvGrpSpPr/>
            <p:nvPr/>
          </p:nvGrpSpPr>
          <p:grpSpPr>
            <a:xfrm>
              <a:off x="1052410" y="4047397"/>
              <a:ext cx="4937301" cy="241980"/>
              <a:chOff x="1235290" y="4487196"/>
              <a:chExt cx="4937301" cy="241980"/>
            </a:xfrm>
          </p:grpSpPr>
          <p:sp>
            <p:nvSpPr>
              <p:cNvPr id="80" name="TextBox 79">
                <a:extLst>
                  <a:ext uri="{FF2B5EF4-FFF2-40B4-BE49-F238E27FC236}">
                    <a16:creationId xmlns:a16="http://schemas.microsoft.com/office/drawing/2014/main" id="{168536EB-3708-4D4D-8E0E-3067CA48F179}"/>
                  </a:ext>
                </a:extLst>
              </p:cNvPr>
              <p:cNvSpPr txBox="1"/>
              <p:nvPr/>
            </p:nvSpPr>
            <p:spPr>
              <a:xfrm>
                <a:off x="6021340" y="4487196"/>
                <a:ext cx="151251"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Arial" panose="020B0604020202020204" pitchFamily="34" charset="0"/>
                    <a:ea typeface="MS Mincho"/>
                    <a:cs typeface="Arial" panose="020B0604020202020204" pitchFamily="34" charset="0"/>
                  </a:rPr>
                  <a:t>0</a:t>
                </a:r>
              </a:p>
            </p:txBody>
          </p:sp>
          <p:sp>
            <p:nvSpPr>
              <p:cNvPr id="81" name="TextBox 80">
                <a:extLst>
                  <a:ext uri="{FF2B5EF4-FFF2-40B4-BE49-F238E27FC236}">
                    <a16:creationId xmlns:a16="http://schemas.microsoft.com/office/drawing/2014/main" id="{6E2D3DD8-564C-479E-8A14-4B975F9BF40F}"/>
                  </a:ext>
                </a:extLst>
              </p:cNvPr>
              <p:cNvSpPr txBox="1"/>
              <p:nvPr/>
            </p:nvSpPr>
            <p:spPr>
              <a:xfrm>
                <a:off x="5236756" y="4487196"/>
                <a:ext cx="151251"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Arial" panose="020B0604020202020204" pitchFamily="34" charset="0"/>
                    <a:ea typeface="MS Mincho"/>
                    <a:cs typeface="Arial" panose="020B0604020202020204" pitchFamily="34" charset="0"/>
                  </a:rPr>
                  <a:t>3</a:t>
                </a:r>
              </a:p>
            </p:txBody>
          </p:sp>
          <p:sp>
            <p:nvSpPr>
              <p:cNvPr id="82" name="TextBox 81">
                <a:extLst>
                  <a:ext uri="{FF2B5EF4-FFF2-40B4-BE49-F238E27FC236}">
                    <a16:creationId xmlns:a16="http://schemas.microsoft.com/office/drawing/2014/main" id="{AE18DF9F-591D-40CC-A452-CC32610E08FC}"/>
                  </a:ext>
                </a:extLst>
              </p:cNvPr>
              <p:cNvSpPr txBox="1"/>
              <p:nvPr/>
            </p:nvSpPr>
            <p:spPr>
              <a:xfrm>
                <a:off x="4452172" y="4487196"/>
                <a:ext cx="151251"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Arial" panose="020B0604020202020204" pitchFamily="34" charset="0"/>
                    <a:ea typeface="MS Mincho"/>
                    <a:cs typeface="Arial" panose="020B0604020202020204" pitchFamily="34" charset="0"/>
                  </a:rPr>
                  <a:t>7</a:t>
                </a:r>
              </a:p>
            </p:txBody>
          </p:sp>
          <p:sp>
            <p:nvSpPr>
              <p:cNvPr id="83" name="TextBox 82">
                <a:extLst>
                  <a:ext uri="{FF2B5EF4-FFF2-40B4-BE49-F238E27FC236}">
                    <a16:creationId xmlns:a16="http://schemas.microsoft.com/office/drawing/2014/main" id="{5DC562D8-C997-430D-B8ED-DB899B23A6EE}"/>
                  </a:ext>
                </a:extLst>
              </p:cNvPr>
              <p:cNvSpPr txBox="1"/>
              <p:nvPr/>
            </p:nvSpPr>
            <p:spPr>
              <a:xfrm>
                <a:off x="3628316" y="4487196"/>
                <a:ext cx="229797"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Arial" panose="020B0604020202020204" pitchFamily="34" charset="0"/>
                    <a:ea typeface="MS Mincho"/>
                    <a:cs typeface="Arial" panose="020B0604020202020204" pitchFamily="34" charset="0"/>
                  </a:rPr>
                  <a:t>32</a:t>
                </a:r>
              </a:p>
            </p:txBody>
          </p:sp>
          <p:sp>
            <p:nvSpPr>
              <p:cNvPr id="84" name="TextBox 83">
                <a:extLst>
                  <a:ext uri="{FF2B5EF4-FFF2-40B4-BE49-F238E27FC236}">
                    <a16:creationId xmlns:a16="http://schemas.microsoft.com/office/drawing/2014/main" id="{48AFDB97-9FBC-478B-974F-8B0B5CFC4322}"/>
                  </a:ext>
                </a:extLst>
              </p:cNvPr>
              <p:cNvSpPr txBox="1"/>
              <p:nvPr/>
            </p:nvSpPr>
            <p:spPr>
              <a:xfrm>
                <a:off x="2843732" y="4487196"/>
                <a:ext cx="229797"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Arial" panose="020B0604020202020204" pitchFamily="34" charset="0"/>
                    <a:ea typeface="MS Mincho"/>
                    <a:cs typeface="Arial" panose="020B0604020202020204" pitchFamily="34" charset="0"/>
                  </a:rPr>
                  <a:t>73</a:t>
                </a:r>
              </a:p>
            </p:txBody>
          </p:sp>
          <p:sp>
            <p:nvSpPr>
              <p:cNvPr id="85" name="TextBox 84">
                <a:extLst>
                  <a:ext uri="{FF2B5EF4-FFF2-40B4-BE49-F238E27FC236}">
                    <a16:creationId xmlns:a16="http://schemas.microsoft.com/office/drawing/2014/main" id="{D8A38B79-61BF-4655-8645-56B05EA8A614}"/>
                  </a:ext>
                </a:extLst>
              </p:cNvPr>
              <p:cNvSpPr txBox="1"/>
              <p:nvPr/>
            </p:nvSpPr>
            <p:spPr>
              <a:xfrm>
                <a:off x="2019873" y="4487196"/>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Arial" panose="020B0604020202020204" pitchFamily="34" charset="0"/>
                    <a:ea typeface="MS Mincho"/>
                    <a:cs typeface="Arial" panose="020B0604020202020204" pitchFamily="34" charset="0"/>
                  </a:rPr>
                  <a:t>160</a:t>
                </a:r>
              </a:p>
            </p:txBody>
          </p:sp>
          <p:sp>
            <p:nvSpPr>
              <p:cNvPr id="86" name="TextBox 85">
                <a:extLst>
                  <a:ext uri="{FF2B5EF4-FFF2-40B4-BE49-F238E27FC236}">
                    <a16:creationId xmlns:a16="http://schemas.microsoft.com/office/drawing/2014/main" id="{E5E46A54-9188-4F08-AA37-9524302E53F2}"/>
                  </a:ext>
                </a:extLst>
              </p:cNvPr>
              <p:cNvSpPr txBox="1"/>
              <p:nvPr/>
            </p:nvSpPr>
            <p:spPr>
              <a:xfrm>
                <a:off x="1235290" y="4487196"/>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latin typeface="Arial" panose="020B0604020202020204" pitchFamily="34" charset="0"/>
                    <a:ea typeface="MS Mincho"/>
                    <a:cs typeface="Arial" panose="020B0604020202020204" pitchFamily="34" charset="0"/>
                  </a:rPr>
                  <a:t>170</a:t>
                </a:r>
              </a:p>
            </p:txBody>
          </p:sp>
        </p:grpSp>
        <p:grpSp>
          <p:nvGrpSpPr>
            <p:cNvPr id="72" name="Group 71">
              <a:extLst>
                <a:ext uri="{FF2B5EF4-FFF2-40B4-BE49-F238E27FC236}">
                  <a16:creationId xmlns:a16="http://schemas.microsoft.com/office/drawing/2014/main" id="{73D0E7F9-C8B3-46A9-80C4-906C470AF41C}"/>
                </a:ext>
              </a:extLst>
            </p:cNvPr>
            <p:cNvGrpSpPr/>
            <p:nvPr/>
          </p:nvGrpSpPr>
          <p:grpSpPr>
            <a:xfrm>
              <a:off x="1052410" y="4296317"/>
              <a:ext cx="4937301" cy="241980"/>
              <a:chOff x="1235290" y="4487196"/>
              <a:chExt cx="4937301" cy="241980"/>
            </a:xfrm>
          </p:grpSpPr>
          <p:sp>
            <p:nvSpPr>
              <p:cNvPr id="73" name="TextBox 72">
                <a:extLst>
                  <a:ext uri="{FF2B5EF4-FFF2-40B4-BE49-F238E27FC236}">
                    <a16:creationId xmlns:a16="http://schemas.microsoft.com/office/drawing/2014/main" id="{B5C178FB-F789-4810-A0AC-A022DFA57BC3}"/>
                  </a:ext>
                </a:extLst>
              </p:cNvPr>
              <p:cNvSpPr txBox="1"/>
              <p:nvPr/>
            </p:nvSpPr>
            <p:spPr>
              <a:xfrm>
                <a:off x="6021340" y="4487196"/>
                <a:ext cx="151251"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0</a:t>
                </a:r>
              </a:p>
            </p:txBody>
          </p:sp>
          <p:sp>
            <p:nvSpPr>
              <p:cNvPr id="74" name="TextBox 73">
                <a:extLst>
                  <a:ext uri="{FF2B5EF4-FFF2-40B4-BE49-F238E27FC236}">
                    <a16:creationId xmlns:a16="http://schemas.microsoft.com/office/drawing/2014/main" id="{84A39898-2BB8-40A0-9A4C-C61A14927580}"/>
                  </a:ext>
                </a:extLst>
              </p:cNvPr>
              <p:cNvSpPr txBox="1"/>
              <p:nvPr/>
            </p:nvSpPr>
            <p:spPr>
              <a:xfrm>
                <a:off x="5236756" y="4487196"/>
                <a:ext cx="151251"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3</a:t>
                </a:r>
              </a:p>
            </p:txBody>
          </p:sp>
          <p:sp>
            <p:nvSpPr>
              <p:cNvPr id="75" name="TextBox 74">
                <a:extLst>
                  <a:ext uri="{FF2B5EF4-FFF2-40B4-BE49-F238E27FC236}">
                    <a16:creationId xmlns:a16="http://schemas.microsoft.com/office/drawing/2014/main" id="{49CEEA5D-4883-4127-807B-50E6FDC9B289}"/>
                  </a:ext>
                </a:extLst>
              </p:cNvPr>
              <p:cNvSpPr txBox="1"/>
              <p:nvPr/>
            </p:nvSpPr>
            <p:spPr>
              <a:xfrm>
                <a:off x="4452172" y="4487196"/>
                <a:ext cx="151251"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6</a:t>
                </a:r>
              </a:p>
            </p:txBody>
          </p:sp>
          <p:sp>
            <p:nvSpPr>
              <p:cNvPr id="76" name="TextBox 75">
                <a:extLst>
                  <a:ext uri="{FF2B5EF4-FFF2-40B4-BE49-F238E27FC236}">
                    <a16:creationId xmlns:a16="http://schemas.microsoft.com/office/drawing/2014/main" id="{1AFC8B6C-854E-4D84-AC6E-1D3003E7ABEF}"/>
                  </a:ext>
                </a:extLst>
              </p:cNvPr>
              <p:cNvSpPr txBox="1"/>
              <p:nvPr/>
            </p:nvSpPr>
            <p:spPr>
              <a:xfrm>
                <a:off x="3667588" y="4487196"/>
                <a:ext cx="151251"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8</a:t>
                </a:r>
              </a:p>
            </p:txBody>
          </p:sp>
          <p:sp>
            <p:nvSpPr>
              <p:cNvPr id="77" name="TextBox 76">
                <a:extLst>
                  <a:ext uri="{FF2B5EF4-FFF2-40B4-BE49-F238E27FC236}">
                    <a16:creationId xmlns:a16="http://schemas.microsoft.com/office/drawing/2014/main" id="{C36B87F3-7BDC-415D-804F-605DC471D683}"/>
                  </a:ext>
                </a:extLst>
              </p:cNvPr>
              <p:cNvSpPr txBox="1"/>
              <p:nvPr/>
            </p:nvSpPr>
            <p:spPr>
              <a:xfrm>
                <a:off x="2843733" y="4487196"/>
                <a:ext cx="229797"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33</a:t>
                </a:r>
              </a:p>
            </p:txBody>
          </p:sp>
          <p:sp>
            <p:nvSpPr>
              <p:cNvPr id="78" name="TextBox 77">
                <a:extLst>
                  <a:ext uri="{FF2B5EF4-FFF2-40B4-BE49-F238E27FC236}">
                    <a16:creationId xmlns:a16="http://schemas.microsoft.com/office/drawing/2014/main" id="{BC27298F-5981-4FB0-BF38-81AD66E0BA20}"/>
                  </a:ext>
                </a:extLst>
              </p:cNvPr>
              <p:cNvSpPr txBox="1"/>
              <p:nvPr/>
            </p:nvSpPr>
            <p:spPr>
              <a:xfrm>
                <a:off x="2019873" y="4487196"/>
                <a:ext cx="308344"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117</a:t>
                </a:r>
              </a:p>
            </p:txBody>
          </p:sp>
          <p:sp>
            <p:nvSpPr>
              <p:cNvPr id="79" name="TextBox 78">
                <a:extLst>
                  <a:ext uri="{FF2B5EF4-FFF2-40B4-BE49-F238E27FC236}">
                    <a16:creationId xmlns:a16="http://schemas.microsoft.com/office/drawing/2014/main" id="{D3B53CB4-265E-48C1-9307-CDE64ADFDC19}"/>
                  </a:ext>
                </a:extLst>
              </p:cNvPr>
              <p:cNvSpPr txBox="1"/>
              <p:nvPr/>
            </p:nvSpPr>
            <p:spPr>
              <a:xfrm>
                <a:off x="1235290" y="4487196"/>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168</a:t>
                </a:r>
              </a:p>
            </p:txBody>
          </p:sp>
        </p:grpSp>
      </p:grpSp>
      <p:sp>
        <p:nvSpPr>
          <p:cNvPr id="115" name="TextBox 114">
            <a:extLst>
              <a:ext uri="{FF2B5EF4-FFF2-40B4-BE49-F238E27FC236}">
                <a16:creationId xmlns:a16="http://schemas.microsoft.com/office/drawing/2014/main" id="{3C1D4E68-3EFB-435D-9E94-42D0454E3B10}"/>
              </a:ext>
            </a:extLst>
          </p:cNvPr>
          <p:cNvSpPr txBox="1"/>
          <p:nvPr/>
        </p:nvSpPr>
        <p:spPr>
          <a:xfrm>
            <a:off x="1125450" y="3072654"/>
            <a:ext cx="1757212" cy="553998"/>
          </a:xfrm>
          <a:prstGeom prst="rect">
            <a:avLst/>
          </a:prstGeom>
          <a:noFill/>
        </p:spPr>
        <p:txBody>
          <a:bodyPr wrap="none" rtlCol="0">
            <a:spAutoFit/>
          </a:bodyPr>
          <a:lstStyle/>
          <a:p>
            <a:r>
              <a:rPr lang="ja-JP" sz="1000" dirty="0"/>
              <a:t>mOS 17.8 対 11.5 mo</a:t>
            </a:r>
          </a:p>
          <a:p>
            <a:r>
              <a:rPr lang="ja-JP" sz="1000" dirty="0"/>
              <a:t>HR 0.45 (95%CI 0.33, 0.61)</a:t>
            </a:r>
            <a:br>
              <a:rPr lang="ja-JP" sz="1000" dirty="0"/>
            </a:br>
            <a:r>
              <a:rPr lang="ja-JP" sz="1000" dirty="0"/>
              <a:t>ログランク: p&lt;0.001</a:t>
            </a:r>
          </a:p>
        </p:txBody>
      </p:sp>
      <p:sp>
        <p:nvSpPr>
          <p:cNvPr id="116" name="TextBox 115">
            <a:extLst>
              <a:ext uri="{FF2B5EF4-FFF2-40B4-BE49-F238E27FC236}">
                <a16:creationId xmlns:a16="http://schemas.microsoft.com/office/drawing/2014/main" id="{880843F6-E391-43DA-B582-C2B66AB26F41}"/>
              </a:ext>
            </a:extLst>
          </p:cNvPr>
          <p:cNvSpPr txBox="1"/>
          <p:nvPr/>
        </p:nvSpPr>
        <p:spPr>
          <a:xfrm>
            <a:off x="6852688" y="3074962"/>
            <a:ext cx="1757212" cy="553998"/>
          </a:xfrm>
          <a:prstGeom prst="rect">
            <a:avLst/>
          </a:prstGeom>
          <a:noFill/>
        </p:spPr>
        <p:txBody>
          <a:bodyPr wrap="none" rtlCol="0">
            <a:spAutoFit/>
          </a:bodyPr>
          <a:lstStyle/>
          <a:p>
            <a:r>
              <a:rPr lang="ja-JP" sz="1000"/>
              <a:t>mPFS 10.6 対 6.4ヶ月</a:t>
            </a:r>
          </a:p>
          <a:p>
            <a:r>
              <a:rPr lang="ja-JP" sz="1000"/>
              <a:t>HR 0.43 (95%CI 0.34, 0.55)</a:t>
            </a:r>
            <a:br>
              <a:rPr lang="ja-JP" sz="1000"/>
            </a:br>
            <a:r>
              <a:rPr lang="ja-JP" sz="1000"/>
              <a:t>ログランク: p&lt;0.001</a:t>
            </a:r>
          </a:p>
        </p:txBody>
      </p:sp>
      <p:cxnSp>
        <p:nvCxnSpPr>
          <p:cNvPr id="117" name="Straight Connector 116">
            <a:extLst>
              <a:ext uri="{FF2B5EF4-FFF2-40B4-BE49-F238E27FC236}">
                <a16:creationId xmlns:a16="http://schemas.microsoft.com/office/drawing/2014/main" id="{E26621EC-E409-4AA4-9DB6-B3916FB48C0C}"/>
              </a:ext>
            </a:extLst>
          </p:cNvPr>
          <p:cNvCxnSpPr>
            <a:cxnSpLocks/>
          </p:cNvCxnSpPr>
          <p:nvPr/>
        </p:nvCxnSpPr>
        <p:spPr>
          <a:xfrm>
            <a:off x="4543136" y="2032000"/>
            <a:ext cx="304800" cy="0"/>
          </a:xfrm>
          <a:prstGeom prst="line">
            <a:avLst/>
          </a:prstGeom>
          <a:noFill/>
          <a:ln w="19050" cap="flat">
            <a:solidFill>
              <a:srgbClr val="B60D27"/>
            </a:solidFill>
            <a:prstDash val="solid"/>
            <a:miter/>
          </a:ln>
        </p:spPr>
      </p:cxnSp>
      <p:cxnSp>
        <p:nvCxnSpPr>
          <p:cNvPr id="118" name="Straight Connector 117">
            <a:extLst>
              <a:ext uri="{FF2B5EF4-FFF2-40B4-BE49-F238E27FC236}">
                <a16:creationId xmlns:a16="http://schemas.microsoft.com/office/drawing/2014/main" id="{498CFDA1-42B7-4DBA-8C65-71C91BA467ED}"/>
              </a:ext>
            </a:extLst>
          </p:cNvPr>
          <p:cNvCxnSpPr>
            <a:cxnSpLocks/>
          </p:cNvCxnSpPr>
          <p:nvPr/>
        </p:nvCxnSpPr>
        <p:spPr>
          <a:xfrm>
            <a:off x="4543136" y="2260600"/>
            <a:ext cx="304800" cy="0"/>
          </a:xfrm>
          <a:prstGeom prst="line">
            <a:avLst/>
          </a:prstGeom>
          <a:noFill/>
          <a:ln w="19050" cap="flat">
            <a:solidFill>
              <a:schemeClr val="accent2"/>
            </a:solidFill>
            <a:prstDash val="solid"/>
            <a:miter/>
          </a:ln>
        </p:spPr>
      </p:cxnSp>
      <p:grpSp>
        <p:nvGrpSpPr>
          <p:cNvPr id="119" name="Group 118">
            <a:extLst>
              <a:ext uri="{FF2B5EF4-FFF2-40B4-BE49-F238E27FC236}">
                <a16:creationId xmlns:a16="http://schemas.microsoft.com/office/drawing/2014/main" id="{AB437CD3-C674-4D3D-84DC-69CE74167D8B}"/>
              </a:ext>
            </a:extLst>
          </p:cNvPr>
          <p:cNvGrpSpPr/>
          <p:nvPr/>
        </p:nvGrpSpPr>
        <p:grpSpPr>
          <a:xfrm>
            <a:off x="6946265" y="1838959"/>
            <a:ext cx="4585335" cy="1656000"/>
            <a:chOff x="6946265" y="1838959"/>
            <a:chExt cx="4585335" cy="1656000"/>
          </a:xfrm>
        </p:grpSpPr>
        <p:sp>
          <p:nvSpPr>
            <p:cNvPr id="120" name="Freeform: Shape 153">
              <a:extLst>
                <a:ext uri="{FF2B5EF4-FFF2-40B4-BE49-F238E27FC236}">
                  <a16:creationId xmlns:a16="http://schemas.microsoft.com/office/drawing/2014/main" id="{84AA5C15-354E-4816-A3D9-FB8A131B7ADD}"/>
                </a:ext>
              </a:extLst>
            </p:cNvPr>
            <p:cNvSpPr/>
            <p:nvPr/>
          </p:nvSpPr>
          <p:spPr>
            <a:xfrm>
              <a:off x="6946265" y="1841491"/>
              <a:ext cx="4585335" cy="1562312"/>
            </a:xfrm>
            <a:custGeom>
              <a:avLst/>
              <a:gdLst>
                <a:gd name="connsiteX0" fmla="*/ 5695950 w 5695950"/>
                <a:gd name="connsiteY0" fmla="*/ 1958978 h 1958978"/>
                <a:gd name="connsiteX1" fmla="*/ 4117972 w 5695950"/>
                <a:gd name="connsiteY1" fmla="*/ 1958978 h 1958978"/>
                <a:gd name="connsiteX2" fmla="*/ 4117972 w 5695950"/>
                <a:gd name="connsiteY2" fmla="*/ 1905000 h 1958978"/>
                <a:gd name="connsiteX3" fmla="*/ 3679822 w 5695950"/>
                <a:gd name="connsiteY3" fmla="*/ 1905000 h 1958978"/>
                <a:gd name="connsiteX4" fmla="*/ 3679822 w 5695950"/>
                <a:gd name="connsiteY4" fmla="*/ 1882778 h 1958978"/>
                <a:gd name="connsiteX5" fmla="*/ 3571875 w 5695950"/>
                <a:gd name="connsiteY5" fmla="*/ 1882778 h 1958978"/>
                <a:gd name="connsiteX6" fmla="*/ 3571875 w 5695950"/>
                <a:gd name="connsiteY6" fmla="*/ 1857375 h 1958978"/>
                <a:gd name="connsiteX7" fmla="*/ 3489322 w 5695950"/>
                <a:gd name="connsiteY7" fmla="*/ 1857375 h 1958978"/>
                <a:gd name="connsiteX8" fmla="*/ 3489322 w 5695950"/>
                <a:gd name="connsiteY8" fmla="*/ 1825628 h 1958978"/>
                <a:gd name="connsiteX9" fmla="*/ 3286125 w 5695950"/>
                <a:gd name="connsiteY9" fmla="*/ 1825628 h 1958978"/>
                <a:gd name="connsiteX10" fmla="*/ 3286125 w 5695950"/>
                <a:gd name="connsiteY10" fmla="*/ 1803397 h 1958978"/>
                <a:gd name="connsiteX11" fmla="*/ 3244853 w 5695950"/>
                <a:gd name="connsiteY11" fmla="*/ 1803397 h 1958978"/>
                <a:gd name="connsiteX12" fmla="*/ 3244853 w 5695950"/>
                <a:gd name="connsiteY12" fmla="*/ 1771650 h 1958978"/>
                <a:gd name="connsiteX13" fmla="*/ 3089272 w 5695950"/>
                <a:gd name="connsiteY13" fmla="*/ 1771650 h 1958978"/>
                <a:gd name="connsiteX14" fmla="*/ 3089272 w 5695950"/>
                <a:gd name="connsiteY14" fmla="*/ 1730378 h 1958978"/>
                <a:gd name="connsiteX15" fmla="*/ 3051172 w 5695950"/>
                <a:gd name="connsiteY15" fmla="*/ 1730378 h 1958978"/>
                <a:gd name="connsiteX16" fmla="*/ 3051172 w 5695950"/>
                <a:gd name="connsiteY16" fmla="*/ 1676400 h 1958978"/>
                <a:gd name="connsiteX17" fmla="*/ 3028950 w 5695950"/>
                <a:gd name="connsiteY17" fmla="*/ 1676400 h 1958978"/>
                <a:gd name="connsiteX18" fmla="*/ 3028950 w 5695950"/>
                <a:gd name="connsiteY18" fmla="*/ 1638300 h 1958978"/>
                <a:gd name="connsiteX19" fmla="*/ 3006728 w 5695950"/>
                <a:gd name="connsiteY19" fmla="*/ 1638300 h 1958978"/>
                <a:gd name="connsiteX20" fmla="*/ 3006728 w 5695950"/>
                <a:gd name="connsiteY20" fmla="*/ 1606553 h 1958978"/>
                <a:gd name="connsiteX21" fmla="*/ 2895600 w 5695950"/>
                <a:gd name="connsiteY21" fmla="*/ 1606553 h 1958978"/>
                <a:gd name="connsiteX22" fmla="*/ 2895600 w 5695950"/>
                <a:gd name="connsiteY22" fmla="*/ 1587503 h 1958978"/>
                <a:gd name="connsiteX23" fmla="*/ 2787653 w 5695950"/>
                <a:gd name="connsiteY23" fmla="*/ 1587503 h 1958978"/>
                <a:gd name="connsiteX24" fmla="*/ 2787653 w 5695950"/>
                <a:gd name="connsiteY24" fmla="*/ 1552575 h 1958978"/>
                <a:gd name="connsiteX25" fmla="*/ 2759078 w 5695950"/>
                <a:gd name="connsiteY25" fmla="*/ 1552575 h 1958978"/>
                <a:gd name="connsiteX26" fmla="*/ 2759078 w 5695950"/>
                <a:gd name="connsiteY26" fmla="*/ 1514475 h 1958978"/>
                <a:gd name="connsiteX27" fmla="*/ 2708272 w 5695950"/>
                <a:gd name="connsiteY27" fmla="*/ 1514475 h 1958978"/>
                <a:gd name="connsiteX28" fmla="*/ 2708272 w 5695950"/>
                <a:gd name="connsiteY28" fmla="*/ 1492253 h 1958978"/>
                <a:gd name="connsiteX29" fmla="*/ 2667000 w 5695950"/>
                <a:gd name="connsiteY29" fmla="*/ 1492253 h 1958978"/>
                <a:gd name="connsiteX30" fmla="*/ 2667000 w 5695950"/>
                <a:gd name="connsiteY30" fmla="*/ 1441447 h 1958978"/>
                <a:gd name="connsiteX31" fmla="*/ 2473328 w 5695950"/>
                <a:gd name="connsiteY31" fmla="*/ 1441447 h 1958978"/>
                <a:gd name="connsiteX32" fmla="*/ 2473328 w 5695950"/>
                <a:gd name="connsiteY32" fmla="*/ 1390650 h 1958978"/>
                <a:gd name="connsiteX33" fmla="*/ 2438400 w 5695950"/>
                <a:gd name="connsiteY33" fmla="*/ 1390650 h 1958978"/>
                <a:gd name="connsiteX34" fmla="*/ 2438400 w 5695950"/>
                <a:gd name="connsiteY34" fmla="*/ 1362075 h 1958978"/>
                <a:gd name="connsiteX35" fmla="*/ 2412997 w 5695950"/>
                <a:gd name="connsiteY35" fmla="*/ 1362075 h 1958978"/>
                <a:gd name="connsiteX36" fmla="*/ 2412997 w 5695950"/>
                <a:gd name="connsiteY36" fmla="*/ 1330328 h 1958978"/>
                <a:gd name="connsiteX37" fmla="*/ 2355847 w 5695950"/>
                <a:gd name="connsiteY37" fmla="*/ 1330328 h 1958978"/>
                <a:gd name="connsiteX38" fmla="*/ 2355847 w 5695950"/>
                <a:gd name="connsiteY38" fmla="*/ 1298572 h 1958978"/>
                <a:gd name="connsiteX39" fmla="*/ 2286000 w 5695950"/>
                <a:gd name="connsiteY39" fmla="*/ 1298572 h 1958978"/>
                <a:gd name="connsiteX40" fmla="*/ 2286000 w 5695950"/>
                <a:gd name="connsiteY40" fmla="*/ 1241422 h 1958978"/>
                <a:gd name="connsiteX41" fmla="*/ 2197103 w 5695950"/>
                <a:gd name="connsiteY41" fmla="*/ 1241422 h 1958978"/>
                <a:gd name="connsiteX42" fmla="*/ 2197103 w 5695950"/>
                <a:gd name="connsiteY42" fmla="*/ 1168403 h 1958978"/>
                <a:gd name="connsiteX43" fmla="*/ 2171700 w 5695950"/>
                <a:gd name="connsiteY43" fmla="*/ 1168403 h 1958978"/>
                <a:gd name="connsiteX44" fmla="*/ 2171700 w 5695950"/>
                <a:gd name="connsiteY44" fmla="*/ 1149353 h 1958978"/>
                <a:gd name="connsiteX45" fmla="*/ 2130428 w 5695950"/>
                <a:gd name="connsiteY45" fmla="*/ 1149353 h 1958978"/>
                <a:gd name="connsiteX46" fmla="*/ 2130428 w 5695950"/>
                <a:gd name="connsiteY46" fmla="*/ 1120778 h 1958978"/>
                <a:gd name="connsiteX47" fmla="*/ 2092328 w 5695950"/>
                <a:gd name="connsiteY47" fmla="*/ 1120778 h 1958978"/>
                <a:gd name="connsiteX48" fmla="*/ 2092328 w 5695950"/>
                <a:gd name="connsiteY48" fmla="*/ 1079497 h 1958978"/>
                <a:gd name="connsiteX49" fmla="*/ 2025653 w 5695950"/>
                <a:gd name="connsiteY49" fmla="*/ 1079497 h 1958978"/>
                <a:gd name="connsiteX50" fmla="*/ 2025653 w 5695950"/>
                <a:gd name="connsiteY50" fmla="*/ 1050922 h 1958978"/>
                <a:gd name="connsiteX51" fmla="*/ 1949453 w 5695950"/>
                <a:gd name="connsiteY51" fmla="*/ 1050922 h 1958978"/>
                <a:gd name="connsiteX52" fmla="*/ 1949453 w 5695950"/>
                <a:gd name="connsiteY52" fmla="*/ 1035053 h 1958978"/>
                <a:gd name="connsiteX53" fmla="*/ 1920878 w 5695950"/>
                <a:gd name="connsiteY53" fmla="*/ 1035053 h 1958978"/>
                <a:gd name="connsiteX54" fmla="*/ 1920878 w 5695950"/>
                <a:gd name="connsiteY54" fmla="*/ 993772 h 1958978"/>
                <a:gd name="connsiteX55" fmla="*/ 1901828 w 5695950"/>
                <a:gd name="connsiteY55" fmla="*/ 993772 h 1958978"/>
                <a:gd name="connsiteX56" fmla="*/ 1901828 w 5695950"/>
                <a:gd name="connsiteY56" fmla="*/ 955672 h 1958978"/>
                <a:gd name="connsiteX57" fmla="*/ 1870072 w 5695950"/>
                <a:gd name="connsiteY57" fmla="*/ 955672 h 1958978"/>
                <a:gd name="connsiteX58" fmla="*/ 1870072 w 5695950"/>
                <a:gd name="connsiteY58" fmla="*/ 914400 h 1958978"/>
                <a:gd name="connsiteX59" fmla="*/ 1787528 w 5695950"/>
                <a:gd name="connsiteY59" fmla="*/ 914400 h 1958978"/>
                <a:gd name="connsiteX60" fmla="*/ 1787528 w 5695950"/>
                <a:gd name="connsiteY60" fmla="*/ 873125 h 1958978"/>
                <a:gd name="connsiteX61" fmla="*/ 1765297 w 5695950"/>
                <a:gd name="connsiteY61" fmla="*/ 873125 h 1958978"/>
                <a:gd name="connsiteX62" fmla="*/ 1765297 w 5695950"/>
                <a:gd name="connsiteY62" fmla="*/ 819150 h 1958978"/>
                <a:gd name="connsiteX63" fmla="*/ 1746247 w 5695950"/>
                <a:gd name="connsiteY63" fmla="*/ 819150 h 1958978"/>
                <a:gd name="connsiteX64" fmla="*/ 1746247 w 5695950"/>
                <a:gd name="connsiteY64" fmla="*/ 774701 h 1958978"/>
                <a:gd name="connsiteX65" fmla="*/ 1711328 w 5695950"/>
                <a:gd name="connsiteY65" fmla="*/ 774701 h 1958978"/>
                <a:gd name="connsiteX66" fmla="*/ 1711328 w 5695950"/>
                <a:gd name="connsiteY66" fmla="*/ 692150 h 1958978"/>
                <a:gd name="connsiteX67" fmla="*/ 1638300 w 5695950"/>
                <a:gd name="connsiteY67" fmla="*/ 692150 h 1958978"/>
                <a:gd name="connsiteX68" fmla="*/ 1638300 w 5695950"/>
                <a:gd name="connsiteY68" fmla="*/ 615950 h 1958978"/>
                <a:gd name="connsiteX69" fmla="*/ 1584322 w 5695950"/>
                <a:gd name="connsiteY69" fmla="*/ 615950 h 1958978"/>
                <a:gd name="connsiteX70" fmla="*/ 1584322 w 5695950"/>
                <a:gd name="connsiteY70" fmla="*/ 600075 h 1958978"/>
                <a:gd name="connsiteX71" fmla="*/ 1524000 w 5695950"/>
                <a:gd name="connsiteY71" fmla="*/ 600075 h 1958978"/>
                <a:gd name="connsiteX72" fmla="*/ 1524000 w 5695950"/>
                <a:gd name="connsiteY72" fmla="*/ 549275 h 1958978"/>
                <a:gd name="connsiteX73" fmla="*/ 1457325 w 5695950"/>
                <a:gd name="connsiteY73" fmla="*/ 549275 h 1958978"/>
                <a:gd name="connsiteX74" fmla="*/ 1457325 w 5695950"/>
                <a:gd name="connsiteY74" fmla="*/ 520700 h 1958978"/>
                <a:gd name="connsiteX75" fmla="*/ 1441447 w 5695950"/>
                <a:gd name="connsiteY75" fmla="*/ 520700 h 1958978"/>
                <a:gd name="connsiteX76" fmla="*/ 1441447 w 5695950"/>
                <a:gd name="connsiteY76" fmla="*/ 482600 h 1958978"/>
                <a:gd name="connsiteX77" fmla="*/ 1381125 w 5695950"/>
                <a:gd name="connsiteY77" fmla="*/ 482600 h 1958978"/>
                <a:gd name="connsiteX78" fmla="*/ 1381125 w 5695950"/>
                <a:gd name="connsiteY78" fmla="*/ 460376 h 1958978"/>
                <a:gd name="connsiteX79" fmla="*/ 1362075 w 5695950"/>
                <a:gd name="connsiteY79" fmla="*/ 460376 h 1958978"/>
                <a:gd name="connsiteX80" fmla="*/ 1362075 w 5695950"/>
                <a:gd name="connsiteY80" fmla="*/ 412750 h 1958978"/>
                <a:gd name="connsiteX81" fmla="*/ 1330328 w 5695950"/>
                <a:gd name="connsiteY81" fmla="*/ 412750 h 1958978"/>
                <a:gd name="connsiteX82" fmla="*/ 1330328 w 5695950"/>
                <a:gd name="connsiteY82" fmla="*/ 320675 h 1958978"/>
                <a:gd name="connsiteX83" fmla="*/ 1269997 w 5695950"/>
                <a:gd name="connsiteY83" fmla="*/ 320675 h 1958978"/>
                <a:gd name="connsiteX84" fmla="*/ 1269997 w 5695950"/>
                <a:gd name="connsiteY84" fmla="*/ 260351 h 1958978"/>
                <a:gd name="connsiteX85" fmla="*/ 1158878 w 5695950"/>
                <a:gd name="connsiteY85" fmla="*/ 260351 h 1958978"/>
                <a:gd name="connsiteX86" fmla="*/ 1158878 w 5695950"/>
                <a:gd name="connsiteY86" fmla="*/ 225425 h 1958978"/>
                <a:gd name="connsiteX87" fmla="*/ 1127122 w 5695950"/>
                <a:gd name="connsiteY87" fmla="*/ 225425 h 1958978"/>
                <a:gd name="connsiteX88" fmla="*/ 1127122 w 5695950"/>
                <a:gd name="connsiteY88" fmla="*/ 193675 h 1958978"/>
                <a:gd name="connsiteX89" fmla="*/ 1098547 w 5695950"/>
                <a:gd name="connsiteY89" fmla="*/ 193675 h 1958978"/>
                <a:gd name="connsiteX90" fmla="*/ 1098547 w 5695950"/>
                <a:gd name="connsiteY90" fmla="*/ 165100 h 1958978"/>
                <a:gd name="connsiteX91" fmla="*/ 1035053 w 5695950"/>
                <a:gd name="connsiteY91" fmla="*/ 165100 h 1958978"/>
                <a:gd name="connsiteX92" fmla="*/ 1035053 w 5695950"/>
                <a:gd name="connsiteY92" fmla="*/ 155575 h 1958978"/>
                <a:gd name="connsiteX93" fmla="*/ 977903 w 5695950"/>
                <a:gd name="connsiteY93" fmla="*/ 155575 h 1958978"/>
                <a:gd name="connsiteX94" fmla="*/ 977903 w 5695950"/>
                <a:gd name="connsiteY94" fmla="*/ 123825 h 1958978"/>
                <a:gd name="connsiteX95" fmla="*/ 914400 w 5695950"/>
                <a:gd name="connsiteY95" fmla="*/ 123825 h 1958978"/>
                <a:gd name="connsiteX96" fmla="*/ 914400 w 5695950"/>
                <a:gd name="connsiteY96" fmla="*/ 111125 h 1958978"/>
                <a:gd name="connsiteX97" fmla="*/ 847725 w 5695950"/>
                <a:gd name="connsiteY97" fmla="*/ 111125 h 1958978"/>
                <a:gd name="connsiteX98" fmla="*/ 847725 w 5695950"/>
                <a:gd name="connsiteY98" fmla="*/ 92075 h 1958978"/>
                <a:gd name="connsiteX99" fmla="*/ 762000 w 5695950"/>
                <a:gd name="connsiteY99" fmla="*/ 92075 h 1958978"/>
                <a:gd name="connsiteX100" fmla="*/ 762000 w 5695950"/>
                <a:gd name="connsiteY100" fmla="*/ 73025 h 1958978"/>
                <a:gd name="connsiteX101" fmla="*/ 587375 w 5695950"/>
                <a:gd name="connsiteY101" fmla="*/ 73025 h 1958978"/>
                <a:gd name="connsiteX102" fmla="*/ 587375 w 5695950"/>
                <a:gd name="connsiteY102" fmla="*/ 44450 h 1958978"/>
                <a:gd name="connsiteX103" fmla="*/ 504825 w 5695950"/>
                <a:gd name="connsiteY103" fmla="*/ 44450 h 1958978"/>
                <a:gd name="connsiteX104" fmla="*/ 504825 w 5695950"/>
                <a:gd name="connsiteY104" fmla="*/ 31750 h 1958978"/>
                <a:gd name="connsiteX105" fmla="*/ 434975 w 5695950"/>
                <a:gd name="connsiteY105" fmla="*/ 31750 h 1958978"/>
                <a:gd name="connsiteX106" fmla="*/ 434975 w 5695950"/>
                <a:gd name="connsiteY106" fmla="*/ 15875 h 1958978"/>
                <a:gd name="connsiteX107" fmla="*/ 406400 w 5695950"/>
                <a:gd name="connsiteY107" fmla="*/ 15875 h 1958978"/>
                <a:gd name="connsiteX108" fmla="*/ 406400 w 5695950"/>
                <a:gd name="connsiteY108" fmla="*/ 0 h 1958978"/>
                <a:gd name="connsiteX109" fmla="*/ 0 w 5695950"/>
                <a:gd name="connsiteY109" fmla="*/ 0 h 195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695950" h="1958978">
                  <a:moveTo>
                    <a:pt x="5695950" y="1958978"/>
                  </a:moveTo>
                  <a:lnTo>
                    <a:pt x="4117972" y="1958978"/>
                  </a:lnTo>
                  <a:lnTo>
                    <a:pt x="4117972" y="1905000"/>
                  </a:lnTo>
                  <a:lnTo>
                    <a:pt x="3679822" y="1905000"/>
                  </a:lnTo>
                  <a:lnTo>
                    <a:pt x="3679822" y="1882778"/>
                  </a:lnTo>
                  <a:lnTo>
                    <a:pt x="3571875" y="1882778"/>
                  </a:lnTo>
                  <a:lnTo>
                    <a:pt x="3571875" y="1857375"/>
                  </a:lnTo>
                  <a:lnTo>
                    <a:pt x="3489322" y="1857375"/>
                  </a:lnTo>
                  <a:lnTo>
                    <a:pt x="3489322" y="1825628"/>
                  </a:lnTo>
                  <a:lnTo>
                    <a:pt x="3286125" y="1825628"/>
                  </a:lnTo>
                  <a:lnTo>
                    <a:pt x="3286125" y="1803397"/>
                  </a:lnTo>
                  <a:lnTo>
                    <a:pt x="3244853" y="1803397"/>
                  </a:lnTo>
                  <a:lnTo>
                    <a:pt x="3244853" y="1771650"/>
                  </a:lnTo>
                  <a:lnTo>
                    <a:pt x="3089272" y="1771650"/>
                  </a:lnTo>
                  <a:lnTo>
                    <a:pt x="3089272" y="1730378"/>
                  </a:lnTo>
                  <a:lnTo>
                    <a:pt x="3051172" y="1730378"/>
                  </a:lnTo>
                  <a:lnTo>
                    <a:pt x="3051172" y="1676400"/>
                  </a:lnTo>
                  <a:lnTo>
                    <a:pt x="3028950" y="1676400"/>
                  </a:lnTo>
                  <a:lnTo>
                    <a:pt x="3028950" y="1638300"/>
                  </a:lnTo>
                  <a:lnTo>
                    <a:pt x="3006728" y="1638300"/>
                  </a:lnTo>
                  <a:lnTo>
                    <a:pt x="3006728" y="1606553"/>
                  </a:lnTo>
                  <a:lnTo>
                    <a:pt x="2895600" y="1606553"/>
                  </a:lnTo>
                  <a:lnTo>
                    <a:pt x="2895600" y="1587503"/>
                  </a:lnTo>
                  <a:lnTo>
                    <a:pt x="2787653" y="1587503"/>
                  </a:lnTo>
                  <a:lnTo>
                    <a:pt x="2787653" y="1552575"/>
                  </a:lnTo>
                  <a:lnTo>
                    <a:pt x="2759078" y="1552575"/>
                  </a:lnTo>
                  <a:lnTo>
                    <a:pt x="2759078" y="1514475"/>
                  </a:lnTo>
                  <a:lnTo>
                    <a:pt x="2708272" y="1514475"/>
                  </a:lnTo>
                  <a:lnTo>
                    <a:pt x="2708272" y="1492253"/>
                  </a:lnTo>
                  <a:lnTo>
                    <a:pt x="2667000" y="1492253"/>
                  </a:lnTo>
                  <a:lnTo>
                    <a:pt x="2667000" y="1441447"/>
                  </a:lnTo>
                  <a:lnTo>
                    <a:pt x="2473328" y="1441447"/>
                  </a:lnTo>
                  <a:lnTo>
                    <a:pt x="2473328" y="1390650"/>
                  </a:lnTo>
                  <a:lnTo>
                    <a:pt x="2438400" y="1390650"/>
                  </a:lnTo>
                  <a:lnTo>
                    <a:pt x="2438400" y="1362075"/>
                  </a:lnTo>
                  <a:lnTo>
                    <a:pt x="2412997" y="1362075"/>
                  </a:lnTo>
                  <a:lnTo>
                    <a:pt x="2412997" y="1330328"/>
                  </a:lnTo>
                  <a:lnTo>
                    <a:pt x="2355847" y="1330328"/>
                  </a:lnTo>
                  <a:lnTo>
                    <a:pt x="2355847" y="1298572"/>
                  </a:lnTo>
                  <a:lnTo>
                    <a:pt x="2286000" y="1298572"/>
                  </a:lnTo>
                  <a:lnTo>
                    <a:pt x="2286000" y="1241422"/>
                  </a:lnTo>
                  <a:lnTo>
                    <a:pt x="2197103" y="1241422"/>
                  </a:lnTo>
                  <a:lnTo>
                    <a:pt x="2197103" y="1168403"/>
                  </a:lnTo>
                  <a:lnTo>
                    <a:pt x="2171700" y="1168403"/>
                  </a:lnTo>
                  <a:lnTo>
                    <a:pt x="2171700" y="1149353"/>
                  </a:lnTo>
                  <a:lnTo>
                    <a:pt x="2130428" y="1149353"/>
                  </a:lnTo>
                  <a:lnTo>
                    <a:pt x="2130428" y="1120778"/>
                  </a:lnTo>
                  <a:lnTo>
                    <a:pt x="2092328" y="1120778"/>
                  </a:lnTo>
                  <a:lnTo>
                    <a:pt x="2092328" y="1079497"/>
                  </a:lnTo>
                  <a:lnTo>
                    <a:pt x="2025653" y="1079497"/>
                  </a:lnTo>
                  <a:lnTo>
                    <a:pt x="2025653" y="1050922"/>
                  </a:lnTo>
                  <a:lnTo>
                    <a:pt x="1949453" y="1050922"/>
                  </a:lnTo>
                  <a:lnTo>
                    <a:pt x="1949453" y="1035053"/>
                  </a:lnTo>
                  <a:lnTo>
                    <a:pt x="1920878" y="1035053"/>
                  </a:lnTo>
                  <a:lnTo>
                    <a:pt x="1920878" y="993772"/>
                  </a:lnTo>
                  <a:lnTo>
                    <a:pt x="1901828" y="993772"/>
                  </a:lnTo>
                  <a:lnTo>
                    <a:pt x="1901828" y="955672"/>
                  </a:lnTo>
                  <a:lnTo>
                    <a:pt x="1870072" y="955672"/>
                  </a:lnTo>
                  <a:lnTo>
                    <a:pt x="1870072" y="914400"/>
                  </a:lnTo>
                  <a:lnTo>
                    <a:pt x="1787528" y="914400"/>
                  </a:lnTo>
                  <a:lnTo>
                    <a:pt x="1787528" y="873125"/>
                  </a:lnTo>
                  <a:lnTo>
                    <a:pt x="1765297" y="873125"/>
                  </a:lnTo>
                  <a:lnTo>
                    <a:pt x="1765297" y="819150"/>
                  </a:lnTo>
                  <a:lnTo>
                    <a:pt x="1746247" y="819150"/>
                  </a:lnTo>
                  <a:lnTo>
                    <a:pt x="1746247" y="774701"/>
                  </a:lnTo>
                  <a:lnTo>
                    <a:pt x="1711328" y="774701"/>
                  </a:lnTo>
                  <a:lnTo>
                    <a:pt x="1711328" y="692150"/>
                  </a:lnTo>
                  <a:lnTo>
                    <a:pt x="1638300" y="692150"/>
                  </a:lnTo>
                  <a:lnTo>
                    <a:pt x="1638300" y="615950"/>
                  </a:lnTo>
                  <a:lnTo>
                    <a:pt x="1584322" y="615950"/>
                  </a:lnTo>
                  <a:lnTo>
                    <a:pt x="1584322" y="600075"/>
                  </a:lnTo>
                  <a:lnTo>
                    <a:pt x="1524000" y="600075"/>
                  </a:lnTo>
                  <a:lnTo>
                    <a:pt x="1524000" y="549275"/>
                  </a:lnTo>
                  <a:lnTo>
                    <a:pt x="1457325" y="549275"/>
                  </a:lnTo>
                  <a:lnTo>
                    <a:pt x="1457325" y="520700"/>
                  </a:lnTo>
                  <a:lnTo>
                    <a:pt x="1441447" y="520700"/>
                  </a:lnTo>
                  <a:lnTo>
                    <a:pt x="1441447" y="482600"/>
                  </a:lnTo>
                  <a:lnTo>
                    <a:pt x="1381125" y="482600"/>
                  </a:lnTo>
                  <a:lnTo>
                    <a:pt x="1381125" y="460376"/>
                  </a:lnTo>
                  <a:lnTo>
                    <a:pt x="1362075" y="460376"/>
                  </a:lnTo>
                  <a:lnTo>
                    <a:pt x="1362075" y="412750"/>
                  </a:lnTo>
                  <a:lnTo>
                    <a:pt x="1330328" y="412750"/>
                  </a:lnTo>
                  <a:lnTo>
                    <a:pt x="1330328" y="320675"/>
                  </a:lnTo>
                  <a:lnTo>
                    <a:pt x="1269997" y="320675"/>
                  </a:lnTo>
                  <a:lnTo>
                    <a:pt x="1269997" y="260351"/>
                  </a:lnTo>
                  <a:lnTo>
                    <a:pt x="1158878" y="260351"/>
                  </a:lnTo>
                  <a:lnTo>
                    <a:pt x="1158878" y="225425"/>
                  </a:lnTo>
                  <a:lnTo>
                    <a:pt x="1127122" y="225425"/>
                  </a:lnTo>
                  <a:lnTo>
                    <a:pt x="1127122" y="193675"/>
                  </a:lnTo>
                  <a:lnTo>
                    <a:pt x="1098547" y="193675"/>
                  </a:lnTo>
                  <a:lnTo>
                    <a:pt x="1098547" y="165100"/>
                  </a:lnTo>
                  <a:lnTo>
                    <a:pt x="1035053" y="165100"/>
                  </a:lnTo>
                  <a:lnTo>
                    <a:pt x="1035053" y="155575"/>
                  </a:lnTo>
                  <a:lnTo>
                    <a:pt x="977903" y="155575"/>
                  </a:lnTo>
                  <a:lnTo>
                    <a:pt x="977903" y="123825"/>
                  </a:lnTo>
                  <a:lnTo>
                    <a:pt x="914400" y="123825"/>
                  </a:lnTo>
                  <a:lnTo>
                    <a:pt x="914400" y="111125"/>
                  </a:lnTo>
                  <a:lnTo>
                    <a:pt x="847725" y="111125"/>
                  </a:lnTo>
                  <a:lnTo>
                    <a:pt x="847725" y="92075"/>
                  </a:lnTo>
                  <a:lnTo>
                    <a:pt x="762000" y="92075"/>
                  </a:lnTo>
                  <a:lnTo>
                    <a:pt x="762000" y="73025"/>
                  </a:lnTo>
                  <a:lnTo>
                    <a:pt x="587375" y="73025"/>
                  </a:lnTo>
                  <a:lnTo>
                    <a:pt x="587375" y="44450"/>
                  </a:lnTo>
                  <a:lnTo>
                    <a:pt x="504825" y="44450"/>
                  </a:lnTo>
                  <a:lnTo>
                    <a:pt x="504825" y="31750"/>
                  </a:lnTo>
                  <a:lnTo>
                    <a:pt x="434975" y="31750"/>
                  </a:lnTo>
                  <a:lnTo>
                    <a:pt x="434975" y="15875"/>
                  </a:lnTo>
                  <a:lnTo>
                    <a:pt x="406400" y="15875"/>
                  </a:lnTo>
                  <a:lnTo>
                    <a:pt x="406400"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21" name="Freeform: Shape 154">
              <a:extLst>
                <a:ext uri="{FF2B5EF4-FFF2-40B4-BE49-F238E27FC236}">
                  <a16:creationId xmlns:a16="http://schemas.microsoft.com/office/drawing/2014/main" id="{E47ED30E-4C4C-46D4-AD7F-34B4A77F39BC}"/>
                </a:ext>
              </a:extLst>
            </p:cNvPr>
            <p:cNvSpPr/>
            <p:nvPr/>
          </p:nvSpPr>
          <p:spPr>
            <a:xfrm>
              <a:off x="7270867" y="1844023"/>
              <a:ext cx="4258179" cy="1420509"/>
            </a:xfrm>
            <a:custGeom>
              <a:avLst/>
              <a:gdLst>
                <a:gd name="connsiteX0" fmla="*/ 5289554 w 5289553"/>
                <a:gd name="connsiteY0" fmla="*/ 1781172 h 1781171"/>
                <a:gd name="connsiteX1" fmla="*/ 3708404 w 5289553"/>
                <a:gd name="connsiteY1" fmla="*/ 1781172 h 1781171"/>
                <a:gd name="connsiteX2" fmla="*/ 3708404 w 5289553"/>
                <a:gd name="connsiteY2" fmla="*/ 1743072 h 1781171"/>
                <a:gd name="connsiteX3" fmla="*/ 3273425 w 5289553"/>
                <a:gd name="connsiteY3" fmla="*/ 1743072 h 1781171"/>
                <a:gd name="connsiteX4" fmla="*/ 3273425 w 5289553"/>
                <a:gd name="connsiteY4" fmla="*/ 1714497 h 1781171"/>
                <a:gd name="connsiteX5" fmla="*/ 3190872 w 5289553"/>
                <a:gd name="connsiteY5" fmla="*/ 1714497 h 1781171"/>
                <a:gd name="connsiteX6" fmla="*/ 3190872 w 5289553"/>
                <a:gd name="connsiteY6" fmla="*/ 1695447 h 1781171"/>
                <a:gd name="connsiteX7" fmla="*/ 3079754 w 5289553"/>
                <a:gd name="connsiteY7" fmla="*/ 1695447 h 1781171"/>
                <a:gd name="connsiteX8" fmla="*/ 3079754 w 5289553"/>
                <a:gd name="connsiteY8" fmla="*/ 1654175 h 1781171"/>
                <a:gd name="connsiteX9" fmla="*/ 2905122 w 5289553"/>
                <a:gd name="connsiteY9" fmla="*/ 1654175 h 1781171"/>
                <a:gd name="connsiteX10" fmla="*/ 2905122 w 5289553"/>
                <a:gd name="connsiteY10" fmla="*/ 1647822 h 1781171"/>
                <a:gd name="connsiteX11" fmla="*/ 2892425 w 5289553"/>
                <a:gd name="connsiteY11" fmla="*/ 1647822 h 1781171"/>
                <a:gd name="connsiteX12" fmla="*/ 2892425 w 5289553"/>
                <a:gd name="connsiteY12" fmla="*/ 1619247 h 1781171"/>
                <a:gd name="connsiteX13" fmla="*/ 2822579 w 5289553"/>
                <a:gd name="connsiteY13" fmla="*/ 1619247 h 1781171"/>
                <a:gd name="connsiteX14" fmla="*/ 2822579 w 5289553"/>
                <a:gd name="connsiteY14" fmla="*/ 1593853 h 1781171"/>
                <a:gd name="connsiteX15" fmla="*/ 2679704 w 5289553"/>
                <a:gd name="connsiteY15" fmla="*/ 1593853 h 1781171"/>
                <a:gd name="connsiteX16" fmla="*/ 2679704 w 5289553"/>
                <a:gd name="connsiteY16" fmla="*/ 1536703 h 1781171"/>
                <a:gd name="connsiteX17" fmla="*/ 2660654 w 5289553"/>
                <a:gd name="connsiteY17" fmla="*/ 1536703 h 1781171"/>
                <a:gd name="connsiteX18" fmla="*/ 2660654 w 5289553"/>
                <a:gd name="connsiteY18" fmla="*/ 1495422 h 1781171"/>
                <a:gd name="connsiteX19" fmla="*/ 2609847 w 5289553"/>
                <a:gd name="connsiteY19" fmla="*/ 1495422 h 1781171"/>
                <a:gd name="connsiteX20" fmla="*/ 2609847 w 5289553"/>
                <a:gd name="connsiteY20" fmla="*/ 1425575 h 1781171"/>
                <a:gd name="connsiteX21" fmla="*/ 2511425 w 5289553"/>
                <a:gd name="connsiteY21" fmla="*/ 1425575 h 1781171"/>
                <a:gd name="connsiteX22" fmla="*/ 2511425 w 5289553"/>
                <a:gd name="connsiteY22" fmla="*/ 1412878 h 1781171"/>
                <a:gd name="connsiteX23" fmla="*/ 2403479 w 5289553"/>
                <a:gd name="connsiteY23" fmla="*/ 1412878 h 1781171"/>
                <a:gd name="connsiteX24" fmla="*/ 2403479 w 5289553"/>
                <a:gd name="connsiteY24" fmla="*/ 1377950 h 1781171"/>
                <a:gd name="connsiteX25" fmla="*/ 2336804 w 5289553"/>
                <a:gd name="connsiteY25" fmla="*/ 1377950 h 1781171"/>
                <a:gd name="connsiteX26" fmla="*/ 2336804 w 5289553"/>
                <a:gd name="connsiteY26" fmla="*/ 1343022 h 1781171"/>
                <a:gd name="connsiteX27" fmla="*/ 2308229 w 5289553"/>
                <a:gd name="connsiteY27" fmla="*/ 1343022 h 1781171"/>
                <a:gd name="connsiteX28" fmla="*/ 2308229 w 5289553"/>
                <a:gd name="connsiteY28" fmla="*/ 1327153 h 1781171"/>
                <a:gd name="connsiteX29" fmla="*/ 2266947 w 5289553"/>
                <a:gd name="connsiteY29" fmla="*/ 1327153 h 1781171"/>
                <a:gd name="connsiteX30" fmla="*/ 2266947 w 5289553"/>
                <a:gd name="connsiteY30" fmla="*/ 1266822 h 1781171"/>
                <a:gd name="connsiteX31" fmla="*/ 2070103 w 5289553"/>
                <a:gd name="connsiteY31" fmla="*/ 1266822 h 1781171"/>
                <a:gd name="connsiteX32" fmla="*/ 2070103 w 5289553"/>
                <a:gd name="connsiteY32" fmla="*/ 1219197 h 1781171"/>
                <a:gd name="connsiteX33" fmla="*/ 2038347 w 5289553"/>
                <a:gd name="connsiteY33" fmla="*/ 1219197 h 1781171"/>
                <a:gd name="connsiteX34" fmla="*/ 2038347 w 5289553"/>
                <a:gd name="connsiteY34" fmla="*/ 1171572 h 1781171"/>
                <a:gd name="connsiteX35" fmla="*/ 1939925 w 5289553"/>
                <a:gd name="connsiteY35" fmla="*/ 1171572 h 1781171"/>
                <a:gd name="connsiteX36" fmla="*/ 1939925 w 5289553"/>
                <a:gd name="connsiteY36" fmla="*/ 1114422 h 1781171"/>
                <a:gd name="connsiteX37" fmla="*/ 1863725 w 5289553"/>
                <a:gd name="connsiteY37" fmla="*/ 1114422 h 1781171"/>
                <a:gd name="connsiteX38" fmla="*/ 1863725 w 5289553"/>
                <a:gd name="connsiteY38" fmla="*/ 1057272 h 1781171"/>
                <a:gd name="connsiteX39" fmla="*/ 1822454 w 5289553"/>
                <a:gd name="connsiteY39" fmla="*/ 1057272 h 1781171"/>
                <a:gd name="connsiteX40" fmla="*/ 1822454 w 5289553"/>
                <a:gd name="connsiteY40" fmla="*/ 1038222 h 1781171"/>
                <a:gd name="connsiteX41" fmla="*/ 1781172 w 5289553"/>
                <a:gd name="connsiteY41" fmla="*/ 1038222 h 1781171"/>
                <a:gd name="connsiteX42" fmla="*/ 1781172 w 5289553"/>
                <a:gd name="connsiteY42" fmla="*/ 993778 h 1781171"/>
                <a:gd name="connsiteX43" fmla="*/ 1755779 w 5289553"/>
                <a:gd name="connsiteY43" fmla="*/ 993778 h 1781171"/>
                <a:gd name="connsiteX44" fmla="*/ 1755779 w 5289553"/>
                <a:gd name="connsiteY44" fmla="*/ 930275 h 1781171"/>
                <a:gd name="connsiteX45" fmla="*/ 1657347 w 5289553"/>
                <a:gd name="connsiteY45" fmla="*/ 930275 h 1781171"/>
                <a:gd name="connsiteX46" fmla="*/ 1657347 w 5289553"/>
                <a:gd name="connsiteY46" fmla="*/ 917575 h 1781171"/>
                <a:gd name="connsiteX47" fmla="*/ 1628772 w 5289553"/>
                <a:gd name="connsiteY47" fmla="*/ 917575 h 1781171"/>
                <a:gd name="connsiteX48" fmla="*/ 1628772 w 5289553"/>
                <a:gd name="connsiteY48" fmla="*/ 885825 h 1781171"/>
                <a:gd name="connsiteX49" fmla="*/ 1565279 w 5289553"/>
                <a:gd name="connsiteY49" fmla="*/ 885825 h 1781171"/>
                <a:gd name="connsiteX50" fmla="*/ 1565279 w 5289553"/>
                <a:gd name="connsiteY50" fmla="*/ 866774 h 1781171"/>
                <a:gd name="connsiteX51" fmla="*/ 1514472 w 5289553"/>
                <a:gd name="connsiteY51" fmla="*/ 866774 h 1781171"/>
                <a:gd name="connsiteX52" fmla="*/ 1514472 w 5289553"/>
                <a:gd name="connsiteY52" fmla="*/ 809624 h 1781171"/>
                <a:gd name="connsiteX53" fmla="*/ 1476372 w 5289553"/>
                <a:gd name="connsiteY53" fmla="*/ 809624 h 1781171"/>
                <a:gd name="connsiteX54" fmla="*/ 1476372 w 5289553"/>
                <a:gd name="connsiteY54" fmla="*/ 736600 h 1781171"/>
                <a:gd name="connsiteX55" fmla="*/ 1374779 w 5289553"/>
                <a:gd name="connsiteY55" fmla="*/ 736600 h 1781171"/>
                <a:gd name="connsiteX56" fmla="*/ 1374779 w 5289553"/>
                <a:gd name="connsiteY56" fmla="*/ 692150 h 1781171"/>
                <a:gd name="connsiteX57" fmla="*/ 1343022 w 5289553"/>
                <a:gd name="connsiteY57" fmla="*/ 692150 h 1781171"/>
                <a:gd name="connsiteX58" fmla="*/ 1343022 w 5289553"/>
                <a:gd name="connsiteY58" fmla="*/ 619124 h 1781171"/>
                <a:gd name="connsiteX59" fmla="*/ 1298579 w 5289553"/>
                <a:gd name="connsiteY59" fmla="*/ 619124 h 1781171"/>
                <a:gd name="connsiteX60" fmla="*/ 1298579 w 5289553"/>
                <a:gd name="connsiteY60" fmla="*/ 561975 h 1781171"/>
                <a:gd name="connsiteX61" fmla="*/ 1244600 w 5289553"/>
                <a:gd name="connsiteY61" fmla="*/ 561975 h 1781171"/>
                <a:gd name="connsiteX62" fmla="*/ 1244600 w 5289553"/>
                <a:gd name="connsiteY62" fmla="*/ 469900 h 1781171"/>
                <a:gd name="connsiteX63" fmla="*/ 1114422 w 5289553"/>
                <a:gd name="connsiteY63" fmla="*/ 469900 h 1781171"/>
                <a:gd name="connsiteX64" fmla="*/ 1114422 w 5289553"/>
                <a:gd name="connsiteY64" fmla="*/ 403225 h 1781171"/>
                <a:gd name="connsiteX65" fmla="*/ 1044575 w 5289553"/>
                <a:gd name="connsiteY65" fmla="*/ 403225 h 1781171"/>
                <a:gd name="connsiteX66" fmla="*/ 1044575 w 5289553"/>
                <a:gd name="connsiteY66" fmla="*/ 371475 h 1781171"/>
                <a:gd name="connsiteX67" fmla="*/ 990597 w 5289553"/>
                <a:gd name="connsiteY67" fmla="*/ 371475 h 1781171"/>
                <a:gd name="connsiteX68" fmla="*/ 990597 w 5289553"/>
                <a:gd name="connsiteY68" fmla="*/ 327025 h 1781171"/>
                <a:gd name="connsiteX69" fmla="*/ 955679 w 5289553"/>
                <a:gd name="connsiteY69" fmla="*/ 327025 h 1781171"/>
                <a:gd name="connsiteX70" fmla="*/ 955679 w 5289553"/>
                <a:gd name="connsiteY70" fmla="*/ 276224 h 1781171"/>
                <a:gd name="connsiteX71" fmla="*/ 927104 w 5289553"/>
                <a:gd name="connsiteY71" fmla="*/ 276224 h 1781171"/>
                <a:gd name="connsiteX72" fmla="*/ 927104 w 5289553"/>
                <a:gd name="connsiteY72" fmla="*/ 215900 h 1781171"/>
                <a:gd name="connsiteX73" fmla="*/ 857247 w 5289553"/>
                <a:gd name="connsiteY73" fmla="*/ 215900 h 1781171"/>
                <a:gd name="connsiteX74" fmla="*/ 857247 w 5289553"/>
                <a:gd name="connsiteY74" fmla="*/ 177800 h 1781171"/>
                <a:gd name="connsiteX75" fmla="*/ 803279 w 5289553"/>
                <a:gd name="connsiteY75" fmla="*/ 177800 h 1781171"/>
                <a:gd name="connsiteX76" fmla="*/ 803279 w 5289553"/>
                <a:gd name="connsiteY76" fmla="*/ 152399 h 1781171"/>
                <a:gd name="connsiteX77" fmla="*/ 742947 w 5289553"/>
                <a:gd name="connsiteY77" fmla="*/ 152399 h 1781171"/>
                <a:gd name="connsiteX78" fmla="*/ 742947 w 5289553"/>
                <a:gd name="connsiteY78" fmla="*/ 130175 h 1781171"/>
                <a:gd name="connsiteX79" fmla="*/ 714372 w 5289553"/>
                <a:gd name="connsiteY79" fmla="*/ 130175 h 1781171"/>
                <a:gd name="connsiteX80" fmla="*/ 714372 w 5289553"/>
                <a:gd name="connsiteY80" fmla="*/ 88900 h 1781171"/>
                <a:gd name="connsiteX81" fmla="*/ 581022 w 5289553"/>
                <a:gd name="connsiteY81" fmla="*/ 88900 h 1781171"/>
                <a:gd name="connsiteX82" fmla="*/ 581022 w 5289553"/>
                <a:gd name="connsiteY82" fmla="*/ 60325 h 1781171"/>
                <a:gd name="connsiteX83" fmla="*/ 450851 w 5289553"/>
                <a:gd name="connsiteY83" fmla="*/ 60325 h 1781171"/>
                <a:gd name="connsiteX84" fmla="*/ 450851 w 5289553"/>
                <a:gd name="connsiteY84" fmla="*/ 41275 h 1781171"/>
                <a:gd name="connsiteX85" fmla="*/ 215900 w 5289553"/>
                <a:gd name="connsiteY85" fmla="*/ 41275 h 1781171"/>
                <a:gd name="connsiteX86" fmla="*/ 215900 w 5289553"/>
                <a:gd name="connsiteY86" fmla="*/ 12700 h 1781171"/>
                <a:gd name="connsiteX87" fmla="*/ 60326 w 5289553"/>
                <a:gd name="connsiteY87" fmla="*/ 12700 h 1781171"/>
                <a:gd name="connsiteX88" fmla="*/ 60326 w 5289553"/>
                <a:gd name="connsiteY88" fmla="*/ 0 h 1781171"/>
                <a:gd name="connsiteX89" fmla="*/ 0 w 5289553"/>
                <a:gd name="connsiteY89" fmla="*/ 0 h 178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289553" h="1781171">
                  <a:moveTo>
                    <a:pt x="5289554" y="1781172"/>
                  </a:moveTo>
                  <a:lnTo>
                    <a:pt x="3708404" y="1781172"/>
                  </a:lnTo>
                  <a:lnTo>
                    <a:pt x="3708404" y="1743072"/>
                  </a:lnTo>
                  <a:lnTo>
                    <a:pt x="3273425" y="1743072"/>
                  </a:lnTo>
                  <a:lnTo>
                    <a:pt x="3273425" y="1714497"/>
                  </a:lnTo>
                  <a:lnTo>
                    <a:pt x="3190872" y="1714497"/>
                  </a:lnTo>
                  <a:lnTo>
                    <a:pt x="3190872" y="1695447"/>
                  </a:lnTo>
                  <a:lnTo>
                    <a:pt x="3079754" y="1695447"/>
                  </a:lnTo>
                  <a:lnTo>
                    <a:pt x="3079754" y="1654175"/>
                  </a:lnTo>
                  <a:lnTo>
                    <a:pt x="2905122" y="1654175"/>
                  </a:lnTo>
                  <a:lnTo>
                    <a:pt x="2905122" y="1647822"/>
                  </a:lnTo>
                  <a:lnTo>
                    <a:pt x="2892425" y="1647822"/>
                  </a:lnTo>
                  <a:lnTo>
                    <a:pt x="2892425" y="1619247"/>
                  </a:lnTo>
                  <a:lnTo>
                    <a:pt x="2822579" y="1619247"/>
                  </a:lnTo>
                  <a:lnTo>
                    <a:pt x="2822579" y="1593853"/>
                  </a:lnTo>
                  <a:lnTo>
                    <a:pt x="2679704" y="1593853"/>
                  </a:lnTo>
                  <a:lnTo>
                    <a:pt x="2679704" y="1536703"/>
                  </a:lnTo>
                  <a:lnTo>
                    <a:pt x="2660654" y="1536703"/>
                  </a:lnTo>
                  <a:lnTo>
                    <a:pt x="2660654" y="1495422"/>
                  </a:lnTo>
                  <a:lnTo>
                    <a:pt x="2609847" y="1495422"/>
                  </a:lnTo>
                  <a:lnTo>
                    <a:pt x="2609847" y="1425575"/>
                  </a:lnTo>
                  <a:lnTo>
                    <a:pt x="2511425" y="1425575"/>
                  </a:lnTo>
                  <a:lnTo>
                    <a:pt x="2511425" y="1412878"/>
                  </a:lnTo>
                  <a:lnTo>
                    <a:pt x="2403479" y="1412878"/>
                  </a:lnTo>
                  <a:lnTo>
                    <a:pt x="2403479" y="1377950"/>
                  </a:lnTo>
                  <a:lnTo>
                    <a:pt x="2336804" y="1377950"/>
                  </a:lnTo>
                  <a:lnTo>
                    <a:pt x="2336804" y="1343022"/>
                  </a:lnTo>
                  <a:lnTo>
                    <a:pt x="2308229" y="1343022"/>
                  </a:lnTo>
                  <a:lnTo>
                    <a:pt x="2308229" y="1327153"/>
                  </a:lnTo>
                  <a:lnTo>
                    <a:pt x="2266947" y="1327153"/>
                  </a:lnTo>
                  <a:lnTo>
                    <a:pt x="2266947" y="1266822"/>
                  </a:lnTo>
                  <a:lnTo>
                    <a:pt x="2070103" y="1266822"/>
                  </a:lnTo>
                  <a:lnTo>
                    <a:pt x="2070103" y="1219197"/>
                  </a:lnTo>
                  <a:lnTo>
                    <a:pt x="2038347" y="1219197"/>
                  </a:lnTo>
                  <a:lnTo>
                    <a:pt x="2038347" y="1171572"/>
                  </a:lnTo>
                  <a:lnTo>
                    <a:pt x="1939925" y="1171572"/>
                  </a:lnTo>
                  <a:lnTo>
                    <a:pt x="1939925" y="1114422"/>
                  </a:lnTo>
                  <a:lnTo>
                    <a:pt x="1863725" y="1114422"/>
                  </a:lnTo>
                  <a:lnTo>
                    <a:pt x="1863725" y="1057272"/>
                  </a:lnTo>
                  <a:lnTo>
                    <a:pt x="1822454" y="1057272"/>
                  </a:lnTo>
                  <a:lnTo>
                    <a:pt x="1822454" y="1038222"/>
                  </a:lnTo>
                  <a:lnTo>
                    <a:pt x="1781172" y="1038222"/>
                  </a:lnTo>
                  <a:lnTo>
                    <a:pt x="1781172" y="993778"/>
                  </a:lnTo>
                  <a:lnTo>
                    <a:pt x="1755779" y="993778"/>
                  </a:lnTo>
                  <a:lnTo>
                    <a:pt x="1755779" y="930275"/>
                  </a:lnTo>
                  <a:lnTo>
                    <a:pt x="1657347" y="930275"/>
                  </a:lnTo>
                  <a:lnTo>
                    <a:pt x="1657347" y="917575"/>
                  </a:lnTo>
                  <a:lnTo>
                    <a:pt x="1628772" y="917575"/>
                  </a:lnTo>
                  <a:lnTo>
                    <a:pt x="1628772" y="885825"/>
                  </a:lnTo>
                  <a:lnTo>
                    <a:pt x="1565279" y="885825"/>
                  </a:lnTo>
                  <a:lnTo>
                    <a:pt x="1565279" y="866774"/>
                  </a:lnTo>
                  <a:lnTo>
                    <a:pt x="1514472" y="866774"/>
                  </a:lnTo>
                  <a:lnTo>
                    <a:pt x="1514472" y="809624"/>
                  </a:lnTo>
                  <a:lnTo>
                    <a:pt x="1476372" y="809624"/>
                  </a:lnTo>
                  <a:lnTo>
                    <a:pt x="1476372" y="736600"/>
                  </a:lnTo>
                  <a:lnTo>
                    <a:pt x="1374779" y="736600"/>
                  </a:lnTo>
                  <a:lnTo>
                    <a:pt x="1374779" y="692150"/>
                  </a:lnTo>
                  <a:lnTo>
                    <a:pt x="1343022" y="692150"/>
                  </a:lnTo>
                  <a:lnTo>
                    <a:pt x="1343022" y="619124"/>
                  </a:lnTo>
                  <a:lnTo>
                    <a:pt x="1298579" y="619124"/>
                  </a:lnTo>
                  <a:lnTo>
                    <a:pt x="1298579" y="561975"/>
                  </a:lnTo>
                  <a:lnTo>
                    <a:pt x="1244600" y="561975"/>
                  </a:lnTo>
                  <a:lnTo>
                    <a:pt x="1244600" y="469900"/>
                  </a:lnTo>
                  <a:lnTo>
                    <a:pt x="1114422" y="469900"/>
                  </a:lnTo>
                  <a:lnTo>
                    <a:pt x="1114422" y="403225"/>
                  </a:lnTo>
                  <a:lnTo>
                    <a:pt x="1044575" y="403225"/>
                  </a:lnTo>
                  <a:lnTo>
                    <a:pt x="1044575" y="371475"/>
                  </a:lnTo>
                  <a:lnTo>
                    <a:pt x="990597" y="371475"/>
                  </a:lnTo>
                  <a:lnTo>
                    <a:pt x="990597" y="327025"/>
                  </a:lnTo>
                  <a:lnTo>
                    <a:pt x="955679" y="327025"/>
                  </a:lnTo>
                  <a:lnTo>
                    <a:pt x="955679" y="276224"/>
                  </a:lnTo>
                  <a:lnTo>
                    <a:pt x="927104" y="276224"/>
                  </a:lnTo>
                  <a:lnTo>
                    <a:pt x="927104" y="215900"/>
                  </a:lnTo>
                  <a:lnTo>
                    <a:pt x="857247" y="215900"/>
                  </a:lnTo>
                  <a:lnTo>
                    <a:pt x="857247" y="177800"/>
                  </a:lnTo>
                  <a:lnTo>
                    <a:pt x="803279" y="177800"/>
                  </a:lnTo>
                  <a:lnTo>
                    <a:pt x="803279" y="152399"/>
                  </a:lnTo>
                  <a:lnTo>
                    <a:pt x="742947" y="152399"/>
                  </a:lnTo>
                  <a:lnTo>
                    <a:pt x="742947" y="130175"/>
                  </a:lnTo>
                  <a:lnTo>
                    <a:pt x="714372" y="130175"/>
                  </a:lnTo>
                  <a:lnTo>
                    <a:pt x="714372" y="88900"/>
                  </a:lnTo>
                  <a:lnTo>
                    <a:pt x="581022" y="88900"/>
                  </a:lnTo>
                  <a:lnTo>
                    <a:pt x="581022" y="60325"/>
                  </a:lnTo>
                  <a:lnTo>
                    <a:pt x="450851" y="60325"/>
                  </a:lnTo>
                  <a:lnTo>
                    <a:pt x="450851" y="41275"/>
                  </a:lnTo>
                  <a:lnTo>
                    <a:pt x="215900" y="41275"/>
                  </a:lnTo>
                  <a:lnTo>
                    <a:pt x="215900" y="12700"/>
                  </a:lnTo>
                  <a:lnTo>
                    <a:pt x="60326" y="12700"/>
                  </a:lnTo>
                  <a:lnTo>
                    <a:pt x="60326" y="0"/>
                  </a:lnTo>
                  <a:lnTo>
                    <a:pt x="0" y="0"/>
                  </a:lnTo>
                </a:path>
              </a:pathLst>
            </a:custGeom>
            <a:noFill/>
            <a:ln w="19050" cap="flat">
              <a:solidFill>
                <a:srgbClr val="B60D27"/>
              </a:solidFill>
              <a:prstDash val="sys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22" name="Freeform: Shape 155">
              <a:extLst>
                <a:ext uri="{FF2B5EF4-FFF2-40B4-BE49-F238E27FC236}">
                  <a16:creationId xmlns:a16="http://schemas.microsoft.com/office/drawing/2014/main" id="{D4701143-E5A4-47AF-AA87-C8E5FEC54573}"/>
                </a:ext>
              </a:extLst>
            </p:cNvPr>
            <p:cNvSpPr/>
            <p:nvPr/>
          </p:nvSpPr>
          <p:spPr>
            <a:xfrm>
              <a:off x="7245309" y="1838959"/>
              <a:ext cx="4263288" cy="1656000"/>
            </a:xfrm>
            <a:custGeom>
              <a:avLst/>
              <a:gdLst>
                <a:gd name="connsiteX0" fmla="*/ 5295900 w 5295900"/>
                <a:gd name="connsiteY0" fmla="*/ 2076453 h 2076453"/>
                <a:gd name="connsiteX1" fmla="*/ 3746497 w 5295900"/>
                <a:gd name="connsiteY1" fmla="*/ 2076453 h 2076453"/>
                <a:gd name="connsiteX2" fmla="*/ 3746497 w 5295900"/>
                <a:gd name="connsiteY2" fmla="*/ 2038353 h 2076453"/>
                <a:gd name="connsiteX3" fmla="*/ 3276600 w 5295900"/>
                <a:gd name="connsiteY3" fmla="*/ 2038353 h 2076453"/>
                <a:gd name="connsiteX4" fmla="*/ 3276600 w 5295900"/>
                <a:gd name="connsiteY4" fmla="*/ 1978022 h 2076453"/>
                <a:gd name="connsiteX5" fmla="*/ 2914650 w 5295900"/>
                <a:gd name="connsiteY5" fmla="*/ 1978022 h 2076453"/>
                <a:gd name="connsiteX6" fmla="*/ 2914650 w 5295900"/>
                <a:gd name="connsiteY6" fmla="*/ 1936750 h 2076453"/>
                <a:gd name="connsiteX7" fmla="*/ 2857500 w 5295900"/>
                <a:gd name="connsiteY7" fmla="*/ 1936750 h 2076453"/>
                <a:gd name="connsiteX8" fmla="*/ 2857500 w 5295900"/>
                <a:gd name="connsiteY8" fmla="*/ 1905003 h 2076453"/>
                <a:gd name="connsiteX9" fmla="*/ 2692403 w 5295900"/>
                <a:gd name="connsiteY9" fmla="*/ 1905003 h 2076453"/>
                <a:gd name="connsiteX10" fmla="*/ 2692403 w 5295900"/>
                <a:gd name="connsiteY10" fmla="*/ 1835147 h 2076453"/>
                <a:gd name="connsiteX11" fmla="*/ 2657475 w 5295900"/>
                <a:gd name="connsiteY11" fmla="*/ 1835147 h 2076453"/>
                <a:gd name="connsiteX12" fmla="*/ 2657475 w 5295900"/>
                <a:gd name="connsiteY12" fmla="*/ 1777997 h 2076453"/>
                <a:gd name="connsiteX13" fmla="*/ 2600325 w 5295900"/>
                <a:gd name="connsiteY13" fmla="*/ 1777997 h 2076453"/>
                <a:gd name="connsiteX14" fmla="*/ 2600325 w 5295900"/>
                <a:gd name="connsiteY14" fmla="*/ 1749422 h 2076453"/>
                <a:gd name="connsiteX15" fmla="*/ 2463803 w 5295900"/>
                <a:gd name="connsiteY15" fmla="*/ 1749422 h 2076453"/>
                <a:gd name="connsiteX16" fmla="*/ 2463803 w 5295900"/>
                <a:gd name="connsiteY16" fmla="*/ 1736725 h 2076453"/>
                <a:gd name="connsiteX17" fmla="*/ 2381250 w 5295900"/>
                <a:gd name="connsiteY17" fmla="*/ 1736725 h 2076453"/>
                <a:gd name="connsiteX18" fmla="*/ 2381250 w 5295900"/>
                <a:gd name="connsiteY18" fmla="*/ 1673222 h 2076453"/>
                <a:gd name="connsiteX19" fmla="*/ 2298697 w 5295900"/>
                <a:gd name="connsiteY19" fmla="*/ 1673222 h 2076453"/>
                <a:gd name="connsiteX20" fmla="*/ 2298697 w 5295900"/>
                <a:gd name="connsiteY20" fmla="*/ 1622425 h 2076453"/>
                <a:gd name="connsiteX21" fmla="*/ 2095500 w 5295900"/>
                <a:gd name="connsiteY21" fmla="*/ 1622425 h 2076453"/>
                <a:gd name="connsiteX22" fmla="*/ 2095500 w 5295900"/>
                <a:gd name="connsiteY22" fmla="*/ 1552578 h 2076453"/>
                <a:gd name="connsiteX23" fmla="*/ 2044703 w 5295900"/>
                <a:gd name="connsiteY23" fmla="*/ 1552578 h 2076453"/>
                <a:gd name="connsiteX24" fmla="*/ 2044703 w 5295900"/>
                <a:gd name="connsiteY24" fmla="*/ 1514478 h 2076453"/>
                <a:gd name="connsiteX25" fmla="*/ 1987553 w 5295900"/>
                <a:gd name="connsiteY25" fmla="*/ 1514478 h 2076453"/>
                <a:gd name="connsiteX26" fmla="*/ 1987553 w 5295900"/>
                <a:gd name="connsiteY26" fmla="*/ 1473197 h 2076453"/>
                <a:gd name="connsiteX27" fmla="*/ 1901828 w 5295900"/>
                <a:gd name="connsiteY27" fmla="*/ 1473197 h 2076453"/>
                <a:gd name="connsiteX28" fmla="*/ 1901828 w 5295900"/>
                <a:gd name="connsiteY28" fmla="*/ 1422400 h 2076453"/>
                <a:gd name="connsiteX29" fmla="*/ 1822447 w 5295900"/>
                <a:gd name="connsiteY29" fmla="*/ 1422400 h 2076453"/>
                <a:gd name="connsiteX30" fmla="*/ 1822447 w 5295900"/>
                <a:gd name="connsiteY30" fmla="*/ 1346200 h 2076453"/>
                <a:gd name="connsiteX31" fmla="*/ 1778003 w 5295900"/>
                <a:gd name="connsiteY31" fmla="*/ 1346200 h 2076453"/>
                <a:gd name="connsiteX32" fmla="*/ 1778003 w 5295900"/>
                <a:gd name="connsiteY32" fmla="*/ 1289050 h 2076453"/>
                <a:gd name="connsiteX33" fmla="*/ 1695450 w 5295900"/>
                <a:gd name="connsiteY33" fmla="*/ 1289050 h 2076453"/>
                <a:gd name="connsiteX34" fmla="*/ 1695450 w 5295900"/>
                <a:gd name="connsiteY34" fmla="*/ 1276353 h 2076453"/>
                <a:gd name="connsiteX35" fmla="*/ 1644653 w 5295900"/>
                <a:gd name="connsiteY35" fmla="*/ 1276353 h 2076453"/>
                <a:gd name="connsiteX36" fmla="*/ 1644653 w 5295900"/>
                <a:gd name="connsiteY36" fmla="*/ 1238253 h 2076453"/>
                <a:gd name="connsiteX37" fmla="*/ 1581150 w 5295900"/>
                <a:gd name="connsiteY37" fmla="*/ 1238253 h 2076453"/>
                <a:gd name="connsiteX38" fmla="*/ 1581150 w 5295900"/>
                <a:gd name="connsiteY38" fmla="*/ 1222375 h 2076453"/>
                <a:gd name="connsiteX39" fmla="*/ 1539878 w 5295900"/>
                <a:gd name="connsiteY39" fmla="*/ 1222375 h 2076453"/>
                <a:gd name="connsiteX40" fmla="*/ 1539878 w 5295900"/>
                <a:gd name="connsiteY40" fmla="*/ 1136650 h 2076453"/>
                <a:gd name="connsiteX41" fmla="*/ 1511303 w 5295900"/>
                <a:gd name="connsiteY41" fmla="*/ 1136650 h 2076453"/>
                <a:gd name="connsiteX42" fmla="*/ 1511303 w 5295900"/>
                <a:gd name="connsiteY42" fmla="*/ 1101722 h 2076453"/>
                <a:gd name="connsiteX43" fmla="*/ 1409700 w 5295900"/>
                <a:gd name="connsiteY43" fmla="*/ 1101722 h 2076453"/>
                <a:gd name="connsiteX44" fmla="*/ 1409700 w 5295900"/>
                <a:gd name="connsiteY44" fmla="*/ 1047753 h 2076453"/>
                <a:gd name="connsiteX45" fmla="*/ 1393822 w 5295900"/>
                <a:gd name="connsiteY45" fmla="*/ 1047753 h 2076453"/>
                <a:gd name="connsiteX46" fmla="*/ 1393822 w 5295900"/>
                <a:gd name="connsiteY46" fmla="*/ 981078 h 2076453"/>
                <a:gd name="connsiteX47" fmla="*/ 1365247 w 5295900"/>
                <a:gd name="connsiteY47" fmla="*/ 981078 h 2076453"/>
                <a:gd name="connsiteX48" fmla="*/ 1365247 w 5295900"/>
                <a:gd name="connsiteY48" fmla="*/ 946150 h 2076453"/>
                <a:gd name="connsiteX49" fmla="*/ 1323975 w 5295900"/>
                <a:gd name="connsiteY49" fmla="*/ 946150 h 2076453"/>
                <a:gd name="connsiteX50" fmla="*/ 1323975 w 5295900"/>
                <a:gd name="connsiteY50" fmla="*/ 882650 h 2076453"/>
                <a:gd name="connsiteX51" fmla="*/ 1269997 w 5295900"/>
                <a:gd name="connsiteY51" fmla="*/ 882650 h 2076453"/>
                <a:gd name="connsiteX52" fmla="*/ 1269997 w 5295900"/>
                <a:gd name="connsiteY52" fmla="*/ 793750 h 2076453"/>
                <a:gd name="connsiteX53" fmla="*/ 1193797 w 5295900"/>
                <a:gd name="connsiteY53" fmla="*/ 793750 h 2076453"/>
                <a:gd name="connsiteX54" fmla="*/ 1193797 w 5295900"/>
                <a:gd name="connsiteY54" fmla="*/ 755650 h 2076453"/>
                <a:gd name="connsiteX55" fmla="*/ 1139828 w 5295900"/>
                <a:gd name="connsiteY55" fmla="*/ 755650 h 2076453"/>
                <a:gd name="connsiteX56" fmla="*/ 1139828 w 5295900"/>
                <a:gd name="connsiteY56" fmla="*/ 708025 h 2076453"/>
                <a:gd name="connsiteX57" fmla="*/ 1095375 w 5295900"/>
                <a:gd name="connsiteY57" fmla="*/ 708025 h 2076453"/>
                <a:gd name="connsiteX58" fmla="*/ 1095375 w 5295900"/>
                <a:gd name="connsiteY58" fmla="*/ 679450 h 2076453"/>
                <a:gd name="connsiteX59" fmla="*/ 1063628 w 5295900"/>
                <a:gd name="connsiteY59" fmla="*/ 679450 h 2076453"/>
                <a:gd name="connsiteX60" fmla="*/ 1063628 w 5295900"/>
                <a:gd name="connsiteY60" fmla="*/ 631825 h 2076453"/>
                <a:gd name="connsiteX61" fmla="*/ 981075 w 5295900"/>
                <a:gd name="connsiteY61" fmla="*/ 631825 h 2076453"/>
                <a:gd name="connsiteX62" fmla="*/ 981075 w 5295900"/>
                <a:gd name="connsiteY62" fmla="*/ 527050 h 2076453"/>
                <a:gd name="connsiteX63" fmla="*/ 955672 w 5295900"/>
                <a:gd name="connsiteY63" fmla="*/ 527050 h 2076453"/>
                <a:gd name="connsiteX64" fmla="*/ 955672 w 5295900"/>
                <a:gd name="connsiteY64" fmla="*/ 460375 h 2076453"/>
                <a:gd name="connsiteX65" fmla="*/ 904875 w 5295900"/>
                <a:gd name="connsiteY65" fmla="*/ 460375 h 2076453"/>
                <a:gd name="connsiteX66" fmla="*/ 904875 w 5295900"/>
                <a:gd name="connsiteY66" fmla="*/ 415925 h 2076453"/>
                <a:gd name="connsiteX67" fmla="*/ 873128 w 5295900"/>
                <a:gd name="connsiteY67" fmla="*/ 415925 h 2076453"/>
                <a:gd name="connsiteX68" fmla="*/ 873128 w 5295900"/>
                <a:gd name="connsiteY68" fmla="*/ 396875 h 2076453"/>
                <a:gd name="connsiteX69" fmla="*/ 768353 w 5295900"/>
                <a:gd name="connsiteY69" fmla="*/ 396875 h 2076453"/>
                <a:gd name="connsiteX70" fmla="*/ 768353 w 5295900"/>
                <a:gd name="connsiteY70" fmla="*/ 327025 h 2076453"/>
                <a:gd name="connsiteX71" fmla="*/ 701678 w 5295900"/>
                <a:gd name="connsiteY71" fmla="*/ 327025 h 2076453"/>
                <a:gd name="connsiteX72" fmla="*/ 701678 w 5295900"/>
                <a:gd name="connsiteY72" fmla="*/ 276225 h 2076453"/>
                <a:gd name="connsiteX73" fmla="*/ 603247 w 5295900"/>
                <a:gd name="connsiteY73" fmla="*/ 276225 h 2076453"/>
                <a:gd name="connsiteX74" fmla="*/ 603247 w 5295900"/>
                <a:gd name="connsiteY74" fmla="*/ 225425 h 2076453"/>
                <a:gd name="connsiteX75" fmla="*/ 482600 w 5295900"/>
                <a:gd name="connsiteY75" fmla="*/ 225425 h 2076453"/>
                <a:gd name="connsiteX76" fmla="*/ 482600 w 5295900"/>
                <a:gd name="connsiteY76" fmla="*/ 180975 h 2076453"/>
                <a:gd name="connsiteX77" fmla="*/ 260350 w 5295900"/>
                <a:gd name="connsiteY77" fmla="*/ 180975 h 2076453"/>
                <a:gd name="connsiteX78" fmla="*/ 260350 w 5295900"/>
                <a:gd name="connsiteY78" fmla="*/ 139700 h 2076453"/>
                <a:gd name="connsiteX79" fmla="*/ 200025 w 5295900"/>
                <a:gd name="connsiteY79" fmla="*/ 139700 h 2076453"/>
                <a:gd name="connsiteX80" fmla="*/ 200025 w 5295900"/>
                <a:gd name="connsiteY80" fmla="*/ 111125 h 2076453"/>
                <a:gd name="connsiteX81" fmla="*/ 133350 w 5295900"/>
                <a:gd name="connsiteY81" fmla="*/ 111125 h 2076453"/>
                <a:gd name="connsiteX82" fmla="*/ 133350 w 5295900"/>
                <a:gd name="connsiteY82" fmla="*/ 92075 h 2076453"/>
                <a:gd name="connsiteX83" fmla="*/ 57150 w 5295900"/>
                <a:gd name="connsiteY83" fmla="*/ 92075 h 2076453"/>
                <a:gd name="connsiteX84" fmla="*/ 57150 w 5295900"/>
                <a:gd name="connsiteY84" fmla="*/ 50800 h 2076453"/>
                <a:gd name="connsiteX85" fmla="*/ 0 w 5295900"/>
                <a:gd name="connsiteY85" fmla="*/ 50800 h 2076453"/>
                <a:gd name="connsiteX86" fmla="*/ 0 w 5295900"/>
                <a:gd name="connsiteY86" fmla="*/ 0 h 207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5295900" h="2076453">
                  <a:moveTo>
                    <a:pt x="5295900" y="2076453"/>
                  </a:moveTo>
                  <a:lnTo>
                    <a:pt x="3746497" y="2076453"/>
                  </a:lnTo>
                  <a:lnTo>
                    <a:pt x="3746497" y="2038353"/>
                  </a:lnTo>
                  <a:lnTo>
                    <a:pt x="3276600" y="2038353"/>
                  </a:lnTo>
                  <a:lnTo>
                    <a:pt x="3276600" y="1978022"/>
                  </a:lnTo>
                  <a:lnTo>
                    <a:pt x="2914650" y="1978022"/>
                  </a:lnTo>
                  <a:lnTo>
                    <a:pt x="2914650" y="1936750"/>
                  </a:lnTo>
                  <a:lnTo>
                    <a:pt x="2857500" y="1936750"/>
                  </a:lnTo>
                  <a:lnTo>
                    <a:pt x="2857500" y="1905003"/>
                  </a:lnTo>
                  <a:lnTo>
                    <a:pt x="2692403" y="1905003"/>
                  </a:lnTo>
                  <a:lnTo>
                    <a:pt x="2692403" y="1835147"/>
                  </a:lnTo>
                  <a:lnTo>
                    <a:pt x="2657475" y="1835147"/>
                  </a:lnTo>
                  <a:lnTo>
                    <a:pt x="2657475" y="1777997"/>
                  </a:lnTo>
                  <a:lnTo>
                    <a:pt x="2600325" y="1777997"/>
                  </a:lnTo>
                  <a:lnTo>
                    <a:pt x="2600325" y="1749422"/>
                  </a:lnTo>
                  <a:lnTo>
                    <a:pt x="2463803" y="1749422"/>
                  </a:lnTo>
                  <a:lnTo>
                    <a:pt x="2463803" y="1736725"/>
                  </a:lnTo>
                  <a:lnTo>
                    <a:pt x="2381250" y="1736725"/>
                  </a:lnTo>
                  <a:lnTo>
                    <a:pt x="2381250" y="1673222"/>
                  </a:lnTo>
                  <a:lnTo>
                    <a:pt x="2298697" y="1673222"/>
                  </a:lnTo>
                  <a:lnTo>
                    <a:pt x="2298697" y="1622425"/>
                  </a:lnTo>
                  <a:lnTo>
                    <a:pt x="2095500" y="1622425"/>
                  </a:lnTo>
                  <a:lnTo>
                    <a:pt x="2095500" y="1552578"/>
                  </a:lnTo>
                  <a:lnTo>
                    <a:pt x="2044703" y="1552578"/>
                  </a:lnTo>
                  <a:lnTo>
                    <a:pt x="2044703" y="1514478"/>
                  </a:lnTo>
                  <a:lnTo>
                    <a:pt x="1987553" y="1514478"/>
                  </a:lnTo>
                  <a:lnTo>
                    <a:pt x="1987553" y="1473197"/>
                  </a:lnTo>
                  <a:lnTo>
                    <a:pt x="1901828" y="1473197"/>
                  </a:lnTo>
                  <a:lnTo>
                    <a:pt x="1901828" y="1422400"/>
                  </a:lnTo>
                  <a:lnTo>
                    <a:pt x="1822447" y="1422400"/>
                  </a:lnTo>
                  <a:lnTo>
                    <a:pt x="1822447" y="1346200"/>
                  </a:lnTo>
                  <a:lnTo>
                    <a:pt x="1778003" y="1346200"/>
                  </a:lnTo>
                  <a:lnTo>
                    <a:pt x="1778003" y="1289050"/>
                  </a:lnTo>
                  <a:lnTo>
                    <a:pt x="1695450" y="1289050"/>
                  </a:lnTo>
                  <a:lnTo>
                    <a:pt x="1695450" y="1276353"/>
                  </a:lnTo>
                  <a:lnTo>
                    <a:pt x="1644653" y="1276353"/>
                  </a:lnTo>
                  <a:lnTo>
                    <a:pt x="1644653" y="1238253"/>
                  </a:lnTo>
                  <a:lnTo>
                    <a:pt x="1581150" y="1238253"/>
                  </a:lnTo>
                  <a:lnTo>
                    <a:pt x="1581150" y="1222375"/>
                  </a:lnTo>
                  <a:lnTo>
                    <a:pt x="1539878" y="1222375"/>
                  </a:lnTo>
                  <a:lnTo>
                    <a:pt x="1539878" y="1136650"/>
                  </a:lnTo>
                  <a:lnTo>
                    <a:pt x="1511303" y="1136650"/>
                  </a:lnTo>
                  <a:lnTo>
                    <a:pt x="1511303" y="1101722"/>
                  </a:lnTo>
                  <a:lnTo>
                    <a:pt x="1409700" y="1101722"/>
                  </a:lnTo>
                  <a:lnTo>
                    <a:pt x="1409700" y="1047753"/>
                  </a:lnTo>
                  <a:lnTo>
                    <a:pt x="1393822" y="1047753"/>
                  </a:lnTo>
                  <a:lnTo>
                    <a:pt x="1393822" y="981078"/>
                  </a:lnTo>
                  <a:lnTo>
                    <a:pt x="1365247" y="981078"/>
                  </a:lnTo>
                  <a:lnTo>
                    <a:pt x="1365247" y="946150"/>
                  </a:lnTo>
                  <a:lnTo>
                    <a:pt x="1323975" y="946150"/>
                  </a:lnTo>
                  <a:lnTo>
                    <a:pt x="1323975" y="882650"/>
                  </a:lnTo>
                  <a:lnTo>
                    <a:pt x="1269997" y="882650"/>
                  </a:lnTo>
                  <a:lnTo>
                    <a:pt x="1269997" y="793750"/>
                  </a:lnTo>
                  <a:lnTo>
                    <a:pt x="1193797" y="793750"/>
                  </a:lnTo>
                  <a:lnTo>
                    <a:pt x="1193797" y="755650"/>
                  </a:lnTo>
                  <a:lnTo>
                    <a:pt x="1139828" y="755650"/>
                  </a:lnTo>
                  <a:lnTo>
                    <a:pt x="1139828" y="708025"/>
                  </a:lnTo>
                  <a:lnTo>
                    <a:pt x="1095375" y="708025"/>
                  </a:lnTo>
                  <a:lnTo>
                    <a:pt x="1095375" y="679450"/>
                  </a:lnTo>
                  <a:lnTo>
                    <a:pt x="1063628" y="679450"/>
                  </a:lnTo>
                  <a:lnTo>
                    <a:pt x="1063628" y="631825"/>
                  </a:lnTo>
                  <a:lnTo>
                    <a:pt x="981075" y="631825"/>
                  </a:lnTo>
                  <a:lnTo>
                    <a:pt x="981075" y="527050"/>
                  </a:lnTo>
                  <a:lnTo>
                    <a:pt x="955672" y="527050"/>
                  </a:lnTo>
                  <a:lnTo>
                    <a:pt x="955672" y="460375"/>
                  </a:lnTo>
                  <a:lnTo>
                    <a:pt x="904875" y="460375"/>
                  </a:lnTo>
                  <a:lnTo>
                    <a:pt x="904875" y="415925"/>
                  </a:lnTo>
                  <a:lnTo>
                    <a:pt x="873128" y="415925"/>
                  </a:lnTo>
                  <a:lnTo>
                    <a:pt x="873128" y="396875"/>
                  </a:lnTo>
                  <a:lnTo>
                    <a:pt x="768353" y="396875"/>
                  </a:lnTo>
                  <a:lnTo>
                    <a:pt x="768353" y="327025"/>
                  </a:lnTo>
                  <a:lnTo>
                    <a:pt x="701678" y="327025"/>
                  </a:lnTo>
                  <a:lnTo>
                    <a:pt x="701678" y="276225"/>
                  </a:lnTo>
                  <a:lnTo>
                    <a:pt x="603247" y="276225"/>
                  </a:lnTo>
                  <a:lnTo>
                    <a:pt x="603247" y="225425"/>
                  </a:lnTo>
                  <a:lnTo>
                    <a:pt x="482600" y="225425"/>
                  </a:lnTo>
                  <a:lnTo>
                    <a:pt x="482600" y="180975"/>
                  </a:lnTo>
                  <a:lnTo>
                    <a:pt x="260350" y="180975"/>
                  </a:lnTo>
                  <a:lnTo>
                    <a:pt x="260350" y="139700"/>
                  </a:lnTo>
                  <a:lnTo>
                    <a:pt x="200025" y="139700"/>
                  </a:lnTo>
                  <a:lnTo>
                    <a:pt x="200025" y="111125"/>
                  </a:lnTo>
                  <a:lnTo>
                    <a:pt x="133350" y="111125"/>
                  </a:lnTo>
                  <a:lnTo>
                    <a:pt x="133350" y="92075"/>
                  </a:lnTo>
                  <a:lnTo>
                    <a:pt x="57150" y="92075"/>
                  </a:lnTo>
                  <a:lnTo>
                    <a:pt x="57150" y="50800"/>
                  </a:lnTo>
                  <a:lnTo>
                    <a:pt x="0" y="50800"/>
                  </a:lnTo>
                  <a:lnTo>
                    <a:pt x="0" y="0"/>
                  </a:lnTo>
                </a:path>
              </a:pathLst>
            </a:custGeom>
            <a:noFill/>
            <a:ln w="19050" cap="flat">
              <a:solidFill>
                <a:srgbClr val="B60D27"/>
              </a:solidFill>
              <a:prstDash val="sys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grpSp>
      <p:grpSp>
        <p:nvGrpSpPr>
          <p:cNvPr id="123" name="Group 122">
            <a:extLst>
              <a:ext uri="{FF2B5EF4-FFF2-40B4-BE49-F238E27FC236}">
                <a16:creationId xmlns:a16="http://schemas.microsoft.com/office/drawing/2014/main" id="{169FE0DF-A731-4722-8526-A669C7606CAD}"/>
              </a:ext>
            </a:extLst>
          </p:cNvPr>
          <p:cNvGrpSpPr/>
          <p:nvPr/>
        </p:nvGrpSpPr>
        <p:grpSpPr>
          <a:xfrm>
            <a:off x="7196137" y="1868076"/>
            <a:ext cx="4335463" cy="1726472"/>
            <a:chOff x="3386137" y="2307953"/>
            <a:chExt cx="5419725" cy="2192762"/>
          </a:xfrm>
        </p:grpSpPr>
        <p:sp>
          <p:nvSpPr>
            <p:cNvPr id="124" name="Freeform: Shape 161">
              <a:extLst>
                <a:ext uri="{FF2B5EF4-FFF2-40B4-BE49-F238E27FC236}">
                  <a16:creationId xmlns:a16="http://schemas.microsoft.com/office/drawing/2014/main" id="{DD8D8E71-63AB-45D3-BF4F-14C2EEEDFAC9}"/>
                </a:ext>
              </a:extLst>
            </p:cNvPr>
            <p:cNvSpPr/>
            <p:nvPr/>
          </p:nvSpPr>
          <p:spPr>
            <a:xfrm>
              <a:off x="3386137" y="2307953"/>
              <a:ext cx="5419725" cy="2140292"/>
            </a:xfrm>
            <a:custGeom>
              <a:avLst/>
              <a:gdLst>
                <a:gd name="connsiteX0" fmla="*/ 5419725 w 5419725"/>
                <a:gd name="connsiteY0" fmla="*/ 2140293 h 2140292"/>
                <a:gd name="connsiteX1" fmla="*/ 4178303 w 5419725"/>
                <a:gd name="connsiteY1" fmla="*/ 2140293 h 2140292"/>
                <a:gd name="connsiteX2" fmla="*/ 4178303 w 5419725"/>
                <a:gd name="connsiteY2" fmla="*/ 2121324 h 2140292"/>
                <a:gd name="connsiteX3" fmla="*/ 4121153 w 5419725"/>
                <a:gd name="connsiteY3" fmla="*/ 2121324 h 2140292"/>
                <a:gd name="connsiteX4" fmla="*/ 4121153 w 5419725"/>
                <a:gd name="connsiteY4" fmla="*/ 2096029 h 2140292"/>
                <a:gd name="connsiteX5" fmla="*/ 4038600 w 5419725"/>
                <a:gd name="connsiteY5" fmla="*/ 2096029 h 2140292"/>
                <a:gd name="connsiteX6" fmla="*/ 4038600 w 5419725"/>
                <a:gd name="connsiteY6" fmla="*/ 2080219 h 2140292"/>
                <a:gd name="connsiteX7" fmla="*/ 3098797 w 5419725"/>
                <a:gd name="connsiteY7" fmla="*/ 2080219 h 2140292"/>
                <a:gd name="connsiteX8" fmla="*/ 3098797 w 5419725"/>
                <a:gd name="connsiteY8" fmla="*/ 2061250 h 2140292"/>
                <a:gd name="connsiteX9" fmla="*/ 2882903 w 5419725"/>
                <a:gd name="connsiteY9" fmla="*/ 2061250 h 2140292"/>
                <a:gd name="connsiteX10" fmla="*/ 2882903 w 5419725"/>
                <a:gd name="connsiteY10" fmla="*/ 2039123 h 2140292"/>
                <a:gd name="connsiteX11" fmla="*/ 2419350 w 5419725"/>
                <a:gd name="connsiteY11" fmla="*/ 2039123 h 2140292"/>
                <a:gd name="connsiteX12" fmla="*/ 2419350 w 5419725"/>
                <a:gd name="connsiteY12" fmla="*/ 2013829 h 2140292"/>
                <a:gd name="connsiteX13" fmla="*/ 2339978 w 5419725"/>
                <a:gd name="connsiteY13" fmla="*/ 2013829 h 2140292"/>
                <a:gd name="connsiteX14" fmla="*/ 2339978 w 5419725"/>
                <a:gd name="connsiteY14" fmla="*/ 1991702 h 2140292"/>
                <a:gd name="connsiteX15" fmla="*/ 2314575 w 5419725"/>
                <a:gd name="connsiteY15" fmla="*/ 1991702 h 2140292"/>
                <a:gd name="connsiteX16" fmla="*/ 2314575 w 5419725"/>
                <a:gd name="connsiteY16" fmla="*/ 1963249 h 2140292"/>
                <a:gd name="connsiteX17" fmla="*/ 2292353 w 5419725"/>
                <a:gd name="connsiteY17" fmla="*/ 1963249 h 2140292"/>
                <a:gd name="connsiteX18" fmla="*/ 2292353 w 5419725"/>
                <a:gd name="connsiteY18" fmla="*/ 1925312 h 2140292"/>
                <a:gd name="connsiteX19" fmla="*/ 2254253 w 5419725"/>
                <a:gd name="connsiteY19" fmla="*/ 1925312 h 2140292"/>
                <a:gd name="connsiteX20" fmla="*/ 2254253 w 5419725"/>
                <a:gd name="connsiteY20" fmla="*/ 1900017 h 2140292"/>
                <a:gd name="connsiteX21" fmla="*/ 2159003 w 5419725"/>
                <a:gd name="connsiteY21" fmla="*/ 1900017 h 2140292"/>
                <a:gd name="connsiteX22" fmla="*/ 2159003 w 5419725"/>
                <a:gd name="connsiteY22" fmla="*/ 1877890 h 2140292"/>
                <a:gd name="connsiteX23" fmla="*/ 1965322 w 5419725"/>
                <a:gd name="connsiteY23" fmla="*/ 1877890 h 2140292"/>
                <a:gd name="connsiteX24" fmla="*/ 1965322 w 5419725"/>
                <a:gd name="connsiteY24" fmla="*/ 1849438 h 2140292"/>
                <a:gd name="connsiteX25" fmla="*/ 1914525 w 5419725"/>
                <a:gd name="connsiteY25" fmla="*/ 1849438 h 2140292"/>
                <a:gd name="connsiteX26" fmla="*/ 1914525 w 5419725"/>
                <a:gd name="connsiteY26" fmla="*/ 1820985 h 2140292"/>
                <a:gd name="connsiteX27" fmla="*/ 1854203 w 5419725"/>
                <a:gd name="connsiteY27" fmla="*/ 1820985 h 2140292"/>
                <a:gd name="connsiteX28" fmla="*/ 1854203 w 5419725"/>
                <a:gd name="connsiteY28" fmla="*/ 1795690 h 2140292"/>
                <a:gd name="connsiteX29" fmla="*/ 1771650 w 5419725"/>
                <a:gd name="connsiteY29" fmla="*/ 1795690 h 2140292"/>
                <a:gd name="connsiteX30" fmla="*/ 1771650 w 5419725"/>
                <a:gd name="connsiteY30" fmla="*/ 1732468 h 2140292"/>
                <a:gd name="connsiteX31" fmla="*/ 1739903 w 5419725"/>
                <a:gd name="connsiteY31" fmla="*/ 1732468 h 2140292"/>
                <a:gd name="connsiteX32" fmla="*/ 1739903 w 5419725"/>
                <a:gd name="connsiteY32" fmla="*/ 1707173 h 2140292"/>
                <a:gd name="connsiteX33" fmla="*/ 1714500 w 5419725"/>
                <a:gd name="connsiteY33" fmla="*/ 1707173 h 2140292"/>
                <a:gd name="connsiteX34" fmla="*/ 1714500 w 5419725"/>
                <a:gd name="connsiteY34" fmla="*/ 1653426 h 2140292"/>
                <a:gd name="connsiteX35" fmla="*/ 1679572 w 5419725"/>
                <a:gd name="connsiteY35" fmla="*/ 1653426 h 2140292"/>
                <a:gd name="connsiteX36" fmla="*/ 1679572 w 5419725"/>
                <a:gd name="connsiteY36" fmla="*/ 1612330 h 2140292"/>
                <a:gd name="connsiteX37" fmla="*/ 1635128 w 5419725"/>
                <a:gd name="connsiteY37" fmla="*/ 1612330 h 2140292"/>
                <a:gd name="connsiteX38" fmla="*/ 1635128 w 5419725"/>
                <a:gd name="connsiteY38" fmla="*/ 1583877 h 2140292"/>
                <a:gd name="connsiteX39" fmla="*/ 1533525 w 5419725"/>
                <a:gd name="connsiteY39" fmla="*/ 1583877 h 2140292"/>
                <a:gd name="connsiteX40" fmla="*/ 1533525 w 5419725"/>
                <a:gd name="connsiteY40" fmla="*/ 1558583 h 2140292"/>
                <a:gd name="connsiteX41" fmla="*/ 1438275 w 5419725"/>
                <a:gd name="connsiteY41" fmla="*/ 1558583 h 2140292"/>
                <a:gd name="connsiteX42" fmla="*/ 1438275 w 5419725"/>
                <a:gd name="connsiteY42" fmla="*/ 1495360 h 2140292"/>
                <a:gd name="connsiteX43" fmla="*/ 1403347 w 5419725"/>
                <a:gd name="connsiteY43" fmla="*/ 1495360 h 2140292"/>
                <a:gd name="connsiteX44" fmla="*/ 1403347 w 5419725"/>
                <a:gd name="connsiteY44" fmla="*/ 1482708 h 2140292"/>
                <a:gd name="connsiteX45" fmla="*/ 1352550 w 5419725"/>
                <a:gd name="connsiteY45" fmla="*/ 1482708 h 2140292"/>
                <a:gd name="connsiteX46" fmla="*/ 1352550 w 5419725"/>
                <a:gd name="connsiteY46" fmla="*/ 1479550 h 2140292"/>
                <a:gd name="connsiteX47" fmla="*/ 1365247 w 5419725"/>
                <a:gd name="connsiteY47" fmla="*/ 1479550 h 2140292"/>
                <a:gd name="connsiteX48" fmla="*/ 1365247 w 5419725"/>
                <a:gd name="connsiteY48" fmla="*/ 1438455 h 2140292"/>
                <a:gd name="connsiteX49" fmla="*/ 1304925 w 5419725"/>
                <a:gd name="connsiteY49" fmla="*/ 1438455 h 2140292"/>
                <a:gd name="connsiteX50" fmla="*/ 1304925 w 5419725"/>
                <a:gd name="connsiteY50" fmla="*/ 1397350 h 2140292"/>
                <a:gd name="connsiteX51" fmla="*/ 1289047 w 5419725"/>
                <a:gd name="connsiteY51" fmla="*/ 1397350 h 2140292"/>
                <a:gd name="connsiteX52" fmla="*/ 1289047 w 5419725"/>
                <a:gd name="connsiteY52" fmla="*/ 1346770 h 2140292"/>
                <a:gd name="connsiteX53" fmla="*/ 1184272 w 5419725"/>
                <a:gd name="connsiteY53" fmla="*/ 1346770 h 2140292"/>
                <a:gd name="connsiteX54" fmla="*/ 1184272 w 5419725"/>
                <a:gd name="connsiteY54" fmla="*/ 1324643 h 2140292"/>
                <a:gd name="connsiteX55" fmla="*/ 1155697 w 5419725"/>
                <a:gd name="connsiteY55" fmla="*/ 1324643 h 2140292"/>
                <a:gd name="connsiteX56" fmla="*/ 1155697 w 5419725"/>
                <a:gd name="connsiteY56" fmla="*/ 1280380 h 2140292"/>
                <a:gd name="connsiteX57" fmla="*/ 1111253 w 5419725"/>
                <a:gd name="connsiteY57" fmla="*/ 1280380 h 2140292"/>
                <a:gd name="connsiteX58" fmla="*/ 1111253 w 5419725"/>
                <a:gd name="connsiteY58" fmla="*/ 1248769 h 2140292"/>
                <a:gd name="connsiteX59" fmla="*/ 1085850 w 5419725"/>
                <a:gd name="connsiteY59" fmla="*/ 1248769 h 2140292"/>
                <a:gd name="connsiteX60" fmla="*/ 1085850 w 5419725"/>
                <a:gd name="connsiteY60" fmla="*/ 1185537 h 2140292"/>
                <a:gd name="connsiteX61" fmla="*/ 1060447 w 5419725"/>
                <a:gd name="connsiteY61" fmla="*/ 1185537 h 2140292"/>
                <a:gd name="connsiteX62" fmla="*/ 1060447 w 5419725"/>
                <a:gd name="connsiteY62" fmla="*/ 1157084 h 2140292"/>
                <a:gd name="connsiteX63" fmla="*/ 1019175 w 5419725"/>
                <a:gd name="connsiteY63" fmla="*/ 1157084 h 2140292"/>
                <a:gd name="connsiteX64" fmla="*/ 1019175 w 5419725"/>
                <a:gd name="connsiteY64" fmla="*/ 1084368 h 2140292"/>
                <a:gd name="connsiteX65" fmla="*/ 981075 w 5419725"/>
                <a:gd name="connsiteY65" fmla="*/ 1084368 h 2140292"/>
                <a:gd name="connsiteX66" fmla="*/ 981075 w 5419725"/>
                <a:gd name="connsiteY66" fmla="*/ 1011661 h 2140292"/>
                <a:gd name="connsiteX67" fmla="*/ 949328 w 5419725"/>
                <a:gd name="connsiteY67" fmla="*/ 1011661 h 2140292"/>
                <a:gd name="connsiteX68" fmla="*/ 949328 w 5419725"/>
                <a:gd name="connsiteY68" fmla="*/ 986367 h 2140292"/>
                <a:gd name="connsiteX69" fmla="*/ 901700 w 5419725"/>
                <a:gd name="connsiteY69" fmla="*/ 986367 h 2140292"/>
                <a:gd name="connsiteX70" fmla="*/ 901700 w 5419725"/>
                <a:gd name="connsiteY70" fmla="*/ 938945 h 2140292"/>
                <a:gd name="connsiteX71" fmla="*/ 869950 w 5419725"/>
                <a:gd name="connsiteY71" fmla="*/ 938945 h 2140292"/>
                <a:gd name="connsiteX72" fmla="*/ 869950 w 5419725"/>
                <a:gd name="connsiteY72" fmla="*/ 904169 h 2140292"/>
                <a:gd name="connsiteX73" fmla="*/ 844550 w 5419725"/>
                <a:gd name="connsiteY73" fmla="*/ 904169 h 2140292"/>
                <a:gd name="connsiteX74" fmla="*/ 844550 w 5419725"/>
                <a:gd name="connsiteY74" fmla="*/ 799842 h 2140292"/>
                <a:gd name="connsiteX75" fmla="*/ 803276 w 5419725"/>
                <a:gd name="connsiteY75" fmla="*/ 799842 h 2140292"/>
                <a:gd name="connsiteX76" fmla="*/ 803276 w 5419725"/>
                <a:gd name="connsiteY76" fmla="*/ 777712 h 2140292"/>
                <a:gd name="connsiteX77" fmla="*/ 784225 w 5419725"/>
                <a:gd name="connsiteY77" fmla="*/ 777712 h 2140292"/>
                <a:gd name="connsiteX78" fmla="*/ 784225 w 5419725"/>
                <a:gd name="connsiteY78" fmla="*/ 720806 h 2140292"/>
                <a:gd name="connsiteX79" fmla="*/ 733425 w 5419725"/>
                <a:gd name="connsiteY79" fmla="*/ 720806 h 2140292"/>
                <a:gd name="connsiteX80" fmla="*/ 733425 w 5419725"/>
                <a:gd name="connsiteY80" fmla="*/ 667062 h 2140292"/>
                <a:gd name="connsiteX81" fmla="*/ 701675 w 5419725"/>
                <a:gd name="connsiteY81" fmla="*/ 667062 h 2140292"/>
                <a:gd name="connsiteX82" fmla="*/ 701675 w 5419725"/>
                <a:gd name="connsiteY82" fmla="*/ 619640 h 2140292"/>
                <a:gd name="connsiteX83" fmla="*/ 692150 w 5419725"/>
                <a:gd name="connsiteY83" fmla="*/ 619640 h 2140292"/>
                <a:gd name="connsiteX84" fmla="*/ 692150 w 5419725"/>
                <a:gd name="connsiteY84" fmla="*/ 581703 h 2140292"/>
                <a:gd name="connsiteX85" fmla="*/ 657225 w 5419725"/>
                <a:gd name="connsiteY85" fmla="*/ 581703 h 2140292"/>
                <a:gd name="connsiteX86" fmla="*/ 657225 w 5419725"/>
                <a:gd name="connsiteY86" fmla="*/ 534282 h 2140292"/>
                <a:gd name="connsiteX87" fmla="*/ 635000 w 5419725"/>
                <a:gd name="connsiteY87" fmla="*/ 534282 h 2140292"/>
                <a:gd name="connsiteX88" fmla="*/ 635000 w 5419725"/>
                <a:gd name="connsiteY88" fmla="*/ 474215 h 2140292"/>
                <a:gd name="connsiteX89" fmla="*/ 581025 w 5419725"/>
                <a:gd name="connsiteY89" fmla="*/ 474215 h 2140292"/>
                <a:gd name="connsiteX90" fmla="*/ 581025 w 5419725"/>
                <a:gd name="connsiteY90" fmla="*/ 439439 h 2140292"/>
                <a:gd name="connsiteX91" fmla="*/ 546100 w 5419725"/>
                <a:gd name="connsiteY91" fmla="*/ 439439 h 2140292"/>
                <a:gd name="connsiteX92" fmla="*/ 546100 w 5419725"/>
                <a:gd name="connsiteY92" fmla="*/ 369888 h 2140292"/>
                <a:gd name="connsiteX93" fmla="*/ 450850 w 5419725"/>
                <a:gd name="connsiteY93" fmla="*/ 369888 h 2140292"/>
                <a:gd name="connsiteX94" fmla="*/ 450850 w 5419725"/>
                <a:gd name="connsiteY94" fmla="*/ 357242 h 2140292"/>
                <a:gd name="connsiteX95" fmla="*/ 422275 w 5419725"/>
                <a:gd name="connsiteY95" fmla="*/ 357242 h 2140292"/>
                <a:gd name="connsiteX96" fmla="*/ 422275 w 5419725"/>
                <a:gd name="connsiteY96" fmla="*/ 328789 h 2140292"/>
                <a:gd name="connsiteX97" fmla="*/ 374650 w 5419725"/>
                <a:gd name="connsiteY97" fmla="*/ 328789 h 2140292"/>
                <a:gd name="connsiteX98" fmla="*/ 374650 w 5419725"/>
                <a:gd name="connsiteY98" fmla="*/ 240268 h 2140292"/>
                <a:gd name="connsiteX99" fmla="*/ 254000 w 5419725"/>
                <a:gd name="connsiteY99" fmla="*/ 240268 h 2140292"/>
                <a:gd name="connsiteX100" fmla="*/ 254000 w 5419725"/>
                <a:gd name="connsiteY100" fmla="*/ 205492 h 2140292"/>
                <a:gd name="connsiteX101" fmla="*/ 238125 w 5419725"/>
                <a:gd name="connsiteY101" fmla="*/ 205492 h 2140292"/>
                <a:gd name="connsiteX102" fmla="*/ 238125 w 5419725"/>
                <a:gd name="connsiteY102" fmla="*/ 170717 h 2140292"/>
                <a:gd name="connsiteX103" fmla="*/ 206375 w 5419725"/>
                <a:gd name="connsiteY103" fmla="*/ 170717 h 2140292"/>
                <a:gd name="connsiteX104" fmla="*/ 206375 w 5419725"/>
                <a:gd name="connsiteY104" fmla="*/ 142264 h 2140292"/>
                <a:gd name="connsiteX105" fmla="*/ 171450 w 5419725"/>
                <a:gd name="connsiteY105" fmla="*/ 142264 h 2140292"/>
                <a:gd name="connsiteX106" fmla="*/ 171450 w 5419725"/>
                <a:gd name="connsiteY106" fmla="*/ 107488 h 2140292"/>
                <a:gd name="connsiteX107" fmla="*/ 133350 w 5419725"/>
                <a:gd name="connsiteY107" fmla="*/ 107488 h 2140292"/>
                <a:gd name="connsiteX108" fmla="*/ 133350 w 5419725"/>
                <a:gd name="connsiteY108" fmla="*/ 53744 h 2140292"/>
                <a:gd name="connsiteX109" fmla="*/ 114300 w 5419725"/>
                <a:gd name="connsiteY109" fmla="*/ 53744 h 2140292"/>
                <a:gd name="connsiteX110" fmla="*/ 114300 w 5419725"/>
                <a:gd name="connsiteY110" fmla="*/ 31614 h 2140292"/>
                <a:gd name="connsiteX111" fmla="*/ 0 w 5419725"/>
                <a:gd name="connsiteY111" fmla="*/ 31614 h 2140292"/>
                <a:gd name="connsiteX112" fmla="*/ 0 w 5419725"/>
                <a:gd name="connsiteY112" fmla="*/ 0 h 214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5419725" h="2140292">
                  <a:moveTo>
                    <a:pt x="5419725" y="2140293"/>
                  </a:moveTo>
                  <a:lnTo>
                    <a:pt x="4178303" y="2140293"/>
                  </a:lnTo>
                  <a:lnTo>
                    <a:pt x="4178303" y="2121324"/>
                  </a:lnTo>
                  <a:lnTo>
                    <a:pt x="4121153" y="2121324"/>
                  </a:lnTo>
                  <a:lnTo>
                    <a:pt x="4121153" y="2096029"/>
                  </a:lnTo>
                  <a:lnTo>
                    <a:pt x="4038600" y="2096029"/>
                  </a:lnTo>
                  <a:lnTo>
                    <a:pt x="4038600" y="2080219"/>
                  </a:lnTo>
                  <a:lnTo>
                    <a:pt x="3098797" y="2080219"/>
                  </a:lnTo>
                  <a:lnTo>
                    <a:pt x="3098797" y="2061250"/>
                  </a:lnTo>
                  <a:lnTo>
                    <a:pt x="2882903" y="2061250"/>
                  </a:lnTo>
                  <a:lnTo>
                    <a:pt x="2882903" y="2039123"/>
                  </a:lnTo>
                  <a:lnTo>
                    <a:pt x="2419350" y="2039123"/>
                  </a:lnTo>
                  <a:lnTo>
                    <a:pt x="2419350" y="2013829"/>
                  </a:lnTo>
                  <a:lnTo>
                    <a:pt x="2339978" y="2013829"/>
                  </a:lnTo>
                  <a:lnTo>
                    <a:pt x="2339978" y="1991702"/>
                  </a:lnTo>
                  <a:lnTo>
                    <a:pt x="2314575" y="1991702"/>
                  </a:lnTo>
                  <a:lnTo>
                    <a:pt x="2314575" y="1963249"/>
                  </a:lnTo>
                  <a:lnTo>
                    <a:pt x="2292353" y="1963249"/>
                  </a:lnTo>
                  <a:lnTo>
                    <a:pt x="2292353" y="1925312"/>
                  </a:lnTo>
                  <a:lnTo>
                    <a:pt x="2254253" y="1925312"/>
                  </a:lnTo>
                  <a:lnTo>
                    <a:pt x="2254253" y="1900017"/>
                  </a:lnTo>
                  <a:lnTo>
                    <a:pt x="2159003" y="1900017"/>
                  </a:lnTo>
                  <a:lnTo>
                    <a:pt x="2159003" y="1877890"/>
                  </a:lnTo>
                  <a:lnTo>
                    <a:pt x="1965322" y="1877890"/>
                  </a:lnTo>
                  <a:lnTo>
                    <a:pt x="1965322" y="1849438"/>
                  </a:lnTo>
                  <a:lnTo>
                    <a:pt x="1914525" y="1849438"/>
                  </a:lnTo>
                  <a:lnTo>
                    <a:pt x="1914525" y="1820985"/>
                  </a:lnTo>
                  <a:lnTo>
                    <a:pt x="1854203" y="1820985"/>
                  </a:lnTo>
                  <a:lnTo>
                    <a:pt x="1854203" y="1795690"/>
                  </a:lnTo>
                  <a:lnTo>
                    <a:pt x="1771650" y="1795690"/>
                  </a:lnTo>
                  <a:lnTo>
                    <a:pt x="1771650" y="1732468"/>
                  </a:lnTo>
                  <a:lnTo>
                    <a:pt x="1739903" y="1732468"/>
                  </a:lnTo>
                  <a:lnTo>
                    <a:pt x="1739903" y="1707173"/>
                  </a:lnTo>
                  <a:lnTo>
                    <a:pt x="1714500" y="1707173"/>
                  </a:lnTo>
                  <a:lnTo>
                    <a:pt x="1714500" y="1653426"/>
                  </a:lnTo>
                  <a:lnTo>
                    <a:pt x="1679572" y="1653426"/>
                  </a:lnTo>
                  <a:lnTo>
                    <a:pt x="1679572" y="1612330"/>
                  </a:lnTo>
                  <a:lnTo>
                    <a:pt x="1635128" y="1612330"/>
                  </a:lnTo>
                  <a:lnTo>
                    <a:pt x="1635128" y="1583877"/>
                  </a:lnTo>
                  <a:lnTo>
                    <a:pt x="1533525" y="1583877"/>
                  </a:lnTo>
                  <a:lnTo>
                    <a:pt x="1533525" y="1558583"/>
                  </a:lnTo>
                  <a:lnTo>
                    <a:pt x="1438275" y="1558583"/>
                  </a:lnTo>
                  <a:lnTo>
                    <a:pt x="1438275" y="1495360"/>
                  </a:lnTo>
                  <a:lnTo>
                    <a:pt x="1403347" y="1495360"/>
                  </a:lnTo>
                  <a:lnTo>
                    <a:pt x="1403347" y="1482708"/>
                  </a:lnTo>
                  <a:lnTo>
                    <a:pt x="1352550" y="1482708"/>
                  </a:lnTo>
                  <a:lnTo>
                    <a:pt x="1352550" y="1479550"/>
                  </a:lnTo>
                  <a:lnTo>
                    <a:pt x="1365247" y="1479550"/>
                  </a:lnTo>
                  <a:lnTo>
                    <a:pt x="1365247" y="1438455"/>
                  </a:lnTo>
                  <a:lnTo>
                    <a:pt x="1304925" y="1438455"/>
                  </a:lnTo>
                  <a:lnTo>
                    <a:pt x="1304925" y="1397350"/>
                  </a:lnTo>
                  <a:lnTo>
                    <a:pt x="1289047" y="1397350"/>
                  </a:lnTo>
                  <a:lnTo>
                    <a:pt x="1289047" y="1346770"/>
                  </a:lnTo>
                  <a:lnTo>
                    <a:pt x="1184272" y="1346770"/>
                  </a:lnTo>
                  <a:lnTo>
                    <a:pt x="1184272" y="1324643"/>
                  </a:lnTo>
                  <a:lnTo>
                    <a:pt x="1155697" y="1324643"/>
                  </a:lnTo>
                  <a:lnTo>
                    <a:pt x="1155697" y="1280380"/>
                  </a:lnTo>
                  <a:lnTo>
                    <a:pt x="1111253" y="1280380"/>
                  </a:lnTo>
                  <a:lnTo>
                    <a:pt x="1111253" y="1248769"/>
                  </a:lnTo>
                  <a:lnTo>
                    <a:pt x="1085850" y="1248769"/>
                  </a:lnTo>
                  <a:lnTo>
                    <a:pt x="1085850" y="1185537"/>
                  </a:lnTo>
                  <a:lnTo>
                    <a:pt x="1060447" y="1185537"/>
                  </a:lnTo>
                  <a:lnTo>
                    <a:pt x="1060447" y="1157084"/>
                  </a:lnTo>
                  <a:lnTo>
                    <a:pt x="1019175" y="1157084"/>
                  </a:lnTo>
                  <a:lnTo>
                    <a:pt x="1019175" y="1084368"/>
                  </a:lnTo>
                  <a:lnTo>
                    <a:pt x="981075" y="1084368"/>
                  </a:lnTo>
                  <a:lnTo>
                    <a:pt x="981075" y="1011661"/>
                  </a:lnTo>
                  <a:lnTo>
                    <a:pt x="949328" y="1011661"/>
                  </a:lnTo>
                  <a:lnTo>
                    <a:pt x="949328" y="986367"/>
                  </a:lnTo>
                  <a:lnTo>
                    <a:pt x="901700" y="986367"/>
                  </a:lnTo>
                  <a:lnTo>
                    <a:pt x="901700" y="938945"/>
                  </a:lnTo>
                  <a:lnTo>
                    <a:pt x="869950" y="938945"/>
                  </a:lnTo>
                  <a:lnTo>
                    <a:pt x="869950" y="904169"/>
                  </a:lnTo>
                  <a:lnTo>
                    <a:pt x="844550" y="904169"/>
                  </a:lnTo>
                  <a:lnTo>
                    <a:pt x="844550" y="799842"/>
                  </a:lnTo>
                  <a:lnTo>
                    <a:pt x="803276" y="799842"/>
                  </a:lnTo>
                  <a:lnTo>
                    <a:pt x="803276" y="777712"/>
                  </a:lnTo>
                  <a:lnTo>
                    <a:pt x="784225" y="777712"/>
                  </a:lnTo>
                  <a:lnTo>
                    <a:pt x="784225" y="720806"/>
                  </a:lnTo>
                  <a:lnTo>
                    <a:pt x="733425" y="720806"/>
                  </a:lnTo>
                  <a:lnTo>
                    <a:pt x="733425" y="667062"/>
                  </a:lnTo>
                  <a:lnTo>
                    <a:pt x="701675" y="667062"/>
                  </a:lnTo>
                  <a:lnTo>
                    <a:pt x="701675" y="619640"/>
                  </a:lnTo>
                  <a:lnTo>
                    <a:pt x="692150" y="619640"/>
                  </a:lnTo>
                  <a:lnTo>
                    <a:pt x="692150" y="581703"/>
                  </a:lnTo>
                  <a:lnTo>
                    <a:pt x="657225" y="581703"/>
                  </a:lnTo>
                  <a:lnTo>
                    <a:pt x="657225" y="534282"/>
                  </a:lnTo>
                  <a:lnTo>
                    <a:pt x="635000" y="534282"/>
                  </a:lnTo>
                  <a:lnTo>
                    <a:pt x="635000" y="474215"/>
                  </a:lnTo>
                  <a:lnTo>
                    <a:pt x="581025" y="474215"/>
                  </a:lnTo>
                  <a:lnTo>
                    <a:pt x="581025" y="439439"/>
                  </a:lnTo>
                  <a:lnTo>
                    <a:pt x="546100" y="439439"/>
                  </a:lnTo>
                  <a:lnTo>
                    <a:pt x="546100" y="369888"/>
                  </a:lnTo>
                  <a:lnTo>
                    <a:pt x="450850" y="369888"/>
                  </a:lnTo>
                  <a:lnTo>
                    <a:pt x="450850" y="357242"/>
                  </a:lnTo>
                  <a:lnTo>
                    <a:pt x="422275" y="357242"/>
                  </a:lnTo>
                  <a:lnTo>
                    <a:pt x="422275" y="328789"/>
                  </a:lnTo>
                  <a:lnTo>
                    <a:pt x="374650" y="328789"/>
                  </a:lnTo>
                  <a:lnTo>
                    <a:pt x="374650" y="240268"/>
                  </a:lnTo>
                  <a:lnTo>
                    <a:pt x="254000" y="240268"/>
                  </a:lnTo>
                  <a:lnTo>
                    <a:pt x="254000" y="205492"/>
                  </a:lnTo>
                  <a:lnTo>
                    <a:pt x="238125" y="205492"/>
                  </a:lnTo>
                  <a:lnTo>
                    <a:pt x="238125" y="170717"/>
                  </a:lnTo>
                  <a:lnTo>
                    <a:pt x="206375" y="170717"/>
                  </a:lnTo>
                  <a:lnTo>
                    <a:pt x="206375" y="142264"/>
                  </a:lnTo>
                  <a:lnTo>
                    <a:pt x="171450" y="142264"/>
                  </a:lnTo>
                  <a:lnTo>
                    <a:pt x="171450" y="107488"/>
                  </a:lnTo>
                  <a:lnTo>
                    <a:pt x="133350" y="107488"/>
                  </a:lnTo>
                  <a:lnTo>
                    <a:pt x="133350" y="53744"/>
                  </a:lnTo>
                  <a:lnTo>
                    <a:pt x="114300" y="53744"/>
                  </a:lnTo>
                  <a:lnTo>
                    <a:pt x="114300" y="31614"/>
                  </a:lnTo>
                  <a:lnTo>
                    <a:pt x="0" y="31614"/>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25" name="Freeform: Shape 162">
              <a:extLst>
                <a:ext uri="{FF2B5EF4-FFF2-40B4-BE49-F238E27FC236}">
                  <a16:creationId xmlns:a16="http://schemas.microsoft.com/office/drawing/2014/main" id="{51BBC748-1CE4-436F-8E22-620E9F0249F1}"/>
                </a:ext>
              </a:extLst>
            </p:cNvPr>
            <p:cNvSpPr/>
            <p:nvPr/>
          </p:nvSpPr>
          <p:spPr>
            <a:xfrm>
              <a:off x="3516312" y="2401534"/>
              <a:ext cx="5289549" cy="1953768"/>
            </a:xfrm>
            <a:custGeom>
              <a:avLst/>
              <a:gdLst>
                <a:gd name="connsiteX0" fmla="*/ 5289550 w 5289549"/>
                <a:gd name="connsiteY0" fmla="*/ 1953768 h 1953768"/>
                <a:gd name="connsiteX1" fmla="*/ 3984625 w 5289549"/>
                <a:gd name="connsiteY1" fmla="*/ 1953768 h 1953768"/>
                <a:gd name="connsiteX2" fmla="*/ 3984625 w 5289549"/>
                <a:gd name="connsiteY2" fmla="*/ 1912663 h 1953768"/>
                <a:gd name="connsiteX3" fmla="*/ 3914778 w 5289549"/>
                <a:gd name="connsiteY3" fmla="*/ 1912663 h 1953768"/>
                <a:gd name="connsiteX4" fmla="*/ 3914778 w 5289549"/>
                <a:gd name="connsiteY4" fmla="*/ 1896862 h 1953768"/>
                <a:gd name="connsiteX5" fmla="*/ 2930522 w 5289549"/>
                <a:gd name="connsiteY5" fmla="*/ 1896862 h 1953768"/>
                <a:gd name="connsiteX6" fmla="*/ 2930522 w 5289549"/>
                <a:gd name="connsiteY6" fmla="*/ 1868410 h 1953768"/>
                <a:gd name="connsiteX7" fmla="*/ 2755900 w 5289549"/>
                <a:gd name="connsiteY7" fmla="*/ 1868410 h 1953768"/>
                <a:gd name="connsiteX8" fmla="*/ 2755900 w 5289549"/>
                <a:gd name="connsiteY8" fmla="*/ 1846273 h 1953768"/>
                <a:gd name="connsiteX9" fmla="*/ 2301872 w 5289549"/>
                <a:gd name="connsiteY9" fmla="*/ 1846273 h 1953768"/>
                <a:gd name="connsiteX10" fmla="*/ 2301872 w 5289549"/>
                <a:gd name="connsiteY10" fmla="*/ 1808336 h 1953768"/>
                <a:gd name="connsiteX11" fmla="*/ 2212975 w 5289549"/>
                <a:gd name="connsiteY11" fmla="*/ 1808336 h 1953768"/>
                <a:gd name="connsiteX12" fmla="*/ 2212975 w 5289549"/>
                <a:gd name="connsiteY12" fmla="*/ 1779883 h 1953768"/>
                <a:gd name="connsiteX13" fmla="*/ 2174875 w 5289549"/>
                <a:gd name="connsiteY13" fmla="*/ 1779883 h 1953768"/>
                <a:gd name="connsiteX14" fmla="*/ 2174875 w 5289549"/>
                <a:gd name="connsiteY14" fmla="*/ 1713493 h 1953768"/>
                <a:gd name="connsiteX15" fmla="*/ 2136775 w 5289549"/>
                <a:gd name="connsiteY15" fmla="*/ 1713493 h 1953768"/>
                <a:gd name="connsiteX16" fmla="*/ 2136775 w 5289549"/>
                <a:gd name="connsiteY16" fmla="*/ 1672398 h 1953768"/>
                <a:gd name="connsiteX17" fmla="*/ 2057403 w 5289549"/>
                <a:gd name="connsiteY17" fmla="*/ 1672398 h 1953768"/>
                <a:gd name="connsiteX18" fmla="*/ 2057403 w 5289549"/>
                <a:gd name="connsiteY18" fmla="*/ 1653429 h 1953768"/>
                <a:gd name="connsiteX19" fmla="*/ 1835146 w 5289549"/>
                <a:gd name="connsiteY19" fmla="*/ 1653429 h 1953768"/>
                <a:gd name="connsiteX20" fmla="*/ 1835146 w 5289549"/>
                <a:gd name="connsiteY20" fmla="*/ 1612334 h 1953768"/>
                <a:gd name="connsiteX21" fmla="*/ 1787521 w 5289549"/>
                <a:gd name="connsiteY21" fmla="*/ 1612334 h 1953768"/>
                <a:gd name="connsiteX22" fmla="*/ 1787521 w 5289549"/>
                <a:gd name="connsiteY22" fmla="*/ 1590197 h 1953768"/>
                <a:gd name="connsiteX23" fmla="*/ 1724028 w 5289549"/>
                <a:gd name="connsiteY23" fmla="*/ 1590197 h 1953768"/>
                <a:gd name="connsiteX24" fmla="*/ 1724028 w 5289549"/>
                <a:gd name="connsiteY24" fmla="*/ 1564912 h 1953768"/>
                <a:gd name="connsiteX25" fmla="*/ 1644646 w 5289549"/>
                <a:gd name="connsiteY25" fmla="*/ 1564912 h 1953768"/>
                <a:gd name="connsiteX26" fmla="*/ 1644646 w 5289549"/>
                <a:gd name="connsiteY26" fmla="*/ 1501680 h 1953768"/>
                <a:gd name="connsiteX27" fmla="*/ 1609728 w 5289549"/>
                <a:gd name="connsiteY27" fmla="*/ 1501680 h 1953768"/>
                <a:gd name="connsiteX28" fmla="*/ 1609728 w 5289549"/>
                <a:gd name="connsiteY28" fmla="*/ 1454259 h 1953768"/>
                <a:gd name="connsiteX29" fmla="*/ 1587496 w 5289549"/>
                <a:gd name="connsiteY29" fmla="*/ 1454259 h 1953768"/>
                <a:gd name="connsiteX30" fmla="*/ 1587496 w 5289549"/>
                <a:gd name="connsiteY30" fmla="*/ 1419480 h 1953768"/>
                <a:gd name="connsiteX31" fmla="*/ 1530346 w 5289549"/>
                <a:gd name="connsiteY31" fmla="*/ 1419480 h 1953768"/>
                <a:gd name="connsiteX32" fmla="*/ 1530346 w 5289549"/>
                <a:gd name="connsiteY32" fmla="*/ 1368900 h 1953768"/>
                <a:gd name="connsiteX33" fmla="*/ 1501771 w 5289549"/>
                <a:gd name="connsiteY33" fmla="*/ 1368900 h 1953768"/>
                <a:gd name="connsiteX34" fmla="*/ 1501771 w 5289549"/>
                <a:gd name="connsiteY34" fmla="*/ 1327805 h 1953768"/>
                <a:gd name="connsiteX35" fmla="*/ 1384300 w 5289549"/>
                <a:gd name="connsiteY35" fmla="*/ 1327805 h 1953768"/>
                <a:gd name="connsiteX36" fmla="*/ 1384300 w 5289549"/>
                <a:gd name="connsiteY36" fmla="*/ 1308836 h 1953768"/>
                <a:gd name="connsiteX37" fmla="*/ 1311271 w 5289549"/>
                <a:gd name="connsiteY37" fmla="*/ 1308836 h 1953768"/>
                <a:gd name="connsiteX38" fmla="*/ 1311271 w 5289549"/>
                <a:gd name="connsiteY38" fmla="*/ 1280383 h 1953768"/>
                <a:gd name="connsiteX39" fmla="*/ 1289050 w 5289549"/>
                <a:gd name="connsiteY39" fmla="*/ 1280383 h 1953768"/>
                <a:gd name="connsiteX40" fmla="*/ 1289050 w 5289549"/>
                <a:gd name="connsiteY40" fmla="*/ 1248762 h 1953768"/>
                <a:gd name="connsiteX41" fmla="*/ 1212850 w 5289549"/>
                <a:gd name="connsiteY41" fmla="*/ 1248762 h 1953768"/>
                <a:gd name="connsiteX42" fmla="*/ 1212850 w 5289549"/>
                <a:gd name="connsiteY42" fmla="*/ 1179214 h 1953768"/>
                <a:gd name="connsiteX43" fmla="*/ 1152528 w 5289549"/>
                <a:gd name="connsiteY43" fmla="*/ 1179214 h 1953768"/>
                <a:gd name="connsiteX44" fmla="*/ 1152528 w 5289549"/>
                <a:gd name="connsiteY44" fmla="*/ 1100182 h 1953768"/>
                <a:gd name="connsiteX45" fmla="*/ 1035047 w 5289549"/>
                <a:gd name="connsiteY45" fmla="*/ 1100182 h 1953768"/>
                <a:gd name="connsiteX46" fmla="*/ 1035047 w 5289549"/>
                <a:gd name="connsiteY46" fmla="*/ 1036950 h 1953768"/>
                <a:gd name="connsiteX47" fmla="*/ 987422 w 5289549"/>
                <a:gd name="connsiteY47" fmla="*/ 1036950 h 1953768"/>
                <a:gd name="connsiteX48" fmla="*/ 987422 w 5289549"/>
                <a:gd name="connsiteY48" fmla="*/ 1014823 h 1953768"/>
                <a:gd name="connsiteX49" fmla="*/ 955675 w 5289549"/>
                <a:gd name="connsiteY49" fmla="*/ 1014823 h 1953768"/>
                <a:gd name="connsiteX50" fmla="*/ 955675 w 5289549"/>
                <a:gd name="connsiteY50" fmla="*/ 919980 h 1953768"/>
                <a:gd name="connsiteX51" fmla="*/ 895353 w 5289549"/>
                <a:gd name="connsiteY51" fmla="*/ 919980 h 1953768"/>
                <a:gd name="connsiteX52" fmla="*/ 895353 w 5289549"/>
                <a:gd name="connsiteY52" fmla="*/ 847264 h 1953768"/>
                <a:gd name="connsiteX53" fmla="*/ 841375 w 5289549"/>
                <a:gd name="connsiteY53" fmla="*/ 847264 h 1953768"/>
                <a:gd name="connsiteX54" fmla="*/ 841375 w 5289549"/>
                <a:gd name="connsiteY54" fmla="*/ 768227 h 1953768"/>
                <a:gd name="connsiteX55" fmla="*/ 822325 w 5289549"/>
                <a:gd name="connsiteY55" fmla="*/ 768227 h 1953768"/>
                <a:gd name="connsiteX56" fmla="*/ 822325 w 5289549"/>
                <a:gd name="connsiteY56" fmla="*/ 739775 h 1953768"/>
                <a:gd name="connsiteX57" fmla="*/ 762000 w 5289549"/>
                <a:gd name="connsiteY57" fmla="*/ 739775 h 1953768"/>
                <a:gd name="connsiteX58" fmla="*/ 762000 w 5289549"/>
                <a:gd name="connsiteY58" fmla="*/ 679708 h 1953768"/>
                <a:gd name="connsiteX59" fmla="*/ 695325 w 5289549"/>
                <a:gd name="connsiteY59" fmla="*/ 679708 h 1953768"/>
                <a:gd name="connsiteX60" fmla="*/ 695325 w 5289549"/>
                <a:gd name="connsiteY60" fmla="*/ 553251 h 1953768"/>
                <a:gd name="connsiteX61" fmla="*/ 647700 w 5289549"/>
                <a:gd name="connsiteY61" fmla="*/ 553251 h 1953768"/>
                <a:gd name="connsiteX62" fmla="*/ 647700 w 5289549"/>
                <a:gd name="connsiteY62" fmla="*/ 490022 h 1953768"/>
                <a:gd name="connsiteX63" fmla="*/ 596899 w 5289549"/>
                <a:gd name="connsiteY63" fmla="*/ 490022 h 1953768"/>
                <a:gd name="connsiteX64" fmla="*/ 596899 w 5289549"/>
                <a:gd name="connsiteY64" fmla="*/ 420471 h 1953768"/>
                <a:gd name="connsiteX65" fmla="*/ 568324 w 5289549"/>
                <a:gd name="connsiteY65" fmla="*/ 420471 h 1953768"/>
                <a:gd name="connsiteX66" fmla="*/ 568324 w 5289549"/>
                <a:gd name="connsiteY66" fmla="*/ 373049 h 1953768"/>
                <a:gd name="connsiteX67" fmla="*/ 527050 w 5289549"/>
                <a:gd name="connsiteY67" fmla="*/ 373049 h 1953768"/>
                <a:gd name="connsiteX68" fmla="*/ 527050 w 5289549"/>
                <a:gd name="connsiteY68" fmla="*/ 309820 h 1953768"/>
                <a:gd name="connsiteX69" fmla="*/ 476250 w 5289549"/>
                <a:gd name="connsiteY69" fmla="*/ 309820 h 1953768"/>
                <a:gd name="connsiteX70" fmla="*/ 476250 w 5289549"/>
                <a:gd name="connsiteY70" fmla="*/ 252914 h 1953768"/>
                <a:gd name="connsiteX71" fmla="*/ 425449 w 5289549"/>
                <a:gd name="connsiteY71" fmla="*/ 252914 h 1953768"/>
                <a:gd name="connsiteX72" fmla="*/ 425449 w 5289549"/>
                <a:gd name="connsiteY72" fmla="*/ 183363 h 1953768"/>
                <a:gd name="connsiteX73" fmla="*/ 374650 w 5289549"/>
                <a:gd name="connsiteY73" fmla="*/ 183363 h 1953768"/>
                <a:gd name="connsiteX74" fmla="*/ 374650 w 5289549"/>
                <a:gd name="connsiteY74" fmla="*/ 180201 h 1953768"/>
                <a:gd name="connsiteX75" fmla="*/ 295275 w 5289549"/>
                <a:gd name="connsiteY75" fmla="*/ 180201 h 1953768"/>
                <a:gd name="connsiteX76" fmla="*/ 295275 w 5289549"/>
                <a:gd name="connsiteY76" fmla="*/ 139103 h 1953768"/>
                <a:gd name="connsiteX77" fmla="*/ 225424 w 5289549"/>
                <a:gd name="connsiteY77" fmla="*/ 139103 h 1953768"/>
                <a:gd name="connsiteX78" fmla="*/ 225424 w 5289549"/>
                <a:gd name="connsiteY78" fmla="*/ 72713 h 1953768"/>
                <a:gd name="connsiteX79" fmla="*/ 142875 w 5289549"/>
                <a:gd name="connsiteY79" fmla="*/ 72713 h 1953768"/>
                <a:gd name="connsiteX80" fmla="*/ 142875 w 5289549"/>
                <a:gd name="connsiteY80" fmla="*/ 31614 h 1953768"/>
                <a:gd name="connsiteX81" fmla="*/ 60325 w 5289549"/>
                <a:gd name="connsiteY81" fmla="*/ 31614 h 1953768"/>
                <a:gd name="connsiteX82" fmla="*/ 60325 w 5289549"/>
                <a:gd name="connsiteY82" fmla="*/ 0 h 1953768"/>
                <a:gd name="connsiteX83" fmla="*/ 0 w 5289549"/>
                <a:gd name="connsiteY83" fmla="*/ 0 h 195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289549" h="1953768">
                  <a:moveTo>
                    <a:pt x="5289550" y="1953768"/>
                  </a:moveTo>
                  <a:lnTo>
                    <a:pt x="3984625" y="1953768"/>
                  </a:lnTo>
                  <a:lnTo>
                    <a:pt x="3984625" y="1912663"/>
                  </a:lnTo>
                  <a:lnTo>
                    <a:pt x="3914778" y="1912663"/>
                  </a:lnTo>
                  <a:lnTo>
                    <a:pt x="3914778" y="1896862"/>
                  </a:lnTo>
                  <a:lnTo>
                    <a:pt x="2930522" y="1896862"/>
                  </a:lnTo>
                  <a:lnTo>
                    <a:pt x="2930522" y="1868410"/>
                  </a:lnTo>
                  <a:lnTo>
                    <a:pt x="2755900" y="1868410"/>
                  </a:lnTo>
                  <a:lnTo>
                    <a:pt x="2755900" y="1846273"/>
                  </a:lnTo>
                  <a:lnTo>
                    <a:pt x="2301872" y="1846273"/>
                  </a:lnTo>
                  <a:lnTo>
                    <a:pt x="2301872" y="1808336"/>
                  </a:lnTo>
                  <a:lnTo>
                    <a:pt x="2212975" y="1808336"/>
                  </a:lnTo>
                  <a:lnTo>
                    <a:pt x="2212975" y="1779883"/>
                  </a:lnTo>
                  <a:lnTo>
                    <a:pt x="2174875" y="1779883"/>
                  </a:lnTo>
                  <a:lnTo>
                    <a:pt x="2174875" y="1713493"/>
                  </a:lnTo>
                  <a:lnTo>
                    <a:pt x="2136775" y="1713493"/>
                  </a:lnTo>
                  <a:lnTo>
                    <a:pt x="2136775" y="1672398"/>
                  </a:lnTo>
                  <a:lnTo>
                    <a:pt x="2057403" y="1672398"/>
                  </a:lnTo>
                  <a:lnTo>
                    <a:pt x="2057403" y="1653429"/>
                  </a:lnTo>
                  <a:lnTo>
                    <a:pt x="1835146" y="1653429"/>
                  </a:lnTo>
                  <a:lnTo>
                    <a:pt x="1835146" y="1612334"/>
                  </a:lnTo>
                  <a:lnTo>
                    <a:pt x="1787521" y="1612334"/>
                  </a:lnTo>
                  <a:lnTo>
                    <a:pt x="1787521" y="1590197"/>
                  </a:lnTo>
                  <a:lnTo>
                    <a:pt x="1724028" y="1590197"/>
                  </a:lnTo>
                  <a:lnTo>
                    <a:pt x="1724028" y="1564912"/>
                  </a:lnTo>
                  <a:lnTo>
                    <a:pt x="1644646" y="1564912"/>
                  </a:lnTo>
                  <a:lnTo>
                    <a:pt x="1644646" y="1501680"/>
                  </a:lnTo>
                  <a:lnTo>
                    <a:pt x="1609728" y="1501680"/>
                  </a:lnTo>
                  <a:lnTo>
                    <a:pt x="1609728" y="1454259"/>
                  </a:lnTo>
                  <a:lnTo>
                    <a:pt x="1587496" y="1454259"/>
                  </a:lnTo>
                  <a:lnTo>
                    <a:pt x="1587496" y="1419480"/>
                  </a:lnTo>
                  <a:lnTo>
                    <a:pt x="1530346" y="1419480"/>
                  </a:lnTo>
                  <a:lnTo>
                    <a:pt x="1530346" y="1368900"/>
                  </a:lnTo>
                  <a:lnTo>
                    <a:pt x="1501771" y="1368900"/>
                  </a:lnTo>
                  <a:lnTo>
                    <a:pt x="1501771" y="1327805"/>
                  </a:lnTo>
                  <a:lnTo>
                    <a:pt x="1384300" y="1327805"/>
                  </a:lnTo>
                  <a:lnTo>
                    <a:pt x="1384300" y="1308836"/>
                  </a:lnTo>
                  <a:lnTo>
                    <a:pt x="1311271" y="1308836"/>
                  </a:lnTo>
                  <a:lnTo>
                    <a:pt x="1311271" y="1280383"/>
                  </a:lnTo>
                  <a:lnTo>
                    <a:pt x="1289050" y="1280383"/>
                  </a:lnTo>
                  <a:lnTo>
                    <a:pt x="1289050" y="1248762"/>
                  </a:lnTo>
                  <a:lnTo>
                    <a:pt x="1212850" y="1248762"/>
                  </a:lnTo>
                  <a:lnTo>
                    <a:pt x="1212850" y="1179214"/>
                  </a:lnTo>
                  <a:lnTo>
                    <a:pt x="1152528" y="1179214"/>
                  </a:lnTo>
                  <a:lnTo>
                    <a:pt x="1152528" y="1100182"/>
                  </a:lnTo>
                  <a:lnTo>
                    <a:pt x="1035047" y="1100182"/>
                  </a:lnTo>
                  <a:lnTo>
                    <a:pt x="1035047" y="1036950"/>
                  </a:lnTo>
                  <a:lnTo>
                    <a:pt x="987422" y="1036950"/>
                  </a:lnTo>
                  <a:lnTo>
                    <a:pt x="987422" y="1014823"/>
                  </a:lnTo>
                  <a:lnTo>
                    <a:pt x="955675" y="1014823"/>
                  </a:lnTo>
                  <a:lnTo>
                    <a:pt x="955675" y="919980"/>
                  </a:lnTo>
                  <a:lnTo>
                    <a:pt x="895353" y="919980"/>
                  </a:lnTo>
                  <a:lnTo>
                    <a:pt x="895353" y="847264"/>
                  </a:lnTo>
                  <a:lnTo>
                    <a:pt x="841375" y="847264"/>
                  </a:lnTo>
                  <a:lnTo>
                    <a:pt x="841375" y="768227"/>
                  </a:lnTo>
                  <a:lnTo>
                    <a:pt x="822325" y="768227"/>
                  </a:lnTo>
                  <a:lnTo>
                    <a:pt x="822325" y="739775"/>
                  </a:lnTo>
                  <a:lnTo>
                    <a:pt x="762000" y="739775"/>
                  </a:lnTo>
                  <a:lnTo>
                    <a:pt x="762000" y="679708"/>
                  </a:lnTo>
                  <a:lnTo>
                    <a:pt x="695325" y="679708"/>
                  </a:lnTo>
                  <a:lnTo>
                    <a:pt x="695325" y="553251"/>
                  </a:lnTo>
                  <a:lnTo>
                    <a:pt x="647700" y="553251"/>
                  </a:lnTo>
                  <a:lnTo>
                    <a:pt x="647700" y="490022"/>
                  </a:lnTo>
                  <a:lnTo>
                    <a:pt x="596899" y="490022"/>
                  </a:lnTo>
                  <a:lnTo>
                    <a:pt x="596899" y="420471"/>
                  </a:lnTo>
                  <a:lnTo>
                    <a:pt x="568324" y="420471"/>
                  </a:lnTo>
                  <a:lnTo>
                    <a:pt x="568324" y="373049"/>
                  </a:lnTo>
                  <a:lnTo>
                    <a:pt x="527050" y="373049"/>
                  </a:lnTo>
                  <a:lnTo>
                    <a:pt x="527050" y="309820"/>
                  </a:lnTo>
                  <a:lnTo>
                    <a:pt x="476250" y="309820"/>
                  </a:lnTo>
                  <a:lnTo>
                    <a:pt x="476250" y="252914"/>
                  </a:lnTo>
                  <a:lnTo>
                    <a:pt x="425449" y="252914"/>
                  </a:lnTo>
                  <a:lnTo>
                    <a:pt x="425449" y="183363"/>
                  </a:lnTo>
                  <a:lnTo>
                    <a:pt x="374650" y="183363"/>
                  </a:lnTo>
                  <a:lnTo>
                    <a:pt x="374650" y="180201"/>
                  </a:lnTo>
                  <a:lnTo>
                    <a:pt x="295275" y="180201"/>
                  </a:lnTo>
                  <a:lnTo>
                    <a:pt x="295275" y="139103"/>
                  </a:lnTo>
                  <a:lnTo>
                    <a:pt x="225424" y="139103"/>
                  </a:lnTo>
                  <a:lnTo>
                    <a:pt x="225424" y="72713"/>
                  </a:lnTo>
                  <a:lnTo>
                    <a:pt x="142875" y="72713"/>
                  </a:lnTo>
                  <a:lnTo>
                    <a:pt x="142875" y="31614"/>
                  </a:lnTo>
                  <a:lnTo>
                    <a:pt x="60325" y="31614"/>
                  </a:lnTo>
                  <a:lnTo>
                    <a:pt x="60325" y="0"/>
                  </a:lnTo>
                  <a:lnTo>
                    <a:pt x="0" y="0"/>
                  </a:lnTo>
                </a:path>
              </a:pathLst>
            </a:custGeom>
            <a:noFill/>
            <a:ln w="19050" cap="flat">
              <a:solidFill>
                <a:schemeClr val="accent2"/>
              </a:solidFill>
              <a:prstDash val="sys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126" name="Freeform: Shape 163">
              <a:extLst>
                <a:ext uri="{FF2B5EF4-FFF2-40B4-BE49-F238E27FC236}">
                  <a16:creationId xmlns:a16="http://schemas.microsoft.com/office/drawing/2014/main" id="{2E5A4CAA-F5AB-44BD-AFBA-4D74C243299B}"/>
                </a:ext>
              </a:extLst>
            </p:cNvPr>
            <p:cNvSpPr/>
            <p:nvPr/>
          </p:nvSpPr>
          <p:spPr>
            <a:xfrm>
              <a:off x="3389312" y="2401524"/>
              <a:ext cx="5410196" cy="2099191"/>
            </a:xfrm>
            <a:custGeom>
              <a:avLst/>
              <a:gdLst>
                <a:gd name="connsiteX0" fmla="*/ 5410197 w 5410196"/>
                <a:gd name="connsiteY0" fmla="*/ 2099191 h 2099191"/>
                <a:gd name="connsiteX1" fmla="*/ 4190997 w 5410196"/>
                <a:gd name="connsiteY1" fmla="*/ 2099191 h 2099191"/>
                <a:gd name="connsiteX2" fmla="*/ 4190997 w 5410196"/>
                <a:gd name="connsiteY2" fmla="*/ 2077065 h 2099191"/>
                <a:gd name="connsiteX3" fmla="*/ 4098928 w 5410196"/>
                <a:gd name="connsiteY3" fmla="*/ 2077065 h 2099191"/>
                <a:gd name="connsiteX4" fmla="*/ 4098928 w 5410196"/>
                <a:gd name="connsiteY4" fmla="*/ 2042286 h 2099191"/>
                <a:gd name="connsiteX5" fmla="*/ 3051178 w 5410196"/>
                <a:gd name="connsiteY5" fmla="*/ 2042286 h 2099191"/>
                <a:gd name="connsiteX6" fmla="*/ 3051178 w 5410196"/>
                <a:gd name="connsiteY6" fmla="*/ 2013833 h 2099191"/>
                <a:gd name="connsiteX7" fmla="*/ 2851153 w 5410196"/>
                <a:gd name="connsiteY7" fmla="*/ 2013833 h 2099191"/>
                <a:gd name="connsiteX8" fmla="*/ 2851153 w 5410196"/>
                <a:gd name="connsiteY8" fmla="*/ 2001190 h 2099191"/>
                <a:gd name="connsiteX9" fmla="*/ 2393953 w 5410196"/>
                <a:gd name="connsiteY9" fmla="*/ 2001190 h 2099191"/>
                <a:gd name="connsiteX10" fmla="*/ 2393953 w 5410196"/>
                <a:gd name="connsiteY10" fmla="*/ 1979054 h 2099191"/>
                <a:gd name="connsiteX11" fmla="*/ 2301875 w 5410196"/>
                <a:gd name="connsiteY11" fmla="*/ 1979054 h 2099191"/>
                <a:gd name="connsiteX12" fmla="*/ 2301875 w 5410196"/>
                <a:gd name="connsiteY12" fmla="*/ 1925316 h 2099191"/>
                <a:gd name="connsiteX13" fmla="*/ 2251078 w 5410196"/>
                <a:gd name="connsiteY13" fmla="*/ 1925316 h 2099191"/>
                <a:gd name="connsiteX14" fmla="*/ 2251078 w 5410196"/>
                <a:gd name="connsiteY14" fmla="*/ 1893695 h 2099191"/>
                <a:gd name="connsiteX15" fmla="*/ 2130425 w 5410196"/>
                <a:gd name="connsiteY15" fmla="*/ 1893695 h 2099191"/>
                <a:gd name="connsiteX16" fmla="*/ 2130425 w 5410196"/>
                <a:gd name="connsiteY16" fmla="*/ 1887379 h 2099191"/>
                <a:gd name="connsiteX17" fmla="*/ 1990722 w 5410196"/>
                <a:gd name="connsiteY17" fmla="*/ 1887379 h 2099191"/>
                <a:gd name="connsiteX18" fmla="*/ 1990722 w 5410196"/>
                <a:gd name="connsiteY18" fmla="*/ 1855758 h 2099191"/>
                <a:gd name="connsiteX19" fmla="*/ 1885947 w 5410196"/>
                <a:gd name="connsiteY19" fmla="*/ 1855758 h 2099191"/>
                <a:gd name="connsiteX20" fmla="*/ 1885947 w 5410196"/>
                <a:gd name="connsiteY20" fmla="*/ 1820989 h 2099191"/>
                <a:gd name="connsiteX21" fmla="*/ 1787525 w 5410196"/>
                <a:gd name="connsiteY21" fmla="*/ 1820989 h 2099191"/>
                <a:gd name="connsiteX22" fmla="*/ 1787525 w 5410196"/>
                <a:gd name="connsiteY22" fmla="*/ 1789368 h 2099191"/>
                <a:gd name="connsiteX23" fmla="*/ 1749425 w 5410196"/>
                <a:gd name="connsiteY23" fmla="*/ 1789368 h 2099191"/>
                <a:gd name="connsiteX24" fmla="*/ 1749425 w 5410196"/>
                <a:gd name="connsiteY24" fmla="*/ 1738788 h 2099191"/>
                <a:gd name="connsiteX25" fmla="*/ 1714497 w 5410196"/>
                <a:gd name="connsiteY25" fmla="*/ 1738788 h 2099191"/>
                <a:gd name="connsiteX26" fmla="*/ 1714497 w 5410196"/>
                <a:gd name="connsiteY26" fmla="*/ 1697693 h 2099191"/>
                <a:gd name="connsiteX27" fmla="*/ 1670053 w 5410196"/>
                <a:gd name="connsiteY27" fmla="*/ 1697693 h 2099191"/>
                <a:gd name="connsiteX28" fmla="*/ 1670053 w 5410196"/>
                <a:gd name="connsiteY28" fmla="*/ 1659756 h 2099191"/>
                <a:gd name="connsiteX29" fmla="*/ 1644650 w 5410196"/>
                <a:gd name="connsiteY29" fmla="*/ 1659756 h 2099191"/>
                <a:gd name="connsiteX30" fmla="*/ 1644650 w 5410196"/>
                <a:gd name="connsiteY30" fmla="*/ 1612334 h 2099191"/>
                <a:gd name="connsiteX31" fmla="*/ 1466847 w 5410196"/>
                <a:gd name="connsiteY31" fmla="*/ 1612334 h 2099191"/>
                <a:gd name="connsiteX32" fmla="*/ 1466847 w 5410196"/>
                <a:gd name="connsiteY32" fmla="*/ 1577555 h 2099191"/>
                <a:gd name="connsiteX33" fmla="*/ 1438272 w 5410196"/>
                <a:gd name="connsiteY33" fmla="*/ 1577555 h 2099191"/>
                <a:gd name="connsiteX34" fmla="*/ 1438272 w 5410196"/>
                <a:gd name="connsiteY34" fmla="*/ 1545944 h 2099191"/>
                <a:gd name="connsiteX35" fmla="*/ 1393828 w 5410196"/>
                <a:gd name="connsiteY35" fmla="*/ 1545944 h 2099191"/>
                <a:gd name="connsiteX36" fmla="*/ 1393828 w 5410196"/>
                <a:gd name="connsiteY36" fmla="*/ 1523808 h 2099191"/>
                <a:gd name="connsiteX37" fmla="*/ 1339850 w 5410196"/>
                <a:gd name="connsiteY37" fmla="*/ 1523808 h 2099191"/>
                <a:gd name="connsiteX38" fmla="*/ 1339850 w 5410196"/>
                <a:gd name="connsiteY38" fmla="*/ 1463744 h 2099191"/>
                <a:gd name="connsiteX39" fmla="*/ 1273175 w 5410196"/>
                <a:gd name="connsiteY39" fmla="*/ 1463744 h 2099191"/>
                <a:gd name="connsiteX40" fmla="*/ 1273175 w 5410196"/>
                <a:gd name="connsiteY40" fmla="*/ 1394195 h 2099191"/>
                <a:gd name="connsiteX41" fmla="*/ 1152522 w 5410196"/>
                <a:gd name="connsiteY41" fmla="*/ 1394195 h 2099191"/>
                <a:gd name="connsiteX42" fmla="*/ 1152522 w 5410196"/>
                <a:gd name="connsiteY42" fmla="*/ 1327805 h 2099191"/>
                <a:gd name="connsiteX43" fmla="*/ 1111250 w 5410196"/>
                <a:gd name="connsiteY43" fmla="*/ 1327805 h 2099191"/>
                <a:gd name="connsiteX44" fmla="*/ 1111250 w 5410196"/>
                <a:gd name="connsiteY44" fmla="*/ 1283542 h 2099191"/>
                <a:gd name="connsiteX45" fmla="*/ 1085847 w 5410196"/>
                <a:gd name="connsiteY45" fmla="*/ 1283542 h 2099191"/>
                <a:gd name="connsiteX46" fmla="*/ 1085847 w 5410196"/>
                <a:gd name="connsiteY46" fmla="*/ 1220310 h 2099191"/>
                <a:gd name="connsiteX47" fmla="*/ 1012828 w 5410196"/>
                <a:gd name="connsiteY47" fmla="*/ 1220310 h 2099191"/>
                <a:gd name="connsiteX48" fmla="*/ 1012828 w 5410196"/>
                <a:gd name="connsiteY48" fmla="*/ 1147604 h 2099191"/>
                <a:gd name="connsiteX49" fmla="*/ 974728 w 5410196"/>
                <a:gd name="connsiteY49" fmla="*/ 1147604 h 2099191"/>
                <a:gd name="connsiteX50" fmla="*/ 974728 w 5410196"/>
                <a:gd name="connsiteY50" fmla="*/ 1059077 h 2099191"/>
                <a:gd name="connsiteX51" fmla="*/ 892175 w 5410196"/>
                <a:gd name="connsiteY51" fmla="*/ 1059077 h 2099191"/>
                <a:gd name="connsiteX52" fmla="*/ 892175 w 5410196"/>
                <a:gd name="connsiteY52" fmla="*/ 986370 h 2099191"/>
                <a:gd name="connsiteX53" fmla="*/ 850900 w 5410196"/>
                <a:gd name="connsiteY53" fmla="*/ 986370 h 2099191"/>
                <a:gd name="connsiteX54" fmla="*/ 850900 w 5410196"/>
                <a:gd name="connsiteY54" fmla="*/ 882043 h 2099191"/>
                <a:gd name="connsiteX55" fmla="*/ 822325 w 5410196"/>
                <a:gd name="connsiteY55" fmla="*/ 882043 h 2099191"/>
                <a:gd name="connsiteX56" fmla="*/ 822325 w 5410196"/>
                <a:gd name="connsiteY56" fmla="*/ 850423 h 2099191"/>
                <a:gd name="connsiteX57" fmla="*/ 774700 w 5410196"/>
                <a:gd name="connsiteY57" fmla="*/ 850423 h 2099191"/>
                <a:gd name="connsiteX58" fmla="*/ 774700 w 5410196"/>
                <a:gd name="connsiteY58" fmla="*/ 768228 h 2099191"/>
                <a:gd name="connsiteX59" fmla="*/ 711200 w 5410196"/>
                <a:gd name="connsiteY59" fmla="*/ 768228 h 2099191"/>
                <a:gd name="connsiteX60" fmla="*/ 711200 w 5410196"/>
                <a:gd name="connsiteY60" fmla="*/ 695516 h 2099191"/>
                <a:gd name="connsiteX61" fmla="*/ 692150 w 5410196"/>
                <a:gd name="connsiteY61" fmla="*/ 695516 h 2099191"/>
                <a:gd name="connsiteX62" fmla="*/ 692150 w 5410196"/>
                <a:gd name="connsiteY62" fmla="*/ 644933 h 2099191"/>
                <a:gd name="connsiteX63" fmla="*/ 663575 w 5410196"/>
                <a:gd name="connsiteY63" fmla="*/ 644933 h 2099191"/>
                <a:gd name="connsiteX64" fmla="*/ 663575 w 5410196"/>
                <a:gd name="connsiteY64" fmla="*/ 619641 h 2099191"/>
                <a:gd name="connsiteX65" fmla="*/ 638175 w 5410196"/>
                <a:gd name="connsiteY65" fmla="*/ 619641 h 2099191"/>
                <a:gd name="connsiteX66" fmla="*/ 638175 w 5410196"/>
                <a:gd name="connsiteY66" fmla="*/ 527959 h 2099191"/>
                <a:gd name="connsiteX67" fmla="*/ 593725 w 5410196"/>
                <a:gd name="connsiteY67" fmla="*/ 527959 h 2099191"/>
                <a:gd name="connsiteX68" fmla="*/ 593725 w 5410196"/>
                <a:gd name="connsiteY68" fmla="*/ 499507 h 2099191"/>
                <a:gd name="connsiteX69" fmla="*/ 549275 w 5410196"/>
                <a:gd name="connsiteY69" fmla="*/ 499507 h 2099191"/>
                <a:gd name="connsiteX70" fmla="*/ 549275 w 5410196"/>
                <a:gd name="connsiteY70" fmla="*/ 410987 h 2099191"/>
                <a:gd name="connsiteX71" fmla="*/ 479425 w 5410196"/>
                <a:gd name="connsiteY71" fmla="*/ 410987 h 2099191"/>
                <a:gd name="connsiteX72" fmla="*/ 479425 w 5410196"/>
                <a:gd name="connsiteY72" fmla="*/ 385695 h 2099191"/>
                <a:gd name="connsiteX73" fmla="*/ 415925 w 5410196"/>
                <a:gd name="connsiteY73" fmla="*/ 385695 h 2099191"/>
                <a:gd name="connsiteX74" fmla="*/ 415925 w 5410196"/>
                <a:gd name="connsiteY74" fmla="*/ 338274 h 2099191"/>
                <a:gd name="connsiteX75" fmla="*/ 358775 w 5410196"/>
                <a:gd name="connsiteY75" fmla="*/ 338274 h 2099191"/>
                <a:gd name="connsiteX76" fmla="*/ 358775 w 5410196"/>
                <a:gd name="connsiteY76" fmla="*/ 252915 h 2099191"/>
                <a:gd name="connsiteX77" fmla="*/ 234950 w 5410196"/>
                <a:gd name="connsiteY77" fmla="*/ 252915 h 2099191"/>
                <a:gd name="connsiteX78" fmla="*/ 234950 w 5410196"/>
                <a:gd name="connsiteY78" fmla="*/ 183364 h 2099191"/>
                <a:gd name="connsiteX79" fmla="*/ 193675 w 5410196"/>
                <a:gd name="connsiteY79" fmla="*/ 183364 h 2099191"/>
                <a:gd name="connsiteX80" fmla="*/ 193675 w 5410196"/>
                <a:gd name="connsiteY80" fmla="*/ 132781 h 2099191"/>
                <a:gd name="connsiteX81" fmla="*/ 136525 w 5410196"/>
                <a:gd name="connsiteY81" fmla="*/ 132781 h 2099191"/>
                <a:gd name="connsiteX82" fmla="*/ 136525 w 5410196"/>
                <a:gd name="connsiteY82" fmla="*/ 88521 h 2099191"/>
                <a:gd name="connsiteX83" fmla="*/ 130175 w 5410196"/>
                <a:gd name="connsiteY83" fmla="*/ 88521 h 2099191"/>
                <a:gd name="connsiteX84" fmla="*/ 130175 w 5410196"/>
                <a:gd name="connsiteY84" fmla="*/ 0 h 2099191"/>
                <a:gd name="connsiteX85" fmla="*/ 0 w 5410196"/>
                <a:gd name="connsiteY85" fmla="*/ 0 h 209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410196" h="2099191">
                  <a:moveTo>
                    <a:pt x="5410197" y="2099191"/>
                  </a:moveTo>
                  <a:lnTo>
                    <a:pt x="4190997" y="2099191"/>
                  </a:lnTo>
                  <a:lnTo>
                    <a:pt x="4190997" y="2077065"/>
                  </a:lnTo>
                  <a:lnTo>
                    <a:pt x="4098928" y="2077065"/>
                  </a:lnTo>
                  <a:lnTo>
                    <a:pt x="4098928" y="2042286"/>
                  </a:lnTo>
                  <a:lnTo>
                    <a:pt x="3051178" y="2042286"/>
                  </a:lnTo>
                  <a:lnTo>
                    <a:pt x="3051178" y="2013833"/>
                  </a:lnTo>
                  <a:lnTo>
                    <a:pt x="2851153" y="2013833"/>
                  </a:lnTo>
                  <a:lnTo>
                    <a:pt x="2851153" y="2001190"/>
                  </a:lnTo>
                  <a:lnTo>
                    <a:pt x="2393953" y="2001190"/>
                  </a:lnTo>
                  <a:lnTo>
                    <a:pt x="2393953" y="1979054"/>
                  </a:lnTo>
                  <a:lnTo>
                    <a:pt x="2301875" y="1979054"/>
                  </a:lnTo>
                  <a:lnTo>
                    <a:pt x="2301875" y="1925316"/>
                  </a:lnTo>
                  <a:lnTo>
                    <a:pt x="2251078" y="1925316"/>
                  </a:lnTo>
                  <a:lnTo>
                    <a:pt x="2251078" y="1893695"/>
                  </a:lnTo>
                  <a:lnTo>
                    <a:pt x="2130425" y="1893695"/>
                  </a:lnTo>
                  <a:lnTo>
                    <a:pt x="2130425" y="1887379"/>
                  </a:lnTo>
                  <a:lnTo>
                    <a:pt x="1990722" y="1887379"/>
                  </a:lnTo>
                  <a:lnTo>
                    <a:pt x="1990722" y="1855758"/>
                  </a:lnTo>
                  <a:lnTo>
                    <a:pt x="1885947" y="1855758"/>
                  </a:lnTo>
                  <a:lnTo>
                    <a:pt x="1885947" y="1820989"/>
                  </a:lnTo>
                  <a:lnTo>
                    <a:pt x="1787525" y="1820989"/>
                  </a:lnTo>
                  <a:lnTo>
                    <a:pt x="1787525" y="1789368"/>
                  </a:lnTo>
                  <a:lnTo>
                    <a:pt x="1749425" y="1789368"/>
                  </a:lnTo>
                  <a:lnTo>
                    <a:pt x="1749425" y="1738788"/>
                  </a:lnTo>
                  <a:lnTo>
                    <a:pt x="1714497" y="1738788"/>
                  </a:lnTo>
                  <a:lnTo>
                    <a:pt x="1714497" y="1697693"/>
                  </a:lnTo>
                  <a:lnTo>
                    <a:pt x="1670053" y="1697693"/>
                  </a:lnTo>
                  <a:lnTo>
                    <a:pt x="1670053" y="1659756"/>
                  </a:lnTo>
                  <a:lnTo>
                    <a:pt x="1644650" y="1659756"/>
                  </a:lnTo>
                  <a:lnTo>
                    <a:pt x="1644650" y="1612334"/>
                  </a:lnTo>
                  <a:lnTo>
                    <a:pt x="1466847" y="1612334"/>
                  </a:lnTo>
                  <a:lnTo>
                    <a:pt x="1466847" y="1577555"/>
                  </a:lnTo>
                  <a:lnTo>
                    <a:pt x="1438272" y="1577555"/>
                  </a:lnTo>
                  <a:lnTo>
                    <a:pt x="1438272" y="1545944"/>
                  </a:lnTo>
                  <a:lnTo>
                    <a:pt x="1393828" y="1545944"/>
                  </a:lnTo>
                  <a:lnTo>
                    <a:pt x="1393828" y="1523808"/>
                  </a:lnTo>
                  <a:lnTo>
                    <a:pt x="1339850" y="1523808"/>
                  </a:lnTo>
                  <a:lnTo>
                    <a:pt x="1339850" y="1463744"/>
                  </a:lnTo>
                  <a:lnTo>
                    <a:pt x="1273175" y="1463744"/>
                  </a:lnTo>
                  <a:lnTo>
                    <a:pt x="1273175" y="1394195"/>
                  </a:lnTo>
                  <a:lnTo>
                    <a:pt x="1152522" y="1394195"/>
                  </a:lnTo>
                  <a:lnTo>
                    <a:pt x="1152522" y="1327805"/>
                  </a:lnTo>
                  <a:lnTo>
                    <a:pt x="1111250" y="1327805"/>
                  </a:lnTo>
                  <a:lnTo>
                    <a:pt x="1111250" y="1283542"/>
                  </a:lnTo>
                  <a:lnTo>
                    <a:pt x="1085847" y="1283542"/>
                  </a:lnTo>
                  <a:lnTo>
                    <a:pt x="1085847" y="1220310"/>
                  </a:lnTo>
                  <a:lnTo>
                    <a:pt x="1012828" y="1220310"/>
                  </a:lnTo>
                  <a:lnTo>
                    <a:pt x="1012828" y="1147604"/>
                  </a:lnTo>
                  <a:lnTo>
                    <a:pt x="974728" y="1147604"/>
                  </a:lnTo>
                  <a:lnTo>
                    <a:pt x="974728" y="1059077"/>
                  </a:lnTo>
                  <a:lnTo>
                    <a:pt x="892175" y="1059077"/>
                  </a:lnTo>
                  <a:lnTo>
                    <a:pt x="892175" y="986370"/>
                  </a:lnTo>
                  <a:lnTo>
                    <a:pt x="850900" y="986370"/>
                  </a:lnTo>
                  <a:lnTo>
                    <a:pt x="850900" y="882043"/>
                  </a:lnTo>
                  <a:lnTo>
                    <a:pt x="822325" y="882043"/>
                  </a:lnTo>
                  <a:lnTo>
                    <a:pt x="822325" y="850423"/>
                  </a:lnTo>
                  <a:lnTo>
                    <a:pt x="774700" y="850423"/>
                  </a:lnTo>
                  <a:lnTo>
                    <a:pt x="774700" y="768228"/>
                  </a:lnTo>
                  <a:lnTo>
                    <a:pt x="711200" y="768228"/>
                  </a:lnTo>
                  <a:lnTo>
                    <a:pt x="711200" y="695516"/>
                  </a:lnTo>
                  <a:lnTo>
                    <a:pt x="692150" y="695516"/>
                  </a:lnTo>
                  <a:lnTo>
                    <a:pt x="692150" y="644933"/>
                  </a:lnTo>
                  <a:lnTo>
                    <a:pt x="663575" y="644933"/>
                  </a:lnTo>
                  <a:lnTo>
                    <a:pt x="663575" y="619641"/>
                  </a:lnTo>
                  <a:lnTo>
                    <a:pt x="638175" y="619641"/>
                  </a:lnTo>
                  <a:lnTo>
                    <a:pt x="638175" y="527959"/>
                  </a:lnTo>
                  <a:lnTo>
                    <a:pt x="593725" y="527959"/>
                  </a:lnTo>
                  <a:lnTo>
                    <a:pt x="593725" y="499507"/>
                  </a:lnTo>
                  <a:lnTo>
                    <a:pt x="549275" y="499507"/>
                  </a:lnTo>
                  <a:lnTo>
                    <a:pt x="549275" y="410987"/>
                  </a:lnTo>
                  <a:lnTo>
                    <a:pt x="479425" y="410987"/>
                  </a:lnTo>
                  <a:lnTo>
                    <a:pt x="479425" y="385695"/>
                  </a:lnTo>
                  <a:lnTo>
                    <a:pt x="415925" y="385695"/>
                  </a:lnTo>
                  <a:lnTo>
                    <a:pt x="415925" y="338274"/>
                  </a:lnTo>
                  <a:lnTo>
                    <a:pt x="358775" y="338274"/>
                  </a:lnTo>
                  <a:lnTo>
                    <a:pt x="358775" y="252915"/>
                  </a:lnTo>
                  <a:lnTo>
                    <a:pt x="234950" y="252915"/>
                  </a:lnTo>
                  <a:lnTo>
                    <a:pt x="234950" y="183364"/>
                  </a:lnTo>
                  <a:lnTo>
                    <a:pt x="193675" y="183364"/>
                  </a:lnTo>
                  <a:lnTo>
                    <a:pt x="193675" y="132781"/>
                  </a:lnTo>
                  <a:lnTo>
                    <a:pt x="136525" y="132781"/>
                  </a:lnTo>
                  <a:lnTo>
                    <a:pt x="136525" y="88521"/>
                  </a:lnTo>
                  <a:lnTo>
                    <a:pt x="130175" y="88521"/>
                  </a:lnTo>
                  <a:lnTo>
                    <a:pt x="130175" y="0"/>
                  </a:lnTo>
                  <a:lnTo>
                    <a:pt x="0" y="0"/>
                  </a:lnTo>
                </a:path>
              </a:pathLst>
            </a:custGeom>
            <a:noFill/>
            <a:ln w="19050" cap="flat">
              <a:solidFill>
                <a:schemeClr val="accent2"/>
              </a:solidFill>
              <a:prstDash val="sys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grpSp>
      <p:graphicFrame>
        <p:nvGraphicFramePr>
          <p:cNvPr id="127" name="Group 88">
            <a:extLst>
              <a:ext uri="{FF2B5EF4-FFF2-40B4-BE49-F238E27FC236}">
                <a16:creationId xmlns:a16="http://schemas.microsoft.com/office/drawing/2014/main" id="{95705DDA-B90E-4A93-A063-BE94A31C2875}"/>
              </a:ext>
            </a:extLst>
          </p:cNvPr>
          <p:cNvGraphicFramePr>
            <a:graphicFrameLocks noGrp="1"/>
          </p:cNvGraphicFramePr>
          <p:nvPr>
            <p:extLst>
              <p:ext uri="{D42A27DB-BD31-4B8C-83A1-F6EECF244321}">
                <p14:modId xmlns:p14="http://schemas.microsoft.com/office/powerpoint/2010/main" val="2557718586"/>
              </p:ext>
            </p:extLst>
          </p:nvPr>
        </p:nvGraphicFramePr>
        <p:xfrm>
          <a:off x="407344" y="4714207"/>
          <a:ext cx="5632921" cy="1188720"/>
        </p:xfrm>
        <a:graphic>
          <a:graphicData uri="http://schemas.openxmlformats.org/drawingml/2006/table">
            <a:tbl>
              <a:tblPr firstRow="1" bandRow="1">
                <a:tableStyleId>{5202B0CA-FC54-4496-8BCA-5EF66A818D29}</a:tableStyleId>
              </a:tblPr>
              <a:tblGrid>
                <a:gridCol w="545092">
                  <a:extLst>
                    <a:ext uri="{9D8B030D-6E8A-4147-A177-3AD203B41FA5}">
                      <a16:colId xmlns:a16="http://schemas.microsoft.com/office/drawing/2014/main" val="20000"/>
                    </a:ext>
                  </a:extLst>
                </a:gridCol>
                <a:gridCol w="1036320">
                  <a:extLst>
                    <a:ext uri="{9D8B030D-6E8A-4147-A177-3AD203B41FA5}">
                      <a16:colId xmlns:a16="http://schemas.microsoft.com/office/drawing/2014/main" val="4206259378"/>
                    </a:ext>
                  </a:extLst>
                </a:gridCol>
                <a:gridCol w="858947">
                  <a:extLst>
                    <a:ext uri="{9D8B030D-6E8A-4147-A177-3AD203B41FA5}">
                      <a16:colId xmlns:a16="http://schemas.microsoft.com/office/drawing/2014/main" val="20001"/>
                    </a:ext>
                  </a:extLst>
                </a:gridCol>
                <a:gridCol w="1065929">
                  <a:extLst>
                    <a:ext uri="{9D8B030D-6E8A-4147-A177-3AD203B41FA5}">
                      <a16:colId xmlns:a16="http://schemas.microsoft.com/office/drawing/2014/main" val="1180359399"/>
                    </a:ext>
                  </a:extLst>
                </a:gridCol>
                <a:gridCol w="1055479">
                  <a:extLst>
                    <a:ext uri="{9D8B030D-6E8A-4147-A177-3AD203B41FA5}">
                      <a16:colId xmlns:a16="http://schemas.microsoft.com/office/drawing/2014/main" val="777828040"/>
                    </a:ext>
                  </a:extLst>
                </a:gridCol>
                <a:gridCol w="1071154">
                  <a:extLst>
                    <a:ext uri="{9D8B030D-6E8A-4147-A177-3AD203B41FA5}">
                      <a16:colId xmlns:a16="http://schemas.microsoft.com/office/drawing/2014/main" val="1483343309"/>
                    </a:ext>
                  </a:extLst>
                </a:gridCol>
              </a:tblGrid>
              <a:tr h="274320">
                <a:tc>
                  <a:txBody>
                    <a:bodyPr/>
                    <a:lstStyle/>
                    <a:p>
                      <a:endParaRPr kumimoji="0" lang="en-GB" sz="1400" b="1" i="0" u="none" strike="noStrike" kern="1200" cap="none" normalizeH="0" baseline="0" dirty="0">
                        <a:ln>
                          <a:noFill/>
                        </a:ln>
                        <a:solidFill>
                          <a:schemeClr val="tx2"/>
                        </a:solidFill>
                        <a:effectLst/>
                        <a:latin typeface="+mn-lt"/>
                        <a:ea typeface="+mn-ea"/>
                        <a:cs typeface="Arial" charset="0"/>
                      </a:endParaRPr>
                    </a:p>
                  </a:txBody>
                  <a:tcPr/>
                </a:tc>
                <a:tc>
                  <a:txBody>
                    <a:bodyPr/>
                    <a:lstStyle/>
                    <a:p>
                      <a:pPr algn="ctr"/>
                      <a:r>
                        <a:rPr lang="ja-JP" sz="1000" dirty="0">
                          <a:solidFill>
                            <a:schemeClr val="tx2"/>
                          </a:solidFill>
                        </a:rPr>
                        <a:t>イベント数/</a:t>
                      </a:r>
                      <a:br>
                        <a:rPr lang="ja-JP" sz="1000" dirty="0">
                          <a:solidFill>
                            <a:schemeClr val="tx2"/>
                          </a:solidFill>
                        </a:rPr>
                      </a:br>
                      <a:r>
                        <a:rPr lang="ja-JP" sz="1000" dirty="0">
                          <a:solidFill>
                            <a:schemeClr val="tx2"/>
                          </a:solidFill>
                        </a:rPr>
                        <a:t>患者数 (%)</a:t>
                      </a:r>
                    </a:p>
                  </a:txBody>
                  <a:tcPr/>
                </a:tc>
                <a:tc>
                  <a:txBody>
                    <a:bodyPr/>
                    <a:lstStyle/>
                    <a:p>
                      <a:pPr algn="ctr"/>
                      <a:r>
                        <a:rPr lang="ja-JP" sz="1000" dirty="0">
                          <a:solidFill>
                            <a:schemeClr val="tx2"/>
                          </a:solidFill>
                        </a:rPr>
                        <a:t>mOS, mo (95%CI)</a:t>
                      </a:r>
                    </a:p>
                  </a:txBody>
                  <a:tcPr/>
                </a:tc>
                <a:tc>
                  <a:txBody>
                    <a:bodyPr/>
                    <a:lstStyle/>
                    <a:p>
                      <a:pPr algn="ctr"/>
                      <a:r>
                        <a:rPr lang="ja-JP" sz="1000" dirty="0">
                          <a:solidFill>
                            <a:schemeClr val="tx2"/>
                          </a:solidFill>
                        </a:rPr>
                        <a:t>6か月</a:t>
                      </a:r>
                      <a:r>
                        <a:rPr lang="ja-JP" sz="1000" baseline="0" dirty="0">
                          <a:solidFill>
                            <a:schemeClr val="tx2"/>
                          </a:solidFill>
                        </a:rPr>
                        <a:t> </a:t>
                      </a:r>
                      <a:r>
                        <a:rPr lang="ja-JP" sz="1000" dirty="0">
                          <a:solidFill>
                            <a:schemeClr val="tx2"/>
                          </a:solidFill>
                        </a:rPr>
                        <a:t>OS率、% (95%CI)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a:solidFill>
                            <a:schemeClr val="tx2"/>
                          </a:solidFill>
                        </a:rPr>
                        <a:t>12か月</a:t>
                      </a:r>
                      <a:r>
                        <a:rPr lang="ja-JP" sz="1000" baseline="0">
                          <a:solidFill>
                            <a:schemeClr val="tx2"/>
                          </a:solidFill>
                        </a:rPr>
                        <a:t> </a:t>
                      </a:r>
                      <a:r>
                        <a:rPr lang="ja-JP" sz="1000">
                          <a:solidFill>
                            <a:schemeClr val="tx2"/>
                          </a:solidFill>
                        </a:rPr>
                        <a:t>OS率、% (95%CI)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a:solidFill>
                            <a:schemeClr val="tx2"/>
                          </a:solidFill>
                        </a:rPr>
                        <a:t>24か月OS率、% (95%CI)</a:t>
                      </a:r>
                    </a:p>
                  </a:txBody>
                  <a:tcPr/>
                </a:tc>
                <a:extLst>
                  <a:ext uri="{0D108BD9-81ED-4DB2-BD59-A6C34878D82A}">
                    <a16:rowId xmlns:a16="http://schemas.microsoft.com/office/drawing/2014/main" val="10000"/>
                  </a:ext>
                </a:extLst>
              </a:tr>
              <a:tr h="274320">
                <a:tc>
                  <a:txBody>
                    <a:bodyPr/>
                    <a:lstStyle/>
                    <a:p>
                      <a:r>
                        <a:rPr lang="ja-JP" sz="1000">
                          <a:solidFill>
                            <a:srgbClr val="4D4D4D"/>
                          </a:solidFill>
                        </a:rPr>
                        <a:t>LEN-TACE</a:t>
                      </a:r>
                    </a:p>
                  </a:txBody>
                  <a:tcPr anchor="ctr"/>
                </a:tc>
                <a:tc>
                  <a:txBody>
                    <a:bodyPr/>
                    <a:lstStyle/>
                    <a:p>
                      <a:pPr algn="ctr"/>
                      <a:r>
                        <a:rPr lang="ja-JP" sz="1000">
                          <a:solidFill>
                            <a:srgbClr val="4D4D4D"/>
                          </a:solidFill>
                        </a:rPr>
                        <a:t>75/170 (44.1)</a:t>
                      </a:r>
                    </a:p>
                  </a:txBody>
                  <a:tcPr anchor="ctr"/>
                </a:tc>
                <a:tc>
                  <a:txBody>
                    <a:bodyPr/>
                    <a:lstStyle/>
                    <a:p>
                      <a:pPr algn="ctr"/>
                      <a:r>
                        <a:rPr lang="ja-JP" sz="1000">
                          <a:solidFill>
                            <a:srgbClr val="4D4D4D"/>
                          </a:solidFill>
                        </a:rPr>
                        <a:t>17.8 </a:t>
                      </a:r>
                      <a:br>
                        <a:rPr lang="ja-JP" sz="1000">
                          <a:solidFill>
                            <a:srgbClr val="4D4D4D"/>
                          </a:solidFill>
                        </a:rPr>
                      </a:br>
                      <a:r>
                        <a:rPr lang="ja-JP" sz="1000">
                          <a:solidFill>
                            <a:srgbClr val="4D4D4D"/>
                          </a:solidFill>
                        </a:rPr>
                        <a:t>(16.1,</a:t>
                      </a:r>
                      <a:r>
                        <a:rPr lang="ja-JP" sz="1000" baseline="0">
                          <a:solidFill>
                            <a:srgbClr val="4D4D4D"/>
                          </a:solidFill>
                        </a:rPr>
                        <a:t> </a:t>
                      </a:r>
                      <a:r>
                        <a:rPr lang="ja-JP" sz="1000">
                          <a:solidFill>
                            <a:srgbClr val="4D4D4D"/>
                          </a:solidFill>
                        </a:rPr>
                        <a:t>19.5)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dirty="0">
                          <a:solidFill>
                            <a:srgbClr val="4D4D4D"/>
                          </a:solidFill>
                        </a:rPr>
                        <a:t>95.9 </a:t>
                      </a:r>
                      <a:br>
                        <a:rPr lang="ja-JP" sz="1000" dirty="0">
                          <a:solidFill>
                            <a:srgbClr val="4D4D4D"/>
                          </a:solidFill>
                        </a:rPr>
                      </a:br>
                      <a:r>
                        <a:rPr lang="ja-JP" sz="1000" dirty="0">
                          <a:solidFill>
                            <a:srgbClr val="4D4D4D"/>
                          </a:solidFill>
                        </a:rPr>
                        <a:t>(91.5、98.0)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dirty="0">
                          <a:solidFill>
                            <a:srgbClr val="4D4D4D"/>
                          </a:solidFill>
                        </a:rPr>
                        <a:t>81.5 </a:t>
                      </a:r>
                      <a:br>
                        <a:rPr lang="ja-JP" sz="1000" dirty="0">
                          <a:solidFill>
                            <a:srgbClr val="4D4D4D"/>
                          </a:solidFill>
                        </a:rPr>
                      </a:br>
                      <a:r>
                        <a:rPr lang="ja-JP" sz="1000" dirty="0">
                          <a:solidFill>
                            <a:srgbClr val="4D4D4D"/>
                          </a:solidFill>
                        </a:rPr>
                        <a:t>(74.0、87.0)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dirty="0">
                          <a:solidFill>
                            <a:srgbClr val="4D4D4D"/>
                          </a:solidFill>
                        </a:rPr>
                        <a:t>26.1 </a:t>
                      </a:r>
                      <a:br>
                        <a:rPr lang="ja-JP" sz="1000" dirty="0">
                          <a:solidFill>
                            <a:srgbClr val="4D4D4D"/>
                          </a:solidFill>
                        </a:rPr>
                      </a:br>
                      <a:r>
                        <a:rPr lang="ja-JP" sz="1000" dirty="0">
                          <a:solidFill>
                            <a:srgbClr val="4D4D4D"/>
                          </a:solidFill>
                        </a:rPr>
                        <a:t>(16.8、36.4) </a:t>
                      </a:r>
                    </a:p>
                  </a:txBody>
                  <a:tcPr anchor="ctr"/>
                </a:tc>
                <a:extLst>
                  <a:ext uri="{0D108BD9-81ED-4DB2-BD59-A6C34878D82A}">
                    <a16:rowId xmlns:a16="http://schemas.microsoft.com/office/drawing/2014/main" val="1294574126"/>
                  </a:ext>
                </a:extLst>
              </a:tr>
              <a:tr h="274320">
                <a:tc>
                  <a:txBody>
                    <a:bodyPr/>
                    <a:lstStyle/>
                    <a:p>
                      <a:r>
                        <a:rPr lang="ja-JP" sz="1000">
                          <a:solidFill>
                            <a:srgbClr val="4D4D4D"/>
                          </a:solidFill>
                        </a:rPr>
                        <a:t>LEN</a:t>
                      </a:r>
                    </a:p>
                  </a:txBody>
                  <a:tcPr anchor="ctr"/>
                </a:tc>
                <a:tc>
                  <a:txBody>
                    <a:bodyPr/>
                    <a:lstStyle/>
                    <a:p>
                      <a:pPr algn="ctr"/>
                      <a:r>
                        <a:rPr lang="ja-JP" sz="1000">
                          <a:solidFill>
                            <a:srgbClr val="4D4D4D"/>
                          </a:solidFill>
                        </a:rPr>
                        <a:t>104/168 (61.9)</a:t>
                      </a:r>
                    </a:p>
                  </a:txBody>
                  <a:tcPr anchor="ctr"/>
                </a:tc>
                <a:tc>
                  <a:txBody>
                    <a:bodyPr/>
                    <a:lstStyle/>
                    <a:p>
                      <a:pPr algn="ctr"/>
                      <a:r>
                        <a:rPr lang="ja-JP" sz="1000">
                          <a:solidFill>
                            <a:srgbClr val="4D4D4D"/>
                          </a:solidFill>
                        </a:rPr>
                        <a:t>11.5</a:t>
                      </a:r>
                      <a:br>
                        <a:rPr lang="ja-JP" sz="1000">
                          <a:solidFill>
                            <a:srgbClr val="4D4D4D"/>
                          </a:solidFill>
                        </a:rPr>
                      </a:br>
                      <a:r>
                        <a:rPr lang="ja-JP" sz="1000">
                          <a:solidFill>
                            <a:srgbClr val="4D4D4D"/>
                          </a:solidFill>
                        </a:rPr>
                        <a:t>(10.3,</a:t>
                      </a:r>
                      <a:r>
                        <a:rPr lang="ja-JP" sz="1000" baseline="0">
                          <a:solidFill>
                            <a:srgbClr val="4D4D4D"/>
                          </a:solidFill>
                        </a:rPr>
                        <a:t> </a:t>
                      </a:r>
                      <a:r>
                        <a:rPr lang="ja-JP" sz="1000">
                          <a:solidFill>
                            <a:srgbClr val="4D4D4D"/>
                          </a:solidFill>
                        </a:rPr>
                        <a:t>12.7)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dirty="0">
                          <a:solidFill>
                            <a:srgbClr val="4D4D4D"/>
                          </a:solidFill>
                        </a:rPr>
                        <a:t>87.4 </a:t>
                      </a:r>
                      <a:br>
                        <a:rPr lang="ja-JP" sz="1000" dirty="0">
                          <a:solidFill>
                            <a:srgbClr val="4D4D4D"/>
                          </a:solidFill>
                        </a:rPr>
                      </a:br>
                      <a:r>
                        <a:rPr lang="ja-JP" sz="1000" dirty="0">
                          <a:solidFill>
                            <a:srgbClr val="4D4D4D"/>
                          </a:solidFill>
                        </a:rPr>
                        <a:t>(81.3、91.6)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a:solidFill>
                            <a:srgbClr val="4D4D4D"/>
                          </a:solidFill>
                        </a:rPr>
                        <a:t>46.9 </a:t>
                      </a:r>
                      <a:br>
                        <a:rPr lang="ja-JP" sz="1000">
                          <a:solidFill>
                            <a:srgbClr val="4D4D4D"/>
                          </a:solidFill>
                        </a:rPr>
                      </a:br>
                      <a:r>
                        <a:rPr lang="ja-JP" sz="1000">
                          <a:solidFill>
                            <a:srgbClr val="4D4D4D"/>
                          </a:solidFill>
                        </a:rPr>
                        <a:t>(38.2,</a:t>
                      </a:r>
                      <a:r>
                        <a:rPr lang="ja-JP" sz="1000" baseline="0">
                          <a:solidFill>
                            <a:srgbClr val="4D4D4D"/>
                          </a:solidFill>
                        </a:rPr>
                        <a:t> </a:t>
                      </a:r>
                      <a:r>
                        <a:rPr lang="ja-JP" sz="1000">
                          <a:solidFill>
                            <a:srgbClr val="4D4D4D"/>
                          </a:solidFill>
                        </a:rPr>
                        <a:t>55.0)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dirty="0">
                          <a:solidFill>
                            <a:srgbClr val="4D4D4D"/>
                          </a:solidFill>
                        </a:rPr>
                        <a:t>17.8 </a:t>
                      </a:r>
                      <a:br>
                        <a:rPr lang="ja-JP" sz="1000" dirty="0">
                          <a:solidFill>
                            <a:srgbClr val="4D4D4D"/>
                          </a:solidFill>
                        </a:rPr>
                      </a:br>
                      <a:r>
                        <a:rPr lang="ja-JP" sz="1000" dirty="0">
                          <a:solidFill>
                            <a:srgbClr val="4D4D4D"/>
                          </a:solidFill>
                        </a:rPr>
                        <a:t>(11.0,</a:t>
                      </a:r>
                      <a:r>
                        <a:rPr lang="ja-JP" sz="1000" baseline="0" dirty="0">
                          <a:solidFill>
                            <a:srgbClr val="4D4D4D"/>
                          </a:solidFill>
                        </a:rPr>
                        <a:t> </a:t>
                      </a:r>
                      <a:r>
                        <a:rPr lang="ja-JP" sz="1000" dirty="0">
                          <a:solidFill>
                            <a:srgbClr val="4D4D4D"/>
                          </a:solidFill>
                        </a:rPr>
                        <a:t>26.0)</a:t>
                      </a:r>
                    </a:p>
                  </a:txBody>
                  <a:tcPr anchor="ctr"/>
                </a:tc>
                <a:extLst>
                  <a:ext uri="{0D108BD9-81ED-4DB2-BD59-A6C34878D82A}">
                    <a16:rowId xmlns:a16="http://schemas.microsoft.com/office/drawing/2014/main" val="3930904834"/>
                  </a:ext>
                </a:extLst>
              </a:tr>
            </a:tbl>
          </a:graphicData>
        </a:graphic>
      </p:graphicFrame>
      <p:graphicFrame>
        <p:nvGraphicFramePr>
          <p:cNvPr id="128" name="Group 88">
            <a:extLst>
              <a:ext uri="{FF2B5EF4-FFF2-40B4-BE49-F238E27FC236}">
                <a16:creationId xmlns:a16="http://schemas.microsoft.com/office/drawing/2014/main" id="{D3E7BC4E-A3D8-4135-9410-6A7900908D2D}"/>
              </a:ext>
            </a:extLst>
          </p:cNvPr>
          <p:cNvGraphicFramePr>
            <a:graphicFrameLocks noGrp="1"/>
          </p:cNvGraphicFramePr>
          <p:nvPr>
            <p:extLst>
              <p:ext uri="{D42A27DB-BD31-4B8C-83A1-F6EECF244321}">
                <p14:modId xmlns:p14="http://schemas.microsoft.com/office/powerpoint/2010/main" val="975483189"/>
              </p:ext>
            </p:extLst>
          </p:nvPr>
        </p:nvGraphicFramePr>
        <p:xfrm>
          <a:off x="7021403" y="4714207"/>
          <a:ext cx="4551342" cy="1188720"/>
        </p:xfrm>
        <a:graphic>
          <a:graphicData uri="http://schemas.openxmlformats.org/drawingml/2006/table">
            <a:tbl>
              <a:tblPr firstRow="1" bandRow="1">
                <a:tableStyleId>{5202B0CA-FC54-4496-8BCA-5EF66A818D29}</a:tableStyleId>
              </a:tblPr>
              <a:tblGrid>
                <a:gridCol w="545092">
                  <a:extLst>
                    <a:ext uri="{9D8B030D-6E8A-4147-A177-3AD203B41FA5}">
                      <a16:colId xmlns:a16="http://schemas.microsoft.com/office/drawing/2014/main" val="20000"/>
                    </a:ext>
                  </a:extLst>
                </a:gridCol>
                <a:gridCol w="1036320">
                  <a:extLst>
                    <a:ext uri="{9D8B030D-6E8A-4147-A177-3AD203B41FA5}">
                      <a16:colId xmlns:a16="http://schemas.microsoft.com/office/drawing/2014/main" val="4206259378"/>
                    </a:ext>
                  </a:extLst>
                </a:gridCol>
                <a:gridCol w="965200">
                  <a:extLst>
                    <a:ext uri="{9D8B030D-6E8A-4147-A177-3AD203B41FA5}">
                      <a16:colId xmlns:a16="http://schemas.microsoft.com/office/drawing/2014/main" val="20001"/>
                    </a:ext>
                  </a:extLst>
                </a:gridCol>
                <a:gridCol w="962868">
                  <a:extLst>
                    <a:ext uri="{9D8B030D-6E8A-4147-A177-3AD203B41FA5}">
                      <a16:colId xmlns:a16="http://schemas.microsoft.com/office/drawing/2014/main" val="1180359399"/>
                    </a:ext>
                  </a:extLst>
                </a:gridCol>
                <a:gridCol w="1041862">
                  <a:extLst>
                    <a:ext uri="{9D8B030D-6E8A-4147-A177-3AD203B41FA5}">
                      <a16:colId xmlns:a16="http://schemas.microsoft.com/office/drawing/2014/main" val="777828040"/>
                    </a:ext>
                  </a:extLst>
                </a:gridCol>
              </a:tblGrid>
              <a:tr h="274320">
                <a:tc>
                  <a:txBody>
                    <a:bodyPr/>
                    <a:lstStyle/>
                    <a:p>
                      <a:endParaRPr kumimoji="0" lang="en-GB" sz="1400" b="1" i="0" u="none" strike="noStrike" kern="1200" cap="none" normalizeH="0" baseline="0" dirty="0">
                        <a:ln>
                          <a:noFill/>
                        </a:ln>
                        <a:solidFill>
                          <a:schemeClr val="tx2"/>
                        </a:solidFill>
                        <a:effectLst/>
                        <a:latin typeface="+mn-lt"/>
                        <a:ea typeface="+mn-ea"/>
                        <a:cs typeface="Arial" charset="0"/>
                      </a:endParaRPr>
                    </a:p>
                  </a:txBody>
                  <a:tcPr/>
                </a:tc>
                <a:tc>
                  <a:txBody>
                    <a:bodyPr/>
                    <a:lstStyle/>
                    <a:p>
                      <a:pPr algn="ctr"/>
                      <a:r>
                        <a:rPr lang="ja-JP" sz="1000" dirty="0">
                          <a:solidFill>
                            <a:schemeClr val="tx2"/>
                          </a:solidFill>
                        </a:rPr>
                        <a:t>イベント数/</a:t>
                      </a:r>
                      <a:br>
                        <a:rPr lang="ja-JP" sz="1000" dirty="0">
                          <a:solidFill>
                            <a:schemeClr val="tx2"/>
                          </a:solidFill>
                        </a:rPr>
                      </a:br>
                      <a:r>
                        <a:rPr lang="ja-JP" sz="1000" dirty="0">
                          <a:solidFill>
                            <a:schemeClr val="tx2"/>
                          </a:solidFill>
                        </a:rPr>
                        <a:t>患者数 (%)</a:t>
                      </a:r>
                    </a:p>
                  </a:txBody>
                  <a:tcPr/>
                </a:tc>
                <a:tc>
                  <a:txBody>
                    <a:bodyPr/>
                    <a:lstStyle/>
                    <a:p>
                      <a:pPr algn="ctr"/>
                      <a:r>
                        <a:rPr lang="ja-JP" sz="1000">
                          <a:solidFill>
                            <a:schemeClr val="tx2"/>
                          </a:solidFill>
                        </a:rPr>
                        <a:t>mPFS、mo (95%CI)</a:t>
                      </a:r>
                    </a:p>
                  </a:txBody>
                  <a:tcPr/>
                </a:tc>
                <a:tc>
                  <a:txBody>
                    <a:bodyPr/>
                    <a:lstStyle/>
                    <a:p>
                      <a:pPr algn="ctr"/>
                      <a:r>
                        <a:rPr lang="ja-JP" sz="1000">
                          <a:solidFill>
                            <a:schemeClr val="tx2"/>
                          </a:solidFill>
                        </a:rPr>
                        <a:t>6-mo</a:t>
                      </a:r>
                      <a:r>
                        <a:rPr lang="ja-JP" sz="1000" baseline="0">
                          <a:solidFill>
                            <a:schemeClr val="tx2"/>
                          </a:solidFill>
                        </a:rPr>
                        <a:t> PF</a:t>
                      </a:r>
                      <a:r>
                        <a:rPr lang="ja-JP" sz="1000">
                          <a:solidFill>
                            <a:schemeClr val="tx2"/>
                          </a:solidFill>
                        </a:rPr>
                        <a:t>S, % (95%CI)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a:solidFill>
                            <a:schemeClr val="tx2"/>
                          </a:solidFill>
                        </a:rPr>
                        <a:t>12-mo</a:t>
                      </a:r>
                      <a:r>
                        <a:rPr lang="ja-JP" sz="1000" baseline="0">
                          <a:solidFill>
                            <a:schemeClr val="tx2"/>
                          </a:solidFill>
                        </a:rPr>
                        <a:t> PF</a:t>
                      </a:r>
                      <a:r>
                        <a:rPr lang="ja-JP" sz="1000">
                          <a:solidFill>
                            <a:schemeClr val="tx2"/>
                          </a:solidFill>
                        </a:rPr>
                        <a:t>S, % (95%CI)</a:t>
                      </a:r>
                    </a:p>
                  </a:txBody>
                  <a:tcPr/>
                </a:tc>
                <a:extLst>
                  <a:ext uri="{0D108BD9-81ED-4DB2-BD59-A6C34878D82A}">
                    <a16:rowId xmlns:a16="http://schemas.microsoft.com/office/drawing/2014/main" val="10000"/>
                  </a:ext>
                </a:extLst>
              </a:tr>
              <a:tr h="274320">
                <a:tc>
                  <a:txBody>
                    <a:bodyPr/>
                    <a:lstStyle/>
                    <a:p>
                      <a:r>
                        <a:rPr lang="ja-JP" sz="1000">
                          <a:solidFill>
                            <a:srgbClr val="4D4D4D"/>
                          </a:solidFill>
                        </a:rPr>
                        <a:t>LEN-TACE</a:t>
                      </a:r>
                    </a:p>
                  </a:txBody>
                  <a:tcPr anchor="ctr"/>
                </a:tc>
                <a:tc>
                  <a:txBody>
                    <a:bodyPr/>
                    <a:lstStyle/>
                    <a:p>
                      <a:pPr algn="ctr"/>
                      <a:r>
                        <a:rPr lang="ja-JP" sz="1000">
                          <a:solidFill>
                            <a:srgbClr val="4D4D4D"/>
                          </a:solidFill>
                        </a:rPr>
                        <a:t>122/170 (71.8)</a:t>
                      </a:r>
                    </a:p>
                  </a:txBody>
                  <a:tcPr anchor="ctr"/>
                </a:tc>
                <a:tc>
                  <a:txBody>
                    <a:bodyPr/>
                    <a:lstStyle/>
                    <a:p>
                      <a:pPr algn="ctr"/>
                      <a:r>
                        <a:rPr lang="ja-JP" sz="1000" dirty="0">
                          <a:solidFill>
                            <a:srgbClr val="4D4D4D"/>
                          </a:solidFill>
                        </a:rPr>
                        <a:t>10.6 </a:t>
                      </a:r>
                      <a:br>
                        <a:rPr lang="ja-JP" sz="1000" dirty="0">
                          <a:solidFill>
                            <a:srgbClr val="4D4D4D"/>
                          </a:solidFill>
                        </a:rPr>
                      </a:br>
                      <a:r>
                        <a:rPr lang="ja-JP" sz="1000" dirty="0">
                          <a:solidFill>
                            <a:srgbClr val="4D4D4D"/>
                          </a:solidFill>
                        </a:rPr>
                        <a:t>(9.5、11.7)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a:solidFill>
                            <a:srgbClr val="4D4D4D"/>
                          </a:solidFill>
                        </a:rPr>
                        <a:t>88.2 </a:t>
                      </a:r>
                      <a:br>
                        <a:rPr lang="ja-JP" sz="1000">
                          <a:solidFill>
                            <a:srgbClr val="4D4D4D"/>
                          </a:solidFill>
                        </a:rPr>
                      </a:br>
                      <a:r>
                        <a:rPr lang="ja-JP" sz="1000">
                          <a:solidFill>
                            <a:srgbClr val="4D4D4D"/>
                          </a:solidFill>
                        </a:rPr>
                        <a:t>(82.3,</a:t>
                      </a:r>
                      <a:r>
                        <a:rPr lang="ja-JP" sz="1000" baseline="0">
                          <a:solidFill>
                            <a:srgbClr val="4D4D4D"/>
                          </a:solidFill>
                        </a:rPr>
                        <a:t> </a:t>
                      </a:r>
                      <a:r>
                        <a:rPr lang="ja-JP" sz="1000">
                          <a:solidFill>
                            <a:srgbClr val="4D4D4D"/>
                          </a:solidFill>
                        </a:rPr>
                        <a:t>92.2)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a:solidFill>
                            <a:srgbClr val="4D4D4D"/>
                          </a:solidFill>
                        </a:rPr>
                        <a:t>39.2</a:t>
                      </a:r>
                      <a:br>
                        <a:rPr lang="ja-JP" sz="1000">
                          <a:solidFill>
                            <a:srgbClr val="4D4D4D"/>
                          </a:solidFill>
                        </a:rPr>
                      </a:br>
                      <a:r>
                        <a:rPr lang="ja-JP" sz="1000">
                          <a:solidFill>
                            <a:srgbClr val="4D4D4D"/>
                          </a:solidFill>
                        </a:rPr>
                        <a:t>(31.2,</a:t>
                      </a:r>
                      <a:r>
                        <a:rPr lang="ja-JP" sz="1000" baseline="0">
                          <a:solidFill>
                            <a:srgbClr val="4D4D4D"/>
                          </a:solidFill>
                        </a:rPr>
                        <a:t> </a:t>
                      </a:r>
                      <a:r>
                        <a:rPr lang="ja-JP" sz="1000">
                          <a:solidFill>
                            <a:srgbClr val="4D4D4D"/>
                          </a:solidFill>
                        </a:rPr>
                        <a:t>47.0)</a:t>
                      </a:r>
                    </a:p>
                  </a:txBody>
                  <a:tcPr anchor="ctr"/>
                </a:tc>
                <a:extLst>
                  <a:ext uri="{0D108BD9-81ED-4DB2-BD59-A6C34878D82A}">
                    <a16:rowId xmlns:a16="http://schemas.microsoft.com/office/drawing/2014/main" val="1294574126"/>
                  </a:ext>
                </a:extLst>
              </a:tr>
              <a:tr h="274320">
                <a:tc>
                  <a:txBody>
                    <a:bodyPr/>
                    <a:lstStyle/>
                    <a:p>
                      <a:r>
                        <a:rPr lang="ja-JP" sz="1000">
                          <a:solidFill>
                            <a:srgbClr val="4D4D4D"/>
                          </a:solidFill>
                        </a:rPr>
                        <a:t>LEN</a:t>
                      </a:r>
                    </a:p>
                  </a:txBody>
                  <a:tcPr anchor="ctr"/>
                </a:tc>
                <a:tc>
                  <a:txBody>
                    <a:bodyPr/>
                    <a:lstStyle/>
                    <a:p>
                      <a:pPr algn="ctr"/>
                      <a:r>
                        <a:rPr lang="ja-JP" sz="1000">
                          <a:solidFill>
                            <a:srgbClr val="4D4D4D"/>
                          </a:solidFill>
                        </a:rPr>
                        <a:t>149/168 (88.7)</a:t>
                      </a:r>
                    </a:p>
                  </a:txBody>
                  <a:tcPr anchor="ctr"/>
                </a:tc>
                <a:tc>
                  <a:txBody>
                    <a:bodyPr/>
                    <a:lstStyle/>
                    <a:p>
                      <a:pPr algn="ctr"/>
                      <a:r>
                        <a:rPr lang="ja-JP" sz="1000">
                          <a:solidFill>
                            <a:srgbClr val="4D4D4D"/>
                          </a:solidFill>
                        </a:rPr>
                        <a:t>6.4</a:t>
                      </a:r>
                      <a:br>
                        <a:rPr lang="ja-JP" sz="1000">
                          <a:solidFill>
                            <a:srgbClr val="4D4D4D"/>
                          </a:solidFill>
                        </a:rPr>
                      </a:br>
                      <a:r>
                        <a:rPr lang="ja-JP" sz="1000">
                          <a:solidFill>
                            <a:srgbClr val="4D4D4D"/>
                          </a:solidFill>
                        </a:rPr>
                        <a:t>(5.8,</a:t>
                      </a:r>
                      <a:r>
                        <a:rPr lang="ja-JP" sz="1000" baseline="0">
                          <a:solidFill>
                            <a:srgbClr val="4D4D4D"/>
                          </a:solidFill>
                        </a:rPr>
                        <a:t> </a:t>
                      </a:r>
                      <a:r>
                        <a:rPr lang="ja-JP" sz="1000">
                          <a:solidFill>
                            <a:srgbClr val="4D4D4D"/>
                          </a:solidFill>
                        </a:rPr>
                        <a:t>7.0)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a:solidFill>
                            <a:srgbClr val="4D4D4D"/>
                          </a:solidFill>
                        </a:rPr>
                        <a:t>54.8</a:t>
                      </a:r>
                      <a:br>
                        <a:rPr lang="ja-JP" sz="1000">
                          <a:solidFill>
                            <a:srgbClr val="4D4D4D"/>
                          </a:solidFill>
                        </a:rPr>
                      </a:br>
                      <a:r>
                        <a:rPr lang="ja-JP" sz="1000">
                          <a:solidFill>
                            <a:srgbClr val="4D4D4D"/>
                          </a:solidFill>
                        </a:rPr>
                        <a:t>(46.9,</a:t>
                      </a:r>
                      <a:r>
                        <a:rPr lang="ja-JP" sz="1000" baseline="0">
                          <a:solidFill>
                            <a:srgbClr val="4D4D4D"/>
                          </a:solidFill>
                        </a:rPr>
                        <a:t> 61.9</a:t>
                      </a:r>
                      <a:r>
                        <a:rPr lang="ja-JP" sz="1000">
                          <a:solidFill>
                            <a:srgbClr val="4D4D4D"/>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dirty="0">
                          <a:solidFill>
                            <a:srgbClr val="4D4D4D"/>
                          </a:solidFill>
                        </a:rPr>
                        <a:t>14.3</a:t>
                      </a:r>
                      <a:br>
                        <a:rPr lang="ja-JP" sz="1000" dirty="0">
                          <a:solidFill>
                            <a:srgbClr val="4D4D4D"/>
                          </a:solidFill>
                        </a:rPr>
                      </a:br>
                      <a:r>
                        <a:rPr lang="ja-JP" sz="1000" dirty="0">
                          <a:solidFill>
                            <a:srgbClr val="4D4D4D"/>
                          </a:solidFill>
                        </a:rPr>
                        <a:t>(9.1,</a:t>
                      </a:r>
                      <a:r>
                        <a:rPr lang="ja-JP" sz="1000" baseline="0" dirty="0">
                          <a:solidFill>
                            <a:srgbClr val="4D4D4D"/>
                          </a:solidFill>
                        </a:rPr>
                        <a:t> </a:t>
                      </a:r>
                      <a:r>
                        <a:rPr lang="ja-JP" sz="1000" dirty="0">
                          <a:solidFill>
                            <a:srgbClr val="4D4D4D"/>
                          </a:solidFill>
                        </a:rPr>
                        <a:t>20.6)</a:t>
                      </a:r>
                    </a:p>
                  </a:txBody>
                  <a:tcPr anchor="ctr"/>
                </a:tc>
                <a:extLst>
                  <a:ext uri="{0D108BD9-81ED-4DB2-BD59-A6C34878D82A}">
                    <a16:rowId xmlns:a16="http://schemas.microsoft.com/office/drawing/2014/main" val="3930904834"/>
                  </a:ext>
                </a:extLst>
              </a:tr>
            </a:tbl>
          </a:graphicData>
        </a:graphic>
      </p:graphicFrame>
    </p:spTree>
    <p:extLst>
      <p:ext uri="{BB962C8B-B14F-4D97-AF65-F5344CB8AC3E}">
        <p14:creationId xmlns:p14="http://schemas.microsoft.com/office/powerpoint/2010/main" val="2223158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dirty="0"/>
              <a:t>用語集</a:t>
            </a:r>
          </a:p>
        </p:txBody>
      </p:sp>
      <p:sp>
        <p:nvSpPr>
          <p:cNvPr id="6" name="Rectangle 3"/>
          <p:cNvSpPr txBox="1">
            <a:spLocks noChangeArrowheads="1"/>
          </p:cNvSpPr>
          <p:nvPr/>
        </p:nvSpPr>
        <p:spPr>
          <a:xfrm>
            <a:off x="486832" y="1172363"/>
            <a:ext cx="11591897" cy="5448707"/>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1L	第一選択</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2L	第二選択</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5FU	5フルウラシル</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ACT	アジュバント化学療法</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AE	有害事象</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ALT	アラニンアミノ基転移酵素</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AST	アスパラギン酸アミノ基転移酵素</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Atezo	アテゾリズマブ</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Bev	ベバシズマブ</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bid	1日2回</a:t>
            </a:r>
            <a:r>
              <a:rPr kumimoji="0" lang="en-GB" altLang="ja-JP" sz="859" b="0" i="0" u="none" strike="noStrike" cap="none" normalizeH="0" baseline="0" noProof="0" dirty="0">
                <a:ln>
                  <a:noFill/>
                </a:ln>
                <a:solidFill>
                  <a:srgbClr val="4D4D4D"/>
                </a:solidFill>
                <a:uLnTx/>
                <a:uFillTx/>
                <a:cs typeface="Arial"/>
              </a:rPr>
              <a:t>	</a:t>
            </a:r>
            <a:endParaRPr kumimoji="0" lang="ja-JP" sz="859" b="0" i="0" u="none" strike="noStrike" cap="none" normalizeH="0" baseline="0" noProof="0" dirty="0">
              <a:ln>
                <a:noFill/>
              </a:ln>
              <a:solidFill>
                <a:srgbClr val="4D4D4D"/>
              </a:solidFill>
              <a:uLnTx/>
              <a:uFillTx/>
              <a:cs typeface="Arial"/>
            </a:endParaRP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BCLC	バルセロナ臨床肝癌</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BOR	最良総合効果</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BSC	ベストサポーティブケア</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CAPOX	カペシタビン＋オキサリプラチン</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Cetux	セツキシマブ</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CBR	臨床的有用性</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CF 	5 -フルオロウラシル+シスプラチン</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Chemo	化学療法</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CI	信頼区間</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Cis	シスプラチン</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CPS	併用</a:t>
            </a:r>
            <a:r>
              <a:rPr kumimoji="0" lang="ja-JP" sz="859" b="0" i="0" u="none" strike="noStrike" cap="none" normalizeH="0" noProof="0" dirty="0">
                <a:ln>
                  <a:noFill/>
                </a:ln>
                <a:solidFill>
                  <a:srgbClr val="4D4D4D"/>
                </a:solidFill>
                <a:uLnTx/>
                <a:uFillTx/>
                <a:cs typeface="Arial"/>
              </a:rPr>
              <a:t>陽性スコア</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CR	完全奏効</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CRC	結腸直腸癌</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CRM	周囲切除</a:t>
            </a:r>
            <a:r>
              <a:rPr kumimoji="0" lang="ja-JP" sz="859" b="0" i="0" u="none" strike="noStrike" cap="none" normalizeH="0" noProof="0" dirty="0">
                <a:ln>
                  <a:noFill/>
                </a:ln>
                <a:solidFill>
                  <a:srgbClr val="4D4D4D"/>
                </a:solidFill>
                <a:uLnTx/>
                <a:uFillTx/>
                <a:cs typeface="Arial"/>
              </a:rPr>
              <a:t> マージン</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CRT	化学放射線療法</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CT	化学療法</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ctDNA	血中循環腫瘍DNA</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D	日</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DCF	ドセタキセル+シスプラチン+ 5 -フルオロウラシル</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DCR	病勢制御率</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(m)DDC	疾病管理 (中央値) 期間</a:t>
            </a:r>
            <a:r>
              <a:rPr kumimoji="0" lang="ja-JP" sz="859" b="0" i="0" u="none" strike="noStrike" cap="none" normalizeH="0" noProof="0" dirty="0">
                <a:ln>
                  <a:noFill/>
                </a:ln>
                <a:solidFill>
                  <a:srgbClr val="4D4D4D"/>
                </a:solidFill>
                <a:uLnTx/>
                <a:uFillTx/>
                <a:cs typeface="Arial"/>
              </a:rPr>
              <a:t> </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DFS	無病生存期間</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dMMR	欠損ミスマッチ修復機構</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(m)DoR	(中央値) 応答時間</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Durv	デュルヴァルマブ</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ECOG	米国東海岸癌臨床試験グループ </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EFS	無再発生存期間</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EGFR	上皮成長</a:t>
            </a:r>
            <a:r>
              <a:rPr kumimoji="0" lang="ja-JP" sz="859" b="0" i="0" u="none" strike="noStrike" cap="none" normalizeH="0" noProof="0" dirty="0">
                <a:ln>
                  <a:noFill/>
                </a:ln>
                <a:solidFill>
                  <a:srgbClr val="4D4D4D"/>
                </a:solidFill>
                <a:uLnTx/>
                <a:uFillTx/>
                <a:cs typeface="Arial"/>
              </a:rPr>
              <a:t>因子受容体</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EOD	早期オキサリプラチン中止</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895350" algn="l"/>
              </a:tabLst>
              <a:defRPr/>
            </a:pPr>
            <a:r>
              <a:rPr kumimoji="0" lang="ja-JP" sz="859" b="0" i="0" u="none" strike="noStrike" cap="none" normalizeH="0" baseline="0" noProof="0" dirty="0">
                <a:ln>
                  <a:noFill/>
                </a:ln>
                <a:solidFill>
                  <a:srgbClr val="4D4D4D"/>
                </a:solidFill>
                <a:uLnTx/>
                <a:uFillTx/>
                <a:cs typeface="Arial"/>
              </a:rPr>
              <a:t>EP	エトポシド+シスプラチン</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80975" algn="l"/>
                <a:tab pos="898525" algn="l"/>
              </a:tabLst>
              <a:defRPr/>
            </a:pPr>
            <a:r>
              <a:rPr kumimoji="0" lang="ja-JP" sz="859" b="0" i="0" u="none" strike="noStrike" cap="none" normalizeH="0" baseline="0" noProof="0" dirty="0">
                <a:ln>
                  <a:noFill/>
                </a:ln>
                <a:solidFill>
                  <a:srgbClr val="4D4D4D"/>
                </a:solidFill>
                <a:uLnTx/>
                <a:uFillTx/>
                <a:cs typeface="Arial"/>
              </a:rPr>
              <a:t>ETD	早期治療中止</a:t>
            </a:r>
          </a:p>
          <a:p>
            <a:pPr marL="0" lvl="0" indent="0">
              <a:spcAft>
                <a:spcPts val="0"/>
              </a:spcAft>
              <a:buClr>
                <a:srgbClr val="043882"/>
              </a:buClr>
              <a:buNone/>
              <a:tabLst>
                <a:tab pos="1165225" algn="l"/>
              </a:tabLst>
              <a:defRPr/>
            </a:pPr>
            <a:r>
              <a:rPr lang="ja-JP" sz="859" dirty="0">
                <a:cs typeface="Arial"/>
              </a:rPr>
              <a:t>FLOT	ドセタキセル+オキサリプラチン+ロイコボリン+ 5 -</a:t>
            </a:r>
            <a:r>
              <a:rPr lang="en-GB" altLang="ja-JP" sz="859" dirty="0">
                <a:cs typeface="Arial"/>
              </a:rPr>
              <a:t>	</a:t>
            </a:r>
            <a:r>
              <a:rPr lang="ja-JP" sz="859" dirty="0">
                <a:cs typeface="Arial"/>
              </a:rPr>
              <a:t>フルオラシ</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lang="ja-JP" sz="859" dirty="0">
                <a:cs typeface="Arial"/>
              </a:rPr>
              <a:t>FOLFIRI	イリノテカン＋ ５ －フルオロウラシル＋フォリン酸</a:t>
            </a:r>
          </a:p>
          <a:p>
            <a:pPr marL="0" lvl="0" indent="0">
              <a:spcAft>
                <a:spcPts val="0"/>
              </a:spcAft>
              <a:buClr>
                <a:srgbClr val="043882"/>
              </a:buClr>
              <a:buNone/>
              <a:tabLst>
                <a:tab pos="1165225" algn="l"/>
              </a:tabLst>
              <a:defRPr/>
            </a:pPr>
            <a:r>
              <a:rPr kumimoji="0" lang="ja-JP" sz="859" b="0" i="0" u="none" strike="noStrike" cap="none" normalizeH="0" baseline="0" noProof="0" dirty="0">
                <a:ln>
                  <a:noFill/>
                </a:ln>
                <a:solidFill>
                  <a:srgbClr val="4D4D4D"/>
                </a:solidFill>
                <a:uLnTx/>
                <a:uFillTx/>
                <a:cs typeface="Arial"/>
              </a:rPr>
              <a:t>(m)FOLFIRINOX	(修飾) オキサリプラチン＋イリノテカン＋ロイコボ</a:t>
            </a:r>
            <a:r>
              <a:rPr kumimoji="0" lang="en-GB" altLang="ja-JP" sz="859" b="0" i="0" u="none" strike="noStrike" cap="none" normalizeH="0" baseline="0" noProof="0" dirty="0">
                <a:ln>
                  <a:noFill/>
                </a:ln>
                <a:solidFill>
                  <a:srgbClr val="4D4D4D"/>
                </a:solidFill>
                <a:uLnTx/>
                <a:uFillTx/>
                <a:cs typeface="Arial"/>
              </a:rPr>
              <a:t>	</a:t>
            </a:r>
            <a:r>
              <a:rPr kumimoji="0" lang="ja-JP" sz="859" b="0" i="0" u="none" strike="noStrike" cap="none" normalizeH="0" baseline="0" noProof="0" dirty="0">
                <a:ln>
                  <a:noFill/>
                </a:ln>
                <a:solidFill>
                  <a:srgbClr val="4D4D4D"/>
                </a:solidFill>
                <a:uLnTx/>
                <a:uFillTx/>
                <a:cs typeface="Arial"/>
              </a:rPr>
              <a:t>リン </a:t>
            </a:r>
            <a:r>
              <a:rPr lang="ja-JP" sz="859" dirty="0"/>
              <a:t>+ [or mFFX]</a:t>
            </a:r>
            <a:r>
              <a:rPr lang="en-GB" altLang="ja-JP" sz="859" dirty="0"/>
              <a:t> </a:t>
            </a:r>
            <a:r>
              <a:rPr lang="ja-JP" sz="859" dirty="0"/>
              <a:t>5-フルオロウラシル</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a:t>
            </a:r>
            <a:r>
              <a:rPr lang="ja-JP" sz="859" dirty="0">
                <a:cs typeface="Arial"/>
              </a:rPr>
              <a:t>m)FOLFOX	(修飾) ロイコボリン+5 －フルオロウラシル＋オキサ</a:t>
            </a:r>
            <a:r>
              <a:rPr lang="en-GB" altLang="ja-JP" sz="859" dirty="0">
                <a:cs typeface="Arial"/>
              </a:rPr>
              <a:t>	</a:t>
            </a:r>
            <a:r>
              <a:rPr lang="ja-JP" sz="859" dirty="0">
                <a:cs typeface="Arial"/>
              </a:rPr>
              <a:t>リプラチン</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lang="ja-JP" sz="859" dirty="0">
                <a:cs typeface="Arial"/>
              </a:rPr>
              <a:t>(m)FOLFOXIRI	(修飾) オキサリプラチン＋イリノテカン＋ 5-フルオ</a:t>
            </a:r>
            <a:r>
              <a:rPr lang="en-GB" altLang="ja-JP" sz="859" dirty="0">
                <a:cs typeface="Arial"/>
              </a:rPr>
              <a:t>	</a:t>
            </a:r>
            <a:r>
              <a:rPr lang="ja-JP" sz="859" dirty="0">
                <a:cs typeface="Arial"/>
              </a:rPr>
              <a:t>ロウラシル＋	葉酸</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FU	フォローアップ</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GEJ	胃食道接合部</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GEM	ゲムシタビン</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GGT 	ガンマ-グルタミルトランスフェラーゼ</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GI	胃腸系</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Gy	グレイ</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HBV	B型肝炎ウイルス</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HCC	肝細胞がん</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HR	ハザード比 </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HRQoL	健康に関連する</a:t>
            </a:r>
            <a:r>
              <a:rPr kumimoji="0" lang="ja-JP" sz="859" b="0" i="0" u="none" strike="noStrike" cap="none" normalizeH="0" noProof="0" dirty="0">
                <a:ln>
                  <a:noFill/>
                </a:ln>
                <a:solidFill>
                  <a:srgbClr val="4D4D4D"/>
                </a:solidFill>
                <a:uLnTx/>
                <a:uFillTx/>
                <a:cs typeface="Arial"/>
              </a:rPr>
              <a:t>クオリティ・オブ・ライフ</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ID	 特定</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IP	イリノテカン+シスプラチン</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ITT	治療する意図</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KRAS	カーステン・ラット肉腫ウイルス癌遺伝子ホモログ</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lang="ja-JP" sz="859" dirty="0">
                <a:cs typeface="Arial"/>
              </a:rPr>
              <a:t>LDH 	-乳酸デヒドロゲナーゼ</a:t>
            </a:r>
            <a:r>
              <a:rPr kumimoji="0" lang="ja-JP" sz="859" b="0" i="0" u="none" strike="noStrike" cap="none" normalizeH="0" baseline="0" noProof="0" dirty="0">
                <a:ln>
                  <a:noFill/>
                </a:ln>
                <a:solidFill>
                  <a:srgbClr val="4D4D4D"/>
                </a:solidFill>
                <a:uLnTx/>
                <a:uFillTx/>
                <a:cs typeface="Arial"/>
              </a:rPr>
              <a:t>ニモニモツズマブ</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mAb	モノクローナル抗体</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MAPK	活性化プロテインキナーゼ</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mCRC	転移性大腸癌 </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mo	月</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MRD	分子残留疾患</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MRI	磁気</a:t>
            </a:r>
            <a:r>
              <a:rPr kumimoji="0" lang="ja-JP" sz="859" b="0" i="0" u="none" strike="noStrike" cap="none" normalizeH="0" noProof="0" dirty="0">
                <a:ln>
                  <a:noFill/>
                </a:ln>
                <a:solidFill>
                  <a:srgbClr val="4D4D4D"/>
                </a:solidFill>
                <a:uLnTx/>
                <a:uFillTx/>
                <a:cs typeface="Arial"/>
              </a:rPr>
              <a:t>共鳴画像法</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MSI(-H)	(高) マイクロサテライト不安定性</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MSS	マイクロサテライト</a:t>
            </a:r>
            <a:r>
              <a:rPr kumimoji="0" lang="ja-JP" sz="859" b="0" i="0" u="none" strike="noStrike" cap="none" normalizeH="0" noProof="0" dirty="0">
                <a:ln>
                  <a:noFill/>
                </a:ln>
                <a:solidFill>
                  <a:srgbClr val="4D4D4D"/>
                </a:solidFill>
                <a:uLnTx/>
                <a:uFillTx/>
                <a:cs typeface="Arial"/>
              </a:rPr>
              <a:t>安定</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NA	該当なし</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Nal - IRI	リポソームイリノテカン</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NE	評価不可能/推定不可能</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Neg	陰性</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Neo	ネオアジュバント</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NGS	世代シーケンシング</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NR	未到達</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ORR	全体的/客観的奏功率</a:t>
            </a:r>
          </a:p>
          <a:p>
            <a:pPr marL="0" marR="0" lvl="0" indent="0" algn="l" defTabSz="914400" rtl="0" eaLnBrk="1" fontAlgn="base" latinLnBrk="0" hangingPunct="1">
              <a:lnSpc>
                <a:spcPct val="100000"/>
              </a:lnSpc>
              <a:spcBef>
                <a:spcPts val="0"/>
              </a:spcBef>
              <a:spcAft>
                <a:spcPts val="0"/>
              </a:spcAft>
              <a:buClr>
                <a:srgbClr val="043882"/>
              </a:buClr>
              <a:buSzPct val="110000"/>
              <a:buFontTx/>
              <a:buNone/>
              <a:tabLst>
                <a:tab pos="1165225" algn="l"/>
              </a:tabLst>
              <a:defRPr/>
            </a:pPr>
            <a:r>
              <a:rPr kumimoji="0" lang="ja-JP" sz="859" b="0" i="0" u="none" strike="noStrike" cap="none" normalizeH="0" baseline="0" noProof="0" dirty="0">
                <a:ln>
                  <a:noFill/>
                </a:ln>
                <a:solidFill>
                  <a:srgbClr val="4D4D4D"/>
                </a:solidFill>
                <a:uLnTx/>
                <a:uFillTx/>
                <a:cs typeface="Arial"/>
              </a:rPr>
              <a:t>OR	オッズ比</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(m)OS	(中央値) 全生存期間 </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PBO	プラセボ</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pCR	病理学的完全寛解率</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PCR	ポリメラーゼ連鎖反応</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PD	進行性疾患</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PDAC	膵臓腺がん</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PD-(L)1	プログラム死 (リガンド) 1</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pembro	ペムブロリズマブ</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(m)PFS	無増悪生存期間 (中央値)</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Pos	陽性</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PR	部分奏効</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PS	パフォーマンスステータス</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PTR	原発腫瘍切除</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PVE	門脈塞栓術</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q(2/3/4)w	(2/3/4) 週ごと</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QoL	生活の質</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R	無作為</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R 0/1/x	切除0、1 x</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RAS	肉腫ウイルス</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RECIST	固形腫瘍における反応評価基準</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Ref	参照文献</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RFS	無再発</a:t>
            </a:r>
            <a:r>
              <a:rPr kumimoji="0" lang="ja-JP" sz="859" b="0" i="0" u="none" strike="noStrike" cap="none" normalizeH="0" noProof="0" dirty="0">
                <a:ln>
                  <a:noFill/>
                </a:ln>
                <a:solidFill>
                  <a:srgbClr val="4D4D4D"/>
                </a:solidFill>
                <a:uLnTx/>
                <a:uFillTx/>
                <a:cs typeface="Arial"/>
              </a:rPr>
              <a:t> 生存期間</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RP2D	推奨第2相用量</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RR	奏効率</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RT	放射線療法</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SAE	重篤な</a:t>
            </a:r>
            <a:r>
              <a:rPr kumimoji="0" lang="ja-JP" sz="859" b="0" i="0" u="none" strike="noStrike" cap="none" normalizeH="0" noProof="0" dirty="0">
                <a:ln>
                  <a:noFill/>
                </a:ln>
                <a:solidFill>
                  <a:srgbClr val="4D4D4D"/>
                </a:solidFill>
                <a:uLnTx/>
                <a:uFillTx/>
                <a:cs typeface="Arial"/>
              </a:rPr>
              <a:t>有害事象</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SD	安定している疾患 </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SoC	標準治療</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TACE	肝動脈化学塞栓法</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TEAE	治療下で発現した有害事象</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TFS	無治療生存期間</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TRAE	治療関連有害事象 </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TRG	腫瘍退縮グレード</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(m)TTP	(中央値) 進行までの期間</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(m)TTR</a:t>
            </a:r>
            <a:r>
              <a:rPr lang="en-GB" altLang="ja-JP" sz="859" dirty="0">
                <a:cs typeface="Arial"/>
              </a:rPr>
              <a:t>	</a:t>
            </a:r>
            <a:r>
              <a:rPr kumimoji="0" lang="ja-JP" sz="859" b="0" i="0" u="none" strike="noStrike" cap="none" normalizeH="0" baseline="0" noProof="0" dirty="0">
                <a:ln>
                  <a:noFill/>
                </a:ln>
                <a:solidFill>
                  <a:srgbClr val="4D4D4D"/>
                </a:solidFill>
                <a:uLnTx/>
                <a:uFillTx/>
                <a:cs typeface="Arial"/>
              </a:rPr>
              <a:t>(中央値) 応答までの時間</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WBC	白血球</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WHO	世界保健機関</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WT	野生型</a:t>
            </a:r>
          </a:p>
          <a:p>
            <a:pPr marL="360363" marR="0" lvl="0" indent="0" algn="l" defTabSz="914400" rtl="0" eaLnBrk="1" fontAlgn="base" latinLnBrk="0" hangingPunct="1">
              <a:lnSpc>
                <a:spcPct val="100000"/>
              </a:lnSpc>
              <a:spcBef>
                <a:spcPts val="0"/>
              </a:spcBef>
              <a:spcAft>
                <a:spcPts val="0"/>
              </a:spcAft>
              <a:buClr>
                <a:srgbClr val="043882"/>
              </a:buClr>
              <a:buSzPct val="110000"/>
              <a:buFontTx/>
              <a:buNone/>
              <a:tabLst>
                <a:tab pos="1436688" algn="l"/>
              </a:tabLst>
              <a:defRPr/>
            </a:pPr>
            <a:r>
              <a:rPr kumimoji="0" lang="ja-JP" sz="859" b="0" i="0" u="none" strike="noStrike" cap="none" normalizeH="0" baseline="0" noProof="0" dirty="0">
                <a:ln>
                  <a:noFill/>
                </a:ln>
                <a:solidFill>
                  <a:srgbClr val="4D4D4D"/>
                </a:solidFill>
                <a:uLnTx/>
                <a:uFillTx/>
                <a:cs typeface="Arial"/>
              </a:rPr>
              <a:t>yr	年</a:t>
            </a:r>
          </a:p>
        </p:txBody>
      </p:sp>
    </p:spTree>
    <p:custDataLst>
      <p:tags r:id="rId1"/>
    </p:custDataLst>
    <p:extLst>
      <p:ext uri="{BB962C8B-B14F-4D97-AF65-F5344CB8AC3E}">
        <p14:creationId xmlns:p14="http://schemas.microsoft.com/office/powerpoint/2010/main" val="4065721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380：進行性肝細胞癌の第一選択治療として、経動脈化学塞栓術と併用されるレンバチニブ：第III相多施設無作為化比較試験 – Peng Z, et al</a:t>
            </a:r>
          </a:p>
        </p:txBody>
      </p:sp>
      <p:sp>
        <p:nvSpPr>
          <p:cNvPr id="3" name="Content Placeholder 2"/>
          <p:cNvSpPr>
            <a:spLocks noGrp="1"/>
          </p:cNvSpPr>
          <p:nvPr>
            <p:ph idx="1"/>
          </p:nvPr>
        </p:nvSpPr>
        <p:spPr/>
        <p:txBody>
          <a:bodyPr/>
          <a:lstStyle/>
          <a:p>
            <a:pPr marL="0" indent="0">
              <a:buNone/>
            </a:pPr>
            <a:r>
              <a:rPr lang="ja-JP" b="1" dirty="0"/>
              <a:t>主要結果 (続き) </a:t>
            </a:r>
          </a:p>
          <a:p>
            <a:pPr marL="0" indent="0">
              <a:spcBef>
                <a:spcPts val="30000"/>
              </a:spcBef>
              <a:buNone/>
            </a:pPr>
            <a:r>
              <a:rPr lang="ja-JP" b="1" dirty="0"/>
              <a:t>結論</a:t>
            </a:r>
          </a:p>
          <a:p>
            <a:r>
              <a:rPr lang="ja-JP" b="1" dirty="0"/>
              <a:t>進行HCCを有する未治療患者では、レンバチニブ+ TACEは実現可能であり、転帰の改善と許容可能な安全性プロファイルが実証された</a:t>
            </a:r>
          </a:p>
        </p:txBody>
      </p:sp>
      <p:sp>
        <p:nvSpPr>
          <p:cNvPr id="5" name="Text Placeholder 4"/>
          <p:cNvSpPr>
            <a:spLocks noGrp="1"/>
          </p:cNvSpPr>
          <p:nvPr>
            <p:ph type="body" sz="quarter" idx="11"/>
          </p:nvPr>
        </p:nvSpPr>
        <p:spPr/>
        <p:txBody>
          <a:bodyPr/>
          <a:lstStyle/>
          <a:p>
            <a:r>
              <a:rPr lang="ja-JP"/>
              <a:t>Peng Z, et al.J Clin Oncol 2022;40(suppl):abstr 380</a:t>
            </a:r>
          </a:p>
        </p:txBody>
      </p:sp>
      <p:graphicFrame>
        <p:nvGraphicFramePr>
          <p:cNvPr id="6" name="Group 88"/>
          <p:cNvGraphicFramePr>
            <a:graphicFrameLocks noGrp="1"/>
          </p:cNvGraphicFramePr>
          <p:nvPr>
            <p:extLst>
              <p:ext uri="{D42A27DB-BD31-4B8C-83A1-F6EECF244321}">
                <p14:modId xmlns:p14="http://schemas.microsoft.com/office/powerpoint/2010/main" val="1906918389"/>
              </p:ext>
            </p:extLst>
          </p:nvPr>
        </p:nvGraphicFramePr>
        <p:xfrm>
          <a:off x="240316" y="1757647"/>
          <a:ext cx="5576896" cy="2382960"/>
        </p:xfrm>
        <a:graphic>
          <a:graphicData uri="http://schemas.openxmlformats.org/drawingml/2006/table">
            <a:tbl>
              <a:tblPr firstRow="1" bandRow="1">
                <a:tableStyleId>{5202B0CA-FC54-4496-8BCA-5EF66A818D29}</a:tableStyleId>
              </a:tblPr>
              <a:tblGrid>
                <a:gridCol w="1353274">
                  <a:extLst>
                    <a:ext uri="{9D8B030D-6E8A-4147-A177-3AD203B41FA5}">
                      <a16:colId xmlns:a16="http://schemas.microsoft.com/office/drawing/2014/main" val="20000"/>
                    </a:ext>
                  </a:extLst>
                </a:gridCol>
                <a:gridCol w="1751214">
                  <a:extLst>
                    <a:ext uri="{9D8B030D-6E8A-4147-A177-3AD203B41FA5}">
                      <a16:colId xmlns:a16="http://schemas.microsoft.com/office/drawing/2014/main" val="20001"/>
                    </a:ext>
                  </a:extLst>
                </a:gridCol>
                <a:gridCol w="1651462">
                  <a:extLst>
                    <a:ext uri="{9D8B030D-6E8A-4147-A177-3AD203B41FA5}">
                      <a16:colId xmlns:a16="http://schemas.microsoft.com/office/drawing/2014/main" val="777828040"/>
                    </a:ext>
                  </a:extLst>
                </a:gridCol>
                <a:gridCol w="820946">
                  <a:extLst>
                    <a:ext uri="{9D8B030D-6E8A-4147-A177-3AD203B41FA5}">
                      <a16:colId xmlns:a16="http://schemas.microsoft.com/office/drawing/2014/main" val="1975813471"/>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レンバチニブ + TACE (n=170)</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レンバチニブ</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(n=168)</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P値</a:t>
                      </a:r>
                    </a:p>
                  </a:txBody>
                  <a:tcPr marT="18000" marB="18000" anchor="ctr" horzOverflow="overflow"/>
                </a:tc>
                <a:extLst>
                  <a:ext uri="{0D108BD9-81ED-4DB2-BD59-A6C34878D82A}">
                    <a16:rowId xmlns:a16="http://schemas.microsoft.com/office/drawing/2014/main" val="1000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ORR、n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78 (45.9)</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35 (20.8)</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&lt;0.001</a:t>
                      </a:r>
                    </a:p>
                  </a:txBody>
                  <a:tcPr marT="18000" marB="18000" anchor="ctr"/>
                </a:tc>
                <a:extLst>
                  <a:ext uri="{0D108BD9-81ED-4DB2-BD59-A6C34878D82A}">
                    <a16:rowId xmlns:a16="http://schemas.microsoft.com/office/drawing/2014/main" val="129457412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BOR、n (%)</a:t>
                      </a:r>
                    </a:p>
                  </a:txBody>
                  <a:tcPr marT="18000" marB="18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u="none" strike="noStrike" kern="1200" cap="none" normalizeH="0" baseline="0" dirty="0">
                        <a:ln>
                          <a:noFill/>
                        </a:ln>
                        <a:solidFill>
                          <a:schemeClr val="tx1"/>
                        </a:solidFill>
                        <a:effectLst/>
                        <a:latin typeface="+mn-lt"/>
                        <a:ea typeface="+mn-ea"/>
                        <a:cs typeface="+mn-cs"/>
                      </a:endParaRPr>
                    </a:p>
                  </a:txBody>
                  <a:tcPr marT="18000" marB="18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u="none" strike="noStrike" kern="1200" cap="none" normalizeH="0" baseline="0" dirty="0">
                        <a:ln>
                          <a:noFill/>
                        </a:ln>
                        <a:solidFill>
                          <a:schemeClr val="tx1"/>
                        </a:solidFill>
                        <a:effectLst/>
                        <a:latin typeface="+mn-lt"/>
                        <a:ea typeface="+mn-ea"/>
                        <a:cs typeface="+mn-cs"/>
                      </a:endParaRPr>
                    </a:p>
                  </a:txBody>
                  <a:tcPr marT="18000" marB="18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u="none" strike="noStrike" kern="1200" cap="none" normalizeH="0" baseline="0" dirty="0">
                        <a:ln>
                          <a:noFill/>
                        </a:ln>
                        <a:solidFill>
                          <a:schemeClr val="tx1"/>
                        </a:solidFill>
                        <a:effectLst/>
                        <a:latin typeface="+mn-lt"/>
                        <a:ea typeface="+mn-ea"/>
                        <a:cs typeface="+mn-cs"/>
                      </a:endParaRPr>
                    </a:p>
                  </a:txBody>
                  <a:tcPr marT="18000" marB="18000" anchor="ctr"/>
                </a:tc>
                <a:extLst>
                  <a:ext uri="{0D108BD9-81ED-4DB2-BD59-A6C34878D82A}">
                    <a16:rowId xmlns:a16="http://schemas.microsoft.com/office/drawing/2014/main" val="3930904834"/>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CR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 (0.6)</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 (0.6)</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0.993</a:t>
                      </a:r>
                    </a:p>
                  </a:txBody>
                  <a:tcPr marT="18000" marB="18000" anchor="ctr"/>
                </a:tc>
                <a:extLst>
                  <a:ext uri="{0D108BD9-81ED-4DB2-BD59-A6C34878D82A}">
                    <a16:rowId xmlns:a16="http://schemas.microsoft.com/office/drawing/2014/main" val="3422082393"/>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77 (45.3)</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34 (20.2)</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&lt;0.001</a:t>
                      </a:r>
                    </a:p>
                  </a:txBody>
                  <a:tcPr marT="18000" marB="18000" anchor="ctr"/>
                </a:tc>
                <a:extLst>
                  <a:ext uri="{0D108BD9-81ED-4DB2-BD59-A6C34878D82A}">
                    <a16:rowId xmlns:a16="http://schemas.microsoft.com/office/drawing/2014/main" val="2841770317"/>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SD</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79 (46.5)</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87 (51.8)</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0.328</a:t>
                      </a:r>
                    </a:p>
                  </a:txBody>
                  <a:tcPr marT="18000" marB="18000" anchor="ctr"/>
                </a:tc>
                <a:extLst>
                  <a:ext uri="{0D108BD9-81ED-4DB2-BD59-A6C34878D82A}">
                    <a16:rowId xmlns:a16="http://schemas.microsoft.com/office/drawing/2014/main" val="1070730337"/>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PD</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13 (7.6)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46 (27.4)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&lt;0.001</a:t>
                      </a:r>
                    </a:p>
                  </a:txBody>
                  <a:tcPr marT="18000" marB="18000" anchor="ctr"/>
                </a:tc>
                <a:extLst>
                  <a:ext uri="{0D108BD9-81ED-4DB2-BD59-A6C34878D82A}">
                    <a16:rowId xmlns:a16="http://schemas.microsoft.com/office/drawing/2014/main" val="78805550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DCR、n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157 (92.4)</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122 (72.6)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&lt;0.001</a:t>
                      </a:r>
                    </a:p>
                  </a:txBody>
                  <a:tcPr marT="18000" marB="18000" anchor="ctr"/>
                </a:tc>
                <a:extLst>
                  <a:ext uri="{0D108BD9-81ED-4DB2-BD59-A6C34878D82A}">
                    <a16:rowId xmlns:a16="http://schemas.microsoft.com/office/drawing/2014/main" val="1921534750"/>
                  </a:ext>
                </a:extLst>
              </a:tr>
            </a:tbl>
          </a:graphicData>
        </a:graphic>
      </p:graphicFrame>
      <p:sp>
        <p:nvSpPr>
          <p:cNvPr id="7" name="TextBox 6"/>
          <p:cNvSpPr txBox="1"/>
          <p:nvPr/>
        </p:nvSpPr>
        <p:spPr>
          <a:xfrm>
            <a:off x="8567411" y="1335963"/>
            <a:ext cx="1699504" cy="338554"/>
          </a:xfrm>
          <a:prstGeom prst="rect">
            <a:avLst/>
          </a:prstGeom>
          <a:noFill/>
        </p:spPr>
        <p:txBody>
          <a:bodyPr wrap="none" rtlCol="0">
            <a:spAutoFit/>
          </a:bodyPr>
          <a:lstStyle/>
          <a:p>
            <a:pPr algn="ctr"/>
            <a:r>
              <a:rPr lang="ja-JP" sz="1600" b="1"/>
              <a:t>有害事象</a:t>
            </a:r>
          </a:p>
        </p:txBody>
      </p:sp>
      <p:cxnSp>
        <p:nvCxnSpPr>
          <p:cNvPr id="8" name="Straight Connector 7">
            <a:extLst>
              <a:ext uri="{FF2B5EF4-FFF2-40B4-BE49-F238E27FC236}">
                <a16:creationId xmlns:a16="http://schemas.microsoft.com/office/drawing/2014/main" id="{2DC4AC92-F1F7-45BE-902B-64FAB0161C8C}"/>
              </a:ext>
            </a:extLst>
          </p:cNvPr>
          <p:cNvCxnSpPr/>
          <p:nvPr/>
        </p:nvCxnSpPr>
        <p:spPr>
          <a:xfrm>
            <a:off x="7465861" y="5008949"/>
            <a:ext cx="394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953C6C-C322-4BDA-A145-82D7FE0B21B4}"/>
              </a:ext>
            </a:extLst>
          </p:cNvPr>
          <p:cNvCxnSpPr>
            <a:cxnSpLocks/>
          </p:cNvCxnSpPr>
          <p:nvPr/>
        </p:nvCxnSpPr>
        <p:spPr>
          <a:xfrm>
            <a:off x="7468499" y="5008070"/>
            <a:ext cx="0" cy="9906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B7FD688-A40D-46AB-8A15-3DE720F03CCC}"/>
              </a:ext>
            </a:extLst>
          </p:cNvPr>
          <p:cNvCxnSpPr>
            <a:cxnSpLocks/>
          </p:cNvCxnSpPr>
          <p:nvPr/>
        </p:nvCxnSpPr>
        <p:spPr>
          <a:xfrm>
            <a:off x="7796159" y="5008070"/>
            <a:ext cx="0" cy="9906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C43E559-AD50-4C8B-A513-A1A309EC8EEC}"/>
              </a:ext>
            </a:extLst>
          </p:cNvPr>
          <p:cNvCxnSpPr>
            <a:cxnSpLocks/>
          </p:cNvCxnSpPr>
          <p:nvPr/>
        </p:nvCxnSpPr>
        <p:spPr>
          <a:xfrm>
            <a:off x="8123819" y="5008070"/>
            <a:ext cx="0" cy="9906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BFC25C6-1BE2-475F-8187-2CF317CB506B}"/>
              </a:ext>
            </a:extLst>
          </p:cNvPr>
          <p:cNvCxnSpPr>
            <a:cxnSpLocks/>
          </p:cNvCxnSpPr>
          <p:nvPr/>
        </p:nvCxnSpPr>
        <p:spPr>
          <a:xfrm>
            <a:off x="8451479" y="5008070"/>
            <a:ext cx="0" cy="9906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B774CF-34C7-4595-8EAC-EE6B0BECDE11}"/>
              </a:ext>
            </a:extLst>
          </p:cNvPr>
          <p:cNvCxnSpPr>
            <a:cxnSpLocks/>
          </p:cNvCxnSpPr>
          <p:nvPr/>
        </p:nvCxnSpPr>
        <p:spPr>
          <a:xfrm>
            <a:off x="8779139" y="5008070"/>
            <a:ext cx="0" cy="9906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707F4BA-22A1-42A5-A635-B77F06BEB0F1}"/>
              </a:ext>
            </a:extLst>
          </p:cNvPr>
          <p:cNvCxnSpPr>
            <a:cxnSpLocks/>
          </p:cNvCxnSpPr>
          <p:nvPr/>
        </p:nvCxnSpPr>
        <p:spPr>
          <a:xfrm>
            <a:off x="9106799" y="5008070"/>
            <a:ext cx="0" cy="9906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6CF4E59-CE59-4276-95BC-AD87D9E1ED90}"/>
              </a:ext>
            </a:extLst>
          </p:cNvPr>
          <p:cNvCxnSpPr>
            <a:cxnSpLocks/>
          </p:cNvCxnSpPr>
          <p:nvPr/>
        </p:nvCxnSpPr>
        <p:spPr>
          <a:xfrm>
            <a:off x="9762119" y="5008070"/>
            <a:ext cx="0" cy="9906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1C4DEC-F981-4B51-9965-B8B3F27F02A8}"/>
              </a:ext>
            </a:extLst>
          </p:cNvPr>
          <p:cNvCxnSpPr>
            <a:cxnSpLocks/>
          </p:cNvCxnSpPr>
          <p:nvPr/>
        </p:nvCxnSpPr>
        <p:spPr>
          <a:xfrm>
            <a:off x="10089779" y="5008070"/>
            <a:ext cx="0" cy="9906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4F9B513-6737-4861-BF54-0C9E90B18F93}"/>
              </a:ext>
            </a:extLst>
          </p:cNvPr>
          <p:cNvCxnSpPr>
            <a:cxnSpLocks/>
          </p:cNvCxnSpPr>
          <p:nvPr/>
        </p:nvCxnSpPr>
        <p:spPr>
          <a:xfrm>
            <a:off x="10417439" y="5008070"/>
            <a:ext cx="0" cy="9906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96932BD-6B62-4041-9CB0-D185A435BFC9}"/>
              </a:ext>
            </a:extLst>
          </p:cNvPr>
          <p:cNvCxnSpPr>
            <a:cxnSpLocks/>
          </p:cNvCxnSpPr>
          <p:nvPr/>
        </p:nvCxnSpPr>
        <p:spPr>
          <a:xfrm>
            <a:off x="10745099" y="5008070"/>
            <a:ext cx="0" cy="9906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AB0666B-45F7-4250-B4F2-7AF1261F7D92}"/>
              </a:ext>
            </a:extLst>
          </p:cNvPr>
          <p:cNvCxnSpPr>
            <a:cxnSpLocks/>
          </p:cNvCxnSpPr>
          <p:nvPr/>
        </p:nvCxnSpPr>
        <p:spPr>
          <a:xfrm>
            <a:off x="11072759" y="5008070"/>
            <a:ext cx="0" cy="9906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9204D01-6506-48AC-854A-F6D166D356C6}"/>
              </a:ext>
            </a:extLst>
          </p:cNvPr>
          <p:cNvCxnSpPr>
            <a:cxnSpLocks/>
          </p:cNvCxnSpPr>
          <p:nvPr/>
        </p:nvCxnSpPr>
        <p:spPr>
          <a:xfrm>
            <a:off x="11400419" y="5008070"/>
            <a:ext cx="0" cy="9906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730CEDA-3542-467E-8B87-574EAC07E97D}"/>
              </a:ext>
            </a:extLst>
          </p:cNvPr>
          <p:cNvSpPr txBox="1"/>
          <p:nvPr/>
        </p:nvSpPr>
        <p:spPr>
          <a:xfrm>
            <a:off x="7557087" y="5090941"/>
            <a:ext cx="482824" cy="307777"/>
          </a:xfrm>
          <a:prstGeom prst="rect">
            <a:avLst/>
          </a:prstGeom>
          <a:noFill/>
        </p:spPr>
        <p:txBody>
          <a:bodyPr wrap="none" rtlCol="0">
            <a:spAutoFit/>
          </a:bodyPr>
          <a:lstStyle/>
          <a:p>
            <a:pPr algn="ctr"/>
            <a:r>
              <a:rPr lang="ja-JP" sz="1400">
                <a:solidFill>
                  <a:srgbClr val="4D4D4D"/>
                </a:solidFill>
              </a:rPr>
              <a:t>100</a:t>
            </a:r>
          </a:p>
        </p:txBody>
      </p:sp>
      <p:sp>
        <p:nvSpPr>
          <p:cNvPr id="22" name="TextBox 21">
            <a:extLst>
              <a:ext uri="{FF2B5EF4-FFF2-40B4-BE49-F238E27FC236}">
                <a16:creationId xmlns:a16="http://schemas.microsoft.com/office/drawing/2014/main" id="{BAA849E0-3E0B-4319-B2DB-FB72EC7685C5}"/>
              </a:ext>
            </a:extLst>
          </p:cNvPr>
          <p:cNvSpPr txBox="1"/>
          <p:nvPr/>
        </p:nvSpPr>
        <p:spPr>
          <a:xfrm>
            <a:off x="7930630" y="5090941"/>
            <a:ext cx="383438" cy="307777"/>
          </a:xfrm>
          <a:prstGeom prst="rect">
            <a:avLst/>
          </a:prstGeom>
          <a:noFill/>
        </p:spPr>
        <p:txBody>
          <a:bodyPr wrap="none" rtlCol="0">
            <a:spAutoFit/>
          </a:bodyPr>
          <a:lstStyle/>
          <a:p>
            <a:pPr algn="ctr"/>
            <a:r>
              <a:rPr lang="ja-JP" sz="1400">
                <a:solidFill>
                  <a:srgbClr val="4D4D4D"/>
                </a:solidFill>
              </a:rPr>
              <a:t>80</a:t>
            </a:r>
          </a:p>
        </p:txBody>
      </p:sp>
      <p:sp>
        <p:nvSpPr>
          <p:cNvPr id="23" name="TextBox 22">
            <a:extLst>
              <a:ext uri="{FF2B5EF4-FFF2-40B4-BE49-F238E27FC236}">
                <a16:creationId xmlns:a16="http://schemas.microsoft.com/office/drawing/2014/main" id="{A1A556A6-1EF0-433A-B185-ABA9DF038872}"/>
              </a:ext>
            </a:extLst>
          </p:cNvPr>
          <p:cNvSpPr txBox="1"/>
          <p:nvPr/>
        </p:nvSpPr>
        <p:spPr>
          <a:xfrm>
            <a:off x="8259243" y="5090941"/>
            <a:ext cx="383438" cy="307777"/>
          </a:xfrm>
          <a:prstGeom prst="rect">
            <a:avLst/>
          </a:prstGeom>
          <a:noFill/>
        </p:spPr>
        <p:txBody>
          <a:bodyPr wrap="none" rtlCol="0">
            <a:spAutoFit/>
          </a:bodyPr>
          <a:lstStyle/>
          <a:p>
            <a:pPr algn="ctr"/>
            <a:r>
              <a:rPr lang="ja-JP" sz="1400">
                <a:solidFill>
                  <a:srgbClr val="4D4D4D"/>
                </a:solidFill>
              </a:rPr>
              <a:t>60</a:t>
            </a:r>
          </a:p>
        </p:txBody>
      </p:sp>
      <p:sp>
        <p:nvSpPr>
          <p:cNvPr id="24" name="TextBox 23">
            <a:extLst>
              <a:ext uri="{FF2B5EF4-FFF2-40B4-BE49-F238E27FC236}">
                <a16:creationId xmlns:a16="http://schemas.microsoft.com/office/drawing/2014/main" id="{B4A238C0-EFF2-40A3-8F0C-93FEE574CED2}"/>
              </a:ext>
            </a:extLst>
          </p:cNvPr>
          <p:cNvSpPr txBox="1"/>
          <p:nvPr/>
        </p:nvSpPr>
        <p:spPr>
          <a:xfrm>
            <a:off x="8587856" y="5090941"/>
            <a:ext cx="383438" cy="307777"/>
          </a:xfrm>
          <a:prstGeom prst="rect">
            <a:avLst/>
          </a:prstGeom>
          <a:noFill/>
        </p:spPr>
        <p:txBody>
          <a:bodyPr wrap="none" rtlCol="0">
            <a:spAutoFit/>
          </a:bodyPr>
          <a:lstStyle/>
          <a:p>
            <a:pPr algn="ctr"/>
            <a:r>
              <a:rPr lang="ja-JP" sz="1400">
                <a:solidFill>
                  <a:srgbClr val="4D4D4D"/>
                </a:solidFill>
              </a:rPr>
              <a:t>40</a:t>
            </a:r>
          </a:p>
        </p:txBody>
      </p:sp>
      <p:sp>
        <p:nvSpPr>
          <p:cNvPr id="25" name="TextBox 24">
            <a:extLst>
              <a:ext uri="{FF2B5EF4-FFF2-40B4-BE49-F238E27FC236}">
                <a16:creationId xmlns:a16="http://schemas.microsoft.com/office/drawing/2014/main" id="{F6FB2682-22D1-4341-9FB5-903D2C8C61BB}"/>
              </a:ext>
            </a:extLst>
          </p:cNvPr>
          <p:cNvSpPr txBox="1"/>
          <p:nvPr/>
        </p:nvSpPr>
        <p:spPr>
          <a:xfrm>
            <a:off x="8916469" y="5090941"/>
            <a:ext cx="383438" cy="307777"/>
          </a:xfrm>
          <a:prstGeom prst="rect">
            <a:avLst/>
          </a:prstGeom>
          <a:noFill/>
        </p:spPr>
        <p:txBody>
          <a:bodyPr wrap="none" rtlCol="0">
            <a:spAutoFit/>
          </a:bodyPr>
          <a:lstStyle/>
          <a:p>
            <a:pPr algn="ctr"/>
            <a:r>
              <a:rPr lang="ja-JP" sz="1400">
                <a:solidFill>
                  <a:srgbClr val="4D4D4D"/>
                </a:solidFill>
              </a:rPr>
              <a:t>20</a:t>
            </a:r>
          </a:p>
        </p:txBody>
      </p:sp>
      <p:sp>
        <p:nvSpPr>
          <p:cNvPr id="26" name="TextBox 25">
            <a:extLst>
              <a:ext uri="{FF2B5EF4-FFF2-40B4-BE49-F238E27FC236}">
                <a16:creationId xmlns:a16="http://schemas.microsoft.com/office/drawing/2014/main" id="{5AAA6571-6296-4261-9FF0-30459E734B26}"/>
              </a:ext>
            </a:extLst>
          </p:cNvPr>
          <p:cNvSpPr txBox="1"/>
          <p:nvPr/>
        </p:nvSpPr>
        <p:spPr>
          <a:xfrm>
            <a:off x="9299538" y="5090941"/>
            <a:ext cx="284052" cy="307777"/>
          </a:xfrm>
          <a:prstGeom prst="rect">
            <a:avLst/>
          </a:prstGeom>
          <a:noFill/>
        </p:spPr>
        <p:txBody>
          <a:bodyPr wrap="none" rtlCol="0">
            <a:spAutoFit/>
          </a:bodyPr>
          <a:lstStyle/>
          <a:p>
            <a:pPr algn="ctr"/>
            <a:r>
              <a:rPr lang="ja-JP" sz="1400">
                <a:solidFill>
                  <a:srgbClr val="4D4D4D"/>
                </a:solidFill>
              </a:rPr>
              <a:t>0</a:t>
            </a:r>
          </a:p>
        </p:txBody>
      </p:sp>
      <p:sp>
        <p:nvSpPr>
          <p:cNvPr id="27" name="TextBox 26">
            <a:extLst>
              <a:ext uri="{FF2B5EF4-FFF2-40B4-BE49-F238E27FC236}">
                <a16:creationId xmlns:a16="http://schemas.microsoft.com/office/drawing/2014/main" id="{0A0E608D-3261-4FBE-A2C6-CC1624876ECC}"/>
              </a:ext>
            </a:extLst>
          </p:cNvPr>
          <p:cNvSpPr txBox="1"/>
          <p:nvPr/>
        </p:nvSpPr>
        <p:spPr>
          <a:xfrm>
            <a:off x="9578458" y="5090941"/>
            <a:ext cx="383438" cy="307777"/>
          </a:xfrm>
          <a:prstGeom prst="rect">
            <a:avLst/>
          </a:prstGeom>
          <a:noFill/>
        </p:spPr>
        <p:txBody>
          <a:bodyPr wrap="none" rtlCol="0">
            <a:spAutoFit/>
          </a:bodyPr>
          <a:lstStyle/>
          <a:p>
            <a:pPr algn="ctr"/>
            <a:r>
              <a:rPr lang="ja-JP" sz="1400">
                <a:solidFill>
                  <a:srgbClr val="4D4D4D"/>
                </a:solidFill>
              </a:rPr>
              <a:t>20</a:t>
            </a:r>
          </a:p>
        </p:txBody>
      </p:sp>
      <p:sp>
        <p:nvSpPr>
          <p:cNvPr id="28" name="TextBox 27">
            <a:extLst>
              <a:ext uri="{FF2B5EF4-FFF2-40B4-BE49-F238E27FC236}">
                <a16:creationId xmlns:a16="http://schemas.microsoft.com/office/drawing/2014/main" id="{EF564143-D31C-4D94-9C83-5711684E47B6}"/>
              </a:ext>
            </a:extLst>
          </p:cNvPr>
          <p:cNvSpPr txBox="1"/>
          <p:nvPr/>
        </p:nvSpPr>
        <p:spPr>
          <a:xfrm>
            <a:off x="9907071" y="5090941"/>
            <a:ext cx="383438" cy="307777"/>
          </a:xfrm>
          <a:prstGeom prst="rect">
            <a:avLst/>
          </a:prstGeom>
          <a:noFill/>
        </p:spPr>
        <p:txBody>
          <a:bodyPr wrap="none" rtlCol="0">
            <a:spAutoFit/>
          </a:bodyPr>
          <a:lstStyle/>
          <a:p>
            <a:pPr algn="ctr"/>
            <a:r>
              <a:rPr lang="ja-JP" sz="1400">
                <a:solidFill>
                  <a:srgbClr val="4D4D4D"/>
                </a:solidFill>
              </a:rPr>
              <a:t>40</a:t>
            </a:r>
          </a:p>
        </p:txBody>
      </p:sp>
      <p:sp>
        <p:nvSpPr>
          <p:cNvPr id="29" name="TextBox 28">
            <a:extLst>
              <a:ext uri="{FF2B5EF4-FFF2-40B4-BE49-F238E27FC236}">
                <a16:creationId xmlns:a16="http://schemas.microsoft.com/office/drawing/2014/main" id="{EADBAB64-6C39-4BF0-BB41-49A8A18968F5}"/>
              </a:ext>
            </a:extLst>
          </p:cNvPr>
          <p:cNvSpPr txBox="1"/>
          <p:nvPr/>
        </p:nvSpPr>
        <p:spPr>
          <a:xfrm>
            <a:off x="10235684" y="5090941"/>
            <a:ext cx="383438" cy="307777"/>
          </a:xfrm>
          <a:prstGeom prst="rect">
            <a:avLst/>
          </a:prstGeom>
          <a:noFill/>
        </p:spPr>
        <p:txBody>
          <a:bodyPr wrap="none" rtlCol="0">
            <a:spAutoFit/>
          </a:bodyPr>
          <a:lstStyle/>
          <a:p>
            <a:pPr algn="ctr"/>
            <a:r>
              <a:rPr lang="ja-JP" sz="1400">
                <a:solidFill>
                  <a:srgbClr val="4D4D4D"/>
                </a:solidFill>
              </a:rPr>
              <a:t>60</a:t>
            </a:r>
          </a:p>
        </p:txBody>
      </p:sp>
      <p:sp>
        <p:nvSpPr>
          <p:cNvPr id="30" name="TextBox 29">
            <a:extLst>
              <a:ext uri="{FF2B5EF4-FFF2-40B4-BE49-F238E27FC236}">
                <a16:creationId xmlns:a16="http://schemas.microsoft.com/office/drawing/2014/main" id="{A08C4861-3E12-4F7E-BA6D-4991260C2619}"/>
              </a:ext>
            </a:extLst>
          </p:cNvPr>
          <p:cNvSpPr txBox="1"/>
          <p:nvPr/>
        </p:nvSpPr>
        <p:spPr>
          <a:xfrm>
            <a:off x="10564297" y="5090941"/>
            <a:ext cx="383438" cy="307777"/>
          </a:xfrm>
          <a:prstGeom prst="rect">
            <a:avLst/>
          </a:prstGeom>
          <a:noFill/>
        </p:spPr>
        <p:txBody>
          <a:bodyPr wrap="none" rtlCol="0">
            <a:spAutoFit/>
          </a:bodyPr>
          <a:lstStyle/>
          <a:p>
            <a:pPr algn="ctr"/>
            <a:r>
              <a:rPr lang="ja-JP" sz="1400">
                <a:solidFill>
                  <a:srgbClr val="4D4D4D"/>
                </a:solidFill>
              </a:rPr>
              <a:t>80</a:t>
            </a:r>
          </a:p>
        </p:txBody>
      </p:sp>
      <p:sp>
        <p:nvSpPr>
          <p:cNvPr id="31" name="TextBox 30">
            <a:extLst>
              <a:ext uri="{FF2B5EF4-FFF2-40B4-BE49-F238E27FC236}">
                <a16:creationId xmlns:a16="http://schemas.microsoft.com/office/drawing/2014/main" id="{60E32835-8502-4279-BB6C-DFEE1CB1DFB1}"/>
              </a:ext>
            </a:extLst>
          </p:cNvPr>
          <p:cNvSpPr txBox="1"/>
          <p:nvPr/>
        </p:nvSpPr>
        <p:spPr>
          <a:xfrm>
            <a:off x="10843217" y="5090941"/>
            <a:ext cx="482824" cy="307777"/>
          </a:xfrm>
          <a:prstGeom prst="rect">
            <a:avLst/>
          </a:prstGeom>
          <a:noFill/>
        </p:spPr>
        <p:txBody>
          <a:bodyPr wrap="none" rtlCol="0">
            <a:spAutoFit/>
          </a:bodyPr>
          <a:lstStyle/>
          <a:p>
            <a:pPr algn="ctr"/>
            <a:r>
              <a:rPr lang="ja-JP" sz="1400">
                <a:solidFill>
                  <a:srgbClr val="4D4D4D"/>
                </a:solidFill>
              </a:rPr>
              <a:t>100</a:t>
            </a:r>
          </a:p>
        </p:txBody>
      </p:sp>
      <p:sp>
        <p:nvSpPr>
          <p:cNvPr id="32" name="Rectangle 31">
            <a:extLst>
              <a:ext uri="{FF2B5EF4-FFF2-40B4-BE49-F238E27FC236}">
                <a16:creationId xmlns:a16="http://schemas.microsoft.com/office/drawing/2014/main" id="{AF71EAEB-3EEC-4040-B937-E4C76B1A803B}"/>
              </a:ext>
            </a:extLst>
          </p:cNvPr>
          <p:cNvSpPr/>
          <p:nvPr/>
        </p:nvSpPr>
        <p:spPr>
          <a:xfrm>
            <a:off x="9431011" y="1985334"/>
            <a:ext cx="900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E3330404-994E-48D7-96F0-74A56D637CD2}"/>
              </a:ext>
            </a:extLst>
          </p:cNvPr>
          <p:cNvSpPr/>
          <p:nvPr/>
        </p:nvSpPr>
        <p:spPr>
          <a:xfrm rot="10800000">
            <a:off x="8566784" y="1985334"/>
            <a:ext cx="864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52CDE7FD-8481-4534-805B-11F6EDF50F4F}"/>
              </a:ext>
            </a:extLst>
          </p:cNvPr>
          <p:cNvSpPr/>
          <p:nvPr/>
        </p:nvSpPr>
        <p:spPr>
          <a:xfrm>
            <a:off x="9431011" y="2134559"/>
            <a:ext cx="288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09627BAF-1499-4645-9D63-30C4A6114550}"/>
              </a:ext>
            </a:extLst>
          </p:cNvPr>
          <p:cNvSpPr/>
          <p:nvPr/>
        </p:nvSpPr>
        <p:spPr>
          <a:xfrm rot="10800000">
            <a:off x="8026784" y="2134559"/>
            <a:ext cx="1404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67E8A79-0285-4D01-ACF2-EEB8EDDCA50D}"/>
              </a:ext>
            </a:extLst>
          </p:cNvPr>
          <p:cNvSpPr/>
          <p:nvPr/>
        </p:nvSpPr>
        <p:spPr>
          <a:xfrm>
            <a:off x="9431011" y="2283784"/>
            <a:ext cx="288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A5D808C6-C228-4173-BBC7-1368B0BE5812}"/>
              </a:ext>
            </a:extLst>
          </p:cNvPr>
          <p:cNvSpPr/>
          <p:nvPr/>
        </p:nvSpPr>
        <p:spPr>
          <a:xfrm rot="10800000">
            <a:off x="8458784" y="2283784"/>
            <a:ext cx="972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35620EFE-5DE6-4415-8794-5A99A981FCAA}"/>
              </a:ext>
            </a:extLst>
          </p:cNvPr>
          <p:cNvSpPr/>
          <p:nvPr/>
        </p:nvSpPr>
        <p:spPr>
          <a:xfrm>
            <a:off x="9431011" y="2440946"/>
            <a:ext cx="1260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E202478C-79DB-47B6-ABD3-E3885D7E0662}"/>
              </a:ext>
            </a:extLst>
          </p:cNvPr>
          <p:cNvSpPr/>
          <p:nvPr/>
        </p:nvSpPr>
        <p:spPr>
          <a:xfrm rot="10800000">
            <a:off x="8134784" y="2440946"/>
            <a:ext cx="1296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0AD31271-64FE-4D3D-B208-936326F1B36F}"/>
              </a:ext>
            </a:extLst>
          </p:cNvPr>
          <p:cNvSpPr/>
          <p:nvPr/>
        </p:nvSpPr>
        <p:spPr>
          <a:xfrm>
            <a:off x="9431011" y="2592693"/>
            <a:ext cx="144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26E96123-978E-4679-9ABC-8F8BDB8B1436}"/>
              </a:ext>
            </a:extLst>
          </p:cNvPr>
          <p:cNvSpPr/>
          <p:nvPr/>
        </p:nvSpPr>
        <p:spPr>
          <a:xfrm rot="10800000">
            <a:off x="8350784" y="2592693"/>
            <a:ext cx="1080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531934C-4ECB-47D9-8202-188A5A82B9AD}"/>
              </a:ext>
            </a:extLst>
          </p:cNvPr>
          <p:cNvSpPr/>
          <p:nvPr/>
        </p:nvSpPr>
        <p:spPr>
          <a:xfrm>
            <a:off x="9431011" y="2743070"/>
            <a:ext cx="1836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6277E37D-46BE-4B4E-ACAA-DA8F5849A187}"/>
              </a:ext>
            </a:extLst>
          </p:cNvPr>
          <p:cNvSpPr/>
          <p:nvPr/>
        </p:nvSpPr>
        <p:spPr>
          <a:xfrm rot="10800000">
            <a:off x="7630784" y="2743070"/>
            <a:ext cx="1800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578CF3EF-F7B3-4AAE-90B9-774D7418CA0B}"/>
              </a:ext>
            </a:extLst>
          </p:cNvPr>
          <p:cNvSpPr/>
          <p:nvPr/>
        </p:nvSpPr>
        <p:spPr>
          <a:xfrm>
            <a:off x="9431011" y="2898146"/>
            <a:ext cx="144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BC57A842-A7C2-4484-A67F-FD417FCF7D1E}"/>
              </a:ext>
            </a:extLst>
          </p:cNvPr>
          <p:cNvSpPr/>
          <p:nvPr/>
        </p:nvSpPr>
        <p:spPr>
          <a:xfrm rot="10800000">
            <a:off x="9214784" y="2898146"/>
            <a:ext cx="216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3BA5671F-F445-4B77-9E41-2CE0A79FC912}"/>
              </a:ext>
            </a:extLst>
          </p:cNvPr>
          <p:cNvSpPr/>
          <p:nvPr/>
        </p:nvSpPr>
        <p:spPr>
          <a:xfrm>
            <a:off x="9431011" y="3050546"/>
            <a:ext cx="108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C087521A-09AC-47D1-B859-88DFE5FFE04F}"/>
              </a:ext>
            </a:extLst>
          </p:cNvPr>
          <p:cNvSpPr/>
          <p:nvPr/>
        </p:nvSpPr>
        <p:spPr>
          <a:xfrm rot="10800000">
            <a:off x="9070784" y="3050546"/>
            <a:ext cx="360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BDDFEE2C-0AEB-447E-944F-5CFC9915E214}"/>
              </a:ext>
            </a:extLst>
          </p:cNvPr>
          <p:cNvSpPr/>
          <p:nvPr/>
        </p:nvSpPr>
        <p:spPr>
          <a:xfrm>
            <a:off x="9431011" y="3200860"/>
            <a:ext cx="144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2A0BB413-E86E-4AB1-8CCE-C440C2815DC4}"/>
              </a:ext>
            </a:extLst>
          </p:cNvPr>
          <p:cNvSpPr/>
          <p:nvPr/>
        </p:nvSpPr>
        <p:spPr>
          <a:xfrm rot="10800000">
            <a:off x="8962784" y="3200860"/>
            <a:ext cx="468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864E0858-AFC9-45D1-ACDD-A807EFD38C8C}"/>
              </a:ext>
            </a:extLst>
          </p:cNvPr>
          <p:cNvSpPr/>
          <p:nvPr/>
        </p:nvSpPr>
        <p:spPr>
          <a:xfrm>
            <a:off x="9431011" y="3353895"/>
            <a:ext cx="828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E04DFD0D-EB98-4D87-8EA4-D775DE407A97}"/>
              </a:ext>
            </a:extLst>
          </p:cNvPr>
          <p:cNvSpPr/>
          <p:nvPr/>
        </p:nvSpPr>
        <p:spPr>
          <a:xfrm rot="10800000">
            <a:off x="8530784" y="3353895"/>
            <a:ext cx="900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26B5DA22-FB71-4C04-8E19-F1EACD5B5724}"/>
              </a:ext>
            </a:extLst>
          </p:cNvPr>
          <p:cNvSpPr/>
          <p:nvPr/>
        </p:nvSpPr>
        <p:spPr>
          <a:xfrm>
            <a:off x="9431011" y="3507093"/>
            <a:ext cx="720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45D46C15-047D-4D76-A6D2-FCCF5E06F01E}"/>
              </a:ext>
            </a:extLst>
          </p:cNvPr>
          <p:cNvSpPr/>
          <p:nvPr/>
        </p:nvSpPr>
        <p:spPr>
          <a:xfrm rot="10800000">
            <a:off x="8746784" y="3507093"/>
            <a:ext cx="684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B0A33F8A-C6AF-4F4E-A084-974EEE1B9640}"/>
              </a:ext>
            </a:extLst>
          </p:cNvPr>
          <p:cNvSpPr/>
          <p:nvPr/>
        </p:nvSpPr>
        <p:spPr>
          <a:xfrm>
            <a:off x="9431011" y="3658559"/>
            <a:ext cx="1116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D24473D-CAB6-4830-8593-0CC26A87A194}"/>
              </a:ext>
            </a:extLst>
          </p:cNvPr>
          <p:cNvSpPr/>
          <p:nvPr/>
        </p:nvSpPr>
        <p:spPr>
          <a:xfrm rot="10800000">
            <a:off x="8206784" y="3658559"/>
            <a:ext cx="1224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E2079F40-BFD8-4EE3-BCFC-1239F5B7D231}"/>
              </a:ext>
            </a:extLst>
          </p:cNvPr>
          <p:cNvSpPr/>
          <p:nvPr/>
        </p:nvSpPr>
        <p:spPr>
          <a:xfrm>
            <a:off x="9431011" y="3810959"/>
            <a:ext cx="900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B71B11AF-0799-4F00-86C4-E6538C9540D7}"/>
              </a:ext>
            </a:extLst>
          </p:cNvPr>
          <p:cNvSpPr/>
          <p:nvPr/>
        </p:nvSpPr>
        <p:spPr>
          <a:xfrm rot="10800000">
            <a:off x="8422784" y="3810959"/>
            <a:ext cx="1008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336A331D-D35B-445D-B0FC-72C274EC41BE}"/>
              </a:ext>
            </a:extLst>
          </p:cNvPr>
          <p:cNvSpPr/>
          <p:nvPr/>
        </p:nvSpPr>
        <p:spPr>
          <a:xfrm>
            <a:off x="9431011" y="3965264"/>
            <a:ext cx="1044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094271AB-3B79-4131-8401-9E463B775ECA}"/>
              </a:ext>
            </a:extLst>
          </p:cNvPr>
          <p:cNvSpPr/>
          <p:nvPr/>
        </p:nvSpPr>
        <p:spPr>
          <a:xfrm rot="10800000">
            <a:off x="8422784" y="3965264"/>
            <a:ext cx="1008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7B538F53-4CD3-4FB9-A8BB-F436B9178103}"/>
              </a:ext>
            </a:extLst>
          </p:cNvPr>
          <p:cNvSpPr/>
          <p:nvPr/>
        </p:nvSpPr>
        <p:spPr>
          <a:xfrm>
            <a:off x="9431011" y="4115260"/>
            <a:ext cx="36000" cy="98697"/>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8201C4A4-5FEE-443C-A64D-3F6DB1495DF6}"/>
              </a:ext>
            </a:extLst>
          </p:cNvPr>
          <p:cNvSpPr/>
          <p:nvPr/>
        </p:nvSpPr>
        <p:spPr>
          <a:xfrm rot="10800000">
            <a:off x="9070784" y="4119250"/>
            <a:ext cx="360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C3ADF3AD-C49D-45A8-B313-90E5C45AAD56}"/>
              </a:ext>
            </a:extLst>
          </p:cNvPr>
          <p:cNvSpPr/>
          <p:nvPr/>
        </p:nvSpPr>
        <p:spPr>
          <a:xfrm>
            <a:off x="9431011" y="4269093"/>
            <a:ext cx="144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6875A9B4-004B-4D18-9BF6-7D4A4D04D52C}"/>
              </a:ext>
            </a:extLst>
          </p:cNvPr>
          <p:cNvSpPr/>
          <p:nvPr/>
        </p:nvSpPr>
        <p:spPr>
          <a:xfrm rot="10800000">
            <a:off x="8854784" y="4269092"/>
            <a:ext cx="576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F59C3EE2-54EA-49EA-8B89-7ECFFC18D711}"/>
              </a:ext>
            </a:extLst>
          </p:cNvPr>
          <p:cNvSpPr/>
          <p:nvPr/>
        </p:nvSpPr>
        <p:spPr>
          <a:xfrm>
            <a:off x="9431011" y="4419906"/>
            <a:ext cx="180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EE941DEF-44C1-4DCA-923C-FFA18107044A}"/>
              </a:ext>
            </a:extLst>
          </p:cNvPr>
          <p:cNvSpPr/>
          <p:nvPr/>
        </p:nvSpPr>
        <p:spPr>
          <a:xfrm rot="10800000">
            <a:off x="8710784" y="4419905"/>
            <a:ext cx="720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6BB31A34-EE45-4ED0-B4C5-0E4682764349}"/>
              </a:ext>
            </a:extLst>
          </p:cNvPr>
          <p:cNvSpPr/>
          <p:nvPr/>
        </p:nvSpPr>
        <p:spPr>
          <a:xfrm>
            <a:off x="9431011" y="4573594"/>
            <a:ext cx="288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6C3C5ED5-D0C5-44D9-A346-7EB87C86E1E2}"/>
              </a:ext>
            </a:extLst>
          </p:cNvPr>
          <p:cNvSpPr/>
          <p:nvPr/>
        </p:nvSpPr>
        <p:spPr>
          <a:xfrm rot="10800000">
            <a:off x="8962784" y="4573593"/>
            <a:ext cx="468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E7051B7B-FB0C-4442-A05B-6874DF85B439}"/>
              </a:ext>
            </a:extLst>
          </p:cNvPr>
          <p:cNvSpPr/>
          <p:nvPr/>
        </p:nvSpPr>
        <p:spPr>
          <a:xfrm>
            <a:off x="9420851" y="4726293"/>
            <a:ext cx="108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689D42B0-9A18-4B84-9F11-6CA2D54F4246}"/>
              </a:ext>
            </a:extLst>
          </p:cNvPr>
          <p:cNvSpPr/>
          <p:nvPr/>
        </p:nvSpPr>
        <p:spPr>
          <a:xfrm rot="10800000">
            <a:off x="9034784" y="4726292"/>
            <a:ext cx="396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5594481F-8297-4B37-8CD4-35BEEE1E1482}"/>
              </a:ext>
            </a:extLst>
          </p:cNvPr>
          <p:cNvSpPr/>
          <p:nvPr/>
        </p:nvSpPr>
        <p:spPr>
          <a:xfrm>
            <a:off x="9431011" y="4877759"/>
            <a:ext cx="5040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A797DB23-D64D-4448-A20B-EE26FEB7B1F9}"/>
              </a:ext>
            </a:extLst>
          </p:cNvPr>
          <p:cNvSpPr/>
          <p:nvPr/>
        </p:nvSpPr>
        <p:spPr>
          <a:xfrm rot="10800000">
            <a:off x="8926784" y="4877758"/>
            <a:ext cx="5040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a:extLst>
              <a:ext uri="{FF2B5EF4-FFF2-40B4-BE49-F238E27FC236}">
                <a16:creationId xmlns:a16="http://schemas.microsoft.com/office/drawing/2014/main" id="{877B9B28-E8EF-4125-AFF9-89FBD46BAC8D}"/>
              </a:ext>
            </a:extLst>
          </p:cNvPr>
          <p:cNvSpPr txBox="1"/>
          <p:nvPr/>
        </p:nvSpPr>
        <p:spPr>
          <a:xfrm>
            <a:off x="7223710" y="5090941"/>
            <a:ext cx="482824" cy="307777"/>
          </a:xfrm>
          <a:prstGeom prst="rect">
            <a:avLst/>
          </a:prstGeom>
          <a:noFill/>
        </p:spPr>
        <p:txBody>
          <a:bodyPr wrap="none" rtlCol="0">
            <a:spAutoFit/>
          </a:bodyPr>
          <a:lstStyle/>
          <a:p>
            <a:pPr algn="ctr"/>
            <a:r>
              <a:rPr lang="ja-JP" sz="1400">
                <a:solidFill>
                  <a:srgbClr val="4D4D4D"/>
                </a:solidFill>
              </a:rPr>
              <a:t>120</a:t>
            </a:r>
          </a:p>
        </p:txBody>
      </p:sp>
      <p:sp>
        <p:nvSpPr>
          <p:cNvPr id="73" name="TextBox 72">
            <a:extLst>
              <a:ext uri="{FF2B5EF4-FFF2-40B4-BE49-F238E27FC236}">
                <a16:creationId xmlns:a16="http://schemas.microsoft.com/office/drawing/2014/main" id="{4495F03C-3BFB-4963-824D-8E93AB554FBC}"/>
              </a:ext>
            </a:extLst>
          </p:cNvPr>
          <p:cNvSpPr txBox="1"/>
          <p:nvPr/>
        </p:nvSpPr>
        <p:spPr>
          <a:xfrm>
            <a:off x="11171830" y="5090941"/>
            <a:ext cx="482824" cy="307777"/>
          </a:xfrm>
          <a:prstGeom prst="rect">
            <a:avLst/>
          </a:prstGeom>
          <a:noFill/>
        </p:spPr>
        <p:txBody>
          <a:bodyPr wrap="none" rtlCol="0">
            <a:spAutoFit/>
          </a:bodyPr>
          <a:lstStyle/>
          <a:p>
            <a:pPr algn="ctr"/>
            <a:r>
              <a:rPr lang="ja-JP" sz="1400">
                <a:solidFill>
                  <a:srgbClr val="4D4D4D"/>
                </a:solidFill>
              </a:rPr>
              <a:t>120</a:t>
            </a:r>
          </a:p>
        </p:txBody>
      </p:sp>
      <p:sp>
        <p:nvSpPr>
          <p:cNvPr id="74" name="TextBox 73">
            <a:extLst>
              <a:ext uri="{FF2B5EF4-FFF2-40B4-BE49-F238E27FC236}">
                <a16:creationId xmlns:a16="http://schemas.microsoft.com/office/drawing/2014/main" id="{D03706DD-FD0C-45CE-B07B-0B5BE1E13CBB}"/>
              </a:ext>
            </a:extLst>
          </p:cNvPr>
          <p:cNvSpPr txBox="1"/>
          <p:nvPr/>
        </p:nvSpPr>
        <p:spPr>
          <a:xfrm>
            <a:off x="11112447" y="1864194"/>
            <a:ext cx="1029449" cy="523220"/>
          </a:xfrm>
          <a:prstGeom prst="rect">
            <a:avLst/>
          </a:prstGeom>
          <a:noFill/>
        </p:spPr>
        <p:txBody>
          <a:bodyPr wrap="none" rtlCol="0">
            <a:spAutoFit/>
          </a:bodyPr>
          <a:lstStyle/>
          <a:p>
            <a:pPr algn="ctr"/>
            <a:r>
              <a:rPr lang="ja-JP" sz="1400">
                <a:solidFill>
                  <a:srgbClr val="4D4D4D"/>
                </a:solidFill>
              </a:rPr>
              <a:t>全グレード</a:t>
            </a:r>
          </a:p>
          <a:p>
            <a:pPr algn="ctr"/>
            <a:r>
              <a:rPr lang="ja-JP" sz="1400">
                <a:solidFill>
                  <a:srgbClr val="4D4D4D"/>
                </a:solidFill>
              </a:rPr>
              <a:t>グレード 3-4</a:t>
            </a:r>
          </a:p>
        </p:txBody>
      </p:sp>
      <p:sp>
        <p:nvSpPr>
          <p:cNvPr id="75" name="Rectangle 74">
            <a:extLst>
              <a:ext uri="{FF2B5EF4-FFF2-40B4-BE49-F238E27FC236}">
                <a16:creationId xmlns:a16="http://schemas.microsoft.com/office/drawing/2014/main" id="{B011FACF-051E-42A8-BBD5-8A3933E7A0C6}"/>
              </a:ext>
            </a:extLst>
          </p:cNvPr>
          <p:cNvSpPr/>
          <p:nvPr/>
        </p:nvSpPr>
        <p:spPr>
          <a:xfrm>
            <a:off x="10997406" y="2175697"/>
            <a:ext cx="972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6" name="Rectangle 75">
            <a:extLst>
              <a:ext uri="{FF2B5EF4-FFF2-40B4-BE49-F238E27FC236}">
                <a16:creationId xmlns:a16="http://schemas.microsoft.com/office/drawing/2014/main" id="{A14DEA0A-6B83-4C46-BEA6-F90CAA39E956}"/>
              </a:ext>
            </a:extLst>
          </p:cNvPr>
          <p:cNvSpPr/>
          <p:nvPr/>
        </p:nvSpPr>
        <p:spPr>
          <a:xfrm>
            <a:off x="10997406" y="1979755"/>
            <a:ext cx="97200" cy="98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7" name="Rectangle 76">
            <a:extLst>
              <a:ext uri="{FF2B5EF4-FFF2-40B4-BE49-F238E27FC236}">
                <a16:creationId xmlns:a16="http://schemas.microsoft.com/office/drawing/2014/main" id="{721DE813-F3C2-4826-8E8D-0DD647AB4804}"/>
              </a:ext>
            </a:extLst>
          </p:cNvPr>
          <p:cNvSpPr/>
          <p:nvPr/>
        </p:nvSpPr>
        <p:spPr>
          <a:xfrm>
            <a:off x="10812349" y="2175697"/>
            <a:ext cx="972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8" name="Rectangle 77">
            <a:extLst>
              <a:ext uri="{FF2B5EF4-FFF2-40B4-BE49-F238E27FC236}">
                <a16:creationId xmlns:a16="http://schemas.microsoft.com/office/drawing/2014/main" id="{395C2DC9-4CBF-45C8-A57A-3FA2AAC43343}"/>
              </a:ext>
            </a:extLst>
          </p:cNvPr>
          <p:cNvSpPr/>
          <p:nvPr/>
        </p:nvSpPr>
        <p:spPr>
          <a:xfrm>
            <a:off x="10812349" y="1979755"/>
            <a:ext cx="97200" cy="986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9" name="Rectangle 78">
            <a:extLst>
              <a:ext uri="{FF2B5EF4-FFF2-40B4-BE49-F238E27FC236}">
                <a16:creationId xmlns:a16="http://schemas.microsoft.com/office/drawing/2014/main" id="{7E26C69F-F210-461F-8924-795501E98306}"/>
              </a:ext>
            </a:extLst>
          </p:cNvPr>
          <p:cNvSpPr/>
          <p:nvPr/>
        </p:nvSpPr>
        <p:spPr>
          <a:xfrm rot="10800000">
            <a:off x="9328984" y="1985334"/>
            <a:ext cx="108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EA4CD4C9-7022-4DF5-B922-C18C4019FA72}"/>
              </a:ext>
            </a:extLst>
          </p:cNvPr>
          <p:cNvSpPr/>
          <p:nvPr/>
        </p:nvSpPr>
        <p:spPr>
          <a:xfrm rot="10800000">
            <a:off x="9334704" y="2134559"/>
            <a:ext cx="972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7B26C09B-BEDD-46DF-8D68-A00E6BCB5454}"/>
              </a:ext>
            </a:extLst>
          </p:cNvPr>
          <p:cNvSpPr/>
          <p:nvPr/>
        </p:nvSpPr>
        <p:spPr>
          <a:xfrm>
            <a:off x="9403282" y="2283784"/>
            <a:ext cx="36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A09CEAAB-29B1-48D2-A394-26595DEEEECD}"/>
              </a:ext>
            </a:extLst>
          </p:cNvPr>
          <p:cNvSpPr/>
          <p:nvPr/>
        </p:nvSpPr>
        <p:spPr>
          <a:xfrm rot="10800000">
            <a:off x="9296159" y="2440946"/>
            <a:ext cx="144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D85209D8-43DC-47E0-BAE1-544692F8EF0F}"/>
              </a:ext>
            </a:extLst>
          </p:cNvPr>
          <p:cNvSpPr/>
          <p:nvPr/>
        </p:nvSpPr>
        <p:spPr>
          <a:xfrm>
            <a:off x="9406459" y="2592693"/>
            <a:ext cx="36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56D89F31-05CC-4983-A515-2E9608F7BAC6}"/>
              </a:ext>
            </a:extLst>
          </p:cNvPr>
          <p:cNvSpPr/>
          <p:nvPr/>
        </p:nvSpPr>
        <p:spPr>
          <a:xfrm rot="10800000">
            <a:off x="8864159" y="2743070"/>
            <a:ext cx="576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C24ADF38-293B-4FE1-82F5-100A47C3E697}"/>
              </a:ext>
            </a:extLst>
          </p:cNvPr>
          <p:cNvSpPr/>
          <p:nvPr/>
        </p:nvSpPr>
        <p:spPr>
          <a:xfrm rot="10800000">
            <a:off x="9371534" y="2898146"/>
            <a:ext cx="72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1287F493-9EF4-4557-AB7D-97EAC44092C6}"/>
              </a:ext>
            </a:extLst>
          </p:cNvPr>
          <p:cNvSpPr/>
          <p:nvPr/>
        </p:nvSpPr>
        <p:spPr>
          <a:xfrm rot="10800000">
            <a:off x="9368359" y="3050546"/>
            <a:ext cx="72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61344709-EFB5-4B27-AF54-7D6C700CD153}"/>
              </a:ext>
            </a:extLst>
          </p:cNvPr>
          <p:cNvSpPr/>
          <p:nvPr/>
        </p:nvSpPr>
        <p:spPr>
          <a:xfrm rot="10800000">
            <a:off x="9423434" y="3201857"/>
            <a:ext cx="18000" cy="98697"/>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83499E2C-50BC-4EBF-B875-AFC477B5D018}"/>
              </a:ext>
            </a:extLst>
          </p:cNvPr>
          <p:cNvSpPr/>
          <p:nvPr/>
        </p:nvSpPr>
        <p:spPr>
          <a:xfrm rot="10800000">
            <a:off x="9335534" y="3353895"/>
            <a:ext cx="108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794EA2C1-B9C1-4645-8D24-027FFB86654E}"/>
              </a:ext>
            </a:extLst>
          </p:cNvPr>
          <p:cNvSpPr/>
          <p:nvPr/>
        </p:nvSpPr>
        <p:spPr>
          <a:xfrm>
            <a:off x="9403284" y="3507093"/>
            <a:ext cx="36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31BB1582-0379-4F93-BB9F-0E5207101996}"/>
              </a:ext>
            </a:extLst>
          </p:cNvPr>
          <p:cNvSpPr/>
          <p:nvPr/>
        </p:nvSpPr>
        <p:spPr>
          <a:xfrm rot="10800000">
            <a:off x="9314359" y="3658559"/>
            <a:ext cx="126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5321DD8E-2ABA-408D-B017-7A830FF01067}"/>
              </a:ext>
            </a:extLst>
          </p:cNvPr>
          <p:cNvSpPr/>
          <p:nvPr/>
        </p:nvSpPr>
        <p:spPr>
          <a:xfrm rot="10800000">
            <a:off x="9314334" y="3810959"/>
            <a:ext cx="126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734B8B1B-4E9D-4179-9E80-3DFBAE21FA66}"/>
              </a:ext>
            </a:extLst>
          </p:cNvPr>
          <p:cNvSpPr/>
          <p:nvPr/>
        </p:nvSpPr>
        <p:spPr>
          <a:xfrm rot="10800000">
            <a:off x="9224309" y="3965264"/>
            <a:ext cx="216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4A021D7A-BA3F-411E-82DD-4AB8B78818AC}"/>
              </a:ext>
            </a:extLst>
          </p:cNvPr>
          <p:cNvSpPr/>
          <p:nvPr/>
        </p:nvSpPr>
        <p:spPr>
          <a:xfrm rot="10800000">
            <a:off x="9360834" y="4119250"/>
            <a:ext cx="72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53F5580A-869F-4EA7-9AEF-8D7672B50BAA}"/>
              </a:ext>
            </a:extLst>
          </p:cNvPr>
          <p:cNvSpPr/>
          <p:nvPr/>
        </p:nvSpPr>
        <p:spPr>
          <a:xfrm rot="10800000">
            <a:off x="8936309" y="4269092"/>
            <a:ext cx="504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41400315-519A-4AA5-9C90-B0CAC1573EB4}"/>
              </a:ext>
            </a:extLst>
          </p:cNvPr>
          <p:cNvSpPr/>
          <p:nvPr/>
        </p:nvSpPr>
        <p:spPr>
          <a:xfrm rot="10800000">
            <a:off x="8786884" y="4419905"/>
            <a:ext cx="648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40B2B75A-D8C8-4553-B5F3-EAC4CE594605}"/>
              </a:ext>
            </a:extLst>
          </p:cNvPr>
          <p:cNvSpPr/>
          <p:nvPr/>
        </p:nvSpPr>
        <p:spPr>
          <a:xfrm rot="10800000">
            <a:off x="9181959" y="4573593"/>
            <a:ext cx="252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58247E72-31B6-4979-8368-CB89EEE31CCE}"/>
              </a:ext>
            </a:extLst>
          </p:cNvPr>
          <p:cNvSpPr/>
          <p:nvPr/>
        </p:nvSpPr>
        <p:spPr>
          <a:xfrm>
            <a:off x="9399474" y="4726293"/>
            <a:ext cx="36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FB2B56CD-4643-4CF7-8E76-09D6629B6E57}"/>
              </a:ext>
            </a:extLst>
          </p:cNvPr>
          <p:cNvSpPr/>
          <p:nvPr/>
        </p:nvSpPr>
        <p:spPr>
          <a:xfrm>
            <a:off x="9396299" y="4877759"/>
            <a:ext cx="36000" cy="98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FFDD5888-86AB-4FBE-A4EC-BA7DB4C4EAAD}"/>
              </a:ext>
            </a:extLst>
          </p:cNvPr>
          <p:cNvSpPr/>
          <p:nvPr/>
        </p:nvSpPr>
        <p:spPr>
          <a:xfrm>
            <a:off x="9439116" y="1985334"/>
            <a:ext cx="972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F8EE34C5-E5A3-491B-B127-BED90AF4BDA2}"/>
              </a:ext>
            </a:extLst>
          </p:cNvPr>
          <p:cNvSpPr/>
          <p:nvPr/>
        </p:nvSpPr>
        <p:spPr>
          <a:xfrm>
            <a:off x="9439116" y="2440946"/>
            <a:ext cx="108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39A686A2-06F5-4FF5-AB1E-C7DEA304521C}"/>
              </a:ext>
            </a:extLst>
          </p:cNvPr>
          <p:cNvSpPr/>
          <p:nvPr/>
        </p:nvSpPr>
        <p:spPr>
          <a:xfrm>
            <a:off x="9435941" y="2743070"/>
            <a:ext cx="540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813A2F11-A305-4477-8BC9-EC6AF609FF21}"/>
              </a:ext>
            </a:extLst>
          </p:cNvPr>
          <p:cNvSpPr/>
          <p:nvPr/>
        </p:nvSpPr>
        <p:spPr>
          <a:xfrm>
            <a:off x="9439116" y="2138232"/>
            <a:ext cx="18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B9134E0C-70F3-431C-B866-B93AFA856E3B}"/>
              </a:ext>
            </a:extLst>
          </p:cNvPr>
          <p:cNvSpPr/>
          <p:nvPr/>
        </p:nvSpPr>
        <p:spPr>
          <a:xfrm>
            <a:off x="9429591" y="3658559"/>
            <a:ext cx="144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42284999-BE15-461C-A6A3-D08B241A4CD6}"/>
              </a:ext>
            </a:extLst>
          </p:cNvPr>
          <p:cNvSpPr/>
          <p:nvPr/>
        </p:nvSpPr>
        <p:spPr>
          <a:xfrm>
            <a:off x="9440386" y="3050546"/>
            <a:ext cx="18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818EF8FD-D845-41D1-804A-34B5E07E9E5F}"/>
              </a:ext>
            </a:extLst>
          </p:cNvPr>
          <p:cNvSpPr/>
          <p:nvPr/>
        </p:nvSpPr>
        <p:spPr>
          <a:xfrm>
            <a:off x="9440386" y="3199317"/>
            <a:ext cx="36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D0FE7332-9896-406F-8CEF-24E5B096C254}"/>
              </a:ext>
            </a:extLst>
          </p:cNvPr>
          <p:cNvSpPr/>
          <p:nvPr/>
        </p:nvSpPr>
        <p:spPr>
          <a:xfrm>
            <a:off x="9442926" y="3353895"/>
            <a:ext cx="54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C16F3EE3-FDE5-47EB-9565-7056FA759022}"/>
              </a:ext>
            </a:extLst>
          </p:cNvPr>
          <p:cNvSpPr/>
          <p:nvPr/>
        </p:nvSpPr>
        <p:spPr>
          <a:xfrm>
            <a:off x="9436576" y="3507093"/>
            <a:ext cx="36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D0016037-768B-42FD-9A9B-D4D1592CB3C9}"/>
              </a:ext>
            </a:extLst>
          </p:cNvPr>
          <p:cNvSpPr/>
          <p:nvPr/>
        </p:nvSpPr>
        <p:spPr>
          <a:xfrm>
            <a:off x="9437211" y="3810959"/>
            <a:ext cx="144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8148E0AC-12E1-4124-8184-E3B7D690830F}"/>
              </a:ext>
            </a:extLst>
          </p:cNvPr>
          <p:cNvSpPr/>
          <p:nvPr/>
        </p:nvSpPr>
        <p:spPr>
          <a:xfrm>
            <a:off x="9440069" y="3965264"/>
            <a:ext cx="180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FEFC7A70-A954-4429-BE4C-4E8D0EE22EA6}"/>
              </a:ext>
            </a:extLst>
          </p:cNvPr>
          <p:cNvSpPr/>
          <p:nvPr/>
        </p:nvSpPr>
        <p:spPr>
          <a:xfrm>
            <a:off x="9430861" y="4119251"/>
            <a:ext cx="36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F3AEF735-1C24-4408-97D2-F33A40567A9C}"/>
              </a:ext>
            </a:extLst>
          </p:cNvPr>
          <p:cNvSpPr/>
          <p:nvPr/>
        </p:nvSpPr>
        <p:spPr>
          <a:xfrm>
            <a:off x="9440386" y="4269093"/>
            <a:ext cx="36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3C14CE19-D452-4295-9B71-9DC3D3B08CB2}"/>
              </a:ext>
            </a:extLst>
          </p:cNvPr>
          <p:cNvSpPr/>
          <p:nvPr/>
        </p:nvSpPr>
        <p:spPr>
          <a:xfrm>
            <a:off x="9436576" y="4419906"/>
            <a:ext cx="36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8C74F9ED-9AB3-4F6F-919D-610F0BBF1651}"/>
              </a:ext>
            </a:extLst>
          </p:cNvPr>
          <p:cNvSpPr/>
          <p:nvPr/>
        </p:nvSpPr>
        <p:spPr>
          <a:xfrm>
            <a:off x="9428956" y="4573594"/>
            <a:ext cx="108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AD45EB50-D46B-4C0A-B437-A855340E441A}"/>
              </a:ext>
            </a:extLst>
          </p:cNvPr>
          <p:cNvSpPr/>
          <p:nvPr/>
        </p:nvSpPr>
        <p:spPr>
          <a:xfrm>
            <a:off x="9436576" y="4882839"/>
            <a:ext cx="36000" cy="986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5" name="Straight Connector 114">
            <a:extLst>
              <a:ext uri="{FF2B5EF4-FFF2-40B4-BE49-F238E27FC236}">
                <a16:creationId xmlns:a16="http://schemas.microsoft.com/office/drawing/2014/main" id="{8F6DCEDD-D826-463A-89D3-095FB17154E2}"/>
              </a:ext>
            </a:extLst>
          </p:cNvPr>
          <p:cNvCxnSpPr>
            <a:cxnSpLocks/>
          </p:cNvCxnSpPr>
          <p:nvPr/>
        </p:nvCxnSpPr>
        <p:spPr>
          <a:xfrm>
            <a:off x="9434459" y="1933400"/>
            <a:ext cx="0" cy="317373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A1EA7B5E-749C-4252-9BDF-19A7948A67D6}"/>
              </a:ext>
            </a:extLst>
          </p:cNvPr>
          <p:cNvSpPr txBox="1"/>
          <p:nvPr/>
        </p:nvSpPr>
        <p:spPr>
          <a:xfrm>
            <a:off x="7891128" y="1610820"/>
            <a:ext cx="1525867" cy="307777"/>
          </a:xfrm>
          <a:prstGeom prst="rect">
            <a:avLst/>
          </a:prstGeom>
          <a:noFill/>
        </p:spPr>
        <p:txBody>
          <a:bodyPr wrap="none" rtlCol="0">
            <a:spAutoFit/>
          </a:bodyPr>
          <a:lstStyle/>
          <a:p>
            <a:pPr algn="ctr"/>
            <a:r>
              <a:rPr lang="ja-JP" sz="1400"/>
              <a:t>レンバチニブ-TACE</a:t>
            </a:r>
          </a:p>
        </p:txBody>
      </p:sp>
      <p:sp>
        <p:nvSpPr>
          <p:cNvPr id="117" name="TextBox 116">
            <a:extLst>
              <a:ext uri="{FF2B5EF4-FFF2-40B4-BE49-F238E27FC236}">
                <a16:creationId xmlns:a16="http://schemas.microsoft.com/office/drawing/2014/main" id="{2B27698E-21B2-4BC2-A69B-DE0AC03E5B10}"/>
              </a:ext>
            </a:extLst>
          </p:cNvPr>
          <p:cNvSpPr txBox="1"/>
          <p:nvPr/>
        </p:nvSpPr>
        <p:spPr>
          <a:xfrm>
            <a:off x="9494883" y="1610820"/>
            <a:ext cx="1000595" cy="307777"/>
          </a:xfrm>
          <a:prstGeom prst="rect">
            <a:avLst/>
          </a:prstGeom>
          <a:noFill/>
        </p:spPr>
        <p:txBody>
          <a:bodyPr wrap="none" rtlCol="0">
            <a:spAutoFit/>
          </a:bodyPr>
          <a:lstStyle/>
          <a:p>
            <a:pPr algn="ctr"/>
            <a:r>
              <a:rPr lang="ja-JP" sz="1400"/>
              <a:t>レンバチニブ</a:t>
            </a:r>
          </a:p>
        </p:txBody>
      </p:sp>
      <p:sp>
        <p:nvSpPr>
          <p:cNvPr id="118" name="TextBox 117">
            <a:extLst>
              <a:ext uri="{FF2B5EF4-FFF2-40B4-BE49-F238E27FC236}">
                <a16:creationId xmlns:a16="http://schemas.microsoft.com/office/drawing/2014/main" id="{25764151-C399-420E-9C92-D93C53FF2D1D}"/>
              </a:ext>
            </a:extLst>
          </p:cNvPr>
          <p:cNvSpPr txBox="1"/>
          <p:nvPr/>
        </p:nvSpPr>
        <p:spPr>
          <a:xfrm>
            <a:off x="8807511" y="5326820"/>
            <a:ext cx="1269899"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割合、%</a:t>
            </a:r>
          </a:p>
        </p:txBody>
      </p:sp>
      <p:sp>
        <p:nvSpPr>
          <p:cNvPr id="119" name="TextBox 118">
            <a:extLst>
              <a:ext uri="{FF2B5EF4-FFF2-40B4-BE49-F238E27FC236}">
                <a16:creationId xmlns:a16="http://schemas.microsoft.com/office/drawing/2014/main" id="{A1EA7B5E-749C-4252-9BDF-19A7948A67D6}"/>
              </a:ext>
            </a:extLst>
          </p:cNvPr>
          <p:cNvSpPr txBox="1"/>
          <p:nvPr/>
        </p:nvSpPr>
        <p:spPr>
          <a:xfrm>
            <a:off x="5926030" y="1909914"/>
            <a:ext cx="1633781" cy="3172663"/>
          </a:xfrm>
          <a:prstGeom prst="rect">
            <a:avLst/>
          </a:prstGeom>
          <a:noFill/>
        </p:spPr>
        <p:txBody>
          <a:bodyPr wrap="none" rtlCol="0">
            <a:spAutoFit/>
          </a:bodyPr>
          <a:lstStyle/>
          <a:p>
            <a:pPr algn="r">
              <a:lnSpc>
                <a:spcPct val="91000"/>
              </a:lnSpc>
            </a:pPr>
            <a:r>
              <a:rPr lang="ja-JP" sz="1100"/>
              <a:t>手足の</a:t>
            </a:r>
          </a:p>
          <a:p>
            <a:pPr algn="r">
              <a:lnSpc>
                <a:spcPct val="91000"/>
              </a:lnSpc>
            </a:pPr>
            <a:r>
              <a:rPr lang="ja-JP" sz="1100"/>
              <a:t>腹痛</a:t>
            </a:r>
          </a:p>
          <a:p>
            <a:pPr algn="r">
              <a:lnSpc>
                <a:spcPct val="91000"/>
              </a:lnSpc>
            </a:pPr>
            <a:r>
              <a:rPr lang="ja-JP" sz="1100"/>
              <a:t>吐き気</a:t>
            </a:r>
          </a:p>
          <a:p>
            <a:pPr algn="r">
              <a:lnSpc>
                <a:spcPct val="91000"/>
              </a:lnSpc>
            </a:pPr>
            <a:r>
              <a:rPr lang="ja-JP" sz="1100"/>
              <a:t>下痢</a:t>
            </a:r>
          </a:p>
          <a:p>
            <a:pPr algn="r">
              <a:lnSpc>
                <a:spcPct val="91000"/>
              </a:lnSpc>
            </a:pPr>
            <a:r>
              <a:rPr lang="ja-JP" sz="1100"/>
              <a:t>発熱</a:t>
            </a:r>
          </a:p>
          <a:p>
            <a:pPr algn="r">
              <a:lnSpc>
                <a:spcPct val="91000"/>
              </a:lnSpc>
            </a:pPr>
            <a:r>
              <a:rPr lang="ja-JP" sz="1100"/>
              <a:t>高血圧</a:t>
            </a:r>
          </a:p>
          <a:p>
            <a:pPr algn="r">
              <a:lnSpc>
                <a:spcPct val="91000"/>
              </a:lnSpc>
            </a:pPr>
            <a:r>
              <a:rPr lang="ja-JP" sz="1100"/>
              <a:t>脱毛症</a:t>
            </a:r>
          </a:p>
          <a:p>
            <a:pPr algn="r">
              <a:lnSpc>
                <a:spcPct val="91000"/>
              </a:lnSpc>
            </a:pPr>
            <a:r>
              <a:rPr lang="ja-JP" sz="1100"/>
              <a:t>腹水</a:t>
            </a:r>
          </a:p>
          <a:p>
            <a:pPr algn="r">
              <a:lnSpc>
                <a:spcPct val="91000"/>
              </a:lnSpc>
            </a:pPr>
            <a:r>
              <a:rPr lang="ja-JP" sz="1100"/>
              <a:t>嘔吐</a:t>
            </a:r>
          </a:p>
          <a:p>
            <a:pPr algn="r">
              <a:lnSpc>
                <a:spcPct val="91000"/>
              </a:lnSpc>
            </a:pPr>
            <a:r>
              <a:rPr lang="ja-JP" sz="1100"/>
              <a:t>疲労</a:t>
            </a:r>
          </a:p>
          <a:p>
            <a:pPr algn="r">
              <a:lnSpc>
                <a:spcPct val="91000"/>
              </a:lnSpc>
            </a:pPr>
            <a:r>
              <a:rPr lang="ja-JP" sz="1100"/>
              <a:t>発声障害</a:t>
            </a:r>
          </a:p>
          <a:p>
            <a:pPr algn="r">
              <a:lnSpc>
                <a:spcPct val="91000"/>
              </a:lnSpc>
            </a:pPr>
            <a:r>
              <a:rPr lang="ja-JP" sz="1100"/>
              <a:t>食欲減退</a:t>
            </a:r>
          </a:p>
          <a:p>
            <a:pPr algn="r">
              <a:lnSpc>
                <a:spcPct val="91000"/>
              </a:lnSpc>
            </a:pPr>
            <a:r>
              <a:rPr lang="ja-JP" sz="1100"/>
              <a:t>タンパク尿</a:t>
            </a:r>
          </a:p>
          <a:p>
            <a:pPr algn="r">
              <a:lnSpc>
                <a:spcPct val="91000"/>
              </a:lnSpc>
            </a:pPr>
            <a:r>
              <a:rPr lang="ja-JP" sz="1100"/>
              <a:t>体重の減少</a:t>
            </a:r>
          </a:p>
          <a:p>
            <a:pPr algn="r">
              <a:lnSpc>
                <a:spcPct val="91000"/>
              </a:lnSpc>
            </a:pPr>
            <a:r>
              <a:rPr lang="ja-JP" sz="1100"/>
              <a:t>発疹</a:t>
            </a:r>
          </a:p>
          <a:p>
            <a:pPr algn="r">
              <a:lnSpc>
                <a:spcPct val="91000"/>
              </a:lnSpc>
            </a:pPr>
            <a:r>
              <a:rPr lang="ja-JP" sz="1100"/>
              <a:t>ALT上昇</a:t>
            </a:r>
          </a:p>
          <a:p>
            <a:pPr algn="r">
              <a:lnSpc>
                <a:spcPct val="91000"/>
              </a:lnSpc>
            </a:pPr>
            <a:r>
              <a:rPr lang="ja-JP" sz="1100"/>
              <a:t>AST上昇</a:t>
            </a:r>
          </a:p>
          <a:p>
            <a:pPr algn="r">
              <a:lnSpc>
                <a:spcPct val="91000"/>
              </a:lnSpc>
            </a:pPr>
            <a:r>
              <a:rPr lang="ja-JP" sz="1100"/>
              <a:t>高ビリルビン血症</a:t>
            </a:r>
          </a:p>
          <a:p>
            <a:pPr algn="r">
              <a:lnSpc>
                <a:spcPct val="91000"/>
              </a:lnSpc>
            </a:pPr>
            <a:r>
              <a:rPr lang="ja-JP" sz="1100"/>
              <a:t>低アルブミン血症</a:t>
            </a:r>
          </a:p>
          <a:p>
            <a:pPr algn="r">
              <a:lnSpc>
                <a:spcPct val="91000"/>
              </a:lnSpc>
            </a:pPr>
            <a:r>
              <a:rPr lang="ja-JP" sz="1100"/>
              <a:t>便秘</a:t>
            </a:r>
          </a:p>
        </p:txBody>
      </p:sp>
    </p:spTree>
    <p:extLst>
      <p:ext uri="{BB962C8B-B14F-4D97-AF65-F5344CB8AC3E}">
        <p14:creationId xmlns:p14="http://schemas.microsoft.com/office/powerpoint/2010/main" val="3414713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383：アジアの進行性肝細胞癌 ( HCC ) 患者における第二選択療法として、ペムブロリズマブ+最良のサポートケアとプラセボ+最良のサポートケアの比較：第III相KEYNOTE-394試験 </a:t>
            </a:r>
            <a:br>
              <a:rPr lang="en-GB" altLang="ja-JP" dirty="0"/>
            </a:br>
            <a:r>
              <a:rPr lang="ja-JP" dirty="0"/>
              <a:t>– Qin S, et al</a:t>
            </a:r>
          </a:p>
        </p:txBody>
      </p:sp>
      <p:sp>
        <p:nvSpPr>
          <p:cNvPr id="3" name="Content Placeholder 2"/>
          <p:cNvSpPr>
            <a:spLocks noGrp="1"/>
          </p:cNvSpPr>
          <p:nvPr>
            <p:ph idx="1"/>
          </p:nvPr>
        </p:nvSpPr>
        <p:spPr/>
        <p:txBody>
          <a:bodyPr/>
          <a:lstStyle/>
          <a:p>
            <a:pPr marL="0" indent="0">
              <a:buNone/>
            </a:pPr>
            <a:r>
              <a:rPr lang="ja-JP" b="1" dirty="0"/>
              <a:t>研究目的</a:t>
            </a:r>
          </a:p>
          <a:p>
            <a:r>
              <a:rPr lang="ja-JP" dirty="0"/>
              <a:t>KEYNOTE -394臨床試験において、アジアの施設における進行性HCC患者におけるペムブロリズマブ+ BSCの有効性および安全性を評価する</a:t>
            </a:r>
          </a:p>
        </p:txBody>
      </p:sp>
      <p:sp>
        <p:nvSpPr>
          <p:cNvPr id="5" name="Text Placeholder 4"/>
          <p:cNvSpPr>
            <a:spLocks noGrp="1"/>
          </p:cNvSpPr>
          <p:nvPr>
            <p:ph type="body" sz="quarter" idx="11"/>
          </p:nvPr>
        </p:nvSpPr>
        <p:spPr/>
        <p:txBody>
          <a:bodyPr/>
          <a:lstStyle/>
          <a:p>
            <a:r>
              <a:rPr lang="ja-JP"/>
              <a:t>Qin S, et al.J Clin Oncol 2022;40(suppl):abstr 383</a:t>
            </a:r>
          </a:p>
        </p:txBody>
      </p:sp>
      <p:sp>
        <p:nvSpPr>
          <p:cNvPr id="6" name="Rectangle 9"/>
          <p:cNvSpPr txBox="1">
            <a:spLocks noChangeArrowheads="1"/>
          </p:cNvSpPr>
          <p:nvPr/>
        </p:nvSpPr>
        <p:spPr bwMode="auto">
          <a:xfrm>
            <a:off x="1838051" y="5390637"/>
            <a:ext cx="4195925"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OS</a:t>
            </a:r>
          </a:p>
          <a:p>
            <a:pPr marL="0" indent="0">
              <a:buClr>
                <a:srgbClr val="043882"/>
              </a:buClr>
              <a:buFontTx/>
              <a:buNone/>
              <a:defRPr/>
            </a:pPr>
            <a:endParaRPr lang="en-US" dirty="0"/>
          </a:p>
        </p:txBody>
      </p:sp>
      <p:sp>
        <p:nvSpPr>
          <p:cNvPr id="12" name="Content Placeholder 26"/>
          <p:cNvSpPr txBox="1">
            <a:spLocks/>
          </p:cNvSpPr>
          <p:nvPr/>
        </p:nvSpPr>
        <p:spPr>
          <a:xfrm>
            <a:off x="6121128" y="539063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PFS、ORR、DoR、DCR、TTP、安全性</a:t>
            </a:r>
          </a:p>
        </p:txBody>
      </p:sp>
      <p:sp>
        <p:nvSpPr>
          <p:cNvPr id="13" name="Oval 14"/>
          <p:cNvSpPr>
            <a:spLocks noChangeArrowheads="1"/>
          </p:cNvSpPr>
          <p:nvPr/>
        </p:nvSpPr>
        <p:spPr bwMode="auto">
          <a:xfrm>
            <a:off x="5092234" y="345835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dirty="0">
                <a:solidFill>
                  <a:srgbClr val="043882"/>
                </a:solidFill>
                <a:ea typeface="SimSun" pitchFamily="2" charset="-122"/>
              </a:rPr>
              <a:t>R</a:t>
            </a:r>
          </a:p>
          <a:p>
            <a:pPr algn="ctr">
              <a:defRPr/>
            </a:pPr>
            <a:r>
              <a:rPr lang="ja-JP" sz="1600" b="1" dirty="0">
                <a:solidFill>
                  <a:srgbClr val="043882"/>
                </a:solidFill>
                <a:ea typeface="SimSun" pitchFamily="2" charset="-122"/>
              </a:rPr>
              <a:t>2:1</a:t>
            </a:r>
          </a:p>
        </p:txBody>
      </p:sp>
      <p:cxnSp>
        <p:nvCxnSpPr>
          <p:cNvPr id="14" name="AutoShape 15"/>
          <p:cNvCxnSpPr>
            <a:cxnSpLocks noChangeShapeType="1"/>
            <a:stCxn id="13" idx="0"/>
            <a:endCxn id="16" idx="1"/>
          </p:cNvCxnSpPr>
          <p:nvPr/>
        </p:nvCxnSpPr>
        <p:spPr bwMode="auto">
          <a:xfrm rot="5400000" flipH="1" flipV="1">
            <a:off x="5340389" y="2816660"/>
            <a:ext cx="685342" cy="598056"/>
          </a:xfrm>
          <a:prstGeom prst="bentConnector2">
            <a:avLst/>
          </a:prstGeom>
          <a:noFill/>
          <a:ln w="57150">
            <a:solidFill>
              <a:schemeClr val="bg2">
                <a:lumMod val="60000"/>
                <a:lumOff val="40000"/>
              </a:schemeClr>
            </a:solidFill>
            <a:round/>
            <a:headEnd/>
            <a:tailEnd type="triangle" w="med" len="med"/>
          </a:ln>
        </p:spPr>
      </p:cxnSp>
      <p:cxnSp>
        <p:nvCxnSpPr>
          <p:cNvPr id="15" name="AutoShape 19"/>
          <p:cNvCxnSpPr>
            <a:cxnSpLocks noChangeShapeType="1"/>
            <a:stCxn id="17" idx="3"/>
            <a:endCxn id="13" idx="2"/>
          </p:cNvCxnSpPr>
          <p:nvPr/>
        </p:nvCxnSpPr>
        <p:spPr bwMode="auto">
          <a:xfrm flipV="1">
            <a:off x="4785976" y="3750459"/>
            <a:ext cx="306258" cy="1"/>
          </a:xfrm>
          <a:prstGeom prst="straightConnector1">
            <a:avLst/>
          </a:prstGeom>
          <a:noFill/>
          <a:ln w="57150">
            <a:solidFill>
              <a:schemeClr val="bg2">
                <a:lumMod val="60000"/>
                <a:lumOff val="40000"/>
              </a:schemeClr>
            </a:solidFill>
            <a:round/>
            <a:headEnd type="none" w="med" len="med"/>
            <a:tailEnd type="none" w="med" len="med"/>
          </a:ln>
        </p:spPr>
      </p:cxnSp>
      <p:sp>
        <p:nvSpPr>
          <p:cNvPr id="16" name="AutoShape 8"/>
          <p:cNvSpPr>
            <a:spLocks noChangeArrowheads="1"/>
          </p:cNvSpPr>
          <p:nvPr/>
        </p:nvSpPr>
        <p:spPr bwMode="auto">
          <a:xfrm>
            <a:off x="5982088" y="2347449"/>
            <a:ext cx="5071884" cy="851136"/>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ペムブロリズマブ 200 mg q3w (≤35サイクル) + 現地のガイドラインに従ったBSC</a:t>
            </a:r>
            <a:br>
              <a:rPr lang="ja-JP" dirty="0">
                <a:solidFill>
                  <a:srgbClr val="FFFFFF"/>
                </a:solidFill>
                <a:ea typeface="SimSun" pitchFamily="2" charset="-122"/>
              </a:rPr>
            </a:br>
            <a:r>
              <a:rPr lang="ja-JP" dirty="0">
                <a:solidFill>
                  <a:srgbClr val="FFFFFF"/>
                </a:solidFill>
                <a:ea typeface="SimSun" pitchFamily="2" charset="-122"/>
              </a:rPr>
              <a:t>(n=300)</a:t>
            </a:r>
          </a:p>
        </p:txBody>
      </p:sp>
      <p:sp>
        <p:nvSpPr>
          <p:cNvPr id="17" name="AutoShape 9"/>
          <p:cNvSpPr>
            <a:spLocks noChangeArrowheads="1"/>
          </p:cNvSpPr>
          <p:nvPr/>
        </p:nvSpPr>
        <p:spPr bwMode="auto">
          <a:xfrm>
            <a:off x="1023431" y="2542180"/>
            <a:ext cx="3762545" cy="24165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400" dirty="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400" dirty="0">
                <a:solidFill>
                  <a:srgbClr val="FFFFFF"/>
                </a:solidFill>
                <a:ea typeface="SimSun" pitchFamily="2" charset="-122"/>
              </a:rPr>
              <a:t>進行したHCC</a:t>
            </a:r>
          </a:p>
          <a:p>
            <a:pPr marL="265113" indent="-265113" defTabSz="892175" eaLnBrk="0" hangingPunct="0">
              <a:spcAft>
                <a:spcPct val="30000"/>
              </a:spcAft>
              <a:buFont typeface="Arial" panose="020B0604020202020204" pitchFamily="34" charset="0"/>
              <a:buChar char="•"/>
              <a:defRPr/>
            </a:pPr>
            <a:r>
              <a:rPr lang="ja-JP" sz="1400" dirty="0">
                <a:solidFill>
                  <a:srgbClr val="FFFFFF"/>
                </a:solidFill>
                <a:ea typeface="SimSun" pitchFamily="2" charset="-122"/>
              </a:rPr>
              <a:t>ソラフェニブまたはオキサリプラチン系化学療法に対する進行または不耐性</a:t>
            </a:r>
          </a:p>
          <a:p>
            <a:pPr marL="265113" indent="-265113" defTabSz="892175" eaLnBrk="0" hangingPunct="0">
              <a:spcAft>
                <a:spcPct val="30000"/>
              </a:spcAft>
              <a:buFont typeface="Arial" panose="020B0604020202020204" pitchFamily="34" charset="0"/>
              <a:buChar char="•"/>
              <a:defRPr/>
            </a:pPr>
            <a:r>
              <a:rPr lang="ja-JP" sz="1400" dirty="0">
                <a:solidFill>
                  <a:srgbClr val="FFFFFF"/>
                </a:solidFill>
                <a:ea typeface="SimSun" pitchFamily="2" charset="-122"/>
              </a:rPr>
              <a:t>Child-Pugh 分類クラス A</a:t>
            </a:r>
          </a:p>
          <a:p>
            <a:pPr marL="265113" indent="-265113" defTabSz="892175" eaLnBrk="0" hangingPunct="0">
              <a:spcAft>
                <a:spcPct val="30000"/>
              </a:spcAft>
              <a:buFont typeface="Arial" panose="020B0604020202020204" pitchFamily="34" charset="0"/>
              <a:buChar char="•"/>
              <a:defRPr/>
            </a:pPr>
            <a:r>
              <a:rPr lang="ja-JP" sz="1400" dirty="0">
                <a:solidFill>
                  <a:srgbClr val="FFFFFF"/>
                </a:solidFill>
                <a:ea typeface="SimSun" pitchFamily="2" charset="-122"/>
              </a:rPr>
              <a:t>BCLC ステージ C または B 局所/治療措置に適用がないか難治性である</a:t>
            </a:r>
          </a:p>
          <a:p>
            <a:pPr marL="265113" indent="-265113" defTabSz="892175" eaLnBrk="0" hangingPunct="0">
              <a:spcAft>
                <a:spcPct val="30000"/>
              </a:spcAft>
              <a:buFont typeface="Arial" panose="020B0604020202020204" pitchFamily="34" charset="0"/>
              <a:buChar char="•"/>
              <a:defRPr/>
            </a:pPr>
            <a:r>
              <a:rPr lang="ja-JP" sz="1400" dirty="0">
                <a:solidFill>
                  <a:srgbClr val="FFFFFF"/>
                </a:solidFill>
                <a:ea typeface="SimSun" pitchFamily="2" charset="-122"/>
              </a:rPr>
              <a:t>ECOG PS 0–1</a:t>
            </a:r>
          </a:p>
          <a:p>
            <a:pPr defTabSz="892175" eaLnBrk="0" hangingPunct="0">
              <a:spcAft>
                <a:spcPct val="30000"/>
              </a:spcAft>
              <a:defRPr/>
            </a:pPr>
            <a:r>
              <a:rPr lang="ja-JP" sz="1400" dirty="0">
                <a:solidFill>
                  <a:srgbClr val="FFFFFF"/>
                </a:solidFill>
                <a:ea typeface="SimSun" pitchFamily="2" charset="-122"/>
              </a:rPr>
              <a:t>(n=453)</a:t>
            </a:r>
          </a:p>
        </p:txBody>
      </p:sp>
      <p:cxnSp>
        <p:nvCxnSpPr>
          <p:cNvPr id="18" name="AutoShape 16"/>
          <p:cNvCxnSpPr>
            <a:cxnSpLocks noChangeShapeType="1"/>
            <a:stCxn id="13" idx="4"/>
            <a:endCxn id="19" idx="1"/>
          </p:cNvCxnSpPr>
          <p:nvPr/>
        </p:nvCxnSpPr>
        <p:spPr bwMode="auto">
          <a:xfrm rot="16200000" flipH="1">
            <a:off x="5344895" y="4081695"/>
            <a:ext cx="676328" cy="598055"/>
          </a:xfrm>
          <a:prstGeom prst="bentConnector2">
            <a:avLst/>
          </a:prstGeom>
          <a:noFill/>
          <a:ln w="57150">
            <a:solidFill>
              <a:schemeClr val="bg2">
                <a:lumMod val="60000"/>
                <a:lumOff val="40000"/>
              </a:schemeClr>
            </a:solidFill>
            <a:round/>
            <a:headEnd/>
            <a:tailEnd type="triangle" w="med" len="med"/>
          </a:ln>
        </p:spPr>
      </p:cxnSp>
      <p:sp>
        <p:nvSpPr>
          <p:cNvPr id="19" name="AutoShape 8"/>
          <p:cNvSpPr>
            <a:spLocks noChangeArrowheads="1"/>
          </p:cNvSpPr>
          <p:nvPr/>
        </p:nvSpPr>
        <p:spPr bwMode="auto">
          <a:xfrm>
            <a:off x="5982087" y="4293772"/>
            <a:ext cx="5006389" cy="85022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t>ブラセボ + </a:t>
            </a:r>
            <a:br>
              <a:rPr lang="ja-JP"/>
            </a:br>
            <a:r>
              <a:rPr lang="ja-JP"/>
              <a:t>BSC (現地のガイドラインに従って)</a:t>
            </a:r>
          </a:p>
          <a:p>
            <a:pPr algn="ctr" defTabSz="892175" eaLnBrk="0" hangingPunct="0">
              <a:defRPr/>
            </a:pPr>
            <a:r>
              <a:rPr lang="ja-JP"/>
              <a:t>(n=153)</a:t>
            </a:r>
          </a:p>
        </p:txBody>
      </p:sp>
      <p:sp>
        <p:nvSpPr>
          <p:cNvPr id="20" name="Content Placeholder 26"/>
          <p:cNvSpPr txBox="1">
            <a:spLocks/>
          </p:cNvSpPr>
          <p:nvPr/>
        </p:nvSpPr>
        <p:spPr bwMode="auto">
          <a:xfrm>
            <a:off x="6041481" y="3198585"/>
            <a:ext cx="4365153" cy="800601"/>
          </a:xfrm>
          <a:prstGeom prst="rect">
            <a:avLst/>
          </a:prstGeom>
          <a:noFill/>
          <a:ln w="9525">
            <a:noFill/>
            <a:miter lim="800000"/>
            <a:headEnd/>
            <a:tailEnd/>
          </a:ln>
        </p:spPr>
        <p:txBody>
          <a:bodyPr/>
          <a:lstStyle/>
          <a:p>
            <a:pPr marL="190500" indent="-190500">
              <a:spcAft>
                <a:spcPts val="400"/>
              </a:spcAft>
              <a:defRPr/>
            </a:pPr>
            <a:r>
              <a:rPr lang="ja-JP" sz="1400" b="1">
                <a:solidFill>
                  <a:srgbClr val="043882"/>
                </a:solidFill>
              </a:rPr>
              <a:t>層別化</a:t>
            </a:r>
          </a:p>
          <a:p>
            <a:pPr marL="203200" lvl="0" indent="-203200">
              <a:spcAft>
                <a:spcPts val="400"/>
              </a:spcAft>
              <a:buFont typeface="Arial" pitchFamily="34" charset="0"/>
              <a:buChar char="•"/>
              <a:defRPr/>
            </a:pPr>
            <a:r>
              <a:rPr lang="ja-JP" sz="1400">
                <a:solidFill>
                  <a:srgbClr val="4D4D4D"/>
                </a:solidFill>
              </a:rPr>
              <a:t>前治療 (ソラフェニブ対化学療法)</a:t>
            </a:r>
          </a:p>
          <a:p>
            <a:pPr marL="203200" lvl="0" indent="-203200">
              <a:spcAft>
                <a:spcPts val="400"/>
              </a:spcAft>
              <a:buFont typeface="Arial" pitchFamily="34" charset="0"/>
              <a:buChar char="•"/>
              <a:defRPr/>
            </a:pPr>
            <a:r>
              <a:rPr lang="ja-JP" sz="1400">
                <a:solidFill>
                  <a:srgbClr val="4D4D4D"/>
                </a:solidFill>
              </a:rPr>
              <a:t>大血管の浸潤(あり 対 なし)</a:t>
            </a:r>
          </a:p>
          <a:p>
            <a:pPr marL="203200" lvl="0" indent="-203200">
              <a:spcAft>
                <a:spcPts val="400"/>
              </a:spcAft>
              <a:buFont typeface="Arial" pitchFamily="34" charset="0"/>
              <a:buChar char="•"/>
              <a:defRPr/>
            </a:pPr>
            <a:r>
              <a:rPr lang="ja-JP" sz="1400">
                <a:solidFill>
                  <a:srgbClr val="4D4D4D"/>
                </a:solidFill>
              </a:rPr>
              <a:t>HCC 病因 (HBV 対 その他)</a:t>
            </a:r>
          </a:p>
        </p:txBody>
      </p:sp>
    </p:spTree>
    <p:extLst>
      <p:ext uri="{BB962C8B-B14F-4D97-AF65-F5344CB8AC3E}">
        <p14:creationId xmlns:p14="http://schemas.microsoft.com/office/powerpoint/2010/main" val="3707132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383：アジアの進行性肝細胞癌 ( HCC ) 患者における第二選択療法として、ペムブロリズマブ+最良のサポートケアとプラセボ+最良のサポートケアの比較：第III相KEYNOTE-394試験 </a:t>
            </a:r>
            <a:br>
              <a:rPr lang="en-GB" altLang="ja-JP" dirty="0"/>
            </a:br>
            <a:r>
              <a:rPr lang="ja-JP" dirty="0"/>
              <a:t>– Qin S, et al</a:t>
            </a:r>
          </a:p>
        </p:txBody>
      </p:sp>
      <p:sp>
        <p:nvSpPr>
          <p:cNvPr id="3" name="Content Placeholder 2"/>
          <p:cNvSpPr>
            <a:spLocks noGrp="1"/>
          </p:cNvSpPr>
          <p:nvPr>
            <p:ph idx="1"/>
          </p:nvPr>
        </p:nvSpPr>
        <p:spPr/>
        <p:txBody>
          <a:bodyPr/>
          <a:lstStyle/>
          <a:p>
            <a:pPr marL="0" indent="0">
              <a:buNone/>
            </a:pPr>
            <a:r>
              <a:rPr lang="ja-JP" sz="1400" b="1"/>
              <a:t>主要結果</a:t>
            </a:r>
          </a:p>
        </p:txBody>
      </p:sp>
      <p:sp>
        <p:nvSpPr>
          <p:cNvPr id="5" name="Text Placeholder 4"/>
          <p:cNvSpPr>
            <a:spLocks noGrp="1"/>
          </p:cNvSpPr>
          <p:nvPr>
            <p:ph type="body" sz="quarter" idx="11"/>
          </p:nvPr>
        </p:nvSpPr>
        <p:spPr/>
        <p:txBody>
          <a:bodyPr/>
          <a:lstStyle/>
          <a:p>
            <a:r>
              <a:rPr lang="ja-JP" dirty="0"/>
              <a:t>Qin S, et al.J Clin Oncol 2022;40(suppl):abstr 383</a:t>
            </a:r>
          </a:p>
        </p:txBody>
      </p:sp>
      <p:sp>
        <p:nvSpPr>
          <p:cNvPr id="9" name="TextBox 8"/>
          <p:cNvSpPr txBox="1"/>
          <p:nvPr/>
        </p:nvSpPr>
        <p:spPr>
          <a:xfrm>
            <a:off x="2965143" y="1452420"/>
            <a:ext cx="1082348" cy="307777"/>
          </a:xfrm>
          <a:prstGeom prst="rect">
            <a:avLst/>
          </a:prstGeom>
          <a:noFill/>
        </p:spPr>
        <p:txBody>
          <a:bodyPr wrap="none" rtlCol="0">
            <a:spAutoFit/>
          </a:bodyPr>
          <a:lstStyle/>
          <a:p>
            <a:pPr algn="ctr"/>
            <a:r>
              <a:rPr lang="ja-JP" sz="1400" b="1"/>
              <a:t>全生存期間</a:t>
            </a:r>
          </a:p>
        </p:txBody>
      </p:sp>
      <p:sp>
        <p:nvSpPr>
          <p:cNvPr id="10" name="TextBox 9"/>
          <p:cNvSpPr txBox="1"/>
          <p:nvPr/>
        </p:nvSpPr>
        <p:spPr>
          <a:xfrm>
            <a:off x="8474157" y="1452420"/>
            <a:ext cx="1441420" cy="307777"/>
          </a:xfrm>
          <a:prstGeom prst="rect">
            <a:avLst/>
          </a:prstGeom>
          <a:noFill/>
        </p:spPr>
        <p:txBody>
          <a:bodyPr wrap="none" rtlCol="0">
            <a:spAutoFit/>
          </a:bodyPr>
          <a:lstStyle/>
          <a:p>
            <a:pPr algn="ctr"/>
            <a:r>
              <a:rPr lang="ja-JP" sz="1400" b="1"/>
              <a:t>無増悪生存期間</a:t>
            </a:r>
          </a:p>
        </p:txBody>
      </p:sp>
      <p:graphicFrame>
        <p:nvGraphicFramePr>
          <p:cNvPr id="11" name="Table 196">
            <a:extLst>
              <a:ext uri="{FF2B5EF4-FFF2-40B4-BE49-F238E27FC236}">
                <a16:creationId xmlns:a16="http://schemas.microsoft.com/office/drawing/2014/main" id="{40CFBFAE-E288-4A7F-91FA-494979A2E935}"/>
              </a:ext>
            </a:extLst>
          </p:cNvPr>
          <p:cNvGraphicFramePr>
            <a:graphicFrameLocks noGrp="1"/>
          </p:cNvGraphicFramePr>
          <p:nvPr>
            <p:extLst>
              <p:ext uri="{D42A27DB-BD31-4B8C-83A1-F6EECF244321}">
                <p14:modId xmlns:p14="http://schemas.microsoft.com/office/powerpoint/2010/main" val="1418340034"/>
              </p:ext>
            </p:extLst>
          </p:nvPr>
        </p:nvGraphicFramePr>
        <p:xfrm>
          <a:off x="1651000" y="1858890"/>
          <a:ext cx="4556470" cy="1136306"/>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1034632105"/>
                    </a:ext>
                  </a:extLst>
                </a:gridCol>
                <a:gridCol w="944880">
                  <a:extLst>
                    <a:ext uri="{9D8B030D-6E8A-4147-A177-3AD203B41FA5}">
                      <a16:colId xmlns:a16="http://schemas.microsoft.com/office/drawing/2014/main" val="2279484620"/>
                    </a:ext>
                  </a:extLst>
                </a:gridCol>
                <a:gridCol w="1321671">
                  <a:extLst>
                    <a:ext uri="{9D8B030D-6E8A-4147-A177-3AD203B41FA5}">
                      <a16:colId xmlns:a16="http://schemas.microsoft.com/office/drawing/2014/main" val="4018745463"/>
                    </a:ext>
                  </a:extLst>
                </a:gridCol>
                <a:gridCol w="1029353">
                  <a:extLst>
                    <a:ext uri="{9D8B030D-6E8A-4147-A177-3AD203B41FA5}">
                      <a16:colId xmlns:a16="http://schemas.microsoft.com/office/drawing/2014/main" val="1303679651"/>
                    </a:ext>
                  </a:extLst>
                </a:gridCol>
                <a:gridCol w="574766">
                  <a:extLst>
                    <a:ext uri="{9D8B030D-6E8A-4147-A177-3AD203B41FA5}">
                      <a16:colId xmlns:a16="http://schemas.microsoft.com/office/drawing/2014/main" val="3221861210"/>
                    </a:ext>
                  </a:extLst>
                </a:gridCol>
              </a:tblGrid>
              <a:tr h="370840">
                <a:tc>
                  <a:txBody>
                    <a:bodyPr/>
                    <a:lstStyle/>
                    <a:p>
                      <a:endParaRPr lang="en-GB" sz="1200" dirty="0"/>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t>事象、n (%)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t>mOS、</a:t>
                      </a:r>
                      <a:r>
                        <a:rPr lang="ja-JP" sz="1200" baseline="0"/>
                        <a:t> mo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t>HR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i="0"/>
                        <a:t>P値</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312785"/>
                  </a:ext>
                </a:extLst>
              </a:tr>
              <a:tr h="111629">
                <a:tc>
                  <a:txBody>
                    <a:bodyPr/>
                    <a:lstStyle/>
                    <a:p>
                      <a:r>
                        <a:rPr lang="ja-JP" sz="1200">
                          <a:solidFill>
                            <a:schemeClr val="tx1"/>
                          </a:solidFill>
                        </a:rPr>
                        <a:t>ペンブロリズマブ</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222 (74.0)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14.6 (12.6、</a:t>
                      </a:r>
                      <a:r>
                        <a:rPr lang="ja-JP" sz="1200" baseline="0">
                          <a:solidFill>
                            <a:schemeClr val="tx1"/>
                          </a:solidFill>
                        </a:rPr>
                        <a:t> </a:t>
                      </a:r>
                      <a:r>
                        <a:rPr lang="ja-JP" sz="1200">
                          <a:solidFill>
                            <a:schemeClr val="tx1"/>
                          </a:solidFill>
                        </a:rPr>
                        <a:t>18.0)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ja-JP" sz="1200" dirty="0">
                          <a:solidFill>
                            <a:srgbClr val="4D4D4D"/>
                          </a:solidFill>
                        </a:rPr>
                        <a:t>0.79 </a:t>
                      </a:r>
                      <a:br>
                        <a:rPr lang="ja-JP" sz="1200" dirty="0">
                          <a:solidFill>
                            <a:srgbClr val="4D4D4D"/>
                          </a:solidFill>
                        </a:rPr>
                      </a:br>
                      <a:r>
                        <a:rPr lang="ja-JP" sz="1200" dirty="0">
                          <a:solidFill>
                            <a:srgbClr val="4D4D4D"/>
                          </a:solidFill>
                        </a:rPr>
                        <a:t>(0.63、0.99)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ja-JP" sz="1200" i="0">
                          <a:solidFill>
                            <a:srgbClr val="4D4D4D"/>
                          </a:solidFill>
                        </a:rPr>
                        <a:t>0.0180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7687122"/>
                  </a:ext>
                </a:extLst>
              </a:tr>
              <a:tr h="260786">
                <a:tc>
                  <a:txBody>
                    <a:bodyPr/>
                    <a:lstStyle/>
                    <a:p>
                      <a:r>
                        <a:rPr lang="ja-JP" sz="1200">
                          <a:solidFill>
                            <a:schemeClr val="tx1"/>
                          </a:solidFill>
                        </a:rPr>
                        <a:t>プラセボ</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128 (83.7)</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chemeClr val="tx1"/>
                          </a:solidFill>
                        </a:rPr>
                        <a:t>13.0 (10.5、</a:t>
                      </a:r>
                      <a:r>
                        <a:rPr lang="ja-JP" sz="1200" baseline="0" dirty="0">
                          <a:solidFill>
                            <a:schemeClr val="tx1"/>
                          </a:solidFill>
                        </a:rPr>
                        <a:t> </a:t>
                      </a:r>
                      <a:r>
                        <a:rPr lang="ja-JP" sz="1200" dirty="0">
                          <a:solidFill>
                            <a:schemeClr val="tx1"/>
                          </a:solidFill>
                        </a:rPr>
                        <a:t>15.1)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rtl="0"/>
                      <a:endParaRPr lang="en-GB" sz="1200" dirty="0"/>
                    </a:p>
                  </a:txBody>
                  <a:tcPr marL="36000" marR="36000" marT="36000" marB="36000" anchor="ctr"/>
                </a:tc>
                <a:tc vMerge="1">
                  <a:txBody>
                    <a:bodyPr/>
                    <a:lstStyle/>
                    <a:p>
                      <a:pPr algn="l" rtl="0"/>
                      <a:endParaRPr lang="en-GB" sz="1200" dirty="0"/>
                    </a:p>
                  </a:txBody>
                  <a:tcPr marL="36000" marR="36000" marT="36000" marB="36000" anchor="ctr"/>
                </a:tc>
                <a:extLst>
                  <a:ext uri="{0D108BD9-81ED-4DB2-BD59-A6C34878D82A}">
                    <a16:rowId xmlns:a16="http://schemas.microsoft.com/office/drawing/2014/main" val="3242410741"/>
                  </a:ext>
                </a:extLst>
              </a:tr>
            </a:tbl>
          </a:graphicData>
        </a:graphic>
      </p:graphicFrame>
      <p:sp>
        <p:nvSpPr>
          <p:cNvPr id="12" name="Freeform 21">
            <a:extLst>
              <a:ext uri="{FF2B5EF4-FFF2-40B4-BE49-F238E27FC236}">
                <a16:creationId xmlns:a16="http://schemas.microsoft.com/office/drawing/2014/main" id="{65267BB9-56AA-4442-B7D0-66835E173A7E}"/>
              </a:ext>
            </a:extLst>
          </p:cNvPr>
          <p:cNvSpPr>
            <a:spLocks/>
          </p:cNvSpPr>
          <p:nvPr/>
        </p:nvSpPr>
        <p:spPr bwMode="auto">
          <a:xfrm>
            <a:off x="1098185" y="3137751"/>
            <a:ext cx="5031092" cy="19787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13" name="Group 12">
            <a:extLst>
              <a:ext uri="{FF2B5EF4-FFF2-40B4-BE49-F238E27FC236}">
                <a16:creationId xmlns:a16="http://schemas.microsoft.com/office/drawing/2014/main" id="{C0E0D69A-94E0-4332-9B0E-B9CAEB5762A3}"/>
              </a:ext>
            </a:extLst>
          </p:cNvPr>
          <p:cNvGrpSpPr/>
          <p:nvPr/>
        </p:nvGrpSpPr>
        <p:grpSpPr>
          <a:xfrm>
            <a:off x="416109" y="2989880"/>
            <a:ext cx="687124" cy="2262234"/>
            <a:chOff x="1297231" y="1241841"/>
            <a:chExt cx="687124" cy="2906371"/>
          </a:xfrm>
        </p:grpSpPr>
        <p:sp>
          <p:nvSpPr>
            <p:cNvPr id="14" name="Line 6">
              <a:extLst>
                <a:ext uri="{FF2B5EF4-FFF2-40B4-BE49-F238E27FC236}">
                  <a16:creationId xmlns:a16="http://schemas.microsoft.com/office/drawing/2014/main" id="{6312EDCD-4F6E-476F-8E73-7E31965AC7A5}"/>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5" name="Line 7">
              <a:extLst>
                <a:ext uri="{FF2B5EF4-FFF2-40B4-BE49-F238E27FC236}">
                  <a16:creationId xmlns:a16="http://schemas.microsoft.com/office/drawing/2014/main" id="{820FFC20-74CB-4B71-B580-6F0D53105AD6}"/>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6" name="Line 8">
              <a:extLst>
                <a:ext uri="{FF2B5EF4-FFF2-40B4-BE49-F238E27FC236}">
                  <a16:creationId xmlns:a16="http://schemas.microsoft.com/office/drawing/2014/main" id="{E9C860E9-BFA5-4594-BF93-22A239BE0FDC}"/>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 name="Line 9">
              <a:extLst>
                <a:ext uri="{FF2B5EF4-FFF2-40B4-BE49-F238E27FC236}">
                  <a16:creationId xmlns:a16="http://schemas.microsoft.com/office/drawing/2014/main" id="{20E4BF37-6994-43B3-8E47-128B60942412}"/>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8" name="Line 10">
              <a:extLst>
                <a:ext uri="{FF2B5EF4-FFF2-40B4-BE49-F238E27FC236}">
                  <a16:creationId xmlns:a16="http://schemas.microsoft.com/office/drawing/2014/main" id="{E1C2EA25-A69D-4EBD-9B5B-2200DF083A4A}"/>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9" name="Line 11">
              <a:extLst>
                <a:ext uri="{FF2B5EF4-FFF2-40B4-BE49-F238E27FC236}">
                  <a16:creationId xmlns:a16="http://schemas.microsoft.com/office/drawing/2014/main" id="{4EEC33FE-C3FE-45BC-A53B-EC25A2E940EF}"/>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0" name="TextBox 19">
              <a:extLst>
                <a:ext uri="{FF2B5EF4-FFF2-40B4-BE49-F238E27FC236}">
                  <a16:creationId xmlns:a16="http://schemas.microsoft.com/office/drawing/2014/main" id="{B1502BC7-5EB6-432A-A19C-1A186EC8DA6F}"/>
                </a:ext>
              </a:extLst>
            </p:cNvPr>
            <p:cNvSpPr txBox="1"/>
            <p:nvPr/>
          </p:nvSpPr>
          <p:spPr>
            <a:xfrm rot="16200000">
              <a:off x="987598" y="2552923"/>
              <a:ext cx="896266"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latin typeface="Arial" panose="020B0604020202020204" pitchFamily="34" charset="0"/>
                  <a:ea typeface="MS Mincho"/>
                  <a:cs typeface="Arial" panose="020B0604020202020204" pitchFamily="34" charset="0"/>
                </a:rPr>
                <a:t>OS、%</a:t>
              </a:r>
            </a:p>
          </p:txBody>
        </p:sp>
        <p:sp>
          <p:nvSpPr>
            <p:cNvPr id="21" name="TextBox 20">
              <a:extLst>
                <a:ext uri="{FF2B5EF4-FFF2-40B4-BE49-F238E27FC236}">
                  <a16:creationId xmlns:a16="http://schemas.microsoft.com/office/drawing/2014/main" id="{12F2810A-5C7B-48EB-9ABE-19F5CAA00EE6}"/>
                </a:ext>
              </a:extLst>
            </p:cNvPr>
            <p:cNvSpPr txBox="1"/>
            <p:nvPr/>
          </p:nvSpPr>
          <p:spPr>
            <a:xfrm>
              <a:off x="1503220" y="1241841"/>
              <a:ext cx="439543" cy="35587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100</a:t>
              </a:r>
            </a:p>
          </p:txBody>
        </p:sp>
        <p:sp>
          <p:nvSpPr>
            <p:cNvPr id="22" name="TextBox 21">
              <a:extLst>
                <a:ext uri="{FF2B5EF4-FFF2-40B4-BE49-F238E27FC236}">
                  <a16:creationId xmlns:a16="http://schemas.microsoft.com/office/drawing/2014/main" id="{67835F13-6F37-4711-AF92-908E87BD5E25}"/>
                </a:ext>
              </a:extLst>
            </p:cNvPr>
            <p:cNvSpPr txBox="1"/>
            <p:nvPr/>
          </p:nvSpPr>
          <p:spPr>
            <a:xfrm>
              <a:off x="1588179" y="1765980"/>
              <a:ext cx="354584" cy="35587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80</a:t>
              </a:r>
            </a:p>
          </p:txBody>
        </p:sp>
        <p:sp>
          <p:nvSpPr>
            <p:cNvPr id="23" name="TextBox 22">
              <a:extLst>
                <a:ext uri="{FF2B5EF4-FFF2-40B4-BE49-F238E27FC236}">
                  <a16:creationId xmlns:a16="http://schemas.microsoft.com/office/drawing/2014/main" id="{30B08CE9-DB78-465B-AA38-9E0463753CB4}"/>
                </a:ext>
              </a:extLst>
            </p:cNvPr>
            <p:cNvSpPr txBox="1"/>
            <p:nvPr/>
          </p:nvSpPr>
          <p:spPr>
            <a:xfrm>
              <a:off x="1588179" y="2264511"/>
              <a:ext cx="354584" cy="35587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60</a:t>
              </a:r>
            </a:p>
          </p:txBody>
        </p:sp>
        <p:sp>
          <p:nvSpPr>
            <p:cNvPr id="24" name="TextBox 23">
              <a:extLst>
                <a:ext uri="{FF2B5EF4-FFF2-40B4-BE49-F238E27FC236}">
                  <a16:creationId xmlns:a16="http://schemas.microsoft.com/office/drawing/2014/main" id="{EC5BAC16-BC62-4C90-9F7E-7FC9B3B24318}"/>
                </a:ext>
              </a:extLst>
            </p:cNvPr>
            <p:cNvSpPr txBox="1"/>
            <p:nvPr/>
          </p:nvSpPr>
          <p:spPr>
            <a:xfrm>
              <a:off x="1588179" y="2779164"/>
              <a:ext cx="354584" cy="35587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40</a:t>
              </a:r>
            </a:p>
          </p:txBody>
        </p:sp>
        <p:sp>
          <p:nvSpPr>
            <p:cNvPr id="25" name="TextBox 24">
              <a:extLst>
                <a:ext uri="{FF2B5EF4-FFF2-40B4-BE49-F238E27FC236}">
                  <a16:creationId xmlns:a16="http://schemas.microsoft.com/office/drawing/2014/main" id="{D1039FD5-347C-4905-BA8C-A6406124F800}"/>
                </a:ext>
              </a:extLst>
            </p:cNvPr>
            <p:cNvSpPr txBox="1"/>
            <p:nvPr/>
          </p:nvSpPr>
          <p:spPr>
            <a:xfrm>
              <a:off x="1588179" y="3283067"/>
              <a:ext cx="354584" cy="35587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20</a:t>
              </a:r>
            </a:p>
          </p:txBody>
        </p:sp>
        <p:sp>
          <p:nvSpPr>
            <p:cNvPr id="26" name="TextBox 25">
              <a:extLst>
                <a:ext uri="{FF2B5EF4-FFF2-40B4-BE49-F238E27FC236}">
                  <a16:creationId xmlns:a16="http://schemas.microsoft.com/office/drawing/2014/main" id="{AAFB69DB-998A-4340-BF01-4283FAD16E56}"/>
                </a:ext>
              </a:extLst>
            </p:cNvPr>
            <p:cNvSpPr txBox="1"/>
            <p:nvPr/>
          </p:nvSpPr>
          <p:spPr>
            <a:xfrm>
              <a:off x="1673145" y="3792342"/>
              <a:ext cx="269626" cy="35587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a:t>
              </a:r>
            </a:p>
          </p:txBody>
        </p:sp>
      </p:grpSp>
      <p:sp>
        <p:nvSpPr>
          <p:cNvPr id="27" name="TextBox 26">
            <a:extLst>
              <a:ext uri="{FF2B5EF4-FFF2-40B4-BE49-F238E27FC236}">
                <a16:creationId xmlns:a16="http://schemas.microsoft.com/office/drawing/2014/main" id="{C09CAF62-9805-4F3D-BF00-D7C760B470B2}"/>
              </a:ext>
            </a:extLst>
          </p:cNvPr>
          <p:cNvSpPr txBox="1"/>
          <p:nvPr/>
        </p:nvSpPr>
        <p:spPr>
          <a:xfrm>
            <a:off x="3064432" y="5431716"/>
            <a:ext cx="954107"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latin typeface="Arial" panose="020B0604020202020204" pitchFamily="34" charset="0"/>
                <a:ea typeface="MS Mincho"/>
                <a:cs typeface="Arial" panose="020B0604020202020204" pitchFamily="34" charset="0"/>
              </a:rPr>
              <a:t>期間、月数</a:t>
            </a:r>
          </a:p>
        </p:txBody>
      </p:sp>
      <p:sp>
        <p:nvSpPr>
          <p:cNvPr id="28" name="Line 19">
            <a:extLst>
              <a:ext uri="{FF2B5EF4-FFF2-40B4-BE49-F238E27FC236}">
                <a16:creationId xmlns:a16="http://schemas.microsoft.com/office/drawing/2014/main" id="{8B04A4F5-2672-4FBD-95A7-BD79F6A15833}"/>
              </a:ext>
            </a:extLst>
          </p:cNvPr>
          <p:cNvSpPr>
            <a:spLocks noChangeShapeType="1"/>
          </p:cNvSpPr>
          <p:nvPr/>
        </p:nvSpPr>
        <p:spPr bwMode="auto">
          <a:xfrm>
            <a:off x="4863043" y="512445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9" name="Line 21">
            <a:extLst>
              <a:ext uri="{FF2B5EF4-FFF2-40B4-BE49-F238E27FC236}">
                <a16:creationId xmlns:a16="http://schemas.microsoft.com/office/drawing/2014/main" id="{52218499-86F4-4ECA-B2A0-4828B7A5A896}"/>
              </a:ext>
            </a:extLst>
          </p:cNvPr>
          <p:cNvSpPr>
            <a:spLocks noChangeShapeType="1"/>
          </p:cNvSpPr>
          <p:nvPr/>
        </p:nvSpPr>
        <p:spPr bwMode="auto">
          <a:xfrm>
            <a:off x="4650923" y="512445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30" name="Line 21">
            <a:extLst>
              <a:ext uri="{FF2B5EF4-FFF2-40B4-BE49-F238E27FC236}">
                <a16:creationId xmlns:a16="http://schemas.microsoft.com/office/drawing/2014/main" id="{044F108E-71F6-4B86-93B2-9D3FA799B1AF}"/>
              </a:ext>
            </a:extLst>
          </p:cNvPr>
          <p:cNvSpPr>
            <a:spLocks noChangeShapeType="1"/>
          </p:cNvSpPr>
          <p:nvPr/>
        </p:nvSpPr>
        <p:spPr bwMode="auto">
          <a:xfrm>
            <a:off x="4440744" y="512445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31" name="Line 21">
            <a:extLst>
              <a:ext uri="{FF2B5EF4-FFF2-40B4-BE49-F238E27FC236}">
                <a16:creationId xmlns:a16="http://schemas.microsoft.com/office/drawing/2014/main" id="{72C02994-E544-42AA-89DD-BA67176DB54F}"/>
              </a:ext>
            </a:extLst>
          </p:cNvPr>
          <p:cNvSpPr>
            <a:spLocks noChangeShapeType="1"/>
          </p:cNvSpPr>
          <p:nvPr/>
        </p:nvSpPr>
        <p:spPr bwMode="auto">
          <a:xfrm>
            <a:off x="4231951" y="512445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32" name="Line 21">
            <a:extLst>
              <a:ext uri="{FF2B5EF4-FFF2-40B4-BE49-F238E27FC236}">
                <a16:creationId xmlns:a16="http://schemas.microsoft.com/office/drawing/2014/main" id="{1C8F9270-3010-4AF6-8CBB-B9CB821B44B1}"/>
              </a:ext>
            </a:extLst>
          </p:cNvPr>
          <p:cNvSpPr>
            <a:spLocks noChangeShapeType="1"/>
          </p:cNvSpPr>
          <p:nvPr/>
        </p:nvSpPr>
        <p:spPr bwMode="auto">
          <a:xfrm>
            <a:off x="4023157" y="512445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33" name="Line 21">
            <a:extLst>
              <a:ext uri="{FF2B5EF4-FFF2-40B4-BE49-F238E27FC236}">
                <a16:creationId xmlns:a16="http://schemas.microsoft.com/office/drawing/2014/main" id="{69666E21-9E8F-4FF1-9072-E227BCA5E5B9}"/>
              </a:ext>
            </a:extLst>
          </p:cNvPr>
          <p:cNvSpPr>
            <a:spLocks noChangeShapeType="1"/>
          </p:cNvSpPr>
          <p:nvPr/>
        </p:nvSpPr>
        <p:spPr bwMode="auto">
          <a:xfrm>
            <a:off x="3814364" y="512445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34" name="Line 21">
            <a:extLst>
              <a:ext uri="{FF2B5EF4-FFF2-40B4-BE49-F238E27FC236}">
                <a16:creationId xmlns:a16="http://schemas.microsoft.com/office/drawing/2014/main" id="{2229B03E-0571-412D-A7D0-2C7BB343981A}"/>
              </a:ext>
            </a:extLst>
          </p:cNvPr>
          <p:cNvSpPr>
            <a:spLocks noChangeShapeType="1"/>
          </p:cNvSpPr>
          <p:nvPr/>
        </p:nvSpPr>
        <p:spPr bwMode="auto">
          <a:xfrm>
            <a:off x="3605570" y="512445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35" name="Line 21">
            <a:extLst>
              <a:ext uri="{FF2B5EF4-FFF2-40B4-BE49-F238E27FC236}">
                <a16:creationId xmlns:a16="http://schemas.microsoft.com/office/drawing/2014/main" id="{8E868B6C-3307-431F-BE9B-619EB5DE7EBE}"/>
              </a:ext>
            </a:extLst>
          </p:cNvPr>
          <p:cNvSpPr>
            <a:spLocks noChangeShapeType="1"/>
          </p:cNvSpPr>
          <p:nvPr/>
        </p:nvSpPr>
        <p:spPr bwMode="auto">
          <a:xfrm>
            <a:off x="3396777" y="512445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36" name="Line 21">
            <a:extLst>
              <a:ext uri="{FF2B5EF4-FFF2-40B4-BE49-F238E27FC236}">
                <a16:creationId xmlns:a16="http://schemas.microsoft.com/office/drawing/2014/main" id="{B4AB4818-F586-4B70-9DA1-E871FE2AB470}"/>
              </a:ext>
            </a:extLst>
          </p:cNvPr>
          <p:cNvSpPr>
            <a:spLocks noChangeShapeType="1"/>
          </p:cNvSpPr>
          <p:nvPr/>
        </p:nvSpPr>
        <p:spPr bwMode="auto">
          <a:xfrm>
            <a:off x="3187983" y="512445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37" name="Line 21">
            <a:extLst>
              <a:ext uri="{FF2B5EF4-FFF2-40B4-BE49-F238E27FC236}">
                <a16:creationId xmlns:a16="http://schemas.microsoft.com/office/drawing/2014/main" id="{80AA6673-5167-4197-8373-38CD5371AC9C}"/>
              </a:ext>
            </a:extLst>
          </p:cNvPr>
          <p:cNvSpPr>
            <a:spLocks noChangeShapeType="1"/>
          </p:cNvSpPr>
          <p:nvPr/>
        </p:nvSpPr>
        <p:spPr bwMode="auto">
          <a:xfrm>
            <a:off x="2979190" y="512445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38" name="Line 21">
            <a:extLst>
              <a:ext uri="{FF2B5EF4-FFF2-40B4-BE49-F238E27FC236}">
                <a16:creationId xmlns:a16="http://schemas.microsoft.com/office/drawing/2014/main" id="{4BE7AA05-F073-4334-8A04-EEC21609DE8C}"/>
              </a:ext>
            </a:extLst>
          </p:cNvPr>
          <p:cNvSpPr>
            <a:spLocks noChangeShapeType="1"/>
          </p:cNvSpPr>
          <p:nvPr/>
        </p:nvSpPr>
        <p:spPr bwMode="auto">
          <a:xfrm>
            <a:off x="2770396" y="512445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39" name="Line 21">
            <a:extLst>
              <a:ext uri="{FF2B5EF4-FFF2-40B4-BE49-F238E27FC236}">
                <a16:creationId xmlns:a16="http://schemas.microsoft.com/office/drawing/2014/main" id="{0BE59AD9-A1D6-4CFA-ABA1-41457F391A50}"/>
              </a:ext>
            </a:extLst>
          </p:cNvPr>
          <p:cNvSpPr>
            <a:spLocks noChangeShapeType="1"/>
          </p:cNvSpPr>
          <p:nvPr/>
        </p:nvSpPr>
        <p:spPr bwMode="auto">
          <a:xfrm>
            <a:off x="2561602" y="512445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40" name="Line 21">
            <a:extLst>
              <a:ext uri="{FF2B5EF4-FFF2-40B4-BE49-F238E27FC236}">
                <a16:creationId xmlns:a16="http://schemas.microsoft.com/office/drawing/2014/main" id="{6846FD03-B811-4A00-B0F4-F3DE44D3BE85}"/>
              </a:ext>
            </a:extLst>
          </p:cNvPr>
          <p:cNvSpPr>
            <a:spLocks noChangeShapeType="1"/>
          </p:cNvSpPr>
          <p:nvPr/>
        </p:nvSpPr>
        <p:spPr bwMode="auto">
          <a:xfrm>
            <a:off x="2352809" y="512445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41" name="Line 21">
            <a:extLst>
              <a:ext uri="{FF2B5EF4-FFF2-40B4-BE49-F238E27FC236}">
                <a16:creationId xmlns:a16="http://schemas.microsoft.com/office/drawing/2014/main" id="{B535AB11-FB17-4694-B340-10634027172D}"/>
              </a:ext>
            </a:extLst>
          </p:cNvPr>
          <p:cNvSpPr>
            <a:spLocks noChangeShapeType="1"/>
          </p:cNvSpPr>
          <p:nvPr/>
        </p:nvSpPr>
        <p:spPr bwMode="auto">
          <a:xfrm>
            <a:off x="2144015" y="512445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42" name="Line 21">
            <a:extLst>
              <a:ext uri="{FF2B5EF4-FFF2-40B4-BE49-F238E27FC236}">
                <a16:creationId xmlns:a16="http://schemas.microsoft.com/office/drawing/2014/main" id="{206C3C84-BD0D-493A-BC29-A4A5D04583E1}"/>
              </a:ext>
            </a:extLst>
          </p:cNvPr>
          <p:cNvSpPr>
            <a:spLocks noChangeShapeType="1"/>
          </p:cNvSpPr>
          <p:nvPr/>
        </p:nvSpPr>
        <p:spPr bwMode="auto">
          <a:xfrm>
            <a:off x="1935222" y="512445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43" name="Line 21">
            <a:extLst>
              <a:ext uri="{FF2B5EF4-FFF2-40B4-BE49-F238E27FC236}">
                <a16:creationId xmlns:a16="http://schemas.microsoft.com/office/drawing/2014/main" id="{DC780845-D4E2-42A7-9861-98BBB065A6A1}"/>
              </a:ext>
            </a:extLst>
          </p:cNvPr>
          <p:cNvSpPr>
            <a:spLocks noChangeShapeType="1"/>
          </p:cNvSpPr>
          <p:nvPr/>
        </p:nvSpPr>
        <p:spPr bwMode="auto">
          <a:xfrm>
            <a:off x="1726428" y="512445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44" name="Line 21">
            <a:extLst>
              <a:ext uri="{FF2B5EF4-FFF2-40B4-BE49-F238E27FC236}">
                <a16:creationId xmlns:a16="http://schemas.microsoft.com/office/drawing/2014/main" id="{65BF7E3D-A26C-4AF8-8FA3-CC23BDFF8F32}"/>
              </a:ext>
            </a:extLst>
          </p:cNvPr>
          <p:cNvSpPr>
            <a:spLocks noChangeShapeType="1"/>
          </p:cNvSpPr>
          <p:nvPr/>
        </p:nvSpPr>
        <p:spPr bwMode="auto">
          <a:xfrm>
            <a:off x="1517635" y="512445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45" name="Line 21">
            <a:extLst>
              <a:ext uri="{FF2B5EF4-FFF2-40B4-BE49-F238E27FC236}">
                <a16:creationId xmlns:a16="http://schemas.microsoft.com/office/drawing/2014/main" id="{4AE7A7B4-AE78-4203-85F4-37E6F947A9F5}"/>
              </a:ext>
            </a:extLst>
          </p:cNvPr>
          <p:cNvSpPr>
            <a:spLocks noChangeShapeType="1"/>
          </p:cNvSpPr>
          <p:nvPr/>
        </p:nvSpPr>
        <p:spPr bwMode="auto">
          <a:xfrm>
            <a:off x="1308841" y="512445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46" name="Line 21">
            <a:extLst>
              <a:ext uri="{FF2B5EF4-FFF2-40B4-BE49-F238E27FC236}">
                <a16:creationId xmlns:a16="http://schemas.microsoft.com/office/drawing/2014/main" id="{6AEF0F49-F7CD-4FFF-AC53-B0A8F1A56EFE}"/>
              </a:ext>
            </a:extLst>
          </p:cNvPr>
          <p:cNvSpPr>
            <a:spLocks noChangeShapeType="1"/>
          </p:cNvSpPr>
          <p:nvPr/>
        </p:nvSpPr>
        <p:spPr bwMode="auto">
          <a:xfrm>
            <a:off x="1100047" y="512445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47" name="Line 21">
            <a:extLst>
              <a:ext uri="{FF2B5EF4-FFF2-40B4-BE49-F238E27FC236}">
                <a16:creationId xmlns:a16="http://schemas.microsoft.com/office/drawing/2014/main" id="{C9BDE71D-8DC8-4FB9-B3D4-BC1703CDE334}"/>
              </a:ext>
            </a:extLst>
          </p:cNvPr>
          <p:cNvSpPr>
            <a:spLocks noChangeShapeType="1"/>
          </p:cNvSpPr>
          <p:nvPr/>
        </p:nvSpPr>
        <p:spPr bwMode="auto">
          <a:xfrm>
            <a:off x="6106359" y="512445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48" name="Line 21">
            <a:extLst>
              <a:ext uri="{FF2B5EF4-FFF2-40B4-BE49-F238E27FC236}">
                <a16:creationId xmlns:a16="http://schemas.microsoft.com/office/drawing/2014/main" id="{C45D7544-4226-48D4-8B08-25B099D6B825}"/>
              </a:ext>
            </a:extLst>
          </p:cNvPr>
          <p:cNvSpPr>
            <a:spLocks noChangeShapeType="1"/>
          </p:cNvSpPr>
          <p:nvPr/>
        </p:nvSpPr>
        <p:spPr bwMode="auto">
          <a:xfrm>
            <a:off x="5897566" y="512445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49" name="Line 21">
            <a:extLst>
              <a:ext uri="{FF2B5EF4-FFF2-40B4-BE49-F238E27FC236}">
                <a16:creationId xmlns:a16="http://schemas.microsoft.com/office/drawing/2014/main" id="{DB6772BC-09F8-47E7-B478-BB484F54EE78}"/>
              </a:ext>
            </a:extLst>
          </p:cNvPr>
          <p:cNvSpPr>
            <a:spLocks noChangeShapeType="1"/>
          </p:cNvSpPr>
          <p:nvPr/>
        </p:nvSpPr>
        <p:spPr bwMode="auto">
          <a:xfrm>
            <a:off x="5688772" y="512445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50" name="Line 21">
            <a:extLst>
              <a:ext uri="{FF2B5EF4-FFF2-40B4-BE49-F238E27FC236}">
                <a16:creationId xmlns:a16="http://schemas.microsoft.com/office/drawing/2014/main" id="{C92967AD-97CD-42EB-ABD8-107BAC6346C3}"/>
              </a:ext>
            </a:extLst>
          </p:cNvPr>
          <p:cNvSpPr>
            <a:spLocks noChangeShapeType="1"/>
          </p:cNvSpPr>
          <p:nvPr/>
        </p:nvSpPr>
        <p:spPr bwMode="auto">
          <a:xfrm>
            <a:off x="5479978" y="512445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51" name="Line 21">
            <a:extLst>
              <a:ext uri="{FF2B5EF4-FFF2-40B4-BE49-F238E27FC236}">
                <a16:creationId xmlns:a16="http://schemas.microsoft.com/office/drawing/2014/main" id="{7EAF6203-1BAB-4280-ABF5-AEF56F62ED97}"/>
              </a:ext>
            </a:extLst>
          </p:cNvPr>
          <p:cNvSpPr>
            <a:spLocks noChangeShapeType="1"/>
          </p:cNvSpPr>
          <p:nvPr/>
        </p:nvSpPr>
        <p:spPr bwMode="auto">
          <a:xfrm>
            <a:off x="5271185" y="512445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52" name="Line 21">
            <a:extLst>
              <a:ext uri="{FF2B5EF4-FFF2-40B4-BE49-F238E27FC236}">
                <a16:creationId xmlns:a16="http://schemas.microsoft.com/office/drawing/2014/main" id="{9E5142DA-333D-4545-9F40-F44C376AD572}"/>
              </a:ext>
            </a:extLst>
          </p:cNvPr>
          <p:cNvSpPr>
            <a:spLocks noChangeShapeType="1"/>
          </p:cNvSpPr>
          <p:nvPr/>
        </p:nvSpPr>
        <p:spPr bwMode="auto">
          <a:xfrm>
            <a:off x="5062391" y="5124452"/>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grpSp>
        <p:nvGrpSpPr>
          <p:cNvPr id="53" name="Group 52">
            <a:extLst>
              <a:ext uri="{FF2B5EF4-FFF2-40B4-BE49-F238E27FC236}">
                <a16:creationId xmlns:a16="http://schemas.microsoft.com/office/drawing/2014/main" id="{6C1B493D-AE6E-454F-BDE7-064D6DA3A365}"/>
              </a:ext>
            </a:extLst>
          </p:cNvPr>
          <p:cNvGrpSpPr/>
          <p:nvPr/>
        </p:nvGrpSpPr>
        <p:grpSpPr>
          <a:xfrm>
            <a:off x="1022692" y="5196452"/>
            <a:ext cx="5196835" cy="241980"/>
            <a:chOff x="989415" y="4792376"/>
            <a:chExt cx="5196835" cy="241980"/>
          </a:xfrm>
        </p:grpSpPr>
        <p:sp>
          <p:nvSpPr>
            <p:cNvPr id="55" name="TextBox 54">
              <a:extLst>
                <a:ext uri="{FF2B5EF4-FFF2-40B4-BE49-F238E27FC236}">
                  <a16:creationId xmlns:a16="http://schemas.microsoft.com/office/drawing/2014/main" id="{6D83282F-6A46-4FBA-A6EB-00BE795A5B01}"/>
                </a:ext>
              </a:extLst>
            </p:cNvPr>
            <p:cNvSpPr txBox="1"/>
            <p:nvPr/>
          </p:nvSpPr>
          <p:spPr>
            <a:xfrm>
              <a:off x="4714867" y="4792376"/>
              <a:ext cx="229797"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36</a:t>
              </a:r>
            </a:p>
          </p:txBody>
        </p:sp>
        <p:sp>
          <p:nvSpPr>
            <p:cNvPr id="56" name="TextBox 55">
              <a:extLst>
                <a:ext uri="{FF2B5EF4-FFF2-40B4-BE49-F238E27FC236}">
                  <a16:creationId xmlns:a16="http://schemas.microsoft.com/office/drawing/2014/main" id="{4854CEAE-E915-4E7E-B855-61D9FD5F7678}"/>
                </a:ext>
              </a:extLst>
            </p:cNvPr>
            <p:cNvSpPr txBox="1"/>
            <p:nvPr/>
          </p:nvSpPr>
          <p:spPr>
            <a:xfrm>
              <a:off x="4290838" y="4792376"/>
              <a:ext cx="229797"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32</a:t>
              </a:r>
            </a:p>
          </p:txBody>
        </p:sp>
        <p:sp>
          <p:nvSpPr>
            <p:cNvPr id="58" name="TextBox 57">
              <a:extLst>
                <a:ext uri="{FF2B5EF4-FFF2-40B4-BE49-F238E27FC236}">
                  <a16:creationId xmlns:a16="http://schemas.microsoft.com/office/drawing/2014/main" id="{76D8BA70-70B0-43E3-AC9D-25CA01C91611}"/>
                </a:ext>
              </a:extLst>
            </p:cNvPr>
            <p:cNvSpPr txBox="1"/>
            <p:nvPr/>
          </p:nvSpPr>
          <p:spPr>
            <a:xfrm>
              <a:off x="3873252" y="4792376"/>
              <a:ext cx="229797"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28</a:t>
              </a:r>
            </a:p>
          </p:txBody>
        </p:sp>
        <p:sp>
          <p:nvSpPr>
            <p:cNvPr id="60" name="TextBox 59">
              <a:extLst>
                <a:ext uri="{FF2B5EF4-FFF2-40B4-BE49-F238E27FC236}">
                  <a16:creationId xmlns:a16="http://schemas.microsoft.com/office/drawing/2014/main" id="{C9A9038A-2B46-4B0A-B61C-D84F5747A703}"/>
                </a:ext>
              </a:extLst>
            </p:cNvPr>
            <p:cNvSpPr txBox="1"/>
            <p:nvPr/>
          </p:nvSpPr>
          <p:spPr>
            <a:xfrm>
              <a:off x="3455664" y="4792376"/>
              <a:ext cx="229797"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24</a:t>
              </a:r>
            </a:p>
          </p:txBody>
        </p:sp>
        <p:sp>
          <p:nvSpPr>
            <p:cNvPr id="62" name="TextBox 61">
              <a:extLst>
                <a:ext uri="{FF2B5EF4-FFF2-40B4-BE49-F238E27FC236}">
                  <a16:creationId xmlns:a16="http://schemas.microsoft.com/office/drawing/2014/main" id="{44BDBDDE-6609-41EC-8D3C-9DB440F6E15E}"/>
                </a:ext>
              </a:extLst>
            </p:cNvPr>
            <p:cNvSpPr txBox="1"/>
            <p:nvPr/>
          </p:nvSpPr>
          <p:spPr>
            <a:xfrm>
              <a:off x="3038077" y="4792376"/>
              <a:ext cx="229797"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20</a:t>
              </a:r>
            </a:p>
          </p:txBody>
        </p:sp>
        <p:sp>
          <p:nvSpPr>
            <p:cNvPr id="64" name="TextBox 63">
              <a:extLst>
                <a:ext uri="{FF2B5EF4-FFF2-40B4-BE49-F238E27FC236}">
                  <a16:creationId xmlns:a16="http://schemas.microsoft.com/office/drawing/2014/main" id="{0A9DB456-329E-457B-9907-1A63094547D2}"/>
                </a:ext>
              </a:extLst>
            </p:cNvPr>
            <p:cNvSpPr txBox="1"/>
            <p:nvPr/>
          </p:nvSpPr>
          <p:spPr>
            <a:xfrm>
              <a:off x="2620490" y="4792376"/>
              <a:ext cx="229797"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16</a:t>
              </a:r>
            </a:p>
          </p:txBody>
        </p:sp>
        <p:sp>
          <p:nvSpPr>
            <p:cNvPr id="66" name="TextBox 65">
              <a:extLst>
                <a:ext uri="{FF2B5EF4-FFF2-40B4-BE49-F238E27FC236}">
                  <a16:creationId xmlns:a16="http://schemas.microsoft.com/office/drawing/2014/main" id="{52A7A1C7-274D-4BE1-8E15-5F475BDB20C2}"/>
                </a:ext>
              </a:extLst>
            </p:cNvPr>
            <p:cNvSpPr txBox="1"/>
            <p:nvPr/>
          </p:nvSpPr>
          <p:spPr>
            <a:xfrm>
              <a:off x="2202903" y="4792376"/>
              <a:ext cx="229797"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12</a:t>
              </a:r>
            </a:p>
          </p:txBody>
        </p:sp>
        <p:sp>
          <p:nvSpPr>
            <p:cNvPr id="68" name="TextBox 67">
              <a:extLst>
                <a:ext uri="{FF2B5EF4-FFF2-40B4-BE49-F238E27FC236}">
                  <a16:creationId xmlns:a16="http://schemas.microsoft.com/office/drawing/2014/main" id="{6D2F7CB8-B025-411C-8E16-D3C874BEF3DB}"/>
                </a:ext>
              </a:extLst>
            </p:cNvPr>
            <p:cNvSpPr txBox="1"/>
            <p:nvPr/>
          </p:nvSpPr>
          <p:spPr>
            <a:xfrm>
              <a:off x="1824589" y="4792376"/>
              <a:ext cx="15125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8</a:t>
              </a:r>
            </a:p>
          </p:txBody>
        </p:sp>
        <p:sp>
          <p:nvSpPr>
            <p:cNvPr id="70" name="TextBox 69">
              <a:extLst>
                <a:ext uri="{FF2B5EF4-FFF2-40B4-BE49-F238E27FC236}">
                  <a16:creationId xmlns:a16="http://schemas.microsoft.com/office/drawing/2014/main" id="{E63D9D03-8C02-4FE6-8F83-14930FD01F94}"/>
                </a:ext>
              </a:extLst>
            </p:cNvPr>
            <p:cNvSpPr txBox="1"/>
            <p:nvPr/>
          </p:nvSpPr>
          <p:spPr>
            <a:xfrm>
              <a:off x="1407002" y="4792376"/>
              <a:ext cx="15125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4</a:t>
              </a:r>
            </a:p>
          </p:txBody>
        </p:sp>
        <p:sp>
          <p:nvSpPr>
            <p:cNvPr id="72" name="TextBox 71">
              <a:extLst>
                <a:ext uri="{FF2B5EF4-FFF2-40B4-BE49-F238E27FC236}">
                  <a16:creationId xmlns:a16="http://schemas.microsoft.com/office/drawing/2014/main" id="{2006A9D8-8F87-476F-83E3-140B472A2BED}"/>
                </a:ext>
              </a:extLst>
            </p:cNvPr>
            <p:cNvSpPr txBox="1"/>
            <p:nvPr/>
          </p:nvSpPr>
          <p:spPr>
            <a:xfrm>
              <a:off x="989415" y="4792376"/>
              <a:ext cx="15125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0</a:t>
              </a:r>
            </a:p>
          </p:txBody>
        </p:sp>
        <p:sp>
          <p:nvSpPr>
            <p:cNvPr id="73" name="TextBox 72">
              <a:extLst>
                <a:ext uri="{FF2B5EF4-FFF2-40B4-BE49-F238E27FC236}">
                  <a16:creationId xmlns:a16="http://schemas.microsoft.com/office/drawing/2014/main" id="{7BFC02C2-865C-4C9E-9EAA-F834B32BDDD2}"/>
                </a:ext>
              </a:extLst>
            </p:cNvPr>
            <p:cNvSpPr txBox="1"/>
            <p:nvPr/>
          </p:nvSpPr>
          <p:spPr>
            <a:xfrm>
              <a:off x="5956453" y="4792376"/>
              <a:ext cx="229797"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48</a:t>
              </a:r>
            </a:p>
          </p:txBody>
        </p:sp>
        <p:sp>
          <p:nvSpPr>
            <p:cNvPr id="75" name="TextBox 74">
              <a:extLst>
                <a:ext uri="{FF2B5EF4-FFF2-40B4-BE49-F238E27FC236}">
                  <a16:creationId xmlns:a16="http://schemas.microsoft.com/office/drawing/2014/main" id="{2F821176-1390-462D-BC09-758525950422}"/>
                </a:ext>
              </a:extLst>
            </p:cNvPr>
            <p:cNvSpPr txBox="1"/>
            <p:nvPr/>
          </p:nvSpPr>
          <p:spPr>
            <a:xfrm>
              <a:off x="5538868" y="4792376"/>
              <a:ext cx="229797"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44</a:t>
              </a:r>
            </a:p>
          </p:txBody>
        </p:sp>
        <p:sp>
          <p:nvSpPr>
            <p:cNvPr id="77" name="TextBox 76">
              <a:extLst>
                <a:ext uri="{FF2B5EF4-FFF2-40B4-BE49-F238E27FC236}">
                  <a16:creationId xmlns:a16="http://schemas.microsoft.com/office/drawing/2014/main" id="{5FE38813-C655-4C31-A883-BA9673C46125}"/>
                </a:ext>
              </a:extLst>
            </p:cNvPr>
            <p:cNvSpPr txBox="1"/>
            <p:nvPr/>
          </p:nvSpPr>
          <p:spPr>
            <a:xfrm>
              <a:off x="5121281" y="4792376"/>
              <a:ext cx="229797"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40</a:t>
              </a:r>
            </a:p>
          </p:txBody>
        </p:sp>
      </p:grpSp>
      <p:grpSp>
        <p:nvGrpSpPr>
          <p:cNvPr id="79" name="Group 78">
            <a:extLst>
              <a:ext uri="{FF2B5EF4-FFF2-40B4-BE49-F238E27FC236}">
                <a16:creationId xmlns:a16="http://schemas.microsoft.com/office/drawing/2014/main" id="{4F2BA0B0-37B6-4F66-B095-438387714D73}"/>
              </a:ext>
            </a:extLst>
          </p:cNvPr>
          <p:cNvGrpSpPr/>
          <p:nvPr/>
        </p:nvGrpSpPr>
        <p:grpSpPr>
          <a:xfrm>
            <a:off x="992989" y="5776848"/>
            <a:ext cx="5176844" cy="195814"/>
            <a:chOff x="959712" y="5385300"/>
            <a:chExt cx="5176844" cy="195814"/>
          </a:xfrm>
        </p:grpSpPr>
        <p:grpSp>
          <p:nvGrpSpPr>
            <p:cNvPr id="80" name="Group 79">
              <a:extLst>
                <a:ext uri="{FF2B5EF4-FFF2-40B4-BE49-F238E27FC236}">
                  <a16:creationId xmlns:a16="http://schemas.microsoft.com/office/drawing/2014/main" id="{F2D8CE72-BAEC-4620-A4F5-09D74C3F093B}"/>
                </a:ext>
              </a:extLst>
            </p:cNvPr>
            <p:cNvGrpSpPr/>
            <p:nvPr/>
          </p:nvGrpSpPr>
          <p:grpSpPr>
            <a:xfrm>
              <a:off x="959712" y="5385300"/>
              <a:ext cx="5176844" cy="195814"/>
              <a:chOff x="959712" y="5385300"/>
              <a:chExt cx="5176844" cy="195814"/>
            </a:xfrm>
          </p:grpSpPr>
          <p:sp>
            <p:nvSpPr>
              <p:cNvPr id="94" name="TextBox 93">
                <a:extLst>
                  <a:ext uri="{FF2B5EF4-FFF2-40B4-BE49-F238E27FC236}">
                    <a16:creationId xmlns:a16="http://schemas.microsoft.com/office/drawing/2014/main" id="{03EA399C-6477-4D19-9A35-F2DC45B910FD}"/>
                  </a:ext>
                </a:extLst>
              </p:cNvPr>
              <p:cNvSpPr txBox="1"/>
              <p:nvPr/>
            </p:nvSpPr>
            <p:spPr>
              <a:xfrm>
                <a:off x="4753291" y="5385300"/>
                <a:ext cx="188119"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24</a:t>
                </a:r>
              </a:p>
            </p:txBody>
          </p:sp>
          <p:sp>
            <p:nvSpPr>
              <p:cNvPr id="95" name="TextBox 94">
                <a:extLst>
                  <a:ext uri="{FF2B5EF4-FFF2-40B4-BE49-F238E27FC236}">
                    <a16:creationId xmlns:a16="http://schemas.microsoft.com/office/drawing/2014/main" id="{CBD52D70-77AB-4D01-957D-765D40F5A980}"/>
                  </a:ext>
                </a:extLst>
              </p:cNvPr>
              <p:cNvSpPr txBox="1"/>
              <p:nvPr/>
            </p:nvSpPr>
            <p:spPr>
              <a:xfrm>
                <a:off x="4329262" y="5385300"/>
                <a:ext cx="188119"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39</a:t>
                </a:r>
              </a:p>
            </p:txBody>
          </p:sp>
          <p:sp>
            <p:nvSpPr>
              <p:cNvPr id="96" name="TextBox 95">
                <a:extLst>
                  <a:ext uri="{FF2B5EF4-FFF2-40B4-BE49-F238E27FC236}">
                    <a16:creationId xmlns:a16="http://schemas.microsoft.com/office/drawing/2014/main" id="{4ABAF1D1-6C3C-4F15-8AC6-BD0AD6DFF5D4}"/>
                  </a:ext>
                </a:extLst>
              </p:cNvPr>
              <p:cNvSpPr txBox="1"/>
              <p:nvPr/>
            </p:nvSpPr>
            <p:spPr>
              <a:xfrm>
                <a:off x="3911676" y="5385300"/>
                <a:ext cx="188119"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61</a:t>
                </a:r>
              </a:p>
            </p:txBody>
          </p:sp>
          <p:sp>
            <p:nvSpPr>
              <p:cNvPr id="97" name="TextBox 96">
                <a:extLst>
                  <a:ext uri="{FF2B5EF4-FFF2-40B4-BE49-F238E27FC236}">
                    <a16:creationId xmlns:a16="http://schemas.microsoft.com/office/drawing/2014/main" id="{08892828-9AA2-4BFB-B3E9-7DF21A7DA53D}"/>
                  </a:ext>
                </a:extLst>
              </p:cNvPr>
              <p:cNvSpPr txBox="1"/>
              <p:nvPr/>
            </p:nvSpPr>
            <p:spPr>
              <a:xfrm>
                <a:off x="3494088" y="5385300"/>
                <a:ext cx="188119"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78</a:t>
                </a:r>
              </a:p>
            </p:txBody>
          </p:sp>
          <p:sp>
            <p:nvSpPr>
              <p:cNvPr id="98" name="TextBox 97">
                <a:extLst>
                  <a:ext uri="{FF2B5EF4-FFF2-40B4-BE49-F238E27FC236}">
                    <a16:creationId xmlns:a16="http://schemas.microsoft.com/office/drawing/2014/main" id="{02065059-5219-48ED-A150-F4DA26AC630A}"/>
                  </a:ext>
                </a:extLst>
              </p:cNvPr>
              <p:cNvSpPr txBox="1"/>
              <p:nvPr/>
            </p:nvSpPr>
            <p:spPr>
              <a:xfrm>
                <a:off x="3047647" y="5385300"/>
                <a:ext cx="245827"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115</a:t>
                </a:r>
              </a:p>
            </p:txBody>
          </p:sp>
          <p:sp>
            <p:nvSpPr>
              <p:cNvPr id="99" name="TextBox 98">
                <a:extLst>
                  <a:ext uri="{FF2B5EF4-FFF2-40B4-BE49-F238E27FC236}">
                    <a16:creationId xmlns:a16="http://schemas.microsoft.com/office/drawing/2014/main" id="{78678447-9BE3-44B2-9FEF-312C285FFBD7}"/>
                  </a:ext>
                </a:extLst>
              </p:cNvPr>
              <p:cNvSpPr txBox="1"/>
              <p:nvPr/>
            </p:nvSpPr>
            <p:spPr>
              <a:xfrm>
                <a:off x="2630059" y="5385300"/>
                <a:ext cx="245827"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143</a:t>
                </a:r>
              </a:p>
            </p:txBody>
          </p:sp>
          <p:sp>
            <p:nvSpPr>
              <p:cNvPr id="100" name="TextBox 99">
                <a:extLst>
                  <a:ext uri="{FF2B5EF4-FFF2-40B4-BE49-F238E27FC236}">
                    <a16:creationId xmlns:a16="http://schemas.microsoft.com/office/drawing/2014/main" id="{A05FE38F-E80A-4E2F-897D-0CF523D868DA}"/>
                  </a:ext>
                </a:extLst>
              </p:cNvPr>
              <p:cNvSpPr txBox="1"/>
              <p:nvPr/>
            </p:nvSpPr>
            <p:spPr>
              <a:xfrm>
                <a:off x="2212472" y="5385300"/>
                <a:ext cx="245827"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171</a:t>
                </a:r>
              </a:p>
            </p:txBody>
          </p:sp>
          <p:sp>
            <p:nvSpPr>
              <p:cNvPr id="101" name="TextBox 100">
                <a:extLst>
                  <a:ext uri="{FF2B5EF4-FFF2-40B4-BE49-F238E27FC236}">
                    <a16:creationId xmlns:a16="http://schemas.microsoft.com/office/drawing/2014/main" id="{263085BC-85AC-4A0C-B05E-A496348B3B5A}"/>
                  </a:ext>
                </a:extLst>
              </p:cNvPr>
              <p:cNvSpPr txBox="1"/>
              <p:nvPr/>
            </p:nvSpPr>
            <p:spPr>
              <a:xfrm>
                <a:off x="1794886" y="5385300"/>
                <a:ext cx="245827"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199</a:t>
                </a:r>
              </a:p>
            </p:txBody>
          </p:sp>
          <p:sp>
            <p:nvSpPr>
              <p:cNvPr id="102" name="TextBox 101">
                <a:extLst>
                  <a:ext uri="{FF2B5EF4-FFF2-40B4-BE49-F238E27FC236}">
                    <a16:creationId xmlns:a16="http://schemas.microsoft.com/office/drawing/2014/main" id="{DA8D49EE-CC9F-40C1-BCC5-88C03D123BD0}"/>
                  </a:ext>
                </a:extLst>
              </p:cNvPr>
              <p:cNvSpPr txBox="1"/>
              <p:nvPr/>
            </p:nvSpPr>
            <p:spPr>
              <a:xfrm>
                <a:off x="1377299" y="5385300"/>
                <a:ext cx="245827"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260</a:t>
                </a:r>
              </a:p>
            </p:txBody>
          </p:sp>
          <p:sp>
            <p:nvSpPr>
              <p:cNvPr id="103" name="TextBox 102">
                <a:extLst>
                  <a:ext uri="{FF2B5EF4-FFF2-40B4-BE49-F238E27FC236}">
                    <a16:creationId xmlns:a16="http://schemas.microsoft.com/office/drawing/2014/main" id="{1BBEBF4B-64E0-4BF0-A709-885145442ABF}"/>
                  </a:ext>
                </a:extLst>
              </p:cNvPr>
              <p:cNvSpPr txBox="1"/>
              <p:nvPr/>
            </p:nvSpPr>
            <p:spPr>
              <a:xfrm>
                <a:off x="959712" y="5385300"/>
                <a:ext cx="245827"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300</a:t>
                </a:r>
              </a:p>
            </p:txBody>
          </p:sp>
          <p:sp>
            <p:nvSpPr>
              <p:cNvPr id="104" name="TextBox 103">
                <a:extLst>
                  <a:ext uri="{FF2B5EF4-FFF2-40B4-BE49-F238E27FC236}">
                    <a16:creationId xmlns:a16="http://schemas.microsoft.com/office/drawing/2014/main" id="{D802CE8D-4A30-4495-8D1B-4EFFD1715003}"/>
                  </a:ext>
                </a:extLst>
              </p:cNvPr>
              <p:cNvSpPr txBox="1"/>
              <p:nvPr/>
            </p:nvSpPr>
            <p:spPr>
              <a:xfrm>
                <a:off x="6006145" y="5385300"/>
                <a:ext cx="130411"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0</a:t>
                </a:r>
              </a:p>
            </p:txBody>
          </p:sp>
          <p:sp>
            <p:nvSpPr>
              <p:cNvPr id="105" name="TextBox 104">
                <a:extLst>
                  <a:ext uri="{FF2B5EF4-FFF2-40B4-BE49-F238E27FC236}">
                    <a16:creationId xmlns:a16="http://schemas.microsoft.com/office/drawing/2014/main" id="{3E664E70-74B0-4B11-84BA-D09EB61BC93F}"/>
                  </a:ext>
                </a:extLst>
              </p:cNvPr>
              <p:cNvSpPr txBox="1"/>
              <p:nvPr/>
            </p:nvSpPr>
            <p:spPr>
              <a:xfrm>
                <a:off x="5606145" y="5385300"/>
                <a:ext cx="130411"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7</a:t>
                </a:r>
              </a:p>
            </p:txBody>
          </p:sp>
          <p:sp>
            <p:nvSpPr>
              <p:cNvPr id="106" name="TextBox 105">
                <a:extLst>
                  <a:ext uri="{FF2B5EF4-FFF2-40B4-BE49-F238E27FC236}">
                    <a16:creationId xmlns:a16="http://schemas.microsoft.com/office/drawing/2014/main" id="{6D261221-66BE-4947-93AD-E53A2EBCD920}"/>
                  </a:ext>
                </a:extLst>
              </p:cNvPr>
              <p:cNvSpPr txBox="1"/>
              <p:nvPr/>
            </p:nvSpPr>
            <p:spPr>
              <a:xfrm>
                <a:off x="5159705" y="5385300"/>
                <a:ext cx="188119"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14</a:t>
                </a:r>
              </a:p>
            </p:txBody>
          </p:sp>
        </p:grpSp>
        <p:grpSp>
          <p:nvGrpSpPr>
            <p:cNvPr id="81" name="Group 80">
              <a:extLst>
                <a:ext uri="{FF2B5EF4-FFF2-40B4-BE49-F238E27FC236}">
                  <a16:creationId xmlns:a16="http://schemas.microsoft.com/office/drawing/2014/main" id="{B80A1E7B-6E93-4F94-A624-20F081DBEEF8}"/>
                </a:ext>
              </a:extLst>
            </p:cNvPr>
            <p:cNvGrpSpPr/>
            <p:nvPr/>
          </p:nvGrpSpPr>
          <p:grpSpPr>
            <a:xfrm>
              <a:off x="1168506" y="5385300"/>
              <a:ext cx="4776843" cy="195814"/>
              <a:chOff x="1168506" y="5385300"/>
              <a:chExt cx="4776843" cy="195814"/>
            </a:xfrm>
          </p:grpSpPr>
          <p:sp>
            <p:nvSpPr>
              <p:cNvPr id="82" name="TextBox 81">
                <a:extLst>
                  <a:ext uri="{FF2B5EF4-FFF2-40B4-BE49-F238E27FC236}">
                    <a16:creationId xmlns:a16="http://schemas.microsoft.com/office/drawing/2014/main" id="{AE2F019F-9DC7-459A-9F49-328FC68DCC55}"/>
                  </a:ext>
                </a:extLst>
              </p:cNvPr>
              <p:cNvSpPr txBox="1"/>
              <p:nvPr/>
            </p:nvSpPr>
            <p:spPr>
              <a:xfrm>
                <a:off x="4541172" y="5385300"/>
                <a:ext cx="188119"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32</a:t>
                </a:r>
              </a:p>
            </p:txBody>
          </p:sp>
          <p:sp>
            <p:nvSpPr>
              <p:cNvPr id="83" name="TextBox 82">
                <a:extLst>
                  <a:ext uri="{FF2B5EF4-FFF2-40B4-BE49-F238E27FC236}">
                    <a16:creationId xmlns:a16="http://schemas.microsoft.com/office/drawing/2014/main" id="{0FE15E7C-ADF2-4D7F-8D3B-1C58CD502282}"/>
                  </a:ext>
                </a:extLst>
              </p:cNvPr>
              <p:cNvSpPr txBox="1"/>
              <p:nvPr/>
            </p:nvSpPr>
            <p:spPr>
              <a:xfrm>
                <a:off x="4120469" y="5385300"/>
                <a:ext cx="188119"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53</a:t>
                </a:r>
              </a:p>
            </p:txBody>
          </p:sp>
          <p:sp>
            <p:nvSpPr>
              <p:cNvPr id="84" name="TextBox 83">
                <a:extLst>
                  <a:ext uri="{FF2B5EF4-FFF2-40B4-BE49-F238E27FC236}">
                    <a16:creationId xmlns:a16="http://schemas.microsoft.com/office/drawing/2014/main" id="{5C23D078-FBDE-4CB1-BE07-35237ABE0025}"/>
                  </a:ext>
                </a:extLst>
              </p:cNvPr>
              <p:cNvSpPr txBox="1"/>
              <p:nvPr/>
            </p:nvSpPr>
            <p:spPr>
              <a:xfrm>
                <a:off x="3702883" y="5385300"/>
                <a:ext cx="188119"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69</a:t>
                </a:r>
              </a:p>
            </p:txBody>
          </p:sp>
          <p:sp>
            <p:nvSpPr>
              <p:cNvPr id="85" name="TextBox 84">
                <a:extLst>
                  <a:ext uri="{FF2B5EF4-FFF2-40B4-BE49-F238E27FC236}">
                    <a16:creationId xmlns:a16="http://schemas.microsoft.com/office/drawing/2014/main" id="{9F0281C1-83F7-4AD7-84B2-891EBF807CAC}"/>
                  </a:ext>
                </a:extLst>
              </p:cNvPr>
              <p:cNvSpPr txBox="1"/>
              <p:nvPr/>
            </p:nvSpPr>
            <p:spPr>
              <a:xfrm>
                <a:off x="3285295" y="5385300"/>
                <a:ext cx="188119"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90</a:t>
                </a:r>
              </a:p>
            </p:txBody>
          </p:sp>
          <p:sp>
            <p:nvSpPr>
              <p:cNvPr id="86" name="TextBox 85">
                <a:extLst>
                  <a:ext uri="{FF2B5EF4-FFF2-40B4-BE49-F238E27FC236}">
                    <a16:creationId xmlns:a16="http://schemas.microsoft.com/office/drawing/2014/main" id="{928222A3-D9F4-4D7F-ABF7-6AD7E9416894}"/>
                  </a:ext>
                </a:extLst>
              </p:cNvPr>
              <p:cNvSpPr txBox="1"/>
              <p:nvPr/>
            </p:nvSpPr>
            <p:spPr>
              <a:xfrm>
                <a:off x="2838853" y="5385300"/>
                <a:ext cx="245827"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134</a:t>
                </a:r>
              </a:p>
            </p:txBody>
          </p:sp>
          <p:sp>
            <p:nvSpPr>
              <p:cNvPr id="87" name="TextBox 86">
                <a:extLst>
                  <a:ext uri="{FF2B5EF4-FFF2-40B4-BE49-F238E27FC236}">
                    <a16:creationId xmlns:a16="http://schemas.microsoft.com/office/drawing/2014/main" id="{229B7F70-0902-4068-B313-F3F6915C44E7}"/>
                  </a:ext>
                </a:extLst>
              </p:cNvPr>
              <p:cNvSpPr txBox="1"/>
              <p:nvPr/>
            </p:nvSpPr>
            <p:spPr>
              <a:xfrm>
                <a:off x="2421266" y="5385300"/>
                <a:ext cx="245827"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154</a:t>
                </a:r>
              </a:p>
            </p:txBody>
          </p:sp>
          <p:sp>
            <p:nvSpPr>
              <p:cNvPr id="88" name="TextBox 87">
                <a:extLst>
                  <a:ext uri="{FF2B5EF4-FFF2-40B4-BE49-F238E27FC236}">
                    <a16:creationId xmlns:a16="http://schemas.microsoft.com/office/drawing/2014/main" id="{919C7328-FDB5-4C3B-9AF4-987F4AFA2784}"/>
                  </a:ext>
                </a:extLst>
              </p:cNvPr>
              <p:cNvSpPr txBox="1"/>
              <p:nvPr/>
            </p:nvSpPr>
            <p:spPr>
              <a:xfrm>
                <a:off x="2003678" y="5385300"/>
                <a:ext cx="245827"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185</a:t>
                </a:r>
              </a:p>
            </p:txBody>
          </p:sp>
          <p:sp>
            <p:nvSpPr>
              <p:cNvPr id="89" name="TextBox 88">
                <a:extLst>
                  <a:ext uri="{FF2B5EF4-FFF2-40B4-BE49-F238E27FC236}">
                    <a16:creationId xmlns:a16="http://schemas.microsoft.com/office/drawing/2014/main" id="{280C960F-8D7A-46E4-A3DB-AFC5AA7AD949}"/>
                  </a:ext>
                </a:extLst>
              </p:cNvPr>
              <p:cNvSpPr txBox="1"/>
              <p:nvPr/>
            </p:nvSpPr>
            <p:spPr>
              <a:xfrm>
                <a:off x="1586093" y="5385300"/>
                <a:ext cx="245827"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225</a:t>
                </a:r>
              </a:p>
            </p:txBody>
          </p:sp>
          <p:sp>
            <p:nvSpPr>
              <p:cNvPr id="90" name="TextBox 89">
                <a:extLst>
                  <a:ext uri="{FF2B5EF4-FFF2-40B4-BE49-F238E27FC236}">
                    <a16:creationId xmlns:a16="http://schemas.microsoft.com/office/drawing/2014/main" id="{92065F9F-39A3-47A5-BC46-0BD1AEBF1BF0}"/>
                  </a:ext>
                </a:extLst>
              </p:cNvPr>
              <p:cNvSpPr txBox="1"/>
              <p:nvPr/>
            </p:nvSpPr>
            <p:spPr>
              <a:xfrm>
                <a:off x="1168506" y="5385300"/>
                <a:ext cx="245827"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290</a:t>
                </a:r>
              </a:p>
            </p:txBody>
          </p:sp>
          <p:sp>
            <p:nvSpPr>
              <p:cNvPr id="91" name="TextBox 90">
                <a:extLst>
                  <a:ext uri="{FF2B5EF4-FFF2-40B4-BE49-F238E27FC236}">
                    <a16:creationId xmlns:a16="http://schemas.microsoft.com/office/drawing/2014/main" id="{F7879D43-4678-4EBE-B3FC-12B17EFE5339}"/>
                  </a:ext>
                </a:extLst>
              </p:cNvPr>
              <p:cNvSpPr txBox="1"/>
              <p:nvPr/>
            </p:nvSpPr>
            <p:spPr>
              <a:xfrm>
                <a:off x="5814938" y="5385300"/>
                <a:ext cx="130411"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4</a:t>
                </a:r>
              </a:p>
            </p:txBody>
          </p:sp>
          <p:sp>
            <p:nvSpPr>
              <p:cNvPr id="92" name="TextBox 91">
                <a:extLst>
                  <a:ext uri="{FF2B5EF4-FFF2-40B4-BE49-F238E27FC236}">
                    <a16:creationId xmlns:a16="http://schemas.microsoft.com/office/drawing/2014/main" id="{29D8EC01-85F1-4E3B-9500-24E3EF91160D}"/>
                  </a:ext>
                </a:extLst>
              </p:cNvPr>
              <p:cNvSpPr txBox="1"/>
              <p:nvPr/>
            </p:nvSpPr>
            <p:spPr>
              <a:xfrm>
                <a:off x="5368498" y="5385300"/>
                <a:ext cx="188119"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11</a:t>
                </a:r>
              </a:p>
            </p:txBody>
          </p:sp>
          <p:sp>
            <p:nvSpPr>
              <p:cNvPr id="93" name="TextBox 92">
                <a:extLst>
                  <a:ext uri="{FF2B5EF4-FFF2-40B4-BE49-F238E27FC236}">
                    <a16:creationId xmlns:a16="http://schemas.microsoft.com/office/drawing/2014/main" id="{B42D1C34-01EC-4FD2-8080-E01CB2F0FBC1}"/>
                  </a:ext>
                </a:extLst>
              </p:cNvPr>
              <p:cNvSpPr txBox="1"/>
              <p:nvPr/>
            </p:nvSpPr>
            <p:spPr>
              <a:xfrm>
                <a:off x="4950911" y="5385300"/>
                <a:ext cx="188119"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16</a:t>
                </a:r>
              </a:p>
            </p:txBody>
          </p:sp>
        </p:grpSp>
      </p:grpSp>
      <p:sp>
        <p:nvSpPr>
          <p:cNvPr id="107" name="TextBox 106">
            <a:extLst>
              <a:ext uri="{FF2B5EF4-FFF2-40B4-BE49-F238E27FC236}">
                <a16:creationId xmlns:a16="http://schemas.microsoft.com/office/drawing/2014/main" id="{549325FF-6DEE-41DF-BFFE-E5FACB405DC2}"/>
              </a:ext>
            </a:extLst>
          </p:cNvPr>
          <p:cNvSpPr txBox="1"/>
          <p:nvPr/>
        </p:nvSpPr>
        <p:spPr>
          <a:xfrm>
            <a:off x="102593" y="5593562"/>
            <a:ext cx="902811" cy="215444"/>
          </a:xfrm>
          <a:prstGeom prst="rect">
            <a:avLst/>
          </a:prstGeom>
          <a:noFill/>
        </p:spPr>
        <p:txBody>
          <a:bodyPr wrap="none" rtlCol="0">
            <a:spAutoFit/>
          </a:bodyPr>
          <a:lstStyle/>
          <a:p>
            <a:pPr algn="r"/>
            <a:r>
              <a:rPr lang="ja-JP" sz="800"/>
              <a:t>リスク有患者数</a:t>
            </a:r>
          </a:p>
        </p:txBody>
      </p:sp>
      <p:sp>
        <p:nvSpPr>
          <p:cNvPr id="108" name="TextBox 107">
            <a:extLst>
              <a:ext uri="{FF2B5EF4-FFF2-40B4-BE49-F238E27FC236}">
                <a16:creationId xmlns:a16="http://schemas.microsoft.com/office/drawing/2014/main" id="{1E1896D4-216A-4754-BFD4-1AF76CE2E07C}"/>
              </a:ext>
            </a:extLst>
          </p:cNvPr>
          <p:cNvSpPr txBox="1"/>
          <p:nvPr/>
        </p:nvSpPr>
        <p:spPr>
          <a:xfrm>
            <a:off x="0" y="5767033"/>
            <a:ext cx="1005404" cy="215444"/>
          </a:xfrm>
          <a:prstGeom prst="rect">
            <a:avLst/>
          </a:prstGeom>
          <a:noFill/>
        </p:spPr>
        <p:txBody>
          <a:bodyPr wrap="none" rtlCol="0">
            <a:spAutoFit/>
          </a:bodyPr>
          <a:lstStyle/>
          <a:p>
            <a:pPr algn="r"/>
            <a:r>
              <a:rPr lang="ja-JP" sz="800">
                <a:solidFill>
                  <a:srgbClr val="B60D27"/>
                </a:solidFill>
              </a:rPr>
              <a:t>ペンブロリズマブ</a:t>
            </a:r>
          </a:p>
        </p:txBody>
      </p:sp>
      <p:grpSp>
        <p:nvGrpSpPr>
          <p:cNvPr id="109" name="Group 108">
            <a:extLst>
              <a:ext uri="{FF2B5EF4-FFF2-40B4-BE49-F238E27FC236}">
                <a16:creationId xmlns:a16="http://schemas.microsoft.com/office/drawing/2014/main" id="{3FB5BBB5-39AE-4464-AE4E-7CE89DF189E8}"/>
              </a:ext>
            </a:extLst>
          </p:cNvPr>
          <p:cNvGrpSpPr/>
          <p:nvPr/>
        </p:nvGrpSpPr>
        <p:grpSpPr>
          <a:xfrm>
            <a:off x="975404" y="5961983"/>
            <a:ext cx="5194429" cy="195814"/>
            <a:chOff x="942127" y="5389110"/>
            <a:chExt cx="5194429" cy="195814"/>
          </a:xfrm>
        </p:grpSpPr>
        <p:grpSp>
          <p:nvGrpSpPr>
            <p:cNvPr id="110" name="Group 109">
              <a:extLst>
                <a:ext uri="{FF2B5EF4-FFF2-40B4-BE49-F238E27FC236}">
                  <a16:creationId xmlns:a16="http://schemas.microsoft.com/office/drawing/2014/main" id="{0F6C0A72-9B6E-4B1A-92F5-624DED161DD3}"/>
                </a:ext>
              </a:extLst>
            </p:cNvPr>
            <p:cNvGrpSpPr/>
            <p:nvPr/>
          </p:nvGrpSpPr>
          <p:grpSpPr>
            <a:xfrm>
              <a:off x="942127" y="5389110"/>
              <a:ext cx="5194429" cy="195814"/>
              <a:chOff x="942127" y="5389110"/>
              <a:chExt cx="5194429" cy="195814"/>
            </a:xfrm>
          </p:grpSpPr>
          <p:sp>
            <p:nvSpPr>
              <p:cNvPr id="124" name="TextBox 123">
                <a:extLst>
                  <a:ext uri="{FF2B5EF4-FFF2-40B4-BE49-F238E27FC236}">
                    <a16:creationId xmlns:a16="http://schemas.microsoft.com/office/drawing/2014/main" id="{22DDFF25-B344-4289-A240-C47DBB3A4508}"/>
                  </a:ext>
                </a:extLst>
              </p:cNvPr>
              <p:cNvSpPr txBox="1"/>
              <p:nvPr/>
            </p:nvSpPr>
            <p:spPr>
              <a:xfrm>
                <a:off x="4780507" y="5389110"/>
                <a:ext cx="130411"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5</a:t>
                </a:r>
              </a:p>
            </p:txBody>
          </p:sp>
          <p:sp>
            <p:nvSpPr>
              <p:cNvPr id="125" name="TextBox 124">
                <a:extLst>
                  <a:ext uri="{FF2B5EF4-FFF2-40B4-BE49-F238E27FC236}">
                    <a16:creationId xmlns:a16="http://schemas.microsoft.com/office/drawing/2014/main" id="{211285BB-B085-411C-9E80-F76510AD9E77}"/>
                  </a:ext>
                </a:extLst>
              </p:cNvPr>
              <p:cNvSpPr txBox="1"/>
              <p:nvPr/>
            </p:nvSpPr>
            <p:spPr>
              <a:xfrm>
                <a:off x="4356478" y="5389110"/>
                <a:ext cx="130411"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9</a:t>
                </a:r>
              </a:p>
            </p:txBody>
          </p:sp>
          <p:sp>
            <p:nvSpPr>
              <p:cNvPr id="126" name="TextBox 125">
                <a:extLst>
                  <a:ext uri="{FF2B5EF4-FFF2-40B4-BE49-F238E27FC236}">
                    <a16:creationId xmlns:a16="http://schemas.microsoft.com/office/drawing/2014/main" id="{307030CB-4639-4244-93AB-30BC2CC0B79C}"/>
                  </a:ext>
                </a:extLst>
              </p:cNvPr>
              <p:cNvSpPr txBox="1"/>
              <p:nvPr/>
            </p:nvSpPr>
            <p:spPr>
              <a:xfrm>
                <a:off x="3894091" y="5389110"/>
                <a:ext cx="188119"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19</a:t>
                </a:r>
              </a:p>
            </p:txBody>
          </p:sp>
          <p:sp>
            <p:nvSpPr>
              <p:cNvPr id="127" name="TextBox 126">
                <a:extLst>
                  <a:ext uri="{FF2B5EF4-FFF2-40B4-BE49-F238E27FC236}">
                    <a16:creationId xmlns:a16="http://schemas.microsoft.com/office/drawing/2014/main" id="{9032E233-B0B2-4FC4-B126-85F9B3D0BE3E}"/>
                  </a:ext>
                </a:extLst>
              </p:cNvPr>
              <p:cNvSpPr txBox="1"/>
              <p:nvPr/>
            </p:nvSpPr>
            <p:spPr>
              <a:xfrm>
                <a:off x="3497767" y="5389110"/>
                <a:ext cx="188119"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31</a:t>
                </a:r>
              </a:p>
            </p:txBody>
          </p:sp>
          <p:sp>
            <p:nvSpPr>
              <p:cNvPr id="128" name="TextBox 127">
                <a:extLst>
                  <a:ext uri="{FF2B5EF4-FFF2-40B4-BE49-F238E27FC236}">
                    <a16:creationId xmlns:a16="http://schemas.microsoft.com/office/drawing/2014/main" id="{EF9F37B3-62C0-4DFD-A4DB-2B1056DB53A5}"/>
                  </a:ext>
                </a:extLst>
              </p:cNvPr>
              <p:cNvSpPr txBox="1"/>
              <p:nvPr/>
            </p:nvSpPr>
            <p:spPr>
              <a:xfrm>
                <a:off x="3080180" y="5389110"/>
                <a:ext cx="188119"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44</a:t>
                </a:r>
              </a:p>
            </p:txBody>
          </p:sp>
          <p:sp>
            <p:nvSpPr>
              <p:cNvPr id="129" name="TextBox 128">
                <a:extLst>
                  <a:ext uri="{FF2B5EF4-FFF2-40B4-BE49-F238E27FC236}">
                    <a16:creationId xmlns:a16="http://schemas.microsoft.com/office/drawing/2014/main" id="{D4C2CD24-BFC3-4A41-BC89-22BDB12239D5}"/>
                  </a:ext>
                </a:extLst>
              </p:cNvPr>
              <p:cNvSpPr txBox="1"/>
              <p:nvPr/>
            </p:nvSpPr>
            <p:spPr>
              <a:xfrm>
                <a:off x="2662593" y="5389110"/>
                <a:ext cx="188119"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62</a:t>
                </a:r>
              </a:p>
            </p:txBody>
          </p:sp>
          <p:sp>
            <p:nvSpPr>
              <p:cNvPr id="130" name="TextBox 129">
                <a:extLst>
                  <a:ext uri="{FF2B5EF4-FFF2-40B4-BE49-F238E27FC236}">
                    <a16:creationId xmlns:a16="http://schemas.microsoft.com/office/drawing/2014/main" id="{2C08E9A5-A9D5-46EE-90FE-F222D7E53409}"/>
                  </a:ext>
                </a:extLst>
              </p:cNvPr>
              <p:cNvSpPr txBox="1"/>
              <p:nvPr/>
            </p:nvSpPr>
            <p:spPr>
              <a:xfrm>
                <a:off x="2245006" y="5389110"/>
                <a:ext cx="188119"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81</a:t>
                </a:r>
              </a:p>
            </p:txBody>
          </p:sp>
          <p:sp>
            <p:nvSpPr>
              <p:cNvPr id="131" name="TextBox 130">
                <a:extLst>
                  <a:ext uri="{FF2B5EF4-FFF2-40B4-BE49-F238E27FC236}">
                    <a16:creationId xmlns:a16="http://schemas.microsoft.com/office/drawing/2014/main" id="{BBDBBA84-027A-4984-ABA6-8EEF4DE54BC5}"/>
                  </a:ext>
                </a:extLst>
              </p:cNvPr>
              <p:cNvSpPr txBox="1"/>
              <p:nvPr/>
            </p:nvSpPr>
            <p:spPr>
              <a:xfrm>
                <a:off x="1777301" y="5389110"/>
                <a:ext cx="245827"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104</a:t>
                </a:r>
              </a:p>
            </p:txBody>
          </p:sp>
          <p:sp>
            <p:nvSpPr>
              <p:cNvPr id="132" name="TextBox 131">
                <a:extLst>
                  <a:ext uri="{FF2B5EF4-FFF2-40B4-BE49-F238E27FC236}">
                    <a16:creationId xmlns:a16="http://schemas.microsoft.com/office/drawing/2014/main" id="{E8932353-D3CF-4CEC-B5AD-A8F276EA7F08}"/>
                  </a:ext>
                </a:extLst>
              </p:cNvPr>
              <p:cNvSpPr txBox="1"/>
              <p:nvPr/>
            </p:nvSpPr>
            <p:spPr>
              <a:xfrm>
                <a:off x="1359714" y="5389110"/>
                <a:ext cx="245827"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135</a:t>
                </a:r>
              </a:p>
            </p:txBody>
          </p:sp>
          <p:sp>
            <p:nvSpPr>
              <p:cNvPr id="133" name="TextBox 132">
                <a:extLst>
                  <a:ext uri="{FF2B5EF4-FFF2-40B4-BE49-F238E27FC236}">
                    <a16:creationId xmlns:a16="http://schemas.microsoft.com/office/drawing/2014/main" id="{78733100-3D9B-4188-B709-29FA7474FD0B}"/>
                  </a:ext>
                </a:extLst>
              </p:cNvPr>
              <p:cNvSpPr txBox="1"/>
              <p:nvPr/>
            </p:nvSpPr>
            <p:spPr>
              <a:xfrm>
                <a:off x="942127" y="5389110"/>
                <a:ext cx="245827"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153</a:t>
                </a:r>
              </a:p>
            </p:txBody>
          </p:sp>
          <p:sp>
            <p:nvSpPr>
              <p:cNvPr id="134" name="TextBox 133">
                <a:extLst>
                  <a:ext uri="{FF2B5EF4-FFF2-40B4-BE49-F238E27FC236}">
                    <a16:creationId xmlns:a16="http://schemas.microsoft.com/office/drawing/2014/main" id="{4651B0F8-BC83-452E-BD03-ED6EB758F113}"/>
                  </a:ext>
                </a:extLst>
              </p:cNvPr>
              <p:cNvSpPr txBox="1"/>
              <p:nvPr/>
            </p:nvSpPr>
            <p:spPr>
              <a:xfrm>
                <a:off x="6006145" y="5389110"/>
                <a:ext cx="130411"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0</a:t>
                </a:r>
              </a:p>
            </p:txBody>
          </p:sp>
          <p:sp>
            <p:nvSpPr>
              <p:cNvPr id="135" name="TextBox 134">
                <a:extLst>
                  <a:ext uri="{FF2B5EF4-FFF2-40B4-BE49-F238E27FC236}">
                    <a16:creationId xmlns:a16="http://schemas.microsoft.com/office/drawing/2014/main" id="{B8C2DF4D-396F-4331-AC1B-F98E350E065E}"/>
                  </a:ext>
                </a:extLst>
              </p:cNvPr>
              <p:cNvSpPr txBox="1"/>
              <p:nvPr/>
            </p:nvSpPr>
            <p:spPr>
              <a:xfrm>
                <a:off x="5604508" y="5389110"/>
                <a:ext cx="130411"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1</a:t>
                </a:r>
              </a:p>
            </p:txBody>
          </p:sp>
          <p:sp>
            <p:nvSpPr>
              <p:cNvPr id="136" name="TextBox 135">
                <a:extLst>
                  <a:ext uri="{FF2B5EF4-FFF2-40B4-BE49-F238E27FC236}">
                    <a16:creationId xmlns:a16="http://schemas.microsoft.com/office/drawing/2014/main" id="{00F61050-869D-4C91-B98E-79004DE979AC}"/>
                  </a:ext>
                </a:extLst>
              </p:cNvPr>
              <p:cNvSpPr txBox="1"/>
              <p:nvPr/>
            </p:nvSpPr>
            <p:spPr>
              <a:xfrm>
                <a:off x="5186921" y="5389110"/>
                <a:ext cx="130411"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3</a:t>
                </a:r>
              </a:p>
            </p:txBody>
          </p:sp>
        </p:grpSp>
        <p:grpSp>
          <p:nvGrpSpPr>
            <p:cNvPr id="111" name="Group 110">
              <a:extLst>
                <a:ext uri="{FF2B5EF4-FFF2-40B4-BE49-F238E27FC236}">
                  <a16:creationId xmlns:a16="http://schemas.microsoft.com/office/drawing/2014/main" id="{83A9CB2A-79ED-4470-AE0C-86800035A9B0}"/>
                </a:ext>
              </a:extLst>
            </p:cNvPr>
            <p:cNvGrpSpPr/>
            <p:nvPr/>
          </p:nvGrpSpPr>
          <p:grpSpPr>
            <a:xfrm>
              <a:off x="1150921" y="5389110"/>
              <a:ext cx="4792791" cy="195814"/>
              <a:chOff x="1150921" y="5389110"/>
              <a:chExt cx="4792791" cy="195814"/>
            </a:xfrm>
          </p:grpSpPr>
          <p:sp>
            <p:nvSpPr>
              <p:cNvPr id="112" name="TextBox 111">
                <a:extLst>
                  <a:ext uri="{FF2B5EF4-FFF2-40B4-BE49-F238E27FC236}">
                    <a16:creationId xmlns:a16="http://schemas.microsoft.com/office/drawing/2014/main" id="{EB5AE3EC-FD57-4CA1-9A2E-2096B53E65AD}"/>
                  </a:ext>
                </a:extLst>
              </p:cNvPr>
              <p:cNvSpPr txBox="1"/>
              <p:nvPr/>
            </p:nvSpPr>
            <p:spPr>
              <a:xfrm>
                <a:off x="4568388" y="5389110"/>
                <a:ext cx="130411"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6</a:t>
                </a:r>
              </a:p>
            </p:txBody>
          </p:sp>
          <p:sp>
            <p:nvSpPr>
              <p:cNvPr id="113" name="TextBox 112">
                <a:extLst>
                  <a:ext uri="{FF2B5EF4-FFF2-40B4-BE49-F238E27FC236}">
                    <a16:creationId xmlns:a16="http://schemas.microsoft.com/office/drawing/2014/main" id="{F3443D35-7F4F-4863-9B52-EBE8721634BC}"/>
                  </a:ext>
                </a:extLst>
              </p:cNvPr>
              <p:cNvSpPr txBox="1"/>
              <p:nvPr/>
            </p:nvSpPr>
            <p:spPr>
              <a:xfrm>
                <a:off x="4108200" y="5389110"/>
                <a:ext cx="188119"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16</a:t>
                </a:r>
              </a:p>
            </p:txBody>
          </p:sp>
          <p:sp>
            <p:nvSpPr>
              <p:cNvPr id="114" name="TextBox 113">
                <a:extLst>
                  <a:ext uri="{FF2B5EF4-FFF2-40B4-BE49-F238E27FC236}">
                    <a16:creationId xmlns:a16="http://schemas.microsoft.com/office/drawing/2014/main" id="{E5D938A2-EFD5-4C98-ADE4-58ECE1657C1D}"/>
                  </a:ext>
                </a:extLst>
              </p:cNvPr>
              <p:cNvSpPr txBox="1"/>
              <p:nvPr/>
            </p:nvSpPr>
            <p:spPr>
              <a:xfrm>
                <a:off x="3685298" y="5389110"/>
                <a:ext cx="188119"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25</a:t>
                </a:r>
              </a:p>
            </p:txBody>
          </p:sp>
          <p:sp>
            <p:nvSpPr>
              <p:cNvPr id="115" name="TextBox 114">
                <a:extLst>
                  <a:ext uri="{FF2B5EF4-FFF2-40B4-BE49-F238E27FC236}">
                    <a16:creationId xmlns:a16="http://schemas.microsoft.com/office/drawing/2014/main" id="{0E729200-CB97-4C59-8E5E-D06EB50B0E8C}"/>
                  </a:ext>
                </a:extLst>
              </p:cNvPr>
              <p:cNvSpPr txBox="1"/>
              <p:nvPr/>
            </p:nvSpPr>
            <p:spPr>
              <a:xfrm>
                <a:off x="3288974" y="5389110"/>
                <a:ext cx="188119"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37</a:t>
                </a:r>
              </a:p>
            </p:txBody>
          </p:sp>
          <p:sp>
            <p:nvSpPr>
              <p:cNvPr id="116" name="TextBox 115">
                <a:extLst>
                  <a:ext uri="{FF2B5EF4-FFF2-40B4-BE49-F238E27FC236}">
                    <a16:creationId xmlns:a16="http://schemas.microsoft.com/office/drawing/2014/main" id="{10485923-C715-4B5A-8AAB-6FD11750150E}"/>
                  </a:ext>
                </a:extLst>
              </p:cNvPr>
              <p:cNvSpPr txBox="1"/>
              <p:nvPr/>
            </p:nvSpPr>
            <p:spPr>
              <a:xfrm>
                <a:off x="2871387" y="5389110"/>
                <a:ext cx="188119"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54</a:t>
                </a:r>
              </a:p>
            </p:txBody>
          </p:sp>
          <p:sp>
            <p:nvSpPr>
              <p:cNvPr id="117" name="TextBox 116">
                <a:extLst>
                  <a:ext uri="{FF2B5EF4-FFF2-40B4-BE49-F238E27FC236}">
                    <a16:creationId xmlns:a16="http://schemas.microsoft.com/office/drawing/2014/main" id="{B4114B61-32BD-415E-AAC1-799025B2BB1D}"/>
                  </a:ext>
                </a:extLst>
              </p:cNvPr>
              <p:cNvSpPr txBox="1"/>
              <p:nvPr/>
            </p:nvSpPr>
            <p:spPr>
              <a:xfrm>
                <a:off x="2453800" y="5389110"/>
                <a:ext cx="188119"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67</a:t>
                </a:r>
              </a:p>
            </p:txBody>
          </p:sp>
          <p:sp>
            <p:nvSpPr>
              <p:cNvPr id="118" name="TextBox 117">
                <a:extLst>
                  <a:ext uri="{FF2B5EF4-FFF2-40B4-BE49-F238E27FC236}">
                    <a16:creationId xmlns:a16="http://schemas.microsoft.com/office/drawing/2014/main" id="{58A39DAA-BE3F-4EF0-B6F3-B0B3A51285B5}"/>
                  </a:ext>
                </a:extLst>
              </p:cNvPr>
              <p:cNvSpPr txBox="1"/>
              <p:nvPr/>
            </p:nvSpPr>
            <p:spPr>
              <a:xfrm>
                <a:off x="2036212" y="5389110"/>
                <a:ext cx="188119"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94</a:t>
                </a:r>
              </a:p>
            </p:txBody>
          </p:sp>
          <p:sp>
            <p:nvSpPr>
              <p:cNvPr id="119" name="TextBox 118">
                <a:extLst>
                  <a:ext uri="{FF2B5EF4-FFF2-40B4-BE49-F238E27FC236}">
                    <a16:creationId xmlns:a16="http://schemas.microsoft.com/office/drawing/2014/main" id="{EDE1C467-8985-4FFC-A492-9E8DC8DD04AF}"/>
                  </a:ext>
                </a:extLst>
              </p:cNvPr>
              <p:cNvSpPr txBox="1"/>
              <p:nvPr/>
            </p:nvSpPr>
            <p:spPr>
              <a:xfrm>
                <a:off x="1568509" y="5389110"/>
                <a:ext cx="245827"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116</a:t>
                </a:r>
              </a:p>
            </p:txBody>
          </p:sp>
          <p:sp>
            <p:nvSpPr>
              <p:cNvPr id="120" name="TextBox 119">
                <a:extLst>
                  <a:ext uri="{FF2B5EF4-FFF2-40B4-BE49-F238E27FC236}">
                    <a16:creationId xmlns:a16="http://schemas.microsoft.com/office/drawing/2014/main" id="{4F1FE8F7-1768-42E5-82FF-53C5050C117F}"/>
                  </a:ext>
                </a:extLst>
              </p:cNvPr>
              <p:cNvSpPr txBox="1"/>
              <p:nvPr/>
            </p:nvSpPr>
            <p:spPr>
              <a:xfrm>
                <a:off x="1150921" y="5389110"/>
                <a:ext cx="245827"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148</a:t>
                </a:r>
              </a:p>
            </p:txBody>
          </p:sp>
          <p:sp>
            <p:nvSpPr>
              <p:cNvPr id="121" name="TextBox 120">
                <a:extLst>
                  <a:ext uri="{FF2B5EF4-FFF2-40B4-BE49-F238E27FC236}">
                    <a16:creationId xmlns:a16="http://schemas.microsoft.com/office/drawing/2014/main" id="{D87E164B-407C-4DEE-9072-2363562C3765}"/>
                  </a:ext>
                </a:extLst>
              </p:cNvPr>
              <p:cNvSpPr txBox="1"/>
              <p:nvPr/>
            </p:nvSpPr>
            <p:spPr>
              <a:xfrm>
                <a:off x="5813301" y="5389110"/>
                <a:ext cx="130411"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0</a:t>
                </a:r>
              </a:p>
            </p:txBody>
          </p:sp>
          <p:sp>
            <p:nvSpPr>
              <p:cNvPr id="122" name="TextBox 121">
                <a:extLst>
                  <a:ext uri="{FF2B5EF4-FFF2-40B4-BE49-F238E27FC236}">
                    <a16:creationId xmlns:a16="http://schemas.microsoft.com/office/drawing/2014/main" id="{1E166A38-02D6-464A-B8DB-A947611C6FD4}"/>
                  </a:ext>
                </a:extLst>
              </p:cNvPr>
              <p:cNvSpPr txBox="1"/>
              <p:nvPr/>
            </p:nvSpPr>
            <p:spPr>
              <a:xfrm>
                <a:off x="5395714" y="5389110"/>
                <a:ext cx="130411"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1</a:t>
                </a:r>
              </a:p>
            </p:txBody>
          </p:sp>
          <p:sp>
            <p:nvSpPr>
              <p:cNvPr id="123" name="TextBox 122">
                <a:extLst>
                  <a:ext uri="{FF2B5EF4-FFF2-40B4-BE49-F238E27FC236}">
                    <a16:creationId xmlns:a16="http://schemas.microsoft.com/office/drawing/2014/main" id="{0BA91F3E-3F61-4847-8DBD-20A280ABAD82}"/>
                  </a:ext>
                </a:extLst>
              </p:cNvPr>
              <p:cNvSpPr txBox="1"/>
              <p:nvPr/>
            </p:nvSpPr>
            <p:spPr>
              <a:xfrm>
                <a:off x="4978127" y="5389110"/>
                <a:ext cx="130411"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3</a:t>
                </a:r>
              </a:p>
            </p:txBody>
          </p:sp>
        </p:grpSp>
      </p:grpSp>
      <p:sp>
        <p:nvSpPr>
          <p:cNvPr id="137" name="TextBox 136">
            <a:extLst>
              <a:ext uri="{FF2B5EF4-FFF2-40B4-BE49-F238E27FC236}">
                <a16:creationId xmlns:a16="http://schemas.microsoft.com/office/drawing/2014/main" id="{50B7D9F8-F99D-4A1A-AE6C-10C929029ED2}"/>
              </a:ext>
            </a:extLst>
          </p:cNvPr>
          <p:cNvSpPr txBox="1"/>
          <p:nvPr/>
        </p:nvSpPr>
        <p:spPr>
          <a:xfrm>
            <a:off x="2926948" y="3213951"/>
            <a:ext cx="3476649" cy="261610"/>
          </a:xfrm>
          <a:prstGeom prst="rect">
            <a:avLst/>
          </a:prstGeom>
          <a:noFill/>
        </p:spPr>
        <p:txBody>
          <a:bodyPr wrap="square" rtlCol="0">
            <a:spAutoFit/>
          </a:bodyPr>
          <a:lstStyle/>
          <a:p>
            <a:r>
              <a:rPr lang="ja-JP" sz="1100" dirty="0"/>
              <a:t>統計学的有意性に事前指定されたp = 0.0193</a:t>
            </a:r>
          </a:p>
        </p:txBody>
      </p:sp>
      <p:grpSp>
        <p:nvGrpSpPr>
          <p:cNvPr id="138" name="Group 137">
            <a:extLst>
              <a:ext uri="{FF2B5EF4-FFF2-40B4-BE49-F238E27FC236}">
                <a16:creationId xmlns:a16="http://schemas.microsoft.com/office/drawing/2014/main" id="{898D23C1-EEE8-4B79-A826-1255DA812DE7}"/>
              </a:ext>
            </a:extLst>
          </p:cNvPr>
          <p:cNvGrpSpPr/>
          <p:nvPr/>
        </p:nvGrpSpPr>
        <p:grpSpPr>
          <a:xfrm>
            <a:off x="1090234" y="3150133"/>
            <a:ext cx="5039043" cy="1754823"/>
            <a:chOff x="2967037" y="2319337"/>
            <a:chExt cx="6260810" cy="2228288"/>
          </a:xfrm>
        </p:grpSpPr>
        <p:sp>
          <p:nvSpPr>
            <p:cNvPr id="139" name="Freeform: Shape 200">
              <a:extLst>
                <a:ext uri="{FF2B5EF4-FFF2-40B4-BE49-F238E27FC236}">
                  <a16:creationId xmlns:a16="http://schemas.microsoft.com/office/drawing/2014/main" id="{7797D571-98B8-4932-922F-31920AC54457}"/>
                </a:ext>
              </a:extLst>
            </p:cNvPr>
            <p:cNvSpPr/>
            <p:nvPr/>
          </p:nvSpPr>
          <p:spPr>
            <a:xfrm>
              <a:off x="2967037" y="2319337"/>
              <a:ext cx="6260810" cy="2197531"/>
            </a:xfrm>
            <a:custGeom>
              <a:avLst/>
              <a:gdLst>
                <a:gd name="connsiteX0" fmla="*/ 6260811 w 6260810"/>
                <a:gd name="connsiteY0" fmla="*/ 2197532 h 2197531"/>
                <a:gd name="connsiteX1" fmla="*/ 5661489 w 6260810"/>
                <a:gd name="connsiteY1" fmla="*/ 2197532 h 2197531"/>
                <a:gd name="connsiteX2" fmla="*/ 5661489 w 6260810"/>
                <a:gd name="connsiteY2" fmla="*/ 2165423 h 2197531"/>
                <a:gd name="connsiteX3" fmla="*/ 5475980 w 6260810"/>
                <a:gd name="connsiteY3" fmla="*/ 2165423 h 2197531"/>
                <a:gd name="connsiteX4" fmla="*/ 5475980 w 6260810"/>
                <a:gd name="connsiteY4" fmla="*/ 2133314 h 2197531"/>
                <a:gd name="connsiteX5" fmla="*/ 5244103 w 6260810"/>
                <a:gd name="connsiteY5" fmla="*/ 2133314 h 2197531"/>
                <a:gd name="connsiteX6" fmla="*/ 5244103 w 6260810"/>
                <a:gd name="connsiteY6" fmla="*/ 2079803 h 2197531"/>
                <a:gd name="connsiteX7" fmla="*/ 5094265 w 6260810"/>
                <a:gd name="connsiteY7" fmla="*/ 2079803 h 2197531"/>
                <a:gd name="connsiteX8" fmla="*/ 5094265 w 6260810"/>
                <a:gd name="connsiteY8" fmla="*/ 2069097 h 2197531"/>
                <a:gd name="connsiteX9" fmla="*/ 4962278 w 6260810"/>
                <a:gd name="connsiteY9" fmla="*/ 2069097 h 2197531"/>
                <a:gd name="connsiteX10" fmla="*/ 4962278 w 6260810"/>
                <a:gd name="connsiteY10" fmla="*/ 2036998 h 2197531"/>
                <a:gd name="connsiteX11" fmla="*/ 4912328 w 6260810"/>
                <a:gd name="connsiteY11" fmla="*/ 2036998 h 2197531"/>
                <a:gd name="connsiteX12" fmla="*/ 4912328 w 6260810"/>
                <a:gd name="connsiteY12" fmla="*/ 2001317 h 2197531"/>
                <a:gd name="connsiteX13" fmla="*/ 4876657 w 6260810"/>
                <a:gd name="connsiteY13" fmla="*/ 2001317 h 2197531"/>
                <a:gd name="connsiteX14" fmla="*/ 4876657 w 6260810"/>
                <a:gd name="connsiteY14" fmla="*/ 1972780 h 2197531"/>
                <a:gd name="connsiteX15" fmla="*/ 4780340 w 6260810"/>
                <a:gd name="connsiteY15" fmla="*/ 1972780 h 2197531"/>
                <a:gd name="connsiteX16" fmla="*/ 4780340 w 6260810"/>
                <a:gd name="connsiteY16" fmla="*/ 1933537 h 2197531"/>
                <a:gd name="connsiteX17" fmla="*/ 4687586 w 6260810"/>
                <a:gd name="connsiteY17" fmla="*/ 1933537 h 2197531"/>
                <a:gd name="connsiteX18" fmla="*/ 4687586 w 6260810"/>
                <a:gd name="connsiteY18" fmla="*/ 1912134 h 2197531"/>
                <a:gd name="connsiteX19" fmla="*/ 4516346 w 6260810"/>
                <a:gd name="connsiteY19" fmla="*/ 1912134 h 2197531"/>
                <a:gd name="connsiteX20" fmla="*/ 4516346 w 6260810"/>
                <a:gd name="connsiteY20" fmla="*/ 1894294 h 2197531"/>
                <a:gd name="connsiteX21" fmla="*/ 4484246 w 6260810"/>
                <a:gd name="connsiteY21" fmla="*/ 1894294 h 2197531"/>
                <a:gd name="connsiteX22" fmla="*/ 4484246 w 6260810"/>
                <a:gd name="connsiteY22" fmla="*/ 1862195 h 2197531"/>
                <a:gd name="connsiteX23" fmla="*/ 4270201 w 6260810"/>
                <a:gd name="connsiteY23" fmla="*/ 1862195 h 2197531"/>
                <a:gd name="connsiteX24" fmla="*/ 4270201 w 6260810"/>
                <a:gd name="connsiteY24" fmla="*/ 1837220 h 2197531"/>
                <a:gd name="connsiteX25" fmla="*/ 4024046 w 6260810"/>
                <a:gd name="connsiteY25" fmla="*/ 1837220 h 2197531"/>
                <a:gd name="connsiteX26" fmla="*/ 4024046 w 6260810"/>
                <a:gd name="connsiteY26" fmla="*/ 1815817 h 2197531"/>
                <a:gd name="connsiteX27" fmla="*/ 3970535 w 6260810"/>
                <a:gd name="connsiteY27" fmla="*/ 1815817 h 2197531"/>
                <a:gd name="connsiteX28" fmla="*/ 3970535 w 6260810"/>
                <a:gd name="connsiteY28" fmla="*/ 1794405 h 2197531"/>
                <a:gd name="connsiteX29" fmla="*/ 3820706 w 6260810"/>
                <a:gd name="connsiteY29" fmla="*/ 1794405 h 2197531"/>
                <a:gd name="connsiteX30" fmla="*/ 3820706 w 6260810"/>
                <a:gd name="connsiteY30" fmla="*/ 1773003 h 2197531"/>
                <a:gd name="connsiteX31" fmla="*/ 3649466 w 6260810"/>
                <a:gd name="connsiteY31" fmla="*/ 1773003 h 2197531"/>
                <a:gd name="connsiteX32" fmla="*/ 3649466 w 6260810"/>
                <a:gd name="connsiteY32" fmla="*/ 1737332 h 2197531"/>
                <a:gd name="connsiteX33" fmla="*/ 3567418 w 6260810"/>
                <a:gd name="connsiteY33" fmla="*/ 1737332 h 2197531"/>
                <a:gd name="connsiteX34" fmla="*/ 3567418 w 6260810"/>
                <a:gd name="connsiteY34" fmla="*/ 1726625 h 2197531"/>
                <a:gd name="connsiteX35" fmla="*/ 3481797 w 6260810"/>
                <a:gd name="connsiteY35" fmla="*/ 1726625 h 2197531"/>
                <a:gd name="connsiteX36" fmla="*/ 3481797 w 6260810"/>
                <a:gd name="connsiteY36" fmla="*/ 1723063 h 2197531"/>
                <a:gd name="connsiteX37" fmla="*/ 3414017 w 6260810"/>
                <a:gd name="connsiteY37" fmla="*/ 1723063 h 2197531"/>
                <a:gd name="connsiteX38" fmla="*/ 3414017 w 6260810"/>
                <a:gd name="connsiteY38" fmla="*/ 1687392 h 2197531"/>
                <a:gd name="connsiteX39" fmla="*/ 3267752 w 6260810"/>
                <a:gd name="connsiteY39" fmla="*/ 1687392 h 2197531"/>
                <a:gd name="connsiteX40" fmla="*/ 3267752 w 6260810"/>
                <a:gd name="connsiteY40" fmla="*/ 1655283 h 2197531"/>
                <a:gd name="connsiteX41" fmla="*/ 3185703 w 6260810"/>
                <a:gd name="connsiteY41" fmla="*/ 1655283 h 2197531"/>
                <a:gd name="connsiteX42" fmla="*/ 3185703 w 6260810"/>
                <a:gd name="connsiteY42" fmla="*/ 1648149 h 2197531"/>
                <a:gd name="connsiteX43" fmla="*/ 3046571 w 6260810"/>
                <a:gd name="connsiteY43" fmla="*/ 1648149 h 2197531"/>
                <a:gd name="connsiteX44" fmla="*/ 3046571 w 6260810"/>
                <a:gd name="connsiteY44" fmla="*/ 1630309 h 2197531"/>
                <a:gd name="connsiteX45" fmla="*/ 2989498 w 6260810"/>
                <a:gd name="connsiteY45" fmla="*/ 1630309 h 2197531"/>
                <a:gd name="connsiteX46" fmla="*/ 2989498 w 6260810"/>
                <a:gd name="connsiteY46" fmla="*/ 1623174 h 2197531"/>
                <a:gd name="connsiteX47" fmla="*/ 2950255 w 6260810"/>
                <a:gd name="connsiteY47" fmla="*/ 1623174 h 2197531"/>
                <a:gd name="connsiteX48" fmla="*/ 2950255 w 6260810"/>
                <a:gd name="connsiteY48" fmla="*/ 1608906 h 2197531"/>
                <a:gd name="connsiteX49" fmla="*/ 2875340 w 6260810"/>
                <a:gd name="connsiteY49" fmla="*/ 1608906 h 2197531"/>
                <a:gd name="connsiteX50" fmla="*/ 2875340 w 6260810"/>
                <a:gd name="connsiteY50" fmla="*/ 1583931 h 2197531"/>
                <a:gd name="connsiteX51" fmla="*/ 2811123 w 6260810"/>
                <a:gd name="connsiteY51" fmla="*/ 1583931 h 2197531"/>
                <a:gd name="connsiteX52" fmla="*/ 2811123 w 6260810"/>
                <a:gd name="connsiteY52" fmla="*/ 1566091 h 2197531"/>
                <a:gd name="connsiteX53" fmla="*/ 2714806 w 6260810"/>
                <a:gd name="connsiteY53" fmla="*/ 1566091 h 2197531"/>
                <a:gd name="connsiteX54" fmla="*/ 2714806 w 6260810"/>
                <a:gd name="connsiteY54" fmla="*/ 1523286 h 2197531"/>
                <a:gd name="connsiteX55" fmla="*/ 2647026 w 6260810"/>
                <a:gd name="connsiteY55" fmla="*/ 1523286 h 2197531"/>
                <a:gd name="connsiteX56" fmla="*/ 2647026 w 6260810"/>
                <a:gd name="connsiteY56" fmla="*/ 1480480 h 2197531"/>
                <a:gd name="connsiteX57" fmla="*/ 2540003 w 6260810"/>
                <a:gd name="connsiteY57" fmla="*/ 1480480 h 2197531"/>
                <a:gd name="connsiteX58" fmla="*/ 2540003 w 6260810"/>
                <a:gd name="connsiteY58" fmla="*/ 1448372 h 2197531"/>
                <a:gd name="connsiteX59" fmla="*/ 2493626 w 6260810"/>
                <a:gd name="connsiteY59" fmla="*/ 1448372 h 2197531"/>
                <a:gd name="connsiteX60" fmla="*/ 2493626 w 6260810"/>
                <a:gd name="connsiteY60" fmla="*/ 1434103 h 2197531"/>
                <a:gd name="connsiteX61" fmla="*/ 2422274 w 6260810"/>
                <a:gd name="connsiteY61" fmla="*/ 1434103 h 2197531"/>
                <a:gd name="connsiteX62" fmla="*/ 2422274 w 6260810"/>
                <a:gd name="connsiteY62" fmla="*/ 1409129 h 2197531"/>
                <a:gd name="connsiteX63" fmla="*/ 2336654 w 6260810"/>
                <a:gd name="connsiteY63" fmla="*/ 1409129 h 2197531"/>
                <a:gd name="connsiteX64" fmla="*/ 2336654 w 6260810"/>
                <a:gd name="connsiteY64" fmla="*/ 1369886 h 2197531"/>
                <a:gd name="connsiteX65" fmla="*/ 2222497 w 6260810"/>
                <a:gd name="connsiteY65" fmla="*/ 1369886 h 2197531"/>
                <a:gd name="connsiteX66" fmla="*/ 2222497 w 6260810"/>
                <a:gd name="connsiteY66" fmla="*/ 1355617 h 2197531"/>
                <a:gd name="connsiteX67" fmla="*/ 2183254 w 6260810"/>
                <a:gd name="connsiteY67" fmla="*/ 1355617 h 2197531"/>
                <a:gd name="connsiteX68" fmla="*/ 2183254 w 6260810"/>
                <a:gd name="connsiteY68" fmla="*/ 1330643 h 2197531"/>
                <a:gd name="connsiteX69" fmla="*/ 2072669 w 6260810"/>
                <a:gd name="connsiteY69" fmla="*/ 1330643 h 2197531"/>
                <a:gd name="connsiteX70" fmla="*/ 2072669 w 6260810"/>
                <a:gd name="connsiteY70" fmla="*/ 1277131 h 2197531"/>
                <a:gd name="connsiteX71" fmla="*/ 2040560 w 6260810"/>
                <a:gd name="connsiteY71" fmla="*/ 1277131 h 2197531"/>
                <a:gd name="connsiteX72" fmla="*/ 2040560 w 6260810"/>
                <a:gd name="connsiteY72" fmla="*/ 1255729 h 2197531"/>
                <a:gd name="connsiteX73" fmla="*/ 1851489 w 6260810"/>
                <a:gd name="connsiteY73" fmla="*/ 1255729 h 2197531"/>
                <a:gd name="connsiteX74" fmla="*/ 1851489 w 6260810"/>
                <a:gd name="connsiteY74" fmla="*/ 1223620 h 2197531"/>
                <a:gd name="connsiteX75" fmla="*/ 1790843 w 6260810"/>
                <a:gd name="connsiteY75" fmla="*/ 1223620 h 2197531"/>
                <a:gd name="connsiteX76" fmla="*/ 1790843 w 6260810"/>
                <a:gd name="connsiteY76" fmla="*/ 1177242 h 2197531"/>
                <a:gd name="connsiteX77" fmla="*/ 1730197 w 6260810"/>
                <a:gd name="connsiteY77" fmla="*/ 1177242 h 2197531"/>
                <a:gd name="connsiteX78" fmla="*/ 1730197 w 6260810"/>
                <a:gd name="connsiteY78" fmla="*/ 1152277 h 2197531"/>
                <a:gd name="connsiteX79" fmla="*/ 1687392 w 6260810"/>
                <a:gd name="connsiteY79" fmla="*/ 1152277 h 2197531"/>
                <a:gd name="connsiteX80" fmla="*/ 1687392 w 6260810"/>
                <a:gd name="connsiteY80" fmla="*/ 1127303 h 2197531"/>
                <a:gd name="connsiteX81" fmla="*/ 1630309 w 6260810"/>
                <a:gd name="connsiteY81" fmla="*/ 1127303 h 2197531"/>
                <a:gd name="connsiteX82" fmla="*/ 1630309 w 6260810"/>
                <a:gd name="connsiteY82" fmla="*/ 1080926 h 2197531"/>
                <a:gd name="connsiteX83" fmla="*/ 1501883 w 6260810"/>
                <a:gd name="connsiteY83" fmla="*/ 1080926 h 2197531"/>
                <a:gd name="connsiteX84" fmla="*/ 1501883 w 6260810"/>
                <a:gd name="connsiteY84" fmla="*/ 1052389 h 2197531"/>
                <a:gd name="connsiteX85" fmla="*/ 1444800 w 6260810"/>
                <a:gd name="connsiteY85" fmla="*/ 1052389 h 2197531"/>
                <a:gd name="connsiteX86" fmla="*/ 1444800 w 6260810"/>
                <a:gd name="connsiteY86" fmla="*/ 1045254 h 2197531"/>
                <a:gd name="connsiteX87" fmla="*/ 1423397 w 6260810"/>
                <a:gd name="connsiteY87" fmla="*/ 1045254 h 2197531"/>
                <a:gd name="connsiteX88" fmla="*/ 1423397 w 6260810"/>
                <a:gd name="connsiteY88" fmla="*/ 1020280 h 2197531"/>
                <a:gd name="connsiteX89" fmla="*/ 1387726 w 6260810"/>
                <a:gd name="connsiteY89" fmla="*/ 1020280 h 2197531"/>
                <a:gd name="connsiteX90" fmla="*/ 1387726 w 6260810"/>
                <a:gd name="connsiteY90" fmla="*/ 984609 h 2197531"/>
                <a:gd name="connsiteX91" fmla="*/ 1287837 w 6260810"/>
                <a:gd name="connsiteY91" fmla="*/ 984609 h 2197531"/>
                <a:gd name="connsiteX92" fmla="*/ 1287837 w 6260810"/>
                <a:gd name="connsiteY92" fmla="*/ 952500 h 2197531"/>
                <a:gd name="connsiteX93" fmla="*/ 1245032 w 6260810"/>
                <a:gd name="connsiteY93" fmla="*/ 952500 h 2197531"/>
                <a:gd name="connsiteX94" fmla="*/ 1245032 w 6260810"/>
                <a:gd name="connsiteY94" fmla="*/ 927528 h 2197531"/>
                <a:gd name="connsiteX95" fmla="*/ 1205789 w 6260810"/>
                <a:gd name="connsiteY95" fmla="*/ 927528 h 2197531"/>
                <a:gd name="connsiteX96" fmla="*/ 1205789 w 6260810"/>
                <a:gd name="connsiteY96" fmla="*/ 916826 h 2197531"/>
                <a:gd name="connsiteX97" fmla="*/ 1159412 w 6260810"/>
                <a:gd name="connsiteY97" fmla="*/ 916826 h 2197531"/>
                <a:gd name="connsiteX98" fmla="*/ 1159412 w 6260810"/>
                <a:gd name="connsiteY98" fmla="*/ 859747 h 2197531"/>
                <a:gd name="connsiteX99" fmla="*/ 1038120 w 6260810"/>
                <a:gd name="connsiteY99" fmla="*/ 859747 h 2197531"/>
                <a:gd name="connsiteX100" fmla="*/ 1038120 w 6260810"/>
                <a:gd name="connsiteY100" fmla="*/ 824073 h 2197531"/>
                <a:gd name="connsiteX101" fmla="*/ 998877 w 6260810"/>
                <a:gd name="connsiteY101" fmla="*/ 824073 h 2197531"/>
                <a:gd name="connsiteX102" fmla="*/ 998877 w 6260810"/>
                <a:gd name="connsiteY102" fmla="*/ 795534 h 2197531"/>
                <a:gd name="connsiteX103" fmla="*/ 963206 w 6260810"/>
                <a:gd name="connsiteY103" fmla="*/ 795534 h 2197531"/>
                <a:gd name="connsiteX104" fmla="*/ 963206 w 6260810"/>
                <a:gd name="connsiteY104" fmla="*/ 770562 h 2197531"/>
                <a:gd name="connsiteX105" fmla="*/ 913258 w 6260810"/>
                <a:gd name="connsiteY105" fmla="*/ 770562 h 2197531"/>
                <a:gd name="connsiteX106" fmla="*/ 913258 w 6260810"/>
                <a:gd name="connsiteY106" fmla="*/ 742022 h 2197531"/>
                <a:gd name="connsiteX107" fmla="*/ 856179 w 6260810"/>
                <a:gd name="connsiteY107" fmla="*/ 742022 h 2197531"/>
                <a:gd name="connsiteX108" fmla="*/ 856179 w 6260810"/>
                <a:gd name="connsiteY108" fmla="*/ 709915 h 2197531"/>
                <a:gd name="connsiteX109" fmla="*/ 827641 w 6260810"/>
                <a:gd name="connsiteY109" fmla="*/ 709915 h 2197531"/>
                <a:gd name="connsiteX110" fmla="*/ 827641 w 6260810"/>
                <a:gd name="connsiteY110" fmla="*/ 684944 h 2197531"/>
                <a:gd name="connsiteX111" fmla="*/ 813371 w 6260810"/>
                <a:gd name="connsiteY111" fmla="*/ 684944 h 2197531"/>
                <a:gd name="connsiteX112" fmla="*/ 813371 w 6260810"/>
                <a:gd name="connsiteY112" fmla="*/ 635000 h 2197531"/>
                <a:gd name="connsiteX113" fmla="*/ 770562 w 6260810"/>
                <a:gd name="connsiteY113" fmla="*/ 635000 h 2197531"/>
                <a:gd name="connsiteX114" fmla="*/ 770562 w 6260810"/>
                <a:gd name="connsiteY114" fmla="*/ 602893 h 2197531"/>
                <a:gd name="connsiteX115" fmla="*/ 717051 w 6260810"/>
                <a:gd name="connsiteY115" fmla="*/ 602893 h 2197531"/>
                <a:gd name="connsiteX116" fmla="*/ 717051 w 6260810"/>
                <a:gd name="connsiteY116" fmla="*/ 567219 h 2197531"/>
                <a:gd name="connsiteX117" fmla="*/ 681377 w 6260810"/>
                <a:gd name="connsiteY117" fmla="*/ 567219 h 2197531"/>
                <a:gd name="connsiteX118" fmla="*/ 681377 w 6260810"/>
                <a:gd name="connsiteY118" fmla="*/ 538680 h 2197531"/>
                <a:gd name="connsiteX119" fmla="*/ 659972 w 6260810"/>
                <a:gd name="connsiteY119" fmla="*/ 538680 h 2197531"/>
                <a:gd name="connsiteX120" fmla="*/ 659972 w 6260810"/>
                <a:gd name="connsiteY120" fmla="*/ 527977 h 2197531"/>
                <a:gd name="connsiteX121" fmla="*/ 620730 w 6260810"/>
                <a:gd name="connsiteY121" fmla="*/ 527977 h 2197531"/>
                <a:gd name="connsiteX122" fmla="*/ 620730 w 6260810"/>
                <a:gd name="connsiteY122" fmla="*/ 485168 h 2197531"/>
                <a:gd name="connsiteX123" fmla="*/ 592191 w 6260810"/>
                <a:gd name="connsiteY123" fmla="*/ 485168 h 2197531"/>
                <a:gd name="connsiteX124" fmla="*/ 592191 w 6260810"/>
                <a:gd name="connsiteY124" fmla="*/ 470899 h 2197531"/>
                <a:gd name="connsiteX125" fmla="*/ 592191 w 6260810"/>
                <a:gd name="connsiteY125" fmla="*/ 470899 h 2197531"/>
                <a:gd name="connsiteX126" fmla="*/ 592191 w 6260810"/>
                <a:gd name="connsiteY126" fmla="*/ 442359 h 2197531"/>
                <a:gd name="connsiteX127" fmla="*/ 574354 w 6260810"/>
                <a:gd name="connsiteY127" fmla="*/ 442359 h 2197531"/>
                <a:gd name="connsiteX128" fmla="*/ 574354 w 6260810"/>
                <a:gd name="connsiteY128" fmla="*/ 413820 h 2197531"/>
                <a:gd name="connsiteX129" fmla="*/ 549382 w 6260810"/>
                <a:gd name="connsiteY129" fmla="*/ 413820 h 2197531"/>
                <a:gd name="connsiteX130" fmla="*/ 549382 w 6260810"/>
                <a:gd name="connsiteY130" fmla="*/ 349607 h 2197531"/>
                <a:gd name="connsiteX131" fmla="*/ 531545 w 6260810"/>
                <a:gd name="connsiteY131" fmla="*/ 349607 h 2197531"/>
                <a:gd name="connsiteX132" fmla="*/ 531545 w 6260810"/>
                <a:gd name="connsiteY132" fmla="*/ 296095 h 2197531"/>
                <a:gd name="connsiteX133" fmla="*/ 506573 w 6260810"/>
                <a:gd name="connsiteY133" fmla="*/ 296095 h 2197531"/>
                <a:gd name="connsiteX134" fmla="*/ 506573 w 6260810"/>
                <a:gd name="connsiteY134" fmla="*/ 253286 h 2197531"/>
                <a:gd name="connsiteX135" fmla="*/ 481601 w 6260810"/>
                <a:gd name="connsiteY135" fmla="*/ 253286 h 2197531"/>
                <a:gd name="connsiteX136" fmla="*/ 481601 w 6260810"/>
                <a:gd name="connsiteY136" fmla="*/ 196208 h 2197531"/>
                <a:gd name="connsiteX137" fmla="*/ 353175 w 6260810"/>
                <a:gd name="connsiteY137" fmla="*/ 196208 h 2197531"/>
                <a:gd name="connsiteX138" fmla="*/ 353175 w 6260810"/>
                <a:gd name="connsiteY138" fmla="*/ 153399 h 2197531"/>
                <a:gd name="connsiteX139" fmla="*/ 324635 w 6260810"/>
                <a:gd name="connsiteY139" fmla="*/ 153399 h 2197531"/>
                <a:gd name="connsiteX140" fmla="*/ 324635 w 6260810"/>
                <a:gd name="connsiteY140" fmla="*/ 121292 h 2197531"/>
                <a:gd name="connsiteX141" fmla="*/ 299663 w 6260810"/>
                <a:gd name="connsiteY141" fmla="*/ 121292 h 2197531"/>
                <a:gd name="connsiteX142" fmla="*/ 299663 w 6260810"/>
                <a:gd name="connsiteY142" fmla="*/ 85618 h 2197531"/>
                <a:gd name="connsiteX143" fmla="*/ 203343 w 6260810"/>
                <a:gd name="connsiteY143" fmla="*/ 85618 h 2197531"/>
                <a:gd name="connsiteX144" fmla="*/ 203343 w 6260810"/>
                <a:gd name="connsiteY144" fmla="*/ 46376 h 2197531"/>
                <a:gd name="connsiteX145" fmla="*/ 153399 w 6260810"/>
                <a:gd name="connsiteY145" fmla="*/ 46376 h 2197531"/>
                <a:gd name="connsiteX146" fmla="*/ 153399 w 6260810"/>
                <a:gd name="connsiteY146" fmla="*/ 28539 h 2197531"/>
                <a:gd name="connsiteX147" fmla="*/ 107023 w 6260810"/>
                <a:gd name="connsiteY147" fmla="*/ 28539 h 2197531"/>
                <a:gd name="connsiteX148" fmla="*/ 107023 w 6260810"/>
                <a:gd name="connsiteY148" fmla="*/ 0 h 2197531"/>
                <a:gd name="connsiteX149" fmla="*/ 0 w 6260810"/>
                <a:gd name="connsiteY149" fmla="*/ 0 h 219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260810" h="2197531">
                  <a:moveTo>
                    <a:pt x="6260811" y="2197532"/>
                  </a:moveTo>
                  <a:lnTo>
                    <a:pt x="5661489" y="2197532"/>
                  </a:lnTo>
                  <a:lnTo>
                    <a:pt x="5661489" y="2165423"/>
                  </a:lnTo>
                  <a:lnTo>
                    <a:pt x="5475980" y="2165423"/>
                  </a:lnTo>
                  <a:lnTo>
                    <a:pt x="5475980" y="2133314"/>
                  </a:lnTo>
                  <a:lnTo>
                    <a:pt x="5244103" y="2133314"/>
                  </a:lnTo>
                  <a:lnTo>
                    <a:pt x="5244103" y="2079803"/>
                  </a:lnTo>
                  <a:lnTo>
                    <a:pt x="5094265" y="2079803"/>
                  </a:lnTo>
                  <a:lnTo>
                    <a:pt x="5094265" y="2069097"/>
                  </a:lnTo>
                  <a:lnTo>
                    <a:pt x="4962278" y="2069097"/>
                  </a:lnTo>
                  <a:lnTo>
                    <a:pt x="4962278" y="2036998"/>
                  </a:lnTo>
                  <a:lnTo>
                    <a:pt x="4912328" y="2036998"/>
                  </a:lnTo>
                  <a:lnTo>
                    <a:pt x="4912328" y="2001317"/>
                  </a:lnTo>
                  <a:lnTo>
                    <a:pt x="4876657" y="2001317"/>
                  </a:lnTo>
                  <a:lnTo>
                    <a:pt x="4876657" y="1972780"/>
                  </a:lnTo>
                  <a:lnTo>
                    <a:pt x="4780340" y="1972780"/>
                  </a:lnTo>
                  <a:lnTo>
                    <a:pt x="4780340" y="1933537"/>
                  </a:lnTo>
                  <a:lnTo>
                    <a:pt x="4687586" y="1933537"/>
                  </a:lnTo>
                  <a:lnTo>
                    <a:pt x="4687586" y="1912134"/>
                  </a:lnTo>
                  <a:lnTo>
                    <a:pt x="4516346" y="1912134"/>
                  </a:lnTo>
                  <a:lnTo>
                    <a:pt x="4516346" y="1894294"/>
                  </a:lnTo>
                  <a:lnTo>
                    <a:pt x="4484246" y="1894294"/>
                  </a:lnTo>
                  <a:lnTo>
                    <a:pt x="4484246" y="1862195"/>
                  </a:lnTo>
                  <a:lnTo>
                    <a:pt x="4270201" y="1862195"/>
                  </a:lnTo>
                  <a:lnTo>
                    <a:pt x="4270201" y="1837220"/>
                  </a:lnTo>
                  <a:lnTo>
                    <a:pt x="4024046" y="1837220"/>
                  </a:lnTo>
                  <a:lnTo>
                    <a:pt x="4024046" y="1815817"/>
                  </a:lnTo>
                  <a:lnTo>
                    <a:pt x="3970535" y="1815817"/>
                  </a:lnTo>
                  <a:lnTo>
                    <a:pt x="3970535" y="1794405"/>
                  </a:lnTo>
                  <a:lnTo>
                    <a:pt x="3820706" y="1794405"/>
                  </a:lnTo>
                  <a:lnTo>
                    <a:pt x="3820706" y="1773003"/>
                  </a:lnTo>
                  <a:lnTo>
                    <a:pt x="3649466" y="1773003"/>
                  </a:lnTo>
                  <a:lnTo>
                    <a:pt x="3649466" y="1737332"/>
                  </a:lnTo>
                  <a:lnTo>
                    <a:pt x="3567418" y="1737332"/>
                  </a:lnTo>
                  <a:lnTo>
                    <a:pt x="3567418" y="1726625"/>
                  </a:lnTo>
                  <a:lnTo>
                    <a:pt x="3481797" y="1726625"/>
                  </a:lnTo>
                  <a:lnTo>
                    <a:pt x="3481797" y="1723063"/>
                  </a:lnTo>
                  <a:lnTo>
                    <a:pt x="3414017" y="1723063"/>
                  </a:lnTo>
                  <a:lnTo>
                    <a:pt x="3414017" y="1687392"/>
                  </a:lnTo>
                  <a:lnTo>
                    <a:pt x="3267752" y="1687392"/>
                  </a:lnTo>
                  <a:lnTo>
                    <a:pt x="3267752" y="1655283"/>
                  </a:lnTo>
                  <a:lnTo>
                    <a:pt x="3185703" y="1655283"/>
                  </a:lnTo>
                  <a:lnTo>
                    <a:pt x="3185703" y="1648149"/>
                  </a:lnTo>
                  <a:lnTo>
                    <a:pt x="3046571" y="1648149"/>
                  </a:lnTo>
                  <a:lnTo>
                    <a:pt x="3046571" y="1630309"/>
                  </a:lnTo>
                  <a:lnTo>
                    <a:pt x="2989498" y="1630309"/>
                  </a:lnTo>
                  <a:lnTo>
                    <a:pt x="2989498" y="1623174"/>
                  </a:lnTo>
                  <a:lnTo>
                    <a:pt x="2950255" y="1623174"/>
                  </a:lnTo>
                  <a:lnTo>
                    <a:pt x="2950255" y="1608906"/>
                  </a:lnTo>
                  <a:lnTo>
                    <a:pt x="2875340" y="1608906"/>
                  </a:lnTo>
                  <a:lnTo>
                    <a:pt x="2875340" y="1583931"/>
                  </a:lnTo>
                  <a:lnTo>
                    <a:pt x="2811123" y="1583931"/>
                  </a:lnTo>
                  <a:lnTo>
                    <a:pt x="2811123" y="1566091"/>
                  </a:lnTo>
                  <a:lnTo>
                    <a:pt x="2714806" y="1566091"/>
                  </a:lnTo>
                  <a:lnTo>
                    <a:pt x="2714806" y="1523286"/>
                  </a:lnTo>
                  <a:lnTo>
                    <a:pt x="2647026" y="1523286"/>
                  </a:lnTo>
                  <a:lnTo>
                    <a:pt x="2647026" y="1480480"/>
                  </a:lnTo>
                  <a:lnTo>
                    <a:pt x="2540003" y="1480480"/>
                  </a:lnTo>
                  <a:lnTo>
                    <a:pt x="2540003" y="1448372"/>
                  </a:lnTo>
                  <a:lnTo>
                    <a:pt x="2493626" y="1448372"/>
                  </a:lnTo>
                  <a:lnTo>
                    <a:pt x="2493626" y="1434103"/>
                  </a:lnTo>
                  <a:lnTo>
                    <a:pt x="2422274" y="1434103"/>
                  </a:lnTo>
                  <a:lnTo>
                    <a:pt x="2422274" y="1409129"/>
                  </a:lnTo>
                  <a:lnTo>
                    <a:pt x="2336654" y="1409129"/>
                  </a:lnTo>
                  <a:lnTo>
                    <a:pt x="2336654" y="1369886"/>
                  </a:lnTo>
                  <a:lnTo>
                    <a:pt x="2222497" y="1369886"/>
                  </a:lnTo>
                  <a:lnTo>
                    <a:pt x="2222497" y="1355617"/>
                  </a:lnTo>
                  <a:lnTo>
                    <a:pt x="2183254" y="1355617"/>
                  </a:lnTo>
                  <a:lnTo>
                    <a:pt x="2183254" y="1330643"/>
                  </a:lnTo>
                  <a:lnTo>
                    <a:pt x="2072669" y="1330643"/>
                  </a:lnTo>
                  <a:lnTo>
                    <a:pt x="2072669" y="1277131"/>
                  </a:lnTo>
                  <a:lnTo>
                    <a:pt x="2040560" y="1277131"/>
                  </a:lnTo>
                  <a:lnTo>
                    <a:pt x="2040560" y="1255729"/>
                  </a:lnTo>
                  <a:lnTo>
                    <a:pt x="1851489" y="1255729"/>
                  </a:lnTo>
                  <a:lnTo>
                    <a:pt x="1851489" y="1223620"/>
                  </a:lnTo>
                  <a:lnTo>
                    <a:pt x="1790843" y="1223620"/>
                  </a:lnTo>
                  <a:lnTo>
                    <a:pt x="1790843" y="1177242"/>
                  </a:lnTo>
                  <a:lnTo>
                    <a:pt x="1730197" y="1177242"/>
                  </a:lnTo>
                  <a:lnTo>
                    <a:pt x="1730197" y="1152277"/>
                  </a:lnTo>
                  <a:lnTo>
                    <a:pt x="1687392" y="1152277"/>
                  </a:lnTo>
                  <a:lnTo>
                    <a:pt x="1687392" y="1127303"/>
                  </a:lnTo>
                  <a:lnTo>
                    <a:pt x="1630309" y="1127303"/>
                  </a:lnTo>
                  <a:lnTo>
                    <a:pt x="1630309" y="1080926"/>
                  </a:lnTo>
                  <a:lnTo>
                    <a:pt x="1501883" y="1080926"/>
                  </a:lnTo>
                  <a:lnTo>
                    <a:pt x="1501883" y="1052389"/>
                  </a:lnTo>
                  <a:lnTo>
                    <a:pt x="1444800" y="1052389"/>
                  </a:lnTo>
                  <a:lnTo>
                    <a:pt x="1444800" y="1045254"/>
                  </a:lnTo>
                  <a:lnTo>
                    <a:pt x="1423397" y="1045254"/>
                  </a:lnTo>
                  <a:lnTo>
                    <a:pt x="1423397" y="1020280"/>
                  </a:lnTo>
                  <a:lnTo>
                    <a:pt x="1387726" y="1020280"/>
                  </a:lnTo>
                  <a:lnTo>
                    <a:pt x="1387726" y="984609"/>
                  </a:lnTo>
                  <a:lnTo>
                    <a:pt x="1287837" y="984609"/>
                  </a:lnTo>
                  <a:lnTo>
                    <a:pt x="1287837" y="952500"/>
                  </a:lnTo>
                  <a:lnTo>
                    <a:pt x="1245032" y="952500"/>
                  </a:lnTo>
                  <a:lnTo>
                    <a:pt x="1245032" y="927528"/>
                  </a:lnTo>
                  <a:lnTo>
                    <a:pt x="1205789" y="927528"/>
                  </a:lnTo>
                  <a:lnTo>
                    <a:pt x="1205789" y="916826"/>
                  </a:lnTo>
                  <a:lnTo>
                    <a:pt x="1159412" y="916826"/>
                  </a:lnTo>
                  <a:lnTo>
                    <a:pt x="1159412" y="859747"/>
                  </a:lnTo>
                  <a:lnTo>
                    <a:pt x="1038120" y="859747"/>
                  </a:lnTo>
                  <a:lnTo>
                    <a:pt x="1038120" y="824073"/>
                  </a:lnTo>
                  <a:lnTo>
                    <a:pt x="998877" y="824073"/>
                  </a:lnTo>
                  <a:lnTo>
                    <a:pt x="998877" y="795534"/>
                  </a:lnTo>
                  <a:lnTo>
                    <a:pt x="963206" y="795534"/>
                  </a:lnTo>
                  <a:lnTo>
                    <a:pt x="963206" y="770562"/>
                  </a:lnTo>
                  <a:lnTo>
                    <a:pt x="913258" y="770562"/>
                  </a:lnTo>
                  <a:lnTo>
                    <a:pt x="913258" y="742022"/>
                  </a:lnTo>
                  <a:lnTo>
                    <a:pt x="856179" y="742022"/>
                  </a:lnTo>
                  <a:lnTo>
                    <a:pt x="856179" y="709915"/>
                  </a:lnTo>
                  <a:lnTo>
                    <a:pt x="827641" y="709915"/>
                  </a:lnTo>
                  <a:lnTo>
                    <a:pt x="827641" y="684944"/>
                  </a:lnTo>
                  <a:lnTo>
                    <a:pt x="813371" y="684944"/>
                  </a:lnTo>
                  <a:lnTo>
                    <a:pt x="813371" y="635000"/>
                  </a:lnTo>
                  <a:lnTo>
                    <a:pt x="770562" y="635000"/>
                  </a:lnTo>
                  <a:lnTo>
                    <a:pt x="770562" y="602893"/>
                  </a:lnTo>
                  <a:lnTo>
                    <a:pt x="717051" y="602893"/>
                  </a:lnTo>
                  <a:lnTo>
                    <a:pt x="717051" y="567219"/>
                  </a:lnTo>
                  <a:lnTo>
                    <a:pt x="681377" y="567219"/>
                  </a:lnTo>
                  <a:lnTo>
                    <a:pt x="681377" y="538680"/>
                  </a:lnTo>
                  <a:lnTo>
                    <a:pt x="659972" y="538680"/>
                  </a:lnTo>
                  <a:lnTo>
                    <a:pt x="659972" y="527977"/>
                  </a:lnTo>
                  <a:lnTo>
                    <a:pt x="620730" y="527977"/>
                  </a:lnTo>
                  <a:lnTo>
                    <a:pt x="620730" y="485168"/>
                  </a:lnTo>
                  <a:lnTo>
                    <a:pt x="592191" y="485168"/>
                  </a:lnTo>
                  <a:lnTo>
                    <a:pt x="592191" y="470899"/>
                  </a:lnTo>
                  <a:lnTo>
                    <a:pt x="592191" y="470899"/>
                  </a:lnTo>
                  <a:lnTo>
                    <a:pt x="592191" y="442359"/>
                  </a:lnTo>
                  <a:lnTo>
                    <a:pt x="574354" y="442359"/>
                  </a:lnTo>
                  <a:lnTo>
                    <a:pt x="574354" y="413820"/>
                  </a:lnTo>
                  <a:lnTo>
                    <a:pt x="549382" y="413820"/>
                  </a:lnTo>
                  <a:lnTo>
                    <a:pt x="549382" y="349607"/>
                  </a:lnTo>
                  <a:lnTo>
                    <a:pt x="531545" y="349607"/>
                  </a:lnTo>
                  <a:lnTo>
                    <a:pt x="531545" y="296095"/>
                  </a:lnTo>
                  <a:lnTo>
                    <a:pt x="506573" y="296095"/>
                  </a:lnTo>
                  <a:lnTo>
                    <a:pt x="506573" y="253286"/>
                  </a:lnTo>
                  <a:lnTo>
                    <a:pt x="481601" y="253286"/>
                  </a:lnTo>
                  <a:lnTo>
                    <a:pt x="481601" y="196208"/>
                  </a:lnTo>
                  <a:lnTo>
                    <a:pt x="353175" y="196208"/>
                  </a:lnTo>
                  <a:lnTo>
                    <a:pt x="353175" y="153399"/>
                  </a:lnTo>
                  <a:lnTo>
                    <a:pt x="324635" y="153399"/>
                  </a:lnTo>
                  <a:lnTo>
                    <a:pt x="324635" y="121292"/>
                  </a:lnTo>
                  <a:lnTo>
                    <a:pt x="299663" y="121292"/>
                  </a:lnTo>
                  <a:lnTo>
                    <a:pt x="299663" y="85618"/>
                  </a:lnTo>
                  <a:lnTo>
                    <a:pt x="203343" y="85618"/>
                  </a:lnTo>
                  <a:lnTo>
                    <a:pt x="203343" y="46376"/>
                  </a:lnTo>
                  <a:lnTo>
                    <a:pt x="153399" y="46376"/>
                  </a:lnTo>
                  <a:lnTo>
                    <a:pt x="153399" y="28539"/>
                  </a:lnTo>
                  <a:lnTo>
                    <a:pt x="107023" y="28539"/>
                  </a:lnTo>
                  <a:lnTo>
                    <a:pt x="107023" y="0"/>
                  </a:lnTo>
                  <a:lnTo>
                    <a:pt x="0" y="0"/>
                  </a:lnTo>
                </a:path>
              </a:pathLst>
            </a:custGeom>
            <a:noFill/>
            <a:ln w="25400" cap="flat">
              <a:solidFill>
                <a:srgbClr val="B60D27"/>
              </a:solidFill>
              <a:prstDash val="solid"/>
              <a:miter/>
            </a:ln>
          </p:spPr>
          <p:txBody>
            <a:bodyPr rtlCol="0" anchor="ctr"/>
            <a:lstStyle/>
            <a:p>
              <a:endParaRPr lang="en-GB" sz="1600"/>
            </a:p>
          </p:txBody>
        </p:sp>
        <p:sp>
          <p:nvSpPr>
            <p:cNvPr id="140" name="Freeform: Shape 201">
              <a:extLst>
                <a:ext uri="{FF2B5EF4-FFF2-40B4-BE49-F238E27FC236}">
                  <a16:creationId xmlns:a16="http://schemas.microsoft.com/office/drawing/2014/main" id="{30BCDBB2-F449-470E-9763-3F1AE97D6C06}"/>
                </a:ext>
              </a:extLst>
            </p:cNvPr>
            <p:cNvSpPr/>
            <p:nvPr/>
          </p:nvSpPr>
          <p:spPr>
            <a:xfrm>
              <a:off x="5341790" y="36873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41" name="Freeform: Shape 202">
              <a:extLst>
                <a:ext uri="{FF2B5EF4-FFF2-40B4-BE49-F238E27FC236}">
                  <a16:creationId xmlns:a16="http://schemas.microsoft.com/office/drawing/2014/main" id="{CAD1ADA7-E4B5-4260-BAE6-4E86768EE45A}"/>
                </a:ext>
              </a:extLst>
            </p:cNvPr>
            <p:cNvSpPr/>
            <p:nvPr/>
          </p:nvSpPr>
          <p:spPr>
            <a:xfrm>
              <a:off x="5360840" y="36873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42" name="Freeform: Shape 203">
              <a:extLst>
                <a:ext uri="{FF2B5EF4-FFF2-40B4-BE49-F238E27FC236}">
                  <a16:creationId xmlns:a16="http://schemas.microsoft.com/office/drawing/2014/main" id="{B8D8D214-6651-44B4-A0BF-ED9240CF511D}"/>
                </a:ext>
              </a:extLst>
            </p:cNvPr>
            <p:cNvSpPr/>
            <p:nvPr/>
          </p:nvSpPr>
          <p:spPr>
            <a:xfrm>
              <a:off x="5398940" y="37064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43" name="Freeform: Shape 204">
              <a:extLst>
                <a:ext uri="{FF2B5EF4-FFF2-40B4-BE49-F238E27FC236}">
                  <a16:creationId xmlns:a16="http://schemas.microsoft.com/office/drawing/2014/main" id="{7BE6FDCF-0E25-41FD-A38F-61B3DF2107B4}"/>
                </a:ext>
              </a:extLst>
            </p:cNvPr>
            <p:cNvSpPr/>
            <p:nvPr/>
          </p:nvSpPr>
          <p:spPr>
            <a:xfrm>
              <a:off x="5437040" y="37064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44" name="Freeform: Shape 205">
              <a:extLst>
                <a:ext uri="{FF2B5EF4-FFF2-40B4-BE49-F238E27FC236}">
                  <a16:creationId xmlns:a16="http://schemas.microsoft.com/office/drawing/2014/main" id="{399B5B6D-CC86-4F5B-857B-0346F6DC402B}"/>
                </a:ext>
              </a:extLst>
            </p:cNvPr>
            <p:cNvSpPr/>
            <p:nvPr/>
          </p:nvSpPr>
          <p:spPr>
            <a:xfrm>
              <a:off x="5456090" y="37254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45" name="Freeform: Shape 206">
              <a:extLst>
                <a:ext uri="{FF2B5EF4-FFF2-40B4-BE49-F238E27FC236}">
                  <a16:creationId xmlns:a16="http://schemas.microsoft.com/office/drawing/2014/main" id="{F688D3FF-A0BA-47E0-BEE7-CB5F97ED0A36}"/>
                </a:ext>
              </a:extLst>
            </p:cNvPr>
            <p:cNvSpPr/>
            <p:nvPr/>
          </p:nvSpPr>
          <p:spPr>
            <a:xfrm>
              <a:off x="5475140" y="37254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46" name="Freeform: Shape 207">
              <a:extLst>
                <a:ext uri="{FF2B5EF4-FFF2-40B4-BE49-F238E27FC236}">
                  <a16:creationId xmlns:a16="http://schemas.microsoft.com/office/drawing/2014/main" id="{9EC36281-B6CD-44A6-8E02-3A4227DC7A34}"/>
                </a:ext>
              </a:extLst>
            </p:cNvPr>
            <p:cNvSpPr/>
            <p:nvPr/>
          </p:nvSpPr>
          <p:spPr>
            <a:xfrm>
              <a:off x="5513240" y="37635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47" name="Freeform: Shape 208">
              <a:extLst>
                <a:ext uri="{FF2B5EF4-FFF2-40B4-BE49-F238E27FC236}">
                  <a16:creationId xmlns:a16="http://schemas.microsoft.com/office/drawing/2014/main" id="{FDE343B2-22B0-4174-A182-09E8DAF9E3AB}"/>
                </a:ext>
              </a:extLst>
            </p:cNvPr>
            <p:cNvSpPr/>
            <p:nvPr/>
          </p:nvSpPr>
          <p:spPr>
            <a:xfrm>
              <a:off x="5551340" y="37635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48" name="Freeform: Shape 209">
              <a:extLst>
                <a:ext uri="{FF2B5EF4-FFF2-40B4-BE49-F238E27FC236}">
                  <a16:creationId xmlns:a16="http://schemas.microsoft.com/office/drawing/2014/main" id="{DEC90D80-6FAD-4C90-99E9-6A393A2488D3}"/>
                </a:ext>
              </a:extLst>
            </p:cNvPr>
            <p:cNvSpPr/>
            <p:nvPr/>
          </p:nvSpPr>
          <p:spPr>
            <a:xfrm>
              <a:off x="5589440" y="37635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49" name="Freeform: Shape 210">
              <a:extLst>
                <a:ext uri="{FF2B5EF4-FFF2-40B4-BE49-F238E27FC236}">
                  <a16:creationId xmlns:a16="http://schemas.microsoft.com/office/drawing/2014/main" id="{D4E0993C-E56D-4C69-831E-2E35E0158EBA}"/>
                </a:ext>
              </a:extLst>
            </p:cNvPr>
            <p:cNvSpPr/>
            <p:nvPr/>
          </p:nvSpPr>
          <p:spPr>
            <a:xfrm>
              <a:off x="5627540" y="38016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50" name="Freeform: Shape 211">
              <a:extLst>
                <a:ext uri="{FF2B5EF4-FFF2-40B4-BE49-F238E27FC236}">
                  <a16:creationId xmlns:a16="http://schemas.microsoft.com/office/drawing/2014/main" id="{37491EF8-6885-49FE-B89B-7D3996BA3D79}"/>
                </a:ext>
              </a:extLst>
            </p:cNvPr>
            <p:cNvSpPr/>
            <p:nvPr/>
          </p:nvSpPr>
          <p:spPr>
            <a:xfrm>
              <a:off x="5646590" y="38016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51" name="Freeform: Shape 212">
              <a:extLst>
                <a:ext uri="{FF2B5EF4-FFF2-40B4-BE49-F238E27FC236}">
                  <a16:creationId xmlns:a16="http://schemas.microsoft.com/office/drawing/2014/main" id="{E17DB67E-788F-41EE-B188-2EE1AD35A69C}"/>
                </a:ext>
              </a:extLst>
            </p:cNvPr>
            <p:cNvSpPr/>
            <p:nvPr/>
          </p:nvSpPr>
          <p:spPr>
            <a:xfrm>
              <a:off x="5684690" y="38397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52" name="Freeform: Shape 213">
              <a:extLst>
                <a:ext uri="{FF2B5EF4-FFF2-40B4-BE49-F238E27FC236}">
                  <a16:creationId xmlns:a16="http://schemas.microsoft.com/office/drawing/2014/main" id="{09FD2CA3-FCBF-4BCE-8FEA-27693E6A202E}"/>
                </a:ext>
              </a:extLst>
            </p:cNvPr>
            <p:cNvSpPr/>
            <p:nvPr/>
          </p:nvSpPr>
          <p:spPr>
            <a:xfrm>
              <a:off x="5722790" y="38397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53" name="Freeform: Shape 214">
              <a:extLst>
                <a:ext uri="{FF2B5EF4-FFF2-40B4-BE49-F238E27FC236}">
                  <a16:creationId xmlns:a16="http://schemas.microsoft.com/office/drawing/2014/main" id="{716F7506-FA4C-451C-8030-42E564B8E86B}"/>
                </a:ext>
              </a:extLst>
            </p:cNvPr>
            <p:cNvSpPr/>
            <p:nvPr/>
          </p:nvSpPr>
          <p:spPr>
            <a:xfrm>
              <a:off x="5760890" y="38397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54" name="Freeform: Shape 215">
              <a:extLst>
                <a:ext uri="{FF2B5EF4-FFF2-40B4-BE49-F238E27FC236}">
                  <a16:creationId xmlns:a16="http://schemas.microsoft.com/office/drawing/2014/main" id="{0077EDEC-EC0F-4765-84C5-DAB260AEB9AB}"/>
                </a:ext>
              </a:extLst>
            </p:cNvPr>
            <p:cNvSpPr/>
            <p:nvPr/>
          </p:nvSpPr>
          <p:spPr>
            <a:xfrm>
              <a:off x="5798990" y="38588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55" name="Freeform: Shape 216">
              <a:extLst>
                <a:ext uri="{FF2B5EF4-FFF2-40B4-BE49-F238E27FC236}">
                  <a16:creationId xmlns:a16="http://schemas.microsoft.com/office/drawing/2014/main" id="{0813478A-677C-4696-9BAD-67900534CD98}"/>
                </a:ext>
              </a:extLst>
            </p:cNvPr>
            <p:cNvSpPr/>
            <p:nvPr/>
          </p:nvSpPr>
          <p:spPr>
            <a:xfrm>
              <a:off x="5818040" y="38588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56" name="Freeform: Shape 217">
              <a:extLst>
                <a:ext uri="{FF2B5EF4-FFF2-40B4-BE49-F238E27FC236}">
                  <a16:creationId xmlns:a16="http://schemas.microsoft.com/office/drawing/2014/main" id="{07EE9410-FFB5-41AC-B66F-36A7B1673AEE}"/>
                </a:ext>
              </a:extLst>
            </p:cNvPr>
            <p:cNvSpPr/>
            <p:nvPr/>
          </p:nvSpPr>
          <p:spPr>
            <a:xfrm>
              <a:off x="5875190" y="38969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57" name="Freeform: Shape 218">
              <a:extLst>
                <a:ext uri="{FF2B5EF4-FFF2-40B4-BE49-F238E27FC236}">
                  <a16:creationId xmlns:a16="http://schemas.microsoft.com/office/drawing/2014/main" id="{061B6A01-4DDA-483E-A2EF-4ED8D39DA0F2}"/>
                </a:ext>
              </a:extLst>
            </p:cNvPr>
            <p:cNvSpPr/>
            <p:nvPr/>
          </p:nvSpPr>
          <p:spPr>
            <a:xfrm>
              <a:off x="5913290" y="38969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58" name="Freeform: Shape 219">
              <a:extLst>
                <a:ext uri="{FF2B5EF4-FFF2-40B4-BE49-F238E27FC236}">
                  <a16:creationId xmlns:a16="http://schemas.microsoft.com/office/drawing/2014/main" id="{3DFB689D-64A2-4A38-A743-DCABFF6F56C9}"/>
                </a:ext>
              </a:extLst>
            </p:cNvPr>
            <p:cNvSpPr/>
            <p:nvPr/>
          </p:nvSpPr>
          <p:spPr>
            <a:xfrm>
              <a:off x="5951390" y="39159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59" name="Freeform: Shape 220">
              <a:extLst>
                <a:ext uri="{FF2B5EF4-FFF2-40B4-BE49-F238E27FC236}">
                  <a16:creationId xmlns:a16="http://schemas.microsoft.com/office/drawing/2014/main" id="{5ECEF102-D081-4666-A0BB-1EF1E953D5CD}"/>
                </a:ext>
              </a:extLst>
            </p:cNvPr>
            <p:cNvSpPr/>
            <p:nvPr/>
          </p:nvSpPr>
          <p:spPr>
            <a:xfrm>
              <a:off x="5989490" y="39159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60" name="Freeform: Shape 221">
              <a:extLst>
                <a:ext uri="{FF2B5EF4-FFF2-40B4-BE49-F238E27FC236}">
                  <a16:creationId xmlns:a16="http://schemas.microsoft.com/office/drawing/2014/main" id="{398CC2C9-855D-47B4-B37E-30BBF3E587F7}"/>
                </a:ext>
              </a:extLst>
            </p:cNvPr>
            <p:cNvSpPr/>
            <p:nvPr/>
          </p:nvSpPr>
          <p:spPr>
            <a:xfrm>
              <a:off x="6046640" y="39159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61" name="Freeform: Shape 222">
              <a:extLst>
                <a:ext uri="{FF2B5EF4-FFF2-40B4-BE49-F238E27FC236}">
                  <a16:creationId xmlns:a16="http://schemas.microsoft.com/office/drawing/2014/main" id="{9B3DF771-C89B-4900-B201-445EF456A3EF}"/>
                </a:ext>
              </a:extLst>
            </p:cNvPr>
            <p:cNvSpPr/>
            <p:nvPr/>
          </p:nvSpPr>
          <p:spPr>
            <a:xfrm>
              <a:off x="6084740" y="39159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62" name="Freeform: Shape 223">
              <a:extLst>
                <a:ext uri="{FF2B5EF4-FFF2-40B4-BE49-F238E27FC236}">
                  <a16:creationId xmlns:a16="http://schemas.microsoft.com/office/drawing/2014/main" id="{DD3CE237-0D34-4119-8C6F-8AADDEEA274C}"/>
                </a:ext>
              </a:extLst>
            </p:cNvPr>
            <p:cNvSpPr/>
            <p:nvPr/>
          </p:nvSpPr>
          <p:spPr>
            <a:xfrm>
              <a:off x="6160940" y="39350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63" name="Freeform: Shape 224">
              <a:extLst>
                <a:ext uri="{FF2B5EF4-FFF2-40B4-BE49-F238E27FC236}">
                  <a16:creationId xmlns:a16="http://schemas.microsoft.com/office/drawing/2014/main" id="{41E8F40F-5504-4811-842F-9CEB6D68CC3B}"/>
                </a:ext>
              </a:extLst>
            </p:cNvPr>
            <p:cNvSpPr/>
            <p:nvPr/>
          </p:nvSpPr>
          <p:spPr>
            <a:xfrm>
              <a:off x="6218090" y="39350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64" name="Freeform: Shape 225">
              <a:extLst>
                <a:ext uri="{FF2B5EF4-FFF2-40B4-BE49-F238E27FC236}">
                  <a16:creationId xmlns:a16="http://schemas.microsoft.com/office/drawing/2014/main" id="{0AE97CB1-D942-45FB-A92C-18FA8C836B4E}"/>
                </a:ext>
              </a:extLst>
            </p:cNvPr>
            <p:cNvSpPr/>
            <p:nvPr/>
          </p:nvSpPr>
          <p:spPr>
            <a:xfrm>
              <a:off x="6332390" y="39731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65" name="Freeform: Shape 226">
              <a:extLst>
                <a:ext uri="{FF2B5EF4-FFF2-40B4-BE49-F238E27FC236}">
                  <a16:creationId xmlns:a16="http://schemas.microsoft.com/office/drawing/2014/main" id="{055254BE-8E89-45C0-BC4B-59BF88D761B8}"/>
                </a:ext>
              </a:extLst>
            </p:cNvPr>
            <p:cNvSpPr/>
            <p:nvPr/>
          </p:nvSpPr>
          <p:spPr>
            <a:xfrm>
              <a:off x="6484800" y="40112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66" name="Freeform: Shape 227">
              <a:extLst>
                <a:ext uri="{FF2B5EF4-FFF2-40B4-BE49-F238E27FC236}">
                  <a16:creationId xmlns:a16="http://schemas.microsoft.com/office/drawing/2014/main" id="{57F5AA3E-900A-4B4A-B141-65AB4C519AB2}"/>
                </a:ext>
              </a:extLst>
            </p:cNvPr>
            <p:cNvSpPr/>
            <p:nvPr/>
          </p:nvSpPr>
          <p:spPr>
            <a:xfrm>
              <a:off x="6580050" y="40112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67" name="Freeform: Shape 228">
              <a:extLst>
                <a:ext uri="{FF2B5EF4-FFF2-40B4-BE49-F238E27FC236}">
                  <a16:creationId xmlns:a16="http://schemas.microsoft.com/office/drawing/2014/main" id="{B35881AD-3FC7-4CAE-8123-27020465F9AA}"/>
                </a:ext>
              </a:extLst>
            </p:cNvPr>
            <p:cNvSpPr/>
            <p:nvPr/>
          </p:nvSpPr>
          <p:spPr>
            <a:xfrm>
              <a:off x="6694350" y="40493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68" name="Freeform: Shape 229">
              <a:extLst>
                <a:ext uri="{FF2B5EF4-FFF2-40B4-BE49-F238E27FC236}">
                  <a16:creationId xmlns:a16="http://schemas.microsoft.com/office/drawing/2014/main" id="{B49B05F9-8D9E-4FCC-85FF-CA63C59DD89E}"/>
                </a:ext>
              </a:extLst>
            </p:cNvPr>
            <p:cNvSpPr/>
            <p:nvPr/>
          </p:nvSpPr>
          <p:spPr>
            <a:xfrm>
              <a:off x="6770550" y="40493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69" name="Freeform: Shape 230">
              <a:extLst>
                <a:ext uri="{FF2B5EF4-FFF2-40B4-BE49-F238E27FC236}">
                  <a16:creationId xmlns:a16="http://schemas.microsoft.com/office/drawing/2014/main" id="{3E041131-F3D4-47D7-B98C-14810FAF463F}"/>
                </a:ext>
              </a:extLst>
            </p:cNvPr>
            <p:cNvSpPr/>
            <p:nvPr/>
          </p:nvSpPr>
          <p:spPr>
            <a:xfrm>
              <a:off x="6865800" y="40683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70" name="Freeform: Shape 231">
              <a:extLst>
                <a:ext uri="{FF2B5EF4-FFF2-40B4-BE49-F238E27FC236}">
                  <a16:creationId xmlns:a16="http://schemas.microsoft.com/office/drawing/2014/main" id="{67247252-C428-4B99-92D8-24992FAD6F99}"/>
                </a:ext>
              </a:extLst>
            </p:cNvPr>
            <p:cNvSpPr/>
            <p:nvPr/>
          </p:nvSpPr>
          <p:spPr>
            <a:xfrm>
              <a:off x="6903900" y="40683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71" name="Freeform: Shape 232">
              <a:extLst>
                <a:ext uri="{FF2B5EF4-FFF2-40B4-BE49-F238E27FC236}">
                  <a16:creationId xmlns:a16="http://schemas.microsoft.com/office/drawing/2014/main" id="{D8868D0D-A1BC-47E2-A587-E1F31C7A1807}"/>
                </a:ext>
              </a:extLst>
            </p:cNvPr>
            <p:cNvSpPr/>
            <p:nvPr/>
          </p:nvSpPr>
          <p:spPr>
            <a:xfrm>
              <a:off x="6942000" y="40683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72" name="Freeform: Shape 233">
              <a:extLst>
                <a:ext uri="{FF2B5EF4-FFF2-40B4-BE49-F238E27FC236}">
                  <a16:creationId xmlns:a16="http://schemas.microsoft.com/office/drawing/2014/main" id="{43303F55-F2E4-43D5-8A98-F016123FCB55}"/>
                </a:ext>
              </a:extLst>
            </p:cNvPr>
            <p:cNvSpPr/>
            <p:nvPr/>
          </p:nvSpPr>
          <p:spPr>
            <a:xfrm>
              <a:off x="7018200" y="41064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73" name="Freeform: Shape 234">
              <a:extLst>
                <a:ext uri="{FF2B5EF4-FFF2-40B4-BE49-F238E27FC236}">
                  <a16:creationId xmlns:a16="http://schemas.microsoft.com/office/drawing/2014/main" id="{21CB785E-8D66-4256-B07C-EF1FC705F618}"/>
                </a:ext>
              </a:extLst>
            </p:cNvPr>
            <p:cNvSpPr/>
            <p:nvPr/>
          </p:nvSpPr>
          <p:spPr>
            <a:xfrm>
              <a:off x="7056300" y="41064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74" name="Freeform: Shape 235">
              <a:extLst>
                <a:ext uri="{FF2B5EF4-FFF2-40B4-BE49-F238E27FC236}">
                  <a16:creationId xmlns:a16="http://schemas.microsoft.com/office/drawing/2014/main" id="{4D9883AF-FC81-4198-A14A-CD58C0F380B2}"/>
                </a:ext>
              </a:extLst>
            </p:cNvPr>
            <p:cNvSpPr/>
            <p:nvPr/>
          </p:nvSpPr>
          <p:spPr>
            <a:xfrm>
              <a:off x="7132500" y="41064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75" name="Freeform: Shape 236">
              <a:extLst>
                <a:ext uri="{FF2B5EF4-FFF2-40B4-BE49-F238E27FC236}">
                  <a16:creationId xmlns:a16="http://schemas.microsoft.com/office/drawing/2014/main" id="{D105F995-40BB-4100-B0B0-A52D92EAE226}"/>
                </a:ext>
              </a:extLst>
            </p:cNvPr>
            <p:cNvSpPr/>
            <p:nvPr/>
          </p:nvSpPr>
          <p:spPr>
            <a:xfrm>
              <a:off x="7170600" y="41064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76" name="Freeform: Shape 237">
              <a:extLst>
                <a:ext uri="{FF2B5EF4-FFF2-40B4-BE49-F238E27FC236}">
                  <a16:creationId xmlns:a16="http://schemas.microsoft.com/office/drawing/2014/main" id="{5BE642E8-1883-4AC4-B2B1-971DE9C9D88A}"/>
                </a:ext>
              </a:extLst>
            </p:cNvPr>
            <p:cNvSpPr/>
            <p:nvPr/>
          </p:nvSpPr>
          <p:spPr>
            <a:xfrm>
              <a:off x="7208700" y="41064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77" name="Freeform: Shape 238">
              <a:extLst>
                <a:ext uri="{FF2B5EF4-FFF2-40B4-BE49-F238E27FC236}">
                  <a16:creationId xmlns:a16="http://schemas.microsoft.com/office/drawing/2014/main" id="{CEB31284-868E-49E8-B73E-FA22ACBC4EAD}"/>
                </a:ext>
              </a:extLst>
            </p:cNvPr>
            <p:cNvSpPr/>
            <p:nvPr/>
          </p:nvSpPr>
          <p:spPr>
            <a:xfrm>
              <a:off x="7265850" y="41445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78" name="Freeform: Shape 239">
              <a:extLst>
                <a:ext uri="{FF2B5EF4-FFF2-40B4-BE49-F238E27FC236}">
                  <a16:creationId xmlns:a16="http://schemas.microsoft.com/office/drawing/2014/main" id="{C7AAB1B3-9FDD-4568-BA55-816F61E2BBEC}"/>
                </a:ext>
              </a:extLst>
            </p:cNvPr>
            <p:cNvSpPr/>
            <p:nvPr/>
          </p:nvSpPr>
          <p:spPr>
            <a:xfrm>
              <a:off x="7323000" y="41445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79" name="Freeform: Shape 240">
              <a:extLst>
                <a:ext uri="{FF2B5EF4-FFF2-40B4-BE49-F238E27FC236}">
                  <a16:creationId xmlns:a16="http://schemas.microsoft.com/office/drawing/2014/main" id="{9D83FB7D-3D30-421F-9621-0EC569A8C696}"/>
                </a:ext>
              </a:extLst>
            </p:cNvPr>
            <p:cNvSpPr/>
            <p:nvPr/>
          </p:nvSpPr>
          <p:spPr>
            <a:xfrm>
              <a:off x="7399200" y="41445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80" name="Freeform: Shape 241">
              <a:extLst>
                <a:ext uri="{FF2B5EF4-FFF2-40B4-BE49-F238E27FC236}">
                  <a16:creationId xmlns:a16="http://schemas.microsoft.com/office/drawing/2014/main" id="{0C656BC4-55DB-4582-B878-FA8E053548D9}"/>
                </a:ext>
              </a:extLst>
            </p:cNvPr>
            <p:cNvSpPr/>
            <p:nvPr/>
          </p:nvSpPr>
          <p:spPr>
            <a:xfrm>
              <a:off x="7437300" y="41445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81" name="Freeform: Shape 242">
              <a:extLst>
                <a:ext uri="{FF2B5EF4-FFF2-40B4-BE49-F238E27FC236}">
                  <a16:creationId xmlns:a16="http://schemas.microsoft.com/office/drawing/2014/main" id="{7967D847-F08F-479B-A4BA-95E64FFCCDE4}"/>
                </a:ext>
              </a:extLst>
            </p:cNvPr>
            <p:cNvSpPr/>
            <p:nvPr/>
          </p:nvSpPr>
          <p:spPr>
            <a:xfrm>
              <a:off x="7494450" y="42017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82" name="Freeform: Shape 243">
              <a:extLst>
                <a:ext uri="{FF2B5EF4-FFF2-40B4-BE49-F238E27FC236}">
                  <a16:creationId xmlns:a16="http://schemas.microsoft.com/office/drawing/2014/main" id="{23103701-D927-4C51-BC7D-B382D04AEC5C}"/>
                </a:ext>
              </a:extLst>
            </p:cNvPr>
            <p:cNvSpPr/>
            <p:nvPr/>
          </p:nvSpPr>
          <p:spPr>
            <a:xfrm>
              <a:off x="7608750" y="42017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83" name="Freeform: Shape 244">
              <a:extLst>
                <a:ext uri="{FF2B5EF4-FFF2-40B4-BE49-F238E27FC236}">
                  <a16:creationId xmlns:a16="http://schemas.microsoft.com/office/drawing/2014/main" id="{7E3C8E50-1DCD-4488-8897-D6B21D34BE6C}"/>
                </a:ext>
              </a:extLst>
            </p:cNvPr>
            <p:cNvSpPr/>
            <p:nvPr/>
          </p:nvSpPr>
          <p:spPr>
            <a:xfrm>
              <a:off x="7723050" y="42207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84" name="Freeform: Shape 245">
              <a:extLst>
                <a:ext uri="{FF2B5EF4-FFF2-40B4-BE49-F238E27FC236}">
                  <a16:creationId xmlns:a16="http://schemas.microsoft.com/office/drawing/2014/main" id="{B7B6122B-8D21-414A-BB34-887F8F462645}"/>
                </a:ext>
              </a:extLst>
            </p:cNvPr>
            <p:cNvSpPr/>
            <p:nvPr/>
          </p:nvSpPr>
          <p:spPr>
            <a:xfrm>
              <a:off x="7761150" y="425886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85" name="Freeform: Shape 246">
              <a:extLst>
                <a:ext uri="{FF2B5EF4-FFF2-40B4-BE49-F238E27FC236}">
                  <a16:creationId xmlns:a16="http://schemas.microsoft.com/office/drawing/2014/main" id="{2EB5F538-4221-4EBD-A522-86AFE0265F91}"/>
                </a:ext>
              </a:extLst>
            </p:cNvPr>
            <p:cNvSpPr/>
            <p:nvPr/>
          </p:nvSpPr>
          <p:spPr>
            <a:xfrm>
              <a:off x="8313610" y="441127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86" name="Freeform: Shape 247">
              <a:extLst>
                <a:ext uri="{FF2B5EF4-FFF2-40B4-BE49-F238E27FC236}">
                  <a16:creationId xmlns:a16="http://schemas.microsoft.com/office/drawing/2014/main" id="{5ADF58BD-F023-4164-99CA-D1F49FFA4010}"/>
                </a:ext>
              </a:extLst>
            </p:cNvPr>
            <p:cNvSpPr/>
            <p:nvPr/>
          </p:nvSpPr>
          <p:spPr>
            <a:xfrm>
              <a:off x="8466010" y="444937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87" name="Freeform: Shape 248">
              <a:extLst>
                <a:ext uri="{FF2B5EF4-FFF2-40B4-BE49-F238E27FC236}">
                  <a16:creationId xmlns:a16="http://schemas.microsoft.com/office/drawing/2014/main" id="{1EE2B47D-34FC-425C-9A34-3668589EAFCD}"/>
                </a:ext>
              </a:extLst>
            </p:cNvPr>
            <p:cNvSpPr/>
            <p:nvPr/>
          </p:nvSpPr>
          <p:spPr>
            <a:xfrm>
              <a:off x="8561260" y="444937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88" name="Freeform: Shape 249">
              <a:extLst>
                <a:ext uri="{FF2B5EF4-FFF2-40B4-BE49-F238E27FC236}">
                  <a16:creationId xmlns:a16="http://schemas.microsoft.com/office/drawing/2014/main" id="{675E20B9-E799-41C7-82ED-AE476FCE2766}"/>
                </a:ext>
              </a:extLst>
            </p:cNvPr>
            <p:cNvSpPr/>
            <p:nvPr/>
          </p:nvSpPr>
          <p:spPr>
            <a:xfrm>
              <a:off x="8656510" y="446842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89" name="Freeform: Shape 250">
              <a:extLst>
                <a:ext uri="{FF2B5EF4-FFF2-40B4-BE49-F238E27FC236}">
                  <a16:creationId xmlns:a16="http://schemas.microsoft.com/office/drawing/2014/main" id="{6334EE76-6D29-48BF-B2D8-125D83BB6150}"/>
                </a:ext>
              </a:extLst>
            </p:cNvPr>
            <p:cNvSpPr/>
            <p:nvPr/>
          </p:nvSpPr>
          <p:spPr>
            <a:xfrm>
              <a:off x="8694610" y="446842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90" name="Freeform: Shape 251">
              <a:extLst>
                <a:ext uri="{FF2B5EF4-FFF2-40B4-BE49-F238E27FC236}">
                  <a16:creationId xmlns:a16="http://schemas.microsoft.com/office/drawing/2014/main" id="{918DB4FB-0ECE-4363-A30C-3F4763838DD3}"/>
                </a:ext>
              </a:extLst>
            </p:cNvPr>
            <p:cNvSpPr/>
            <p:nvPr/>
          </p:nvSpPr>
          <p:spPr>
            <a:xfrm>
              <a:off x="8808910" y="446842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91" name="Freeform: Shape 252">
              <a:extLst>
                <a:ext uri="{FF2B5EF4-FFF2-40B4-BE49-F238E27FC236}">
                  <a16:creationId xmlns:a16="http://schemas.microsoft.com/office/drawing/2014/main" id="{24020E1C-232D-4102-A928-360B215F41BE}"/>
                </a:ext>
              </a:extLst>
            </p:cNvPr>
            <p:cNvSpPr/>
            <p:nvPr/>
          </p:nvSpPr>
          <p:spPr>
            <a:xfrm>
              <a:off x="8847010" y="446842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92" name="Freeform: Shape 253">
              <a:extLst>
                <a:ext uri="{FF2B5EF4-FFF2-40B4-BE49-F238E27FC236}">
                  <a16:creationId xmlns:a16="http://schemas.microsoft.com/office/drawing/2014/main" id="{692247A8-9D00-4F54-9E8C-DE1C5DDCD6D1}"/>
                </a:ext>
              </a:extLst>
            </p:cNvPr>
            <p:cNvSpPr/>
            <p:nvPr/>
          </p:nvSpPr>
          <p:spPr>
            <a:xfrm>
              <a:off x="8942260" y="446842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93" name="Freeform: Shape 254">
              <a:extLst>
                <a:ext uri="{FF2B5EF4-FFF2-40B4-BE49-F238E27FC236}">
                  <a16:creationId xmlns:a16="http://schemas.microsoft.com/office/drawing/2014/main" id="{CAB30F88-6744-499B-A208-54EA52F35111}"/>
                </a:ext>
              </a:extLst>
            </p:cNvPr>
            <p:cNvSpPr/>
            <p:nvPr/>
          </p:nvSpPr>
          <p:spPr>
            <a:xfrm>
              <a:off x="8980360" y="446842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94" name="Freeform: Shape 255">
              <a:extLst>
                <a:ext uri="{FF2B5EF4-FFF2-40B4-BE49-F238E27FC236}">
                  <a16:creationId xmlns:a16="http://schemas.microsoft.com/office/drawing/2014/main" id="{3160F5BE-4F4D-456B-9AD7-ECD5875959AA}"/>
                </a:ext>
              </a:extLst>
            </p:cNvPr>
            <p:cNvSpPr/>
            <p:nvPr/>
          </p:nvSpPr>
          <p:spPr>
            <a:xfrm>
              <a:off x="9037510" y="446842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95" name="Freeform: Shape 256">
              <a:extLst>
                <a:ext uri="{FF2B5EF4-FFF2-40B4-BE49-F238E27FC236}">
                  <a16:creationId xmlns:a16="http://schemas.microsoft.com/office/drawing/2014/main" id="{2E81D81D-3CAF-47CC-811F-2797BB0E834D}"/>
                </a:ext>
              </a:extLst>
            </p:cNvPr>
            <p:cNvSpPr/>
            <p:nvPr/>
          </p:nvSpPr>
          <p:spPr>
            <a:xfrm>
              <a:off x="9094660" y="446842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sp>
          <p:nvSpPr>
            <p:cNvPr id="196" name="Freeform: Shape 257">
              <a:extLst>
                <a:ext uri="{FF2B5EF4-FFF2-40B4-BE49-F238E27FC236}">
                  <a16:creationId xmlns:a16="http://schemas.microsoft.com/office/drawing/2014/main" id="{0D1D6F5D-EEE8-4A03-84FD-423B15604DF2}"/>
                </a:ext>
              </a:extLst>
            </p:cNvPr>
            <p:cNvSpPr/>
            <p:nvPr/>
          </p:nvSpPr>
          <p:spPr>
            <a:xfrm>
              <a:off x="9208960" y="446842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tlCol="0" anchor="ctr"/>
            <a:lstStyle/>
            <a:p>
              <a:endParaRPr lang="en-GB" sz="1600"/>
            </a:p>
          </p:txBody>
        </p:sp>
      </p:grpSp>
      <p:grpSp>
        <p:nvGrpSpPr>
          <p:cNvPr id="197" name="Group 196">
            <a:extLst>
              <a:ext uri="{FF2B5EF4-FFF2-40B4-BE49-F238E27FC236}">
                <a16:creationId xmlns:a16="http://schemas.microsoft.com/office/drawing/2014/main" id="{854F03BA-3B29-48D0-B69F-C5BA3E95D3EB}"/>
              </a:ext>
            </a:extLst>
          </p:cNvPr>
          <p:cNvGrpSpPr/>
          <p:nvPr/>
        </p:nvGrpSpPr>
        <p:grpSpPr>
          <a:xfrm>
            <a:off x="1090234" y="3150133"/>
            <a:ext cx="4683443" cy="1785303"/>
            <a:chOff x="3195637" y="2295524"/>
            <a:chExt cx="5808211" cy="2271693"/>
          </a:xfrm>
        </p:grpSpPr>
        <p:sp>
          <p:nvSpPr>
            <p:cNvPr id="198" name="Freeform: Shape 262">
              <a:extLst>
                <a:ext uri="{FF2B5EF4-FFF2-40B4-BE49-F238E27FC236}">
                  <a16:creationId xmlns:a16="http://schemas.microsoft.com/office/drawing/2014/main" id="{AA82FB82-5C0A-43D7-A938-A695A0233542}"/>
                </a:ext>
              </a:extLst>
            </p:cNvPr>
            <p:cNvSpPr/>
            <p:nvPr/>
          </p:nvSpPr>
          <p:spPr>
            <a:xfrm>
              <a:off x="3195637" y="2295524"/>
              <a:ext cx="5802153" cy="2228726"/>
            </a:xfrm>
            <a:custGeom>
              <a:avLst/>
              <a:gdLst>
                <a:gd name="connsiteX0" fmla="*/ 5802154 w 5802153"/>
                <a:gd name="connsiteY0" fmla="*/ 2228726 h 2228726"/>
                <a:gd name="connsiteX1" fmla="*/ 4376519 w 5802153"/>
                <a:gd name="connsiteY1" fmla="*/ 2228726 h 2228726"/>
                <a:gd name="connsiteX2" fmla="*/ 4376519 w 5802153"/>
                <a:gd name="connsiteY2" fmla="*/ 2191369 h 2228726"/>
                <a:gd name="connsiteX3" fmla="*/ 4102599 w 5802153"/>
                <a:gd name="connsiteY3" fmla="*/ 2191369 h 2228726"/>
                <a:gd name="connsiteX4" fmla="*/ 4102599 w 5802153"/>
                <a:gd name="connsiteY4" fmla="*/ 2160242 h 2228726"/>
                <a:gd name="connsiteX5" fmla="*/ 3940731 w 5802153"/>
                <a:gd name="connsiteY5" fmla="*/ 2160242 h 2228726"/>
                <a:gd name="connsiteX6" fmla="*/ 3940731 w 5802153"/>
                <a:gd name="connsiteY6" fmla="*/ 2135343 h 2228726"/>
                <a:gd name="connsiteX7" fmla="*/ 3918947 w 5802153"/>
                <a:gd name="connsiteY7" fmla="*/ 2135343 h 2228726"/>
                <a:gd name="connsiteX8" fmla="*/ 3918947 w 5802153"/>
                <a:gd name="connsiteY8" fmla="*/ 2104215 h 2228726"/>
                <a:gd name="connsiteX9" fmla="*/ 3775758 w 5802153"/>
                <a:gd name="connsiteY9" fmla="*/ 2104215 h 2228726"/>
                <a:gd name="connsiteX10" fmla="*/ 3775758 w 5802153"/>
                <a:gd name="connsiteY10" fmla="*/ 2082422 h 2228726"/>
                <a:gd name="connsiteX11" fmla="*/ 3738410 w 5802153"/>
                <a:gd name="connsiteY11" fmla="*/ 2082422 h 2228726"/>
                <a:gd name="connsiteX12" fmla="*/ 3738410 w 5802153"/>
                <a:gd name="connsiteY12" fmla="*/ 2054409 h 2228726"/>
                <a:gd name="connsiteX13" fmla="*/ 3626349 w 5802153"/>
                <a:gd name="connsiteY13" fmla="*/ 2054409 h 2228726"/>
                <a:gd name="connsiteX14" fmla="*/ 3626349 w 5802153"/>
                <a:gd name="connsiteY14" fmla="*/ 2032626 h 2228726"/>
                <a:gd name="connsiteX15" fmla="*/ 3592106 w 5802153"/>
                <a:gd name="connsiteY15" fmla="*/ 2032626 h 2228726"/>
                <a:gd name="connsiteX16" fmla="*/ 3592106 w 5802153"/>
                <a:gd name="connsiteY16" fmla="*/ 2010832 h 2228726"/>
                <a:gd name="connsiteX17" fmla="*/ 3492503 w 5802153"/>
                <a:gd name="connsiteY17" fmla="*/ 2010832 h 2228726"/>
                <a:gd name="connsiteX18" fmla="*/ 3492503 w 5802153"/>
                <a:gd name="connsiteY18" fmla="*/ 1992154 h 2228726"/>
                <a:gd name="connsiteX19" fmla="*/ 3458261 w 5802153"/>
                <a:gd name="connsiteY19" fmla="*/ 1992154 h 2228726"/>
                <a:gd name="connsiteX20" fmla="*/ 3458261 w 5802153"/>
                <a:gd name="connsiteY20" fmla="*/ 1967255 h 2228726"/>
                <a:gd name="connsiteX21" fmla="*/ 3433363 w 5802153"/>
                <a:gd name="connsiteY21" fmla="*/ 1967255 h 2228726"/>
                <a:gd name="connsiteX22" fmla="*/ 3433363 w 5802153"/>
                <a:gd name="connsiteY22" fmla="*/ 1942357 h 2228726"/>
                <a:gd name="connsiteX23" fmla="*/ 3274609 w 5802153"/>
                <a:gd name="connsiteY23" fmla="*/ 1942357 h 2228726"/>
                <a:gd name="connsiteX24" fmla="*/ 3274609 w 5802153"/>
                <a:gd name="connsiteY24" fmla="*/ 1917449 h 2228726"/>
                <a:gd name="connsiteX25" fmla="*/ 3131420 w 5802153"/>
                <a:gd name="connsiteY25" fmla="*/ 1917449 h 2228726"/>
                <a:gd name="connsiteX26" fmla="*/ 3131420 w 5802153"/>
                <a:gd name="connsiteY26" fmla="*/ 1883207 h 2228726"/>
                <a:gd name="connsiteX27" fmla="*/ 2978896 w 5802153"/>
                <a:gd name="connsiteY27" fmla="*/ 1883207 h 2228726"/>
                <a:gd name="connsiteX28" fmla="*/ 2978896 w 5802153"/>
                <a:gd name="connsiteY28" fmla="*/ 1848974 h 2228726"/>
                <a:gd name="connsiteX29" fmla="*/ 2953998 w 5802153"/>
                <a:gd name="connsiteY29" fmla="*/ 1848974 h 2228726"/>
                <a:gd name="connsiteX30" fmla="*/ 2953998 w 5802153"/>
                <a:gd name="connsiteY30" fmla="*/ 1820951 h 2228726"/>
                <a:gd name="connsiteX31" fmla="*/ 2754783 w 5802153"/>
                <a:gd name="connsiteY31" fmla="*/ 1820951 h 2228726"/>
                <a:gd name="connsiteX32" fmla="*/ 2754783 w 5802153"/>
                <a:gd name="connsiteY32" fmla="*/ 1799168 h 2228726"/>
                <a:gd name="connsiteX33" fmla="*/ 2726769 w 5802153"/>
                <a:gd name="connsiteY33" fmla="*/ 1799168 h 2228726"/>
                <a:gd name="connsiteX34" fmla="*/ 2726769 w 5802153"/>
                <a:gd name="connsiteY34" fmla="*/ 1783604 h 2228726"/>
                <a:gd name="connsiteX35" fmla="*/ 2673849 w 5802153"/>
                <a:gd name="connsiteY35" fmla="*/ 1783604 h 2228726"/>
                <a:gd name="connsiteX36" fmla="*/ 2673849 w 5802153"/>
                <a:gd name="connsiteY36" fmla="*/ 1774269 h 2228726"/>
                <a:gd name="connsiteX37" fmla="*/ 2620928 w 5802153"/>
                <a:gd name="connsiteY37" fmla="*/ 1774269 h 2228726"/>
                <a:gd name="connsiteX38" fmla="*/ 2620928 w 5802153"/>
                <a:gd name="connsiteY38" fmla="*/ 1752476 h 2228726"/>
                <a:gd name="connsiteX39" fmla="*/ 2540003 w 5802153"/>
                <a:gd name="connsiteY39" fmla="*/ 1752476 h 2228726"/>
                <a:gd name="connsiteX40" fmla="*/ 2540003 w 5802153"/>
                <a:gd name="connsiteY40" fmla="*/ 1705785 h 2228726"/>
                <a:gd name="connsiteX41" fmla="*/ 2483968 w 5802153"/>
                <a:gd name="connsiteY41" fmla="*/ 1705785 h 2228726"/>
                <a:gd name="connsiteX42" fmla="*/ 2483968 w 5802153"/>
                <a:gd name="connsiteY42" fmla="*/ 1659093 h 2228726"/>
                <a:gd name="connsiteX43" fmla="*/ 2368801 w 5802153"/>
                <a:gd name="connsiteY43" fmla="*/ 1659093 h 2228726"/>
                <a:gd name="connsiteX44" fmla="*/ 2368801 w 5802153"/>
                <a:gd name="connsiteY44" fmla="*/ 1646644 h 2228726"/>
                <a:gd name="connsiteX45" fmla="*/ 2340788 w 5802153"/>
                <a:gd name="connsiteY45" fmla="*/ 1646644 h 2228726"/>
                <a:gd name="connsiteX46" fmla="*/ 2340788 w 5802153"/>
                <a:gd name="connsiteY46" fmla="*/ 1621736 h 2228726"/>
                <a:gd name="connsiteX47" fmla="*/ 2275418 w 5802153"/>
                <a:gd name="connsiteY47" fmla="*/ 1621736 h 2228726"/>
                <a:gd name="connsiteX48" fmla="*/ 2275418 w 5802153"/>
                <a:gd name="connsiteY48" fmla="*/ 1590608 h 2228726"/>
                <a:gd name="connsiteX49" fmla="*/ 2225612 w 5802153"/>
                <a:gd name="connsiteY49" fmla="*/ 1590608 h 2228726"/>
                <a:gd name="connsiteX50" fmla="*/ 2225612 w 5802153"/>
                <a:gd name="connsiteY50" fmla="*/ 1562595 h 2228726"/>
                <a:gd name="connsiteX51" fmla="*/ 2166471 w 5802153"/>
                <a:gd name="connsiteY51" fmla="*/ 1562595 h 2228726"/>
                <a:gd name="connsiteX52" fmla="*/ 2166471 w 5802153"/>
                <a:gd name="connsiteY52" fmla="*/ 1553261 h 2228726"/>
                <a:gd name="connsiteX53" fmla="*/ 2132229 w 5802153"/>
                <a:gd name="connsiteY53" fmla="*/ 1553261 h 2228726"/>
                <a:gd name="connsiteX54" fmla="*/ 2132229 w 5802153"/>
                <a:gd name="connsiteY54" fmla="*/ 1525248 h 2228726"/>
                <a:gd name="connsiteX55" fmla="*/ 2082422 w 5802153"/>
                <a:gd name="connsiteY55" fmla="*/ 1525248 h 2228726"/>
                <a:gd name="connsiteX56" fmla="*/ 2082422 w 5802153"/>
                <a:gd name="connsiteY56" fmla="*/ 1481671 h 2228726"/>
                <a:gd name="connsiteX57" fmla="*/ 2020176 w 5802153"/>
                <a:gd name="connsiteY57" fmla="*/ 1481671 h 2228726"/>
                <a:gd name="connsiteX58" fmla="*/ 2020176 w 5802153"/>
                <a:gd name="connsiteY58" fmla="*/ 1456763 h 2228726"/>
                <a:gd name="connsiteX59" fmla="*/ 1961026 w 5802153"/>
                <a:gd name="connsiteY59" fmla="*/ 1456763 h 2228726"/>
                <a:gd name="connsiteX60" fmla="*/ 1961026 w 5802153"/>
                <a:gd name="connsiteY60" fmla="*/ 1438085 h 2228726"/>
                <a:gd name="connsiteX61" fmla="*/ 1929898 w 5802153"/>
                <a:gd name="connsiteY61" fmla="*/ 1438085 h 2228726"/>
                <a:gd name="connsiteX62" fmla="*/ 1929898 w 5802153"/>
                <a:gd name="connsiteY62" fmla="*/ 1416301 h 2228726"/>
                <a:gd name="connsiteX63" fmla="*/ 1876987 w 5802153"/>
                <a:gd name="connsiteY63" fmla="*/ 1416301 h 2228726"/>
                <a:gd name="connsiteX64" fmla="*/ 1876987 w 5802153"/>
                <a:gd name="connsiteY64" fmla="*/ 1403852 h 2228726"/>
                <a:gd name="connsiteX65" fmla="*/ 1783604 w 5802153"/>
                <a:gd name="connsiteY65" fmla="*/ 1403852 h 2228726"/>
                <a:gd name="connsiteX66" fmla="*/ 1783604 w 5802153"/>
                <a:gd name="connsiteY66" fmla="*/ 1326032 h 2228726"/>
                <a:gd name="connsiteX67" fmla="*/ 1755591 w 5802153"/>
                <a:gd name="connsiteY67" fmla="*/ 1326032 h 2228726"/>
                <a:gd name="connsiteX68" fmla="*/ 1755591 w 5802153"/>
                <a:gd name="connsiteY68" fmla="*/ 1304239 h 2228726"/>
                <a:gd name="connsiteX69" fmla="*/ 1727578 w 5802153"/>
                <a:gd name="connsiteY69" fmla="*/ 1304239 h 2228726"/>
                <a:gd name="connsiteX70" fmla="*/ 1727578 w 5802153"/>
                <a:gd name="connsiteY70" fmla="*/ 1269997 h 2228726"/>
                <a:gd name="connsiteX71" fmla="*/ 1687106 w 5802153"/>
                <a:gd name="connsiteY71" fmla="*/ 1269997 h 2228726"/>
                <a:gd name="connsiteX72" fmla="*/ 1687106 w 5802153"/>
                <a:gd name="connsiteY72" fmla="*/ 1238869 h 2228726"/>
                <a:gd name="connsiteX73" fmla="*/ 1668428 w 5802153"/>
                <a:gd name="connsiteY73" fmla="*/ 1238869 h 2228726"/>
                <a:gd name="connsiteX74" fmla="*/ 1668428 w 5802153"/>
                <a:gd name="connsiteY74" fmla="*/ 1195292 h 2228726"/>
                <a:gd name="connsiteX75" fmla="*/ 1634195 w 5802153"/>
                <a:gd name="connsiteY75" fmla="*/ 1195292 h 2228726"/>
                <a:gd name="connsiteX76" fmla="*/ 1634195 w 5802153"/>
                <a:gd name="connsiteY76" fmla="*/ 1173509 h 2228726"/>
                <a:gd name="connsiteX77" fmla="*/ 1519019 w 5802153"/>
                <a:gd name="connsiteY77" fmla="*/ 1173509 h 2228726"/>
                <a:gd name="connsiteX78" fmla="*/ 1519019 w 5802153"/>
                <a:gd name="connsiteY78" fmla="*/ 1142381 h 2228726"/>
                <a:gd name="connsiteX79" fmla="*/ 1509684 w 5802153"/>
                <a:gd name="connsiteY79" fmla="*/ 1142381 h 2228726"/>
                <a:gd name="connsiteX80" fmla="*/ 1509684 w 5802153"/>
                <a:gd name="connsiteY80" fmla="*/ 1129922 h 2228726"/>
                <a:gd name="connsiteX81" fmla="*/ 1462992 w 5802153"/>
                <a:gd name="connsiteY81" fmla="*/ 1129922 h 2228726"/>
                <a:gd name="connsiteX82" fmla="*/ 1462992 w 5802153"/>
                <a:gd name="connsiteY82" fmla="*/ 1089460 h 2228726"/>
                <a:gd name="connsiteX83" fmla="*/ 1385173 w 5802153"/>
                <a:gd name="connsiteY83" fmla="*/ 1089460 h 2228726"/>
                <a:gd name="connsiteX84" fmla="*/ 1385173 w 5802153"/>
                <a:gd name="connsiteY84" fmla="*/ 1067667 h 2228726"/>
                <a:gd name="connsiteX85" fmla="*/ 1369609 w 5802153"/>
                <a:gd name="connsiteY85" fmla="*/ 1067667 h 2228726"/>
                <a:gd name="connsiteX86" fmla="*/ 1369609 w 5802153"/>
                <a:gd name="connsiteY86" fmla="*/ 1048998 h 2228726"/>
                <a:gd name="connsiteX87" fmla="*/ 1350931 w 5802153"/>
                <a:gd name="connsiteY87" fmla="*/ 1048998 h 2228726"/>
                <a:gd name="connsiteX88" fmla="*/ 1350931 w 5802153"/>
                <a:gd name="connsiteY88" fmla="*/ 1011641 h 2228726"/>
                <a:gd name="connsiteX89" fmla="*/ 1322918 w 5802153"/>
                <a:gd name="connsiteY89" fmla="*/ 1011641 h 2228726"/>
                <a:gd name="connsiteX90" fmla="*/ 1322918 w 5802153"/>
                <a:gd name="connsiteY90" fmla="*/ 968064 h 2228726"/>
                <a:gd name="connsiteX91" fmla="*/ 1273112 w 5802153"/>
                <a:gd name="connsiteY91" fmla="*/ 968064 h 2228726"/>
                <a:gd name="connsiteX92" fmla="*/ 1273112 w 5802153"/>
                <a:gd name="connsiteY92" fmla="*/ 952500 h 2228726"/>
                <a:gd name="connsiteX93" fmla="*/ 1251328 w 5802153"/>
                <a:gd name="connsiteY93" fmla="*/ 952500 h 2228726"/>
                <a:gd name="connsiteX94" fmla="*/ 1251328 w 5802153"/>
                <a:gd name="connsiteY94" fmla="*/ 902696 h 2228726"/>
                <a:gd name="connsiteX95" fmla="*/ 1195292 w 5802153"/>
                <a:gd name="connsiteY95" fmla="*/ 902696 h 2228726"/>
                <a:gd name="connsiteX96" fmla="*/ 1195292 w 5802153"/>
                <a:gd name="connsiteY96" fmla="*/ 884020 h 2228726"/>
                <a:gd name="connsiteX97" fmla="*/ 1148601 w 5802153"/>
                <a:gd name="connsiteY97" fmla="*/ 884020 h 2228726"/>
                <a:gd name="connsiteX98" fmla="*/ 1148601 w 5802153"/>
                <a:gd name="connsiteY98" fmla="*/ 856005 h 2228726"/>
                <a:gd name="connsiteX99" fmla="*/ 1105024 w 5802153"/>
                <a:gd name="connsiteY99" fmla="*/ 856005 h 2228726"/>
                <a:gd name="connsiteX100" fmla="*/ 1105024 w 5802153"/>
                <a:gd name="connsiteY100" fmla="*/ 818652 h 2228726"/>
                <a:gd name="connsiteX101" fmla="*/ 1073896 w 5802153"/>
                <a:gd name="connsiteY101" fmla="*/ 818652 h 2228726"/>
                <a:gd name="connsiteX102" fmla="*/ 1073896 w 5802153"/>
                <a:gd name="connsiteY102" fmla="*/ 799975 h 2228726"/>
                <a:gd name="connsiteX103" fmla="*/ 983628 w 5802153"/>
                <a:gd name="connsiteY103" fmla="*/ 799975 h 2228726"/>
                <a:gd name="connsiteX104" fmla="*/ 983628 w 5802153"/>
                <a:gd name="connsiteY104" fmla="*/ 765736 h 2228726"/>
                <a:gd name="connsiteX105" fmla="*/ 964949 w 5802153"/>
                <a:gd name="connsiteY105" fmla="*/ 765736 h 2228726"/>
                <a:gd name="connsiteX106" fmla="*/ 964949 w 5802153"/>
                <a:gd name="connsiteY106" fmla="*/ 737721 h 2228726"/>
                <a:gd name="connsiteX107" fmla="*/ 946274 w 5802153"/>
                <a:gd name="connsiteY107" fmla="*/ 737721 h 2228726"/>
                <a:gd name="connsiteX108" fmla="*/ 946274 w 5802153"/>
                <a:gd name="connsiteY108" fmla="*/ 700368 h 2228726"/>
                <a:gd name="connsiteX109" fmla="*/ 912034 w 5802153"/>
                <a:gd name="connsiteY109" fmla="*/ 700368 h 2228726"/>
                <a:gd name="connsiteX110" fmla="*/ 912034 w 5802153"/>
                <a:gd name="connsiteY110" fmla="*/ 653677 h 2228726"/>
                <a:gd name="connsiteX111" fmla="*/ 862231 w 5802153"/>
                <a:gd name="connsiteY111" fmla="*/ 653677 h 2228726"/>
                <a:gd name="connsiteX112" fmla="*/ 862231 w 5802153"/>
                <a:gd name="connsiteY112" fmla="*/ 622549 h 2228726"/>
                <a:gd name="connsiteX113" fmla="*/ 768849 w 5802153"/>
                <a:gd name="connsiteY113" fmla="*/ 622549 h 2228726"/>
                <a:gd name="connsiteX114" fmla="*/ 768849 w 5802153"/>
                <a:gd name="connsiteY114" fmla="*/ 575858 h 2228726"/>
                <a:gd name="connsiteX115" fmla="*/ 734608 w 5802153"/>
                <a:gd name="connsiteY115" fmla="*/ 575858 h 2228726"/>
                <a:gd name="connsiteX116" fmla="*/ 734608 w 5802153"/>
                <a:gd name="connsiteY116" fmla="*/ 544730 h 2228726"/>
                <a:gd name="connsiteX117" fmla="*/ 722157 w 5802153"/>
                <a:gd name="connsiteY117" fmla="*/ 544730 h 2228726"/>
                <a:gd name="connsiteX118" fmla="*/ 722157 w 5802153"/>
                <a:gd name="connsiteY118" fmla="*/ 519829 h 2228726"/>
                <a:gd name="connsiteX119" fmla="*/ 687916 w 5802153"/>
                <a:gd name="connsiteY119" fmla="*/ 519829 h 2228726"/>
                <a:gd name="connsiteX120" fmla="*/ 687916 w 5802153"/>
                <a:gd name="connsiteY120" fmla="*/ 494927 h 2228726"/>
                <a:gd name="connsiteX121" fmla="*/ 628775 w 5802153"/>
                <a:gd name="connsiteY121" fmla="*/ 494927 h 2228726"/>
                <a:gd name="connsiteX122" fmla="*/ 628775 w 5802153"/>
                <a:gd name="connsiteY122" fmla="*/ 442010 h 2228726"/>
                <a:gd name="connsiteX123" fmla="*/ 600760 w 5802153"/>
                <a:gd name="connsiteY123" fmla="*/ 442010 h 2228726"/>
                <a:gd name="connsiteX124" fmla="*/ 600760 w 5802153"/>
                <a:gd name="connsiteY124" fmla="*/ 398432 h 2228726"/>
                <a:gd name="connsiteX125" fmla="*/ 557181 w 5802153"/>
                <a:gd name="connsiteY125" fmla="*/ 398432 h 2228726"/>
                <a:gd name="connsiteX126" fmla="*/ 557181 w 5802153"/>
                <a:gd name="connsiteY126" fmla="*/ 370417 h 2228726"/>
                <a:gd name="connsiteX127" fmla="*/ 535392 w 5802153"/>
                <a:gd name="connsiteY127" fmla="*/ 370417 h 2228726"/>
                <a:gd name="connsiteX128" fmla="*/ 535392 w 5802153"/>
                <a:gd name="connsiteY128" fmla="*/ 301937 h 2228726"/>
                <a:gd name="connsiteX129" fmla="*/ 510490 w 5802153"/>
                <a:gd name="connsiteY129" fmla="*/ 301937 h 2228726"/>
                <a:gd name="connsiteX130" fmla="*/ 510490 w 5802153"/>
                <a:gd name="connsiteY130" fmla="*/ 252132 h 2228726"/>
                <a:gd name="connsiteX131" fmla="*/ 463799 w 5802153"/>
                <a:gd name="connsiteY131" fmla="*/ 252132 h 2228726"/>
                <a:gd name="connsiteX132" fmla="*/ 463799 w 5802153"/>
                <a:gd name="connsiteY132" fmla="*/ 236569 h 2228726"/>
                <a:gd name="connsiteX133" fmla="*/ 389093 w 5802153"/>
                <a:gd name="connsiteY133" fmla="*/ 236569 h 2228726"/>
                <a:gd name="connsiteX134" fmla="*/ 389093 w 5802153"/>
                <a:gd name="connsiteY134" fmla="*/ 186764 h 2228726"/>
                <a:gd name="connsiteX135" fmla="*/ 345515 w 5802153"/>
                <a:gd name="connsiteY135" fmla="*/ 186764 h 2228726"/>
                <a:gd name="connsiteX136" fmla="*/ 345515 w 5802153"/>
                <a:gd name="connsiteY136" fmla="*/ 155638 h 2228726"/>
                <a:gd name="connsiteX137" fmla="*/ 311274 w 5802153"/>
                <a:gd name="connsiteY137" fmla="*/ 155638 h 2228726"/>
                <a:gd name="connsiteX138" fmla="*/ 311274 w 5802153"/>
                <a:gd name="connsiteY138" fmla="*/ 112059 h 2228726"/>
                <a:gd name="connsiteX139" fmla="*/ 283260 w 5802153"/>
                <a:gd name="connsiteY139" fmla="*/ 112059 h 2228726"/>
                <a:gd name="connsiteX140" fmla="*/ 283260 w 5802153"/>
                <a:gd name="connsiteY140" fmla="*/ 87157 h 2228726"/>
                <a:gd name="connsiteX141" fmla="*/ 227230 w 5802153"/>
                <a:gd name="connsiteY141" fmla="*/ 87157 h 2228726"/>
                <a:gd name="connsiteX142" fmla="*/ 227230 w 5802153"/>
                <a:gd name="connsiteY142" fmla="*/ 52917 h 2228726"/>
                <a:gd name="connsiteX143" fmla="*/ 186764 w 5802153"/>
                <a:gd name="connsiteY143" fmla="*/ 52917 h 2228726"/>
                <a:gd name="connsiteX144" fmla="*/ 186764 w 5802153"/>
                <a:gd name="connsiteY144" fmla="*/ 40466 h 2228726"/>
                <a:gd name="connsiteX145" fmla="*/ 136961 w 5802153"/>
                <a:gd name="connsiteY145" fmla="*/ 40466 h 2228726"/>
                <a:gd name="connsiteX146" fmla="*/ 136961 w 5802153"/>
                <a:gd name="connsiteY146" fmla="*/ 28015 h 2228726"/>
                <a:gd name="connsiteX147" fmla="*/ 127623 w 5802153"/>
                <a:gd name="connsiteY147" fmla="*/ 28015 h 2228726"/>
                <a:gd name="connsiteX148" fmla="*/ 127623 w 5802153"/>
                <a:gd name="connsiteY148" fmla="*/ 0 h 2228726"/>
                <a:gd name="connsiteX149" fmla="*/ 0 w 5802153"/>
                <a:gd name="connsiteY149" fmla="*/ 0 h 222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802153" h="2228726">
                  <a:moveTo>
                    <a:pt x="5802154" y="2228726"/>
                  </a:moveTo>
                  <a:lnTo>
                    <a:pt x="4376519" y="2228726"/>
                  </a:lnTo>
                  <a:lnTo>
                    <a:pt x="4376519" y="2191369"/>
                  </a:lnTo>
                  <a:lnTo>
                    <a:pt x="4102599" y="2191369"/>
                  </a:lnTo>
                  <a:lnTo>
                    <a:pt x="4102599" y="2160242"/>
                  </a:lnTo>
                  <a:lnTo>
                    <a:pt x="3940731" y="2160242"/>
                  </a:lnTo>
                  <a:lnTo>
                    <a:pt x="3940731" y="2135343"/>
                  </a:lnTo>
                  <a:lnTo>
                    <a:pt x="3918947" y="2135343"/>
                  </a:lnTo>
                  <a:lnTo>
                    <a:pt x="3918947" y="2104215"/>
                  </a:lnTo>
                  <a:lnTo>
                    <a:pt x="3775758" y="2104215"/>
                  </a:lnTo>
                  <a:lnTo>
                    <a:pt x="3775758" y="2082422"/>
                  </a:lnTo>
                  <a:lnTo>
                    <a:pt x="3738410" y="2082422"/>
                  </a:lnTo>
                  <a:lnTo>
                    <a:pt x="3738410" y="2054409"/>
                  </a:lnTo>
                  <a:lnTo>
                    <a:pt x="3626349" y="2054409"/>
                  </a:lnTo>
                  <a:lnTo>
                    <a:pt x="3626349" y="2032626"/>
                  </a:lnTo>
                  <a:lnTo>
                    <a:pt x="3592106" y="2032626"/>
                  </a:lnTo>
                  <a:lnTo>
                    <a:pt x="3592106" y="2010832"/>
                  </a:lnTo>
                  <a:lnTo>
                    <a:pt x="3492503" y="2010832"/>
                  </a:lnTo>
                  <a:lnTo>
                    <a:pt x="3492503" y="1992154"/>
                  </a:lnTo>
                  <a:lnTo>
                    <a:pt x="3458261" y="1992154"/>
                  </a:lnTo>
                  <a:lnTo>
                    <a:pt x="3458261" y="1967255"/>
                  </a:lnTo>
                  <a:lnTo>
                    <a:pt x="3433363" y="1967255"/>
                  </a:lnTo>
                  <a:lnTo>
                    <a:pt x="3433363" y="1942357"/>
                  </a:lnTo>
                  <a:lnTo>
                    <a:pt x="3274609" y="1942357"/>
                  </a:lnTo>
                  <a:lnTo>
                    <a:pt x="3274609" y="1917449"/>
                  </a:lnTo>
                  <a:lnTo>
                    <a:pt x="3131420" y="1917449"/>
                  </a:lnTo>
                  <a:lnTo>
                    <a:pt x="3131420" y="1883207"/>
                  </a:lnTo>
                  <a:lnTo>
                    <a:pt x="2978896" y="1883207"/>
                  </a:lnTo>
                  <a:lnTo>
                    <a:pt x="2978896" y="1848974"/>
                  </a:lnTo>
                  <a:lnTo>
                    <a:pt x="2953998" y="1848974"/>
                  </a:lnTo>
                  <a:lnTo>
                    <a:pt x="2953998" y="1820951"/>
                  </a:lnTo>
                  <a:lnTo>
                    <a:pt x="2754783" y="1820951"/>
                  </a:lnTo>
                  <a:lnTo>
                    <a:pt x="2754783" y="1799168"/>
                  </a:lnTo>
                  <a:lnTo>
                    <a:pt x="2726769" y="1799168"/>
                  </a:lnTo>
                  <a:lnTo>
                    <a:pt x="2726769" y="1783604"/>
                  </a:lnTo>
                  <a:lnTo>
                    <a:pt x="2673849" y="1783604"/>
                  </a:lnTo>
                  <a:lnTo>
                    <a:pt x="2673849" y="1774269"/>
                  </a:lnTo>
                  <a:lnTo>
                    <a:pt x="2620928" y="1774269"/>
                  </a:lnTo>
                  <a:lnTo>
                    <a:pt x="2620928" y="1752476"/>
                  </a:lnTo>
                  <a:lnTo>
                    <a:pt x="2540003" y="1752476"/>
                  </a:lnTo>
                  <a:lnTo>
                    <a:pt x="2540003" y="1705785"/>
                  </a:lnTo>
                  <a:lnTo>
                    <a:pt x="2483968" y="1705785"/>
                  </a:lnTo>
                  <a:lnTo>
                    <a:pt x="2483968" y="1659093"/>
                  </a:lnTo>
                  <a:lnTo>
                    <a:pt x="2368801" y="1659093"/>
                  </a:lnTo>
                  <a:lnTo>
                    <a:pt x="2368801" y="1646644"/>
                  </a:lnTo>
                  <a:lnTo>
                    <a:pt x="2340788" y="1646644"/>
                  </a:lnTo>
                  <a:lnTo>
                    <a:pt x="2340788" y="1621736"/>
                  </a:lnTo>
                  <a:lnTo>
                    <a:pt x="2275418" y="1621736"/>
                  </a:lnTo>
                  <a:lnTo>
                    <a:pt x="2275418" y="1590608"/>
                  </a:lnTo>
                  <a:lnTo>
                    <a:pt x="2225612" y="1590608"/>
                  </a:lnTo>
                  <a:lnTo>
                    <a:pt x="2225612" y="1562595"/>
                  </a:lnTo>
                  <a:lnTo>
                    <a:pt x="2166471" y="1562595"/>
                  </a:lnTo>
                  <a:lnTo>
                    <a:pt x="2166471" y="1553261"/>
                  </a:lnTo>
                  <a:lnTo>
                    <a:pt x="2132229" y="1553261"/>
                  </a:lnTo>
                  <a:lnTo>
                    <a:pt x="2132229" y="1525248"/>
                  </a:lnTo>
                  <a:lnTo>
                    <a:pt x="2082422" y="1525248"/>
                  </a:lnTo>
                  <a:lnTo>
                    <a:pt x="2082422" y="1481671"/>
                  </a:lnTo>
                  <a:lnTo>
                    <a:pt x="2020176" y="1481671"/>
                  </a:lnTo>
                  <a:lnTo>
                    <a:pt x="2020176" y="1456763"/>
                  </a:lnTo>
                  <a:lnTo>
                    <a:pt x="1961026" y="1456763"/>
                  </a:lnTo>
                  <a:lnTo>
                    <a:pt x="1961026" y="1438085"/>
                  </a:lnTo>
                  <a:lnTo>
                    <a:pt x="1929898" y="1438085"/>
                  </a:lnTo>
                  <a:lnTo>
                    <a:pt x="1929898" y="1416301"/>
                  </a:lnTo>
                  <a:lnTo>
                    <a:pt x="1876987" y="1416301"/>
                  </a:lnTo>
                  <a:lnTo>
                    <a:pt x="1876987" y="1403852"/>
                  </a:lnTo>
                  <a:lnTo>
                    <a:pt x="1783604" y="1403852"/>
                  </a:lnTo>
                  <a:lnTo>
                    <a:pt x="1783604" y="1326032"/>
                  </a:lnTo>
                  <a:lnTo>
                    <a:pt x="1755591" y="1326032"/>
                  </a:lnTo>
                  <a:lnTo>
                    <a:pt x="1755591" y="1304239"/>
                  </a:lnTo>
                  <a:lnTo>
                    <a:pt x="1727578" y="1304239"/>
                  </a:lnTo>
                  <a:lnTo>
                    <a:pt x="1727578" y="1269997"/>
                  </a:lnTo>
                  <a:lnTo>
                    <a:pt x="1687106" y="1269997"/>
                  </a:lnTo>
                  <a:lnTo>
                    <a:pt x="1687106" y="1238869"/>
                  </a:lnTo>
                  <a:lnTo>
                    <a:pt x="1668428" y="1238869"/>
                  </a:lnTo>
                  <a:lnTo>
                    <a:pt x="1668428" y="1195292"/>
                  </a:lnTo>
                  <a:lnTo>
                    <a:pt x="1634195" y="1195292"/>
                  </a:lnTo>
                  <a:lnTo>
                    <a:pt x="1634195" y="1173509"/>
                  </a:lnTo>
                  <a:lnTo>
                    <a:pt x="1519019" y="1173509"/>
                  </a:lnTo>
                  <a:lnTo>
                    <a:pt x="1519019" y="1142381"/>
                  </a:lnTo>
                  <a:lnTo>
                    <a:pt x="1509684" y="1142381"/>
                  </a:lnTo>
                  <a:lnTo>
                    <a:pt x="1509684" y="1129922"/>
                  </a:lnTo>
                  <a:lnTo>
                    <a:pt x="1462992" y="1129922"/>
                  </a:lnTo>
                  <a:lnTo>
                    <a:pt x="1462992" y="1089460"/>
                  </a:lnTo>
                  <a:lnTo>
                    <a:pt x="1385173" y="1089460"/>
                  </a:lnTo>
                  <a:lnTo>
                    <a:pt x="1385173" y="1067667"/>
                  </a:lnTo>
                  <a:lnTo>
                    <a:pt x="1369609" y="1067667"/>
                  </a:lnTo>
                  <a:lnTo>
                    <a:pt x="1369609" y="1048998"/>
                  </a:lnTo>
                  <a:lnTo>
                    <a:pt x="1350931" y="1048998"/>
                  </a:lnTo>
                  <a:lnTo>
                    <a:pt x="1350931" y="1011641"/>
                  </a:lnTo>
                  <a:lnTo>
                    <a:pt x="1322918" y="1011641"/>
                  </a:lnTo>
                  <a:lnTo>
                    <a:pt x="1322918" y="968064"/>
                  </a:lnTo>
                  <a:lnTo>
                    <a:pt x="1273112" y="968064"/>
                  </a:lnTo>
                  <a:lnTo>
                    <a:pt x="1273112" y="952500"/>
                  </a:lnTo>
                  <a:lnTo>
                    <a:pt x="1251328" y="952500"/>
                  </a:lnTo>
                  <a:lnTo>
                    <a:pt x="1251328" y="902696"/>
                  </a:lnTo>
                  <a:lnTo>
                    <a:pt x="1195292" y="902696"/>
                  </a:lnTo>
                  <a:lnTo>
                    <a:pt x="1195292" y="884020"/>
                  </a:lnTo>
                  <a:lnTo>
                    <a:pt x="1148601" y="884020"/>
                  </a:lnTo>
                  <a:lnTo>
                    <a:pt x="1148601" y="856005"/>
                  </a:lnTo>
                  <a:lnTo>
                    <a:pt x="1105024" y="856005"/>
                  </a:lnTo>
                  <a:lnTo>
                    <a:pt x="1105024" y="818652"/>
                  </a:lnTo>
                  <a:lnTo>
                    <a:pt x="1073896" y="818652"/>
                  </a:lnTo>
                  <a:lnTo>
                    <a:pt x="1073896" y="799975"/>
                  </a:lnTo>
                  <a:lnTo>
                    <a:pt x="983628" y="799975"/>
                  </a:lnTo>
                  <a:lnTo>
                    <a:pt x="983628" y="765736"/>
                  </a:lnTo>
                  <a:lnTo>
                    <a:pt x="964949" y="765736"/>
                  </a:lnTo>
                  <a:lnTo>
                    <a:pt x="964949" y="737721"/>
                  </a:lnTo>
                  <a:lnTo>
                    <a:pt x="946274" y="737721"/>
                  </a:lnTo>
                  <a:lnTo>
                    <a:pt x="946274" y="700368"/>
                  </a:lnTo>
                  <a:lnTo>
                    <a:pt x="912034" y="700368"/>
                  </a:lnTo>
                  <a:lnTo>
                    <a:pt x="912034" y="653677"/>
                  </a:lnTo>
                  <a:lnTo>
                    <a:pt x="862231" y="653677"/>
                  </a:lnTo>
                  <a:lnTo>
                    <a:pt x="862231" y="622549"/>
                  </a:lnTo>
                  <a:lnTo>
                    <a:pt x="768849" y="622549"/>
                  </a:lnTo>
                  <a:lnTo>
                    <a:pt x="768849" y="575858"/>
                  </a:lnTo>
                  <a:lnTo>
                    <a:pt x="734608" y="575858"/>
                  </a:lnTo>
                  <a:lnTo>
                    <a:pt x="734608" y="544730"/>
                  </a:lnTo>
                  <a:lnTo>
                    <a:pt x="722157" y="544730"/>
                  </a:lnTo>
                  <a:lnTo>
                    <a:pt x="722157" y="519829"/>
                  </a:lnTo>
                  <a:lnTo>
                    <a:pt x="687916" y="519829"/>
                  </a:lnTo>
                  <a:lnTo>
                    <a:pt x="687916" y="494927"/>
                  </a:lnTo>
                  <a:lnTo>
                    <a:pt x="628775" y="494927"/>
                  </a:lnTo>
                  <a:lnTo>
                    <a:pt x="628775" y="442010"/>
                  </a:lnTo>
                  <a:lnTo>
                    <a:pt x="600760" y="442010"/>
                  </a:lnTo>
                  <a:lnTo>
                    <a:pt x="600760" y="398432"/>
                  </a:lnTo>
                  <a:lnTo>
                    <a:pt x="557181" y="398432"/>
                  </a:lnTo>
                  <a:lnTo>
                    <a:pt x="557181" y="370417"/>
                  </a:lnTo>
                  <a:lnTo>
                    <a:pt x="535392" y="370417"/>
                  </a:lnTo>
                  <a:lnTo>
                    <a:pt x="535392" y="301937"/>
                  </a:lnTo>
                  <a:lnTo>
                    <a:pt x="510490" y="301937"/>
                  </a:lnTo>
                  <a:lnTo>
                    <a:pt x="510490" y="252132"/>
                  </a:lnTo>
                  <a:lnTo>
                    <a:pt x="463799" y="252132"/>
                  </a:lnTo>
                  <a:lnTo>
                    <a:pt x="463799" y="236569"/>
                  </a:lnTo>
                  <a:lnTo>
                    <a:pt x="389093" y="236569"/>
                  </a:lnTo>
                  <a:lnTo>
                    <a:pt x="389093" y="186764"/>
                  </a:lnTo>
                  <a:lnTo>
                    <a:pt x="345515" y="186764"/>
                  </a:lnTo>
                  <a:lnTo>
                    <a:pt x="345515" y="155638"/>
                  </a:lnTo>
                  <a:lnTo>
                    <a:pt x="311274" y="155638"/>
                  </a:lnTo>
                  <a:lnTo>
                    <a:pt x="311274" y="112059"/>
                  </a:lnTo>
                  <a:lnTo>
                    <a:pt x="283260" y="112059"/>
                  </a:lnTo>
                  <a:lnTo>
                    <a:pt x="283260" y="87157"/>
                  </a:lnTo>
                  <a:lnTo>
                    <a:pt x="227230" y="87157"/>
                  </a:lnTo>
                  <a:lnTo>
                    <a:pt x="227230" y="52917"/>
                  </a:lnTo>
                  <a:lnTo>
                    <a:pt x="186764" y="52917"/>
                  </a:lnTo>
                  <a:lnTo>
                    <a:pt x="186764" y="40466"/>
                  </a:lnTo>
                  <a:lnTo>
                    <a:pt x="136961" y="40466"/>
                  </a:lnTo>
                  <a:lnTo>
                    <a:pt x="136961" y="28015"/>
                  </a:lnTo>
                  <a:lnTo>
                    <a:pt x="127623" y="28015"/>
                  </a:lnTo>
                  <a:lnTo>
                    <a:pt x="127623" y="0"/>
                  </a:lnTo>
                  <a:lnTo>
                    <a:pt x="0" y="0"/>
                  </a:lnTo>
                </a:path>
              </a:pathLst>
            </a:custGeom>
            <a:noFill/>
            <a:ln w="25400" cap="flat">
              <a:solidFill>
                <a:schemeClr val="accent2"/>
              </a:solidFill>
              <a:prstDash val="solid"/>
              <a:miter/>
            </a:ln>
          </p:spPr>
          <p:txBody>
            <a:bodyPr rtlCol="0" anchor="ctr"/>
            <a:lstStyle/>
            <a:p>
              <a:endParaRPr lang="en-GB" sz="1600"/>
            </a:p>
          </p:txBody>
        </p:sp>
        <p:sp>
          <p:nvSpPr>
            <p:cNvPr id="199" name="Freeform: Shape 263">
              <a:extLst>
                <a:ext uri="{FF2B5EF4-FFF2-40B4-BE49-F238E27FC236}">
                  <a16:creationId xmlns:a16="http://schemas.microsoft.com/office/drawing/2014/main" id="{63AA1E5F-18B7-4971-AB9B-CD89777D0980}"/>
                </a:ext>
              </a:extLst>
            </p:cNvPr>
            <p:cNvSpPr/>
            <p:nvPr/>
          </p:nvSpPr>
          <p:spPr>
            <a:xfrm>
              <a:off x="5698654" y="39546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sz="1600"/>
            </a:p>
          </p:txBody>
        </p:sp>
        <p:sp>
          <p:nvSpPr>
            <p:cNvPr id="200" name="Freeform: Shape 264">
              <a:extLst>
                <a:ext uri="{FF2B5EF4-FFF2-40B4-BE49-F238E27FC236}">
                  <a16:creationId xmlns:a16="http://schemas.microsoft.com/office/drawing/2014/main" id="{4EABC4E5-5CEA-46B2-94CC-8B1A7C7BD33B}"/>
                </a:ext>
              </a:extLst>
            </p:cNvPr>
            <p:cNvSpPr/>
            <p:nvPr/>
          </p:nvSpPr>
          <p:spPr>
            <a:xfrm>
              <a:off x="5793904" y="401176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sz="1600"/>
            </a:p>
          </p:txBody>
        </p:sp>
        <p:sp>
          <p:nvSpPr>
            <p:cNvPr id="201" name="Freeform: Shape 265">
              <a:extLst>
                <a:ext uri="{FF2B5EF4-FFF2-40B4-BE49-F238E27FC236}">
                  <a16:creationId xmlns:a16="http://schemas.microsoft.com/office/drawing/2014/main" id="{DBF9793B-DCAD-46B7-84AF-09769C0CE6B9}"/>
                </a:ext>
              </a:extLst>
            </p:cNvPr>
            <p:cNvSpPr/>
            <p:nvPr/>
          </p:nvSpPr>
          <p:spPr>
            <a:xfrm>
              <a:off x="5832004" y="40308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sz="1600"/>
            </a:p>
          </p:txBody>
        </p:sp>
        <p:sp>
          <p:nvSpPr>
            <p:cNvPr id="202" name="Freeform: Shape 266">
              <a:extLst>
                <a:ext uri="{FF2B5EF4-FFF2-40B4-BE49-F238E27FC236}">
                  <a16:creationId xmlns:a16="http://schemas.microsoft.com/office/drawing/2014/main" id="{A6BDBD5E-3F5F-4DEB-A8F6-F326CA117847}"/>
                </a:ext>
              </a:extLst>
            </p:cNvPr>
            <p:cNvSpPr/>
            <p:nvPr/>
          </p:nvSpPr>
          <p:spPr>
            <a:xfrm>
              <a:off x="5908204" y="404986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sz="1600"/>
            </a:p>
          </p:txBody>
        </p:sp>
        <p:sp>
          <p:nvSpPr>
            <p:cNvPr id="203" name="Freeform: Shape 267">
              <a:extLst>
                <a:ext uri="{FF2B5EF4-FFF2-40B4-BE49-F238E27FC236}">
                  <a16:creationId xmlns:a16="http://schemas.microsoft.com/office/drawing/2014/main" id="{872BC123-E933-45CB-A22A-A4335AABDB2B}"/>
                </a:ext>
              </a:extLst>
            </p:cNvPr>
            <p:cNvSpPr/>
            <p:nvPr/>
          </p:nvSpPr>
          <p:spPr>
            <a:xfrm>
              <a:off x="5965354" y="40689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sz="1600"/>
            </a:p>
          </p:txBody>
        </p:sp>
        <p:sp>
          <p:nvSpPr>
            <p:cNvPr id="204" name="Freeform: Shape 268">
              <a:extLst>
                <a:ext uri="{FF2B5EF4-FFF2-40B4-BE49-F238E27FC236}">
                  <a16:creationId xmlns:a16="http://schemas.microsoft.com/office/drawing/2014/main" id="{B615EA95-2B63-475B-8C7C-2846DDBB9C26}"/>
                </a:ext>
              </a:extLst>
            </p:cNvPr>
            <p:cNvSpPr/>
            <p:nvPr/>
          </p:nvSpPr>
          <p:spPr>
            <a:xfrm>
              <a:off x="6098704" y="40689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sz="1600"/>
            </a:p>
          </p:txBody>
        </p:sp>
        <p:sp>
          <p:nvSpPr>
            <p:cNvPr id="205" name="Freeform: Shape 269">
              <a:extLst>
                <a:ext uri="{FF2B5EF4-FFF2-40B4-BE49-F238E27FC236}">
                  <a16:creationId xmlns:a16="http://schemas.microsoft.com/office/drawing/2014/main" id="{77C02854-AB50-4348-ACEA-407C3E144638}"/>
                </a:ext>
              </a:extLst>
            </p:cNvPr>
            <p:cNvSpPr/>
            <p:nvPr/>
          </p:nvSpPr>
          <p:spPr>
            <a:xfrm>
              <a:off x="6232054" y="41451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sz="1600"/>
            </a:p>
          </p:txBody>
        </p:sp>
        <p:sp>
          <p:nvSpPr>
            <p:cNvPr id="206" name="Freeform: Shape 270">
              <a:extLst>
                <a:ext uri="{FF2B5EF4-FFF2-40B4-BE49-F238E27FC236}">
                  <a16:creationId xmlns:a16="http://schemas.microsoft.com/office/drawing/2014/main" id="{D1D509E2-EB63-4E2F-BA7C-8A23B993909A}"/>
                </a:ext>
              </a:extLst>
            </p:cNvPr>
            <p:cNvSpPr/>
            <p:nvPr/>
          </p:nvSpPr>
          <p:spPr>
            <a:xfrm>
              <a:off x="6308254" y="41451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sz="1600"/>
            </a:p>
          </p:txBody>
        </p:sp>
        <p:sp>
          <p:nvSpPr>
            <p:cNvPr id="207" name="Freeform: Shape 271">
              <a:extLst>
                <a:ext uri="{FF2B5EF4-FFF2-40B4-BE49-F238E27FC236}">
                  <a16:creationId xmlns:a16="http://schemas.microsoft.com/office/drawing/2014/main" id="{89ECBE66-3043-45BC-841D-33DA878DA391}"/>
                </a:ext>
              </a:extLst>
            </p:cNvPr>
            <p:cNvSpPr/>
            <p:nvPr/>
          </p:nvSpPr>
          <p:spPr>
            <a:xfrm>
              <a:off x="6441604" y="416416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sz="1600"/>
            </a:p>
          </p:txBody>
        </p:sp>
        <p:sp>
          <p:nvSpPr>
            <p:cNvPr id="208" name="Freeform: Shape 272">
              <a:extLst>
                <a:ext uri="{FF2B5EF4-FFF2-40B4-BE49-F238E27FC236}">
                  <a16:creationId xmlns:a16="http://schemas.microsoft.com/office/drawing/2014/main" id="{D38063B1-BE63-4B88-92D8-569193C492B1}"/>
                </a:ext>
              </a:extLst>
            </p:cNvPr>
            <p:cNvSpPr/>
            <p:nvPr/>
          </p:nvSpPr>
          <p:spPr>
            <a:xfrm>
              <a:off x="6479704" y="420226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sz="1600"/>
            </a:p>
          </p:txBody>
        </p:sp>
        <p:sp>
          <p:nvSpPr>
            <p:cNvPr id="209" name="Freeform: Shape 273">
              <a:extLst>
                <a:ext uri="{FF2B5EF4-FFF2-40B4-BE49-F238E27FC236}">
                  <a16:creationId xmlns:a16="http://schemas.microsoft.com/office/drawing/2014/main" id="{FF48228E-1E88-436D-B988-077E1E120F91}"/>
                </a:ext>
              </a:extLst>
            </p:cNvPr>
            <p:cNvSpPr/>
            <p:nvPr/>
          </p:nvSpPr>
          <p:spPr>
            <a:xfrm>
              <a:off x="6517804" y="420226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sz="1600"/>
            </a:p>
          </p:txBody>
        </p:sp>
        <p:sp>
          <p:nvSpPr>
            <p:cNvPr id="210" name="Freeform: Shape 274">
              <a:extLst>
                <a:ext uri="{FF2B5EF4-FFF2-40B4-BE49-F238E27FC236}">
                  <a16:creationId xmlns:a16="http://schemas.microsoft.com/office/drawing/2014/main" id="{B6CD4078-D5FC-4878-B046-D7FED80183B4}"/>
                </a:ext>
              </a:extLst>
            </p:cNvPr>
            <p:cNvSpPr/>
            <p:nvPr/>
          </p:nvSpPr>
          <p:spPr>
            <a:xfrm>
              <a:off x="6803564" y="427846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sz="1600"/>
            </a:p>
          </p:txBody>
        </p:sp>
        <p:sp>
          <p:nvSpPr>
            <p:cNvPr id="211" name="Freeform: Shape 275">
              <a:extLst>
                <a:ext uri="{FF2B5EF4-FFF2-40B4-BE49-F238E27FC236}">
                  <a16:creationId xmlns:a16="http://schemas.microsoft.com/office/drawing/2014/main" id="{95B6BAA2-FB4F-45CC-B090-544DBC568E2A}"/>
                </a:ext>
              </a:extLst>
            </p:cNvPr>
            <p:cNvSpPr/>
            <p:nvPr/>
          </p:nvSpPr>
          <p:spPr>
            <a:xfrm>
              <a:off x="6955964" y="43356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sz="1600"/>
            </a:p>
          </p:txBody>
        </p:sp>
        <p:sp>
          <p:nvSpPr>
            <p:cNvPr id="212" name="Freeform: Shape 276">
              <a:extLst>
                <a:ext uri="{FF2B5EF4-FFF2-40B4-BE49-F238E27FC236}">
                  <a16:creationId xmlns:a16="http://schemas.microsoft.com/office/drawing/2014/main" id="{63D2A7EE-3AE6-4C56-87D9-77E1BA6CAB0E}"/>
                </a:ext>
              </a:extLst>
            </p:cNvPr>
            <p:cNvSpPr/>
            <p:nvPr/>
          </p:nvSpPr>
          <p:spPr>
            <a:xfrm>
              <a:off x="7203614" y="44118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sz="1600"/>
            </a:p>
          </p:txBody>
        </p:sp>
        <p:sp>
          <p:nvSpPr>
            <p:cNvPr id="213" name="Freeform: Shape 277">
              <a:extLst>
                <a:ext uri="{FF2B5EF4-FFF2-40B4-BE49-F238E27FC236}">
                  <a16:creationId xmlns:a16="http://schemas.microsoft.com/office/drawing/2014/main" id="{4304DC0C-9D46-4E9D-A618-9D955A7B468C}"/>
                </a:ext>
              </a:extLst>
            </p:cNvPr>
            <p:cNvSpPr/>
            <p:nvPr/>
          </p:nvSpPr>
          <p:spPr>
            <a:xfrm>
              <a:off x="7298864" y="44118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sz="1600"/>
            </a:p>
          </p:txBody>
        </p:sp>
        <p:sp>
          <p:nvSpPr>
            <p:cNvPr id="214" name="Freeform: Shape 278">
              <a:extLst>
                <a:ext uri="{FF2B5EF4-FFF2-40B4-BE49-F238E27FC236}">
                  <a16:creationId xmlns:a16="http://schemas.microsoft.com/office/drawing/2014/main" id="{FDDFF912-269E-43B1-8A55-D2E3F51A11CD}"/>
                </a:ext>
              </a:extLst>
            </p:cNvPr>
            <p:cNvSpPr/>
            <p:nvPr/>
          </p:nvSpPr>
          <p:spPr>
            <a:xfrm>
              <a:off x="7432214" y="44499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sz="1600"/>
            </a:p>
          </p:txBody>
        </p:sp>
        <p:sp>
          <p:nvSpPr>
            <p:cNvPr id="215" name="Freeform: Shape 279">
              <a:extLst>
                <a:ext uri="{FF2B5EF4-FFF2-40B4-BE49-F238E27FC236}">
                  <a16:creationId xmlns:a16="http://schemas.microsoft.com/office/drawing/2014/main" id="{DDFF96BC-E1A6-459F-BFF4-A414B9AB1C43}"/>
                </a:ext>
              </a:extLst>
            </p:cNvPr>
            <p:cNvSpPr/>
            <p:nvPr/>
          </p:nvSpPr>
          <p:spPr>
            <a:xfrm>
              <a:off x="7603664" y="44880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sz="1600"/>
            </a:p>
          </p:txBody>
        </p:sp>
        <p:sp>
          <p:nvSpPr>
            <p:cNvPr id="216" name="Freeform: Shape 280">
              <a:extLst>
                <a:ext uri="{FF2B5EF4-FFF2-40B4-BE49-F238E27FC236}">
                  <a16:creationId xmlns:a16="http://schemas.microsoft.com/office/drawing/2014/main" id="{EA911514-0778-4B74-9894-37197364D5D8}"/>
                </a:ext>
              </a:extLst>
            </p:cNvPr>
            <p:cNvSpPr/>
            <p:nvPr/>
          </p:nvSpPr>
          <p:spPr>
            <a:xfrm>
              <a:off x="7717964" y="44880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sz="1600"/>
            </a:p>
          </p:txBody>
        </p:sp>
        <p:sp>
          <p:nvSpPr>
            <p:cNvPr id="217" name="Freeform: Shape 281">
              <a:extLst>
                <a:ext uri="{FF2B5EF4-FFF2-40B4-BE49-F238E27FC236}">
                  <a16:creationId xmlns:a16="http://schemas.microsoft.com/office/drawing/2014/main" id="{FB5AD8D9-35CB-4E23-85B5-8346E887E8D6}"/>
                </a:ext>
              </a:extLst>
            </p:cNvPr>
            <p:cNvSpPr/>
            <p:nvPr/>
          </p:nvSpPr>
          <p:spPr>
            <a:xfrm>
              <a:off x="8022764" y="44880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sz="1600"/>
            </a:p>
          </p:txBody>
        </p:sp>
        <p:sp>
          <p:nvSpPr>
            <p:cNvPr id="218" name="Freeform: Shape 282">
              <a:extLst>
                <a:ext uri="{FF2B5EF4-FFF2-40B4-BE49-F238E27FC236}">
                  <a16:creationId xmlns:a16="http://schemas.microsoft.com/office/drawing/2014/main" id="{0C15426D-6AC0-4B93-8C5F-799809E7232E}"/>
                </a:ext>
              </a:extLst>
            </p:cNvPr>
            <p:cNvSpPr/>
            <p:nvPr/>
          </p:nvSpPr>
          <p:spPr>
            <a:xfrm>
              <a:off x="8479973" y="44880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sz="1600"/>
            </a:p>
          </p:txBody>
        </p:sp>
        <p:sp>
          <p:nvSpPr>
            <p:cNvPr id="219" name="Freeform: Shape 283">
              <a:extLst>
                <a:ext uri="{FF2B5EF4-FFF2-40B4-BE49-F238E27FC236}">
                  <a16:creationId xmlns:a16="http://schemas.microsoft.com/office/drawing/2014/main" id="{B31E6004-5633-4AB1-A183-7936BF80C6BB}"/>
                </a:ext>
              </a:extLst>
            </p:cNvPr>
            <p:cNvSpPr/>
            <p:nvPr/>
          </p:nvSpPr>
          <p:spPr>
            <a:xfrm>
              <a:off x="8632373" y="44880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sz="1600"/>
            </a:p>
          </p:txBody>
        </p:sp>
        <p:sp>
          <p:nvSpPr>
            <p:cNvPr id="220" name="Freeform: Shape 284">
              <a:extLst>
                <a:ext uri="{FF2B5EF4-FFF2-40B4-BE49-F238E27FC236}">
                  <a16:creationId xmlns:a16="http://schemas.microsoft.com/office/drawing/2014/main" id="{5D296B41-02EF-483B-AE07-A7F13420BED2}"/>
                </a:ext>
              </a:extLst>
            </p:cNvPr>
            <p:cNvSpPr/>
            <p:nvPr/>
          </p:nvSpPr>
          <p:spPr>
            <a:xfrm>
              <a:off x="8994323" y="4488017"/>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tlCol="0" anchor="ctr"/>
            <a:lstStyle/>
            <a:p>
              <a:endParaRPr lang="en-GB" sz="1600"/>
            </a:p>
          </p:txBody>
        </p:sp>
      </p:grpSp>
      <p:sp>
        <p:nvSpPr>
          <p:cNvPr id="221" name="Freeform 21">
            <a:extLst>
              <a:ext uri="{FF2B5EF4-FFF2-40B4-BE49-F238E27FC236}">
                <a16:creationId xmlns:a16="http://schemas.microsoft.com/office/drawing/2014/main" id="{603DEF09-2CAE-47E5-ACEC-6D2B8D725433}"/>
              </a:ext>
            </a:extLst>
          </p:cNvPr>
          <p:cNvSpPr>
            <a:spLocks/>
          </p:cNvSpPr>
          <p:nvPr/>
        </p:nvSpPr>
        <p:spPr bwMode="auto">
          <a:xfrm>
            <a:off x="6841915" y="3117431"/>
            <a:ext cx="4896000" cy="19787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222" name="Group 221">
            <a:extLst>
              <a:ext uri="{FF2B5EF4-FFF2-40B4-BE49-F238E27FC236}">
                <a16:creationId xmlns:a16="http://schemas.microsoft.com/office/drawing/2014/main" id="{976F9BB0-8581-421E-83F0-64C14738DED8}"/>
              </a:ext>
            </a:extLst>
          </p:cNvPr>
          <p:cNvGrpSpPr/>
          <p:nvPr/>
        </p:nvGrpSpPr>
        <p:grpSpPr>
          <a:xfrm>
            <a:off x="6138454" y="2969560"/>
            <a:ext cx="708509" cy="2262234"/>
            <a:chOff x="1275846" y="1241841"/>
            <a:chExt cx="708509" cy="2906371"/>
          </a:xfrm>
        </p:grpSpPr>
        <p:sp>
          <p:nvSpPr>
            <p:cNvPr id="223" name="Line 6">
              <a:extLst>
                <a:ext uri="{FF2B5EF4-FFF2-40B4-BE49-F238E27FC236}">
                  <a16:creationId xmlns:a16="http://schemas.microsoft.com/office/drawing/2014/main" id="{D936AFBD-6FEE-41B4-ADAA-8D5F4C22A986}"/>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24" name="Line 7">
              <a:extLst>
                <a:ext uri="{FF2B5EF4-FFF2-40B4-BE49-F238E27FC236}">
                  <a16:creationId xmlns:a16="http://schemas.microsoft.com/office/drawing/2014/main" id="{6D3A602E-347E-42B6-80CA-9619E5A95609}"/>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25" name="Line 8">
              <a:extLst>
                <a:ext uri="{FF2B5EF4-FFF2-40B4-BE49-F238E27FC236}">
                  <a16:creationId xmlns:a16="http://schemas.microsoft.com/office/drawing/2014/main" id="{A2D1CB00-8328-497E-984F-2ABCB1732154}"/>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26" name="Line 9">
              <a:extLst>
                <a:ext uri="{FF2B5EF4-FFF2-40B4-BE49-F238E27FC236}">
                  <a16:creationId xmlns:a16="http://schemas.microsoft.com/office/drawing/2014/main" id="{1E2AD8C2-C56A-49DB-BF88-052CA55C3CB9}"/>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27" name="Line 10">
              <a:extLst>
                <a:ext uri="{FF2B5EF4-FFF2-40B4-BE49-F238E27FC236}">
                  <a16:creationId xmlns:a16="http://schemas.microsoft.com/office/drawing/2014/main" id="{608E8D8F-8394-4450-9414-6489FD9D32AF}"/>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28" name="Line 11">
              <a:extLst>
                <a:ext uri="{FF2B5EF4-FFF2-40B4-BE49-F238E27FC236}">
                  <a16:creationId xmlns:a16="http://schemas.microsoft.com/office/drawing/2014/main" id="{AFCF654D-01E9-44F2-91A9-FC24ABA032DB}"/>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29" name="TextBox 228">
              <a:extLst>
                <a:ext uri="{FF2B5EF4-FFF2-40B4-BE49-F238E27FC236}">
                  <a16:creationId xmlns:a16="http://schemas.microsoft.com/office/drawing/2014/main" id="{9CB52648-7390-4495-A287-0EBD97ED974C}"/>
                </a:ext>
              </a:extLst>
            </p:cNvPr>
            <p:cNvSpPr txBox="1"/>
            <p:nvPr/>
          </p:nvSpPr>
          <p:spPr>
            <a:xfrm rot="16200000">
              <a:off x="916786" y="2552923"/>
              <a:ext cx="995119"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latin typeface="Arial" panose="020B0604020202020204" pitchFamily="34" charset="0"/>
                  <a:ea typeface="MS Mincho"/>
                  <a:cs typeface="Arial" panose="020B0604020202020204" pitchFamily="34" charset="0"/>
                </a:rPr>
                <a:t>PFS、%</a:t>
              </a:r>
            </a:p>
          </p:txBody>
        </p:sp>
        <p:sp>
          <p:nvSpPr>
            <p:cNvPr id="230" name="TextBox 229">
              <a:extLst>
                <a:ext uri="{FF2B5EF4-FFF2-40B4-BE49-F238E27FC236}">
                  <a16:creationId xmlns:a16="http://schemas.microsoft.com/office/drawing/2014/main" id="{A43DD4B6-9E84-45C6-BC95-D533767C0E7D}"/>
                </a:ext>
              </a:extLst>
            </p:cNvPr>
            <p:cNvSpPr txBox="1"/>
            <p:nvPr/>
          </p:nvSpPr>
          <p:spPr>
            <a:xfrm>
              <a:off x="1503220" y="1241841"/>
              <a:ext cx="439543" cy="35587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100</a:t>
              </a:r>
            </a:p>
          </p:txBody>
        </p:sp>
        <p:sp>
          <p:nvSpPr>
            <p:cNvPr id="231" name="TextBox 230">
              <a:extLst>
                <a:ext uri="{FF2B5EF4-FFF2-40B4-BE49-F238E27FC236}">
                  <a16:creationId xmlns:a16="http://schemas.microsoft.com/office/drawing/2014/main" id="{65F090F4-D1EF-419E-B850-83B0DCC670F3}"/>
                </a:ext>
              </a:extLst>
            </p:cNvPr>
            <p:cNvSpPr txBox="1"/>
            <p:nvPr/>
          </p:nvSpPr>
          <p:spPr>
            <a:xfrm>
              <a:off x="1588179" y="1765980"/>
              <a:ext cx="354584" cy="35587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80</a:t>
              </a:r>
            </a:p>
          </p:txBody>
        </p:sp>
        <p:sp>
          <p:nvSpPr>
            <p:cNvPr id="232" name="TextBox 231">
              <a:extLst>
                <a:ext uri="{FF2B5EF4-FFF2-40B4-BE49-F238E27FC236}">
                  <a16:creationId xmlns:a16="http://schemas.microsoft.com/office/drawing/2014/main" id="{547B7EB4-FE27-4AA7-A8A5-6FC46DE21CB9}"/>
                </a:ext>
              </a:extLst>
            </p:cNvPr>
            <p:cNvSpPr txBox="1"/>
            <p:nvPr/>
          </p:nvSpPr>
          <p:spPr>
            <a:xfrm>
              <a:off x="1588179" y="2264511"/>
              <a:ext cx="354584" cy="35587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60</a:t>
              </a:r>
            </a:p>
          </p:txBody>
        </p:sp>
        <p:sp>
          <p:nvSpPr>
            <p:cNvPr id="233" name="TextBox 232">
              <a:extLst>
                <a:ext uri="{FF2B5EF4-FFF2-40B4-BE49-F238E27FC236}">
                  <a16:creationId xmlns:a16="http://schemas.microsoft.com/office/drawing/2014/main" id="{E7028218-0F25-49BA-8AA5-BE46A57D96A2}"/>
                </a:ext>
              </a:extLst>
            </p:cNvPr>
            <p:cNvSpPr txBox="1"/>
            <p:nvPr/>
          </p:nvSpPr>
          <p:spPr>
            <a:xfrm>
              <a:off x="1588179" y="2779164"/>
              <a:ext cx="354584" cy="35587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40</a:t>
              </a:r>
            </a:p>
          </p:txBody>
        </p:sp>
        <p:sp>
          <p:nvSpPr>
            <p:cNvPr id="234" name="TextBox 233">
              <a:extLst>
                <a:ext uri="{FF2B5EF4-FFF2-40B4-BE49-F238E27FC236}">
                  <a16:creationId xmlns:a16="http://schemas.microsoft.com/office/drawing/2014/main" id="{8A7BC39D-28C2-4A7E-AF65-28CA8EC055CC}"/>
                </a:ext>
              </a:extLst>
            </p:cNvPr>
            <p:cNvSpPr txBox="1"/>
            <p:nvPr/>
          </p:nvSpPr>
          <p:spPr>
            <a:xfrm>
              <a:off x="1588179" y="3283067"/>
              <a:ext cx="354584" cy="35587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20</a:t>
              </a:r>
            </a:p>
          </p:txBody>
        </p:sp>
        <p:sp>
          <p:nvSpPr>
            <p:cNvPr id="235" name="TextBox 234">
              <a:extLst>
                <a:ext uri="{FF2B5EF4-FFF2-40B4-BE49-F238E27FC236}">
                  <a16:creationId xmlns:a16="http://schemas.microsoft.com/office/drawing/2014/main" id="{A76CD609-ED2C-4B3D-BFE9-E71AE00C0E9D}"/>
                </a:ext>
              </a:extLst>
            </p:cNvPr>
            <p:cNvSpPr txBox="1"/>
            <p:nvPr/>
          </p:nvSpPr>
          <p:spPr>
            <a:xfrm>
              <a:off x="1673145" y="3792342"/>
              <a:ext cx="269626" cy="35587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a:t>
              </a:r>
            </a:p>
          </p:txBody>
        </p:sp>
      </p:grpSp>
      <p:sp>
        <p:nvSpPr>
          <p:cNvPr id="236" name="TextBox 235">
            <a:extLst>
              <a:ext uri="{FF2B5EF4-FFF2-40B4-BE49-F238E27FC236}">
                <a16:creationId xmlns:a16="http://schemas.microsoft.com/office/drawing/2014/main" id="{353F1657-1F30-40AB-8100-B4999A68D79E}"/>
              </a:ext>
            </a:extLst>
          </p:cNvPr>
          <p:cNvSpPr txBox="1"/>
          <p:nvPr/>
        </p:nvSpPr>
        <p:spPr>
          <a:xfrm>
            <a:off x="8808162" y="5411396"/>
            <a:ext cx="954107"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latin typeface="Arial" panose="020B0604020202020204" pitchFamily="34" charset="0"/>
                <a:ea typeface="MS Mincho"/>
                <a:cs typeface="Arial" panose="020B0604020202020204" pitchFamily="34" charset="0"/>
              </a:rPr>
              <a:t>期間、月数</a:t>
            </a:r>
          </a:p>
        </p:txBody>
      </p:sp>
      <p:grpSp>
        <p:nvGrpSpPr>
          <p:cNvPr id="237" name="Group 236">
            <a:extLst>
              <a:ext uri="{FF2B5EF4-FFF2-40B4-BE49-F238E27FC236}">
                <a16:creationId xmlns:a16="http://schemas.microsoft.com/office/drawing/2014/main" id="{DF331E05-9D7C-472B-A130-52D6FA5E07A0}"/>
              </a:ext>
            </a:extLst>
          </p:cNvPr>
          <p:cNvGrpSpPr/>
          <p:nvPr/>
        </p:nvGrpSpPr>
        <p:grpSpPr>
          <a:xfrm>
            <a:off x="6764927" y="5104132"/>
            <a:ext cx="5099827" cy="313980"/>
            <a:chOff x="6747733" y="4832136"/>
            <a:chExt cx="4116118" cy="313980"/>
          </a:xfrm>
        </p:grpSpPr>
        <p:sp>
          <p:nvSpPr>
            <p:cNvPr id="238" name="Line 19">
              <a:extLst>
                <a:ext uri="{FF2B5EF4-FFF2-40B4-BE49-F238E27FC236}">
                  <a16:creationId xmlns:a16="http://schemas.microsoft.com/office/drawing/2014/main" id="{15035DF9-8BFB-4387-AB37-F25D8640658E}"/>
                </a:ext>
              </a:extLst>
            </p:cNvPr>
            <p:cNvSpPr>
              <a:spLocks noChangeShapeType="1"/>
            </p:cNvSpPr>
            <p:nvPr/>
          </p:nvSpPr>
          <p:spPr bwMode="auto">
            <a:xfrm>
              <a:off x="10573496"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39" name="Line 21">
              <a:extLst>
                <a:ext uri="{FF2B5EF4-FFF2-40B4-BE49-F238E27FC236}">
                  <a16:creationId xmlns:a16="http://schemas.microsoft.com/office/drawing/2014/main" id="{5B8A95BB-5424-411C-AF3C-C451404D2A9D}"/>
                </a:ext>
              </a:extLst>
            </p:cNvPr>
            <p:cNvSpPr>
              <a:spLocks noChangeShapeType="1"/>
            </p:cNvSpPr>
            <p:nvPr/>
          </p:nvSpPr>
          <p:spPr bwMode="auto">
            <a:xfrm>
              <a:off x="10361376"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240" name="Line 21">
              <a:extLst>
                <a:ext uri="{FF2B5EF4-FFF2-40B4-BE49-F238E27FC236}">
                  <a16:creationId xmlns:a16="http://schemas.microsoft.com/office/drawing/2014/main" id="{90C0A88D-55AC-4846-9BFE-AD5765671A33}"/>
                </a:ext>
              </a:extLst>
            </p:cNvPr>
            <p:cNvSpPr>
              <a:spLocks noChangeShapeType="1"/>
            </p:cNvSpPr>
            <p:nvPr/>
          </p:nvSpPr>
          <p:spPr bwMode="auto">
            <a:xfrm>
              <a:off x="10151197"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241" name="Line 21">
              <a:extLst>
                <a:ext uri="{FF2B5EF4-FFF2-40B4-BE49-F238E27FC236}">
                  <a16:creationId xmlns:a16="http://schemas.microsoft.com/office/drawing/2014/main" id="{7DBE374C-6F5E-4C18-AB3C-F061C339EE24}"/>
                </a:ext>
              </a:extLst>
            </p:cNvPr>
            <p:cNvSpPr>
              <a:spLocks noChangeShapeType="1"/>
            </p:cNvSpPr>
            <p:nvPr/>
          </p:nvSpPr>
          <p:spPr bwMode="auto">
            <a:xfrm>
              <a:off x="9942404"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242" name="Line 21">
              <a:extLst>
                <a:ext uri="{FF2B5EF4-FFF2-40B4-BE49-F238E27FC236}">
                  <a16:creationId xmlns:a16="http://schemas.microsoft.com/office/drawing/2014/main" id="{28B0222E-A3FD-4F7A-A82D-BF51BA87F15B}"/>
                </a:ext>
              </a:extLst>
            </p:cNvPr>
            <p:cNvSpPr>
              <a:spLocks noChangeShapeType="1"/>
            </p:cNvSpPr>
            <p:nvPr/>
          </p:nvSpPr>
          <p:spPr bwMode="auto">
            <a:xfrm>
              <a:off x="9733610"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243" name="Line 21">
              <a:extLst>
                <a:ext uri="{FF2B5EF4-FFF2-40B4-BE49-F238E27FC236}">
                  <a16:creationId xmlns:a16="http://schemas.microsoft.com/office/drawing/2014/main" id="{07CE01DA-0E37-4153-B3BF-BD03EE57D13E}"/>
                </a:ext>
              </a:extLst>
            </p:cNvPr>
            <p:cNvSpPr>
              <a:spLocks noChangeShapeType="1"/>
            </p:cNvSpPr>
            <p:nvPr/>
          </p:nvSpPr>
          <p:spPr bwMode="auto">
            <a:xfrm>
              <a:off x="9524817"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244" name="Line 21">
              <a:extLst>
                <a:ext uri="{FF2B5EF4-FFF2-40B4-BE49-F238E27FC236}">
                  <a16:creationId xmlns:a16="http://schemas.microsoft.com/office/drawing/2014/main" id="{12342C01-C390-4EB2-A582-B3765549BFEE}"/>
                </a:ext>
              </a:extLst>
            </p:cNvPr>
            <p:cNvSpPr>
              <a:spLocks noChangeShapeType="1"/>
            </p:cNvSpPr>
            <p:nvPr/>
          </p:nvSpPr>
          <p:spPr bwMode="auto">
            <a:xfrm>
              <a:off x="9316023"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245" name="Line 21">
              <a:extLst>
                <a:ext uri="{FF2B5EF4-FFF2-40B4-BE49-F238E27FC236}">
                  <a16:creationId xmlns:a16="http://schemas.microsoft.com/office/drawing/2014/main" id="{B18C62F7-6AE6-4B9B-BE4A-0F94DF0D7216}"/>
                </a:ext>
              </a:extLst>
            </p:cNvPr>
            <p:cNvSpPr>
              <a:spLocks noChangeShapeType="1"/>
            </p:cNvSpPr>
            <p:nvPr/>
          </p:nvSpPr>
          <p:spPr bwMode="auto">
            <a:xfrm>
              <a:off x="9107230"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246" name="Line 21">
              <a:extLst>
                <a:ext uri="{FF2B5EF4-FFF2-40B4-BE49-F238E27FC236}">
                  <a16:creationId xmlns:a16="http://schemas.microsoft.com/office/drawing/2014/main" id="{9B3992C2-52F3-4AD2-8A2E-7813DE513B9A}"/>
                </a:ext>
              </a:extLst>
            </p:cNvPr>
            <p:cNvSpPr>
              <a:spLocks noChangeShapeType="1"/>
            </p:cNvSpPr>
            <p:nvPr/>
          </p:nvSpPr>
          <p:spPr bwMode="auto">
            <a:xfrm>
              <a:off x="8898436"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247" name="Line 21">
              <a:extLst>
                <a:ext uri="{FF2B5EF4-FFF2-40B4-BE49-F238E27FC236}">
                  <a16:creationId xmlns:a16="http://schemas.microsoft.com/office/drawing/2014/main" id="{08FEBEB6-BFD1-4ADA-97A3-DA227F27B5BA}"/>
                </a:ext>
              </a:extLst>
            </p:cNvPr>
            <p:cNvSpPr>
              <a:spLocks noChangeShapeType="1"/>
            </p:cNvSpPr>
            <p:nvPr/>
          </p:nvSpPr>
          <p:spPr bwMode="auto">
            <a:xfrm>
              <a:off x="8689643"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248" name="Line 21">
              <a:extLst>
                <a:ext uri="{FF2B5EF4-FFF2-40B4-BE49-F238E27FC236}">
                  <a16:creationId xmlns:a16="http://schemas.microsoft.com/office/drawing/2014/main" id="{273E5160-57EE-4000-AB33-84026787BC64}"/>
                </a:ext>
              </a:extLst>
            </p:cNvPr>
            <p:cNvSpPr>
              <a:spLocks noChangeShapeType="1"/>
            </p:cNvSpPr>
            <p:nvPr/>
          </p:nvSpPr>
          <p:spPr bwMode="auto">
            <a:xfrm>
              <a:off x="8480849"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249" name="Line 21">
              <a:extLst>
                <a:ext uri="{FF2B5EF4-FFF2-40B4-BE49-F238E27FC236}">
                  <a16:creationId xmlns:a16="http://schemas.microsoft.com/office/drawing/2014/main" id="{03BB7446-BE95-4304-8F0D-E7B26DED3284}"/>
                </a:ext>
              </a:extLst>
            </p:cNvPr>
            <p:cNvSpPr>
              <a:spLocks noChangeShapeType="1"/>
            </p:cNvSpPr>
            <p:nvPr/>
          </p:nvSpPr>
          <p:spPr bwMode="auto">
            <a:xfrm>
              <a:off x="8272055"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250" name="Line 21">
              <a:extLst>
                <a:ext uri="{FF2B5EF4-FFF2-40B4-BE49-F238E27FC236}">
                  <a16:creationId xmlns:a16="http://schemas.microsoft.com/office/drawing/2014/main" id="{39D4C7F9-3CE0-447B-A8D5-21BAAF04674B}"/>
                </a:ext>
              </a:extLst>
            </p:cNvPr>
            <p:cNvSpPr>
              <a:spLocks noChangeShapeType="1"/>
            </p:cNvSpPr>
            <p:nvPr/>
          </p:nvSpPr>
          <p:spPr bwMode="auto">
            <a:xfrm>
              <a:off x="8063262"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251" name="Line 21">
              <a:extLst>
                <a:ext uri="{FF2B5EF4-FFF2-40B4-BE49-F238E27FC236}">
                  <a16:creationId xmlns:a16="http://schemas.microsoft.com/office/drawing/2014/main" id="{C177302D-25A2-4B95-B7E1-E027ACF53F04}"/>
                </a:ext>
              </a:extLst>
            </p:cNvPr>
            <p:cNvSpPr>
              <a:spLocks noChangeShapeType="1"/>
            </p:cNvSpPr>
            <p:nvPr/>
          </p:nvSpPr>
          <p:spPr bwMode="auto">
            <a:xfrm>
              <a:off x="7854468"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252" name="Line 21">
              <a:extLst>
                <a:ext uri="{FF2B5EF4-FFF2-40B4-BE49-F238E27FC236}">
                  <a16:creationId xmlns:a16="http://schemas.microsoft.com/office/drawing/2014/main" id="{7A4EEAFD-7ADC-4A1A-8FB6-8EF2A2BDDE57}"/>
                </a:ext>
              </a:extLst>
            </p:cNvPr>
            <p:cNvSpPr>
              <a:spLocks noChangeShapeType="1"/>
            </p:cNvSpPr>
            <p:nvPr/>
          </p:nvSpPr>
          <p:spPr bwMode="auto">
            <a:xfrm>
              <a:off x="7645675"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253" name="Line 21">
              <a:extLst>
                <a:ext uri="{FF2B5EF4-FFF2-40B4-BE49-F238E27FC236}">
                  <a16:creationId xmlns:a16="http://schemas.microsoft.com/office/drawing/2014/main" id="{55D91959-CD74-4C9F-A8B0-68452B135E58}"/>
                </a:ext>
              </a:extLst>
            </p:cNvPr>
            <p:cNvSpPr>
              <a:spLocks noChangeShapeType="1"/>
            </p:cNvSpPr>
            <p:nvPr/>
          </p:nvSpPr>
          <p:spPr bwMode="auto">
            <a:xfrm>
              <a:off x="7436881"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254" name="Line 21">
              <a:extLst>
                <a:ext uri="{FF2B5EF4-FFF2-40B4-BE49-F238E27FC236}">
                  <a16:creationId xmlns:a16="http://schemas.microsoft.com/office/drawing/2014/main" id="{66F32C5E-1004-4B73-B0E7-C50936DFAAAB}"/>
                </a:ext>
              </a:extLst>
            </p:cNvPr>
            <p:cNvSpPr>
              <a:spLocks noChangeShapeType="1"/>
            </p:cNvSpPr>
            <p:nvPr/>
          </p:nvSpPr>
          <p:spPr bwMode="auto">
            <a:xfrm>
              <a:off x="7228088"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255" name="Line 21">
              <a:extLst>
                <a:ext uri="{FF2B5EF4-FFF2-40B4-BE49-F238E27FC236}">
                  <a16:creationId xmlns:a16="http://schemas.microsoft.com/office/drawing/2014/main" id="{CC702C47-CC53-47EC-87FD-45439F24173F}"/>
                </a:ext>
              </a:extLst>
            </p:cNvPr>
            <p:cNvSpPr>
              <a:spLocks noChangeShapeType="1"/>
            </p:cNvSpPr>
            <p:nvPr/>
          </p:nvSpPr>
          <p:spPr bwMode="auto">
            <a:xfrm>
              <a:off x="7019294"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256" name="Line 21">
              <a:extLst>
                <a:ext uri="{FF2B5EF4-FFF2-40B4-BE49-F238E27FC236}">
                  <a16:creationId xmlns:a16="http://schemas.microsoft.com/office/drawing/2014/main" id="{E3D21F55-BBB6-4368-B013-E794C4E8C4CE}"/>
                </a:ext>
              </a:extLst>
            </p:cNvPr>
            <p:cNvSpPr>
              <a:spLocks noChangeShapeType="1"/>
            </p:cNvSpPr>
            <p:nvPr/>
          </p:nvSpPr>
          <p:spPr bwMode="auto">
            <a:xfrm>
              <a:off x="6810500"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257" name="Line 21">
              <a:extLst>
                <a:ext uri="{FF2B5EF4-FFF2-40B4-BE49-F238E27FC236}">
                  <a16:creationId xmlns:a16="http://schemas.microsoft.com/office/drawing/2014/main" id="{CAAFCAB5-94DE-4215-A4CB-C5AFA59247E4}"/>
                </a:ext>
              </a:extLst>
            </p:cNvPr>
            <p:cNvSpPr>
              <a:spLocks noChangeShapeType="1"/>
            </p:cNvSpPr>
            <p:nvPr/>
          </p:nvSpPr>
          <p:spPr bwMode="auto">
            <a:xfrm>
              <a:off x="10772844" y="483213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258" name="TextBox 257">
              <a:extLst>
                <a:ext uri="{FF2B5EF4-FFF2-40B4-BE49-F238E27FC236}">
                  <a16:creationId xmlns:a16="http://schemas.microsoft.com/office/drawing/2014/main" id="{1C500C8C-A450-483C-8D31-13F853716ABD}"/>
                </a:ext>
              </a:extLst>
            </p:cNvPr>
            <p:cNvSpPr txBox="1"/>
            <p:nvPr/>
          </p:nvSpPr>
          <p:spPr>
            <a:xfrm>
              <a:off x="10268641" y="4904136"/>
              <a:ext cx="18547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34</a:t>
              </a:r>
            </a:p>
          </p:txBody>
        </p:sp>
        <p:sp>
          <p:nvSpPr>
            <p:cNvPr id="259" name="TextBox 258">
              <a:extLst>
                <a:ext uri="{FF2B5EF4-FFF2-40B4-BE49-F238E27FC236}">
                  <a16:creationId xmlns:a16="http://schemas.microsoft.com/office/drawing/2014/main" id="{CF639459-B9CE-44A8-998B-084459179785}"/>
                </a:ext>
              </a:extLst>
            </p:cNvPr>
            <p:cNvSpPr txBox="1"/>
            <p:nvPr/>
          </p:nvSpPr>
          <p:spPr>
            <a:xfrm>
              <a:off x="10480760" y="4904136"/>
              <a:ext cx="18547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36</a:t>
              </a:r>
            </a:p>
          </p:txBody>
        </p:sp>
        <p:sp>
          <p:nvSpPr>
            <p:cNvPr id="260" name="TextBox 259">
              <a:extLst>
                <a:ext uri="{FF2B5EF4-FFF2-40B4-BE49-F238E27FC236}">
                  <a16:creationId xmlns:a16="http://schemas.microsoft.com/office/drawing/2014/main" id="{B6058F44-5EF5-4817-AE05-F72CCCDA2796}"/>
                </a:ext>
              </a:extLst>
            </p:cNvPr>
            <p:cNvSpPr txBox="1"/>
            <p:nvPr/>
          </p:nvSpPr>
          <p:spPr>
            <a:xfrm>
              <a:off x="10056731" y="4904136"/>
              <a:ext cx="18547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32</a:t>
              </a:r>
            </a:p>
          </p:txBody>
        </p:sp>
        <p:sp>
          <p:nvSpPr>
            <p:cNvPr id="261" name="TextBox 260">
              <a:extLst>
                <a:ext uri="{FF2B5EF4-FFF2-40B4-BE49-F238E27FC236}">
                  <a16:creationId xmlns:a16="http://schemas.microsoft.com/office/drawing/2014/main" id="{6452ACC5-D5B0-4007-B4DC-FC4677B0E0EB}"/>
                </a:ext>
              </a:extLst>
            </p:cNvPr>
            <p:cNvSpPr txBox="1"/>
            <p:nvPr/>
          </p:nvSpPr>
          <p:spPr>
            <a:xfrm>
              <a:off x="9847938" y="4904136"/>
              <a:ext cx="18547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30</a:t>
              </a:r>
            </a:p>
          </p:txBody>
        </p:sp>
        <p:sp>
          <p:nvSpPr>
            <p:cNvPr id="262" name="TextBox 261">
              <a:extLst>
                <a:ext uri="{FF2B5EF4-FFF2-40B4-BE49-F238E27FC236}">
                  <a16:creationId xmlns:a16="http://schemas.microsoft.com/office/drawing/2014/main" id="{6E523383-AEDC-4610-8BDD-CFA9A8B83E65}"/>
                </a:ext>
              </a:extLst>
            </p:cNvPr>
            <p:cNvSpPr txBox="1"/>
            <p:nvPr/>
          </p:nvSpPr>
          <p:spPr>
            <a:xfrm>
              <a:off x="9639145" y="4904136"/>
              <a:ext cx="18547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28</a:t>
              </a:r>
            </a:p>
          </p:txBody>
        </p:sp>
        <p:sp>
          <p:nvSpPr>
            <p:cNvPr id="263" name="TextBox 262">
              <a:extLst>
                <a:ext uri="{FF2B5EF4-FFF2-40B4-BE49-F238E27FC236}">
                  <a16:creationId xmlns:a16="http://schemas.microsoft.com/office/drawing/2014/main" id="{3C938D99-72B1-484F-B315-80F7F0A19C9B}"/>
                </a:ext>
              </a:extLst>
            </p:cNvPr>
            <p:cNvSpPr txBox="1"/>
            <p:nvPr/>
          </p:nvSpPr>
          <p:spPr>
            <a:xfrm>
              <a:off x="9430352" y="4904136"/>
              <a:ext cx="18547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26</a:t>
              </a:r>
            </a:p>
          </p:txBody>
        </p:sp>
        <p:sp>
          <p:nvSpPr>
            <p:cNvPr id="264" name="TextBox 263">
              <a:extLst>
                <a:ext uri="{FF2B5EF4-FFF2-40B4-BE49-F238E27FC236}">
                  <a16:creationId xmlns:a16="http://schemas.microsoft.com/office/drawing/2014/main" id="{FA2A3AD5-9957-433B-8D4D-75A80CAF4B3B}"/>
                </a:ext>
              </a:extLst>
            </p:cNvPr>
            <p:cNvSpPr txBox="1"/>
            <p:nvPr/>
          </p:nvSpPr>
          <p:spPr>
            <a:xfrm>
              <a:off x="9221557" y="4904136"/>
              <a:ext cx="18547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24</a:t>
              </a:r>
            </a:p>
          </p:txBody>
        </p:sp>
        <p:sp>
          <p:nvSpPr>
            <p:cNvPr id="265" name="TextBox 264">
              <a:extLst>
                <a:ext uri="{FF2B5EF4-FFF2-40B4-BE49-F238E27FC236}">
                  <a16:creationId xmlns:a16="http://schemas.microsoft.com/office/drawing/2014/main" id="{8AE39988-546D-483D-A362-5A67CA315BD2}"/>
                </a:ext>
              </a:extLst>
            </p:cNvPr>
            <p:cNvSpPr txBox="1"/>
            <p:nvPr/>
          </p:nvSpPr>
          <p:spPr>
            <a:xfrm>
              <a:off x="9012764" y="4904136"/>
              <a:ext cx="18547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22</a:t>
              </a:r>
            </a:p>
          </p:txBody>
        </p:sp>
        <p:sp>
          <p:nvSpPr>
            <p:cNvPr id="266" name="TextBox 265">
              <a:extLst>
                <a:ext uri="{FF2B5EF4-FFF2-40B4-BE49-F238E27FC236}">
                  <a16:creationId xmlns:a16="http://schemas.microsoft.com/office/drawing/2014/main" id="{0FD737FD-5AA8-48B4-A3BB-3C692BC2F06B}"/>
                </a:ext>
              </a:extLst>
            </p:cNvPr>
            <p:cNvSpPr txBox="1"/>
            <p:nvPr/>
          </p:nvSpPr>
          <p:spPr>
            <a:xfrm>
              <a:off x="8803970" y="4904136"/>
              <a:ext cx="18547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20</a:t>
              </a:r>
            </a:p>
          </p:txBody>
        </p:sp>
        <p:sp>
          <p:nvSpPr>
            <p:cNvPr id="267" name="TextBox 266">
              <a:extLst>
                <a:ext uri="{FF2B5EF4-FFF2-40B4-BE49-F238E27FC236}">
                  <a16:creationId xmlns:a16="http://schemas.microsoft.com/office/drawing/2014/main" id="{6E73F54B-C884-4FF8-B08B-11007690321E}"/>
                </a:ext>
              </a:extLst>
            </p:cNvPr>
            <p:cNvSpPr txBox="1"/>
            <p:nvPr/>
          </p:nvSpPr>
          <p:spPr>
            <a:xfrm>
              <a:off x="8595177" y="4904136"/>
              <a:ext cx="18547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18</a:t>
              </a:r>
            </a:p>
          </p:txBody>
        </p:sp>
        <p:sp>
          <p:nvSpPr>
            <p:cNvPr id="268" name="TextBox 267">
              <a:extLst>
                <a:ext uri="{FF2B5EF4-FFF2-40B4-BE49-F238E27FC236}">
                  <a16:creationId xmlns:a16="http://schemas.microsoft.com/office/drawing/2014/main" id="{9A0E6CF5-30C0-4B91-A543-4E4E7730B379}"/>
                </a:ext>
              </a:extLst>
            </p:cNvPr>
            <p:cNvSpPr txBox="1"/>
            <p:nvPr/>
          </p:nvSpPr>
          <p:spPr>
            <a:xfrm>
              <a:off x="8386383" y="4904136"/>
              <a:ext cx="18547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16</a:t>
              </a:r>
            </a:p>
          </p:txBody>
        </p:sp>
        <p:sp>
          <p:nvSpPr>
            <p:cNvPr id="269" name="TextBox 268">
              <a:extLst>
                <a:ext uri="{FF2B5EF4-FFF2-40B4-BE49-F238E27FC236}">
                  <a16:creationId xmlns:a16="http://schemas.microsoft.com/office/drawing/2014/main" id="{0104EF1C-83A6-46FD-876F-6AA92FF96695}"/>
                </a:ext>
              </a:extLst>
            </p:cNvPr>
            <p:cNvSpPr txBox="1"/>
            <p:nvPr/>
          </p:nvSpPr>
          <p:spPr>
            <a:xfrm>
              <a:off x="8177590" y="4904136"/>
              <a:ext cx="18547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14</a:t>
              </a:r>
            </a:p>
          </p:txBody>
        </p:sp>
        <p:sp>
          <p:nvSpPr>
            <p:cNvPr id="270" name="TextBox 269">
              <a:extLst>
                <a:ext uri="{FF2B5EF4-FFF2-40B4-BE49-F238E27FC236}">
                  <a16:creationId xmlns:a16="http://schemas.microsoft.com/office/drawing/2014/main" id="{ABF354EE-D46A-47AE-870D-16A65CBAAB38}"/>
                </a:ext>
              </a:extLst>
            </p:cNvPr>
            <p:cNvSpPr txBox="1"/>
            <p:nvPr/>
          </p:nvSpPr>
          <p:spPr>
            <a:xfrm>
              <a:off x="7968796" y="4904136"/>
              <a:ext cx="18547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12</a:t>
              </a:r>
            </a:p>
          </p:txBody>
        </p:sp>
        <p:sp>
          <p:nvSpPr>
            <p:cNvPr id="271" name="TextBox 270">
              <a:extLst>
                <a:ext uri="{FF2B5EF4-FFF2-40B4-BE49-F238E27FC236}">
                  <a16:creationId xmlns:a16="http://schemas.microsoft.com/office/drawing/2014/main" id="{A01D76C9-F06D-4D35-8E85-9E53D0160436}"/>
                </a:ext>
              </a:extLst>
            </p:cNvPr>
            <p:cNvSpPr txBox="1"/>
            <p:nvPr/>
          </p:nvSpPr>
          <p:spPr>
            <a:xfrm>
              <a:off x="7760002" y="4904136"/>
              <a:ext cx="18547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10</a:t>
              </a:r>
            </a:p>
          </p:txBody>
        </p:sp>
        <p:sp>
          <p:nvSpPr>
            <p:cNvPr id="272" name="TextBox 271">
              <a:extLst>
                <a:ext uri="{FF2B5EF4-FFF2-40B4-BE49-F238E27FC236}">
                  <a16:creationId xmlns:a16="http://schemas.microsoft.com/office/drawing/2014/main" id="{3556C138-079D-426B-84CC-0422C705F147}"/>
                </a:ext>
              </a:extLst>
            </p:cNvPr>
            <p:cNvSpPr txBox="1"/>
            <p:nvPr/>
          </p:nvSpPr>
          <p:spPr>
            <a:xfrm>
              <a:off x="7582907" y="4904136"/>
              <a:ext cx="122076"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8</a:t>
              </a:r>
            </a:p>
          </p:txBody>
        </p:sp>
        <p:sp>
          <p:nvSpPr>
            <p:cNvPr id="273" name="TextBox 272">
              <a:extLst>
                <a:ext uri="{FF2B5EF4-FFF2-40B4-BE49-F238E27FC236}">
                  <a16:creationId xmlns:a16="http://schemas.microsoft.com/office/drawing/2014/main" id="{FE13C6CF-4C3C-4760-AA93-369CC47D275A}"/>
                </a:ext>
              </a:extLst>
            </p:cNvPr>
            <p:cNvSpPr txBox="1"/>
            <p:nvPr/>
          </p:nvSpPr>
          <p:spPr>
            <a:xfrm>
              <a:off x="7374113" y="4904136"/>
              <a:ext cx="122076"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6</a:t>
              </a:r>
            </a:p>
          </p:txBody>
        </p:sp>
        <p:sp>
          <p:nvSpPr>
            <p:cNvPr id="274" name="TextBox 273">
              <a:extLst>
                <a:ext uri="{FF2B5EF4-FFF2-40B4-BE49-F238E27FC236}">
                  <a16:creationId xmlns:a16="http://schemas.microsoft.com/office/drawing/2014/main" id="{E19BC455-27CF-48BA-A9DA-283B81D9927F}"/>
                </a:ext>
              </a:extLst>
            </p:cNvPr>
            <p:cNvSpPr txBox="1"/>
            <p:nvPr/>
          </p:nvSpPr>
          <p:spPr>
            <a:xfrm>
              <a:off x="7165320" y="4904136"/>
              <a:ext cx="122076"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4</a:t>
              </a:r>
            </a:p>
          </p:txBody>
        </p:sp>
        <p:sp>
          <p:nvSpPr>
            <p:cNvPr id="275" name="TextBox 274">
              <a:extLst>
                <a:ext uri="{FF2B5EF4-FFF2-40B4-BE49-F238E27FC236}">
                  <a16:creationId xmlns:a16="http://schemas.microsoft.com/office/drawing/2014/main" id="{14A287FD-976A-4F52-BA90-6223B077787E}"/>
                </a:ext>
              </a:extLst>
            </p:cNvPr>
            <p:cNvSpPr txBox="1"/>
            <p:nvPr/>
          </p:nvSpPr>
          <p:spPr>
            <a:xfrm>
              <a:off x="6956527" y="4904136"/>
              <a:ext cx="122076"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2</a:t>
              </a:r>
            </a:p>
          </p:txBody>
        </p:sp>
        <p:sp>
          <p:nvSpPr>
            <p:cNvPr id="276" name="TextBox 275">
              <a:extLst>
                <a:ext uri="{FF2B5EF4-FFF2-40B4-BE49-F238E27FC236}">
                  <a16:creationId xmlns:a16="http://schemas.microsoft.com/office/drawing/2014/main" id="{B6A55348-C017-4C6C-B65A-4F92C5C766F7}"/>
                </a:ext>
              </a:extLst>
            </p:cNvPr>
            <p:cNvSpPr txBox="1"/>
            <p:nvPr/>
          </p:nvSpPr>
          <p:spPr>
            <a:xfrm>
              <a:off x="6747733" y="4904136"/>
              <a:ext cx="122076"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0</a:t>
              </a:r>
            </a:p>
          </p:txBody>
        </p:sp>
        <p:sp>
          <p:nvSpPr>
            <p:cNvPr id="277" name="TextBox 276">
              <a:extLst>
                <a:ext uri="{FF2B5EF4-FFF2-40B4-BE49-F238E27FC236}">
                  <a16:creationId xmlns:a16="http://schemas.microsoft.com/office/drawing/2014/main" id="{2C38DFB7-E500-4D6B-A63A-4878B34DC181}"/>
                </a:ext>
              </a:extLst>
            </p:cNvPr>
            <p:cNvSpPr txBox="1"/>
            <p:nvPr/>
          </p:nvSpPr>
          <p:spPr>
            <a:xfrm>
              <a:off x="10678380" y="4904136"/>
              <a:ext cx="18547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38</a:t>
              </a:r>
            </a:p>
          </p:txBody>
        </p:sp>
      </p:grpSp>
      <p:sp>
        <p:nvSpPr>
          <p:cNvPr id="278" name="TextBox 277">
            <a:extLst>
              <a:ext uri="{FF2B5EF4-FFF2-40B4-BE49-F238E27FC236}">
                <a16:creationId xmlns:a16="http://schemas.microsoft.com/office/drawing/2014/main" id="{FDC06F54-F952-4E1B-A893-704548C2DF5D}"/>
              </a:ext>
            </a:extLst>
          </p:cNvPr>
          <p:cNvSpPr txBox="1"/>
          <p:nvPr/>
        </p:nvSpPr>
        <p:spPr>
          <a:xfrm>
            <a:off x="7973510" y="3213951"/>
            <a:ext cx="4173817" cy="261610"/>
          </a:xfrm>
          <a:prstGeom prst="rect">
            <a:avLst/>
          </a:prstGeom>
          <a:noFill/>
        </p:spPr>
        <p:txBody>
          <a:bodyPr wrap="square" rtlCol="0">
            <a:spAutoFit/>
          </a:bodyPr>
          <a:lstStyle/>
          <a:p>
            <a:r>
              <a:rPr lang="ja-JP" sz="1100" dirty="0"/>
              <a:t>統計学的有意性のために事前指定されたp = 0.0134が必要</a:t>
            </a:r>
          </a:p>
        </p:txBody>
      </p:sp>
      <p:graphicFrame>
        <p:nvGraphicFramePr>
          <p:cNvPr id="279" name="Table 196">
            <a:extLst>
              <a:ext uri="{FF2B5EF4-FFF2-40B4-BE49-F238E27FC236}">
                <a16:creationId xmlns:a16="http://schemas.microsoft.com/office/drawing/2014/main" id="{0658AC8A-35F7-4AD4-B181-61ACC7F7AA14}"/>
              </a:ext>
            </a:extLst>
          </p:cNvPr>
          <p:cNvGraphicFramePr>
            <a:graphicFrameLocks noGrp="1"/>
          </p:cNvGraphicFramePr>
          <p:nvPr>
            <p:extLst>
              <p:ext uri="{D42A27DB-BD31-4B8C-83A1-F6EECF244321}">
                <p14:modId xmlns:p14="http://schemas.microsoft.com/office/powerpoint/2010/main" val="316997137"/>
              </p:ext>
            </p:extLst>
          </p:nvPr>
        </p:nvGraphicFramePr>
        <p:xfrm>
          <a:off x="7360920" y="1858890"/>
          <a:ext cx="4445000" cy="113099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1034632105"/>
                    </a:ext>
                  </a:extLst>
                </a:gridCol>
                <a:gridCol w="944880">
                  <a:extLst>
                    <a:ext uri="{9D8B030D-6E8A-4147-A177-3AD203B41FA5}">
                      <a16:colId xmlns:a16="http://schemas.microsoft.com/office/drawing/2014/main" val="2279484620"/>
                    </a:ext>
                  </a:extLst>
                </a:gridCol>
                <a:gridCol w="1188720">
                  <a:extLst>
                    <a:ext uri="{9D8B030D-6E8A-4147-A177-3AD203B41FA5}">
                      <a16:colId xmlns:a16="http://schemas.microsoft.com/office/drawing/2014/main" val="4018745463"/>
                    </a:ext>
                  </a:extLst>
                </a:gridCol>
                <a:gridCol w="955040">
                  <a:extLst>
                    <a:ext uri="{9D8B030D-6E8A-4147-A177-3AD203B41FA5}">
                      <a16:colId xmlns:a16="http://schemas.microsoft.com/office/drawing/2014/main" val="1303679651"/>
                    </a:ext>
                  </a:extLst>
                </a:gridCol>
                <a:gridCol w="670560">
                  <a:extLst>
                    <a:ext uri="{9D8B030D-6E8A-4147-A177-3AD203B41FA5}">
                      <a16:colId xmlns:a16="http://schemas.microsoft.com/office/drawing/2014/main" val="3221861210"/>
                    </a:ext>
                  </a:extLst>
                </a:gridCol>
              </a:tblGrid>
              <a:tr h="370840">
                <a:tc>
                  <a:txBody>
                    <a:bodyPr/>
                    <a:lstStyle/>
                    <a:p>
                      <a:endParaRPr lang="en-GB" sz="1200" dirty="0"/>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t>事象、n</a:t>
                      </a:r>
                      <a:r>
                        <a:rPr lang="ja-JP" sz="1200" baseline="0"/>
                        <a:t>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t>mPFS、mo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t>HR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i="0"/>
                        <a:t>P値</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312785"/>
                  </a:ext>
                </a:extLst>
              </a:tr>
              <a:tr h="233903">
                <a:tc>
                  <a:txBody>
                    <a:bodyPr/>
                    <a:lstStyle/>
                    <a:p>
                      <a:r>
                        <a:rPr lang="ja-JP" sz="1200">
                          <a:solidFill>
                            <a:schemeClr val="tx1"/>
                          </a:solidFill>
                        </a:rPr>
                        <a:t>ペンブロリズマブ</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237 (79.0)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2.6 (1.5, 2.8)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ja-JP" sz="1200" dirty="0">
                          <a:solidFill>
                            <a:srgbClr val="4D4D4D"/>
                          </a:solidFill>
                        </a:rPr>
                        <a:t>0.74 </a:t>
                      </a:r>
                      <a:br>
                        <a:rPr lang="ja-JP" sz="1200" dirty="0">
                          <a:solidFill>
                            <a:srgbClr val="4D4D4D"/>
                          </a:solidFill>
                        </a:rPr>
                      </a:br>
                      <a:r>
                        <a:rPr lang="ja-JP" sz="1200" dirty="0">
                          <a:solidFill>
                            <a:srgbClr val="4D4D4D"/>
                          </a:solidFill>
                        </a:rPr>
                        <a:t>(0.60、0.92)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ja-JP" sz="1200" i="0">
                          <a:solidFill>
                            <a:srgbClr val="4D4D4D"/>
                          </a:solidFill>
                        </a:rPr>
                        <a:t>0.0032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7687122"/>
                  </a:ext>
                </a:extLst>
              </a:tr>
              <a:tr h="255470">
                <a:tc>
                  <a:txBody>
                    <a:bodyPr/>
                    <a:lstStyle/>
                    <a:p>
                      <a:r>
                        <a:rPr lang="ja-JP" sz="1200">
                          <a:solidFill>
                            <a:schemeClr val="tx1"/>
                          </a:solidFill>
                        </a:rPr>
                        <a:t>プラセボ</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134 (87.6)</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chemeClr val="tx1"/>
                          </a:solidFill>
                        </a:rPr>
                        <a:t>2.3 (1.4、</a:t>
                      </a:r>
                      <a:r>
                        <a:rPr lang="ja-JP" sz="1200" baseline="0" dirty="0">
                          <a:solidFill>
                            <a:schemeClr val="tx1"/>
                          </a:solidFill>
                        </a:rPr>
                        <a:t> </a:t>
                      </a:r>
                      <a:r>
                        <a:rPr lang="ja-JP" sz="1200" dirty="0">
                          <a:solidFill>
                            <a:schemeClr val="tx1"/>
                          </a:solidFill>
                        </a:rPr>
                        <a:t>2.8)</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rtl="0"/>
                      <a:endParaRPr lang="en-GB" sz="1200" dirty="0"/>
                    </a:p>
                  </a:txBody>
                  <a:tcPr marL="36000" marR="36000" marT="36000" marB="36000" anchor="ctr"/>
                </a:tc>
                <a:tc vMerge="1">
                  <a:txBody>
                    <a:bodyPr/>
                    <a:lstStyle/>
                    <a:p>
                      <a:pPr algn="l" rtl="0"/>
                      <a:endParaRPr lang="en-GB" sz="1200" dirty="0"/>
                    </a:p>
                  </a:txBody>
                  <a:tcPr marL="36000" marR="36000" marT="36000" marB="36000" anchor="ctr"/>
                </a:tc>
                <a:extLst>
                  <a:ext uri="{0D108BD9-81ED-4DB2-BD59-A6C34878D82A}">
                    <a16:rowId xmlns:a16="http://schemas.microsoft.com/office/drawing/2014/main" val="3242410741"/>
                  </a:ext>
                </a:extLst>
              </a:tr>
            </a:tbl>
          </a:graphicData>
        </a:graphic>
      </p:graphicFrame>
      <p:cxnSp>
        <p:nvCxnSpPr>
          <p:cNvPr id="280" name="Straight Connector 279">
            <a:extLst>
              <a:ext uri="{FF2B5EF4-FFF2-40B4-BE49-F238E27FC236}">
                <a16:creationId xmlns:a16="http://schemas.microsoft.com/office/drawing/2014/main" id="{1EF6DD7E-622C-409F-A647-BEAF200441D2}"/>
              </a:ext>
            </a:extLst>
          </p:cNvPr>
          <p:cNvCxnSpPr>
            <a:cxnSpLocks/>
            <a:stCxn id="34" idx="0"/>
          </p:cNvCxnSpPr>
          <p:nvPr/>
        </p:nvCxnSpPr>
        <p:spPr>
          <a:xfrm flipV="1">
            <a:off x="3605570" y="3919436"/>
            <a:ext cx="0" cy="1205016"/>
          </a:xfrm>
          <a:prstGeom prst="line">
            <a:avLst/>
          </a:prstGeom>
          <a:ln w="2222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281" name="TextBox 280">
            <a:extLst>
              <a:ext uri="{FF2B5EF4-FFF2-40B4-BE49-F238E27FC236}">
                <a16:creationId xmlns:a16="http://schemas.microsoft.com/office/drawing/2014/main" id="{174C7A04-9CEC-467D-9DA2-28D0F683E224}"/>
              </a:ext>
            </a:extLst>
          </p:cNvPr>
          <p:cNvSpPr txBox="1"/>
          <p:nvPr/>
        </p:nvSpPr>
        <p:spPr>
          <a:xfrm>
            <a:off x="3614265" y="3723541"/>
            <a:ext cx="1047082" cy="600164"/>
          </a:xfrm>
          <a:prstGeom prst="rect">
            <a:avLst/>
          </a:prstGeom>
          <a:noFill/>
        </p:spPr>
        <p:txBody>
          <a:bodyPr wrap="none" rtlCol="0">
            <a:spAutoFit/>
          </a:bodyPr>
          <a:lstStyle/>
          <a:p>
            <a:r>
              <a:rPr lang="ja-JP" sz="1100"/>
              <a:t>24か月間の率</a:t>
            </a:r>
          </a:p>
          <a:p>
            <a:r>
              <a:rPr lang="ja-JP" sz="1100">
                <a:solidFill>
                  <a:srgbClr val="B60D27"/>
                </a:solidFill>
              </a:rPr>
              <a:t>34.3%</a:t>
            </a:r>
          </a:p>
          <a:p>
            <a:r>
              <a:rPr lang="ja-JP" sz="1100">
                <a:solidFill>
                  <a:schemeClr val="accent2"/>
                </a:solidFill>
              </a:rPr>
              <a:t>24.9%</a:t>
            </a:r>
          </a:p>
        </p:txBody>
      </p:sp>
      <p:cxnSp>
        <p:nvCxnSpPr>
          <p:cNvPr id="282" name="Straight Connector 281">
            <a:extLst>
              <a:ext uri="{FF2B5EF4-FFF2-40B4-BE49-F238E27FC236}">
                <a16:creationId xmlns:a16="http://schemas.microsoft.com/office/drawing/2014/main" id="{75CB6CED-2B57-40F5-8120-F48EC4AED4E3}"/>
              </a:ext>
            </a:extLst>
          </p:cNvPr>
          <p:cNvCxnSpPr>
            <a:cxnSpLocks/>
          </p:cNvCxnSpPr>
          <p:nvPr/>
        </p:nvCxnSpPr>
        <p:spPr>
          <a:xfrm flipV="1">
            <a:off x="9945410" y="3919436"/>
            <a:ext cx="0" cy="1205016"/>
          </a:xfrm>
          <a:prstGeom prst="line">
            <a:avLst/>
          </a:prstGeom>
          <a:ln w="22225">
            <a:solidFill>
              <a:srgbClr val="4D4D4D"/>
            </a:solidFill>
            <a:prstDash val="sysDash"/>
          </a:ln>
        </p:spPr>
        <p:style>
          <a:lnRef idx="1">
            <a:schemeClr val="accent1"/>
          </a:lnRef>
          <a:fillRef idx="0">
            <a:schemeClr val="accent1"/>
          </a:fillRef>
          <a:effectRef idx="0">
            <a:schemeClr val="accent1"/>
          </a:effectRef>
          <a:fontRef idx="minor">
            <a:schemeClr val="tx1"/>
          </a:fontRef>
        </p:style>
      </p:cxnSp>
      <p:sp>
        <p:nvSpPr>
          <p:cNvPr id="283" name="TextBox 282">
            <a:extLst>
              <a:ext uri="{FF2B5EF4-FFF2-40B4-BE49-F238E27FC236}">
                <a16:creationId xmlns:a16="http://schemas.microsoft.com/office/drawing/2014/main" id="{CDC7BA3D-4362-4DC8-816C-2B9119326B0C}"/>
              </a:ext>
            </a:extLst>
          </p:cNvPr>
          <p:cNvSpPr txBox="1"/>
          <p:nvPr/>
        </p:nvSpPr>
        <p:spPr>
          <a:xfrm>
            <a:off x="9940737" y="4042505"/>
            <a:ext cx="1047082" cy="600164"/>
          </a:xfrm>
          <a:prstGeom prst="rect">
            <a:avLst/>
          </a:prstGeom>
          <a:noFill/>
        </p:spPr>
        <p:txBody>
          <a:bodyPr wrap="none" rtlCol="0">
            <a:spAutoFit/>
          </a:bodyPr>
          <a:lstStyle/>
          <a:p>
            <a:r>
              <a:rPr lang="ja-JP" sz="1100"/>
              <a:t>24か月間の率</a:t>
            </a:r>
          </a:p>
          <a:p>
            <a:r>
              <a:rPr lang="ja-JP" sz="1100">
                <a:solidFill>
                  <a:srgbClr val="B60D27"/>
                </a:solidFill>
              </a:rPr>
              <a:t>11.0%</a:t>
            </a:r>
          </a:p>
          <a:p>
            <a:r>
              <a:rPr lang="ja-JP" sz="1100">
                <a:solidFill>
                  <a:schemeClr val="accent2"/>
                </a:solidFill>
              </a:rPr>
              <a:t>0%</a:t>
            </a:r>
          </a:p>
        </p:txBody>
      </p:sp>
      <p:grpSp>
        <p:nvGrpSpPr>
          <p:cNvPr id="284" name="Group 283">
            <a:extLst>
              <a:ext uri="{FF2B5EF4-FFF2-40B4-BE49-F238E27FC236}">
                <a16:creationId xmlns:a16="http://schemas.microsoft.com/office/drawing/2014/main" id="{F784AB7E-2706-4BA7-BA13-2C5B79D7B99C}"/>
              </a:ext>
            </a:extLst>
          </p:cNvPr>
          <p:cNvGrpSpPr/>
          <p:nvPr/>
        </p:nvGrpSpPr>
        <p:grpSpPr>
          <a:xfrm>
            <a:off x="6717637" y="5776848"/>
            <a:ext cx="5097422" cy="195814"/>
            <a:chOff x="5942680" y="5512960"/>
            <a:chExt cx="5097422" cy="195814"/>
          </a:xfrm>
        </p:grpSpPr>
        <p:sp>
          <p:nvSpPr>
            <p:cNvPr id="285" name="TextBox 284">
              <a:extLst>
                <a:ext uri="{FF2B5EF4-FFF2-40B4-BE49-F238E27FC236}">
                  <a16:creationId xmlns:a16="http://schemas.microsoft.com/office/drawing/2014/main" id="{154AF998-622A-4E0D-8901-AE53810275F3}"/>
                </a:ext>
              </a:extLst>
            </p:cNvPr>
            <p:cNvSpPr txBox="1"/>
            <p:nvPr/>
          </p:nvSpPr>
          <p:spPr>
            <a:xfrm>
              <a:off x="10402029" y="5512960"/>
              <a:ext cx="130411"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1</a:t>
              </a:r>
            </a:p>
          </p:txBody>
        </p:sp>
        <p:sp>
          <p:nvSpPr>
            <p:cNvPr id="286" name="TextBox 285">
              <a:extLst>
                <a:ext uri="{FF2B5EF4-FFF2-40B4-BE49-F238E27FC236}">
                  <a16:creationId xmlns:a16="http://schemas.microsoft.com/office/drawing/2014/main" id="{B648CF3D-915C-4D50-B99E-B31626418F7F}"/>
                </a:ext>
              </a:extLst>
            </p:cNvPr>
            <p:cNvSpPr txBox="1"/>
            <p:nvPr/>
          </p:nvSpPr>
          <p:spPr>
            <a:xfrm>
              <a:off x="10664842" y="5512960"/>
              <a:ext cx="130411"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0</a:t>
              </a:r>
            </a:p>
          </p:txBody>
        </p:sp>
        <p:sp>
          <p:nvSpPr>
            <p:cNvPr id="287" name="TextBox 286">
              <a:extLst>
                <a:ext uri="{FF2B5EF4-FFF2-40B4-BE49-F238E27FC236}">
                  <a16:creationId xmlns:a16="http://schemas.microsoft.com/office/drawing/2014/main" id="{5468B525-32AE-4FAA-AB31-E46E7F5BE7F0}"/>
                </a:ext>
              </a:extLst>
            </p:cNvPr>
            <p:cNvSpPr txBox="1"/>
            <p:nvPr/>
          </p:nvSpPr>
          <p:spPr>
            <a:xfrm>
              <a:off x="10139475" y="5512960"/>
              <a:ext cx="130411"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3</a:t>
              </a:r>
            </a:p>
          </p:txBody>
        </p:sp>
        <p:sp>
          <p:nvSpPr>
            <p:cNvPr id="288" name="TextBox 287">
              <a:extLst>
                <a:ext uri="{FF2B5EF4-FFF2-40B4-BE49-F238E27FC236}">
                  <a16:creationId xmlns:a16="http://schemas.microsoft.com/office/drawing/2014/main" id="{D79C20E4-9BF9-4084-B314-B436D69139CF}"/>
                </a:ext>
              </a:extLst>
            </p:cNvPr>
            <p:cNvSpPr txBox="1"/>
            <p:nvPr/>
          </p:nvSpPr>
          <p:spPr>
            <a:xfrm>
              <a:off x="9880782" y="5512960"/>
              <a:ext cx="130411"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6</a:t>
              </a:r>
            </a:p>
          </p:txBody>
        </p:sp>
        <p:sp>
          <p:nvSpPr>
            <p:cNvPr id="289" name="TextBox 288">
              <a:extLst>
                <a:ext uri="{FF2B5EF4-FFF2-40B4-BE49-F238E27FC236}">
                  <a16:creationId xmlns:a16="http://schemas.microsoft.com/office/drawing/2014/main" id="{0EB52EC2-4216-459C-B29F-A3322F61EE62}"/>
                </a:ext>
              </a:extLst>
            </p:cNvPr>
            <p:cNvSpPr txBox="1"/>
            <p:nvPr/>
          </p:nvSpPr>
          <p:spPr>
            <a:xfrm>
              <a:off x="9622090" y="5512960"/>
              <a:ext cx="130411"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7</a:t>
              </a:r>
            </a:p>
          </p:txBody>
        </p:sp>
        <p:sp>
          <p:nvSpPr>
            <p:cNvPr id="290" name="TextBox 289">
              <a:extLst>
                <a:ext uri="{FF2B5EF4-FFF2-40B4-BE49-F238E27FC236}">
                  <a16:creationId xmlns:a16="http://schemas.microsoft.com/office/drawing/2014/main" id="{9364F38B-2780-48AB-8295-6DC32914EB1F}"/>
                </a:ext>
              </a:extLst>
            </p:cNvPr>
            <p:cNvSpPr txBox="1"/>
            <p:nvPr/>
          </p:nvSpPr>
          <p:spPr>
            <a:xfrm>
              <a:off x="9363398" y="5512960"/>
              <a:ext cx="130411"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7</a:t>
              </a:r>
            </a:p>
          </p:txBody>
        </p:sp>
        <p:sp>
          <p:nvSpPr>
            <p:cNvPr id="291" name="TextBox 290">
              <a:extLst>
                <a:ext uri="{FF2B5EF4-FFF2-40B4-BE49-F238E27FC236}">
                  <a16:creationId xmlns:a16="http://schemas.microsoft.com/office/drawing/2014/main" id="{0DA9086A-522C-4085-8547-57275D5B470B}"/>
                </a:ext>
              </a:extLst>
            </p:cNvPr>
            <p:cNvSpPr txBox="1"/>
            <p:nvPr/>
          </p:nvSpPr>
          <p:spPr>
            <a:xfrm>
              <a:off x="9075850" y="5512960"/>
              <a:ext cx="188119"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11</a:t>
              </a:r>
            </a:p>
          </p:txBody>
        </p:sp>
        <p:sp>
          <p:nvSpPr>
            <p:cNvPr id="292" name="TextBox 291">
              <a:extLst>
                <a:ext uri="{FF2B5EF4-FFF2-40B4-BE49-F238E27FC236}">
                  <a16:creationId xmlns:a16="http://schemas.microsoft.com/office/drawing/2014/main" id="{C6C76159-DCB5-4758-BAC6-F293EC6E4EA9}"/>
                </a:ext>
              </a:extLst>
            </p:cNvPr>
            <p:cNvSpPr txBox="1"/>
            <p:nvPr/>
          </p:nvSpPr>
          <p:spPr>
            <a:xfrm>
              <a:off x="8817158" y="5512960"/>
              <a:ext cx="188119"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11</a:t>
              </a:r>
            </a:p>
          </p:txBody>
        </p:sp>
        <p:sp>
          <p:nvSpPr>
            <p:cNvPr id="293" name="TextBox 292">
              <a:extLst>
                <a:ext uri="{FF2B5EF4-FFF2-40B4-BE49-F238E27FC236}">
                  <a16:creationId xmlns:a16="http://schemas.microsoft.com/office/drawing/2014/main" id="{E91B3EB2-751A-4281-8D67-B2DE1EC1C3F7}"/>
                </a:ext>
              </a:extLst>
            </p:cNvPr>
            <p:cNvSpPr txBox="1"/>
            <p:nvPr/>
          </p:nvSpPr>
          <p:spPr>
            <a:xfrm>
              <a:off x="8558464" y="5512960"/>
              <a:ext cx="188119"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12</a:t>
              </a:r>
            </a:p>
          </p:txBody>
        </p:sp>
        <p:sp>
          <p:nvSpPr>
            <p:cNvPr id="294" name="TextBox 293">
              <a:extLst>
                <a:ext uri="{FF2B5EF4-FFF2-40B4-BE49-F238E27FC236}">
                  <a16:creationId xmlns:a16="http://schemas.microsoft.com/office/drawing/2014/main" id="{4B7C3AC2-F8CF-4D7A-8958-C9C738F75E19}"/>
                </a:ext>
              </a:extLst>
            </p:cNvPr>
            <p:cNvSpPr txBox="1"/>
            <p:nvPr/>
          </p:nvSpPr>
          <p:spPr>
            <a:xfrm>
              <a:off x="8299772" y="5512960"/>
              <a:ext cx="188119"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16</a:t>
              </a:r>
            </a:p>
          </p:txBody>
        </p:sp>
        <p:sp>
          <p:nvSpPr>
            <p:cNvPr id="295" name="TextBox 294">
              <a:extLst>
                <a:ext uri="{FF2B5EF4-FFF2-40B4-BE49-F238E27FC236}">
                  <a16:creationId xmlns:a16="http://schemas.microsoft.com/office/drawing/2014/main" id="{C3466AAD-58A0-4516-BF6F-0B356AF8463A}"/>
                </a:ext>
              </a:extLst>
            </p:cNvPr>
            <p:cNvSpPr txBox="1"/>
            <p:nvPr/>
          </p:nvSpPr>
          <p:spPr>
            <a:xfrm>
              <a:off x="8041078" y="5512960"/>
              <a:ext cx="188119"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19</a:t>
              </a:r>
            </a:p>
          </p:txBody>
        </p:sp>
        <p:sp>
          <p:nvSpPr>
            <p:cNvPr id="296" name="TextBox 295">
              <a:extLst>
                <a:ext uri="{FF2B5EF4-FFF2-40B4-BE49-F238E27FC236}">
                  <a16:creationId xmlns:a16="http://schemas.microsoft.com/office/drawing/2014/main" id="{0AA46227-5220-4FE5-A9A6-D217A6158D7E}"/>
                </a:ext>
              </a:extLst>
            </p:cNvPr>
            <p:cNvSpPr txBox="1"/>
            <p:nvPr/>
          </p:nvSpPr>
          <p:spPr>
            <a:xfrm>
              <a:off x="7782386" y="5512960"/>
              <a:ext cx="188119"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21</a:t>
              </a:r>
            </a:p>
          </p:txBody>
        </p:sp>
        <p:sp>
          <p:nvSpPr>
            <p:cNvPr id="297" name="TextBox 296">
              <a:extLst>
                <a:ext uri="{FF2B5EF4-FFF2-40B4-BE49-F238E27FC236}">
                  <a16:creationId xmlns:a16="http://schemas.microsoft.com/office/drawing/2014/main" id="{4EA5813F-70FF-4529-A8D9-D0581104BE72}"/>
                </a:ext>
              </a:extLst>
            </p:cNvPr>
            <p:cNvSpPr txBox="1"/>
            <p:nvPr/>
          </p:nvSpPr>
          <p:spPr>
            <a:xfrm>
              <a:off x="7523692" y="5512960"/>
              <a:ext cx="188119"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26</a:t>
              </a:r>
            </a:p>
          </p:txBody>
        </p:sp>
        <p:sp>
          <p:nvSpPr>
            <p:cNvPr id="298" name="TextBox 297">
              <a:extLst>
                <a:ext uri="{FF2B5EF4-FFF2-40B4-BE49-F238E27FC236}">
                  <a16:creationId xmlns:a16="http://schemas.microsoft.com/office/drawing/2014/main" id="{7195532E-9E9E-4C2A-BA04-488A90289907}"/>
                </a:ext>
              </a:extLst>
            </p:cNvPr>
            <p:cNvSpPr txBox="1"/>
            <p:nvPr/>
          </p:nvSpPr>
          <p:spPr>
            <a:xfrm>
              <a:off x="7264999" y="5512960"/>
              <a:ext cx="188119"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31</a:t>
              </a:r>
            </a:p>
          </p:txBody>
        </p:sp>
        <p:sp>
          <p:nvSpPr>
            <p:cNvPr id="299" name="TextBox 298">
              <a:extLst>
                <a:ext uri="{FF2B5EF4-FFF2-40B4-BE49-F238E27FC236}">
                  <a16:creationId xmlns:a16="http://schemas.microsoft.com/office/drawing/2014/main" id="{39FC5600-6F40-4D2C-B957-C7BFE0BE5C82}"/>
                </a:ext>
              </a:extLst>
            </p:cNvPr>
            <p:cNvSpPr txBox="1"/>
            <p:nvPr/>
          </p:nvSpPr>
          <p:spPr>
            <a:xfrm>
              <a:off x="7006307" y="5512960"/>
              <a:ext cx="188119"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44</a:t>
              </a:r>
            </a:p>
          </p:txBody>
        </p:sp>
        <p:sp>
          <p:nvSpPr>
            <p:cNvPr id="300" name="TextBox 299">
              <a:extLst>
                <a:ext uri="{FF2B5EF4-FFF2-40B4-BE49-F238E27FC236}">
                  <a16:creationId xmlns:a16="http://schemas.microsoft.com/office/drawing/2014/main" id="{6C245143-92FE-429B-BF47-B1EA85FACF7D}"/>
                </a:ext>
              </a:extLst>
            </p:cNvPr>
            <p:cNvSpPr txBox="1"/>
            <p:nvPr/>
          </p:nvSpPr>
          <p:spPr>
            <a:xfrm>
              <a:off x="6747614" y="5512960"/>
              <a:ext cx="188119"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62</a:t>
              </a:r>
            </a:p>
          </p:txBody>
        </p:sp>
        <p:sp>
          <p:nvSpPr>
            <p:cNvPr id="301" name="TextBox 300">
              <a:extLst>
                <a:ext uri="{FF2B5EF4-FFF2-40B4-BE49-F238E27FC236}">
                  <a16:creationId xmlns:a16="http://schemas.microsoft.com/office/drawing/2014/main" id="{21B20C2F-0693-4EA2-8F54-772DE982DA6B}"/>
                </a:ext>
              </a:extLst>
            </p:cNvPr>
            <p:cNvSpPr txBox="1"/>
            <p:nvPr/>
          </p:nvSpPr>
          <p:spPr>
            <a:xfrm>
              <a:off x="6488921" y="5512960"/>
              <a:ext cx="188119"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97</a:t>
              </a:r>
            </a:p>
          </p:txBody>
        </p:sp>
        <p:sp>
          <p:nvSpPr>
            <p:cNvPr id="302" name="TextBox 301">
              <a:extLst>
                <a:ext uri="{FF2B5EF4-FFF2-40B4-BE49-F238E27FC236}">
                  <a16:creationId xmlns:a16="http://schemas.microsoft.com/office/drawing/2014/main" id="{A581CEE5-159B-4F5A-AA70-498787155318}"/>
                </a:ext>
              </a:extLst>
            </p:cNvPr>
            <p:cNvSpPr txBox="1"/>
            <p:nvPr/>
          </p:nvSpPr>
          <p:spPr>
            <a:xfrm>
              <a:off x="6201374" y="5512960"/>
              <a:ext cx="245827"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149</a:t>
              </a:r>
            </a:p>
          </p:txBody>
        </p:sp>
        <p:sp>
          <p:nvSpPr>
            <p:cNvPr id="303" name="TextBox 302">
              <a:extLst>
                <a:ext uri="{FF2B5EF4-FFF2-40B4-BE49-F238E27FC236}">
                  <a16:creationId xmlns:a16="http://schemas.microsoft.com/office/drawing/2014/main" id="{BE035758-2C26-4902-BE36-3891E5552D70}"/>
                </a:ext>
              </a:extLst>
            </p:cNvPr>
            <p:cNvSpPr txBox="1"/>
            <p:nvPr/>
          </p:nvSpPr>
          <p:spPr>
            <a:xfrm>
              <a:off x="5942680" y="5512960"/>
              <a:ext cx="245827"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300</a:t>
              </a:r>
            </a:p>
          </p:txBody>
        </p:sp>
        <p:sp>
          <p:nvSpPr>
            <p:cNvPr id="304" name="TextBox 303">
              <a:extLst>
                <a:ext uri="{FF2B5EF4-FFF2-40B4-BE49-F238E27FC236}">
                  <a16:creationId xmlns:a16="http://schemas.microsoft.com/office/drawing/2014/main" id="{AEC67B82-5533-46A4-8B66-3077DD96A2CB}"/>
                </a:ext>
              </a:extLst>
            </p:cNvPr>
            <p:cNvSpPr txBox="1"/>
            <p:nvPr/>
          </p:nvSpPr>
          <p:spPr>
            <a:xfrm>
              <a:off x="10909691" y="5512960"/>
              <a:ext cx="130411" cy="195814"/>
            </a:xfrm>
            <a:prstGeom prst="rect">
              <a:avLst/>
            </a:prstGeom>
            <a:noFill/>
          </p:spPr>
          <p:txBody>
            <a:bodyPr wrap="none" lIns="36000" tIns="36000" rIns="36000" bIns="36000" rtlCol="0" anchor="t" anchorCtr="0">
              <a:spAutoFit/>
            </a:bodyPr>
            <a:lstStyle/>
            <a:p>
              <a:pPr algn="ctr"/>
              <a:r>
                <a:rPr lang="ja-JP" sz="800">
                  <a:solidFill>
                    <a:srgbClr val="B60D27"/>
                  </a:solidFill>
                  <a:cs typeface="Arial" panose="020B0604020202020204" pitchFamily="34" charset="0"/>
                </a:rPr>
                <a:t>0</a:t>
              </a:r>
            </a:p>
          </p:txBody>
        </p:sp>
      </p:grpSp>
      <p:grpSp>
        <p:nvGrpSpPr>
          <p:cNvPr id="305" name="Group 304">
            <a:extLst>
              <a:ext uri="{FF2B5EF4-FFF2-40B4-BE49-F238E27FC236}">
                <a16:creationId xmlns:a16="http://schemas.microsoft.com/office/drawing/2014/main" id="{32EBCB5B-ED9B-4727-854B-9C5E7239186A}"/>
              </a:ext>
            </a:extLst>
          </p:cNvPr>
          <p:cNvGrpSpPr/>
          <p:nvPr/>
        </p:nvGrpSpPr>
        <p:grpSpPr>
          <a:xfrm>
            <a:off x="6717637" y="5961983"/>
            <a:ext cx="5097422" cy="195814"/>
            <a:chOff x="5942680" y="5512960"/>
            <a:chExt cx="5097422" cy="195814"/>
          </a:xfrm>
        </p:grpSpPr>
        <p:sp>
          <p:nvSpPr>
            <p:cNvPr id="306" name="TextBox 305">
              <a:extLst>
                <a:ext uri="{FF2B5EF4-FFF2-40B4-BE49-F238E27FC236}">
                  <a16:creationId xmlns:a16="http://schemas.microsoft.com/office/drawing/2014/main" id="{9EB98690-8438-4751-9E97-4DFEFDFBEDDD}"/>
                </a:ext>
              </a:extLst>
            </p:cNvPr>
            <p:cNvSpPr txBox="1"/>
            <p:nvPr/>
          </p:nvSpPr>
          <p:spPr>
            <a:xfrm>
              <a:off x="10402029" y="5512960"/>
              <a:ext cx="130411"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0</a:t>
              </a:r>
            </a:p>
          </p:txBody>
        </p:sp>
        <p:sp>
          <p:nvSpPr>
            <p:cNvPr id="307" name="TextBox 306">
              <a:extLst>
                <a:ext uri="{FF2B5EF4-FFF2-40B4-BE49-F238E27FC236}">
                  <a16:creationId xmlns:a16="http://schemas.microsoft.com/office/drawing/2014/main" id="{7E7291EB-588A-49B4-BF1F-59790E95D819}"/>
                </a:ext>
              </a:extLst>
            </p:cNvPr>
            <p:cNvSpPr txBox="1"/>
            <p:nvPr/>
          </p:nvSpPr>
          <p:spPr>
            <a:xfrm>
              <a:off x="10664842" y="5512960"/>
              <a:ext cx="130411"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0</a:t>
              </a:r>
            </a:p>
          </p:txBody>
        </p:sp>
        <p:sp>
          <p:nvSpPr>
            <p:cNvPr id="308" name="TextBox 307">
              <a:extLst>
                <a:ext uri="{FF2B5EF4-FFF2-40B4-BE49-F238E27FC236}">
                  <a16:creationId xmlns:a16="http://schemas.microsoft.com/office/drawing/2014/main" id="{FBFFD465-8E2D-4057-BFCB-75E985268F81}"/>
                </a:ext>
              </a:extLst>
            </p:cNvPr>
            <p:cNvSpPr txBox="1"/>
            <p:nvPr/>
          </p:nvSpPr>
          <p:spPr>
            <a:xfrm>
              <a:off x="10139475" y="5512960"/>
              <a:ext cx="130411"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0</a:t>
              </a:r>
            </a:p>
          </p:txBody>
        </p:sp>
        <p:sp>
          <p:nvSpPr>
            <p:cNvPr id="309" name="TextBox 308">
              <a:extLst>
                <a:ext uri="{FF2B5EF4-FFF2-40B4-BE49-F238E27FC236}">
                  <a16:creationId xmlns:a16="http://schemas.microsoft.com/office/drawing/2014/main" id="{07E19E7E-EBCE-4812-A915-41C9F4B4FB96}"/>
                </a:ext>
              </a:extLst>
            </p:cNvPr>
            <p:cNvSpPr txBox="1"/>
            <p:nvPr/>
          </p:nvSpPr>
          <p:spPr>
            <a:xfrm>
              <a:off x="9880782" y="5512960"/>
              <a:ext cx="130411"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0</a:t>
              </a:r>
            </a:p>
          </p:txBody>
        </p:sp>
        <p:sp>
          <p:nvSpPr>
            <p:cNvPr id="310" name="TextBox 309">
              <a:extLst>
                <a:ext uri="{FF2B5EF4-FFF2-40B4-BE49-F238E27FC236}">
                  <a16:creationId xmlns:a16="http://schemas.microsoft.com/office/drawing/2014/main" id="{F6E255BA-680C-4417-82D9-545F6DDA8CD1}"/>
                </a:ext>
              </a:extLst>
            </p:cNvPr>
            <p:cNvSpPr txBox="1"/>
            <p:nvPr/>
          </p:nvSpPr>
          <p:spPr>
            <a:xfrm>
              <a:off x="9622090" y="5512960"/>
              <a:ext cx="130411"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0</a:t>
              </a:r>
            </a:p>
          </p:txBody>
        </p:sp>
        <p:sp>
          <p:nvSpPr>
            <p:cNvPr id="311" name="TextBox 310">
              <a:extLst>
                <a:ext uri="{FF2B5EF4-FFF2-40B4-BE49-F238E27FC236}">
                  <a16:creationId xmlns:a16="http://schemas.microsoft.com/office/drawing/2014/main" id="{30030684-7AD7-4E4C-B756-D69FEBACF01A}"/>
                </a:ext>
              </a:extLst>
            </p:cNvPr>
            <p:cNvSpPr txBox="1"/>
            <p:nvPr/>
          </p:nvSpPr>
          <p:spPr>
            <a:xfrm>
              <a:off x="9363398" y="5512960"/>
              <a:ext cx="130411"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0</a:t>
              </a:r>
            </a:p>
          </p:txBody>
        </p:sp>
        <p:sp>
          <p:nvSpPr>
            <p:cNvPr id="312" name="TextBox 311">
              <a:extLst>
                <a:ext uri="{FF2B5EF4-FFF2-40B4-BE49-F238E27FC236}">
                  <a16:creationId xmlns:a16="http://schemas.microsoft.com/office/drawing/2014/main" id="{3FB4F4E2-7049-4F79-BD6B-112BE1D61165}"/>
                </a:ext>
              </a:extLst>
            </p:cNvPr>
            <p:cNvSpPr txBox="1"/>
            <p:nvPr/>
          </p:nvSpPr>
          <p:spPr>
            <a:xfrm>
              <a:off x="9104703" y="5512960"/>
              <a:ext cx="130411"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0</a:t>
              </a:r>
            </a:p>
          </p:txBody>
        </p:sp>
        <p:sp>
          <p:nvSpPr>
            <p:cNvPr id="313" name="TextBox 312">
              <a:extLst>
                <a:ext uri="{FF2B5EF4-FFF2-40B4-BE49-F238E27FC236}">
                  <a16:creationId xmlns:a16="http://schemas.microsoft.com/office/drawing/2014/main" id="{3388AFC8-8B8D-411E-95AE-4D3417407732}"/>
                </a:ext>
              </a:extLst>
            </p:cNvPr>
            <p:cNvSpPr txBox="1"/>
            <p:nvPr/>
          </p:nvSpPr>
          <p:spPr>
            <a:xfrm>
              <a:off x="8846011" y="5512960"/>
              <a:ext cx="130411"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0</a:t>
              </a:r>
            </a:p>
          </p:txBody>
        </p:sp>
        <p:sp>
          <p:nvSpPr>
            <p:cNvPr id="314" name="TextBox 313">
              <a:extLst>
                <a:ext uri="{FF2B5EF4-FFF2-40B4-BE49-F238E27FC236}">
                  <a16:creationId xmlns:a16="http://schemas.microsoft.com/office/drawing/2014/main" id="{5D609DBF-D2D2-4586-8E88-1A878A663431}"/>
                </a:ext>
              </a:extLst>
            </p:cNvPr>
            <p:cNvSpPr txBox="1"/>
            <p:nvPr/>
          </p:nvSpPr>
          <p:spPr>
            <a:xfrm>
              <a:off x="8587317" y="5512960"/>
              <a:ext cx="130411"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0</a:t>
              </a:r>
            </a:p>
          </p:txBody>
        </p:sp>
        <p:sp>
          <p:nvSpPr>
            <p:cNvPr id="315" name="TextBox 314">
              <a:extLst>
                <a:ext uri="{FF2B5EF4-FFF2-40B4-BE49-F238E27FC236}">
                  <a16:creationId xmlns:a16="http://schemas.microsoft.com/office/drawing/2014/main" id="{B2A9B9D5-FF39-4D35-BA71-AAC1B847A5A8}"/>
                </a:ext>
              </a:extLst>
            </p:cNvPr>
            <p:cNvSpPr txBox="1"/>
            <p:nvPr/>
          </p:nvSpPr>
          <p:spPr>
            <a:xfrm>
              <a:off x="8328625" y="5512960"/>
              <a:ext cx="130411"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0</a:t>
              </a:r>
            </a:p>
          </p:txBody>
        </p:sp>
        <p:sp>
          <p:nvSpPr>
            <p:cNvPr id="316" name="TextBox 315">
              <a:extLst>
                <a:ext uri="{FF2B5EF4-FFF2-40B4-BE49-F238E27FC236}">
                  <a16:creationId xmlns:a16="http://schemas.microsoft.com/office/drawing/2014/main" id="{A8DF5921-D6ED-40CB-8BF9-D5E01ED773D0}"/>
                </a:ext>
              </a:extLst>
            </p:cNvPr>
            <p:cNvSpPr txBox="1"/>
            <p:nvPr/>
          </p:nvSpPr>
          <p:spPr>
            <a:xfrm>
              <a:off x="8069931" y="5512960"/>
              <a:ext cx="130411"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0</a:t>
              </a:r>
            </a:p>
          </p:txBody>
        </p:sp>
        <p:sp>
          <p:nvSpPr>
            <p:cNvPr id="317" name="TextBox 316">
              <a:extLst>
                <a:ext uri="{FF2B5EF4-FFF2-40B4-BE49-F238E27FC236}">
                  <a16:creationId xmlns:a16="http://schemas.microsoft.com/office/drawing/2014/main" id="{9E5C91B1-4AE8-4B38-98F0-F209FC7A5757}"/>
                </a:ext>
              </a:extLst>
            </p:cNvPr>
            <p:cNvSpPr txBox="1"/>
            <p:nvPr/>
          </p:nvSpPr>
          <p:spPr>
            <a:xfrm>
              <a:off x="7811239" y="5512960"/>
              <a:ext cx="130411"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0</a:t>
              </a:r>
            </a:p>
          </p:txBody>
        </p:sp>
        <p:sp>
          <p:nvSpPr>
            <p:cNvPr id="318" name="TextBox 317">
              <a:extLst>
                <a:ext uri="{FF2B5EF4-FFF2-40B4-BE49-F238E27FC236}">
                  <a16:creationId xmlns:a16="http://schemas.microsoft.com/office/drawing/2014/main" id="{5C7818E5-B074-4B3E-A06D-48ABBBF817BB}"/>
                </a:ext>
              </a:extLst>
            </p:cNvPr>
            <p:cNvSpPr txBox="1"/>
            <p:nvPr/>
          </p:nvSpPr>
          <p:spPr>
            <a:xfrm>
              <a:off x="7552545" y="5512960"/>
              <a:ext cx="130411"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1</a:t>
              </a:r>
            </a:p>
          </p:txBody>
        </p:sp>
        <p:sp>
          <p:nvSpPr>
            <p:cNvPr id="319" name="TextBox 318">
              <a:extLst>
                <a:ext uri="{FF2B5EF4-FFF2-40B4-BE49-F238E27FC236}">
                  <a16:creationId xmlns:a16="http://schemas.microsoft.com/office/drawing/2014/main" id="{CE573531-2BCF-4351-8796-4E7581C3716A}"/>
                </a:ext>
              </a:extLst>
            </p:cNvPr>
            <p:cNvSpPr txBox="1"/>
            <p:nvPr/>
          </p:nvSpPr>
          <p:spPr>
            <a:xfrm>
              <a:off x="7293852" y="5512960"/>
              <a:ext cx="130411"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1</a:t>
              </a:r>
            </a:p>
          </p:txBody>
        </p:sp>
        <p:sp>
          <p:nvSpPr>
            <p:cNvPr id="320" name="TextBox 319">
              <a:extLst>
                <a:ext uri="{FF2B5EF4-FFF2-40B4-BE49-F238E27FC236}">
                  <a16:creationId xmlns:a16="http://schemas.microsoft.com/office/drawing/2014/main" id="{FD76F6CC-3377-4006-A29B-AD457C9BF775}"/>
                </a:ext>
              </a:extLst>
            </p:cNvPr>
            <p:cNvSpPr txBox="1"/>
            <p:nvPr/>
          </p:nvSpPr>
          <p:spPr>
            <a:xfrm>
              <a:off x="7035161" y="5512960"/>
              <a:ext cx="130411"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6</a:t>
              </a:r>
            </a:p>
          </p:txBody>
        </p:sp>
        <p:sp>
          <p:nvSpPr>
            <p:cNvPr id="321" name="TextBox 320">
              <a:extLst>
                <a:ext uri="{FF2B5EF4-FFF2-40B4-BE49-F238E27FC236}">
                  <a16:creationId xmlns:a16="http://schemas.microsoft.com/office/drawing/2014/main" id="{7E51EC35-2488-4D6A-AA26-D11379AB913F}"/>
                </a:ext>
              </a:extLst>
            </p:cNvPr>
            <p:cNvSpPr txBox="1"/>
            <p:nvPr/>
          </p:nvSpPr>
          <p:spPr>
            <a:xfrm>
              <a:off x="6776468" y="5512960"/>
              <a:ext cx="130411"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8</a:t>
              </a:r>
            </a:p>
          </p:txBody>
        </p:sp>
        <p:sp>
          <p:nvSpPr>
            <p:cNvPr id="322" name="TextBox 321">
              <a:extLst>
                <a:ext uri="{FF2B5EF4-FFF2-40B4-BE49-F238E27FC236}">
                  <a16:creationId xmlns:a16="http://schemas.microsoft.com/office/drawing/2014/main" id="{61EFDBB4-EDBE-48E9-A821-7C77B83E7756}"/>
                </a:ext>
              </a:extLst>
            </p:cNvPr>
            <p:cNvSpPr txBox="1"/>
            <p:nvPr/>
          </p:nvSpPr>
          <p:spPr>
            <a:xfrm>
              <a:off x="6488921" y="5512960"/>
              <a:ext cx="188119"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35</a:t>
              </a:r>
            </a:p>
          </p:txBody>
        </p:sp>
        <p:sp>
          <p:nvSpPr>
            <p:cNvPr id="323" name="TextBox 322">
              <a:extLst>
                <a:ext uri="{FF2B5EF4-FFF2-40B4-BE49-F238E27FC236}">
                  <a16:creationId xmlns:a16="http://schemas.microsoft.com/office/drawing/2014/main" id="{F815C416-A737-4429-9ECE-B4B96FACDBD6}"/>
                </a:ext>
              </a:extLst>
            </p:cNvPr>
            <p:cNvSpPr txBox="1"/>
            <p:nvPr/>
          </p:nvSpPr>
          <p:spPr>
            <a:xfrm>
              <a:off x="6230229" y="5512960"/>
              <a:ext cx="188119"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72</a:t>
              </a:r>
            </a:p>
          </p:txBody>
        </p:sp>
        <p:sp>
          <p:nvSpPr>
            <p:cNvPr id="324" name="TextBox 323">
              <a:extLst>
                <a:ext uri="{FF2B5EF4-FFF2-40B4-BE49-F238E27FC236}">
                  <a16:creationId xmlns:a16="http://schemas.microsoft.com/office/drawing/2014/main" id="{DA60B365-9CB6-4013-9179-5B1CCF4A9140}"/>
                </a:ext>
              </a:extLst>
            </p:cNvPr>
            <p:cNvSpPr txBox="1"/>
            <p:nvPr/>
          </p:nvSpPr>
          <p:spPr>
            <a:xfrm>
              <a:off x="5942680" y="5512960"/>
              <a:ext cx="245827"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153</a:t>
              </a:r>
            </a:p>
          </p:txBody>
        </p:sp>
        <p:sp>
          <p:nvSpPr>
            <p:cNvPr id="325" name="TextBox 324">
              <a:extLst>
                <a:ext uri="{FF2B5EF4-FFF2-40B4-BE49-F238E27FC236}">
                  <a16:creationId xmlns:a16="http://schemas.microsoft.com/office/drawing/2014/main" id="{1BB89617-5D5A-434A-B481-B8542068F730}"/>
                </a:ext>
              </a:extLst>
            </p:cNvPr>
            <p:cNvSpPr txBox="1"/>
            <p:nvPr/>
          </p:nvSpPr>
          <p:spPr>
            <a:xfrm>
              <a:off x="10909691" y="5512960"/>
              <a:ext cx="130411" cy="195814"/>
            </a:xfrm>
            <a:prstGeom prst="rect">
              <a:avLst/>
            </a:prstGeom>
            <a:noFill/>
          </p:spPr>
          <p:txBody>
            <a:bodyPr wrap="none" lIns="36000" tIns="36000" rIns="36000" bIns="36000" rtlCol="0" anchor="t" anchorCtr="0">
              <a:spAutoFit/>
            </a:bodyPr>
            <a:lstStyle/>
            <a:p>
              <a:pPr algn="ctr"/>
              <a:r>
                <a:rPr lang="ja-JP" sz="800">
                  <a:solidFill>
                    <a:schemeClr val="accent2"/>
                  </a:solidFill>
                  <a:cs typeface="Arial" panose="020B0604020202020204" pitchFamily="34" charset="0"/>
                </a:rPr>
                <a:t>0</a:t>
              </a:r>
            </a:p>
          </p:txBody>
        </p:sp>
      </p:grpSp>
      <p:sp>
        <p:nvSpPr>
          <p:cNvPr id="326" name="TextBox 325">
            <a:extLst>
              <a:ext uri="{FF2B5EF4-FFF2-40B4-BE49-F238E27FC236}">
                <a16:creationId xmlns:a16="http://schemas.microsoft.com/office/drawing/2014/main" id="{4B3E8266-CA0C-48EB-9BC3-48E8BB190A4C}"/>
              </a:ext>
            </a:extLst>
          </p:cNvPr>
          <p:cNvSpPr txBox="1"/>
          <p:nvPr/>
        </p:nvSpPr>
        <p:spPr>
          <a:xfrm>
            <a:off x="410369" y="5952168"/>
            <a:ext cx="595035" cy="215444"/>
          </a:xfrm>
          <a:prstGeom prst="rect">
            <a:avLst/>
          </a:prstGeom>
          <a:noFill/>
        </p:spPr>
        <p:txBody>
          <a:bodyPr wrap="none" rtlCol="0">
            <a:spAutoFit/>
          </a:bodyPr>
          <a:lstStyle/>
          <a:p>
            <a:pPr algn="r"/>
            <a:r>
              <a:rPr lang="ja-JP" sz="800">
                <a:solidFill>
                  <a:schemeClr val="accent2"/>
                </a:solidFill>
              </a:rPr>
              <a:t>プラセボ</a:t>
            </a:r>
          </a:p>
        </p:txBody>
      </p:sp>
      <p:grpSp>
        <p:nvGrpSpPr>
          <p:cNvPr id="327" name="Group 326">
            <a:extLst>
              <a:ext uri="{FF2B5EF4-FFF2-40B4-BE49-F238E27FC236}">
                <a16:creationId xmlns:a16="http://schemas.microsoft.com/office/drawing/2014/main" id="{AF1EA9D1-4E1F-45EE-B435-4EAF9B01E961}"/>
              </a:ext>
            </a:extLst>
          </p:cNvPr>
          <p:cNvGrpSpPr/>
          <p:nvPr/>
        </p:nvGrpSpPr>
        <p:grpSpPr>
          <a:xfrm>
            <a:off x="6819204" y="3074463"/>
            <a:ext cx="4522153" cy="1869440"/>
            <a:chOff x="3290887" y="2314575"/>
            <a:chExt cx="5611587" cy="2231859"/>
          </a:xfrm>
        </p:grpSpPr>
        <p:sp>
          <p:nvSpPr>
            <p:cNvPr id="328" name="Freeform: Shape 585">
              <a:extLst>
                <a:ext uri="{FF2B5EF4-FFF2-40B4-BE49-F238E27FC236}">
                  <a16:creationId xmlns:a16="http://schemas.microsoft.com/office/drawing/2014/main" id="{FF05CB79-230F-4496-A38C-4FD596B1C249}"/>
                </a:ext>
              </a:extLst>
            </p:cNvPr>
            <p:cNvSpPr/>
            <p:nvPr/>
          </p:nvSpPr>
          <p:spPr>
            <a:xfrm>
              <a:off x="3290887" y="2355674"/>
              <a:ext cx="5598433" cy="2158108"/>
            </a:xfrm>
            <a:custGeom>
              <a:avLst/>
              <a:gdLst>
                <a:gd name="connsiteX0" fmla="*/ 5598434 w 5598433"/>
                <a:gd name="connsiteY0" fmla="*/ 2158109 h 2158108"/>
                <a:gd name="connsiteX1" fmla="*/ 4056450 w 5598433"/>
                <a:gd name="connsiteY1" fmla="*/ 2158109 h 2158108"/>
                <a:gd name="connsiteX2" fmla="*/ 4056450 w 5598433"/>
                <a:gd name="connsiteY2" fmla="*/ 2128133 h 2158108"/>
                <a:gd name="connsiteX3" fmla="*/ 3087300 w 5598433"/>
                <a:gd name="connsiteY3" fmla="*/ 2128133 h 2158108"/>
                <a:gd name="connsiteX4" fmla="*/ 3087300 w 5598433"/>
                <a:gd name="connsiteY4" fmla="*/ 2098168 h 2158108"/>
                <a:gd name="connsiteX5" fmla="*/ 2664333 w 5598433"/>
                <a:gd name="connsiteY5" fmla="*/ 2098168 h 2158108"/>
                <a:gd name="connsiteX6" fmla="*/ 2664333 w 5598433"/>
                <a:gd name="connsiteY6" fmla="*/ 2078184 h 2158108"/>
                <a:gd name="connsiteX7" fmla="*/ 2484491 w 5598433"/>
                <a:gd name="connsiteY7" fmla="*/ 2078184 h 2158108"/>
                <a:gd name="connsiteX8" fmla="*/ 2484491 w 5598433"/>
                <a:gd name="connsiteY8" fmla="*/ 2054867 h 2158108"/>
                <a:gd name="connsiteX9" fmla="*/ 2254691 w 5598433"/>
                <a:gd name="connsiteY9" fmla="*/ 2054867 h 2158108"/>
                <a:gd name="connsiteX10" fmla="*/ 2254691 w 5598433"/>
                <a:gd name="connsiteY10" fmla="*/ 2038217 h 2158108"/>
                <a:gd name="connsiteX11" fmla="*/ 2138134 w 5598433"/>
                <a:gd name="connsiteY11" fmla="*/ 2038217 h 2158108"/>
                <a:gd name="connsiteX12" fmla="*/ 2138134 w 5598433"/>
                <a:gd name="connsiteY12" fmla="*/ 2021568 h 2158108"/>
                <a:gd name="connsiteX13" fmla="*/ 2014899 w 5598433"/>
                <a:gd name="connsiteY13" fmla="*/ 2021568 h 2158108"/>
                <a:gd name="connsiteX14" fmla="*/ 2014899 w 5598433"/>
                <a:gd name="connsiteY14" fmla="*/ 2014900 h 2158108"/>
                <a:gd name="connsiteX15" fmla="*/ 1815075 w 5598433"/>
                <a:gd name="connsiteY15" fmla="*/ 2014900 h 2158108"/>
                <a:gd name="connsiteX16" fmla="*/ 1815075 w 5598433"/>
                <a:gd name="connsiteY16" fmla="*/ 2004908 h 2158108"/>
                <a:gd name="connsiteX17" fmla="*/ 1791767 w 5598433"/>
                <a:gd name="connsiteY17" fmla="*/ 2004908 h 2158108"/>
                <a:gd name="connsiteX18" fmla="*/ 1791767 w 5598433"/>
                <a:gd name="connsiteY18" fmla="*/ 1984934 h 2158108"/>
                <a:gd name="connsiteX19" fmla="*/ 1751800 w 5598433"/>
                <a:gd name="connsiteY19" fmla="*/ 1984934 h 2158108"/>
                <a:gd name="connsiteX20" fmla="*/ 1751800 w 5598433"/>
                <a:gd name="connsiteY20" fmla="*/ 1964951 h 2158108"/>
                <a:gd name="connsiteX21" fmla="*/ 1518676 w 5598433"/>
                <a:gd name="connsiteY21" fmla="*/ 1964951 h 2158108"/>
                <a:gd name="connsiteX22" fmla="*/ 1518676 w 5598433"/>
                <a:gd name="connsiteY22" fmla="*/ 1938300 h 2158108"/>
                <a:gd name="connsiteX23" fmla="*/ 1348816 w 5598433"/>
                <a:gd name="connsiteY23" fmla="*/ 1938300 h 2158108"/>
                <a:gd name="connsiteX24" fmla="*/ 1348816 w 5598433"/>
                <a:gd name="connsiteY24" fmla="*/ 1911659 h 2158108"/>
                <a:gd name="connsiteX25" fmla="*/ 1152325 w 5598433"/>
                <a:gd name="connsiteY25" fmla="*/ 1911659 h 2158108"/>
                <a:gd name="connsiteX26" fmla="*/ 1152325 w 5598433"/>
                <a:gd name="connsiteY26" fmla="*/ 1881683 h 2158108"/>
                <a:gd name="connsiteX27" fmla="*/ 1125684 w 5598433"/>
                <a:gd name="connsiteY27" fmla="*/ 1881683 h 2158108"/>
                <a:gd name="connsiteX28" fmla="*/ 1125684 w 5598433"/>
                <a:gd name="connsiteY28" fmla="*/ 1855042 h 2158108"/>
                <a:gd name="connsiteX29" fmla="*/ 1115692 w 5598433"/>
                <a:gd name="connsiteY29" fmla="*/ 1855042 h 2158108"/>
                <a:gd name="connsiteX30" fmla="*/ 1115692 w 5598433"/>
                <a:gd name="connsiteY30" fmla="*/ 1831734 h 2158108"/>
                <a:gd name="connsiteX31" fmla="*/ 1089050 w 5598433"/>
                <a:gd name="connsiteY31" fmla="*/ 1831734 h 2158108"/>
                <a:gd name="connsiteX32" fmla="*/ 1089050 w 5598433"/>
                <a:gd name="connsiteY32" fmla="*/ 1791767 h 2158108"/>
                <a:gd name="connsiteX33" fmla="*/ 965826 w 5598433"/>
                <a:gd name="connsiteY33" fmla="*/ 1791767 h 2158108"/>
                <a:gd name="connsiteX34" fmla="*/ 965826 w 5598433"/>
                <a:gd name="connsiteY34" fmla="*/ 1781776 h 2158108"/>
                <a:gd name="connsiteX35" fmla="*/ 882561 w 5598433"/>
                <a:gd name="connsiteY35" fmla="*/ 1781776 h 2158108"/>
                <a:gd name="connsiteX36" fmla="*/ 882561 w 5598433"/>
                <a:gd name="connsiteY36" fmla="*/ 1755134 h 2158108"/>
                <a:gd name="connsiteX37" fmla="*/ 842596 w 5598433"/>
                <a:gd name="connsiteY37" fmla="*/ 1755134 h 2158108"/>
                <a:gd name="connsiteX38" fmla="*/ 842596 w 5598433"/>
                <a:gd name="connsiteY38" fmla="*/ 1718492 h 2158108"/>
                <a:gd name="connsiteX39" fmla="*/ 706049 w 5598433"/>
                <a:gd name="connsiteY39" fmla="*/ 1718492 h 2158108"/>
                <a:gd name="connsiteX40" fmla="*/ 706049 w 5598433"/>
                <a:gd name="connsiteY40" fmla="*/ 1691850 h 2158108"/>
                <a:gd name="connsiteX41" fmla="*/ 682736 w 5598433"/>
                <a:gd name="connsiteY41" fmla="*/ 1691850 h 2158108"/>
                <a:gd name="connsiteX42" fmla="*/ 682736 w 5598433"/>
                <a:gd name="connsiteY42" fmla="*/ 1651883 h 2158108"/>
                <a:gd name="connsiteX43" fmla="*/ 662753 w 5598433"/>
                <a:gd name="connsiteY43" fmla="*/ 1651883 h 2158108"/>
                <a:gd name="connsiteX44" fmla="*/ 662753 w 5598433"/>
                <a:gd name="connsiteY44" fmla="*/ 1548642 h 2158108"/>
                <a:gd name="connsiteX45" fmla="*/ 649432 w 5598433"/>
                <a:gd name="connsiteY45" fmla="*/ 1548642 h 2158108"/>
                <a:gd name="connsiteX46" fmla="*/ 649432 w 5598433"/>
                <a:gd name="connsiteY46" fmla="*/ 1528658 h 2158108"/>
                <a:gd name="connsiteX47" fmla="*/ 639441 w 5598433"/>
                <a:gd name="connsiteY47" fmla="*/ 1528658 h 2158108"/>
                <a:gd name="connsiteX48" fmla="*/ 639441 w 5598433"/>
                <a:gd name="connsiteY48" fmla="*/ 1505351 h 2158108"/>
                <a:gd name="connsiteX49" fmla="*/ 599476 w 5598433"/>
                <a:gd name="connsiteY49" fmla="*/ 1505351 h 2158108"/>
                <a:gd name="connsiteX50" fmla="*/ 599476 w 5598433"/>
                <a:gd name="connsiteY50" fmla="*/ 1502017 h 2158108"/>
                <a:gd name="connsiteX51" fmla="*/ 562841 w 5598433"/>
                <a:gd name="connsiteY51" fmla="*/ 1502017 h 2158108"/>
                <a:gd name="connsiteX52" fmla="*/ 562841 w 5598433"/>
                <a:gd name="connsiteY52" fmla="*/ 1485367 h 2158108"/>
                <a:gd name="connsiteX53" fmla="*/ 479581 w 5598433"/>
                <a:gd name="connsiteY53" fmla="*/ 1485367 h 2158108"/>
                <a:gd name="connsiteX54" fmla="*/ 479581 w 5598433"/>
                <a:gd name="connsiteY54" fmla="*/ 1448734 h 2158108"/>
                <a:gd name="connsiteX55" fmla="*/ 466258 w 5598433"/>
                <a:gd name="connsiteY55" fmla="*/ 1448734 h 2158108"/>
                <a:gd name="connsiteX56" fmla="*/ 466258 w 5598433"/>
                <a:gd name="connsiteY56" fmla="*/ 1425417 h 2158108"/>
                <a:gd name="connsiteX57" fmla="*/ 446276 w 5598433"/>
                <a:gd name="connsiteY57" fmla="*/ 1425417 h 2158108"/>
                <a:gd name="connsiteX58" fmla="*/ 446276 w 5598433"/>
                <a:gd name="connsiteY58" fmla="*/ 1288876 h 2158108"/>
                <a:gd name="connsiteX59" fmla="*/ 429624 w 5598433"/>
                <a:gd name="connsiteY59" fmla="*/ 1288876 h 2158108"/>
                <a:gd name="connsiteX60" fmla="*/ 429624 w 5598433"/>
                <a:gd name="connsiteY60" fmla="*/ 1182301 h 2158108"/>
                <a:gd name="connsiteX61" fmla="*/ 419632 w 5598433"/>
                <a:gd name="connsiteY61" fmla="*/ 1182301 h 2158108"/>
                <a:gd name="connsiteX62" fmla="*/ 419632 w 5598433"/>
                <a:gd name="connsiteY62" fmla="*/ 1135676 h 2158108"/>
                <a:gd name="connsiteX63" fmla="*/ 366346 w 5598433"/>
                <a:gd name="connsiteY63" fmla="*/ 1135676 h 2158108"/>
                <a:gd name="connsiteX64" fmla="*/ 366346 w 5598433"/>
                <a:gd name="connsiteY64" fmla="*/ 1109025 h 2158108"/>
                <a:gd name="connsiteX65" fmla="*/ 296408 w 5598433"/>
                <a:gd name="connsiteY65" fmla="*/ 1109025 h 2158108"/>
                <a:gd name="connsiteX66" fmla="*/ 296408 w 5598433"/>
                <a:gd name="connsiteY66" fmla="*/ 1102367 h 2158108"/>
                <a:gd name="connsiteX67" fmla="*/ 249782 w 5598433"/>
                <a:gd name="connsiteY67" fmla="*/ 1102367 h 2158108"/>
                <a:gd name="connsiteX68" fmla="*/ 249782 w 5598433"/>
                <a:gd name="connsiteY68" fmla="*/ 1055742 h 2158108"/>
                <a:gd name="connsiteX69" fmla="*/ 229799 w 5598433"/>
                <a:gd name="connsiteY69" fmla="*/ 1055742 h 2158108"/>
                <a:gd name="connsiteX70" fmla="*/ 229799 w 5598433"/>
                <a:gd name="connsiteY70" fmla="*/ 549519 h 2158108"/>
                <a:gd name="connsiteX71" fmla="*/ 196495 w 5598433"/>
                <a:gd name="connsiteY71" fmla="*/ 549519 h 2158108"/>
                <a:gd name="connsiteX72" fmla="*/ 196495 w 5598433"/>
                <a:gd name="connsiteY72" fmla="*/ 119895 h 2158108"/>
                <a:gd name="connsiteX73" fmla="*/ 166521 w 5598433"/>
                <a:gd name="connsiteY73" fmla="*/ 119895 h 2158108"/>
                <a:gd name="connsiteX74" fmla="*/ 166521 w 5598433"/>
                <a:gd name="connsiteY74" fmla="*/ 76600 h 2158108"/>
                <a:gd name="connsiteX75" fmla="*/ 123226 w 5598433"/>
                <a:gd name="connsiteY75" fmla="*/ 76600 h 2158108"/>
                <a:gd name="connsiteX76" fmla="*/ 123226 w 5598433"/>
                <a:gd name="connsiteY76" fmla="*/ 39965 h 2158108"/>
                <a:gd name="connsiteX77" fmla="*/ 96583 w 5598433"/>
                <a:gd name="connsiteY77" fmla="*/ 39965 h 2158108"/>
                <a:gd name="connsiteX78" fmla="*/ 96583 w 5598433"/>
                <a:gd name="connsiteY78" fmla="*/ 0 h 2158108"/>
                <a:gd name="connsiteX79" fmla="*/ 0 w 5598433"/>
                <a:gd name="connsiteY79" fmla="*/ 0 h 215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598433" h="2158108">
                  <a:moveTo>
                    <a:pt x="5598434" y="2158109"/>
                  </a:moveTo>
                  <a:lnTo>
                    <a:pt x="4056450" y="2158109"/>
                  </a:lnTo>
                  <a:lnTo>
                    <a:pt x="4056450" y="2128133"/>
                  </a:lnTo>
                  <a:lnTo>
                    <a:pt x="3087300" y="2128133"/>
                  </a:lnTo>
                  <a:lnTo>
                    <a:pt x="3087300" y="2098168"/>
                  </a:lnTo>
                  <a:lnTo>
                    <a:pt x="2664333" y="2098168"/>
                  </a:lnTo>
                  <a:lnTo>
                    <a:pt x="2664333" y="2078184"/>
                  </a:lnTo>
                  <a:lnTo>
                    <a:pt x="2484491" y="2078184"/>
                  </a:lnTo>
                  <a:lnTo>
                    <a:pt x="2484491" y="2054867"/>
                  </a:lnTo>
                  <a:lnTo>
                    <a:pt x="2254691" y="2054867"/>
                  </a:lnTo>
                  <a:lnTo>
                    <a:pt x="2254691" y="2038217"/>
                  </a:lnTo>
                  <a:lnTo>
                    <a:pt x="2138134" y="2038217"/>
                  </a:lnTo>
                  <a:lnTo>
                    <a:pt x="2138134" y="2021568"/>
                  </a:lnTo>
                  <a:lnTo>
                    <a:pt x="2014899" y="2021568"/>
                  </a:lnTo>
                  <a:lnTo>
                    <a:pt x="2014899" y="2014900"/>
                  </a:lnTo>
                  <a:lnTo>
                    <a:pt x="1815075" y="2014900"/>
                  </a:lnTo>
                  <a:lnTo>
                    <a:pt x="1815075" y="2004908"/>
                  </a:lnTo>
                  <a:lnTo>
                    <a:pt x="1791767" y="2004908"/>
                  </a:lnTo>
                  <a:lnTo>
                    <a:pt x="1791767" y="1984934"/>
                  </a:lnTo>
                  <a:lnTo>
                    <a:pt x="1751800" y="1984934"/>
                  </a:lnTo>
                  <a:lnTo>
                    <a:pt x="1751800" y="1964951"/>
                  </a:lnTo>
                  <a:lnTo>
                    <a:pt x="1518676" y="1964951"/>
                  </a:lnTo>
                  <a:lnTo>
                    <a:pt x="1518676" y="1938300"/>
                  </a:lnTo>
                  <a:lnTo>
                    <a:pt x="1348816" y="1938300"/>
                  </a:lnTo>
                  <a:lnTo>
                    <a:pt x="1348816" y="1911659"/>
                  </a:lnTo>
                  <a:lnTo>
                    <a:pt x="1152325" y="1911659"/>
                  </a:lnTo>
                  <a:lnTo>
                    <a:pt x="1152325" y="1881683"/>
                  </a:lnTo>
                  <a:lnTo>
                    <a:pt x="1125684" y="1881683"/>
                  </a:lnTo>
                  <a:lnTo>
                    <a:pt x="1125684" y="1855042"/>
                  </a:lnTo>
                  <a:lnTo>
                    <a:pt x="1115692" y="1855042"/>
                  </a:lnTo>
                  <a:lnTo>
                    <a:pt x="1115692" y="1831734"/>
                  </a:lnTo>
                  <a:lnTo>
                    <a:pt x="1089050" y="1831734"/>
                  </a:lnTo>
                  <a:lnTo>
                    <a:pt x="1089050" y="1791767"/>
                  </a:lnTo>
                  <a:lnTo>
                    <a:pt x="965826" y="1791767"/>
                  </a:lnTo>
                  <a:lnTo>
                    <a:pt x="965826" y="1781776"/>
                  </a:lnTo>
                  <a:lnTo>
                    <a:pt x="882561" y="1781776"/>
                  </a:lnTo>
                  <a:lnTo>
                    <a:pt x="882561" y="1755134"/>
                  </a:lnTo>
                  <a:lnTo>
                    <a:pt x="842596" y="1755134"/>
                  </a:lnTo>
                  <a:lnTo>
                    <a:pt x="842596" y="1718492"/>
                  </a:lnTo>
                  <a:lnTo>
                    <a:pt x="706049" y="1718492"/>
                  </a:lnTo>
                  <a:lnTo>
                    <a:pt x="706049" y="1691850"/>
                  </a:lnTo>
                  <a:lnTo>
                    <a:pt x="682736" y="1691850"/>
                  </a:lnTo>
                  <a:lnTo>
                    <a:pt x="682736" y="1651883"/>
                  </a:lnTo>
                  <a:lnTo>
                    <a:pt x="662753" y="1651883"/>
                  </a:lnTo>
                  <a:lnTo>
                    <a:pt x="662753" y="1548642"/>
                  </a:lnTo>
                  <a:lnTo>
                    <a:pt x="649432" y="1548642"/>
                  </a:lnTo>
                  <a:lnTo>
                    <a:pt x="649432" y="1528658"/>
                  </a:lnTo>
                  <a:lnTo>
                    <a:pt x="639441" y="1528658"/>
                  </a:lnTo>
                  <a:lnTo>
                    <a:pt x="639441" y="1505351"/>
                  </a:lnTo>
                  <a:lnTo>
                    <a:pt x="599476" y="1505351"/>
                  </a:lnTo>
                  <a:lnTo>
                    <a:pt x="599476" y="1502017"/>
                  </a:lnTo>
                  <a:lnTo>
                    <a:pt x="562841" y="1502017"/>
                  </a:lnTo>
                  <a:lnTo>
                    <a:pt x="562841" y="1485367"/>
                  </a:lnTo>
                  <a:lnTo>
                    <a:pt x="479581" y="1485367"/>
                  </a:lnTo>
                  <a:lnTo>
                    <a:pt x="479581" y="1448734"/>
                  </a:lnTo>
                  <a:lnTo>
                    <a:pt x="466258" y="1448734"/>
                  </a:lnTo>
                  <a:lnTo>
                    <a:pt x="466258" y="1425417"/>
                  </a:lnTo>
                  <a:lnTo>
                    <a:pt x="446276" y="1425417"/>
                  </a:lnTo>
                  <a:lnTo>
                    <a:pt x="446276" y="1288876"/>
                  </a:lnTo>
                  <a:lnTo>
                    <a:pt x="429624" y="1288876"/>
                  </a:lnTo>
                  <a:lnTo>
                    <a:pt x="429624" y="1182301"/>
                  </a:lnTo>
                  <a:lnTo>
                    <a:pt x="419632" y="1182301"/>
                  </a:lnTo>
                  <a:lnTo>
                    <a:pt x="419632" y="1135676"/>
                  </a:lnTo>
                  <a:lnTo>
                    <a:pt x="366346" y="1135676"/>
                  </a:lnTo>
                  <a:lnTo>
                    <a:pt x="366346" y="1109025"/>
                  </a:lnTo>
                  <a:lnTo>
                    <a:pt x="296408" y="1109025"/>
                  </a:lnTo>
                  <a:lnTo>
                    <a:pt x="296408" y="1102367"/>
                  </a:lnTo>
                  <a:lnTo>
                    <a:pt x="249782" y="1102367"/>
                  </a:lnTo>
                  <a:lnTo>
                    <a:pt x="249782" y="1055742"/>
                  </a:lnTo>
                  <a:lnTo>
                    <a:pt x="229799" y="1055742"/>
                  </a:lnTo>
                  <a:lnTo>
                    <a:pt x="229799" y="549519"/>
                  </a:lnTo>
                  <a:lnTo>
                    <a:pt x="196495" y="549519"/>
                  </a:lnTo>
                  <a:lnTo>
                    <a:pt x="196495" y="119895"/>
                  </a:lnTo>
                  <a:lnTo>
                    <a:pt x="166521" y="119895"/>
                  </a:lnTo>
                  <a:lnTo>
                    <a:pt x="166521" y="76600"/>
                  </a:lnTo>
                  <a:lnTo>
                    <a:pt x="123226" y="76600"/>
                  </a:lnTo>
                  <a:lnTo>
                    <a:pt x="123226" y="39965"/>
                  </a:lnTo>
                  <a:lnTo>
                    <a:pt x="96583" y="39965"/>
                  </a:lnTo>
                  <a:lnTo>
                    <a:pt x="96583" y="0"/>
                  </a:lnTo>
                  <a:lnTo>
                    <a:pt x="0" y="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29" name="Freeform: Shape 586">
              <a:extLst>
                <a:ext uri="{FF2B5EF4-FFF2-40B4-BE49-F238E27FC236}">
                  <a16:creationId xmlns:a16="http://schemas.microsoft.com/office/drawing/2014/main" id="{F180DDE2-0124-4C60-A6DE-C0072A072323}"/>
                </a:ext>
              </a:extLst>
            </p:cNvPr>
            <p:cNvSpPr/>
            <p:nvPr/>
          </p:nvSpPr>
          <p:spPr>
            <a:xfrm>
              <a:off x="3349369" y="2314575"/>
              <a:ext cx="9525" cy="79199"/>
            </a:xfrm>
            <a:custGeom>
              <a:avLst/>
              <a:gdLst>
                <a:gd name="connsiteX0" fmla="*/ 0 w 9525"/>
                <a:gd name="connsiteY0" fmla="*/ 0 h 79199"/>
                <a:gd name="connsiteX1" fmla="*/ 0 w 9525"/>
                <a:gd name="connsiteY1" fmla="*/ 79200 h 79199"/>
              </a:gdLst>
              <a:ahLst/>
              <a:cxnLst>
                <a:cxn ang="0">
                  <a:pos x="connsiteX0" y="connsiteY0"/>
                </a:cxn>
                <a:cxn ang="0">
                  <a:pos x="connsiteX1" y="connsiteY1"/>
                </a:cxn>
              </a:cxnLst>
              <a:rect l="l" t="t" r="r" b="b"/>
              <a:pathLst>
                <a:path w="9525" h="79199">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30" name="Freeform: Shape 587">
              <a:extLst>
                <a:ext uri="{FF2B5EF4-FFF2-40B4-BE49-F238E27FC236}">
                  <a16:creationId xmlns:a16="http://schemas.microsoft.com/office/drawing/2014/main" id="{20416D6F-2E74-46AA-8098-543FBE4CA8ED}"/>
                </a:ext>
              </a:extLst>
            </p:cNvPr>
            <p:cNvSpPr/>
            <p:nvPr/>
          </p:nvSpPr>
          <p:spPr>
            <a:xfrm>
              <a:off x="3635119" y="34194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31" name="Freeform: Shape 588">
              <a:extLst>
                <a:ext uri="{FF2B5EF4-FFF2-40B4-BE49-F238E27FC236}">
                  <a16:creationId xmlns:a16="http://schemas.microsoft.com/office/drawing/2014/main" id="{28EB169C-F7A4-4079-9EBA-5364D236DA82}"/>
                </a:ext>
              </a:extLst>
            </p:cNvPr>
            <p:cNvSpPr/>
            <p:nvPr/>
          </p:nvSpPr>
          <p:spPr>
            <a:xfrm>
              <a:off x="3692269" y="34575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32" name="Freeform: Shape 589">
              <a:extLst>
                <a:ext uri="{FF2B5EF4-FFF2-40B4-BE49-F238E27FC236}">
                  <a16:creationId xmlns:a16="http://schemas.microsoft.com/office/drawing/2014/main" id="{17B7F846-D00D-4A38-8AA5-5059F6B9A7CF}"/>
                </a:ext>
              </a:extLst>
            </p:cNvPr>
            <p:cNvSpPr/>
            <p:nvPr/>
          </p:nvSpPr>
          <p:spPr>
            <a:xfrm>
              <a:off x="4149469" y="40671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33" name="Freeform: Shape 590">
              <a:extLst>
                <a:ext uri="{FF2B5EF4-FFF2-40B4-BE49-F238E27FC236}">
                  <a16:creationId xmlns:a16="http://schemas.microsoft.com/office/drawing/2014/main" id="{E978E995-7A64-4622-9C66-A7FAF1B58A1E}"/>
                </a:ext>
              </a:extLst>
            </p:cNvPr>
            <p:cNvSpPr/>
            <p:nvPr/>
          </p:nvSpPr>
          <p:spPr>
            <a:xfrm>
              <a:off x="4168519" y="40671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34" name="Freeform: Shape 591">
              <a:extLst>
                <a:ext uri="{FF2B5EF4-FFF2-40B4-BE49-F238E27FC236}">
                  <a16:creationId xmlns:a16="http://schemas.microsoft.com/office/drawing/2014/main" id="{5C387BAC-E0B4-41B0-A934-7F9632790F48}"/>
                </a:ext>
              </a:extLst>
            </p:cNvPr>
            <p:cNvSpPr/>
            <p:nvPr/>
          </p:nvSpPr>
          <p:spPr>
            <a:xfrm>
              <a:off x="4187569" y="408623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35" name="Freeform: Shape 592">
              <a:extLst>
                <a:ext uri="{FF2B5EF4-FFF2-40B4-BE49-F238E27FC236}">
                  <a16:creationId xmlns:a16="http://schemas.microsoft.com/office/drawing/2014/main" id="{59589018-67BB-45D0-A3E8-EAD32274D4C4}"/>
                </a:ext>
              </a:extLst>
            </p:cNvPr>
            <p:cNvSpPr/>
            <p:nvPr/>
          </p:nvSpPr>
          <p:spPr>
            <a:xfrm>
              <a:off x="4225669" y="408623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36" name="Freeform: Shape 593">
              <a:extLst>
                <a:ext uri="{FF2B5EF4-FFF2-40B4-BE49-F238E27FC236}">
                  <a16:creationId xmlns:a16="http://schemas.microsoft.com/office/drawing/2014/main" id="{390CD039-C42D-4D9F-83A6-2A73874DF87E}"/>
                </a:ext>
              </a:extLst>
            </p:cNvPr>
            <p:cNvSpPr/>
            <p:nvPr/>
          </p:nvSpPr>
          <p:spPr>
            <a:xfrm>
              <a:off x="4282820" y="41052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37" name="Freeform: Shape 594">
              <a:extLst>
                <a:ext uri="{FF2B5EF4-FFF2-40B4-BE49-F238E27FC236}">
                  <a16:creationId xmlns:a16="http://schemas.microsoft.com/office/drawing/2014/main" id="{BACBD0F0-BEBF-48FB-9230-D7131376AA09}"/>
                </a:ext>
              </a:extLst>
            </p:cNvPr>
            <p:cNvSpPr/>
            <p:nvPr/>
          </p:nvSpPr>
          <p:spPr>
            <a:xfrm>
              <a:off x="4397120" y="41433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38" name="Freeform: Shape 595">
              <a:extLst>
                <a:ext uri="{FF2B5EF4-FFF2-40B4-BE49-F238E27FC236}">
                  <a16:creationId xmlns:a16="http://schemas.microsoft.com/office/drawing/2014/main" id="{4ECCBFE8-B1B4-4C23-B042-B4A2199EC5B7}"/>
                </a:ext>
              </a:extLst>
            </p:cNvPr>
            <p:cNvSpPr/>
            <p:nvPr/>
          </p:nvSpPr>
          <p:spPr>
            <a:xfrm>
              <a:off x="4473320" y="42195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39" name="Freeform: Shape 596">
              <a:extLst>
                <a:ext uri="{FF2B5EF4-FFF2-40B4-BE49-F238E27FC236}">
                  <a16:creationId xmlns:a16="http://schemas.microsoft.com/office/drawing/2014/main" id="{C657CFBC-FAC5-4785-B74A-B659A15E1B1B}"/>
                </a:ext>
              </a:extLst>
            </p:cNvPr>
            <p:cNvSpPr/>
            <p:nvPr/>
          </p:nvSpPr>
          <p:spPr>
            <a:xfrm>
              <a:off x="4587620" y="42195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40" name="Freeform: Shape 597">
              <a:extLst>
                <a:ext uri="{FF2B5EF4-FFF2-40B4-BE49-F238E27FC236}">
                  <a16:creationId xmlns:a16="http://schemas.microsoft.com/office/drawing/2014/main" id="{BB532FA6-0755-4EA9-960F-AA0ECA06D113}"/>
                </a:ext>
              </a:extLst>
            </p:cNvPr>
            <p:cNvSpPr/>
            <p:nvPr/>
          </p:nvSpPr>
          <p:spPr>
            <a:xfrm>
              <a:off x="4625720" y="42195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41" name="Freeform: Shape 598">
              <a:extLst>
                <a:ext uri="{FF2B5EF4-FFF2-40B4-BE49-F238E27FC236}">
                  <a16:creationId xmlns:a16="http://schemas.microsoft.com/office/drawing/2014/main" id="{3246C17F-3404-4B5E-8907-0E31F15E2C95}"/>
                </a:ext>
              </a:extLst>
            </p:cNvPr>
            <p:cNvSpPr/>
            <p:nvPr/>
          </p:nvSpPr>
          <p:spPr>
            <a:xfrm>
              <a:off x="4835270" y="427673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42" name="Freeform: Shape 599">
              <a:extLst>
                <a:ext uri="{FF2B5EF4-FFF2-40B4-BE49-F238E27FC236}">
                  <a16:creationId xmlns:a16="http://schemas.microsoft.com/office/drawing/2014/main" id="{31D0434E-74D6-4800-8A90-30825A61F48C}"/>
                </a:ext>
              </a:extLst>
            </p:cNvPr>
            <p:cNvSpPr/>
            <p:nvPr/>
          </p:nvSpPr>
          <p:spPr>
            <a:xfrm>
              <a:off x="4873370" y="427673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43" name="Freeform: Shape 600">
              <a:extLst>
                <a:ext uri="{FF2B5EF4-FFF2-40B4-BE49-F238E27FC236}">
                  <a16:creationId xmlns:a16="http://schemas.microsoft.com/office/drawing/2014/main" id="{7F51CE3D-0579-4B52-B9F8-59E72A66A3FF}"/>
                </a:ext>
              </a:extLst>
            </p:cNvPr>
            <p:cNvSpPr/>
            <p:nvPr/>
          </p:nvSpPr>
          <p:spPr>
            <a:xfrm>
              <a:off x="5063870" y="42957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44" name="Freeform: Shape 601">
              <a:extLst>
                <a:ext uri="{FF2B5EF4-FFF2-40B4-BE49-F238E27FC236}">
                  <a16:creationId xmlns:a16="http://schemas.microsoft.com/office/drawing/2014/main" id="{59BB76C6-69BC-4108-878F-652E34B7D3AE}"/>
                </a:ext>
              </a:extLst>
            </p:cNvPr>
            <p:cNvSpPr/>
            <p:nvPr/>
          </p:nvSpPr>
          <p:spPr>
            <a:xfrm>
              <a:off x="5101970" y="431483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45" name="Freeform: Shape 602">
              <a:extLst>
                <a:ext uri="{FF2B5EF4-FFF2-40B4-BE49-F238E27FC236}">
                  <a16:creationId xmlns:a16="http://schemas.microsoft.com/office/drawing/2014/main" id="{15A1FC0B-A798-496C-BE3A-7D8F5544717E}"/>
                </a:ext>
              </a:extLst>
            </p:cNvPr>
            <p:cNvSpPr/>
            <p:nvPr/>
          </p:nvSpPr>
          <p:spPr>
            <a:xfrm>
              <a:off x="5273420" y="43338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46" name="Freeform: Shape 603">
              <a:extLst>
                <a:ext uri="{FF2B5EF4-FFF2-40B4-BE49-F238E27FC236}">
                  <a16:creationId xmlns:a16="http://schemas.microsoft.com/office/drawing/2014/main" id="{2E825577-161A-41D9-9747-A0DBCA6F8329}"/>
                </a:ext>
              </a:extLst>
            </p:cNvPr>
            <p:cNvSpPr/>
            <p:nvPr/>
          </p:nvSpPr>
          <p:spPr>
            <a:xfrm>
              <a:off x="5730620" y="43719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47" name="Freeform: Shape 604">
              <a:extLst>
                <a:ext uri="{FF2B5EF4-FFF2-40B4-BE49-F238E27FC236}">
                  <a16:creationId xmlns:a16="http://schemas.microsoft.com/office/drawing/2014/main" id="{F27C0FEE-AF5E-4FE6-BFDF-F53D99875A5B}"/>
                </a:ext>
              </a:extLst>
            </p:cNvPr>
            <p:cNvSpPr/>
            <p:nvPr/>
          </p:nvSpPr>
          <p:spPr>
            <a:xfrm>
              <a:off x="6168779" y="44100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48" name="Freeform: Shape 605">
              <a:extLst>
                <a:ext uri="{FF2B5EF4-FFF2-40B4-BE49-F238E27FC236}">
                  <a16:creationId xmlns:a16="http://schemas.microsoft.com/office/drawing/2014/main" id="{E383B2D3-3665-46DF-AA67-9AC200CA1B59}"/>
                </a:ext>
              </a:extLst>
            </p:cNvPr>
            <p:cNvSpPr/>
            <p:nvPr/>
          </p:nvSpPr>
          <p:spPr>
            <a:xfrm>
              <a:off x="6244979" y="44100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49" name="Freeform: Shape 606">
              <a:extLst>
                <a:ext uri="{FF2B5EF4-FFF2-40B4-BE49-F238E27FC236}">
                  <a16:creationId xmlns:a16="http://schemas.microsoft.com/office/drawing/2014/main" id="{DB904E08-89E4-451D-8370-3DC95D5CB592}"/>
                </a:ext>
              </a:extLst>
            </p:cNvPr>
            <p:cNvSpPr/>
            <p:nvPr/>
          </p:nvSpPr>
          <p:spPr>
            <a:xfrm>
              <a:off x="6454529" y="44481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50" name="Freeform: Shape 607">
              <a:extLst>
                <a:ext uri="{FF2B5EF4-FFF2-40B4-BE49-F238E27FC236}">
                  <a16:creationId xmlns:a16="http://schemas.microsoft.com/office/drawing/2014/main" id="{65C66D90-1E15-4ADA-90B8-33EFA4D3C6ED}"/>
                </a:ext>
              </a:extLst>
            </p:cNvPr>
            <p:cNvSpPr/>
            <p:nvPr/>
          </p:nvSpPr>
          <p:spPr>
            <a:xfrm>
              <a:off x="6835529" y="44481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51" name="Freeform: Shape 608">
              <a:extLst>
                <a:ext uri="{FF2B5EF4-FFF2-40B4-BE49-F238E27FC236}">
                  <a16:creationId xmlns:a16="http://schemas.microsoft.com/office/drawing/2014/main" id="{CF543296-C5CE-4748-B759-9F27DF5CFC3D}"/>
                </a:ext>
              </a:extLst>
            </p:cNvPr>
            <p:cNvSpPr/>
            <p:nvPr/>
          </p:nvSpPr>
          <p:spPr>
            <a:xfrm>
              <a:off x="7292729" y="444818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52" name="Freeform: Shape 609">
              <a:extLst>
                <a:ext uri="{FF2B5EF4-FFF2-40B4-BE49-F238E27FC236}">
                  <a16:creationId xmlns:a16="http://schemas.microsoft.com/office/drawing/2014/main" id="{3BAC7E1D-516F-426D-9770-B7C2D574C128}"/>
                </a:ext>
              </a:extLst>
            </p:cNvPr>
            <p:cNvSpPr/>
            <p:nvPr/>
          </p:nvSpPr>
          <p:spPr>
            <a:xfrm>
              <a:off x="7997589" y="446723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53" name="Freeform: Shape 610">
              <a:extLst>
                <a:ext uri="{FF2B5EF4-FFF2-40B4-BE49-F238E27FC236}">
                  <a16:creationId xmlns:a16="http://schemas.microsoft.com/office/drawing/2014/main" id="{B08D44F7-F604-4080-92CF-42A54863605E}"/>
                </a:ext>
              </a:extLst>
            </p:cNvPr>
            <p:cNvSpPr/>
            <p:nvPr/>
          </p:nvSpPr>
          <p:spPr>
            <a:xfrm>
              <a:off x="8226189" y="446723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54" name="Freeform: Shape 611">
              <a:extLst>
                <a:ext uri="{FF2B5EF4-FFF2-40B4-BE49-F238E27FC236}">
                  <a16:creationId xmlns:a16="http://schemas.microsoft.com/office/drawing/2014/main" id="{F82C192F-8E40-47BF-959D-1C00295A6B27}"/>
                </a:ext>
              </a:extLst>
            </p:cNvPr>
            <p:cNvSpPr/>
            <p:nvPr/>
          </p:nvSpPr>
          <p:spPr>
            <a:xfrm>
              <a:off x="8397639" y="446723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55" name="Freeform: Shape 612">
              <a:extLst>
                <a:ext uri="{FF2B5EF4-FFF2-40B4-BE49-F238E27FC236}">
                  <a16:creationId xmlns:a16="http://schemas.microsoft.com/office/drawing/2014/main" id="{ED630D6D-DB73-4E83-AEAE-4FEFF70E44BB}"/>
                </a:ext>
              </a:extLst>
            </p:cNvPr>
            <p:cNvSpPr/>
            <p:nvPr/>
          </p:nvSpPr>
          <p:spPr>
            <a:xfrm>
              <a:off x="8435739" y="446723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56" name="Freeform: Shape 613">
              <a:extLst>
                <a:ext uri="{FF2B5EF4-FFF2-40B4-BE49-F238E27FC236}">
                  <a16:creationId xmlns:a16="http://schemas.microsoft.com/office/drawing/2014/main" id="{5CD7D52C-9700-49AE-B788-6AF4C7654785}"/>
                </a:ext>
              </a:extLst>
            </p:cNvPr>
            <p:cNvSpPr/>
            <p:nvPr/>
          </p:nvSpPr>
          <p:spPr>
            <a:xfrm>
              <a:off x="8702439" y="446723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57" name="Freeform: Shape 614">
              <a:extLst>
                <a:ext uri="{FF2B5EF4-FFF2-40B4-BE49-F238E27FC236}">
                  <a16:creationId xmlns:a16="http://schemas.microsoft.com/office/drawing/2014/main" id="{14695307-DD47-45F1-B489-1F4730DDA6D7}"/>
                </a:ext>
              </a:extLst>
            </p:cNvPr>
            <p:cNvSpPr/>
            <p:nvPr/>
          </p:nvSpPr>
          <p:spPr>
            <a:xfrm>
              <a:off x="8892949" y="4467234"/>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grpSp>
      <p:grpSp>
        <p:nvGrpSpPr>
          <p:cNvPr id="358" name="Group 357">
            <a:extLst>
              <a:ext uri="{FF2B5EF4-FFF2-40B4-BE49-F238E27FC236}">
                <a16:creationId xmlns:a16="http://schemas.microsoft.com/office/drawing/2014/main" id="{30897252-FDBF-4D72-968C-DA0964938EFD}"/>
              </a:ext>
            </a:extLst>
          </p:cNvPr>
          <p:cNvGrpSpPr/>
          <p:nvPr/>
        </p:nvGrpSpPr>
        <p:grpSpPr>
          <a:xfrm>
            <a:off x="6819204" y="3108328"/>
            <a:ext cx="1616393" cy="1980000"/>
            <a:chOff x="5105400" y="2233612"/>
            <a:chExt cx="1976589" cy="2399928"/>
          </a:xfrm>
        </p:grpSpPr>
        <p:sp>
          <p:nvSpPr>
            <p:cNvPr id="359" name="Freeform: Shape 619">
              <a:extLst>
                <a:ext uri="{FF2B5EF4-FFF2-40B4-BE49-F238E27FC236}">
                  <a16:creationId xmlns:a16="http://schemas.microsoft.com/office/drawing/2014/main" id="{06F9EE10-ED6F-4A95-BD96-BF7D3DFD425A}"/>
                </a:ext>
              </a:extLst>
            </p:cNvPr>
            <p:cNvSpPr/>
            <p:nvPr/>
          </p:nvSpPr>
          <p:spPr>
            <a:xfrm>
              <a:off x="5105400" y="2233612"/>
              <a:ext cx="1976589" cy="2399928"/>
            </a:xfrm>
            <a:custGeom>
              <a:avLst/>
              <a:gdLst>
                <a:gd name="connsiteX0" fmla="*/ 1976590 w 1976589"/>
                <a:gd name="connsiteY0" fmla="*/ 2399929 h 2399928"/>
                <a:gd name="connsiteX1" fmla="*/ 1976590 w 1976589"/>
                <a:gd name="connsiteY1" fmla="*/ 2362572 h 2399928"/>
                <a:gd name="connsiteX2" fmla="*/ 1540812 w 1976589"/>
                <a:gd name="connsiteY2" fmla="*/ 2362572 h 2399928"/>
                <a:gd name="connsiteX3" fmla="*/ 1540812 w 1976589"/>
                <a:gd name="connsiteY3" fmla="*/ 2325224 h 2399928"/>
                <a:gd name="connsiteX4" fmla="*/ 1397622 w 1976589"/>
                <a:gd name="connsiteY4" fmla="*/ 2325224 h 2399928"/>
                <a:gd name="connsiteX5" fmla="*/ 1397622 w 1976589"/>
                <a:gd name="connsiteY5" fmla="*/ 2300316 h 2399928"/>
                <a:gd name="connsiteX6" fmla="*/ 1382059 w 1976589"/>
                <a:gd name="connsiteY6" fmla="*/ 2300316 h 2399928"/>
                <a:gd name="connsiteX7" fmla="*/ 1382059 w 1976589"/>
                <a:gd name="connsiteY7" fmla="*/ 2266074 h 2399928"/>
                <a:gd name="connsiteX8" fmla="*/ 1335367 w 1976589"/>
                <a:gd name="connsiteY8" fmla="*/ 2266074 h 2399928"/>
                <a:gd name="connsiteX9" fmla="*/ 1335367 w 1976589"/>
                <a:gd name="connsiteY9" fmla="*/ 2231841 h 2399928"/>
                <a:gd name="connsiteX10" fmla="*/ 1101909 w 1976589"/>
                <a:gd name="connsiteY10" fmla="*/ 2231841 h 2399928"/>
                <a:gd name="connsiteX11" fmla="*/ 1101909 w 1976589"/>
                <a:gd name="connsiteY11" fmla="*/ 2200713 h 2399928"/>
                <a:gd name="connsiteX12" fmla="*/ 930711 w 1976589"/>
                <a:gd name="connsiteY12" fmla="*/ 2200713 h 2399928"/>
                <a:gd name="connsiteX13" fmla="*/ 930711 w 1976589"/>
                <a:gd name="connsiteY13" fmla="*/ 2182035 h 2399928"/>
                <a:gd name="connsiteX14" fmla="*/ 912034 w 1976589"/>
                <a:gd name="connsiteY14" fmla="*/ 2182035 h 2399928"/>
                <a:gd name="connsiteX15" fmla="*/ 912034 w 1976589"/>
                <a:gd name="connsiteY15" fmla="*/ 2157136 h 2399928"/>
                <a:gd name="connsiteX16" fmla="*/ 893357 w 1976589"/>
                <a:gd name="connsiteY16" fmla="*/ 2157136 h 2399928"/>
                <a:gd name="connsiteX17" fmla="*/ 893357 w 1976589"/>
                <a:gd name="connsiteY17" fmla="*/ 2110445 h 2399928"/>
                <a:gd name="connsiteX18" fmla="*/ 880907 w 1976589"/>
                <a:gd name="connsiteY18" fmla="*/ 2110445 h 2399928"/>
                <a:gd name="connsiteX19" fmla="*/ 880907 w 1976589"/>
                <a:gd name="connsiteY19" fmla="*/ 2085537 h 2399928"/>
                <a:gd name="connsiteX20" fmla="*/ 868456 w 1976589"/>
                <a:gd name="connsiteY20" fmla="*/ 2085537 h 2399928"/>
                <a:gd name="connsiteX21" fmla="*/ 868456 w 1976589"/>
                <a:gd name="connsiteY21" fmla="*/ 2045075 h 2399928"/>
                <a:gd name="connsiteX22" fmla="*/ 806201 w 1976589"/>
                <a:gd name="connsiteY22" fmla="*/ 2045075 h 2399928"/>
                <a:gd name="connsiteX23" fmla="*/ 806201 w 1976589"/>
                <a:gd name="connsiteY23" fmla="*/ 2026396 h 2399928"/>
                <a:gd name="connsiteX24" fmla="*/ 768848 w 1976589"/>
                <a:gd name="connsiteY24" fmla="*/ 2026396 h 2399928"/>
                <a:gd name="connsiteX25" fmla="*/ 768848 w 1976589"/>
                <a:gd name="connsiteY25" fmla="*/ 2004612 h 2399928"/>
                <a:gd name="connsiteX26" fmla="*/ 743946 w 1976589"/>
                <a:gd name="connsiteY26" fmla="*/ 2004612 h 2399928"/>
                <a:gd name="connsiteX27" fmla="*/ 743946 w 1976589"/>
                <a:gd name="connsiteY27" fmla="*/ 1976590 h 2399928"/>
                <a:gd name="connsiteX28" fmla="*/ 697255 w 1976589"/>
                <a:gd name="connsiteY28" fmla="*/ 1976590 h 2399928"/>
                <a:gd name="connsiteX29" fmla="*/ 697255 w 1976589"/>
                <a:gd name="connsiteY29" fmla="*/ 1945462 h 2399928"/>
                <a:gd name="connsiteX30" fmla="*/ 687916 w 1976589"/>
                <a:gd name="connsiteY30" fmla="*/ 1945462 h 2399928"/>
                <a:gd name="connsiteX31" fmla="*/ 687916 w 1976589"/>
                <a:gd name="connsiteY31" fmla="*/ 1886322 h 2399928"/>
                <a:gd name="connsiteX32" fmla="*/ 669240 w 1976589"/>
                <a:gd name="connsiteY32" fmla="*/ 1886322 h 2399928"/>
                <a:gd name="connsiteX33" fmla="*/ 669240 w 1976589"/>
                <a:gd name="connsiteY33" fmla="*/ 1796053 h 2399928"/>
                <a:gd name="connsiteX34" fmla="*/ 656789 w 1976589"/>
                <a:gd name="connsiteY34" fmla="*/ 1796053 h 2399928"/>
                <a:gd name="connsiteX35" fmla="*/ 656789 w 1976589"/>
                <a:gd name="connsiteY35" fmla="*/ 1740027 h 2399928"/>
                <a:gd name="connsiteX36" fmla="*/ 641225 w 1976589"/>
                <a:gd name="connsiteY36" fmla="*/ 1740027 h 2399928"/>
                <a:gd name="connsiteX37" fmla="*/ 641225 w 1976589"/>
                <a:gd name="connsiteY37" fmla="*/ 1693336 h 2399928"/>
                <a:gd name="connsiteX38" fmla="*/ 479363 w 1976589"/>
                <a:gd name="connsiteY38" fmla="*/ 1693336 h 2399928"/>
                <a:gd name="connsiteX39" fmla="*/ 479363 w 1976589"/>
                <a:gd name="connsiteY39" fmla="*/ 1655978 h 2399928"/>
                <a:gd name="connsiteX40" fmla="*/ 454461 w 1976589"/>
                <a:gd name="connsiteY40" fmla="*/ 1655978 h 2399928"/>
                <a:gd name="connsiteX41" fmla="*/ 454461 w 1976589"/>
                <a:gd name="connsiteY41" fmla="*/ 1425635 h 2399928"/>
                <a:gd name="connsiteX42" fmla="*/ 445122 w 1976589"/>
                <a:gd name="connsiteY42" fmla="*/ 1425635 h 2399928"/>
                <a:gd name="connsiteX43" fmla="*/ 445122 w 1976589"/>
                <a:gd name="connsiteY43" fmla="*/ 1313574 h 2399928"/>
                <a:gd name="connsiteX44" fmla="*/ 429558 w 1976589"/>
                <a:gd name="connsiteY44" fmla="*/ 1313574 h 2399928"/>
                <a:gd name="connsiteX45" fmla="*/ 429558 w 1976589"/>
                <a:gd name="connsiteY45" fmla="*/ 1241984 h 2399928"/>
                <a:gd name="connsiteX46" fmla="*/ 379755 w 1976589"/>
                <a:gd name="connsiteY46" fmla="*/ 1241984 h 2399928"/>
                <a:gd name="connsiteX47" fmla="*/ 379755 w 1976589"/>
                <a:gd name="connsiteY47" fmla="*/ 1213971 h 2399928"/>
                <a:gd name="connsiteX48" fmla="*/ 370417 w 1976589"/>
                <a:gd name="connsiteY48" fmla="*/ 1213971 h 2399928"/>
                <a:gd name="connsiteX49" fmla="*/ 370417 w 1976589"/>
                <a:gd name="connsiteY49" fmla="*/ 1192178 h 2399928"/>
                <a:gd name="connsiteX50" fmla="*/ 273922 w 1976589"/>
                <a:gd name="connsiteY50" fmla="*/ 1192178 h 2399928"/>
                <a:gd name="connsiteX51" fmla="*/ 273922 w 1976589"/>
                <a:gd name="connsiteY51" fmla="*/ 1164165 h 2399928"/>
                <a:gd name="connsiteX52" fmla="*/ 255245 w 1976589"/>
                <a:gd name="connsiteY52" fmla="*/ 1164165 h 2399928"/>
                <a:gd name="connsiteX53" fmla="*/ 255245 w 1976589"/>
                <a:gd name="connsiteY53" fmla="*/ 1058332 h 2399928"/>
                <a:gd name="connsiteX54" fmla="*/ 233456 w 1976589"/>
                <a:gd name="connsiteY54" fmla="*/ 1058332 h 2399928"/>
                <a:gd name="connsiteX55" fmla="*/ 233456 w 1976589"/>
                <a:gd name="connsiteY55" fmla="*/ 594534 h 2399928"/>
                <a:gd name="connsiteX56" fmla="*/ 211666 w 1976589"/>
                <a:gd name="connsiteY56" fmla="*/ 594534 h 2399928"/>
                <a:gd name="connsiteX57" fmla="*/ 211666 w 1976589"/>
                <a:gd name="connsiteY57" fmla="*/ 124510 h 2399928"/>
                <a:gd name="connsiteX58" fmla="*/ 196103 w 1976589"/>
                <a:gd name="connsiteY58" fmla="*/ 124510 h 2399928"/>
                <a:gd name="connsiteX59" fmla="*/ 196103 w 1976589"/>
                <a:gd name="connsiteY59" fmla="*/ 96495 h 2399928"/>
                <a:gd name="connsiteX60" fmla="*/ 177427 w 1976589"/>
                <a:gd name="connsiteY60" fmla="*/ 96495 h 2399928"/>
                <a:gd name="connsiteX61" fmla="*/ 177427 w 1976589"/>
                <a:gd name="connsiteY61" fmla="*/ 77819 h 2399928"/>
                <a:gd name="connsiteX62" fmla="*/ 158750 w 1976589"/>
                <a:gd name="connsiteY62" fmla="*/ 77819 h 2399928"/>
                <a:gd name="connsiteX63" fmla="*/ 158750 w 1976589"/>
                <a:gd name="connsiteY63" fmla="*/ 40465 h 2399928"/>
                <a:gd name="connsiteX64" fmla="*/ 127623 w 1976589"/>
                <a:gd name="connsiteY64" fmla="*/ 40465 h 2399928"/>
                <a:gd name="connsiteX65" fmla="*/ 127623 w 1976589"/>
                <a:gd name="connsiteY65" fmla="*/ 0 h 2399928"/>
                <a:gd name="connsiteX66" fmla="*/ 0 w 1976589"/>
                <a:gd name="connsiteY66" fmla="*/ 0 h 239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976589" h="2399928">
                  <a:moveTo>
                    <a:pt x="1976590" y="2399929"/>
                  </a:moveTo>
                  <a:lnTo>
                    <a:pt x="1976590" y="2362572"/>
                  </a:lnTo>
                  <a:lnTo>
                    <a:pt x="1540812" y="2362572"/>
                  </a:lnTo>
                  <a:lnTo>
                    <a:pt x="1540812" y="2325224"/>
                  </a:lnTo>
                  <a:lnTo>
                    <a:pt x="1397622" y="2325224"/>
                  </a:lnTo>
                  <a:lnTo>
                    <a:pt x="1397622" y="2300316"/>
                  </a:lnTo>
                  <a:lnTo>
                    <a:pt x="1382059" y="2300316"/>
                  </a:lnTo>
                  <a:lnTo>
                    <a:pt x="1382059" y="2266074"/>
                  </a:lnTo>
                  <a:lnTo>
                    <a:pt x="1335367" y="2266074"/>
                  </a:lnTo>
                  <a:lnTo>
                    <a:pt x="1335367" y="2231841"/>
                  </a:lnTo>
                  <a:lnTo>
                    <a:pt x="1101909" y="2231841"/>
                  </a:lnTo>
                  <a:lnTo>
                    <a:pt x="1101909" y="2200713"/>
                  </a:lnTo>
                  <a:lnTo>
                    <a:pt x="930711" y="2200713"/>
                  </a:lnTo>
                  <a:lnTo>
                    <a:pt x="930711" y="2182035"/>
                  </a:lnTo>
                  <a:lnTo>
                    <a:pt x="912034" y="2182035"/>
                  </a:lnTo>
                  <a:lnTo>
                    <a:pt x="912034" y="2157136"/>
                  </a:lnTo>
                  <a:lnTo>
                    <a:pt x="893357" y="2157136"/>
                  </a:lnTo>
                  <a:lnTo>
                    <a:pt x="893357" y="2110445"/>
                  </a:lnTo>
                  <a:lnTo>
                    <a:pt x="880907" y="2110445"/>
                  </a:lnTo>
                  <a:lnTo>
                    <a:pt x="880907" y="2085537"/>
                  </a:lnTo>
                  <a:lnTo>
                    <a:pt x="868456" y="2085537"/>
                  </a:lnTo>
                  <a:lnTo>
                    <a:pt x="868456" y="2045075"/>
                  </a:lnTo>
                  <a:lnTo>
                    <a:pt x="806201" y="2045075"/>
                  </a:lnTo>
                  <a:lnTo>
                    <a:pt x="806201" y="2026396"/>
                  </a:lnTo>
                  <a:lnTo>
                    <a:pt x="768848" y="2026396"/>
                  </a:lnTo>
                  <a:lnTo>
                    <a:pt x="768848" y="2004612"/>
                  </a:lnTo>
                  <a:lnTo>
                    <a:pt x="743946" y="2004612"/>
                  </a:lnTo>
                  <a:lnTo>
                    <a:pt x="743946" y="1976590"/>
                  </a:lnTo>
                  <a:lnTo>
                    <a:pt x="697255" y="1976590"/>
                  </a:lnTo>
                  <a:lnTo>
                    <a:pt x="697255" y="1945462"/>
                  </a:lnTo>
                  <a:lnTo>
                    <a:pt x="687916" y="1945462"/>
                  </a:lnTo>
                  <a:lnTo>
                    <a:pt x="687916" y="1886322"/>
                  </a:lnTo>
                  <a:lnTo>
                    <a:pt x="669240" y="1886322"/>
                  </a:lnTo>
                  <a:lnTo>
                    <a:pt x="669240" y="1796053"/>
                  </a:lnTo>
                  <a:lnTo>
                    <a:pt x="656789" y="1796053"/>
                  </a:lnTo>
                  <a:lnTo>
                    <a:pt x="656789" y="1740027"/>
                  </a:lnTo>
                  <a:lnTo>
                    <a:pt x="641225" y="1740027"/>
                  </a:lnTo>
                  <a:lnTo>
                    <a:pt x="641225" y="1693336"/>
                  </a:lnTo>
                  <a:lnTo>
                    <a:pt x="479363" y="1693336"/>
                  </a:lnTo>
                  <a:lnTo>
                    <a:pt x="479363" y="1655978"/>
                  </a:lnTo>
                  <a:lnTo>
                    <a:pt x="454461" y="1655978"/>
                  </a:lnTo>
                  <a:lnTo>
                    <a:pt x="454461" y="1425635"/>
                  </a:lnTo>
                  <a:lnTo>
                    <a:pt x="445122" y="1425635"/>
                  </a:lnTo>
                  <a:lnTo>
                    <a:pt x="445122" y="1313574"/>
                  </a:lnTo>
                  <a:lnTo>
                    <a:pt x="429558" y="1313574"/>
                  </a:lnTo>
                  <a:lnTo>
                    <a:pt x="429558" y="1241984"/>
                  </a:lnTo>
                  <a:lnTo>
                    <a:pt x="379755" y="1241984"/>
                  </a:lnTo>
                  <a:lnTo>
                    <a:pt x="379755" y="1213971"/>
                  </a:lnTo>
                  <a:lnTo>
                    <a:pt x="370417" y="1213971"/>
                  </a:lnTo>
                  <a:lnTo>
                    <a:pt x="370417" y="1192178"/>
                  </a:lnTo>
                  <a:lnTo>
                    <a:pt x="273922" y="1192178"/>
                  </a:lnTo>
                  <a:lnTo>
                    <a:pt x="273922" y="1164165"/>
                  </a:lnTo>
                  <a:lnTo>
                    <a:pt x="255245" y="1164165"/>
                  </a:lnTo>
                  <a:lnTo>
                    <a:pt x="255245" y="1058332"/>
                  </a:lnTo>
                  <a:lnTo>
                    <a:pt x="233456" y="1058332"/>
                  </a:lnTo>
                  <a:lnTo>
                    <a:pt x="233456" y="594534"/>
                  </a:lnTo>
                  <a:lnTo>
                    <a:pt x="211666" y="594534"/>
                  </a:lnTo>
                  <a:lnTo>
                    <a:pt x="211666" y="124510"/>
                  </a:lnTo>
                  <a:lnTo>
                    <a:pt x="196103" y="124510"/>
                  </a:lnTo>
                  <a:lnTo>
                    <a:pt x="196103" y="96495"/>
                  </a:lnTo>
                  <a:lnTo>
                    <a:pt x="177427" y="96495"/>
                  </a:lnTo>
                  <a:lnTo>
                    <a:pt x="177427" y="77819"/>
                  </a:lnTo>
                  <a:lnTo>
                    <a:pt x="158750" y="77819"/>
                  </a:lnTo>
                  <a:lnTo>
                    <a:pt x="158750" y="40465"/>
                  </a:lnTo>
                  <a:lnTo>
                    <a:pt x="127623" y="40465"/>
                  </a:lnTo>
                  <a:lnTo>
                    <a:pt x="127623"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60" name="Freeform: Shape 620">
              <a:extLst>
                <a:ext uri="{FF2B5EF4-FFF2-40B4-BE49-F238E27FC236}">
                  <a16:creationId xmlns:a16="http://schemas.microsoft.com/office/drawing/2014/main" id="{6964FB17-918F-4BA3-87CE-DD81EEE1C5BF}"/>
                </a:ext>
              </a:extLst>
            </p:cNvPr>
            <p:cNvSpPr/>
            <p:nvPr/>
          </p:nvSpPr>
          <p:spPr>
            <a:xfrm>
              <a:off x="6250143" y="44267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361" name="Freeform: Shape 621">
              <a:extLst>
                <a:ext uri="{FF2B5EF4-FFF2-40B4-BE49-F238E27FC236}">
                  <a16:creationId xmlns:a16="http://schemas.microsoft.com/office/drawing/2014/main" id="{D58EC1FA-4564-4C92-ABE1-2100CFD6ED73}"/>
                </a:ext>
              </a:extLst>
            </p:cNvPr>
            <p:cNvSpPr/>
            <p:nvPr/>
          </p:nvSpPr>
          <p:spPr>
            <a:xfrm>
              <a:off x="6421593" y="4426715"/>
              <a:ext cx="9525" cy="79200"/>
            </a:xfrm>
            <a:custGeom>
              <a:avLst/>
              <a:gdLst>
                <a:gd name="connsiteX0" fmla="*/ 0 w 9525"/>
                <a:gd name="connsiteY0" fmla="*/ 0 h 79200"/>
                <a:gd name="connsiteX1" fmla="*/ 0 w 9525"/>
                <a:gd name="connsiteY1" fmla="*/ 79200 h 79200"/>
              </a:gdLst>
              <a:ahLst/>
              <a:cxnLst>
                <a:cxn ang="0">
                  <a:pos x="connsiteX0" y="connsiteY0"/>
                </a:cxn>
                <a:cxn ang="0">
                  <a:pos x="connsiteX1" y="connsiteY1"/>
                </a:cxn>
              </a:cxnLst>
              <a:rect l="l" t="t" r="r" b="b"/>
              <a:pathLst>
                <a:path w="9525" h="79200">
                  <a:moveTo>
                    <a:pt x="0" y="0"/>
                  </a:moveTo>
                  <a:lnTo>
                    <a:pt x="0" y="792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grpSp>
      <p:cxnSp>
        <p:nvCxnSpPr>
          <p:cNvPr id="362" name="Straight Connector 361">
            <a:extLst>
              <a:ext uri="{FF2B5EF4-FFF2-40B4-BE49-F238E27FC236}">
                <a16:creationId xmlns:a16="http://schemas.microsoft.com/office/drawing/2014/main" id="{3FEEB103-3D05-42FE-8662-3D28D71C937B}"/>
              </a:ext>
            </a:extLst>
          </p:cNvPr>
          <p:cNvCxnSpPr>
            <a:cxnSpLocks/>
          </p:cNvCxnSpPr>
          <p:nvPr/>
        </p:nvCxnSpPr>
        <p:spPr>
          <a:xfrm>
            <a:off x="1335421" y="2515455"/>
            <a:ext cx="288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CD4020BF-79F5-4694-90AA-47F0B86F2A9C}"/>
              </a:ext>
            </a:extLst>
          </p:cNvPr>
          <p:cNvCxnSpPr>
            <a:cxnSpLocks/>
          </p:cNvCxnSpPr>
          <p:nvPr/>
        </p:nvCxnSpPr>
        <p:spPr>
          <a:xfrm>
            <a:off x="1335421" y="2851246"/>
            <a:ext cx="288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3FEEB103-3D05-42FE-8662-3D28D71C937B}"/>
              </a:ext>
            </a:extLst>
          </p:cNvPr>
          <p:cNvCxnSpPr>
            <a:cxnSpLocks/>
          </p:cNvCxnSpPr>
          <p:nvPr/>
        </p:nvCxnSpPr>
        <p:spPr>
          <a:xfrm>
            <a:off x="7034220" y="2515455"/>
            <a:ext cx="288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CD4020BF-79F5-4694-90AA-47F0B86F2A9C}"/>
              </a:ext>
            </a:extLst>
          </p:cNvPr>
          <p:cNvCxnSpPr>
            <a:cxnSpLocks/>
          </p:cNvCxnSpPr>
          <p:nvPr/>
        </p:nvCxnSpPr>
        <p:spPr>
          <a:xfrm>
            <a:off x="7034220" y="2851246"/>
            <a:ext cx="288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5342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383：アジアの進行性肝細胞癌 ( HCC ) 患者における第二選択療法として、ペムブロリズマブ+最良のサポートケアとプラセボ+最良のサポートケアの比較：第III相KEYNOTE-394試験 </a:t>
            </a:r>
            <a:br>
              <a:rPr lang="en-GB" altLang="ja-JP" dirty="0"/>
            </a:br>
            <a:r>
              <a:rPr lang="ja-JP" dirty="0"/>
              <a:t>– Qin S, et al</a:t>
            </a:r>
          </a:p>
        </p:txBody>
      </p:sp>
      <p:sp>
        <p:nvSpPr>
          <p:cNvPr id="3" name="Content Placeholder 2"/>
          <p:cNvSpPr>
            <a:spLocks noGrp="1"/>
          </p:cNvSpPr>
          <p:nvPr>
            <p:ph idx="1"/>
          </p:nvPr>
        </p:nvSpPr>
        <p:spPr/>
        <p:txBody>
          <a:bodyPr/>
          <a:lstStyle/>
          <a:p>
            <a:pPr marL="0" indent="0">
              <a:buNone/>
            </a:pPr>
            <a:r>
              <a:rPr lang="ja-JP" b="1" dirty="0"/>
              <a:t>主要結果 (続き) </a:t>
            </a:r>
          </a:p>
          <a:p>
            <a:pPr marL="0" indent="0">
              <a:spcBef>
                <a:spcPts val="27000"/>
              </a:spcBef>
              <a:buNone/>
            </a:pPr>
            <a:r>
              <a:rPr lang="ja-JP" b="1" dirty="0"/>
              <a:t>結論</a:t>
            </a:r>
          </a:p>
          <a:p>
            <a:r>
              <a:rPr lang="ja-JP" b="1" dirty="0"/>
              <a:t>以前に治療を受けた進行性HCC患者では、ペムブロリズマブ+ BSCは転帰の有意な改善を示し、管理可能な安全性プロファイルを有していた</a:t>
            </a:r>
          </a:p>
        </p:txBody>
      </p:sp>
      <p:sp>
        <p:nvSpPr>
          <p:cNvPr id="5" name="Text Placeholder 4"/>
          <p:cNvSpPr>
            <a:spLocks noGrp="1"/>
          </p:cNvSpPr>
          <p:nvPr>
            <p:ph type="body" sz="quarter" idx="11"/>
          </p:nvPr>
        </p:nvSpPr>
        <p:spPr/>
        <p:txBody>
          <a:bodyPr/>
          <a:lstStyle/>
          <a:p>
            <a:r>
              <a:rPr lang="ja-JP"/>
              <a:t>Qin S, et al.J Clin Oncol 2022;40(suppl):abstr 383</a:t>
            </a:r>
          </a:p>
        </p:txBody>
      </p:sp>
      <p:graphicFrame>
        <p:nvGraphicFramePr>
          <p:cNvPr id="6" name="Group 88"/>
          <p:cNvGraphicFramePr>
            <a:graphicFrameLocks noGrp="1"/>
          </p:cNvGraphicFramePr>
          <p:nvPr>
            <p:extLst>
              <p:ext uri="{D42A27DB-BD31-4B8C-83A1-F6EECF244321}">
                <p14:modId xmlns:p14="http://schemas.microsoft.com/office/powerpoint/2010/main" val="1066108077"/>
              </p:ext>
            </p:extLst>
          </p:nvPr>
        </p:nvGraphicFramePr>
        <p:xfrm>
          <a:off x="258160" y="1593187"/>
          <a:ext cx="5576896" cy="3241920"/>
        </p:xfrm>
        <a:graphic>
          <a:graphicData uri="http://schemas.openxmlformats.org/drawingml/2006/table">
            <a:tbl>
              <a:tblPr firstRow="1" bandRow="1">
                <a:tableStyleId>{5202B0CA-FC54-4496-8BCA-5EF66A818D29}</a:tableStyleId>
              </a:tblPr>
              <a:tblGrid>
                <a:gridCol w="2136384">
                  <a:extLst>
                    <a:ext uri="{9D8B030D-6E8A-4147-A177-3AD203B41FA5}">
                      <a16:colId xmlns:a16="http://schemas.microsoft.com/office/drawing/2014/main" val="20000"/>
                    </a:ext>
                  </a:extLst>
                </a:gridCol>
                <a:gridCol w="1720256">
                  <a:extLst>
                    <a:ext uri="{9D8B030D-6E8A-4147-A177-3AD203B41FA5}">
                      <a16:colId xmlns:a16="http://schemas.microsoft.com/office/drawing/2014/main" val="20001"/>
                    </a:ext>
                  </a:extLst>
                </a:gridCol>
                <a:gridCol w="1720256">
                  <a:extLst>
                    <a:ext uri="{9D8B030D-6E8A-4147-A177-3AD203B41FA5}">
                      <a16:colId xmlns:a16="http://schemas.microsoft.com/office/drawing/2014/main" val="777828040"/>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ペンブロリズマブ</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 (n=300)</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プラセボ</a:t>
                      </a:r>
                      <a:br>
                        <a:rPr kumimoji="0" 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(n=153) </a:t>
                      </a:r>
                    </a:p>
                  </a:txBody>
                  <a:tcPr marT="18000" marB="18000" anchor="ctr" horzOverflow="overflow"/>
                </a:tc>
                <a:extLst>
                  <a:ext uri="{0D108BD9-81ED-4DB2-BD59-A6C34878D82A}">
                    <a16:rowId xmlns:a16="http://schemas.microsoft.com/office/drawing/2014/main" val="1000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ORR、% (95%CI)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12.7 (9.1、17.0) </a:t>
                      </a:r>
                    </a:p>
                  </a:txBody>
                  <a:tcPr marT="18000" marB="18000" anchor="ctr"/>
                </a:tc>
                <a:tc>
                  <a:txBody>
                    <a:bodyPr/>
                    <a:lstStyle/>
                    <a:p>
                      <a:pPr algn="ctr"/>
                      <a:r>
                        <a:rPr kumimoji="0" lang="ja-JP" sz="1400" b="0" i="0" u="none" strike="noStrike" cap="none" normalizeH="0" baseline="0" dirty="0">
                          <a:ln>
                            <a:noFill/>
                          </a:ln>
                          <a:solidFill>
                            <a:schemeClr val="tx1"/>
                          </a:solidFill>
                          <a:latin typeface="+mn-lt"/>
                          <a:ea typeface="MS Mincho"/>
                          <a:cs typeface="Arial" charset="0"/>
                        </a:rPr>
                        <a:t>1.3 (0.2、4.6) </a:t>
                      </a:r>
                    </a:p>
                  </a:txBody>
                  <a:tcPr marT="18000" marB="18000" anchor="ctr"/>
                </a:tc>
                <a:extLst>
                  <a:ext uri="{0D108BD9-81ED-4DB2-BD59-A6C34878D82A}">
                    <a16:rowId xmlns:a16="http://schemas.microsoft.com/office/drawing/2014/main" val="129457412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BOR、n (%)</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endParaRPr lang="en-GB" dirty="0"/>
                    </a:p>
                  </a:txBody>
                  <a:tcPr marT="18000" marB="18000" anchor="ctr"/>
                </a:tc>
                <a:extLst>
                  <a:ext uri="{0D108BD9-81ED-4DB2-BD59-A6C34878D82A}">
                    <a16:rowId xmlns:a16="http://schemas.microsoft.com/office/drawing/2014/main" val="3930904834"/>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CR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 (2.0)</a:t>
                      </a:r>
                    </a:p>
                  </a:txBody>
                  <a:tcPr marT="18000" marB="18000" anchor="ctr"/>
                </a:tc>
                <a:tc>
                  <a:txBody>
                    <a:bodyPr/>
                    <a:lstStyle/>
                    <a:p>
                      <a:pPr algn="ctr"/>
                      <a:r>
                        <a:rPr kumimoji="0" lang="ja-JP" sz="1400" b="0" i="0" u="none" strike="noStrike" cap="none" normalizeH="0" baseline="0" dirty="0">
                          <a:ln>
                            <a:noFill/>
                          </a:ln>
                          <a:solidFill>
                            <a:schemeClr val="tx1"/>
                          </a:solidFill>
                          <a:latin typeface="+mn-lt"/>
                          <a:ea typeface="MS Mincho"/>
                          <a:cs typeface="Arial" charset="0"/>
                        </a:rPr>
                        <a:t>1 (0.7) </a:t>
                      </a:r>
                    </a:p>
                  </a:txBody>
                  <a:tcPr marT="18000" marB="18000" anchor="ctr"/>
                </a:tc>
                <a:extLst>
                  <a:ext uri="{0D108BD9-81ED-4DB2-BD59-A6C34878D82A}">
                    <a16:rowId xmlns:a16="http://schemas.microsoft.com/office/drawing/2014/main" val="2841770317"/>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32 (10.7)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 (0.7) </a:t>
                      </a:r>
                    </a:p>
                  </a:txBody>
                  <a:tcPr marT="18000" marB="18000" anchor="ctr"/>
                </a:tc>
                <a:extLst>
                  <a:ext uri="{0D108BD9-81ED-4DB2-BD59-A6C34878D82A}">
                    <a16:rowId xmlns:a16="http://schemas.microsoft.com/office/drawing/2014/main" val="1070730337"/>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SD</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115 (38.3)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70 (45.8)</a:t>
                      </a:r>
                    </a:p>
                  </a:txBody>
                  <a:tcPr marT="18000" marB="18000" anchor="ctr"/>
                </a:tc>
                <a:extLst>
                  <a:ext uri="{0D108BD9-81ED-4DB2-BD59-A6C34878D82A}">
                    <a16:rowId xmlns:a16="http://schemas.microsoft.com/office/drawing/2014/main" val="1921534750"/>
                  </a:ext>
                </a:extLst>
              </a:tr>
              <a:tr h="274320">
                <a:tc>
                  <a:txBody>
                    <a:bodyPr/>
                    <a:lstStyle/>
                    <a:p>
                      <a:pPr marL="180975"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Sustained SD</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26 (8.7)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8 (5.2)</a:t>
                      </a:r>
                    </a:p>
                  </a:txBody>
                  <a:tcPr marT="18000" marB="18000" anchor="ctr"/>
                </a:tc>
                <a:extLst>
                  <a:ext uri="{0D108BD9-81ED-4DB2-BD59-A6C34878D82A}">
                    <a16:rowId xmlns:a16="http://schemas.microsoft.com/office/drawing/2014/main" val="2846818646"/>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PD</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129 (43.0)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72 (47.1) </a:t>
                      </a:r>
                    </a:p>
                  </a:txBody>
                  <a:tcPr marT="18000" marB="18000" anchor="ctr"/>
                </a:tc>
                <a:extLst>
                  <a:ext uri="{0D108BD9-81ED-4DB2-BD59-A6C34878D82A}">
                    <a16:rowId xmlns:a16="http://schemas.microsoft.com/office/drawing/2014/main" val="2821623500"/>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NE</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 (3.3)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 (0.7) </a:t>
                      </a:r>
                    </a:p>
                  </a:txBody>
                  <a:tcPr marT="18000" marB="18000" anchor="ctr"/>
                </a:tc>
                <a:extLst>
                  <a:ext uri="{0D108BD9-81ED-4DB2-BD59-A6C34878D82A}">
                    <a16:rowId xmlns:a16="http://schemas.microsoft.com/office/drawing/2014/main" val="3252206076"/>
                  </a:ext>
                </a:extLst>
              </a:tr>
              <a:tr h="274320">
                <a:tc>
                  <a:txBody>
                    <a:bodyPr/>
                    <a:lstStyle/>
                    <a:p>
                      <a:pPr marL="90488"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NA</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 (2.7)</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 (5.2)</a:t>
                      </a:r>
                    </a:p>
                  </a:txBody>
                  <a:tcPr marT="18000" marB="18000" anchor="ctr"/>
                </a:tc>
                <a:extLst>
                  <a:ext uri="{0D108BD9-81ED-4DB2-BD59-A6C34878D82A}">
                    <a16:rowId xmlns:a16="http://schemas.microsoft.com/office/drawing/2014/main" val="75918010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mDoR、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23.9 (2.8–32.0+)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5.6 (3.0+–5.6)</a:t>
                      </a:r>
                    </a:p>
                  </a:txBody>
                  <a:tcPr marT="18000" marB="18000" anchor="ctr"/>
                </a:tc>
                <a:extLst>
                  <a:ext uri="{0D108BD9-81ED-4DB2-BD59-A6C34878D82A}">
                    <a16:rowId xmlns:a16="http://schemas.microsoft.com/office/drawing/2014/main" val="699118305"/>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2717015082"/>
              </p:ext>
            </p:extLst>
          </p:nvPr>
        </p:nvGraphicFramePr>
        <p:xfrm>
          <a:off x="6071880" y="1593187"/>
          <a:ext cx="5789009" cy="3205920"/>
        </p:xfrm>
        <a:graphic>
          <a:graphicData uri="http://schemas.openxmlformats.org/drawingml/2006/table">
            <a:tbl>
              <a:tblPr firstRow="1" bandRow="1">
                <a:tableStyleId>{5202B0CA-FC54-4496-8BCA-5EF66A818D29}</a:tableStyleId>
              </a:tblPr>
              <a:tblGrid>
                <a:gridCol w="2417151">
                  <a:extLst>
                    <a:ext uri="{9D8B030D-6E8A-4147-A177-3AD203B41FA5}">
                      <a16:colId xmlns:a16="http://schemas.microsoft.com/office/drawing/2014/main" val="20000"/>
                    </a:ext>
                  </a:extLst>
                </a:gridCol>
                <a:gridCol w="1658196">
                  <a:extLst>
                    <a:ext uri="{9D8B030D-6E8A-4147-A177-3AD203B41FA5}">
                      <a16:colId xmlns:a16="http://schemas.microsoft.com/office/drawing/2014/main" val="20001"/>
                    </a:ext>
                  </a:extLst>
                </a:gridCol>
                <a:gridCol w="1713662">
                  <a:extLst>
                    <a:ext uri="{9D8B030D-6E8A-4147-A177-3AD203B41FA5}">
                      <a16:colId xmlns:a16="http://schemas.microsoft.com/office/drawing/2014/main" val="3472169565"/>
                    </a:ext>
                  </a:extLst>
                </a:gridCol>
              </a:tblGrid>
              <a:tr h="45927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AEs、n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ペンブロリズマブ</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 (n=299)</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プラセボ</a:t>
                      </a:r>
                      <a:br>
                        <a:rPr kumimoji="0" 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(n=153) </a:t>
                      </a:r>
                    </a:p>
                  </a:txBody>
                  <a:tcPr marT="18000" marB="18000" anchor="ctr" horzOverflow="overflow">
                    <a:solidFill>
                      <a:schemeClr val="bg2"/>
                    </a:solidFill>
                  </a:tcP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a:ln>
                            <a:noFill/>
                          </a:ln>
                          <a:solidFill>
                            <a:schemeClr val="tx1"/>
                          </a:solidFill>
                          <a:latin typeface="+mn-lt"/>
                          <a:ea typeface="MS Mincho"/>
                          <a:cs typeface="Arial" charset="0"/>
                        </a:rPr>
                        <a:t>TRAE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200 (66.9)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76 (49.7)</a:t>
                      </a:r>
                    </a:p>
                  </a:txBody>
                  <a:tcPr anchor="ctr"/>
                </a:tc>
                <a:extLst>
                  <a:ext uri="{0D108BD9-81ED-4DB2-BD59-A6C34878D82A}">
                    <a16:rowId xmlns:a16="http://schemas.microsoft.com/office/drawing/2014/main" val="58764922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グレード 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43 (14.4)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 (5.9)</a:t>
                      </a:r>
                    </a:p>
                  </a:txBody>
                  <a:tcPr anchor="ctr"/>
                </a:tc>
                <a:extLst>
                  <a:ext uri="{0D108BD9-81ED-4DB2-BD59-A6C34878D82A}">
                    <a16:rowId xmlns:a16="http://schemas.microsoft.com/office/drawing/2014/main" val="371033581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中止に至った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12 (4.0)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 (0.7) </a:t>
                      </a:r>
                    </a:p>
                  </a:txBody>
                  <a:tcPr anchor="ctr"/>
                </a:tc>
                <a:extLst>
                  <a:ext uri="{0D108BD9-81ED-4DB2-BD59-A6C34878D82A}">
                    <a16:rowId xmlns:a16="http://schemas.microsoft.com/office/drawing/2014/main" val="290735928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死亡に至った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 (1.0)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anchor="ctr"/>
                </a:tc>
                <a:extLst>
                  <a:ext uri="{0D108BD9-81ED-4DB2-BD59-A6C34878D82A}">
                    <a16:rowId xmlns:a16="http://schemas.microsoft.com/office/drawing/2014/main" val="413446726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a:ln>
                            <a:noFill/>
                          </a:ln>
                          <a:solidFill>
                            <a:schemeClr val="tx1"/>
                          </a:solidFill>
                          <a:latin typeface="+mn-lt"/>
                          <a:ea typeface="MS Mincho"/>
                          <a:cs typeface="Arial" charset="0"/>
                        </a:rPr>
                        <a:t>免疫媒介</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54 (18.1)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16 (10.5)</a:t>
                      </a: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グレード 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 (3.0)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中止に至った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5 (1.7)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anchor="ctr"/>
                </a:tc>
                <a:extLst>
                  <a:ext uri="{0D108BD9-81ED-4DB2-BD59-A6C34878D82A}">
                    <a16:rowId xmlns:a16="http://schemas.microsoft.com/office/drawing/2014/main" val="353705964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死亡に至った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 (0.3)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anchor="ctr"/>
                </a:tc>
                <a:extLst>
                  <a:ext uri="{0D108BD9-81ED-4DB2-BD59-A6C34878D82A}">
                    <a16:rowId xmlns:a16="http://schemas.microsoft.com/office/drawing/2014/main" val="245856452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肝炎</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5 (1.7)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anchor="ctr"/>
                </a:tc>
                <a:extLst>
                  <a:ext uri="{0D108BD9-81ED-4DB2-BD59-A6C34878D82A}">
                    <a16:rowId xmlns:a16="http://schemas.microsoft.com/office/drawing/2014/main" val="3645371754"/>
                  </a:ext>
                </a:extLst>
              </a:tr>
            </a:tbl>
          </a:graphicData>
        </a:graphic>
      </p:graphicFrame>
    </p:spTree>
    <p:extLst>
      <p:ext uri="{BB962C8B-B14F-4D97-AF65-F5344CB8AC3E}">
        <p14:creationId xmlns:p14="http://schemas.microsoft.com/office/powerpoint/2010/main" val="2723640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t>胆道癌</a:t>
            </a:r>
          </a:p>
        </p:txBody>
      </p:sp>
      <p:sp>
        <p:nvSpPr>
          <p:cNvPr id="3" name="Text Placeholder 2"/>
          <p:cNvSpPr>
            <a:spLocks noGrp="1"/>
          </p:cNvSpPr>
          <p:nvPr>
            <p:ph type="body" idx="1"/>
          </p:nvPr>
        </p:nvSpPr>
        <p:spPr/>
        <p:txBody>
          <a:bodyPr/>
          <a:lstStyle/>
          <a:p>
            <a:r>
              <a:rPr lang="ja-JP" b="1"/>
              <a:t>膵臓・小腸・肝胆道癌</a:t>
            </a:r>
          </a:p>
        </p:txBody>
      </p:sp>
    </p:spTree>
    <p:extLst>
      <p:ext uri="{BB962C8B-B14F-4D97-AF65-F5344CB8AC3E}">
        <p14:creationId xmlns:p14="http://schemas.microsoft.com/office/powerpoint/2010/main" val="147531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p:txBody>
          <a:bodyPr/>
          <a:lstStyle/>
          <a:p>
            <a:r>
              <a:rPr lang="ja-JP"/>
              <a:t>*ゲムシタビン 1000 mg/m</a:t>
            </a:r>
            <a:r>
              <a:rPr lang="ja-JP" baseline="30000"/>
              <a:t>2</a:t>
            </a:r>
            <a:r>
              <a:rPr lang="ja-JP"/>
              <a:t> + シスプラチン 25 mg/m</a:t>
            </a:r>
            <a:r>
              <a:rPr lang="ja-JP" baseline="30000"/>
              <a:t>2</a:t>
            </a:r>
            <a:r>
              <a:rPr lang="ja-JP"/>
              <a:t> D1, 8 q3w</a:t>
            </a:r>
          </a:p>
        </p:txBody>
      </p:sp>
      <p:sp>
        <p:nvSpPr>
          <p:cNvPr id="28" name="Title 1"/>
          <p:cNvSpPr>
            <a:spLocks noGrp="1"/>
          </p:cNvSpPr>
          <p:nvPr>
            <p:ph type="title"/>
          </p:nvPr>
        </p:nvSpPr>
        <p:spPr>
          <a:xfrm>
            <a:off x="486832" y="179614"/>
            <a:ext cx="11218335" cy="807720"/>
          </a:xfrm>
        </p:spPr>
        <p:txBody>
          <a:bodyPr/>
          <a:lstStyle/>
          <a:p>
            <a:r>
              <a:rPr lang="ja-JP" dirty="0"/>
              <a:t>378：進行胆道癌r (BTC)患者 (pts) における、ゲムシタビン＋シスプラチン(GemCis)と併用したデュルバルマブの無作為化、二重盲検、プラセボ対照の第III相試験：TOPAZ-1 – Oh D-Y, et al</a:t>
            </a:r>
          </a:p>
        </p:txBody>
      </p:sp>
      <p:sp>
        <p:nvSpPr>
          <p:cNvPr id="29" name="Content Placeholder 2"/>
          <p:cNvSpPr>
            <a:spLocks noGrp="1"/>
          </p:cNvSpPr>
          <p:nvPr>
            <p:ph idx="1"/>
          </p:nvPr>
        </p:nvSpPr>
        <p:spPr>
          <a:xfrm>
            <a:off x="486833" y="1254035"/>
            <a:ext cx="11218335" cy="4746172"/>
          </a:xfrm>
        </p:spPr>
        <p:txBody>
          <a:bodyPr/>
          <a:lstStyle/>
          <a:p>
            <a:pPr marL="0" indent="0">
              <a:buNone/>
            </a:pPr>
            <a:r>
              <a:rPr lang="ja-JP" b="1"/>
              <a:t>研究目的</a:t>
            </a:r>
          </a:p>
          <a:p>
            <a:r>
              <a:rPr lang="ja-JP"/>
              <a:t>TOPAZ -1試験における進行胆道癌患者におけるデュルバルマブ+ゲムシタビン+シスプラチンの有効性および安全性を評価する</a:t>
            </a:r>
          </a:p>
        </p:txBody>
      </p:sp>
      <p:sp>
        <p:nvSpPr>
          <p:cNvPr id="30" name="Text Placeholder 4"/>
          <p:cNvSpPr>
            <a:spLocks noGrp="1"/>
          </p:cNvSpPr>
          <p:nvPr>
            <p:ph type="body" sz="quarter" idx="11"/>
          </p:nvPr>
        </p:nvSpPr>
        <p:spPr>
          <a:xfrm>
            <a:off x="6197601" y="6096001"/>
            <a:ext cx="5507567" cy="487363"/>
          </a:xfrm>
        </p:spPr>
        <p:txBody>
          <a:bodyPr/>
          <a:lstStyle/>
          <a:p>
            <a:r>
              <a:rPr lang="ja-JP"/>
              <a:t>Oh D-Y, et al.J Clin Oncol 2022;40(suppl):abstr 378</a:t>
            </a:r>
          </a:p>
        </p:txBody>
      </p:sp>
      <p:sp>
        <p:nvSpPr>
          <p:cNvPr id="24" name="Rectangle 9"/>
          <p:cNvSpPr txBox="1">
            <a:spLocks noChangeArrowheads="1"/>
          </p:cNvSpPr>
          <p:nvPr/>
        </p:nvSpPr>
        <p:spPr bwMode="auto">
          <a:xfrm>
            <a:off x="1838052" y="5611665"/>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OS</a:t>
            </a:r>
          </a:p>
        </p:txBody>
      </p:sp>
      <p:sp>
        <p:nvSpPr>
          <p:cNvPr id="25" name="Oval 14"/>
          <p:cNvSpPr>
            <a:spLocks noChangeArrowheads="1"/>
          </p:cNvSpPr>
          <p:nvPr/>
        </p:nvSpPr>
        <p:spPr bwMode="auto">
          <a:xfrm>
            <a:off x="4024543" y="353815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a:p>
            <a:pPr algn="ctr">
              <a:defRPr/>
            </a:pPr>
            <a:r>
              <a:rPr lang="ja-JP" sz="1600" b="1">
                <a:solidFill>
                  <a:srgbClr val="043882"/>
                </a:solidFill>
                <a:ea typeface="SimSun" pitchFamily="2" charset="-122"/>
              </a:rPr>
              <a:t>1:1</a:t>
            </a:r>
          </a:p>
        </p:txBody>
      </p:sp>
      <p:cxnSp>
        <p:nvCxnSpPr>
          <p:cNvPr id="26" name="AutoShape 15"/>
          <p:cNvCxnSpPr>
            <a:cxnSpLocks noChangeShapeType="1"/>
            <a:stCxn id="25" idx="0"/>
            <a:endCxn id="42" idx="1"/>
          </p:cNvCxnSpPr>
          <p:nvPr/>
        </p:nvCxnSpPr>
        <p:spPr bwMode="auto">
          <a:xfrm rot="5400000" flipH="1" flipV="1">
            <a:off x="4128541" y="2903899"/>
            <a:ext cx="822057" cy="446456"/>
          </a:xfrm>
          <a:prstGeom prst="bentConnector2">
            <a:avLst/>
          </a:prstGeom>
          <a:noFill/>
          <a:ln w="57150">
            <a:solidFill>
              <a:schemeClr val="bg2">
                <a:lumMod val="60000"/>
                <a:lumOff val="40000"/>
              </a:schemeClr>
            </a:solidFill>
            <a:round/>
            <a:headEnd/>
            <a:tailEnd type="triangle" w="med" len="med"/>
          </a:ln>
        </p:spPr>
      </p:cxnSp>
      <p:sp>
        <p:nvSpPr>
          <p:cNvPr id="27" name="Content Placeholder 26"/>
          <p:cNvSpPr txBox="1">
            <a:spLocks/>
          </p:cNvSpPr>
          <p:nvPr/>
        </p:nvSpPr>
        <p:spPr bwMode="auto">
          <a:xfrm>
            <a:off x="4686342" y="3386035"/>
            <a:ext cx="5345932" cy="892175"/>
          </a:xfrm>
          <a:prstGeom prst="rect">
            <a:avLst/>
          </a:prstGeom>
          <a:noFill/>
          <a:ln w="9525">
            <a:noFill/>
            <a:miter lim="800000"/>
            <a:headEnd/>
            <a:tailEnd/>
          </a:ln>
        </p:spPr>
        <p:txBody>
          <a:bodyPr/>
          <a:lstStyle/>
          <a:p>
            <a:pPr marL="190500" indent="-190500">
              <a:spcAft>
                <a:spcPts val="400"/>
              </a:spcAft>
              <a:defRPr/>
            </a:pPr>
            <a:r>
              <a:rPr lang="ja-JP" sz="1400" b="1" dirty="0">
                <a:solidFill>
                  <a:srgbClr val="043882"/>
                </a:solidFill>
              </a:rPr>
              <a:t>層別化</a:t>
            </a:r>
          </a:p>
          <a:p>
            <a:pPr marL="203200" lvl="0" indent="-203200">
              <a:spcAft>
                <a:spcPts val="400"/>
              </a:spcAft>
              <a:buFont typeface="Arial" pitchFamily="34" charset="0"/>
              <a:buChar char="•"/>
              <a:defRPr/>
            </a:pPr>
            <a:r>
              <a:rPr lang="ja-JP" sz="1400" dirty="0">
                <a:solidFill>
                  <a:srgbClr val="4D4D4D"/>
                </a:solidFill>
              </a:rPr>
              <a:t>疾患ステータス (当初切除不能だったもの 対 再発したもの) </a:t>
            </a:r>
          </a:p>
          <a:p>
            <a:pPr marL="203200" lvl="0" indent="-203200">
              <a:spcAft>
                <a:spcPts val="400"/>
              </a:spcAft>
              <a:buFont typeface="Arial" pitchFamily="34" charset="0"/>
              <a:buChar char="•"/>
              <a:defRPr/>
            </a:pPr>
            <a:r>
              <a:rPr lang="ja-JP" sz="1400" dirty="0">
                <a:solidFill>
                  <a:srgbClr val="4D4D4D"/>
                </a:solidFill>
              </a:rPr>
              <a:t>原発腫瘍部位 (肝内胆管癌、肝外胆管癌、胆嚢癌) </a:t>
            </a:r>
          </a:p>
          <a:p>
            <a:pPr marL="190500" indent="-190500">
              <a:spcAft>
                <a:spcPts val="400"/>
              </a:spcAft>
              <a:defRPr/>
            </a:pPr>
            <a:endParaRPr lang="en-US" sz="1400" b="1" dirty="0">
              <a:solidFill>
                <a:srgbClr val="043882"/>
              </a:solidFill>
            </a:endParaRPr>
          </a:p>
        </p:txBody>
      </p:sp>
      <p:cxnSp>
        <p:nvCxnSpPr>
          <p:cNvPr id="41" name="AutoShape 19"/>
          <p:cNvCxnSpPr>
            <a:cxnSpLocks noChangeShapeType="1"/>
            <a:stCxn id="43" idx="3"/>
            <a:endCxn id="25" idx="2"/>
          </p:cNvCxnSpPr>
          <p:nvPr/>
        </p:nvCxnSpPr>
        <p:spPr bwMode="auto">
          <a:xfrm flipV="1">
            <a:off x="3801324" y="3830255"/>
            <a:ext cx="223219" cy="1"/>
          </a:xfrm>
          <a:prstGeom prst="straightConnector1">
            <a:avLst/>
          </a:prstGeom>
          <a:noFill/>
          <a:ln w="57150">
            <a:solidFill>
              <a:schemeClr val="bg2">
                <a:lumMod val="60000"/>
                <a:lumOff val="40000"/>
              </a:schemeClr>
            </a:solidFill>
            <a:round/>
            <a:headEnd type="none" w="med" len="med"/>
            <a:tailEnd type="none" w="med" len="med"/>
          </a:ln>
        </p:spPr>
      </p:cxnSp>
      <p:sp>
        <p:nvSpPr>
          <p:cNvPr id="42" name="AutoShape 8"/>
          <p:cNvSpPr>
            <a:spLocks noChangeArrowheads="1"/>
          </p:cNvSpPr>
          <p:nvPr/>
        </p:nvSpPr>
        <p:spPr bwMode="auto">
          <a:xfrm>
            <a:off x="4762797" y="2135689"/>
            <a:ext cx="3692263" cy="1160818"/>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デュルバルマブ 1500 mg q3w + ゲムシタビン + シスプラチン* </a:t>
            </a:r>
            <a:br>
              <a:rPr lang="en-GB" altLang="ja-JP" dirty="0">
                <a:solidFill>
                  <a:srgbClr val="FFFFFF"/>
                </a:solidFill>
                <a:ea typeface="SimSun" pitchFamily="2" charset="-122"/>
              </a:rPr>
            </a:br>
            <a:r>
              <a:rPr lang="ja-JP" dirty="0">
                <a:solidFill>
                  <a:srgbClr val="FFFFFF"/>
                </a:solidFill>
                <a:ea typeface="SimSun" pitchFamily="2" charset="-122"/>
              </a:rPr>
              <a:t>(8 サイクル)</a:t>
            </a:r>
            <a:br>
              <a:rPr lang="ja-JP" dirty="0">
                <a:solidFill>
                  <a:srgbClr val="FFFFFF"/>
                </a:solidFill>
                <a:ea typeface="SimSun" pitchFamily="2" charset="-122"/>
              </a:rPr>
            </a:br>
            <a:r>
              <a:rPr lang="ja-JP" dirty="0">
                <a:solidFill>
                  <a:srgbClr val="FFFFFF"/>
                </a:solidFill>
                <a:ea typeface="SimSun" pitchFamily="2" charset="-122"/>
              </a:rPr>
              <a:t>(n=341)</a:t>
            </a:r>
          </a:p>
        </p:txBody>
      </p:sp>
      <p:sp>
        <p:nvSpPr>
          <p:cNvPr id="43" name="AutoShape 9"/>
          <p:cNvSpPr>
            <a:spLocks noChangeArrowheads="1"/>
          </p:cNvSpPr>
          <p:nvPr/>
        </p:nvSpPr>
        <p:spPr bwMode="auto">
          <a:xfrm>
            <a:off x="263614" y="2898975"/>
            <a:ext cx="3537710"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69875" indent="-269875"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局所進行性または転移性胆道癌</a:t>
            </a:r>
          </a:p>
          <a:p>
            <a:pPr marL="269875" indent="-269875"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初回診察時に切除不能または転移性の場合は未治療</a:t>
            </a:r>
          </a:p>
          <a:p>
            <a:pPr marL="269875" indent="-269875"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ECOG PS 0–1</a:t>
            </a:r>
          </a:p>
          <a:p>
            <a:pPr defTabSz="892175" eaLnBrk="0" hangingPunct="0">
              <a:spcAft>
                <a:spcPct val="30000"/>
              </a:spcAft>
              <a:defRPr/>
            </a:pPr>
            <a:r>
              <a:rPr lang="ja-JP" sz="1600" dirty="0">
                <a:solidFill>
                  <a:srgbClr val="FFFFFF"/>
                </a:solidFill>
                <a:ea typeface="SimSun" pitchFamily="2" charset="-122"/>
              </a:rPr>
              <a:t>(n=685</a:t>
            </a:r>
            <a:r>
              <a:rPr lang="en-GB" altLang="ja-JP" sz="1600" dirty="0">
                <a:solidFill>
                  <a:srgbClr val="FFFFFF"/>
                </a:solidFill>
                <a:ea typeface="SimSun" pitchFamily="2" charset="-122"/>
              </a:rPr>
              <a:t>)</a:t>
            </a:r>
            <a:endParaRPr lang="ja-JP" sz="1600" dirty="0">
              <a:solidFill>
                <a:srgbClr val="FFFFFF"/>
              </a:solidFill>
              <a:ea typeface="SimSun" pitchFamily="2" charset="-122"/>
            </a:endParaRPr>
          </a:p>
        </p:txBody>
      </p:sp>
      <p:cxnSp>
        <p:nvCxnSpPr>
          <p:cNvPr id="44" name="AutoShape 16"/>
          <p:cNvCxnSpPr>
            <a:cxnSpLocks noChangeShapeType="1"/>
            <a:stCxn id="25" idx="4"/>
            <a:endCxn id="45" idx="1"/>
          </p:cNvCxnSpPr>
          <p:nvPr/>
        </p:nvCxnSpPr>
        <p:spPr bwMode="auto">
          <a:xfrm rot="16200000" flipH="1">
            <a:off x="4126601" y="4312094"/>
            <a:ext cx="825936" cy="446457"/>
          </a:xfrm>
          <a:prstGeom prst="bentConnector2">
            <a:avLst/>
          </a:prstGeom>
          <a:noFill/>
          <a:ln w="57150">
            <a:solidFill>
              <a:schemeClr val="bg2">
                <a:lumMod val="60000"/>
                <a:lumOff val="40000"/>
              </a:schemeClr>
            </a:solidFill>
            <a:round/>
            <a:headEnd/>
            <a:tailEnd type="triangle" w="med" len="med"/>
          </a:ln>
        </p:spPr>
      </p:cxnSp>
      <p:sp>
        <p:nvSpPr>
          <p:cNvPr id="45" name="AutoShape 12"/>
          <p:cNvSpPr>
            <a:spLocks noChangeArrowheads="1"/>
          </p:cNvSpPr>
          <p:nvPr/>
        </p:nvSpPr>
        <p:spPr bwMode="auto">
          <a:xfrm>
            <a:off x="4762798" y="4367828"/>
            <a:ext cx="3690086" cy="116092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solidFill>
                  <a:srgbClr val="4D4D4D"/>
                </a:solidFill>
                <a:ea typeface="SimSun" pitchFamily="2" charset="-122"/>
              </a:rPr>
              <a:t> プラセボ +</a:t>
            </a:r>
            <a:br>
              <a:rPr lang="ja-JP" dirty="0">
                <a:solidFill>
                  <a:srgbClr val="4D4D4D"/>
                </a:solidFill>
                <a:ea typeface="SimSun" pitchFamily="2" charset="-122"/>
              </a:rPr>
            </a:br>
            <a:r>
              <a:rPr lang="ja-JP" dirty="0">
                <a:solidFill>
                  <a:srgbClr val="4D4D4D"/>
                </a:solidFill>
                <a:ea typeface="SimSun" pitchFamily="2" charset="-122"/>
              </a:rPr>
              <a:t>ゲムシタビン + シスプラチン* </a:t>
            </a:r>
            <a:br>
              <a:rPr lang="en-GB" altLang="ja-JP" dirty="0">
                <a:solidFill>
                  <a:srgbClr val="4D4D4D"/>
                </a:solidFill>
                <a:ea typeface="SimSun" pitchFamily="2" charset="-122"/>
              </a:rPr>
            </a:br>
            <a:r>
              <a:rPr lang="ja-JP" dirty="0">
                <a:solidFill>
                  <a:srgbClr val="4D4D4D"/>
                </a:solidFill>
                <a:ea typeface="SimSun" pitchFamily="2" charset="-122"/>
              </a:rPr>
              <a:t>(8サイクル)</a:t>
            </a:r>
            <a:br>
              <a:rPr lang="ja-JP" dirty="0">
                <a:solidFill>
                  <a:srgbClr val="4D4D4D"/>
                </a:solidFill>
                <a:ea typeface="SimSun" pitchFamily="2" charset="-122"/>
              </a:rPr>
            </a:br>
            <a:r>
              <a:rPr lang="ja-JP" dirty="0">
                <a:solidFill>
                  <a:srgbClr val="4D4D4D"/>
                </a:solidFill>
                <a:ea typeface="SimSun" pitchFamily="2" charset="-122"/>
              </a:rPr>
              <a:t>(n=344)</a:t>
            </a:r>
          </a:p>
        </p:txBody>
      </p:sp>
      <p:sp>
        <p:nvSpPr>
          <p:cNvPr id="46" name="Content Placeholder 26"/>
          <p:cNvSpPr txBox="1">
            <a:spLocks/>
          </p:cNvSpPr>
          <p:nvPr/>
        </p:nvSpPr>
        <p:spPr>
          <a:xfrm>
            <a:off x="6121128" y="5611665"/>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PFS、ORR、DoR、安全性</a:t>
            </a:r>
          </a:p>
        </p:txBody>
      </p:sp>
      <p:sp>
        <p:nvSpPr>
          <p:cNvPr id="51" name="AutoShape 8"/>
          <p:cNvSpPr>
            <a:spLocks noChangeArrowheads="1"/>
          </p:cNvSpPr>
          <p:nvPr/>
        </p:nvSpPr>
        <p:spPr bwMode="auto">
          <a:xfrm>
            <a:off x="8747238" y="2284443"/>
            <a:ext cx="2025497" cy="86331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デュルバルマブ </a:t>
            </a:r>
            <a:br>
              <a:rPr lang="ja-JP">
                <a:solidFill>
                  <a:srgbClr val="FFFFFF"/>
                </a:solidFill>
                <a:ea typeface="SimSun" pitchFamily="2" charset="-122"/>
              </a:rPr>
            </a:br>
            <a:r>
              <a:rPr lang="ja-JP">
                <a:solidFill>
                  <a:srgbClr val="FFFFFF"/>
                </a:solidFill>
                <a:ea typeface="SimSun" pitchFamily="2" charset="-122"/>
              </a:rPr>
              <a:t>1500 mg q4w</a:t>
            </a:r>
          </a:p>
        </p:txBody>
      </p:sp>
      <p:sp>
        <p:nvSpPr>
          <p:cNvPr id="55" name="AutoShape 12"/>
          <p:cNvSpPr>
            <a:spLocks noChangeArrowheads="1"/>
          </p:cNvSpPr>
          <p:nvPr/>
        </p:nvSpPr>
        <p:spPr bwMode="auto">
          <a:xfrm>
            <a:off x="8746747" y="4516596"/>
            <a:ext cx="2024303" cy="86339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solidFill>
                  <a:srgbClr val="4D4D4D"/>
                </a:solidFill>
                <a:ea typeface="SimSun" pitchFamily="2" charset="-122"/>
              </a:rPr>
              <a:t> プラセボ</a:t>
            </a:r>
          </a:p>
        </p:txBody>
      </p:sp>
      <p:sp>
        <p:nvSpPr>
          <p:cNvPr id="56" name="AutoShape 12"/>
          <p:cNvSpPr>
            <a:spLocks noChangeArrowheads="1"/>
          </p:cNvSpPr>
          <p:nvPr/>
        </p:nvSpPr>
        <p:spPr bwMode="auto">
          <a:xfrm>
            <a:off x="11064913" y="2422109"/>
            <a:ext cx="853024" cy="58797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i="0" u="none" strike="noStrike" cap="none" normalizeH="0" baseline="0">
                <a:ln>
                  <a:noFill/>
                </a:ln>
                <a:solidFill>
                  <a:srgbClr val="FFFFFF"/>
                </a:solidFill>
                <a:uLnTx/>
                <a:uFillTx/>
                <a:latin typeface="Arial" charset="0"/>
                <a:ea typeface="MS Mincho" pitchFamily="2" charset="-122"/>
                <a:cs typeface="Arial" charset="0"/>
              </a:rPr>
              <a:t>PD/</a:t>
            </a:r>
            <a:br>
              <a:rPr kumimoji="0" lang="ja-JP" sz="1600" i="0" u="none" strike="noStrike" cap="none" normalizeH="0" baseline="0">
                <a:ln>
                  <a:noFill/>
                </a:ln>
                <a:solidFill>
                  <a:srgbClr val="FFFFFF"/>
                </a:solidFill>
                <a:uLnTx/>
                <a:uFillTx/>
                <a:latin typeface="Arial" charset="0"/>
                <a:ea typeface="MS Mincho" pitchFamily="2" charset="-122"/>
                <a:cs typeface="Arial" charset="0"/>
              </a:rPr>
            </a:br>
            <a:r>
              <a:rPr kumimoji="0" lang="ja-JP" sz="1600" i="0" u="none" strike="noStrike" cap="none" normalizeH="0" baseline="0">
                <a:ln>
                  <a:noFill/>
                </a:ln>
                <a:solidFill>
                  <a:srgbClr val="FFFFFF"/>
                </a:solidFill>
                <a:uLnTx/>
                <a:uFillTx/>
                <a:latin typeface="Arial" charset="0"/>
                <a:ea typeface="MS Mincho" pitchFamily="2" charset="-122"/>
                <a:cs typeface="Arial" charset="0"/>
              </a:rPr>
              <a:t>毒性</a:t>
            </a:r>
          </a:p>
        </p:txBody>
      </p:sp>
      <p:cxnSp>
        <p:nvCxnSpPr>
          <p:cNvPr id="57" name="AutoShape 21"/>
          <p:cNvCxnSpPr>
            <a:cxnSpLocks noChangeShapeType="1"/>
            <a:stCxn id="51" idx="3"/>
            <a:endCxn id="56" idx="1"/>
          </p:cNvCxnSpPr>
          <p:nvPr/>
        </p:nvCxnSpPr>
        <p:spPr bwMode="auto">
          <a:xfrm flipV="1">
            <a:off x="10772735" y="2716098"/>
            <a:ext cx="292178" cy="1"/>
          </a:xfrm>
          <a:prstGeom prst="straightConnector1">
            <a:avLst/>
          </a:prstGeom>
          <a:noFill/>
          <a:ln w="57150">
            <a:solidFill>
              <a:schemeClr val="bg2">
                <a:lumMod val="60000"/>
                <a:lumOff val="40000"/>
              </a:schemeClr>
            </a:solidFill>
            <a:round/>
            <a:headEnd/>
            <a:tailEnd type="triangle" w="med" len="med"/>
          </a:ln>
        </p:spPr>
      </p:cxnSp>
      <p:sp>
        <p:nvSpPr>
          <p:cNvPr id="59" name="AutoShape 12"/>
          <p:cNvSpPr>
            <a:spLocks noChangeArrowheads="1"/>
          </p:cNvSpPr>
          <p:nvPr/>
        </p:nvSpPr>
        <p:spPr bwMode="auto">
          <a:xfrm>
            <a:off x="11064913" y="4654302"/>
            <a:ext cx="853024" cy="58797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i="0" u="none" strike="noStrike" cap="none" normalizeH="0" baseline="0">
                <a:ln>
                  <a:noFill/>
                </a:ln>
                <a:solidFill>
                  <a:srgbClr val="FFFFFF"/>
                </a:solidFill>
                <a:uLnTx/>
                <a:uFillTx/>
                <a:latin typeface="Arial" charset="0"/>
                <a:ea typeface="MS Mincho" pitchFamily="2" charset="-122"/>
                <a:cs typeface="Arial" charset="0"/>
              </a:rPr>
              <a:t>PD/</a:t>
            </a:r>
            <a:br>
              <a:rPr kumimoji="0" lang="ja-JP" sz="1600" i="0" u="none" strike="noStrike" cap="none" normalizeH="0" baseline="0">
                <a:ln>
                  <a:noFill/>
                </a:ln>
                <a:solidFill>
                  <a:srgbClr val="FFFFFF"/>
                </a:solidFill>
                <a:uLnTx/>
                <a:uFillTx/>
                <a:latin typeface="Arial" charset="0"/>
                <a:ea typeface="MS Mincho" pitchFamily="2" charset="-122"/>
                <a:cs typeface="Arial" charset="0"/>
              </a:rPr>
            </a:br>
            <a:r>
              <a:rPr kumimoji="0" lang="ja-JP" sz="1600" i="0" u="none" strike="noStrike" cap="none" normalizeH="0" baseline="0">
                <a:ln>
                  <a:noFill/>
                </a:ln>
                <a:solidFill>
                  <a:srgbClr val="FFFFFF"/>
                </a:solidFill>
                <a:uLnTx/>
                <a:uFillTx/>
                <a:latin typeface="Arial" charset="0"/>
                <a:ea typeface="MS Mincho" pitchFamily="2" charset="-122"/>
                <a:cs typeface="Arial" charset="0"/>
              </a:rPr>
              <a:t>毒性</a:t>
            </a:r>
          </a:p>
        </p:txBody>
      </p:sp>
      <p:cxnSp>
        <p:nvCxnSpPr>
          <p:cNvPr id="60" name="AutoShape 21"/>
          <p:cNvCxnSpPr>
            <a:cxnSpLocks noChangeShapeType="1"/>
            <a:stCxn id="55" idx="3"/>
            <a:endCxn id="59" idx="1"/>
          </p:cNvCxnSpPr>
          <p:nvPr/>
        </p:nvCxnSpPr>
        <p:spPr bwMode="auto">
          <a:xfrm flipV="1">
            <a:off x="10771050" y="4948291"/>
            <a:ext cx="293863" cy="1"/>
          </a:xfrm>
          <a:prstGeom prst="straightConnector1">
            <a:avLst/>
          </a:prstGeom>
          <a:noFill/>
          <a:ln w="57150">
            <a:solidFill>
              <a:schemeClr val="bg2">
                <a:lumMod val="60000"/>
                <a:lumOff val="40000"/>
              </a:schemeClr>
            </a:solidFill>
            <a:round/>
            <a:headEnd/>
            <a:tailEnd type="triangle" w="med" len="med"/>
          </a:ln>
        </p:spPr>
      </p:cxnSp>
      <p:cxnSp>
        <p:nvCxnSpPr>
          <p:cNvPr id="61" name="AutoShape 21"/>
          <p:cNvCxnSpPr>
            <a:cxnSpLocks noChangeShapeType="1"/>
            <a:stCxn id="45" idx="3"/>
            <a:endCxn id="55" idx="1"/>
          </p:cNvCxnSpPr>
          <p:nvPr/>
        </p:nvCxnSpPr>
        <p:spPr bwMode="auto">
          <a:xfrm>
            <a:off x="8452884" y="4948291"/>
            <a:ext cx="293863" cy="1"/>
          </a:xfrm>
          <a:prstGeom prst="straightConnector1">
            <a:avLst/>
          </a:prstGeom>
          <a:noFill/>
          <a:ln w="57150">
            <a:solidFill>
              <a:schemeClr val="bg2">
                <a:lumMod val="60000"/>
                <a:lumOff val="40000"/>
              </a:schemeClr>
            </a:solidFill>
            <a:round/>
            <a:headEnd/>
            <a:tailEnd type="triangle" w="med" len="med"/>
          </a:ln>
        </p:spPr>
      </p:cxnSp>
      <p:cxnSp>
        <p:nvCxnSpPr>
          <p:cNvPr id="62" name="AutoShape 21"/>
          <p:cNvCxnSpPr>
            <a:cxnSpLocks noChangeShapeType="1"/>
            <a:stCxn id="42" idx="3"/>
            <a:endCxn id="51" idx="1"/>
          </p:cNvCxnSpPr>
          <p:nvPr/>
        </p:nvCxnSpPr>
        <p:spPr bwMode="auto">
          <a:xfrm>
            <a:off x="8455060" y="2716098"/>
            <a:ext cx="292178"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1676790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378：進行胆道癌r (BTC)患者 (pts) における、ゲムシタビン＋シスプラチン(GemCis)と併用したデュルバルマブの無作為化、二重盲検、プラセボ対照の第III相試験：TOPAZ-1 – Oh D-Y, et al</a:t>
            </a:r>
          </a:p>
        </p:txBody>
      </p:sp>
      <p:sp>
        <p:nvSpPr>
          <p:cNvPr id="3" name="Content Placeholder 2"/>
          <p:cNvSpPr>
            <a:spLocks noGrp="1"/>
          </p:cNvSpPr>
          <p:nvPr>
            <p:ph idx="1"/>
          </p:nvPr>
        </p:nvSpPr>
        <p:spPr>
          <a:xfrm>
            <a:off x="639068" y="1254035"/>
            <a:ext cx="11218335" cy="4746172"/>
          </a:xfrm>
        </p:spPr>
        <p:txBody>
          <a:bodyPr/>
          <a:lstStyle/>
          <a:p>
            <a:pPr marL="0" indent="0">
              <a:buNone/>
            </a:pPr>
            <a:r>
              <a:rPr lang="ja-JP" sz="1100" b="1"/>
              <a:t>主要結果</a:t>
            </a:r>
          </a:p>
        </p:txBody>
      </p:sp>
      <p:sp>
        <p:nvSpPr>
          <p:cNvPr id="5" name="Text Placeholder 4"/>
          <p:cNvSpPr>
            <a:spLocks noGrp="1"/>
          </p:cNvSpPr>
          <p:nvPr>
            <p:ph type="body" sz="quarter" idx="11"/>
          </p:nvPr>
        </p:nvSpPr>
        <p:spPr/>
        <p:txBody>
          <a:bodyPr/>
          <a:lstStyle/>
          <a:p>
            <a:r>
              <a:rPr lang="ja-JP" dirty="0"/>
              <a:t>Oh D-Y, et al.J Clin Oncol 2022;40(suppl):abstr 378</a:t>
            </a:r>
          </a:p>
        </p:txBody>
      </p:sp>
      <p:sp>
        <p:nvSpPr>
          <p:cNvPr id="6" name="TextBox 5"/>
          <p:cNvSpPr txBox="1"/>
          <p:nvPr/>
        </p:nvSpPr>
        <p:spPr>
          <a:xfrm>
            <a:off x="2902364" y="1416654"/>
            <a:ext cx="1082349" cy="307777"/>
          </a:xfrm>
          <a:prstGeom prst="rect">
            <a:avLst/>
          </a:prstGeom>
          <a:noFill/>
        </p:spPr>
        <p:txBody>
          <a:bodyPr wrap="none" rtlCol="0">
            <a:spAutoFit/>
          </a:bodyPr>
          <a:lstStyle/>
          <a:p>
            <a:pPr algn="ctr"/>
            <a:r>
              <a:rPr lang="ja-JP" sz="1400" b="1" dirty="0"/>
              <a:t>全生存期間</a:t>
            </a:r>
          </a:p>
        </p:txBody>
      </p:sp>
      <p:sp>
        <p:nvSpPr>
          <p:cNvPr id="7" name="TextBox 6"/>
          <p:cNvSpPr txBox="1"/>
          <p:nvPr/>
        </p:nvSpPr>
        <p:spPr>
          <a:xfrm>
            <a:off x="8761451" y="1416654"/>
            <a:ext cx="1441420" cy="307777"/>
          </a:xfrm>
          <a:prstGeom prst="rect">
            <a:avLst/>
          </a:prstGeom>
          <a:noFill/>
        </p:spPr>
        <p:txBody>
          <a:bodyPr wrap="none" rtlCol="0">
            <a:spAutoFit/>
          </a:bodyPr>
          <a:lstStyle/>
          <a:p>
            <a:pPr algn="ctr"/>
            <a:r>
              <a:rPr lang="ja-JP" sz="1400" b="1" dirty="0"/>
              <a:t>無増悪生存期間</a:t>
            </a:r>
          </a:p>
        </p:txBody>
      </p:sp>
      <p:graphicFrame>
        <p:nvGraphicFramePr>
          <p:cNvPr id="8" name="Table 9">
            <a:extLst>
              <a:ext uri="{FF2B5EF4-FFF2-40B4-BE49-F238E27FC236}">
                <a16:creationId xmlns:a16="http://schemas.microsoft.com/office/drawing/2014/main" id="{B431D9A1-F731-48F3-92D5-AAC01B3A3F59}"/>
              </a:ext>
            </a:extLst>
          </p:cNvPr>
          <p:cNvGraphicFramePr>
            <a:graphicFrameLocks noGrp="1"/>
          </p:cNvGraphicFramePr>
          <p:nvPr>
            <p:extLst>
              <p:ext uri="{D42A27DB-BD31-4B8C-83A1-F6EECF244321}">
                <p14:modId xmlns:p14="http://schemas.microsoft.com/office/powerpoint/2010/main" val="3897831872"/>
              </p:ext>
            </p:extLst>
          </p:nvPr>
        </p:nvGraphicFramePr>
        <p:xfrm>
          <a:off x="1254035" y="1755495"/>
          <a:ext cx="5013762" cy="1076829"/>
        </p:xfrm>
        <a:graphic>
          <a:graphicData uri="http://schemas.openxmlformats.org/drawingml/2006/table">
            <a:tbl>
              <a:tblPr firstRow="1" bandRow="1">
                <a:tableStyleId>{5C22544A-7EE6-4342-B048-85BDC9FD1C3A}</a:tableStyleId>
              </a:tblPr>
              <a:tblGrid>
                <a:gridCol w="2165269">
                  <a:extLst>
                    <a:ext uri="{9D8B030D-6E8A-4147-A177-3AD203B41FA5}">
                      <a16:colId xmlns:a16="http://schemas.microsoft.com/office/drawing/2014/main" val="1205523523"/>
                    </a:ext>
                  </a:extLst>
                </a:gridCol>
                <a:gridCol w="1231074">
                  <a:extLst>
                    <a:ext uri="{9D8B030D-6E8A-4147-A177-3AD203B41FA5}">
                      <a16:colId xmlns:a16="http://schemas.microsoft.com/office/drawing/2014/main" val="2464306440"/>
                    </a:ext>
                  </a:extLst>
                </a:gridCol>
                <a:gridCol w="1034578">
                  <a:extLst>
                    <a:ext uri="{9D8B030D-6E8A-4147-A177-3AD203B41FA5}">
                      <a16:colId xmlns:a16="http://schemas.microsoft.com/office/drawing/2014/main" val="375300496"/>
                    </a:ext>
                  </a:extLst>
                </a:gridCol>
                <a:gridCol w="582841">
                  <a:extLst>
                    <a:ext uri="{9D8B030D-6E8A-4147-A177-3AD203B41FA5}">
                      <a16:colId xmlns:a16="http://schemas.microsoft.com/office/drawing/2014/main" val="3132695155"/>
                    </a:ext>
                  </a:extLst>
                </a:gridCol>
              </a:tblGrid>
              <a:tr h="370840">
                <a:tc>
                  <a:txBody>
                    <a:bodyPr/>
                    <a:lstStyle/>
                    <a:p>
                      <a:pPr algn="l" rtl="0"/>
                      <a:endParaRPr lang="en-GB" sz="11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dirty="0">
                          <a:solidFill>
                            <a:schemeClr val="tx1"/>
                          </a:solidFill>
                        </a:rPr>
                        <a:t>mOS, mo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HR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P値</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589891"/>
                  </a:ext>
                </a:extLst>
              </a:tr>
              <a:tr h="0">
                <a:tc>
                  <a:txBody>
                    <a:bodyPr/>
                    <a:lstStyle/>
                    <a:p>
                      <a:pPr algn="l"/>
                      <a:r>
                        <a:rPr lang="ja-JP" sz="1100">
                          <a:solidFill>
                            <a:schemeClr val="tx1"/>
                          </a:solidFill>
                        </a:rPr>
                        <a:t>デュルバルマブ + シスプラチン (n=341)</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dirty="0">
                          <a:solidFill>
                            <a:schemeClr val="tx1"/>
                          </a:solidFill>
                        </a:rPr>
                        <a:t>12.8 (11.1、14.0)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ja-JP" sz="1100" dirty="0">
                          <a:solidFill>
                            <a:schemeClr val="tx1"/>
                          </a:solidFill>
                        </a:rPr>
                        <a:t>0.80</a:t>
                      </a:r>
                      <a:br>
                        <a:rPr lang="en-GB" altLang="ja-JP" sz="1100" dirty="0">
                          <a:solidFill>
                            <a:schemeClr val="tx1"/>
                          </a:solidFill>
                        </a:rPr>
                      </a:br>
                      <a:r>
                        <a:rPr lang="ja-JP" sz="1100" dirty="0">
                          <a:solidFill>
                            <a:schemeClr val="tx1"/>
                          </a:solidFill>
                        </a:rPr>
                        <a:t>(0.66、0.97)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ja-JP" sz="1100">
                          <a:solidFill>
                            <a:schemeClr val="tx1"/>
                          </a:solidFill>
                        </a:rPr>
                        <a:t>0.021</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3409161"/>
                  </a:ext>
                </a:extLst>
              </a:tr>
              <a:tr h="262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プラセボ + シスプラチン (n=344)</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dirty="0">
                          <a:solidFill>
                            <a:schemeClr val="tx1"/>
                          </a:solidFill>
                        </a:rPr>
                        <a:t>11.5 (10.1</a:t>
                      </a:r>
                      <a:r>
                        <a:rPr lang="ja-JP" sz="1100" baseline="0" dirty="0">
                          <a:solidFill>
                            <a:schemeClr val="tx1"/>
                          </a:solidFill>
                        </a:rPr>
                        <a:t>, </a:t>
                      </a:r>
                      <a:r>
                        <a:rPr lang="ja-JP" sz="1100" dirty="0">
                          <a:solidFill>
                            <a:schemeClr val="tx1"/>
                          </a:solidFill>
                        </a:rPr>
                        <a:t>12.5)</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rtl="0"/>
                      <a:endParaRPr lang="en-GB"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l" rtl="0"/>
                      <a:endParaRPr lang="en-GB" sz="1100" dirty="0">
                        <a:solidFill>
                          <a:srgbClr val="4D4D4D"/>
                        </a:solidFill>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1041901"/>
                  </a:ext>
                </a:extLst>
              </a:tr>
            </a:tbl>
          </a:graphicData>
        </a:graphic>
      </p:graphicFrame>
      <p:grpSp>
        <p:nvGrpSpPr>
          <p:cNvPr id="9" name="Group 8">
            <a:extLst>
              <a:ext uri="{FF2B5EF4-FFF2-40B4-BE49-F238E27FC236}">
                <a16:creationId xmlns:a16="http://schemas.microsoft.com/office/drawing/2014/main" id="{EC851A8B-CD42-4C37-ADFF-4006BACBAA98}"/>
              </a:ext>
            </a:extLst>
          </p:cNvPr>
          <p:cNvGrpSpPr/>
          <p:nvPr/>
        </p:nvGrpSpPr>
        <p:grpSpPr>
          <a:xfrm>
            <a:off x="6227627" y="3038057"/>
            <a:ext cx="731450" cy="2273109"/>
            <a:chOff x="302090" y="3035063"/>
            <a:chExt cx="731450" cy="2112903"/>
          </a:xfrm>
        </p:grpSpPr>
        <p:sp>
          <p:nvSpPr>
            <p:cNvPr id="10" name="Line 6">
              <a:extLst>
                <a:ext uri="{FF2B5EF4-FFF2-40B4-BE49-F238E27FC236}">
                  <a16:creationId xmlns:a16="http://schemas.microsoft.com/office/drawing/2014/main" id="{F75313DF-9FC2-4B32-BA5B-563AF007936C}"/>
                </a:ext>
              </a:extLst>
            </p:cNvPr>
            <p:cNvSpPr>
              <a:spLocks noChangeShapeType="1"/>
            </p:cNvSpPr>
            <p:nvPr/>
          </p:nvSpPr>
          <p:spPr bwMode="auto">
            <a:xfrm>
              <a:off x="947306" y="315154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1" name="Line 7">
              <a:extLst>
                <a:ext uri="{FF2B5EF4-FFF2-40B4-BE49-F238E27FC236}">
                  <a16:creationId xmlns:a16="http://schemas.microsoft.com/office/drawing/2014/main" id="{D139B436-39C3-4A01-85DE-2F321D5AEC1B}"/>
                </a:ext>
              </a:extLst>
            </p:cNvPr>
            <p:cNvSpPr>
              <a:spLocks noChangeShapeType="1"/>
            </p:cNvSpPr>
            <p:nvPr/>
          </p:nvSpPr>
          <p:spPr bwMode="auto">
            <a:xfrm>
              <a:off x="947306" y="353729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2" name="Line 8">
              <a:extLst>
                <a:ext uri="{FF2B5EF4-FFF2-40B4-BE49-F238E27FC236}">
                  <a16:creationId xmlns:a16="http://schemas.microsoft.com/office/drawing/2014/main" id="{D80092BE-C7BA-47D7-9CE2-726D1B784510}"/>
                </a:ext>
              </a:extLst>
            </p:cNvPr>
            <p:cNvSpPr>
              <a:spLocks noChangeShapeType="1"/>
            </p:cNvSpPr>
            <p:nvPr/>
          </p:nvSpPr>
          <p:spPr bwMode="auto">
            <a:xfrm>
              <a:off x="947306" y="390572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3" name="Line 9">
              <a:extLst>
                <a:ext uri="{FF2B5EF4-FFF2-40B4-BE49-F238E27FC236}">
                  <a16:creationId xmlns:a16="http://schemas.microsoft.com/office/drawing/2014/main" id="{22656A3D-4401-46AC-AC0A-35451DAD0DE6}"/>
                </a:ext>
              </a:extLst>
            </p:cNvPr>
            <p:cNvSpPr>
              <a:spLocks noChangeShapeType="1"/>
            </p:cNvSpPr>
            <p:nvPr/>
          </p:nvSpPr>
          <p:spPr bwMode="auto">
            <a:xfrm>
              <a:off x="947306" y="428606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4" name="Line 10">
              <a:extLst>
                <a:ext uri="{FF2B5EF4-FFF2-40B4-BE49-F238E27FC236}">
                  <a16:creationId xmlns:a16="http://schemas.microsoft.com/office/drawing/2014/main" id="{753344AB-B5B9-4E36-A8CC-5FE92D0EC956}"/>
                </a:ext>
              </a:extLst>
            </p:cNvPr>
            <p:cNvSpPr>
              <a:spLocks noChangeShapeType="1"/>
            </p:cNvSpPr>
            <p:nvPr/>
          </p:nvSpPr>
          <p:spPr bwMode="auto">
            <a:xfrm>
              <a:off x="947306" y="465846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5" name="Line 11">
              <a:extLst>
                <a:ext uri="{FF2B5EF4-FFF2-40B4-BE49-F238E27FC236}">
                  <a16:creationId xmlns:a16="http://schemas.microsoft.com/office/drawing/2014/main" id="{6462AF31-DBF2-479A-A8A6-E3268840F5B4}"/>
                </a:ext>
              </a:extLst>
            </p:cNvPr>
            <p:cNvSpPr>
              <a:spLocks noChangeShapeType="1"/>
            </p:cNvSpPr>
            <p:nvPr/>
          </p:nvSpPr>
          <p:spPr bwMode="auto">
            <a:xfrm>
              <a:off x="947306" y="503483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6" name="TextBox 15">
              <a:extLst>
                <a:ext uri="{FF2B5EF4-FFF2-40B4-BE49-F238E27FC236}">
                  <a16:creationId xmlns:a16="http://schemas.microsoft.com/office/drawing/2014/main" id="{C48DBF21-4598-44C1-B67C-B0145179A160}"/>
                </a:ext>
              </a:extLst>
            </p:cNvPr>
            <p:cNvSpPr txBox="1"/>
            <p:nvPr/>
          </p:nvSpPr>
          <p:spPr>
            <a:xfrm rot="16200000">
              <a:off x="45095" y="3989291"/>
              <a:ext cx="760211" cy="246221"/>
            </a:xfrm>
            <a:prstGeom prst="rect">
              <a:avLst/>
            </a:prstGeom>
            <a:noFill/>
          </p:spPr>
          <p:txBody>
            <a:bodyPr wrap="none" rtlCol="0">
              <a:spAutoFit/>
            </a:bodyPr>
            <a:lstStyle/>
            <a:p>
              <a:pPr algn="ctr" fontAlgn="base">
                <a:spcBef>
                  <a:spcPct val="0"/>
                </a:spcBef>
                <a:spcAft>
                  <a:spcPct val="0"/>
                </a:spcAft>
              </a:pPr>
              <a:r>
                <a:rPr lang="ja-JP" sz="1000">
                  <a:solidFill>
                    <a:srgbClr val="4D4D4D"/>
                  </a:solidFill>
                  <a:cs typeface="Arial" panose="020B0604020202020204" pitchFamily="34" charset="0"/>
                </a:rPr>
                <a:t>PFSの確率</a:t>
              </a:r>
            </a:p>
          </p:txBody>
        </p:sp>
        <p:sp>
          <p:nvSpPr>
            <p:cNvPr id="17" name="TextBox 16">
              <a:extLst>
                <a:ext uri="{FF2B5EF4-FFF2-40B4-BE49-F238E27FC236}">
                  <a16:creationId xmlns:a16="http://schemas.microsoft.com/office/drawing/2014/main" id="{CF336CF3-7E88-4355-8EF4-D4647913A609}"/>
                </a:ext>
              </a:extLst>
            </p:cNvPr>
            <p:cNvSpPr txBox="1"/>
            <p:nvPr/>
          </p:nvSpPr>
          <p:spPr>
            <a:xfrm>
              <a:off x="629117" y="3035063"/>
              <a:ext cx="360996" cy="228868"/>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1.0</a:t>
              </a:r>
            </a:p>
          </p:txBody>
        </p:sp>
        <p:sp>
          <p:nvSpPr>
            <p:cNvPr id="18" name="TextBox 17">
              <a:extLst>
                <a:ext uri="{FF2B5EF4-FFF2-40B4-BE49-F238E27FC236}">
                  <a16:creationId xmlns:a16="http://schemas.microsoft.com/office/drawing/2014/main" id="{0E337C7E-0B69-4FD1-BC38-E6380B16ABB7}"/>
                </a:ext>
              </a:extLst>
            </p:cNvPr>
            <p:cNvSpPr txBox="1"/>
            <p:nvPr/>
          </p:nvSpPr>
          <p:spPr>
            <a:xfrm>
              <a:off x="629117" y="3422237"/>
              <a:ext cx="360996" cy="228868"/>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0.8</a:t>
              </a:r>
            </a:p>
          </p:txBody>
        </p:sp>
        <p:sp>
          <p:nvSpPr>
            <p:cNvPr id="19" name="TextBox 18">
              <a:extLst>
                <a:ext uri="{FF2B5EF4-FFF2-40B4-BE49-F238E27FC236}">
                  <a16:creationId xmlns:a16="http://schemas.microsoft.com/office/drawing/2014/main" id="{5BF735A1-C6BB-4E6C-AFCF-00DDEA774320}"/>
                </a:ext>
              </a:extLst>
            </p:cNvPr>
            <p:cNvSpPr txBox="1"/>
            <p:nvPr/>
          </p:nvSpPr>
          <p:spPr>
            <a:xfrm>
              <a:off x="629117" y="3790502"/>
              <a:ext cx="360996" cy="228868"/>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0.6</a:t>
              </a:r>
            </a:p>
          </p:txBody>
        </p:sp>
        <p:sp>
          <p:nvSpPr>
            <p:cNvPr id="20" name="TextBox 19">
              <a:extLst>
                <a:ext uri="{FF2B5EF4-FFF2-40B4-BE49-F238E27FC236}">
                  <a16:creationId xmlns:a16="http://schemas.microsoft.com/office/drawing/2014/main" id="{F7900B55-0AB2-4576-86D0-0CB99283DE0E}"/>
                </a:ext>
              </a:extLst>
            </p:cNvPr>
            <p:cNvSpPr txBox="1"/>
            <p:nvPr/>
          </p:nvSpPr>
          <p:spPr>
            <a:xfrm>
              <a:off x="629117" y="4170671"/>
              <a:ext cx="360996" cy="228868"/>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0.4</a:t>
              </a:r>
            </a:p>
          </p:txBody>
        </p:sp>
        <p:sp>
          <p:nvSpPr>
            <p:cNvPr id="21" name="TextBox 20">
              <a:extLst>
                <a:ext uri="{FF2B5EF4-FFF2-40B4-BE49-F238E27FC236}">
                  <a16:creationId xmlns:a16="http://schemas.microsoft.com/office/drawing/2014/main" id="{A7AE475E-F99F-4BEE-9B4B-A1B4FF0DB530}"/>
                </a:ext>
              </a:extLst>
            </p:cNvPr>
            <p:cNvSpPr txBox="1"/>
            <p:nvPr/>
          </p:nvSpPr>
          <p:spPr>
            <a:xfrm>
              <a:off x="629117" y="4542899"/>
              <a:ext cx="360996" cy="228868"/>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0.2</a:t>
              </a:r>
            </a:p>
          </p:txBody>
        </p:sp>
        <p:sp>
          <p:nvSpPr>
            <p:cNvPr id="22" name="TextBox 21">
              <a:extLst>
                <a:ext uri="{FF2B5EF4-FFF2-40B4-BE49-F238E27FC236}">
                  <a16:creationId xmlns:a16="http://schemas.microsoft.com/office/drawing/2014/main" id="{29413F0A-8E2D-4E32-BF07-76A5BC189A7F}"/>
                </a:ext>
              </a:extLst>
            </p:cNvPr>
            <p:cNvSpPr txBox="1"/>
            <p:nvPr/>
          </p:nvSpPr>
          <p:spPr>
            <a:xfrm>
              <a:off x="734923" y="4919098"/>
              <a:ext cx="255198" cy="228868"/>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0</a:t>
              </a:r>
            </a:p>
          </p:txBody>
        </p:sp>
      </p:grpSp>
      <p:sp>
        <p:nvSpPr>
          <p:cNvPr id="23" name="Freeform 21">
            <a:extLst>
              <a:ext uri="{FF2B5EF4-FFF2-40B4-BE49-F238E27FC236}">
                <a16:creationId xmlns:a16="http://schemas.microsoft.com/office/drawing/2014/main" id="{913F781D-0659-419D-8B2C-B7FC13C52E11}"/>
              </a:ext>
            </a:extLst>
          </p:cNvPr>
          <p:cNvSpPr>
            <a:spLocks/>
          </p:cNvSpPr>
          <p:nvPr/>
        </p:nvSpPr>
        <p:spPr bwMode="auto">
          <a:xfrm>
            <a:off x="6965153" y="3140378"/>
            <a:ext cx="4883664" cy="208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24" name="TextBox 23">
            <a:extLst>
              <a:ext uri="{FF2B5EF4-FFF2-40B4-BE49-F238E27FC236}">
                <a16:creationId xmlns:a16="http://schemas.microsoft.com/office/drawing/2014/main" id="{FB089BBA-241F-4DC3-984F-2A61E69BDA74}"/>
              </a:ext>
            </a:extLst>
          </p:cNvPr>
          <p:cNvSpPr txBox="1"/>
          <p:nvPr/>
        </p:nvSpPr>
        <p:spPr>
          <a:xfrm>
            <a:off x="8525187" y="5451372"/>
            <a:ext cx="1851789" cy="246221"/>
          </a:xfrm>
          <a:prstGeom prst="rect">
            <a:avLst/>
          </a:prstGeom>
          <a:noFill/>
        </p:spPr>
        <p:txBody>
          <a:bodyPr wrap="none" rtlCol="0">
            <a:spAutoFit/>
          </a:bodyPr>
          <a:lstStyle/>
          <a:p>
            <a:pPr algn="ctr" fontAlgn="base">
              <a:spcBef>
                <a:spcPct val="0"/>
              </a:spcBef>
              <a:spcAft>
                <a:spcPct val="0"/>
              </a:spcAft>
            </a:pPr>
            <a:r>
              <a:rPr lang="ja-JP" sz="1000">
                <a:solidFill>
                  <a:srgbClr val="4D4D4D"/>
                </a:solidFill>
                <a:cs typeface="Arial" panose="020B0604020202020204" pitchFamily="34" charset="0"/>
              </a:rPr>
              <a:t>無作為化からの経過期間、月</a:t>
            </a:r>
          </a:p>
        </p:txBody>
      </p:sp>
      <p:grpSp>
        <p:nvGrpSpPr>
          <p:cNvPr id="25" name="Group 24">
            <a:extLst>
              <a:ext uri="{FF2B5EF4-FFF2-40B4-BE49-F238E27FC236}">
                <a16:creationId xmlns:a16="http://schemas.microsoft.com/office/drawing/2014/main" id="{8BE5FFBE-84FB-4F93-8D28-786027F9C71D}"/>
              </a:ext>
            </a:extLst>
          </p:cNvPr>
          <p:cNvGrpSpPr/>
          <p:nvPr/>
        </p:nvGrpSpPr>
        <p:grpSpPr>
          <a:xfrm>
            <a:off x="7000733" y="5221869"/>
            <a:ext cx="4971512" cy="298591"/>
            <a:chOff x="1503821" y="5303149"/>
            <a:chExt cx="3896264" cy="298591"/>
          </a:xfrm>
        </p:grpSpPr>
        <p:sp>
          <p:nvSpPr>
            <p:cNvPr id="26" name="Line 21">
              <a:extLst>
                <a:ext uri="{FF2B5EF4-FFF2-40B4-BE49-F238E27FC236}">
                  <a16:creationId xmlns:a16="http://schemas.microsoft.com/office/drawing/2014/main" id="{FFAC95E1-C235-452C-B313-A0CD9CBBE8B4}"/>
                </a:ext>
              </a:extLst>
            </p:cNvPr>
            <p:cNvSpPr>
              <a:spLocks noChangeShapeType="1"/>
            </p:cNvSpPr>
            <p:nvPr/>
          </p:nvSpPr>
          <p:spPr bwMode="auto">
            <a:xfrm>
              <a:off x="531074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7" name="TextBox 26">
              <a:extLst>
                <a:ext uri="{FF2B5EF4-FFF2-40B4-BE49-F238E27FC236}">
                  <a16:creationId xmlns:a16="http://schemas.microsoft.com/office/drawing/2014/main" id="{CB4CE8CA-36BE-4477-800C-A851D2B05D7C}"/>
                </a:ext>
              </a:extLst>
            </p:cNvPr>
            <p:cNvSpPr txBox="1"/>
            <p:nvPr/>
          </p:nvSpPr>
          <p:spPr>
            <a:xfrm>
              <a:off x="5232552" y="5375149"/>
              <a:ext cx="167533"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30</a:t>
              </a:r>
            </a:p>
          </p:txBody>
        </p:sp>
        <p:sp>
          <p:nvSpPr>
            <p:cNvPr id="28" name="Line 21">
              <a:extLst>
                <a:ext uri="{FF2B5EF4-FFF2-40B4-BE49-F238E27FC236}">
                  <a16:creationId xmlns:a16="http://schemas.microsoft.com/office/drawing/2014/main" id="{225F920A-0EDD-43E5-A228-B8F799D00847}"/>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29" name="TextBox 28">
              <a:extLst>
                <a:ext uri="{FF2B5EF4-FFF2-40B4-BE49-F238E27FC236}">
                  <a16:creationId xmlns:a16="http://schemas.microsoft.com/office/drawing/2014/main" id="{E5C0B9FF-3E91-4BDA-926F-24F617ACDE18}"/>
                </a:ext>
              </a:extLst>
            </p:cNvPr>
            <p:cNvSpPr txBox="1"/>
            <p:nvPr/>
          </p:nvSpPr>
          <p:spPr>
            <a:xfrm>
              <a:off x="4856914" y="5375149"/>
              <a:ext cx="167533"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27</a:t>
              </a:r>
            </a:p>
          </p:txBody>
        </p:sp>
        <p:sp>
          <p:nvSpPr>
            <p:cNvPr id="30" name="Line 21">
              <a:extLst>
                <a:ext uri="{FF2B5EF4-FFF2-40B4-BE49-F238E27FC236}">
                  <a16:creationId xmlns:a16="http://schemas.microsoft.com/office/drawing/2014/main" id="{7C7E3614-138D-4165-B066-626FEF4BBE48}"/>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1" name="TextBox 30">
              <a:extLst>
                <a:ext uri="{FF2B5EF4-FFF2-40B4-BE49-F238E27FC236}">
                  <a16:creationId xmlns:a16="http://schemas.microsoft.com/office/drawing/2014/main" id="{F42C872C-8DA3-4D18-A247-CFE3E401B1D5}"/>
                </a:ext>
              </a:extLst>
            </p:cNvPr>
            <p:cNvSpPr txBox="1"/>
            <p:nvPr/>
          </p:nvSpPr>
          <p:spPr>
            <a:xfrm>
              <a:off x="4481278" y="5375149"/>
              <a:ext cx="167533"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24</a:t>
              </a:r>
            </a:p>
          </p:txBody>
        </p:sp>
        <p:sp>
          <p:nvSpPr>
            <p:cNvPr id="32" name="Line 21">
              <a:extLst>
                <a:ext uri="{FF2B5EF4-FFF2-40B4-BE49-F238E27FC236}">
                  <a16:creationId xmlns:a16="http://schemas.microsoft.com/office/drawing/2014/main" id="{EED669C4-7A05-4C1B-80EF-6DA59696E3D2}"/>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3" name="TextBox 32">
              <a:extLst>
                <a:ext uri="{FF2B5EF4-FFF2-40B4-BE49-F238E27FC236}">
                  <a16:creationId xmlns:a16="http://schemas.microsoft.com/office/drawing/2014/main" id="{7362CF9E-F2A7-4773-BB22-7DFEEAD6D0B3}"/>
                </a:ext>
              </a:extLst>
            </p:cNvPr>
            <p:cNvSpPr txBox="1"/>
            <p:nvPr/>
          </p:nvSpPr>
          <p:spPr>
            <a:xfrm>
              <a:off x="4105640" y="5375149"/>
              <a:ext cx="167533"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21</a:t>
              </a:r>
            </a:p>
          </p:txBody>
        </p:sp>
        <p:sp>
          <p:nvSpPr>
            <p:cNvPr id="34" name="Line 21">
              <a:extLst>
                <a:ext uri="{FF2B5EF4-FFF2-40B4-BE49-F238E27FC236}">
                  <a16:creationId xmlns:a16="http://schemas.microsoft.com/office/drawing/2014/main" id="{1E3B4795-54E9-4F6D-B426-0763AD502DBE}"/>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5" name="TextBox 34">
              <a:extLst>
                <a:ext uri="{FF2B5EF4-FFF2-40B4-BE49-F238E27FC236}">
                  <a16:creationId xmlns:a16="http://schemas.microsoft.com/office/drawing/2014/main" id="{01E7BA3F-0B92-41D1-8BBA-927CFD94F395}"/>
                </a:ext>
              </a:extLst>
            </p:cNvPr>
            <p:cNvSpPr txBox="1"/>
            <p:nvPr/>
          </p:nvSpPr>
          <p:spPr>
            <a:xfrm>
              <a:off x="3730004" y="5375149"/>
              <a:ext cx="167533"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18</a:t>
              </a:r>
            </a:p>
          </p:txBody>
        </p:sp>
        <p:sp>
          <p:nvSpPr>
            <p:cNvPr id="36" name="Line 21">
              <a:extLst>
                <a:ext uri="{FF2B5EF4-FFF2-40B4-BE49-F238E27FC236}">
                  <a16:creationId xmlns:a16="http://schemas.microsoft.com/office/drawing/2014/main" id="{625D7BAE-FC00-44FE-B440-C6681401C0FC}"/>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7" name="TextBox 36">
              <a:extLst>
                <a:ext uri="{FF2B5EF4-FFF2-40B4-BE49-F238E27FC236}">
                  <a16:creationId xmlns:a16="http://schemas.microsoft.com/office/drawing/2014/main" id="{C493EB29-E6A0-49D0-A9E7-3DBFA58CDC73}"/>
                </a:ext>
              </a:extLst>
            </p:cNvPr>
            <p:cNvSpPr txBox="1"/>
            <p:nvPr/>
          </p:nvSpPr>
          <p:spPr>
            <a:xfrm>
              <a:off x="3354368" y="5375149"/>
              <a:ext cx="167533"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15</a:t>
              </a:r>
            </a:p>
          </p:txBody>
        </p:sp>
        <p:sp>
          <p:nvSpPr>
            <p:cNvPr id="38" name="Line 21">
              <a:extLst>
                <a:ext uri="{FF2B5EF4-FFF2-40B4-BE49-F238E27FC236}">
                  <a16:creationId xmlns:a16="http://schemas.microsoft.com/office/drawing/2014/main" id="{E721F886-231F-46F5-8F6B-8A1127E1E938}"/>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39" name="TextBox 38">
              <a:extLst>
                <a:ext uri="{FF2B5EF4-FFF2-40B4-BE49-F238E27FC236}">
                  <a16:creationId xmlns:a16="http://schemas.microsoft.com/office/drawing/2014/main" id="{B231D69A-57A6-4DAF-8A9B-DD8BD6A7FCC3}"/>
                </a:ext>
              </a:extLst>
            </p:cNvPr>
            <p:cNvSpPr txBox="1"/>
            <p:nvPr/>
          </p:nvSpPr>
          <p:spPr>
            <a:xfrm>
              <a:off x="2978728" y="5375149"/>
              <a:ext cx="167533"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12</a:t>
              </a:r>
            </a:p>
          </p:txBody>
        </p:sp>
        <p:sp>
          <p:nvSpPr>
            <p:cNvPr id="40" name="Line 21">
              <a:extLst>
                <a:ext uri="{FF2B5EF4-FFF2-40B4-BE49-F238E27FC236}">
                  <a16:creationId xmlns:a16="http://schemas.microsoft.com/office/drawing/2014/main" id="{B1C5EF17-3957-48BA-938D-BF0758166DC8}"/>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41" name="TextBox 40">
              <a:extLst>
                <a:ext uri="{FF2B5EF4-FFF2-40B4-BE49-F238E27FC236}">
                  <a16:creationId xmlns:a16="http://schemas.microsoft.com/office/drawing/2014/main" id="{D4DB49FD-E1BF-4D48-86AB-B08F7948CA90}"/>
                </a:ext>
              </a:extLst>
            </p:cNvPr>
            <p:cNvSpPr txBox="1"/>
            <p:nvPr/>
          </p:nvSpPr>
          <p:spPr>
            <a:xfrm>
              <a:off x="2630733" y="5375149"/>
              <a:ext cx="11225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9</a:t>
              </a:r>
            </a:p>
          </p:txBody>
        </p:sp>
        <p:sp>
          <p:nvSpPr>
            <p:cNvPr id="42" name="Line 21">
              <a:extLst>
                <a:ext uri="{FF2B5EF4-FFF2-40B4-BE49-F238E27FC236}">
                  <a16:creationId xmlns:a16="http://schemas.microsoft.com/office/drawing/2014/main" id="{8D7D1AB8-B7CA-4F63-A608-A3AED36A6632}"/>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43" name="TextBox 42">
              <a:extLst>
                <a:ext uri="{FF2B5EF4-FFF2-40B4-BE49-F238E27FC236}">
                  <a16:creationId xmlns:a16="http://schemas.microsoft.com/office/drawing/2014/main" id="{1420E567-85E8-4DBA-81AA-0DC71F57CEC4}"/>
                </a:ext>
              </a:extLst>
            </p:cNvPr>
            <p:cNvSpPr txBox="1"/>
            <p:nvPr/>
          </p:nvSpPr>
          <p:spPr>
            <a:xfrm>
              <a:off x="2255096" y="5375149"/>
              <a:ext cx="11225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6</a:t>
              </a:r>
            </a:p>
          </p:txBody>
        </p:sp>
        <p:sp>
          <p:nvSpPr>
            <p:cNvPr id="44" name="Line 21">
              <a:extLst>
                <a:ext uri="{FF2B5EF4-FFF2-40B4-BE49-F238E27FC236}">
                  <a16:creationId xmlns:a16="http://schemas.microsoft.com/office/drawing/2014/main" id="{99B7D3F7-10B1-447D-ACC4-AEF00CA23841}"/>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45" name="TextBox 44">
              <a:extLst>
                <a:ext uri="{FF2B5EF4-FFF2-40B4-BE49-F238E27FC236}">
                  <a16:creationId xmlns:a16="http://schemas.microsoft.com/office/drawing/2014/main" id="{E0816A4E-6712-4BBB-A2E3-6C8DEFBCC234}"/>
                </a:ext>
              </a:extLst>
            </p:cNvPr>
            <p:cNvSpPr txBox="1"/>
            <p:nvPr/>
          </p:nvSpPr>
          <p:spPr>
            <a:xfrm>
              <a:off x="1879457" y="5375149"/>
              <a:ext cx="11225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a:t>
              </a:r>
            </a:p>
          </p:txBody>
        </p:sp>
        <p:sp>
          <p:nvSpPr>
            <p:cNvPr id="46" name="Line 21">
              <a:extLst>
                <a:ext uri="{FF2B5EF4-FFF2-40B4-BE49-F238E27FC236}">
                  <a16:creationId xmlns:a16="http://schemas.microsoft.com/office/drawing/2014/main" id="{1C5B5922-C4FC-4B7B-9DE1-C931D646AEC6}"/>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47" name="TextBox 46">
              <a:extLst>
                <a:ext uri="{FF2B5EF4-FFF2-40B4-BE49-F238E27FC236}">
                  <a16:creationId xmlns:a16="http://schemas.microsoft.com/office/drawing/2014/main" id="{351D97AE-C73F-4AF0-B597-3CFD5BD8479C}"/>
                </a:ext>
              </a:extLst>
            </p:cNvPr>
            <p:cNvSpPr txBox="1"/>
            <p:nvPr/>
          </p:nvSpPr>
          <p:spPr>
            <a:xfrm>
              <a:off x="1503821" y="5375149"/>
              <a:ext cx="11225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0</a:t>
              </a:r>
            </a:p>
          </p:txBody>
        </p:sp>
      </p:grpSp>
      <p:sp>
        <p:nvSpPr>
          <p:cNvPr id="48" name="TextBox 47">
            <a:extLst>
              <a:ext uri="{FF2B5EF4-FFF2-40B4-BE49-F238E27FC236}">
                <a16:creationId xmlns:a16="http://schemas.microsoft.com/office/drawing/2014/main" id="{B57E2557-3505-4AC5-B548-CD8282F76AAD}"/>
              </a:ext>
            </a:extLst>
          </p:cNvPr>
          <p:cNvSpPr txBox="1"/>
          <p:nvPr/>
        </p:nvSpPr>
        <p:spPr>
          <a:xfrm>
            <a:off x="5932117" y="5473428"/>
            <a:ext cx="1082348" cy="246221"/>
          </a:xfrm>
          <a:prstGeom prst="rect">
            <a:avLst/>
          </a:prstGeom>
          <a:noFill/>
        </p:spPr>
        <p:txBody>
          <a:bodyPr wrap="none" rtlCol="0">
            <a:spAutoFit/>
          </a:bodyPr>
          <a:lstStyle/>
          <a:p>
            <a:pPr algn="r"/>
            <a:r>
              <a:rPr lang="ja-JP" sz="1000" dirty="0"/>
              <a:t>リスク有患者数</a:t>
            </a:r>
          </a:p>
        </p:txBody>
      </p:sp>
      <p:sp>
        <p:nvSpPr>
          <p:cNvPr id="49" name="TextBox 48">
            <a:extLst>
              <a:ext uri="{FF2B5EF4-FFF2-40B4-BE49-F238E27FC236}">
                <a16:creationId xmlns:a16="http://schemas.microsoft.com/office/drawing/2014/main" id="{F2C14C6A-635D-4DBB-9E67-4CD919B02097}"/>
              </a:ext>
            </a:extLst>
          </p:cNvPr>
          <p:cNvSpPr txBox="1"/>
          <p:nvPr/>
        </p:nvSpPr>
        <p:spPr>
          <a:xfrm>
            <a:off x="6135065" y="5631033"/>
            <a:ext cx="758541" cy="400110"/>
          </a:xfrm>
          <a:prstGeom prst="rect">
            <a:avLst/>
          </a:prstGeom>
          <a:noFill/>
        </p:spPr>
        <p:txBody>
          <a:bodyPr wrap="none" rtlCol="0">
            <a:spAutoFit/>
          </a:bodyPr>
          <a:lstStyle/>
          <a:p>
            <a:pPr algn="r"/>
            <a:r>
              <a:rPr lang="ja-JP" sz="1000">
                <a:solidFill>
                  <a:schemeClr val="accent3"/>
                </a:solidFill>
              </a:rPr>
              <a:t>Durv</a:t>
            </a:r>
          </a:p>
          <a:p>
            <a:pPr algn="r"/>
            <a:r>
              <a:rPr lang="ja-JP" sz="1000">
                <a:solidFill>
                  <a:schemeClr val="accent3"/>
                </a:solidFill>
              </a:rPr>
              <a:t>+ GemCis</a:t>
            </a:r>
          </a:p>
        </p:txBody>
      </p:sp>
      <p:sp>
        <p:nvSpPr>
          <p:cNvPr id="50" name="TextBox 49">
            <a:extLst>
              <a:ext uri="{FF2B5EF4-FFF2-40B4-BE49-F238E27FC236}">
                <a16:creationId xmlns:a16="http://schemas.microsoft.com/office/drawing/2014/main" id="{36EEA4B7-CB51-4431-A3F5-74C9381F2AFC}"/>
              </a:ext>
            </a:extLst>
          </p:cNvPr>
          <p:cNvSpPr txBox="1"/>
          <p:nvPr/>
        </p:nvSpPr>
        <p:spPr>
          <a:xfrm>
            <a:off x="6099206" y="6029412"/>
            <a:ext cx="758541" cy="400110"/>
          </a:xfrm>
          <a:prstGeom prst="rect">
            <a:avLst/>
          </a:prstGeom>
          <a:noFill/>
        </p:spPr>
        <p:txBody>
          <a:bodyPr wrap="none" rtlCol="0">
            <a:spAutoFit/>
          </a:bodyPr>
          <a:lstStyle/>
          <a:p>
            <a:pPr algn="r"/>
            <a:r>
              <a:rPr lang="ja-JP" sz="1000">
                <a:solidFill>
                  <a:schemeClr val="accent2"/>
                </a:solidFill>
              </a:rPr>
              <a:t>プラセボ</a:t>
            </a:r>
          </a:p>
          <a:p>
            <a:pPr algn="r"/>
            <a:r>
              <a:rPr lang="ja-JP" sz="1000">
                <a:solidFill>
                  <a:schemeClr val="accent2"/>
                </a:solidFill>
              </a:rPr>
              <a:t>+ GemCis</a:t>
            </a:r>
          </a:p>
        </p:txBody>
      </p:sp>
      <p:grpSp>
        <p:nvGrpSpPr>
          <p:cNvPr id="51" name="Group 50">
            <a:extLst>
              <a:ext uri="{FF2B5EF4-FFF2-40B4-BE49-F238E27FC236}">
                <a16:creationId xmlns:a16="http://schemas.microsoft.com/office/drawing/2014/main" id="{17663985-EF26-4757-8641-4525FA87E8A4}"/>
              </a:ext>
            </a:extLst>
          </p:cNvPr>
          <p:cNvGrpSpPr/>
          <p:nvPr/>
        </p:nvGrpSpPr>
        <p:grpSpPr>
          <a:xfrm>
            <a:off x="6906456" y="5733181"/>
            <a:ext cx="4048178" cy="226591"/>
            <a:chOff x="1103276" y="6073799"/>
            <a:chExt cx="4048178" cy="226591"/>
          </a:xfrm>
        </p:grpSpPr>
        <p:sp>
          <p:nvSpPr>
            <p:cNvPr id="52" name="TextBox 51">
              <a:extLst>
                <a:ext uri="{FF2B5EF4-FFF2-40B4-BE49-F238E27FC236}">
                  <a16:creationId xmlns:a16="http://schemas.microsoft.com/office/drawing/2014/main" id="{344C9C92-F228-46D1-8C72-42555A6F7A7D}"/>
                </a:ext>
              </a:extLst>
            </p:cNvPr>
            <p:cNvSpPr txBox="1"/>
            <p:nvPr/>
          </p:nvSpPr>
          <p:spPr>
            <a:xfrm>
              <a:off x="5008219" y="6073799"/>
              <a:ext cx="143235"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0</a:t>
              </a:r>
            </a:p>
          </p:txBody>
        </p:sp>
        <p:sp>
          <p:nvSpPr>
            <p:cNvPr id="53" name="TextBox 52">
              <a:extLst>
                <a:ext uri="{FF2B5EF4-FFF2-40B4-BE49-F238E27FC236}">
                  <a16:creationId xmlns:a16="http://schemas.microsoft.com/office/drawing/2014/main" id="{130ADC43-5071-46FC-B2D3-CEF77D22FB6E}"/>
                </a:ext>
              </a:extLst>
            </p:cNvPr>
            <p:cNvSpPr txBox="1"/>
            <p:nvPr/>
          </p:nvSpPr>
          <p:spPr>
            <a:xfrm>
              <a:off x="4528917" y="6073799"/>
              <a:ext cx="143235"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5</a:t>
              </a:r>
            </a:p>
          </p:txBody>
        </p:sp>
        <p:sp>
          <p:nvSpPr>
            <p:cNvPr id="54" name="TextBox 53">
              <a:extLst>
                <a:ext uri="{FF2B5EF4-FFF2-40B4-BE49-F238E27FC236}">
                  <a16:creationId xmlns:a16="http://schemas.microsoft.com/office/drawing/2014/main" id="{945D5D9B-8BD8-4C95-BC7B-94A651DBA720}"/>
                </a:ext>
              </a:extLst>
            </p:cNvPr>
            <p:cNvSpPr txBox="1"/>
            <p:nvPr/>
          </p:nvSpPr>
          <p:spPr>
            <a:xfrm>
              <a:off x="4014351" y="6073799"/>
              <a:ext cx="21376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15</a:t>
              </a:r>
            </a:p>
          </p:txBody>
        </p:sp>
        <p:sp>
          <p:nvSpPr>
            <p:cNvPr id="55" name="TextBox 54">
              <a:extLst>
                <a:ext uri="{FF2B5EF4-FFF2-40B4-BE49-F238E27FC236}">
                  <a16:creationId xmlns:a16="http://schemas.microsoft.com/office/drawing/2014/main" id="{9C138692-5FED-4E84-84B3-B5E8217FDBAC}"/>
                </a:ext>
              </a:extLst>
            </p:cNvPr>
            <p:cNvSpPr txBox="1"/>
            <p:nvPr/>
          </p:nvSpPr>
          <p:spPr>
            <a:xfrm>
              <a:off x="3535050" y="6073799"/>
              <a:ext cx="21376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25</a:t>
              </a:r>
            </a:p>
          </p:txBody>
        </p:sp>
        <p:sp>
          <p:nvSpPr>
            <p:cNvPr id="56" name="TextBox 55">
              <a:extLst>
                <a:ext uri="{FF2B5EF4-FFF2-40B4-BE49-F238E27FC236}">
                  <a16:creationId xmlns:a16="http://schemas.microsoft.com/office/drawing/2014/main" id="{0282CA20-AE78-4B2C-9451-C756C3293D93}"/>
                </a:ext>
              </a:extLst>
            </p:cNvPr>
            <p:cNvSpPr txBox="1"/>
            <p:nvPr/>
          </p:nvSpPr>
          <p:spPr>
            <a:xfrm>
              <a:off x="3055748" y="6073799"/>
              <a:ext cx="21376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38</a:t>
              </a:r>
            </a:p>
          </p:txBody>
        </p:sp>
        <p:sp>
          <p:nvSpPr>
            <p:cNvPr id="57" name="TextBox 56">
              <a:extLst>
                <a:ext uri="{FF2B5EF4-FFF2-40B4-BE49-F238E27FC236}">
                  <a16:creationId xmlns:a16="http://schemas.microsoft.com/office/drawing/2014/main" id="{0DD2EF87-CD6A-4584-935D-874EACC0AB0D}"/>
                </a:ext>
              </a:extLst>
            </p:cNvPr>
            <p:cNvSpPr txBox="1"/>
            <p:nvPr/>
          </p:nvSpPr>
          <p:spPr>
            <a:xfrm>
              <a:off x="2541180" y="6073799"/>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100</a:t>
              </a:r>
            </a:p>
          </p:txBody>
        </p:sp>
        <p:sp>
          <p:nvSpPr>
            <p:cNvPr id="58" name="TextBox 57">
              <a:extLst>
                <a:ext uri="{FF2B5EF4-FFF2-40B4-BE49-F238E27FC236}">
                  <a16:creationId xmlns:a16="http://schemas.microsoft.com/office/drawing/2014/main" id="{389B63D4-4E98-45C0-846F-0FC9F9EA4185}"/>
                </a:ext>
              </a:extLst>
            </p:cNvPr>
            <p:cNvSpPr txBox="1"/>
            <p:nvPr/>
          </p:nvSpPr>
          <p:spPr>
            <a:xfrm>
              <a:off x="2061879" y="6073799"/>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189</a:t>
              </a:r>
            </a:p>
          </p:txBody>
        </p:sp>
        <p:sp>
          <p:nvSpPr>
            <p:cNvPr id="59" name="TextBox 58">
              <a:extLst>
                <a:ext uri="{FF2B5EF4-FFF2-40B4-BE49-F238E27FC236}">
                  <a16:creationId xmlns:a16="http://schemas.microsoft.com/office/drawing/2014/main" id="{6D9848F3-9912-40FB-88D0-12D07DC26E27}"/>
                </a:ext>
              </a:extLst>
            </p:cNvPr>
            <p:cNvSpPr txBox="1"/>
            <p:nvPr/>
          </p:nvSpPr>
          <p:spPr>
            <a:xfrm>
              <a:off x="1582577" y="6073799"/>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258</a:t>
              </a:r>
            </a:p>
          </p:txBody>
        </p:sp>
        <p:sp>
          <p:nvSpPr>
            <p:cNvPr id="60" name="TextBox 59">
              <a:extLst>
                <a:ext uri="{FF2B5EF4-FFF2-40B4-BE49-F238E27FC236}">
                  <a16:creationId xmlns:a16="http://schemas.microsoft.com/office/drawing/2014/main" id="{FBFBB23F-BB0F-4D5F-92EE-F5A026693064}"/>
                </a:ext>
              </a:extLst>
            </p:cNvPr>
            <p:cNvSpPr txBox="1"/>
            <p:nvPr/>
          </p:nvSpPr>
          <p:spPr>
            <a:xfrm>
              <a:off x="1103276" y="6073799"/>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341</a:t>
              </a:r>
            </a:p>
          </p:txBody>
        </p:sp>
      </p:grpSp>
      <p:grpSp>
        <p:nvGrpSpPr>
          <p:cNvPr id="61" name="Group 60">
            <a:extLst>
              <a:ext uri="{FF2B5EF4-FFF2-40B4-BE49-F238E27FC236}">
                <a16:creationId xmlns:a16="http://schemas.microsoft.com/office/drawing/2014/main" id="{02FE53D8-22C7-40E7-A8D2-39B9EB12122D}"/>
              </a:ext>
            </a:extLst>
          </p:cNvPr>
          <p:cNvGrpSpPr/>
          <p:nvPr/>
        </p:nvGrpSpPr>
        <p:grpSpPr>
          <a:xfrm>
            <a:off x="6906456" y="6131560"/>
            <a:ext cx="4048178" cy="226591"/>
            <a:chOff x="1103276" y="6073799"/>
            <a:chExt cx="4048178" cy="226591"/>
          </a:xfrm>
        </p:grpSpPr>
        <p:sp>
          <p:nvSpPr>
            <p:cNvPr id="62" name="TextBox 61">
              <a:extLst>
                <a:ext uri="{FF2B5EF4-FFF2-40B4-BE49-F238E27FC236}">
                  <a16:creationId xmlns:a16="http://schemas.microsoft.com/office/drawing/2014/main" id="{18F90055-1F9B-4099-A6B6-754CAA9C3430}"/>
                </a:ext>
              </a:extLst>
            </p:cNvPr>
            <p:cNvSpPr txBox="1"/>
            <p:nvPr/>
          </p:nvSpPr>
          <p:spPr>
            <a:xfrm>
              <a:off x="5008219" y="6073799"/>
              <a:ext cx="143235"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0</a:t>
              </a:r>
            </a:p>
          </p:txBody>
        </p:sp>
        <p:sp>
          <p:nvSpPr>
            <p:cNvPr id="63" name="TextBox 62">
              <a:extLst>
                <a:ext uri="{FF2B5EF4-FFF2-40B4-BE49-F238E27FC236}">
                  <a16:creationId xmlns:a16="http://schemas.microsoft.com/office/drawing/2014/main" id="{F2CFC319-8F29-42D9-AF03-94F9F63CC4F4}"/>
                </a:ext>
              </a:extLst>
            </p:cNvPr>
            <p:cNvSpPr txBox="1"/>
            <p:nvPr/>
          </p:nvSpPr>
          <p:spPr>
            <a:xfrm>
              <a:off x="4528917" y="6073799"/>
              <a:ext cx="143235"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0</a:t>
              </a:r>
            </a:p>
          </p:txBody>
        </p:sp>
        <p:sp>
          <p:nvSpPr>
            <p:cNvPr id="64" name="TextBox 63">
              <a:extLst>
                <a:ext uri="{FF2B5EF4-FFF2-40B4-BE49-F238E27FC236}">
                  <a16:creationId xmlns:a16="http://schemas.microsoft.com/office/drawing/2014/main" id="{3CFE6159-D808-4D26-AFE2-BF4426A39C5C}"/>
                </a:ext>
              </a:extLst>
            </p:cNvPr>
            <p:cNvSpPr txBox="1"/>
            <p:nvPr/>
          </p:nvSpPr>
          <p:spPr>
            <a:xfrm>
              <a:off x="4049616" y="6073799"/>
              <a:ext cx="143235"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4</a:t>
              </a:r>
            </a:p>
          </p:txBody>
        </p:sp>
        <p:sp>
          <p:nvSpPr>
            <p:cNvPr id="65" name="TextBox 64">
              <a:extLst>
                <a:ext uri="{FF2B5EF4-FFF2-40B4-BE49-F238E27FC236}">
                  <a16:creationId xmlns:a16="http://schemas.microsoft.com/office/drawing/2014/main" id="{7A1279FA-85C9-48DB-8CFB-2DF727819F43}"/>
                </a:ext>
              </a:extLst>
            </p:cNvPr>
            <p:cNvSpPr txBox="1"/>
            <p:nvPr/>
          </p:nvSpPr>
          <p:spPr>
            <a:xfrm>
              <a:off x="3570315" y="6073799"/>
              <a:ext cx="143235"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7</a:t>
              </a:r>
            </a:p>
          </p:txBody>
        </p:sp>
        <p:sp>
          <p:nvSpPr>
            <p:cNvPr id="66" name="TextBox 65">
              <a:extLst>
                <a:ext uri="{FF2B5EF4-FFF2-40B4-BE49-F238E27FC236}">
                  <a16:creationId xmlns:a16="http://schemas.microsoft.com/office/drawing/2014/main" id="{E62D193F-A661-483A-BDDC-43950EE35BBB}"/>
                </a:ext>
              </a:extLst>
            </p:cNvPr>
            <p:cNvSpPr txBox="1"/>
            <p:nvPr/>
          </p:nvSpPr>
          <p:spPr>
            <a:xfrm>
              <a:off x="3055748" y="6073799"/>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17</a:t>
              </a:r>
            </a:p>
          </p:txBody>
        </p:sp>
        <p:sp>
          <p:nvSpPr>
            <p:cNvPr id="67" name="TextBox 66">
              <a:extLst>
                <a:ext uri="{FF2B5EF4-FFF2-40B4-BE49-F238E27FC236}">
                  <a16:creationId xmlns:a16="http://schemas.microsoft.com/office/drawing/2014/main" id="{B4D690DD-582C-4902-BEBB-8BCAA263FD92}"/>
                </a:ext>
              </a:extLst>
            </p:cNvPr>
            <p:cNvSpPr txBox="1"/>
            <p:nvPr/>
          </p:nvSpPr>
          <p:spPr>
            <a:xfrm>
              <a:off x="2576447" y="6073799"/>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71</a:t>
              </a:r>
            </a:p>
          </p:txBody>
        </p:sp>
        <p:sp>
          <p:nvSpPr>
            <p:cNvPr id="68" name="TextBox 67">
              <a:extLst>
                <a:ext uri="{FF2B5EF4-FFF2-40B4-BE49-F238E27FC236}">
                  <a16:creationId xmlns:a16="http://schemas.microsoft.com/office/drawing/2014/main" id="{B473A405-28F4-40FF-8C44-0DD7496565DA}"/>
                </a:ext>
              </a:extLst>
            </p:cNvPr>
            <p:cNvSpPr txBox="1"/>
            <p:nvPr/>
          </p:nvSpPr>
          <p:spPr>
            <a:xfrm>
              <a:off x="2061879" y="6073799"/>
              <a:ext cx="284300"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149</a:t>
              </a:r>
            </a:p>
          </p:txBody>
        </p:sp>
        <p:sp>
          <p:nvSpPr>
            <p:cNvPr id="69" name="TextBox 68">
              <a:extLst>
                <a:ext uri="{FF2B5EF4-FFF2-40B4-BE49-F238E27FC236}">
                  <a16:creationId xmlns:a16="http://schemas.microsoft.com/office/drawing/2014/main" id="{240A9620-DC61-4A4B-9320-BBB167A0BCCA}"/>
                </a:ext>
              </a:extLst>
            </p:cNvPr>
            <p:cNvSpPr txBox="1"/>
            <p:nvPr/>
          </p:nvSpPr>
          <p:spPr>
            <a:xfrm>
              <a:off x="1582577" y="6073799"/>
              <a:ext cx="284300"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255</a:t>
              </a:r>
            </a:p>
          </p:txBody>
        </p:sp>
        <p:sp>
          <p:nvSpPr>
            <p:cNvPr id="70" name="TextBox 69">
              <a:extLst>
                <a:ext uri="{FF2B5EF4-FFF2-40B4-BE49-F238E27FC236}">
                  <a16:creationId xmlns:a16="http://schemas.microsoft.com/office/drawing/2014/main" id="{38634001-68A8-4521-B7C1-A596747558E8}"/>
                </a:ext>
              </a:extLst>
            </p:cNvPr>
            <p:cNvSpPr txBox="1"/>
            <p:nvPr/>
          </p:nvSpPr>
          <p:spPr>
            <a:xfrm>
              <a:off x="1103276" y="6073799"/>
              <a:ext cx="284300"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344</a:t>
              </a:r>
            </a:p>
          </p:txBody>
        </p:sp>
      </p:grpSp>
      <p:grpSp>
        <p:nvGrpSpPr>
          <p:cNvPr id="71" name="Group 70">
            <a:extLst>
              <a:ext uri="{FF2B5EF4-FFF2-40B4-BE49-F238E27FC236}">
                <a16:creationId xmlns:a16="http://schemas.microsoft.com/office/drawing/2014/main" id="{5EFAC0D8-775D-4A44-9F1C-45463F2AA8EF}"/>
              </a:ext>
            </a:extLst>
          </p:cNvPr>
          <p:cNvGrpSpPr/>
          <p:nvPr/>
        </p:nvGrpSpPr>
        <p:grpSpPr>
          <a:xfrm>
            <a:off x="302092" y="3038057"/>
            <a:ext cx="731448" cy="2273109"/>
            <a:chOff x="302092" y="3035063"/>
            <a:chExt cx="731448" cy="2112903"/>
          </a:xfrm>
        </p:grpSpPr>
        <p:sp>
          <p:nvSpPr>
            <p:cNvPr id="72" name="Line 6">
              <a:extLst>
                <a:ext uri="{FF2B5EF4-FFF2-40B4-BE49-F238E27FC236}">
                  <a16:creationId xmlns:a16="http://schemas.microsoft.com/office/drawing/2014/main" id="{017DA764-435F-4E90-A8D3-8D7A0A20FA3D}"/>
                </a:ext>
              </a:extLst>
            </p:cNvPr>
            <p:cNvSpPr>
              <a:spLocks noChangeShapeType="1"/>
            </p:cNvSpPr>
            <p:nvPr/>
          </p:nvSpPr>
          <p:spPr bwMode="auto">
            <a:xfrm>
              <a:off x="947306" y="315154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3" name="Line 7">
              <a:extLst>
                <a:ext uri="{FF2B5EF4-FFF2-40B4-BE49-F238E27FC236}">
                  <a16:creationId xmlns:a16="http://schemas.microsoft.com/office/drawing/2014/main" id="{F0452D6A-9C81-4D35-9B8A-C6AD27C09027}"/>
                </a:ext>
              </a:extLst>
            </p:cNvPr>
            <p:cNvSpPr>
              <a:spLocks noChangeShapeType="1"/>
            </p:cNvSpPr>
            <p:nvPr/>
          </p:nvSpPr>
          <p:spPr bwMode="auto">
            <a:xfrm>
              <a:off x="947306" y="353729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4" name="Line 8">
              <a:extLst>
                <a:ext uri="{FF2B5EF4-FFF2-40B4-BE49-F238E27FC236}">
                  <a16:creationId xmlns:a16="http://schemas.microsoft.com/office/drawing/2014/main" id="{B90B7AAF-0A0E-4921-9EB8-AE8178223E26}"/>
                </a:ext>
              </a:extLst>
            </p:cNvPr>
            <p:cNvSpPr>
              <a:spLocks noChangeShapeType="1"/>
            </p:cNvSpPr>
            <p:nvPr/>
          </p:nvSpPr>
          <p:spPr bwMode="auto">
            <a:xfrm>
              <a:off x="947306" y="390572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5" name="Line 9">
              <a:extLst>
                <a:ext uri="{FF2B5EF4-FFF2-40B4-BE49-F238E27FC236}">
                  <a16:creationId xmlns:a16="http://schemas.microsoft.com/office/drawing/2014/main" id="{C11E0E40-F45E-4D90-B1CA-233C0335A6AE}"/>
                </a:ext>
              </a:extLst>
            </p:cNvPr>
            <p:cNvSpPr>
              <a:spLocks noChangeShapeType="1"/>
            </p:cNvSpPr>
            <p:nvPr/>
          </p:nvSpPr>
          <p:spPr bwMode="auto">
            <a:xfrm>
              <a:off x="947306" y="428606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6" name="Line 10">
              <a:extLst>
                <a:ext uri="{FF2B5EF4-FFF2-40B4-BE49-F238E27FC236}">
                  <a16:creationId xmlns:a16="http://schemas.microsoft.com/office/drawing/2014/main" id="{6D82A56A-17EE-4778-A50B-4B280803CA1A}"/>
                </a:ext>
              </a:extLst>
            </p:cNvPr>
            <p:cNvSpPr>
              <a:spLocks noChangeShapeType="1"/>
            </p:cNvSpPr>
            <p:nvPr/>
          </p:nvSpPr>
          <p:spPr bwMode="auto">
            <a:xfrm>
              <a:off x="947306" y="465846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7" name="Line 11">
              <a:extLst>
                <a:ext uri="{FF2B5EF4-FFF2-40B4-BE49-F238E27FC236}">
                  <a16:creationId xmlns:a16="http://schemas.microsoft.com/office/drawing/2014/main" id="{B8D60A40-4C5B-4AA4-9724-5DB75E6FCD99}"/>
                </a:ext>
              </a:extLst>
            </p:cNvPr>
            <p:cNvSpPr>
              <a:spLocks noChangeShapeType="1"/>
            </p:cNvSpPr>
            <p:nvPr/>
          </p:nvSpPr>
          <p:spPr bwMode="auto">
            <a:xfrm>
              <a:off x="947306" y="5034832"/>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78" name="TextBox 77">
              <a:extLst>
                <a:ext uri="{FF2B5EF4-FFF2-40B4-BE49-F238E27FC236}">
                  <a16:creationId xmlns:a16="http://schemas.microsoft.com/office/drawing/2014/main" id="{7F4A03C8-4E89-48E9-BCBE-C8198170467A}"/>
                </a:ext>
              </a:extLst>
            </p:cNvPr>
            <p:cNvSpPr txBox="1"/>
            <p:nvPr/>
          </p:nvSpPr>
          <p:spPr>
            <a:xfrm rot="16200000">
              <a:off x="74898" y="3989291"/>
              <a:ext cx="700610" cy="246221"/>
            </a:xfrm>
            <a:prstGeom prst="rect">
              <a:avLst/>
            </a:prstGeom>
            <a:noFill/>
          </p:spPr>
          <p:txBody>
            <a:bodyPr wrap="none" rtlCol="0">
              <a:spAutoFit/>
            </a:bodyPr>
            <a:lstStyle/>
            <a:p>
              <a:pPr algn="ctr" fontAlgn="base">
                <a:spcBef>
                  <a:spcPct val="0"/>
                </a:spcBef>
                <a:spcAft>
                  <a:spcPct val="0"/>
                </a:spcAft>
              </a:pPr>
              <a:r>
                <a:rPr lang="ja-JP" sz="1000">
                  <a:solidFill>
                    <a:srgbClr val="4D4D4D"/>
                  </a:solidFill>
                  <a:cs typeface="Arial" panose="020B0604020202020204" pitchFamily="34" charset="0"/>
                </a:rPr>
                <a:t>OSの確率</a:t>
              </a:r>
            </a:p>
          </p:txBody>
        </p:sp>
        <p:sp>
          <p:nvSpPr>
            <p:cNvPr id="79" name="TextBox 78">
              <a:extLst>
                <a:ext uri="{FF2B5EF4-FFF2-40B4-BE49-F238E27FC236}">
                  <a16:creationId xmlns:a16="http://schemas.microsoft.com/office/drawing/2014/main" id="{25A05B84-D7DE-481A-B37E-9F231569BF2E}"/>
                </a:ext>
              </a:extLst>
            </p:cNvPr>
            <p:cNvSpPr txBox="1"/>
            <p:nvPr/>
          </p:nvSpPr>
          <p:spPr>
            <a:xfrm>
              <a:off x="629117" y="3035063"/>
              <a:ext cx="360996" cy="228868"/>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1.0</a:t>
              </a:r>
            </a:p>
          </p:txBody>
        </p:sp>
        <p:sp>
          <p:nvSpPr>
            <p:cNvPr id="80" name="TextBox 79">
              <a:extLst>
                <a:ext uri="{FF2B5EF4-FFF2-40B4-BE49-F238E27FC236}">
                  <a16:creationId xmlns:a16="http://schemas.microsoft.com/office/drawing/2014/main" id="{5C49C5E0-1823-419E-BEAE-462B81588FF1}"/>
                </a:ext>
              </a:extLst>
            </p:cNvPr>
            <p:cNvSpPr txBox="1"/>
            <p:nvPr/>
          </p:nvSpPr>
          <p:spPr>
            <a:xfrm>
              <a:off x="629117" y="3422237"/>
              <a:ext cx="360996" cy="228868"/>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0.8</a:t>
              </a:r>
            </a:p>
          </p:txBody>
        </p:sp>
        <p:sp>
          <p:nvSpPr>
            <p:cNvPr id="81" name="TextBox 80">
              <a:extLst>
                <a:ext uri="{FF2B5EF4-FFF2-40B4-BE49-F238E27FC236}">
                  <a16:creationId xmlns:a16="http://schemas.microsoft.com/office/drawing/2014/main" id="{9C59586D-A948-4E76-9475-EB0D55024485}"/>
                </a:ext>
              </a:extLst>
            </p:cNvPr>
            <p:cNvSpPr txBox="1"/>
            <p:nvPr/>
          </p:nvSpPr>
          <p:spPr>
            <a:xfrm>
              <a:off x="629117" y="3790502"/>
              <a:ext cx="360996" cy="228868"/>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0.6</a:t>
              </a:r>
            </a:p>
          </p:txBody>
        </p:sp>
        <p:sp>
          <p:nvSpPr>
            <p:cNvPr id="82" name="TextBox 81">
              <a:extLst>
                <a:ext uri="{FF2B5EF4-FFF2-40B4-BE49-F238E27FC236}">
                  <a16:creationId xmlns:a16="http://schemas.microsoft.com/office/drawing/2014/main" id="{014A7447-15ED-4BCA-AC2C-6F457A6FB440}"/>
                </a:ext>
              </a:extLst>
            </p:cNvPr>
            <p:cNvSpPr txBox="1"/>
            <p:nvPr/>
          </p:nvSpPr>
          <p:spPr>
            <a:xfrm>
              <a:off x="629117" y="4170671"/>
              <a:ext cx="360996" cy="228868"/>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0.4</a:t>
              </a:r>
            </a:p>
          </p:txBody>
        </p:sp>
        <p:sp>
          <p:nvSpPr>
            <p:cNvPr id="83" name="TextBox 82">
              <a:extLst>
                <a:ext uri="{FF2B5EF4-FFF2-40B4-BE49-F238E27FC236}">
                  <a16:creationId xmlns:a16="http://schemas.microsoft.com/office/drawing/2014/main" id="{CCBBCA30-486E-4516-94BE-EAA37F42499F}"/>
                </a:ext>
              </a:extLst>
            </p:cNvPr>
            <p:cNvSpPr txBox="1"/>
            <p:nvPr/>
          </p:nvSpPr>
          <p:spPr>
            <a:xfrm>
              <a:off x="629117" y="4542899"/>
              <a:ext cx="360996" cy="228868"/>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0.2</a:t>
              </a:r>
            </a:p>
          </p:txBody>
        </p:sp>
        <p:sp>
          <p:nvSpPr>
            <p:cNvPr id="84" name="TextBox 83">
              <a:extLst>
                <a:ext uri="{FF2B5EF4-FFF2-40B4-BE49-F238E27FC236}">
                  <a16:creationId xmlns:a16="http://schemas.microsoft.com/office/drawing/2014/main" id="{CA186E6E-BD56-4B9F-A188-79E6BBFBD04C}"/>
                </a:ext>
              </a:extLst>
            </p:cNvPr>
            <p:cNvSpPr txBox="1"/>
            <p:nvPr/>
          </p:nvSpPr>
          <p:spPr>
            <a:xfrm>
              <a:off x="734923" y="4919098"/>
              <a:ext cx="255198" cy="228868"/>
            </a:xfrm>
            <a:prstGeom prst="rect">
              <a:avLst/>
            </a:prstGeom>
            <a:noFill/>
          </p:spPr>
          <p:txBody>
            <a:bodyPr wrap="none" rtlCol="0" anchor="ctr" anchorCtr="0">
              <a:spAutoFit/>
            </a:bodyPr>
            <a:lstStyle/>
            <a:p>
              <a:pPr algn="r"/>
              <a:r>
                <a:rPr lang="ja-JP" sz="1000">
                  <a:solidFill>
                    <a:srgbClr val="4D4D4D"/>
                  </a:solidFill>
                  <a:cs typeface="Arial" panose="020B0604020202020204" pitchFamily="34" charset="0"/>
                </a:rPr>
                <a:t>0</a:t>
              </a:r>
            </a:p>
          </p:txBody>
        </p:sp>
      </p:grpSp>
      <p:sp>
        <p:nvSpPr>
          <p:cNvPr id="85" name="Freeform 21">
            <a:extLst>
              <a:ext uri="{FF2B5EF4-FFF2-40B4-BE49-F238E27FC236}">
                <a16:creationId xmlns:a16="http://schemas.microsoft.com/office/drawing/2014/main" id="{613AD7A1-AE85-4934-B020-F57E539354B0}"/>
              </a:ext>
            </a:extLst>
          </p:cNvPr>
          <p:cNvSpPr>
            <a:spLocks/>
          </p:cNvSpPr>
          <p:nvPr/>
        </p:nvSpPr>
        <p:spPr bwMode="auto">
          <a:xfrm>
            <a:off x="1039616" y="3140378"/>
            <a:ext cx="4883664" cy="208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363636"/>
              </a:solidFill>
            </a:endParaRPr>
          </a:p>
        </p:txBody>
      </p:sp>
      <p:sp>
        <p:nvSpPr>
          <p:cNvPr id="86" name="TextBox 85">
            <a:extLst>
              <a:ext uri="{FF2B5EF4-FFF2-40B4-BE49-F238E27FC236}">
                <a16:creationId xmlns:a16="http://schemas.microsoft.com/office/drawing/2014/main" id="{C470225E-A523-4C10-A752-24D3D91A54BA}"/>
              </a:ext>
            </a:extLst>
          </p:cNvPr>
          <p:cNvSpPr txBox="1"/>
          <p:nvPr/>
        </p:nvSpPr>
        <p:spPr>
          <a:xfrm>
            <a:off x="2599650" y="5451372"/>
            <a:ext cx="1851789" cy="246221"/>
          </a:xfrm>
          <a:prstGeom prst="rect">
            <a:avLst/>
          </a:prstGeom>
          <a:noFill/>
        </p:spPr>
        <p:txBody>
          <a:bodyPr wrap="none" rtlCol="0">
            <a:spAutoFit/>
          </a:bodyPr>
          <a:lstStyle/>
          <a:p>
            <a:pPr algn="ctr" fontAlgn="base">
              <a:spcBef>
                <a:spcPct val="0"/>
              </a:spcBef>
              <a:spcAft>
                <a:spcPct val="0"/>
              </a:spcAft>
            </a:pPr>
            <a:r>
              <a:rPr lang="ja-JP" sz="1000">
                <a:solidFill>
                  <a:srgbClr val="4D4D4D"/>
                </a:solidFill>
                <a:cs typeface="Arial" panose="020B0604020202020204" pitchFamily="34" charset="0"/>
              </a:rPr>
              <a:t>無作為化からの経過期間、月</a:t>
            </a:r>
          </a:p>
        </p:txBody>
      </p:sp>
      <p:grpSp>
        <p:nvGrpSpPr>
          <p:cNvPr id="87" name="Group 86">
            <a:extLst>
              <a:ext uri="{FF2B5EF4-FFF2-40B4-BE49-F238E27FC236}">
                <a16:creationId xmlns:a16="http://schemas.microsoft.com/office/drawing/2014/main" id="{24BF9C5F-89F2-46C4-9A59-568226B48BB6}"/>
              </a:ext>
            </a:extLst>
          </p:cNvPr>
          <p:cNvGrpSpPr/>
          <p:nvPr/>
        </p:nvGrpSpPr>
        <p:grpSpPr>
          <a:xfrm>
            <a:off x="1075196" y="5221869"/>
            <a:ext cx="4971512" cy="298591"/>
            <a:chOff x="1503821" y="5303149"/>
            <a:chExt cx="3896264" cy="298591"/>
          </a:xfrm>
        </p:grpSpPr>
        <p:sp>
          <p:nvSpPr>
            <p:cNvPr id="88" name="Line 21">
              <a:extLst>
                <a:ext uri="{FF2B5EF4-FFF2-40B4-BE49-F238E27FC236}">
                  <a16:creationId xmlns:a16="http://schemas.microsoft.com/office/drawing/2014/main" id="{9234BEF9-07F1-439E-B44E-3E0C2BD34584}"/>
                </a:ext>
              </a:extLst>
            </p:cNvPr>
            <p:cNvSpPr>
              <a:spLocks noChangeShapeType="1"/>
            </p:cNvSpPr>
            <p:nvPr/>
          </p:nvSpPr>
          <p:spPr bwMode="auto">
            <a:xfrm>
              <a:off x="531074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89" name="TextBox 88">
              <a:extLst>
                <a:ext uri="{FF2B5EF4-FFF2-40B4-BE49-F238E27FC236}">
                  <a16:creationId xmlns:a16="http://schemas.microsoft.com/office/drawing/2014/main" id="{9EB7A23A-5E74-4EE3-939F-03DAA2215286}"/>
                </a:ext>
              </a:extLst>
            </p:cNvPr>
            <p:cNvSpPr txBox="1"/>
            <p:nvPr/>
          </p:nvSpPr>
          <p:spPr>
            <a:xfrm>
              <a:off x="5232552" y="5375149"/>
              <a:ext cx="167533"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30</a:t>
              </a:r>
            </a:p>
          </p:txBody>
        </p:sp>
        <p:sp>
          <p:nvSpPr>
            <p:cNvPr id="90" name="Line 21">
              <a:extLst>
                <a:ext uri="{FF2B5EF4-FFF2-40B4-BE49-F238E27FC236}">
                  <a16:creationId xmlns:a16="http://schemas.microsoft.com/office/drawing/2014/main" id="{CE33C4C2-1A63-4688-9E0D-F8924052E277}"/>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91" name="TextBox 90">
              <a:extLst>
                <a:ext uri="{FF2B5EF4-FFF2-40B4-BE49-F238E27FC236}">
                  <a16:creationId xmlns:a16="http://schemas.microsoft.com/office/drawing/2014/main" id="{8ABFAC71-3446-4C58-8989-E50BD9AC8396}"/>
                </a:ext>
              </a:extLst>
            </p:cNvPr>
            <p:cNvSpPr txBox="1"/>
            <p:nvPr/>
          </p:nvSpPr>
          <p:spPr>
            <a:xfrm>
              <a:off x="4856914" y="5375149"/>
              <a:ext cx="167533"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27</a:t>
              </a:r>
            </a:p>
          </p:txBody>
        </p:sp>
        <p:sp>
          <p:nvSpPr>
            <p:cNvPr id="92" name="Line 21">
              <a:extLst>
                <a:ext uri="{FF2B5EF4-FFF2-40B4-BE49-F238E27FC236}">
                  <a16:creationId xmlns:a16="http://schemas.microsoft.com/office/drawing/2014/main" id="{8438C5D7-3BD0-479D-B994-3919F5198831}"/>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93" name="TextBox 92">
              <a:extLst>
                <a:ext uri="{FF2B5EF4-FFF2-40B4-BE49-F238E27FC236}">
                  <a16:creationId xmlns:a16="http://schemas.microsoft.com/office/drawing/2014/main" id="{8AECE75B-2CDD-4CE6-B721-B0EE8E672A4F}"/>
                </a:ext>
              </a:extLst>
            </p:cNvPr>
            <p:cNvSpPr txBox="1"/>
            <p:nvPr/>
          </p:nvSpPr>
          <p:spPr>
            <a:xfrm>
              <a:off x="4481278" y="5375149"/>
              <a:ext cx="167533"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24</a:t>
              </a:r>
            </a:p>
          </p:txBody>
        </p:sp>
        <p:sp>
          <p:nvSpPr>
            <p:cNvPr id="94" name="Line 21">
              <a:extLst>
                <a:ext uri="{FF2B5EF4-FFF2-40B4-BE49-F238E27FC236}">
                  <a16:creationId xmlns:a16="http://schemas.microsoft.com/office/drawing/2014/main" id="{AD001803-84B8-4A5E-95B7-26392844F59E}"/>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95" name="TextBox 94">
              <a:extLst>
                <a:ext uri="{FF2B5EF4-FFF2-40B4-BE49-F238E27FC236}">
                  <a16:creationId xmlns:a16="http://schemas.microsoft.com/office/drawing/2014/main" id="{039297E2-08C1-43E0-A16F-0F5D35774EC0}"/>
                </a:ext>
              </a:extLst>
            </p:cNvPr>
            <p:cNvSpPr txBox="1"/>
            <p:nvPr/>
          </p:nvSpPr>
          <p:spPr>
            <a:xfrm>
              <a:off x="4105640" y="5375149"/>
              <a:ext cx="167533"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21</a:t>
              </a:r>
            </a:p>
          </p:txBody>
        </p:sp>
        <p:sp>
          <p:nvSpPr>
            <p:cNvPr id="96" name="Line 21">
              <a:extLst>
                <a:ext uri="{FF2B5EF4-FFF2-40B4-BE49-F238E27FC236}">
                  <a16:creationId xmlns:a16="http://schemas.microsoft.com/office/drawing/2014/main" id="{55A4773C-0053-49B7-B5B2-E60FE85C7AB1}"/>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97" name="TextBox 96">
              <a:extLst>
                <a:ext uri="{FF2B5EF4-FFF2-40B4-BE49-F238E27FC236}">
                  <a16:creationId xmlns:a16="http://schemas.microsoft.com/office/drawing/2014/main" id="{AAFB8ED9-F6C4-4DC2-BD31-FB900421F8F4}"/>
                </a:ext>
              </a:extLst>
            </p:cNvPr>
            <p:cNvSpPr txBox="1"/>
            <p:nvPr/>
          </p:nvSpPr>
          <p:spPr>
            <a:xfrm>
              <a:off x="3730004" y="5375149"/>
              <a:ext cx="167533"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18</a:t>
              </a:r>
            </a:p>
          </p:txBody>
        </p:sp>
        <p:sp>
          <p:nvSpPr>
            <p:cNvPr id="98" name="Line 21">
              <a:extLst>
                <a:ext uri="{FF2B5EF4-FFF2-40B4-BE49-F238E27FC236}">
                  <a16:creationId xmlns:a16="http://schemas.microsoft.com/office/drawing/2014/main" id="{AC1B0CB9-5060-463A-AFC5-9F3FEA243519}"/>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99" name="TextBox 98">
              <a:extLst>
                <a:ext uri="{FF2B5EF4-FFF2-40B4-BE49-F238E27FC236}">
                  <a16:creationId xmlns:a16="http://schemas.microsoft.com/office/drawing/2014/main" id="{4934D60C-5935-4164-BC75-D858E038E8E0}"/>
                </a:ext>
              </a:extLst>
            </p:cNvPr>
            <p:cNvSpPr txBox="1"/>
            <p:nvPr/>
          </p:nvSpPr>
          <p:spPr>
            <a:xfrm>
              <a:off x="3354368" y="5375149"/>
              <a:ext cx="167533"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15</a:t>
              </a:r>
            </a:p>
          </p:txBody>
        </p:sp>
        <p:sp>
          <p:nvSpPr>
            <p:cNvPr id="100" name="Line 21">
              <a:extLst>
                <a:ext uri="{FF2B5EF4-FFF2-40B4-BE49-F238E27FC236}">
                  <a16:creationId xmlns:a16="http://schemas.microsoft.com/office/drawing/2014/main" id="{9D49CC4A-F82E-489C-BAFA-2B344B7A5526}"/>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01" name="TextBox 100">
              <a:extLst>
                <a:ext uri="{FF2B5EF4-FFF2-40B4-BE49-F238E27FC236}">
                  <a16:creationId xmlns:a16="http://schemas.microsoft.com/office/drawing/2014/main" id="{C7CCD408-AB6C-4608-AA6C-3A386BEE0956}"/>
                </a:ext>
              </a:extLst>
            </p:cNvPr>
            <p:cNvSpPr txBox="1"/>
            <p:nvPr/>
          </p:nvSpPr>
          <p:spPr>
            <a:xfrm>
              <a:off x="2978728" y="5375149"/>
              <a:ext cx="167533"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12</a:t>
              </a:r>
            </a:p>
          </p:txBody>
        </p:sp>
        <p:sp>
          <p:nvSpPr>
            <p:cNvPr id="102" name="Line 21">
              <a:extLst>
                <a:ext uri="{FF2B5EF4-FFF2-40B4-BE49-F238E27FC236}">
                  <a16:creationId xmlns:a16="http://schemas.microsoft.com/office/drawing/2014/main" id="{FF214721-28E9-4AA3-B945-42529AEA34D3}"/>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03" name="TextBox 102">
              <a:extLst>
                <a:ext uri="{FF2B5EF4-FFF2-40B4-BE49-F238E27FC236}">
                  <a16:creationId xmlns:a16="http://schemas.microsoft.com/office/drawing/2014/main" id="{17334328-61E2-448D-AB3C-3B355C6B7CFC}"/>
                </a:ext>
              </a:extLst>
            </p:cNvPr>
            <p:cNvSpPr txBox="1"/>
            <p:nvPr/>
          </p:nvSpPr>
          <p:spPr>
            <a:xfrm>
              <a:off x="2630733" y="5375149"/>
              <a:ext cx="11225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9</a:t>
              </a:r>
            </a:p>
          </p:txBody>
        </p:sp>
        <p:sp>
          <p:nvSpPr>
            <p:cNvPr id="104" name="Line 21">
              <a:extLst>
                <a:ext uri="{FF2B5EF4-FFF2-40B4-BE49-F238E27FC236}">
                  <a16:creationId xmlns:a16="http://schemas.microsoft.com/office/drawing/2014/main" id="{89F7D92D-518B-4D31-8557-457C1E1368B7}"/>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05" name="TextBox 104">
              <a:extLst>
                <a:ext uri="{FF2B5EF4-FFF2-40B4-BE49-F238E27FC236}">
                  <a16:creationId xmlns:a16="http://schemas.microsoft.com/office/drawing/2014/main" id="{CBB79B81-8BBB-46DB-A5A3-65D03D9F7D7F}"/>
                </a:ext>
              </a:extLst>
            </p:cNvPr>
            <p:cNvSpPr txBox="1"/>
            <p:nvPr/>
          </p:nvSpPr>
          <p:spPr>
            <a:xfrm>
              <a:off x="2255096" y="5375149"/>
              <a:ext cx="11225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6</a:t>
              </a:r>
            </a:p>
          </p:txBody>
        </p:sp>
        <p:sp>
          <p:nvSpPr>
            <p:cNvPr id="106" name="Line 21">
              <a:extLst>
                <a:ext uri="{FF2B5EF4-FFF2-40B4-BE49-F238E27FC236}">
                  <a16:creationId xmlns:a16="http://schemas.microsoft.com/office/drawing/2014/main" id="{B9977A34-2BDE-41CF-A224-833BC244CFD6}"/>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07" name="TextBox 106">
              <a:extLst>
                <a:ext uri="{FF2B5EF4-FFF2-40B4-BE49-F238E27FC236}">
                  <a16:creationId xmlns:a16="http://schemas.microsoft.com/office/drawing/2014/main" id="{18D9F31E-1F0F-4190-861F-1DA02CA810E9}"/>
                </a:ext>
              </a:extLst>
            </p:cNvPr>
            <p:cNvSpPr txBox="1"/>
            <p:nvPr/>
          </p:nvSpPr>
          <p:spPr>
            <a:xfrm>
              <a:off x="1879457" y="5375149"/>
              <a:ext cx="11225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3</a:t>
              </a:r>
            </a:p>
          </p:txBody>
        </p:sp>
        <p:sp>
          <p:nvSpPr>
            <p:cNvPr id="108" name="Line 21">
              <a:extLst>
                <a:ext uri="{FF2B5EF4-FFF2-40B4-BE49-F238E27FC236}">
                  <a16:creationId xmlns:a16="http://schemas.microsoft.com/office/drawing/2014/main" id="{97C331C4-DAB0-4EEA-B903-7C069A48FE60}"/>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09" name="TextBox 108">
              <a:extLst>
                <a:ext uri="{FF2B5EF4-FFF2-40B4-BE49-F238E27FC236}">
                  <a16:creationId xmlns:a16="http://schemas.microsoft.com/office/drawing/2014/main" id="{4BD3938B-BBD7-4065-86DC-F3274EC4E959}"/>
                </a:ext>
              </a:extLst>
            </p:cNvPr>
            <p:cNvSpPr txBox="1"/>
            <p:nvPr/>
          </p:nvSpPr>
          <p:spPr>
            <a:xfrm>
              <a:off x="1503821" y="5375149"/>
              <a:ext cx="112256" cy="226591"/>
            </a:xfrm>
            <a:prstGeom prst="rect">
              <a:avLst/>
            </a:prstGeom>
            <a:noFill/>
          </p:spPr>
          <p:txBody>
            <a:bodyPr wrap="none" lIns="36000" tIns="36000" rIns="36000" bIns="36000" rtlCol="0" anchor="t" anchorCtr="0">
              <a:spAutoFit/>
            </a:bodyPr>
            <a:lstStyle/>
            <a:p>
              <a:pPr algn="ctr"/>
              <a:r>
                <a:rPr lang="ja-JP" sz="1000">
                  <a:solidFill>
                    <a:srgbClr val="4D4D4D"/>
                  </a:solidFill>
                  <a:cs typeface="Arial" panose="020B0604020202020204" pitchFamily="34" charset="0"/>
                </a:rPr>
                <a:t>0</a:t>
              </a:r>
            </a:p>
          </p:txBody>
        </p:sp>
      </p:grpSp>
      <p:sp>
        <p:nvSpPr>
          <p:cNvPr id="110" name="TextBox 109">
            <a:extLst>
              <a:ext uri="{FF2B5EF4-FFF2-40B4-BE49-F238E27FC236}">
                <a16:creationId xmlns:a16="http://schemas.microsoft.com/office/drawing/2014/main" id="{133D5D15-EA54-44D2-B122-CE541AA55474}"/>
              </a:ext>
            </a:extLst>
          </p:cNvPr>
          <p:cNvSpPr txBox="1"/>
          <p:nvPr/>
        </p:nvSpPr>
        <p:spPr>
          <a:xfrm>
            <a:off x="21189" y="5451371"/>
            <a:ext cx="1082348" cy="246221"/>
          </a:xfrm>
          <a:prstGeom prst="rect">
            <a:avLst/>
          </a:prstGeom>
          <a:noFill/>
        </p:spPr>
        <p:txBody>
          <a:bodyPr wrap="none" rtlCol="0">
            <a:spAutoFit/>
          </a:bodyPr>
          <a:lstStyle/>
          <a:p>
            <a:pPr algn="r"/>
            <a:r>
              <a:rPr lang="ja-JP" sz="1000" dirty="0"/>
              <a:t>リスク有患者数</a:t>
            </a:r>
          </a:p>
        </p:txBody>
      </p:sp>
      <p:sp>
        <p:nvSpPr>
          <p:cNvPr id="111" name="TextBox 110">
            <a:extLst>
              <a:ext uri="{FF2B5EF4-FFF2-40B4-BE49-F238E27FC236}">
                <a16:creationId xmlns:a16="http://schemas.microsoft.com/office/drawing/2014/main" id="{19743A72-45F2-4E6E-9A85-866189EA11B4}"/>
              </a:ext>
            </a:extLst>
          </p:cNvPr>
          <p:cNvSpPr txBox="1"/>
          <p:nvPr/>
        </p:nvSpPr>
        <p:spPr>
          <a:xfrm>
            <a:off x="209528" y="5631033"/>
            <a:ext cx="758541" cy="400110"/>
          </a:xfrm>
          <a:prstGeom prst="rect">
            <a:avLst/>
          </a:prstGeom>
          <a:noFill/>
        </p:spPr>
        <p:txBody>
          <a:bodyPr wrap="none" rtlCol="0">
            <a:spAutoFit/>
          </a:bodyPr>
          <a:lstStyle/>
          <a:p>
            <a:pPr algn="r"/>
            <a:r>
              <a:rPr lang="ja-JP" sz="1000">
                <a:solidFill>
                  <a:schemeClr val="accent3"/>
                </a:solidFill>
              </a:rPr>
              <a:t>Durv</a:t>
            </a:r>
          </a:p>
          <a:p>
            <a:pPr algn="r"/>
            <a:r>
              <a:rPr lang="ja-JP" sz="1000">
                <a:solidFill>
                  <a:schemeClr val="accent3"/>
                </a:solidFill>
              </a:rPr>
              <a:t>+ GemCis</a:t>
            </a:r>
          </a:p>
        </p:txBody>
      </p:sp>
      <p:sp>
        <p:nvSpPr>
          <p:cNvPr id="112" name="TextBox 111">
            <a:extLst>
              <a:ext uri="{FF2B5EF4-FFF2-40B4-BE49-F238E27FC236}">
                <a16:creationId xmlns:a16="http://schemas.microsoft.com/office/drawing/2014/main" id="{5EF00464-C815-4C8A-9D47-54B6B8E5540F}"/>
              </a:ext>
            </a:extLst>
          </p:cNvPr>
          <p:cNvSpPr txBox="1"/>
          <p:nvPr/>
        </p:nvSpPr>
        <p:spPr>
          <a:xfrm>
            <a:off x="173669" y="6029412"/>
            <a:ext cx="758541" cy="400110"/>
          </a:xfrm>
          <a:prstGeom prst="rect">
            <a:avLst/>
          </a:prstGeom>
          <a:noFill/>
        </p:spPr>
        <p:txBody>
          <a:bodyPr wrap="none" rtlCol="0">
            <a:spAutoFit/>
          </a:bodyPr>
          <a:lstStyle/>
          <a:p>
            <a:pPr algn="r"/>
            <a:r>
              <a:rPr lang="ja-JP" sz="1000">
                <a:solidFill>
                  <a:schemeClr val="accent2"/>
                </a:solidFill>
              </a:rPr>
              <a:t>プラセボ</a:t>
            </a:r>
          </a:p>
          <a:p>
            <a:pPr algn="r"/>
            <a:r>
              <a:rPr lang="ja-JP" sz="1000">
                <a:solidFill>
                  <a:schemeClr val="accent2"/>
                </a:solidFill>
              </a:rPr>
              <a:t>+ GemCis</a:t>
            </a:r>
          </a:p>
        </p:txBody>
      </p:sp>
      <p:grpSp>
        <p:nvGrpSpPr>
          <p:cNvPr id="113" name="Group 112">
            <a:extLst>
              <a:ext uri="{FF2B5EF4-FFF2-40B4-BE49-F238E27FC236}">
                <a16:creationId xmlns:a16="http://schemas.microsoft.com/office/drawing/2014/main" id="{63E49AAE-B370-49A0-A87A-F3C5DB311A1F}"/>
              </a:ext>
            </a:extLst>
          </p:cNvPr>
          <p:cNvGrpSpPr/>
          <p:nvPr/>
        </p:nvGrpSpPr>
        <p:grpSpPr>
          <a:xfrm>
            <a:off x="980919" y="5733181"/>
            <a:ext cx="4527479" cy="226591"/>
            <a:chOff x="1103276" y="6073799"/>
            <a:chExt cx="4527479" cy="226591"/>
          </a:xfrm>
        </p:grpSpPr>
        <p:sp>
          <p:nvSpPr>
            <p:cNvPr id="114" name="TextBox 113">
              <a:extLst>
                <a:ext uri="{FF2B5EF4-FFF2-40B4-BE49-F238E27FC236}">
                  <a16:creationId xmlns:a16="http://schemas.microsoft.com/office/drawing/2014/main" id="{3B21A2CB-8F9B-420F-9F76-3083E3336000}"/>
                </a:ext>
              </a:extLst>
            </p:cNvPr>
            <p:cNvSpPr txBox="1"/>
            <p:nvPr/>
          </p:nvSpPr>
          <p:spPr>
            <a:xfrm>
              <a:off x="5487520" y="6073799"/>
              <a:ext cx="143235"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a:t>
              </a:r>
            </a:p>
          </p:txBody>
        </p:sp>
        <p:sp>
          <p:nvSpPr>
            <p:cNvPr id="115" name="TextBox 114">
              <a:extLst>
                <a:ext uri="{FF2B5EF4-FFF2-40B4-BE49-F238E27FC236}">
                  <a16:creationId xmlns:a16="http://schemas.microsoft.com/office/drawing/2014/main" id="{03813008-F59D-4E10-B8EB-38B2C64C0D53}"/>
                </a:ext>
              </a:extLst>
            </p:cNvPr>
            <p:cNvSpPr txBox="1"/>
            <p:nvPr/>
          </p:nvSpPr>
          <p:spPr>
            <a:xfrm>
              <a:off x="5008219" y="6073799"/>
              <a:ext cx="143235"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9</a:t>
              </a:r>
            </a:p>
          </p:txBody>
        </p:sp>
        <p:sp>
          <p:nvSpPr>
            <p:cNvPr id="116" name="TextBox 115">
              <a:extLst>
                <a:ext uri="{FF2B5EF4-FFF2-40B4-BE49-F238E27FC236}">
                  <a16:creationId xmlns:a16="http://schemas.microsoft.com/office/drawing/2014/main" id="{1111DE94-E590-4251-A28F-004D75BA302E}"/>
                </a:ext>
              </a:extLst>
            </p:cNvPr>
            <p:cNvSpPr txBox="1"/>
            <p:nvPr/>
          </p:nvSpPr>
          <p:spPr>
            <a:xfrm>
              <a:off x="4493652" y="6073799"/>
              <a:ext cx="21376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24</a:t>
              </a:r>
            </a:p>
          </p:txBody>
        </p:sp>
        <p:sp>
          <p:nvSpPr>
            <p:cNvPr id="117" name="TextBox 116">
              <a:extLst>
                <a:ext uri="{FF2B5EF4-FFF2-40B4-BE49-F238E27FC236}">
                  <a16:creationId xmlns:a16="http://schemas.microsoft.com/office/drawing/2014/main" id="{401F4632-6EA3-45E0-B5A4-3D00BED8115D}"/>
                </a:ext>
              </a:extLst>
            </p:cNvPr>
            <p:cNvSpPr txBox="1"/>
            <p:nvPr/>
          </p:nvSpPr>
          <p:spPr>
            <a:xfrm>
              <a:off x="4014351" y="6073799"/>
              <a:ext cx="21376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49</a:t>
              </a:r>
            </a:p>
          </p:txBody>
        </p:sp>
        <p:sp>
          <p:nvSpPr>
            <p:cNvPr id="118" name="TextBox 117">
              <a:extLst>
                <a:ext uri="{FF2B5EF4-FFF2-40B4-BE49-F238E27FC236}">
                  <a16:creationId xmlns:a16="http://schemas.microsoft.com/office/drawing/2014/main" id="{A29B1394-D067-4A79-88FC-A5AD7FEC2894}"/>
                </a:ext>
              </a:extLst>
            </p:cNvPr>
            <p:cNvSpPr txBox="1"/>
            <p:nvPr/>
          </p:nvSpPr>
          <p:spPr>
            <a:xfrm>
              <a:off x="3535050" y="6073799"/>
              <a:ext cx="21376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79</a:t>
              </a:r>
            </a:p>
          </p:txBody>
        </p:sp>
        <p:sp>
          <p:nvSpPr>
            <p:cNvPr id="119" name="TextBox 118">
              <a:extLst>
                <a:ext uri="{FF2B5EF4-FFF2-40B4-BE49-F238E27FC236}">
                  <a16:creationId xmlns:a16="http://schemas.microsoft.com/office/drawing/2014/main" id="{43AF85EF-DFD2-43AA-BAAD-CA24A7197A1D}"/>
                </a:ext>
              </a:extLst>
            </p:cNvPr>
            <p:cNvSpPr txBox="1"/>
            <p:nvPr/>
          </p:nvSpPr>
          <p:spPr>
            <a:xfrm>
              <a:off x="3020481" y="6073799"/>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135</a:t>
              </a:r>
            </a:p>
          </p:txBody>
        </p:sp>
        <p:sp>
          <p:nvSpPr>
            <p:cNvPr id="120" name="TextBox 119">
              <a:extLst>
                <a:ext uri="{FF2B5EF4-FFF2-40B4-BE49-F238E27FC236}">
                  <a16:creationId xmlns:a16="http://schemas.microsoft.com/office/drawing/2014/main" id="{60BF47BE-8E00-4A2D-85D5-EB4D05D88FDA}"/>
                </a:ext>
              </a:extLst>
            </p:cNvPr>
            <p:cNvSpPr txBox="1"/>
            <p:nvPr/>
          </p:nvSpPr>
          <p:spPr>
            <a:xfrm>
              <a:off x="2541180" y="6073799"/>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208</a:t>
              </a:r>
            </a:p>
          </p:txBody>
        </p:sp>
        <p:sp>
          <p:nvSpPr>
            <p:cNvPr id="121" name="TextBox 120">
              <a:extLst>
                <a:ext uri="{FF2B5EF4-FFF2-40B4-BE49-F238E27FC236}">
                  <a16:creationId xmlns:a16="http://schemas.microsoft.com/office/drawing/2014/main" id="{3746084E-775D-4B23-9591-3D523A175B6C}"/>
                </a:ext>
              </a:extLst>
            </p:cNvPr>
            <p:cNvSpPr txBox="1"/>
            <p:nvPr/>
          </p:nvSpPr>
          <p:spPr>
            <a:xfrm>
              <a:off x="2061879" y="6073799"/>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268</a:t>
              </a:r>
            </a:p>
          </p:txBody>
        </p:sp>
        <p:sp>
          <p:nvSpPr>
            <p:cNvPr id="122" name="TextBox 121">
              <a:extLst>
                <a:ext uri="{FF2B5EF4-FFF2-40B4-BE49-F238E27FC236}">
                  <a16:creationId xmlns:a16="http://schemas.microsoft.com/office/drawing/2014/main" id="{88C96793-E6EA-4AED-B92B-9008A62937EF}"/>
                </a:ext>
              </a:extLst>
            </p:cNvPr>
            <p:cNvSpPr txBox="1"/>
            <p:nvPr/>
          </p:nvSpPr>
          <p:spPr>
            <a:xfrm>
              <a:off x="1582577" y="6073799"/>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309</a:t>
              </a:r>
            </a:p>
          </p:txBody>
        </p:sp>
        <p:sp>
          <p:nvSpPr>
            <p:cNvPr id="123" name="TextBox 122">
              <a:extLst>
                <a:ext uri="{FF2B5EF4-FFF2-40B4-BE49-F238E27FC236}">
                  <a16:creationId xmlns:a16="http://schemas.microsoft.com/office/drawing/2014/main" id="{85E86106-EE64-478E-A8D0-08BF61D8B92A}"/>
                </a:ext>
              </a:extLst>
            </p:cNvPr>
            <p:cNvSpPr txBox="1"/>
            <p:nvPr/>
          </p:nvSpPr>
          <p:spPr>
            <a:xfrm>
              <a:off x="1103276" y="6073799"/>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341</a:t>
              </a:r>
            </a:p>
          </p:txBody>
        </p:sp>
      </p:grpSp>
      <p:grpSp>
        <p:nvGrpSpPr>
          <p:cNvPr id="124" name="Group 123">
            <a:extLst>
              <a:ext uri="{FF2B5EF4-FFF2-40B4-BE49-F238E27FC236}">
                <a16:creationId xmlns:a16="http://schemas.microsoft.com/office/drawing/2014/main" id="{ADF54334-7BAF-4847-83E1-A86A94BFF5F6}"/>
              </a:ext>
            </a:extLst>
          </p:cNvPr>
          <p:cNvGrpSpPr/>
          <p:nvPr/>
        </p:nvGrpSpPr>
        <p:grpSpPr>
          <a:xfrm>
            <a:off x="980919" y="6131560"/>
            <a:ext cx="4527479" cy="226591"/>
            <a:chOff x="1103276" y="6073799"/>
            <a:chExt cx="4527479" cy="226591"/>
          </a:xfrm>
        </p:grpSpPr>
        <p:sp>
          <p:nvSpPr>
            <p:cNvPr id="125" name="TextBox 124">
              <a:extLst>
                <a:ext uri="{FF2B5EF4-FFF2-40B4-BE49-F238E27FC236}">
                  <a16:creationId xmlns:a16="http://schemas.microsoft.com/office/drawing/2014/main" id="{36E7FBBC-E268-4EC6-BCB4-A3F4A023D002}"/>
                </a:ext>
              </a:extLst>
            </p:cNvPr>
            <p:cNvSpPr txBox="1"/>
            <p:nvPr/>
          </p:nvSpPr>
          <p:spPr>
            <a:xfrm>
              <a:off x="5487520" y="6073799"/>
              <a:ext cx="143235"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0</a:t>
              </a:r>
            </a:p>
          </p:txBody>
        </p:sp>
        <p:sp>
          <p:nvSpPr>
            <p:cNvPr id="126" name="TextBox 125">
              <a:extLst>
                <a:ext uri="{FF2B5EF4-FFF2-40B4-BE49-F238E27FC236}">
                  <a16:creationId xmlns:a16="http://schemas.microsoft.com/office/drawing/2014/main" id="{67518E0D-875D-4BAD-A2C8-7807A09DB345}"/>
                </a:ext>
              </a:extLst>
            </p:cNvPr>
            <p:cNvSpPr txBox="1"/>
            <p:nvPr/>
          </p:nvSpPr>
          <p:spPr>
            <a:xfrm>
              <a:off x="5008219" y="6073799"/>
              <a:ext cx="143235"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4</a:t>
              </a:r>
            </a:p>
          </p:txBody>
        </p:sp>
        <p:sp>
          <p:nvSpPr>
            <p:cNvPr id="127" name="TextBox 126">
              <a:extLst>
                <a:ext uri="{FF2B5EF4-FFF2-40B4-BE49-F238E27FC236}">
                  <a16:creationId xmlns:a16="http://schemas.microsoft.com/office/drawing/2014/main" id="{AA3735D6-CEA4-4B67-94F8-2EEE2B84873E}"/>
                </a:ext>
              </a:extLst>
            </p:cNvPr>
            <p:cNvSpPr txBox="1"/>
            <p:nvPr/>
          </p:nvSpPr>
          <p:spPr>
            <a:xfrm>
              <a:off x="4493652" y="6073799"/>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10</a:t>
              </a:r>
            </a:p>
          </p:txBody>
        </p:sp>
        <p:sp>
          <p:nvSpPr>
            <p:cNvPr id="128" name="TextBox 127">
              <a:extLst>
                <a:ext uri="{FF2B5EF4-FFF2-40B4-BE49-F238E27FC236}">
                  <a16:creationId xmlns:a16="http://schemas.microsoft.com/office/drawing/2014/main" id="{4F1AF50E-CDFA-4BE6-BFE3-23A5D6ACE3BE}"/>
                </a:ext>
              </a:extLst>
            </p:cNvPr>
            <p:cNvSpPr txBox="1"/>
            <p:nvPr/>
          </p:nvSpPr>
          <p:spPr>
            <a:xfrm>
              <a:off x="4014351" y="6073799"/>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29</a:t>
              </a:r>
            </a:p>
          </p:txBody>
        </p:sp>
        <p:sp>
          <p:nvSpPr>
            <p:cNvPr id="129" name="TextBox 128">
              <a:extLst>
                <a:ext uri="{FF2B5EF4-FFF2-40B4-BE49-F238E27FC236}">
                  <a16:creationId xmlns:a16="http://schemas.microsoft.com/office/drawing/2014/main" id="{79E71F65-E248-4096-9A34-9D96DEFBE730}"/>
                </a:ext>
              </a:extLst>
            </p:cNvPr>
            <p:cNvSpPr txBox="1"/>
            <p:nvPr/>
          </p:nvSpPr>
          <p:spPr>
            <a:xfrm>
              <a:off x="3535050" y="6073799"/>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65</a:t>
              </a:r>
            </a:p>
          </p:txBody>
        </p:sp>
        <p:sp>
          <p:nvSpPr>
            <p:cNvPr id="130" name="TextBox 129">
              <a:extLst>
                <a:ext uri="{FF2B5EF4-FFF2-40B4-BE49-F238E27FC236}">
                  <a16:creationId xmlns:a16="http://schemas.microsoft.com/office/drawing/2014/main" id="{937E2E6D-0765-4317-90D6-57690D3030F8}"/>
                </a:ext>
              </a:extLst>
            </p:cNvPr>
            <p:cNvSpPr txBox="1"/>
            <p:nvPr/>
          </p:nvSpPr>
          <p:spPr>
            <a:xfrm>
              <a:off x="3020481" y="6073799"/>
              <a:ext cx="284300"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125</a:t>
              </a:r>
            </a:p>
          </p:txBody>
        </p:sp>
        <p:sp>
          <p:nvSpPr>
            <p:cNvPr id="131" name="TextBox 130">
              <a:extLst>
                <a:ext uri="{FF2B5EF4-FFF2-40B4-BE49-F238E27FC236}">
                  <a16:creationId xmlns:a16="http://schemas.microsoft.com/office/drawing/2014/main" id="{106A07D4-C706-408D-9D80-11B18BDB334C}"/>
                </a:ext>
              </a:extLst>
            </p:cNvPr>
            <p:cNvSpPr txBox="1"/>
            <p:nvPr/>
          </p:nvSpPr>
          <p:spPr>
            <a:xfrm>
              <a:off x="2541180" y="6073799"/>
              <a:ext cx="284300"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183</a:t>
              </a:r>
            </a:p>
          </p:txBody>
        </p:sp>
        <p:sp>
          <p:nvSpPr>
            <p:cNvPr id="132" name="TextBox 131">
              <a:extLst>
                <a:ext uri="{FF2B5EF4-FFF2-40B4-BE49-F238E27FC236}">
                  <a16:creationId xmlns:a16="http://schemas.microsoft.com/office/drawing/2014/main" id="{139D306A-446F-4480-88E5-6E0B1F69C1E9}"/>
                </a:ext>
              </a:extLst>
            </p:cNvPr>
            <p:cNvSpPr txBox="1"/>
            <p:nvPr/>
          </p:nvSpPr>
          <p:spPr>
            <a:xfrm>
              <a:off x="2061879" y="6073799"/>
              <a:ext cx="284300"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261</a:t>
              </a:r>
            </a:p>
          </p:txBody>
        </p:sp>
        <p:sp>
          <p:nvSpPr>
            <p:cNvPr id="133" name="TextBox 132">
              <a:extLst>
                <a:ext uri="{FF2B5EF4-FFF2-40B4-BE49-F238E27FC236}">
                  <a16:creationId xmlns:a16="http://schemas.microsoft.com/office/drawing/2014/main" id="{0E98976A-8F7B-4567-BC33-F4A45A924E47}"/>
                </a:ext>
              </a:extLst>
            </p:cNvPr>
            <p:cNvSpPr txBox="1"/>
            <p:nvPr/>
          </p:nvSpPr>
          <p:spPr>
            <a:xfrm>
              <a:off x="1582577" y="6073799"/>
              <a:ext cx="284300"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317</a:t>
              </a:r>
            </a:p>
          </p:txBody>
        </p:sp>
        <p:sp>
          <p:nvSpPr>
            <p:cNvPr id="134" name="TextBox 133">
              <a:extLst>
                <a:ext uri="{FF2B5EF4-FFF2-40B4-BE49-F238E27FC236}">
                  <a16:creationId xmlns:a16="http://schemas.microsoft.com/office/drawing/2014/main" id="{922C5851-D839-4F61-AAC5-5F4F079B253C}"/>
                </a:ext>
              </a:extLst>
            </p:cNvPr>
            <p:cNvSpPr txBox="1"/>
            <p:nvPr/>
          </p:nvSpPr>
          <p:spPr>
            <a:xfrm>
              <a:off x="1103276" y="6073799"/>
              <a:ext cx="284300"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344</a:t>
              </a:r>
            </a:p>
          </p:txBody>
        </p:sp>
      </p:grpSp>
      <p:sp>
        <p:nvSpPr>
          <p:cNvPr id="135" name="TextBox 134">
            <a:extLst>
              <a:ext uri="{FF2B5EF4-FFF2-40B4-BE49-F238E27FC236}">
                <a16:creationId xmlns:a16="http://schemas.microsoft.com/office/drawing/2014/main" id="{D538F708-DE18-4E16-B5E2-A2F6F4DFDA5C}"/>
              </a:ext>
            </a:extLst>
          </p:cNvPr>
          <p:cNvSpPr txBox="1"/>
          <p:nvPr/>
        </p:nvSpPr>
        <p:spPr>
          <a:xfrm>
            <a:off x="3194292" y="2919162"/>
            <a:ext cx="2371162" cy="246221"/>
          </a:xfrm>
          <a:prstGeom prst="rect">
            <a:avLst/>
          </a:prstGeom>
          <a:noFill/>
        </p:spPr>
        <p:txBody>
          <a:bodyPr wrap="none" rtlCol="0">
            <a:spAutoFit/>
          </a:bodyPr>
          <a:lstStyle/>
          <a:p>
            <a:r>
              <a:rPr lang="ja-JP" sz="1000" dirty="0"/>
              <a:t>OSの統計的優位性カットオフ: p=0.03</a:t>
            </a:r>
          </a:p>
        </p:txBody>
      </p:sp>
      <p:sp>
        <p:nvSpPr>
          <p:cNvPr id="136" name="TextBox 135">
            <a:extLst>
              <a:ext uri="{FF2B5EF4-FFF2-40B4-BE49-F238E27FC236}">
                <a16:creationId xmlns:a16="http://schemas.microsoft.com/office/drawing/2014/main" id="{07907FF6-5837-4977-BAA6-C08EF5631D06}"/>
              </a:ext>
            </a:extLst>
          </p:cNvPr>
          <p:cNvSpPr txBox="1"/>
          <p:nvPr/>
        </p:nvSpPr>
        <p:spPr>
          <a:xfrm>
            <a:off x="1022573" y="4276146"/>
            <a:ext cx="1105165" cy="861774"/>
          </a:xfrm>
          <a:prstGeom prst="rect">
            <a:avLst/>
          </a:prstGeom>
          <a:noFill/>
        </p:spPr>
        <p:txBody>
          <a:bodyPr wrap="square" rtlCol="0">
            <a:spAutoFit/>
          </a:bodyPr>
          <a:lstStyle/>
          <a:p>
            <a:pPr algn="ctr"/>
            <a:r>
              <a:rPr lang="ja-JP" sz="1000" dirty="0"/>
              <a:t>最大6ヶ月間のHR </a:t>
            </a:r>
            <a:br>
              <a:rPr lang="ja-JP" sz="1000" dirty="0"/>
            </a:br>
            <a:r>
              <a:rPr lang="ja-JP" sz="1000" dirty="0"/>
              <a:t>0.91 </a:t>
            </a:r>
            <a:br>
              <a:rPr lang="ja-JP" sz="1000" dirty="0"/>
            </a:br>
            <a:r>
              <a:rPr lang="ja-JP" sz="1000" dirty="0"/>
              <a:t>(95%CI </a:t>
            </a:r>
            <a:br>
              <a:rPr lang="ja-JP" sz="1000" dirty="0"/>
            </a:br>
            <a:r>
              <a:rPr lang="ja-JP" sz="1000" dirty="0"/>
              <a:t>0.66, 1.26)</a:t>
            </a:r>
          </a:p>
        </p:txBody>
      </p:sp>
      <p:sp>
        <p:nvSpPr>
          <p:cNvPr id="137" name="TextBox 136">
            <a:extLst>
              <a:ext uri="{FF2B5EF4-FFF2-40B4-BE49-F238E27FC236}">
                <a16:creationId xmlns:a16="http://schemas.microsoft.com/office/drawing/2014/main" id="{4A59C9ED-F508-4D1A-9713-D09A4A56A5A0}"/>
              </a:ext>
            </a:extLst>
          </p:cNvPr>
          <p:cNvSpPr txBox="1"/>
          <p:nvPr/>
        </p:nvSpPr>
        <p:spPr>
          <a:xfrm>
            <a:off x="2027563" y="4276146"/>
            <a:ext cx="1105165" cy="861774"/>
          </a:xfrm>
          <a:prstGeom prst="rect">
            <a:avLst/>
          </a:prstGeom>
          <a:noFill/>
        </p:spPr>
        <p:txBody>
          <a:bodyPr wrap="square" rtlCol="0">
            <a:spAutoFit/>
          </a:bodyPr>
          <a:lstStyle/>
          <a:p>
            <a:pPr algn="ctr"/>
            <a:r>
              <a:rPr lang="ja-JP" sz="1000"/>
              <a:t>6ヶ月後の時間のHR </a:t>
            </a:r>
            <a:br>
              <a:rPr lang="ja-JP" sz="1000"/>
            </a:br>
            <a:r>
              <a:rPr lang="ja-JP" sz="1000"/>
              <a:t>0.74 </a:t>
            </a:r>
            <a:br>
              <a:rPr lang="ja-JP" sz="1000"/>
            </a:br>
            <a:r>
              <a:rPr lang="ja-JP" sz="1000"/>
              <a:t>(95%CI </a:t>
            </a:r>
            <a:br>
              <a:rPr lang="ja-JP" sz="1000"/>
            </a:br>
            <a:r>
              <a:rPr lang="ja-JP" sz="1000"/>
              <a:t>0.58, 0.94)</a:t>
            </a:r>
          </a:p>
        </p:txBody>
      </p:sp>
      <p:sp>
        <p:nvSpPr>
          <p:cNvPr id="138" name="TextBox 137">
            <a:extLst>
              <a:ext uri="{FF2B5EF4-FFF2-40B4-BE49-F238E27FC236}">
                <a16:creationId xmlns:a16="http://schemas.microsoft.com/office/drawing/2014/main" id="{7459BEF1-4936-4198-ADB0-84F6ADF00997}"/>
              </a:ext>
            </a:extLst>
          </p:cNvPr>
          <p:cNvSpPr txBox="1"/>
          <p:nvPr/>
        </p:nvSpPr>
        <p:spPr>
          <a:xfrm>
            <a:off x="3112480" y="3495433"/>
            <a:ext cx="894797" cy="553998"/>
          </a:xfrm>
          <a:prstGeom prst="rect">
            <a:avLst/>
          </a:prstGeom>
          <a:noFill/>
        </p:spPr>
        <p:txBody>
          <a:bodyPr wrap="none" rtlCol="0">
            <a:spAutoFit/>
          </a:bodyPr>
          <a:lstStyle/>
          <a:p>
            <a:r>
              <a:rPr lang="ja-JP" sz="1000"/>
              <a:t>12ヶ月OS：</a:t>
            </a:r>
          </a:p>
          <a:p>
            <a:r>
              <a:rPr lang="ja-JP" sz="1000">
                <a:solidFill>
                  <a:schemeClr val="accent3"/>
                </a:solidFill>
              </a:rPr>
              <a:t>54.1%</a:t>
            </a:r>
          </a:p>
          <a:p>
            <a:r>
              <a:rPr lang="ja-JP" sz="1000">
                <a:solidFill>
                  <a:schemeClr val="accent2"/>
                </a:solidFill>
              </a:rPr>
              <a:t>48.0%</a:t>
            </a:r>
          </a:p>
        </p:txBody>
      </p:sp>
      <p:sp>
        <p:nvSpPr>
          <p:cNvPr id="139" name="TextBox 138">
            <a:extLst>
              <a:ext uri="{FF2B5EF4-FFF2-40B4-BE49-F238E27FC236}">
                <a16:creationId xmlns:a16="http://schemas.microsoft.com/office/drawing/2014/main" id="{0D0040AF-0314-4418-A69E-FEC7CD3A7FF2}"/>
              </a:ext>
            </a:extLst>
          </p:cNvPr>
          <p:cNvSpPr txBox="1"/>
          <p:nvPr/>
        </p:nvSpPr>
        <p:spPr>
          <a:xfrm>
            <a:off x="4103080" y="3495433"/>
            <a:ext cx="894797" cy="553998"/>
          </a:xfrm>
          <a:prstGeom prst="rect">
            <a:avLst/>
          </a:prstGeom>
          <a:noFill/>
        </p:spPr>
        <p:txBody>
          <a:bodyPr wrap="none" rtlCol="0">
            <a:spAutoFit/>
          </a:bodyPr>
          <a:lstStyle/>
          <a:p>
            <a:r>
              <a:rPr lang="ja-JP" sz="1000"/>
              <a:t>18ヶ月OS：</a:t>
            </a:r>
          </a:p>
          <a:p>
            <a:r>
              <a:rPr lang="ja-JP" sz="1000">
                <a:solidFill>
                  <a:schemeClr val="accent3"/>
                </a:solidFill>
              </a:rPr>
              <a:t>35.1%</a:t>
            </a:r>
          </a:p>
          <a:p>
            <a:r>
              <a:rPr lang="ja-JP" sz="1000">
                <a:solidFill>
                  <a:schemeClr val="accent2"/>
                </a:solidFill>
              </a:rPr>
              <a:t>25.6%</a:t>
            </a:r>
          </a:p>
        </p:txBody>
      </p:sp>
      <p:sp>
        <p:nvSpPr>
          <p:cNvPr id="140" name="TextBox 139">
            <a:extLst>
              <a:ext uri="{FF2B5EF4-FFF2-40B4-BE49-F238E27FC236}">
                <a16:creationId xmlns:a16="http://schemas.microsoft.com/office/drawing/2014/main" id="{DC2A6CB0-17ED-436C-8FB3-602F75A1F3C0}"/>
              </a:ext>
            </a:extLst>
          </p:cNvPr>
          <p:cNvSpPr txBox="1"/>
          <p:nvPr/>
        </p:nvSpPr>
        <p:spPr>
          <a:xfrm>
            <a:off x="5111265" y="3495433"/>
            <a:ext cx="894797" cy="553998"/>
          </a:xfrm>
          <a:prstGeom prst="rect">
            <a:avLst/>
          </a:prstGeom>
          <a:noFill/>
        </p:spPr>
        <p:txBody>
          <a:bodyPr wrap="none" rtlCol="0">
            <a:spAutoFit/>
          </a:bodyPr>
          <a:lstStyle/>
          <a:p>
            <a:r>
              <a:rPr lang="ja-JP" sz="1000"/>
              <a:t>24ヶ月OS：</a:t>
            </a:r>
          </a:p>
          <a:p>
            <a:r>
              <a:rPr lang="ja-JP" sz="1000">
                <a:solidFill>
                  <a:schemeClr val="accent3"/>
                </a:solidFill>
              </a:rPr>
              <a:t>24.9%</a:t>
            </a:r>
          </a:p>
          <a:p>
            <a:r>
              <a:rPr lang="ja-JP" sz="1000">
                <a:solidFill>
                  <a:schemeClr val="accent2"/>
                </a:solidFill>
              </a:rPr>
              <a:t>10.4%</a:t>
            </a:r>
          </a:p>
        </p:txBody>
      </p:sp>
      <p:cxnSp>
        <p:nvCxnSpPr>
          <p:cNvPr id="141" name="Straight Connector 140">
            <a:extLst>
              <a:ext uri="{FF2B5EF4-FFF2-40B4-BE49-F238E27FC236}">
                <a16:creationId xmlns:a16="http://schemas.microsoft.com/office/drawing/2014/main" id="{7CC35431-695B-45EC-9599-7DB28ADB035B}"/>
              </a:ext>
            </a:extLst>
          </p:cNvPr>
          <p:cNvCxnSpPr/>
          <p:nvPr/>
        </p:nvCxnSpPr>
        <p:spPr>
          <a:xfrm flipV="1">
            <a:off x="2104293" y="3593123"/>
            <a:ext cx="0" cy="1652954"/>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1A5BABB-95AC-4AFC-BC40-11A98434B30D}"/>
              </a:ext>
            </a:extLst>
          </p:cNvPr>
          <p:cNvCxnSpPr>
            <a:cxnSpLocks/>
          </p:cNvCxnSpPr>
          <p:nvPr/>
        </p:nvCxnSpPr>
        <p:spPr>
          <a:xfrm flipV="1">
            <a:off x="3071446" y="4144108"/>
            <a:ext cx="0" cy="107266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8DF1D73-CA7D-4690-98F7-DFC8CEF5E1BE}"/>
              </a:ext>
            </a:extLst>
          </p:cNvPr>
          <p:cNvCxnSpPr>
            <a:cxnSpLocks/>
          </p:cNvCxnSpPr>
          <p:nvPr/>
        </p:nvCxnSpPr>
        <p:spPr>
          <a:xfrm flipV="1">
            <a:off x="4038599" y="4173406"/>
            <a:ext cx="0" cy="107266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9D83983-1C46-4DFA-ADE8-A97C8DE7AC85}"/>
              </a:ext>
            </a:extLst>
          </p:cNvPr>
          <p:cNvCxnSpPr>
            <a:cxnSpLocks/>
          </p:cNvCxnSpPr>
          <p:nvPr/>
        </p:nvCxnSpPr>
        <p:spPr>
          <a:xfrm flipV="1">
            <a:off x="5005752" y="4202704"/>
            <a:ext cx="0" cy="107266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45" name="Group 144">
            <a:extLst>
              <a:ext uri="{FF2B5EF4-FFF2-40B4-BE49-F238E27FC236}">
                <a16:creationId xmlns:a16="http://schemas.microsoft.com/office/drawing/2014/main" id="{F65097A6-1EDA-4698-B9F1-0F50871211B9}"/>
              </a:ext>
            </a:extLst>
          </p:cNvPr>
          <p:cNvGrpSpPr/>
          <p:nvPr/>
        </p:nvGrpSpPr>
        <p:grpSpPr>
          <a:xfrm>
            <a:off x="1139702" y="3150210"/>
            <a:ext cx="4370144" cy="1568328"/>
            <a:chOff x="3367087" y="2452687"/>
            <a:chExt cx="5459758" cy="1956910"/>
          </a:xfrm>
        </p:grpSpPr>
        <p:sp>
          <p:nvSpPr>
            <p:cNvPr id="146" name="Freeform: Shape 108">
              <a:extLst>
                <a:ext uri="{FF2B5EF4-FFF2-40B4-BE49-F238E27FC236}">
                  <a16:creationId xmlns:a16="http://schemas.microsoft.com/office/drawing/2014/main" id="{2BAB4164-9BAE-4A92-8FDB-50BFDB5A5702}"/>
                </a:ext>
              </a:extLst>
            </p:cNvPr>
            <p:cNvSpPr/>
            <p:nvPr/>
          </p:nvSpPr>
          <p:spPr>
            <a:xfrm>
              <a:off x="3367087" y="2471737"/>
              <a:ext cx="5459758" cy="1892550"/>
            </a:xfrm>
            <a:custGeom>
              <a:avLst/>
              <a:gdLst>
                <a:gd name="connsiteX0" fmla="*/ 5459759 w 5459758"/>
                <a:gd name="connsiteY0" fmla="*/ 1892551 h 1892550"/>
                <a:gd name="connsiteX1" fmla="*/ 4588183 w 5459758"/>
                <a:gd name="connsiteY1" fmla="*/ 1892551 h 1892550"/>
                <a:gd name="connsiteX2" fmla="*/ 4588183 w 5459758"/>
                <a:gd name="connsiteY2" fmla="*/ 1845859 h 1892550"/>
                <a:gd name="connsiteX3" fmla="*/ 4388968 w 5459758"/>
                <a:gd name="connsiteY3" fmla="*/ 1845859 h 1892550"/>
                <a:gd name="connsiteX4" fmla="*/ 4388968 w 5459758"/>
                <a:gd name="connsiteY4" fmla="*/ 1817846 h 1892550"/>
                <a:gd name="connsiteX5" fmla="*/ 4062136 w 5459758"/>
                <a:gd name="connsiteY5" fmla="*/ 1817846 h 1892550"/>
                <a:gd name="connsiteX6" fmla="*/ 4062136 w 5459758"/>
                <a:gd name="connsiteY6" fmla="*/ 1786719 h 1892550"/>
                <a:gd name="connsiteX7" fmla="*/ 4015445 w 5459758"/>
                <a:gd name="connsiteY7" fmla="*/ 1786719 h 1892550"/>
                <a:gd name="connsiteX8" fmla="*/ 4015445 w 5459758"/>
                <a:gd name="connsiteY8" fmla="*/ 1746247 h 1892550"/>
                <a:gd name="connsiteX9" fmla="*/ 3838013 w 5459758"/>
                <a:gd name="connsiteY9" fmla="*/ 1746247 h 1892550"/>
                <a:gd name="connsiteX10" fmla="*/ 3838013 w 5459758"/>
                <a:gd name="connsiteY10" fmla="*/ 1740027 h 1892550"/>
                <a:gd name="connsiteX11" fmla="*/ 3788207 w 5459758"/>
                <a:gd name="connsiteY11" fmla="*/ 1740027 h 1892550"/>
                <a:gd name="connsiteX12" fmla="*/ 3788207 w 5459758"/>
                <a:gd name="connsiteY12" fmla="*/ 1674657 h 1892550"/>
                <a:gd name="connsiteX13" fmla="*/ 3669926 w 5459758"/>
                <a:gd name="connsiteY13" fmla="*/ 1674657 h 1892550"/>
                <a:gd name="connsiteX14" fmla="*/ 3669926 w 5459758"/>
                <a:gd name="connsiteY14" fmla="*/ 1649759 h 1892550"/>
                <a:gd name="connsiteX15" fmla="*/ 3620119 w 5459758"/>
                <a:gd name="connsiteY15" fmla="*/ 1649759 h 1892550"/>
                <a:gd name="connsiteX16" fmla="*/ 3620119 w 5459758"/>
                <a:gd name="connsiteY16" fmla="*/ 1634195 h 1892550"/>
                <a:gd name="connsiteX17" fmla="*/ 3504952 w 5459758"/>
                <a:gd name="connsiteY17" fmla="*/ 1634195 h 1892550"/>
                <a:gd name="connsiteX18" fmla="*/ 3504952 w 5459758"/>
                <a:gd name="connsiteY18" fmla="*/ 1621736 h 1892550"/>
                <a:gd name="connsiteX19" fmla="*/ 3386671 w 5459758"/>
                <a:gd name="connsiteY19" fmla="*/ 1621736 h 1892550"/>
                <a:gd name="connsiteX20" fmla="*/ 3386671 w 5459758"/>
                <a:gd name="connsiteY20" fmla="*/ 1603067 h 1892550"/>
                <a:gd name="connsiteX21" fmla="*/ 3321301 w 5459758"/>
                <a:gd name="connsiteY21" fmla="*/ 1603067 h 1892550"/>
                <a:gd name="connsiteX22" fmla="*/ 3321301 w 5459758"/>
                <a:gd name="connsiteY22" fmla="*/ 1556376 h 1892550"/>
                <a:gd name="connsiteX23" fmla="*/ 3283944 w 5459758"/>
                <a:gd name="connsiteY23" fmla="*/ 1556376 h 1892550"/>
                <a:gd name="connsiteX24" fmla="*/ 3283944 w 5459758"/>
                <a:gd name="connsiteY24" fmla="*/ 1537697 h 1892550"/>
                <a:gd name="connsiteX25" fmla="*/ 3227918 w 5459758"/>
                <a:gd name="connsiteY25" fmla="*/ 1537697 h 1892550"/>
                <a:gd name="connsiteX26" fmla="*/ 3227918 w 5459758"/>
                <a:gd name="connsiteY26" fmla="*/ 1506569 h 1892550"/>
                <a:gd name="connsiteX27" fmla="*/ 3131420 w 5459758"/>
                <a:gd name="connsiteY27" fmla="*/ 1506569 h 1892550"/>
                <a:gd name="connsiteX28" fmla="*/ 3131420 w 5459758"/>
                <a:gd name="connsiteY28" fmla="*/ 1487891 h 1892550"/>
                <a:gd name="connsiteX29" fmla="*/ 3062945 w 5459758"/>
                <a:gd name="connsiteY29" fmla="*/ 1487891 h 1892550"/>
                <a:gd name="connsiteX30" fmla="*/ 3062945 w 5459758"/>
                <a:gd name="connsiteY30" fmla="*/ 1472327 h 1892550"/>
                <a:gd name="connsiteX31" fmla="*/ 2960218 w 5459758"/>
                <a:gd name="connsiteY31" fmla="*/ 1472327 h 1892550"/>
                <a:gd name="connsiteX32" fmla="*/ 2960218 w 5459758"/>
                <a:gd name="connsiteY32" fmla="*/ 1444314 h 1892550"/>
                <a:gd name="connsiteX33" fmla="*/ 2925985 w 5459758"/>
                <a:gd name="connsiteY33" fmla="*/ 1444314 h 1892550"/>
                <a:gd name="connsiteX34" fmla="*/ 2925985 w 5459758"/>
                <a:gd name="connsiteY34" fmla="*/ 1419416 h 1892550"/>
                <a:gd name="connsiteX35" fmla="*/ 2835707 w 5459758"/>
                <a:gd name="connsiteY35" fmla="*/ 1419416 h 1892550"/>
                <a:gd name="connsiteX36" fmla="*/ 2835707 w 5459758"/>
                <a:gd name="connsiteY36" fmla="*/ 1397622 h 1892550"/>
                <a:gd name="connsiteX37" fmla="*/ 2776566 w 5459758"/>
                <a:gd name="connsiteY37" fmla="*/ 1397622 h 1892550"/>
                <a:gd name="connsiteX38" fmla="*/ 2776566 w 5459758"/>
                <a:gd name="connsiteY38" fmla="*/ 1369609 h 1892550"/>
                <a:gd name="connsiteX39" fmla="*/ 2748553 w 5459758"/>
                <a:gd name="connsiteY39" fmla="*/ 1369609 h 1892550"/>
                <a:gd name="connsiteX40" fmla="*/ 2748553 w 5459758"/>
                <a:gd name="connsiteY40" fmla="*/ 1335367 h 1892550"/>
                <a:gd name="connsiteX41" fmla="*/ 2680078 w 5459758"/>
                <a:gd name="connsiteY41" fmla="*/ 1335367 h 1892550"/>
                <a:gd name="connsiteX42" fmla="*/ 2680078 w 5459758"/>
                <a:gd name="connsiteY42" fmla="*/ 1269997 h 1892550"/>
                <a:gd name="connsiteX43" fmla="*/ 2568016 w 5459758"/>
                <a:gd name="connsiteY43" fmla="*/ 1269997 h 1892550"/>
                <a:gd name="connsiteX44" fmla="*/ 2568016 w 5459758"/>
                <a:gd name="connsiteY44" fmla="*/ 1217086 h 1892550"/>
                <a:gd name="connsiteX45" fmla="*/ 2502646 w 5459758"/>
                <a:gd name="connsiteY45" fmla="*/ 1217086 h 1892550"/>
                <a:gd name="connsiteX46" fmla="*/ 2502646 w 5459758"/>
                <a:gd name="connsiteY46" fmla="*/ 1161050 h 1892550"/>
                <a:gd name="connsiteX47" fmla="*/ 2393699 w 5459758"/>
                <a:gd name="connsiteY47" fmla="*/ 1161050 h 1892550"/>
                <a:gd name="connsiteX48" fmla="*/ 2393699 w 5459758"/>
                <a:gd name="connsiteY48" fmla="*/ 1133037 h 1892550"/>
                <a:gd name="connsiteX49" fmla="*/ 2284752 w 5459758"/>
                <a:gd name="connsiteY49" fmla="*/ 1133037 h 1892550"/>
                <a:gd name="connsiteX50" fmla="*/ 2284752 w 5459758"/>
                <a:gd name="connsiteY50" fmla="*/ 1114358 h 1892550"/>
                <a:gd name="connsiteX51" fmla="*/ 2216277 w 5459758"/>
                <a:gd name="connsiteY51" fmla="*/ 1114358 h 1892550"/>
                <a:gd name="connsiteX52" fmla="*/ 2216277 w 5459758"/>
                <a:gd name="connsiteY52" fmla="*/ 1070782 h 1892550"/>
                <a:gd name="connsiteX53" fmla="*/ 2163356 w 5459758"/>
                <a:gd name="connsiteY53" fmla="*/ 1070782 h 1892550"/>
                <a:gd name="connsiteX54" fmla="*/ 2163356 w 5459758"/>
                <a:gd name="connsiteY54" fmla="*/ 1052113 h 1892550"/>
                <a:gd name="connsiteX55" fmla="*/ 2079317 w 5459758"/>
                <a:gd name="connsiteY55" fmla="*/ 1052113 h 1892550"/>
                <a:gd name="connsiteX56" fmla="*/ 2079317 w 5459758"/>
                <a:gd name="connsiteY56" fmla="*/ 1030319 h 1892550"/>
                <a:gd name="connsiteX57" fmla="*/ 2048189 w 5459758"/>
                <a:gd name="connsiteY57" fmla="*/ 1030319 h 1892550"/>
                <a:gd name="connsiteX58" fmla="*/ 2048189 w 5459758"/>
                <a:gd name="connsiteY58" fmla="*/ 986742 h 1892550"/>
                <a:gd name="connsiteX59" fmla="*/ 1967255 w 5459758"/>
                <a:gd name="connsiteY59" fmla="*/ 986742 h 1892550"/>
                <a:gd name="connsiteX60" fmla="*/ 1967255 w 5459758"/>
                <a:gd name="connsiteY60" fmla="*/ 927598 h 1892550"/>
                <a:gd name="connsiteX61" fmla="*/ 1901885 w 5459758"/>
                <a:gd name="connsiteY61" fmla="*/ 927598 h 1892550"/>
                <a:gd name="connsiteX62" fmla="*/ 1901885 w 5459758"/>
                <a:gd name="connsiteY62" fmla="*/ 887133 h 1892550"/>
                <a:gd name="connsiteX63" fmla="*/ 1855194 w 5459758"/>
                <a:gd name="connsiteY63" fmla="*/ 887133 h 1892550"/>
                <a:gd name="connsiteX64" fmla="*/ 1855194 w 5459758"/>
                <a:gd name="connsiteY64" fmla="*/ 852892 h 1892550"/>
                <a:gd name="connsiteX65" fmla="*/ 1802282 w 5459758"/>
                <a:gd name="connsiteY65" fmla="*/ 852892 h 1892550"/>
                <a:gd name="connsiteX66" fmla="*/ 1802282 w 5459758"/>
                <a:gd name="connsiteY66" fmla="*/ 812426 h 1892550"/>
                <a:gd name="connsiteX67" fmla="*/ 1780489 w 5459758"/>
                <a:gd name="connsiteY67" fmla="*/ 812426 h 1892550"/>
                <a:gd name="connsiteX68" fmla="*/ 1780489 w 5459758"/>
                <a:gd name="connsiteY68" fmla="*/ 775074 h 1892550"/>
                <a:gd name="connsiteX69" fmla="*/ 1752476 w 5459758"/>
                <a:gd name="connsiteY69" fmla="*/ 775074 h 1892550"/>
                <a:gd name="connsiteX70" fmla="*/ 1752476 w 5459758"/>
                <a:gd name="connsiteY70" fmla="*/ 753285 h 1892550"/>
                <a:gd name="connsiteX71" fmla="*/ 1655978 w 5459758"/>
                <a:gd name="connsiteY71" fmla="*/ 753285 h 1892550"/>
                <a:gd name="connsiteX72" fmla="*/ 1655978 w 5459758"/>
                <a:gd name="connsiteY72" fmla="*/ 734608 h 1892550"/>
                <a:gd name="connsiteX73" fmla="*/ 1578159 w 5459758"/>
                <a:gd name="connsiteY73" fmla="*/ 734608 h 1892550"/>
                <a:gd name="connsiteX74" fmla="*/ 1578159 w 5459758"/>
                <a:gd name="connsiteY74" fmla="*/ 706593 h 1892550"/>
                <a:gd name="connsiteX75" fmla="*/ 1550146 w 5459758"/>
                <a:gd name="connsiteY75" fmla="*/ 706593 h 1892550"/>
                <a:gd name="connsiteX76" fmla="*/ 1550146 w 5459758"/>
                <a:gd name="connsiteY76" fmla="*/ 684804 h 1892550"/>
                <a:gd name="connsiteX77" fmla="*/ 1503455 w 5459758"/>
                <a:gd name="connsiteY77" fmla="*/ 684804 h 1892550"/>
                <a:gd name="connsiteX78" fmla="*/ 1503455 w 5459758"/>
                <a:gd name="connsiteY78" fmla="*/ 669240 h 1892550"/>
                <a:gd name="connsiteX79" fmla="*/ 1481671 w 5459758"/>
                <a:gd name="connsiteY79" fmla="*/ 669240 h 1892550"/>
                <a:gd name="connsiteX80" fmla="*/ 1481671 w 5459758"/>
                <a:gd name="connsiteY80" fmla="*/ 641226 h 1892550"/>
                <a:gd name="connsiteX81" fmla="*/ 1394508 w 5459758"/>
                <a:gd name="connsiteY81" fmla="*/ 641226 h 1892550"/>
                <a:gd name="connsiteX82" fmla="*/ 1394508 w 5459758"/>
                <a:gd name="connsiteY82" fmla="*/ 628775 h 1892550"/>
                <a:gd name="connsiteX83" fmla="*/ 1335367 w 5459758"/>
                <a:gd name="connsiteY83" fmla="*/ 628775 h 1892550"/>
                <a:gd name="connsiteX84" fmla="*/ 1335367 w 5459758"/>
                <a:gd name="connsiteY84" fmla="*/ 591422 h 1892550"/>
                <a:gd name="connsiteX85" fmla="*/ 1322918 w 5459758"/>
                <a:gd name="connsiteY85" fmla="*/ 591422 h 1892550"/>
                <a:gd name="connsiteX86" fmla="*/ 1322918 w 5459758"/>
                <a:gd name="connsiteY86" fmla="*/ 575858 h 1892550"/>
                <a:gd name="connsiteX87" fmla="*/ 1288675 w 5459758"/>
                <a:gd name="connsiteY87" fmla="*/ 575858 h 1892550"/>
                <a:gd name="connsiteX88" fmla="*/ 1288675 w 5459758"/>
                <a:gd name="connsiteY88" fmla="*/ 569632 h 1892550"/>
                <a:gd name="connsiteX89" fmla="*/ 1266892 w 5459758"/>
                <a:gd name="connsiteY89" fmla="*/ 569632 h 1892550"/>
                <a:gd name="connsiteX90" fmla="*/ 1266892 w 5459758"/>
                <a:gd name="connsiteY90" fmla="*/ 529167 h 1892550"/>
                <a:gd name="connsiteX91" fmla="*/ 1220200 w 5459758"/>
                <a:gd name="connsiteY91" fmla="*/ 529167 h 1892550"/>
                <a:gd name="connsiteX92" fmla="*/ 1220200 w 5459758"/>
                <a:gd name="connsiteY92" fmla="*/ 507378 h 1892550"/>
                <a:gd name="connsiteX93" fmla="*/ 1145486 w 5459758"/>
                <a:gd name="connsiteY93" fmla="*/ 507378 h 1892550"/>
                <a:gd name="connsiteX94" fmla="*/ 1145486 w 5459758"/>
                <a:gd name="connsiteY94" fmla="*/ 473137 h 1892550"/>
                <a:gd name="connsiteX95" fmla="*/ 1045883 w 5459758"/>
                <a:gd name="connsiteY95" fmla="*/ 473137 h 1892550"/>
                <a:gd name="connsiteX96" fmla="*/ 1045883 w 5459758"/>
                <a:gd name="connsiteY96" fmla="*/ 460686 h 1892550"/>
                <a:gd name="connsiteX97" fmla="*/ 1002306 w 5459758"/>
                <a:gd name="connsiteY97" fmla="*/ 460686 h 1892550"/>
                <a:gd name="connsiteX98" fmla="*/ 1002306 w 5459758"/>
                <a:gd name="connsiteY98" fmla="*/ 429558 h 1892550"/>
                <a:gd name="connsiteX99" fmla="*/ 940049 w 5459758"/>
                <a:gd name="connsiteY99" fmla="*/ 429558 h 1892550"/>
                <a:gd name="connsiteX100" fmla="*/ 940049 w 5459758"/>
                <a:gd name="connsiteY100" fmla="*/ 395319 h 1892550"/>
                <a:gd name="connsiteX101" fmla="*/ 921372 w 5459758"/>
                <a:gd name="connsiteY101" fmla="*/ 395319 h 1892550"/>
                <a:gd name="connsiteX102" fmla="*/ 921372 w 5459758"/>
                <a:gd name="connsiteY102" fmla="*/ 376642 h 1892550"/>
                <a:gd name="connsiteX103" fmla="*/ 840441 w 5459758"/>
                <a:gd name="connsiteY103" fmla="*/ 376642 h 1892550"/>
                <a:gd name="connsiteX104" fmla="*/ 840441 w 5459758"/>
                <a:gd name="connsiteY104" fmla="*/ 323725 h 1892550"/>
                <a:gd name="connsiteX105" fmla="*/ 731495 w 5459758"/>
                <a:gd name="connsiteY105" fmla="*/ 323725 h 1892550"/>
                <a:gd name="connsiteX106" fmla="*/ 731495 w 5459758"/>
                <a:gd name="connsiteY106" fmla="*/ 298824 h 1892550"/>
                <a:gd name="connsiteX107" fmla="*/ 694142 w 5459758"/>
                <a:gd name="connsiteY107" fmla="*/ 298824 h 1892550"/>
                <a:gd name="connsiteX108" fmla="*/ 694142 w 5459758"/>
                <a:gd name="connsiteY108" fmla="*/ 286373 h 1892550"/>
                <a:gd name="connsiteX109" fmla="*/ 666127 w 5459758"/>
                <a:gd name="connsiteY109" fmla="*/ 286373 h 1892550"/>
                <a:gd name="connsiteX110" fmla="*/ 666127 w 5459758"/>
                <a:gd name="connsiteY110" fmla="*/ 249020 h 1892550"/>
                <a:gd name="connsiteX111" fmla="*/ 625662 w 5459758"/>
                <a:gd name="connsiteY111" fmla="*/ 249020 h 1892550"/>
                <a:gd name="connsiteX112" fmla="*/ 625662 w 5459758"/>
                <a:gd name="connsiteY112" fmla="*/ 214779 h 1892550"/>
                <a:gd name="connsiteX113" fmla="*/ 529167 w 5459758"/>
                <a:gd name="connsiteY113" fmla="*/ 214779 h 1892550"/>
                <a:gd name="connsiteX114" fmla="*/ 529167 w 5459758"/>
                <a:gd name="connsiteY114" fmla="*/ 196103 h 1892550"/>
                <a:gd name="connsiteX115" fmla="*/ 457573 w 5459758"/>
                <a:gd name="connsiteY115" fmla="*/ 196103 h 1892550"/>
                <a:gd name="connsiteX116" fmla="*/ 457573 w 5459758"/>
                <a:gd name="connsiteY116" fmla="*/ 155638 h 1892550"/>
                <a:gd name="connsiteX117" fmla="*/ 426446 w 5459758"/>
                <a:gd name="connsiteY117" fmla="*/ 155638 h 1892550"/>
                <a:gd name="connsiteX118" fmla="*/ 426446 w 5459758"/>
                <a:gd name="connsiteY118" fmla="*/ 115172 h 1892550"/>
                <a:gd name="connsiteX119" fmla="*/ 364191 w 5459758"/>
                <a:gd name="connsiteY119" fmla="*/ 115172 h 1892550"/>
                <a:gd name="connsiteX120" fmla="*/ 364191 w 5459758"/>
                <a:gd name="connsiteY120" fmla="*/ 96495 h 1892550"/>
                <a:gd name="connsiteX121" fmla="*/ 305049 w 5459758"/>
                <a:gd name="connsiteY121" fmla="*/ 96495 h 1892550"/>
                <a:gd name="connsiteX122" fmla="*/ 305049 w 5459758"/>
                <a:gd name="connsiteY122" fmla="*/ 77818 h 1892550"/>
                <a:gd name="connsiteX123" fmla="*/ 224118 w 5459758"/>
                <a:gd name="connsiteY123" fmla="*/ 77818 h 1892550"/>
                <a:gd name="connsiteX124" fmla="*/ 224118 w 5459758"/>
                <a:gd name="connsiteY124" fmla="*/ 40466 h 1892550"/>
                <a:gd name="connsiteX125" fmla="*/ 177426 w 5459758"/>
                <a:gd name="connsiteY125" fmla="*/ 40466 h 1892550"/>
                <a:gd name="connsiteX126" fmla="*/ 177426 w 5459758"/>
                <a:gd name="connsiteY126" fmla="*/ 24902 h 1892550"/>
                <a:gd name="connsiteX127" fmla="*/ 87157 w 5459758"/>
                <a:gd name="connsiteY127" fmla="*/ 24902 h 1892550"/>
                <a:gd name="connsiteX128" fmla="*/ 87157 w 5459758"/>
                <a:gd name="connsiteY128" fmla="*/ 0 h 1892550"/>
                <a:gd name="connsiteX129" fmla="*/ 0 w 5459758"/>
                <a:gd name="connsiteY129" fmla="*/ 0 h 189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5459758" h="1892550">
                  <a:moveTo>
                    <a:pt x="5459759" y="1892551"/>
                  </a:moveTo>
                  <a:lnTo>
                    <a:pt x="4588183" y="1892551"/>
                  </a:lnTo>
                  <a:lnTo>
                    <a:pt x="4588183" y="1845859"/>
                  </a:lnTo>
                  <a:lnTo>
                    <a:pt x="4388968" y="1845859"/>
                  </a:lnTo>
                  <a:lnTo>
                    <a:pt x="4388968" y="1817846"/>
                  </a:lnTo>
                  <a:lnTo>
                    <a:pt x="4062136" y="1817846"/>
                  </a:lnTo>
                  <a:lnTo>
                    <a:pt x="4062136" y="1786719"/>
                  </a:lnTo>
                  <a:lnTo>
                    <a:pt x="4015445" y="1786719"/>
                  </a:lnTo>
                  <a:lnTo>
                    <a:pt x="4015445" y="1746247"/>
                  </a:lnTo>
                  <a:lnTo>
                    <a:pt x="3838013" y="1746247"/>
                  </a:lnTo>
                  <a:lnTo>
                    <a:pt x="3838013" y="1740027"/>
                  </a:lnTo>
                  <a:lnTo>
                    <a:pt x="3788207" y="1740027"/>
                  </a:lnTo>
                  <a:lnTo>
                    <a:pt x="3788207" y="1674657"/>
                  </a:lnTo>
                  <a:lnTo>
                    <a:pt x="3669926" y="1674657"/>
                  </a:lnTo>
                  <a:lnTo>
                    <a:pt x="3669926" y="1649759"/>
                  </a:lnTo>
                  <a:lnTo>
                    <a:pt x="3620119" y="1649759"/>
                  </a:lnTo>
                  <a:lnTo>
                    <a:pt x="3620119" y="1634195"/>
                  </a:lnTo>
                  <a:lnTo>
                    <a:pt x="3504952" y="1634195"/>
                  </a:lnTo>
                  <a:lnTo>
                    <a:pt x="3504952" y="1621736"/>
                  </a:lnTo>
                  <a:lnTo>
                    <a:pt x="3386671" y="1621736"/>
                  </a:lnTo>
                  <a:lnTo>
                    <a:pt x="3386671" y="1603067"/>
                  </a:lnTo>
                  <a:lnTo>
                    <a:pt x="3321301" y="1603067"/>
                  </a:lnTo>
                  <a:lnTo>
                    <a:pt x="3321301" y="1556376"/>
                  </a:lnTo>
                  <a:lnTo>
                    <a:pt x="3283944" y="1556376"/>
                  </a:lnTo>
                  <a:lnTo>
                    <a:pt x="3283944" y="1537697"/>
                  </a:lnTo>
                  <a:lnTo>
                    <a:pt x="3227918" y="1537697"/>
                  </a:lnTo>
                  <a:lnTo>
                    <a:pt x="3227918" y="1506569"/>
                  </a:lnTo>
                  <a:lnTo>
                    <a:pt x="3131420" y="1506569"/>
                  </a:lnTo>
                  <a:lnTo>
                    <a:pt x="3131420" y="1487891"/>
                  </a:lnTo>
                  <a:lnTo>
                    <a:pt x="3062945" y="1487891"/>
                  </a:lnTo>
                  <a:lnTo>
                    <a:pt x="3062945" y="1472327"/>
                  </a:lnTo>
                  <a:lnTo>
                    <a:pt x="2960218" y="1472327"/>
                  </a:lnTo>
                  <a:lnTo>
                    <a:pt x="2960218" y="1444314"/>
                  </a:lnTo>
                  <a:lnTo>
                    <a:pt x="2925985" y="1444314"/>
                  </a:lnTo>
                  <a:lnTo>
                    <a:pt x="2925985" y="1419416"/>
                  </a:lnTo>
                  <a:lnTo>
                    <a:pt x="2835707" y="1419416"/>
                  </a:lnTo>
                  <a:lnTo>
                    <a:pt x="2835707" y="1397622"/>
                  </a:lnTo>
                  <a:lnTo>
                    <a:pt x="2776566" y="1397622"/>
                  </a:lnTo>
                  <a:lnTo>
                    <a:pt x="2776566" y="1369609"/>
                  </a:lnTo>
                  <a:lnTo>
                    <a:pt x="2748553" y="1369609"/>
                  </a:lnTo>
                  <a:lnTo>
                    <a:pt x="2748553" y="1335367"/>
                  </a:lnTo>
                  <a:lnTo>
                    <a:pt x="2680078" y="1335367"/>
                  </a:lnTo>
                  <a:lnTo>
                    <a:pt x="2680078" y="1269997"/>
                  </a:lnTo>
                  <a:lnTo>
                    <a:pt x="2568016" y="1269997"/>
                  </a:lnTo>
                  <a:lnTo>
                    <a:pt x="2568016" y="1217086"/>
                  </a:lnTo>
                  <a:lnTo>
                    <a:pt x="2502646" y="1217086"/>
                  </a:lnTo>
                  <a:lnTo>
                    <a:pt x="2502646" y="1161050"/>
                  </a:lnTo>
                  <a:lnTo>
                    <a:pt x="2393699" y="1161050"/>
                  </a:lnTo>
                  <a:lnTo>
                    <a:pt x="2393699" y="1133037"/>
                  </a:lnTo>
                  <a:lnTo>
                    <a:pt x="2284752" y="1133037"/>
                  </a:lnTo>
                  <a:lnTo>
                    <a:pt x="2284752" y="1114358"/>
                  </a:lnTo>
                  <a:lnTo>
                    <a:pt x="2216277" y="1114358"/>
                  </a:lnTo>
                  <a:lnTo>
                    <a:pt x="2216277" y="1070782"/>
                  </a:lnTo>
                  <a:lnTo>
                    <a:pt x="2163356" y="1070782"/>
                  </a:lnTo>
                  <a:lnTo>
                    <a:pt x="2163356" y="1052113"/>
                  </a:lnTo>
                  <a:lnTo>
                    <a:pt x="2079317" y="1052113"/>
                  </a:lnTo>
                  <a:lnTo>
                    <a:pt x="2079317" y="1030319"/>
                  </a:lnTo>
                  <a:lnTo>
                    <a:pt x="2048189" y="1030319"/>
                  </a:lnTo>
                  <a:lnTo>
                    <a:pt x="2048189" y="986742"/>
                  </a:lnTo>
                  <a:lnTo>
                    <a:pt x="1967255" y="986742"/>
                  </a:lnTo>
                  <a:lnTo>
                    <a:pt x="1967255" y="927598"/>
                  </a:lnTo>
                  <a:lnTo>
                    <a:pt x="1901885" y="927598"/>
                  </a:lnTo>
                  <a:lnTo>
                    <a:pt x="1901885" y="887133"/>
                  </a:lnTo>
                  <a:lnTo>
                    <a:pt x="1855194" y="887133"/>
                  </a:lnTo>
                  <a:lnTo>
                    <a:pt x="1855194" y="852892"/>
                  </a:lnTo>
                  <a:lnTo>
                    <a:pt x="1802282" y="852892"/>
                  </a:lnTo>
                  <a:lnTo>
                    <a:pt x="1802282" y="812426"/>
                  </a:lnTo>
                  <a:lnTo>
                    <a:pt x="1780489" y="812426"/>
                  </a:lnTo>
                  <a:lnTo>
                    <a:pt x="1780489" y="775074"/>
                  </a:lnTo>
                  <a:lnTo>
                    <a:pt x="1752476" y="775074"/>
                  </a:lnTo>
                  <a:lnTo>
                    <a:pt x="1752476" y="753285"/>
                  </a:lnTo>
                  <a:lnTo>
                    <a:pt x="1655978" y="753285"/>
                  </a:lnTo>
                  <a:lnTo>
                    <a:pt x="1655978" y="734608"/>
                  </a:lnTo>
                  <a:lnTo>
                    <a:pt x="1578159" y="734608"/>
                  </a:lnTo>
                  <a:lnTo>
                    <a:pt x="1578159" y="706593"/>
                  </a:lnTo>
                  <a:lnTo>
                    <a:pt x="1550146" y="706593"/>
                  </a:lnTo>
                  <a:lnTo>
                    <a:pt x="1550146" y="684804"/>
                  </a:lnTo>
                  <a:lnTo>
                    <a:pt x="1503455" y="684804"/>
                  </a:lnTo>
                  <a:lnTo>
                    <a:pt x="1503455" y="669240"/>
                  </a:lnTo>
                  <a:lnTo>
                    <a:pt x="1481671" y="669240"/>
                  </a:lnTo>
                  <a:lnTo>
                    <a:pt x="1481671" y="641226"/>
                  </a:lnTo>
                  <a:lnTo>
                    <a:pt x="1394508" y="641226"/>
                  </a:lnTo>
                  <a:lnTo>
                    <a:pt x="1394508" y="628775"/>
                  </a:lnTo>
                  <a:lnTo>
                    <a:pt x="1335367" y="628775"/>
                  </a:lnTo>
                  <a:lnTo>
                    <a:pt x="1335367" y="591422"/>
                  </a:lnTo>
                  <a:lnTo>
                    <a:pt x="1322918" y="591422"/>
                  </a:lnTo>
                  <a:lnTo>
                    <a:pt x="1322918" y="575858"/>
                  </a:lnTo>
                  <a:lnTo>
                    <a:pt x="1288675" y="575858"/>
                  </a:lnTo>
                  <a:lnTo>
                    <a:pt x="1288675" y="569632"/>
                  </a:lnTo>
                  <a:lnTo>
                    <a:pt x="1266892" y="569632"/>
                  </a:lnTo>
                  <a:lnTo>
                    <a:pt x="1266892" y="529167"/>
                  </a:lnTo>
                  <a:lnTo>
                    <a:pt x="1220200" y="529167"/>
                  </a:lnTo>
                  <a:lnTo>
                    <a:pt x="1220200" y="507378"/>
                  </a:lnTo>
                  <a:lnTo>
                    <a:pt x="1145486" y="507378"/>
                  </a:lnTo>
                  <a:lnTo>
                    <a:pt x="1145486" y="473137"/>
                  </a:lnTo>
                  <a:lnTo>
                    <a:pt x="1045883" y="473137"/>
                  </a:lnTo>
                  <a:lnTo>
                    <a:pt x="1045883" y="460686"/>
                  </a:lnTo>
                  <a:lnTo>
                    <a:pt x="1002306" y="460686"/>
                  </a:lnTo>
                  <a:lnTo>
                    <a:pt x="1002306" y="429558"/>
                  </a:lnTo>
                  <a:lnTo>
                    <a:pt x="940049" y="429558"/>
                  </a:lnTo>
                  <a:lnTo>
                    <a:pt x="940049" y="395319"/>
                  </a:lnTo>
                  <a:lnTo>
                    <a:pt x="921372" y="395319"/>
                  </a:lnTo>
                  <a:lnTo>
                    <a:pt x="921372" y="376642"/>
                  </a:lnTo>
                  <a:lnTo>
                    <a:pt x="840441" y="376642"/>
                  </a:lnTo>
                  <a:lnTo>
                    <a:pt x="840441" y="323725"/>
                  </a:lnTo>
                  <a:lnTo>
                    <a:pt x="731495" y="323725"/>
                  </a:lnTo>
                  <a:lnTo>
                    <a:pt x="731495" y="298824"/>
                  </a:lnTo>
                  <a:lnTo>
                    <a:pt x="694142" y="298824"/>
                  </a:lnTo>
                  <a:lnTo>
                    <a:pt x="694142" y="286373"/>
                  </a:lnTo>
                  <a:lnTo>
                    <a:pt x="666127" y="286373"/>
                  </a:lnTo>
                  <a:lnTo>
                    <a:pt x="666127" y="249020"/>
                  </a:lnTo>
                  <a:lnTo>
                    <a:pt x="625662" y="249020"/>
                  </a:lnTo>
                  <a:lnTo>
                    <a:pt x="625662" y="214779"/>
                  </a:lnTo>
                  <a:lnTo>
                    <a:pt x="529167" y="214779"/>
                  </a:lnTo>
                  <a:lnTo>
                    <a:pt x="529167" y="196103"/>
                  </a:lnTo>
                  <a:lnTo>
                    <a:pt x="457573" y="196103"/>
                  </a:lnTo>
                  <a:lnTo>
                    <a:pt x="457573" y="155638"/>
                  </a:lnTo>
                  <a:lnTo>
                    <a:pt x="426446" y="155638"/>
                  </a:lnTo>
                  <a:lnTo>
                    <a:pt x="426446" y="115172"/>
                  </a:lnTo>
                  <a:lnTo>
                    <a:pt x="364191" y="115172"/>
                  </a:lnTo>
                  <a:lnTo>
                    <a:pt x="364191" y="96495"/>
                  </a:lnTo>
                  <a:lnTo>
                    <a:pt x="305049" y="96495"/>
                  </a:lnTo>
                  <a:lnTo>
                    <a:pt x="305049" y="77818"/>
                  </a:lnTo>
                  <a:lnTo>
                    <a:pt x="224118" y="77818"/>
                  </a:lnTo>
                  <a:lnTo>
                    <a:pt x="224118" y="40466"/>
                  </a:lnTo>
                  <a:lnTo>
                    <a:pt x="177426" y="40466"/>
                  </a:lnTo>
                  <a:lnTo>
                    <a:pt x="177426" y="24902"/>
                  </a:lnTo>
                  <a:lnTo>
                    <a:pt x="87157" y="24902"/>
                  </a:lnTo>
                  <a:lnTo>
                    <a:pt x="87157" y="0"/>
                  </a:lnTo>
                  <a:lnTo>
                    <a:pt x="0" y="0"/>
                  </a:lnTo>
                </a:path>
              </a:pathLst>
            </a:custGeom>
            <a:noFill/>
            <a:ln w="22225" cap="flat">
              <a:solidFill>
                <a:schemeClr val="accent3"/>
              </a:solidFill>
              <a:prstDash val="solid"/>
              <a:miter/>
            </a:ln>
          </p:spPr>
          <p:txBody>
            <a:bodyPr rtlCol="0" anchor="ctr"/>
            <a:lstStyle/>
            <a:p>
              <a:endParaRPr lang="en-GB" sz="1200"/>
            </a:p>
          </p:txBody>
        </p:sp>
        <p:sp>
          <p:nvSpPr>
            <p:cNvPr id="147" name="Freeform: Shape 109">
              <a:extLst>
                <a:ext uri="{FF2B5EF4-FFF2-40B4-BE49-F238E27FC236}">
                  <a16:creationId xmlns:a16="http://schemas.microsoft.com/office/drawing/2014/main" id="{7FA90768-80C4-4351-B24B-A3F32AB1ECF5}"/>
                </a:ext>
              </a:extLst>
            </p:cNvPr>
            <p:cNvSpPr/>
            <p:nvPr/>
          </p:nvSpPr>
          <p:spPr>
            <a:xfrm>
              <a:off x="3473293" y="24526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2225" cap="flat">
              <a:solidFill>
                <a:schemeClr val="accent3"/>
              </a:solidFill>
              <a:prstDash val="solid"/>
              <a:miter/>
            </a:ln>
          </p:spPr>
          <p:txBody>
            <a:bodyPr rtlCol="0" anchor="ctr"/>
            <a:lstStyle/>
            <a:p>
              <a:endParaRPr lang="en-GB" sz="1200"/>
            </a:p>
          </p:txBody>
        </p:sp>
        <p:sp>
          <p:nvSpPr>
            <p:cNvPr id="148" name="Freeform: Shape 110">
              <a:extLst>
                <a:ext uri="{FF2B5EF4-FFF2-40B4-BE49-F238E27FC236}">
                  <a16:creationId xmlns:a16="http://schemas.microsoft.com/office/drawing/2014/main" id="{0EB6A7B1-5F22-463F-9634-E5E570A82064}"/>
                </a:ext>
              </a:extLst>
            </p:cNvPr>
            <p:cNvSpPr/>
            <p:nvPr/>
          </p:nvSpPr>
          <p:spPr>
            <a:xfrm>
              <a:off x="3739993" y="25479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3"/>
              </a:solidFill>
              <a:prstDash val="solid"/>
              <a:miter/>
            </a:ln>
          </p:spPr>
          <p:txBody>
            <a:bodyPr rtlCol="0" anchor="ctr"/>
            <a:lstStyle/>
            <a:p>
              <a:endParaRPr lang="en-GB" sz="1200"/>
            </a:p>
          </p:txBody>
        </p:sp>
        <p:sp>
          <p:nvSpPr>
            <p:cNvPr id="149" name="Freeform: Shape 111">
              <a:extLst>
                <a:ext uri="{FF2B5EF4-FFF2-40B4-BE49-F238E27FC236}">
                  <a16:creationId xmlns:a16="http://schemas.microsoft.com/office/drawing/2014/main" id="{3494F0C2-D6A0-4D63-8B98-2A470F7D7712}"/>
                </a:ext>
              </a:extLst>
            </p:cNvPr>
            <p:cNvSpPr/>
            <p:nvPr/>
          </p:nvSpPr>
          <p:spPr>
            <a:xfrm>
              <a:off x="4978240" y="31575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3"/>
              </a:solidFill>
              <a:prstDash val="solid"/>
              <a:miter/>
            </a:ln>
          </p:spPr>
          <p:txBody>
            <a:bodyPr rtlCol="0" anchor="ctr"/>
            <a:lstStyle/>
            <a:p>
              <a:endParaRPr lang="en-GB" sz="1200"/>
            </a:p>
          </p:txBody>
        </p:sp>
        <p:sp>
          <p:nvSpPr>
            <p:cNvPr id="150" name="Freeform: Shape 112">
              <a:extLst>
                <a:ext uri="{FF2B5EF4-FFF2-40B4-BE49-F238E27FC236}">
                  <a16:creationId xmlns:a16="http://schemas.microsoft.com/office/drawing/2014/main" id="{49F4F732-DA2B-4E5D-BC17-F3B680B85255}"/>
                </a:ext>
              </a:extLst>
            </p:cNvPr>
            <p:cNvSpPr/>
            <p:nvPr/>
          </p:nvSpPr>
          <p:spPr>
            <a:xfrm>
              <a:off x="4997290" y="31575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3"/>
              </a:solidFill>
              <a:prstDash val="solid"/>
              <a:miter/>
            </a:ln>
          </p:spPr>
          <p:txBody>
            <a:bodyPr rtlCol="0" anchor="ctr"/>
            <a:lstStyle/>
            <a:p>
              <a:endParaRPr lang="en-GB" sz="1200"/>
            </a:p>
          </p:txBody>
        </p:sp>
        <p:sp>
          <p:nvSpPr>
            <p:cNvPr id="151" name="Freeform: Shape 113">
              <a:extLst>
                <a:ext uri="{FF2B5EF4-FFF2-40B4-BE49-F238E27FC236}">
                  <a16:creationId xmlns:a16="http://schemas.microsoft.com/office/drawing/2014/main" id="{373C645B-6235-4A43-871A-62DD46C1FD13}"/>
                </a:ext>
              </a:extLst>
            </p:cNvPr>
            <p:cNvSpPr/>
            <p:nvPr/>
          </p:nvSpPr>
          <p:spPr>
            <a:xfrm>
              <a:off x="5054440" y="31765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3"/>
              </a:solidFill>
              <a:prstDash val="solid"/>
              <a:miter/>
            </a:ln>
          </p:spPr>
          <p:txBody>
            <a:bodyPr rtlCol="0" anchor="ctr"/>
            <a:lstStyle/>
            <a:p>
              <a:endParaRPr lang="en-GB" sz="1200"/>
            </a:p>
          </p:txBody>
        </p:sp>
        <p:sp>
          <p:nvSpPr>
            <p:cNvPr id="152" name="Freeform: Shape 114">
              <a:extLst>
                <a:ext uri="{FF2B5EF4-FFF2-40B4-BE49-F238E27FC236}">
                  <a16:creationId xmlns:a16="http://schemas.microsoft.com/office/drawing/2014/main" id="{839581EB-8B45-419C-8DA3-A6A3259457B7}"/>
                </a:ext>
              </a:extLst>
            </p:cNvPr>
            <p:cNvSpPr/>
            <p:nvPr/>
          </p:nvSpPr>
          <p:spPr>
            <a:xfrm>
              <a:off x="5092540" y="31765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3"/>
              </a:solidFill>
              <a:prstDash val="solid"/>
              <a:miter/>
            </a:ln>
          </p:spPr>
          <p:txBody>
            <a:bodyPr rtlCol="0" anchor="ctr"/>
            <a:lstStyle/>
            <a:p>
              <a:endParaRPr lang="en-GB" sz="1200"/>
            </a:p>
          </p:txBody>
        </p:sp>
        <p:sp>
          <p:nvSpPr>
            <p:cNvPr id="153" name="Freeform: Shape 115">
              <a:extLst>
                <a:ext uri="{FF2B5EF4-FFF2-40B4-BE49-F238E27FC236}">
                  <a16:creationId xmlns:a16="http://schemas.microsoft.com/office/drawing/2014/main" id="{58F06C50-74E8-43EB-9004-86837716C65D}"/>
                </a:ext>
              </a:extLst>
            </p:cNvPr>
            <p:cNvSpPr/>
            <p:nvPr/>
          </p:nvSpPr>
          <p:spPr>
            <a:xfrm>
              <a:off x="5130640" y="321468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3"/>
              </a:solidFill>
              <a:prstDash val="solid"/>
              <a:miter/>
            </a:ln>
          </p:spPr>
          <p:txBody>
            <a:bodyPr rtlCol="0" anchor="ctr"/>
            <a:lstStyle/>
            <a:p>
              <a:endParaRPr lang="en-GB" sz="1200"/>
            </a:p>
          </p:txBody>
        </p:sp>
        <p:sp>
          <p:nvSpPr>
            <p:cNvPr id="154" name="Freeform: Shape 116">
              <a:extLst>
                <a:ext uri="{FF2B5EF4-FFF2-40B4-BE49-F238E27FC236}">
                  <a16:creationId xmlns:a16="http://schemas.microsoft.com/office/drawing/2014/main" id="{FF9EA2B7-31C2-4142-9E66-782B2BA8767C}"/>
                </a:ext>
              </a:extLst>
            </p:cNvPr>
            <p:cNvSpPr/>
            <p:nvPr/>
          </p:nvSpPr>
          <p:spPr>
            <a:xfrm>
              <a:off x="5187790" y="32718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3"/>
              </a:solidFill>
              <a:prstDash val="solid"/>
              <a:miter/>
            </a:ln>
          </p:spPr>
          <p:txBody>
            <a:bodyPr rtlCol="0" anchor="ctr"/>
            <a:lstStyle/>
            <a:p>
              <a:endParaRPr lang="en-GB" sz="1200"/>
            </a:p>
          </p:txBody>
        </p:sp>
        <p:sp>
          <p:nvSpPr>
            <p:cNvPr id="155" name="Freeform: Shape 117">
              <a:extLst>
                <a:ext uri="{FF2B5EF4-FFF2-40B4-BE49-F238E27FC236}">
                  <a16:creationId xmlns:a16="http://schemas.microsoft.com/office/drawing/2014/main" id="{FD6D104F-3530-4629-9920-EFD09CE002BC}"/>
                </a:ext>
              </a:extLst>
            </p:cNvPr>
            <p:cNvSpPr/>
            <p:nvPr/>
          </p:nvSpPr>
          <p:spPr>
            <a:xfrm>
              <a:off x="5187790" y="32718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3"/>
              </a:solidFill>
              <a:prstDash val="solid"/>
              <a:miter/>
            </a:ln>
          </p:spPr>
          <p:txBody>
            <a:bodyPr rtlCol="0" anchor="ctr"/>
            <a:lstStyle/>
            <a:p>
              <a:endParaRPr lang="en-GB" sz="1200"/>
            </a:p>
          </p:txBody>
        </p:sp>
        <p:sp>
          <p:nvSpPr>
            <p:cNvPr id="156" name="Freeform: Shape 118">
              <a:extLst>
                <a:ext uri="{FF2B5EF4-FFF2-40B4-BE49-F238E27FC236}">
                  <a16:creationId xmlns:a16="http://schemas.microsoft.com/office/drawing/2014/main" id="{1DB4F764-59FC-4DEC-B154-7F32DFEB7956}"/>
                </a:ext>
              </a:extLst>
            </p:cNvPr>
            <p:cNvSpPr/>
            <p:nvPr/>
          </p:nvSpPr>
          <p:spPr>
            <a:xfrm>
              <a:off x="5187790" y="32718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3"/>
              </a:solidFill>
              <a:prstDash val="solid"/>
              <a:miter/>
            </a:ln>
          </p:spPr>
          <p:txBody>
            <a:bodyPr rtlCol="0" anchor="ctr"/>
            <a:lstStyle/>
            <a:p>
              <a:endParaRPr lang="en-GB" sz="1200"/>
            </a:p>
          </p:txBody>
        </p:sp>
        <p:sp>
          <p:nvSpPr>
            <p:cNvPr id="157" name="Freeform: Shape 119">
              <a:extLst>
                <a:ext uri="{FF2B5EF4-FFF2-40B4-BE49-F238E27FC236}">
                  <a16:creationId xmlns:a16="http://schemas.microsoft.com/office/drawing/2014/main" id="{A279D16C-F8E3-4D4A-B027-CB7D278A8A63}"/>
                </a:ext>
              </a:extLst>
            </p:cNvPr>
            <p:cNvSpPr/>
            <p:nvPr/>
          </p:nvSpPr>
          <p:spPr>
            <a:xfrm>
              <a:off x="5244940" y="330993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3"/>
              </a:solidFill>
              <a:prstDash val="solid"/>
              <a:miter/>
            </a:ln>
          </p:spPr>
          <p:txBody>
            <a:bodyPr rtlCol="0" anchor="ctr"/>
            <a:lstStyle/>
            <a:p>
              <a:endParaRPr lang="en-GB" sz="1200"/>
            </a:p>
          </p:txBody>
        </p:sp>
        <p:sp>
          <p:nvSpPr>
            <p:cNvPr id="158" name="Freeform: Shape 120">
              <a:extLst>
                <a:ext uri="{FF2B5EF4-FFF2-40B4-BE49-F238E27FC236}">
                  <a16:creationId xmlns:a16="http://schemas.microsoft.com/office/drawing/2014/main" id="{D6DEAC8A-5355-472E-9D82-9AF0B05B1FFB}"/>
                </a:ext>
              </a:extLst>
            </p:cNvPr>
            <p:cNvSpPr/>
            <p:nvPr/>
          </p:nvSpPr>
          <p:spPr>
            <a:xfrm>
              <a:off x="5283040" y="334803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3"/>
              </a:solidFill>
              <a:prstDash val="solid"/>
              <a:miter/>
            </a:ln>
          </p:spPr>
          <p:txBody>
            <a:bodyPr rtlCol="0" anchor="ctr"/>
            <a:lstStyle/>
            <a:p>
              <a:endParaRPr lang="en-GB" sz="1200"/>
            </a:p>
          </p:txBody>
        </p:sp>
        <p:sp>
          <p:nvSpPr>
            <p:cNvPr id="159" name="Freeform: Shape 121">
              <a:extLst>
                <a:ext uri="{FF2B5EF4-FFF2-40B4-BE49-F238E27FC236}">
                  <a16:creationId xmlns:a16="http://schemas.microsoft.com/office/drawing/2014/main" id="{A59221C7-338E-42EF-85E4-2C16A1A43AB9}"/>
                </a:ext>
              </a:extLst>
            </p:cNvPr>
            <p:cNvSpPr/>
            <p:nvPr/>
          </p:nvSpPr>
          <p:spPr>
            <a:xfrm>
              <a:off x="5302090" y="334803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3"/>
              </a:solidFill>
              <a:prstDash val="solid"/>
              <a:miter/>
            </a:ln>
          </p:spPr>
          <p:txBody>
            <a:bodyPr rtlCol="0" anchor="ctr"/>
            <a:lstStyle/>
            <a:p>
              <a:endParaRPr lang="en-GB" sz="1200"/>
            </a:p>
          </p:txBody>
        </p:sp>
        <p:sp>
          <p:nvSpPr>
            <p:cNvPr id="160" name="Freeform: Shape 122">
              <a:extLst>
                <a:ext uri="{FF2B5EF4-FFF2-40B4-BE49-F238E27FC236}">
                  <a16:creationId xmlns:a16="http://schemas.microsoft.com/office/drawing/2014/main" id="{FC2E801E-2A9E-4D44-BE18-207EF59F54F2}"/>
                </a:ext>
              </a:extLst>
            </p:cNvPr>
            <p:cNvSpPr/>
            <p:nvPr/>
          </p:nvSpPr>
          <p:spPr>
            <a:xfrm>
              <a:off x="5359240" y="34051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161" name="Freeform: Shape 123">
              <a:extLst>
                <a:ext uri="{FF2B5EF4-FFF2-40B4-BE49-F238E27FC236}">
                  <a16:creationId xmlns:a16="http://schemas.microsoft.com/office/drawing/2014/main" id="{9B10DB30-AAD3-4BA4-B35C-55BC9F6CFE7F}"/>
                </a:ext>
              </a:extLst>
            </p:cNvPr>
            <p:cNvSpPr/>
            <p:nvPr/>
          </p:nvSpPr>
          <p:spPr>
            <a:xfrm>
              <a:off x="5378290" y="34051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162" name="Freeform: Shape 124">
              <a:extLst>
                <a:ext uri="{FF2B5EF4-FFF2-40B4-BE49-F238E27FC236}">
                  <a16:creationId xmlns:a16="http://schemas.microsoft.com/office/drawing/2014/main" id="{B9E09EFA-CEFF-42BC-BB8D-F19224D66220}"/>
                </a:ext>
              </a:extLst>
            </p:cNvPr>
            <p:cNvSpPr/>
            <p:nvPr/>
          </p:nvSpPr>
          <p:spPr>
            <a:xfrm>
              <a:off x="5435440" y="34623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163" name="Freeform: Shape 125">
              <a:extLst>
                <a:ext uri="{FF2B5EF4-FFF2-40B4-BE49-F238E27FC236}">
                  <a16:creationId xmlns:a16="http://schemas.microsoft.com/office/drawing/2014/main" id="{A0C803FA-6CF1-47B9-A0A9-7932E354DBD1}"/>
                </a:ext>
              </a:extLst>
            </p:cNvPr>
            <p:cNvSpPr/>
            <p:nvPr/>
          </p:nvSpPr>
          <p:spPr>
            <a:xfrm>
              <a:off x="5473540" y="34813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164" name="Freeform: Shape 126">
              <a:extLst>
                <a:ext uri="{FF2B5EF4-FFF2-40B4-BE49-F238E27FC236}">
                  <a16:creationId xmlns:a16="http://schemas.microsoft.com/office/drawing/2014/main" id="{B46EC54D-9259-4CE9-BA12-54426758B30D}"/>
                </a:ext>
              </a:extLst>
            </p:cNvPr>
            <p:cNvSpPr/>
            <p:nvPr/>
          </p:nvSpPr>
          <p:spPr>
            <a:xfrm>
              <a:off x="5511640" y="34813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165" name="Freeform: Shape 127">
              <a:extLst>
                <a:ext uri="{FF2B5EF4-FFF2-40B4-BE49-F238E27FC236}">
                  <a16:creationId xmlns:a16="http://schemas.microsoft.com/office/drawing/2014/main" id="{1A863B0C-C758-4221-89DE-C039FB8A6A87}"/>
                </a:ext>
              </a:extLst>
            </p:cNvPr>
            <p:cNvSpPr/>
            <p:nvPr/>
          </p:nvSpPr>
          <p:spPr>
            <a:xfrm>
              <a:off x="5549740" y="35004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166" name="Freeform: Shape 128">
              <a:extLst>
                <a:ext uri="{FF2B5EF4-FFF2-40B4-BE49-F238E27FC236}">
                  <a16:creationId xmlns:a16="http://schemas.microsoft.com/office/drawing/2014/main" id="{6E26AC40-2CDE-48D9-9DA9-942A6DC75751}"/>
                </a:ext>
              </a:extLst>
            </p:cNvPr>
            <p:cNvSpPr/>
            <p:nvPr/>
          </p:nvSpPr>
          <p:spPr>
            <a:xfrm>
              <a:off x="5606890" y="35385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167" name="Freeform: Shape 129">
              <a:extLst>
                <a:ext uri="{FF2B5EF4-FFF2-40B4-BE49-F238E27FC236}">
                  <a16:creationId xmlns:a16="http://schemas.microsoft.com/office/drawing/2014/main" id="{31844449-A0C1-4629-8240-484CD5E65059}"/>
                </a:ext>
              </a:extLst>
            </p:cNvPr>
            <p:cNvSpPr/>
            <p:nvPr/>
          </p:nvSpPr>
          <p:spPr>
            <a:xfrm>
              <a:off x="5625940" y="35385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168" name="Freeform: Shape 130">
              <a:extLst>
                <a:ext uri="{FF2B5EF4-FFF2-40B4-BE49-F238E27FC236}">
                  <a16:creationId xmlns:a16="http://schemas.microsoft.com/office/drawing/2014/main" id="{0D7C72E6-1E56-47C1-99BF-4AFDBAD8F15C}"/>
                </a:ext>
              </a:extLst>
            </p:cNvPr>
            <p:cNvSpPr/>
            <p:nvPr/>
          </p:nvSpPr>
          <p:spPr>
            <a:xfrm>
              <a:off x="5664040" y="35575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169" name="Freeform: Shape 131">
              <a:extLst>
                <a:ext uri="{FF2B5EF4-FFF2-40B4-BE49-F238E27FC236}">
                  <a16:creationId xmlns:a16="http://schemas.microsoft.com/office/drawing/2014/main" id="{67F9947F-26BC-41D0-8A41-3D6DAD196DB2}"/>
                </a:ext>
              </a:extLst>
            </p:cNvPr>
            <p:cNvSpPr/>
            <p:nvPr/>
          </p:nvSpPr>
          <p:spPr>
            <a:xfrm>
              <a:off x="5702140" y="35575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170" name="Freeform: Shape 132">
              <a:extLst>
                <a:ext uri="{FF2B5EF4-FFF2-40B4-BE49-F238E27FC236}">
                  <a16:creationId xmlns:a16="http://schemas.microsoft.com/office/drawing/2014/main" id="{D650B4FD-E365-441B-8BE9-5E9CAB0F54F2}"/>
                </a:ext>
              </a:extLst>
            </p:cNvPr>
            <p:cNvSpPr/>
            <p:nvPr/>
          </p:nvSpPr>
          <p:spPr>
            <a:xfrm>
              <a:off x="5740240" y="35575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171" name="Freeform: Shape 133">
              <a:extLst>
                <a:ext uri="{FF2B5EF4-FFF2-40B4-BE49-F238E27FC236}">
                  <a16:creationId xmlns:a16="http://schemas.microsoft.com/office/drawing/2014/main" id="{B334ED39-9857-4D22-BBCF-8841A6CEC2A6}"/>
                </a:ext>
              </a:extLst>
            </p:cNvPr>
            <p:cNvSpPr/>
            <p:nvPr/>
          </p:nvSpPr>
          <p:spPr>
            <a:xfrm>
              <a:off x="5778340" y="35956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172" name="Freeform: Shape 134">
              <a:extLst>
                <a:ext uri="{FF2B5EF4-FFF2-40B4-BE49-F238E27FC236}">
                  <a16:creationId xmlns:a16="http://schemas.microsoft.com/office/drawing/2014/main" id="{EA108343-E0AA-4579-ADCD-F9E16599BC82}"/>
                </a:ext>
              </a:extLst>
            </p:cNvPr>
            <p:cNvSpPr/>
            <p:nvPr/>
          </p:nvSpPr>
          <p:spPr>
            <a:xfrm>
              <a:off x="5816440" y="35956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173" name="Freeform: Shape 135">
              <a:extLst>
                <a:ext uri="{FF2B5EF4-FFF2-40B4-BE49-F238E27FC236}">
                  <a16:creationId xmlns:a16="http://schemas.microsoft.com/office/drawing/2014/main" id="{6ADB44E7-7069-4BFE-B0F8-B13A5FC7B60F}"/>
                </a:ext>
              </a:extLst>
            </p:cNvPr>
            <p:cNvSpPr/>
            <p:nvPr/>
          </p:nvSpPr>
          <p:spPr>
            <a:xfrm>
              <a:off x="5854540" y="35956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174" name="Freeform: Shape 136">
              <a:extLst>
                <a:ext uri="{FF2B5EF4-FFF2-40B4-BE49-F238E27FC236}">
                  <a16:creationId xmlns:a16="http://schemas.microsoft.com/office/drawing/2014/main" id="{D9D566CC-916B-4F7D-B048-715CE54E1A44}"/>
                </a:ext>
              </a:extLst>
            </p:cNvPr>
            <p:cNvSpPr/>
            <p:nvPr/>
          </p:nvSpPr>
          <p:spPr>
            <a:xfrm>
              <a:off x="5892640" y="36528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175" name="Freeform: Shape 137">
              <a:extLst>
                <a:ext uri="{FF2B5EF4-FFF2-40B4-BE49-F238E27FC236}">
                  <a16:creationId xmlns:a16="http://schemas.microsoft.com/office/drawing/2014/main" id="{4E93D428-1A3D-4748-9DBB-ABF3CBA974CE}"/>
                </a:ext>
              </a:extLst>
            </p:cNvPr>
            <p:cNvSpPr/>
            <p:nvPr/>
          </p:nvSpPr>
          <p:spPr>
            <a:xfrm>
              <a:off x="5911690" y="36528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176" name="Freeform: Shape 138">
              <a:extLst>
                <a:ext uri="{FF2B5EF4-FFF2-40B4-BE49-F238E27FC236}">
                  <a16:creationId xmlns:a16="http://schemas.microsoft.com/office/drawing/2014/main" id="{3387F429-6890-4EFF-B81C-D0B6076F418A}"/>
                </a:ext>
              </a:extLst>
            </p:cNvPr>
            <p:cNvSpPr/>
            <p:nvPr/>
          </p:nvSpPr>
          <p:spPr>
            <a:xfrm>
              <a:off x="5949790" y="37099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177" name="Freeform: Shape 139">
              <a:extLst>
                <a:ext uri="{FF2B5EF4-FFF2-40B4-BE49-F238E27FC236}">
                  <a16:creationId xmlns:a16="http://schemas.microsoft.com/office/drawing/2014/main" id="{4FABC47F-4676-4E46-ADAB-07A95EEA6331}"/>
                </a:ext>
              </a:extLst>
            </p:cNvPr>
            <p:cNvSpPr/>
            <p:nvPr/>
          </p:nvSpPr>
          <p:spPr>
            <a:xfrm>
              <a:off x="5987890" y="37099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178" name="Freeform: Shape 140">
              <a:extLst>
                <a:ext uri="{FF2B5EF4-FFF2-40B4-BE49-F238E27FC236}">
                  <a16:creationId xmlns:a16="http://schemas.microsoft.com/office/drawing/2014/main" id="{50FEF47E-0E8D-4EE5-84FC-503132BDD518}"/>
                </a:ext>
              </a:extLst>
            </p:cNvPr>
            <p:cNvSpPr/>
            <p:nvPr/>
          </p:nvSpPr>
          <p:spPr>
            <a:xfrm>
              <a:off x="6025990" y="37099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179" name="Freeform: Shape 141">
              <a:extLst>
                <a:ext uri="{FF2B5EF4-FFF2-40B4-BE49-F238E27FC236}">
                  <a16:creationId xmlns:a16="http://schemas.microsoft.com/office/drawing/2014/main" id="{9A96EB20-5622-4FDE-BE90-F7996F08C67B}"/>
                </a:ext>
              </a:extLst>
            </p:cNvPr>
            <p:cNvSpPr/>
            <p:nvPr/>
          </p:nvSpPr>
          <p:spPr>
            <a:xfrm>
              <a:off x="6064090" y="37480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180" name="Freeform: Shape 142">
              <a:extLst>
                <a:ext uri="{FF2B5EF4-FFF2-40B4-BE49-F238E27FC236}">
                  <a16:creationId xmlns:a16="http://schemas.microsoft.com/office/drawing/2014/main" id="{C5C1A2C7-DEBB-4C07-901E-B601BBFDA99E}"/>
                </a:ext>
              </a:extLst>
            </p:cNvPr>
            <p:cNvSpPr/>
            <p:nvPr/>
          </p:nvSpPr>
          <p:spPr>
            <a:xfrm>
              <a:off x="6083140" y="37480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181" name="Freeform: Shape 143">
              <a:extLst>
                <a:ext uri="{FF2B5EF4-FFF2-40B4-BE49-F238E27FC236}">
                  <a16:creationId xmlns:a16="http://schemas.microsoft.com/office/drawing/2014/main" id="{C5972790-906B-4BAD-ACB7-778F84FADD79}"/>
                </a:ext>
              </a:extLst>
            </p:cNvPr>
            <p:cNvSpPr/>
            <p:nvPr/>
          </p:nvSpPr>
          <p:spPr>
            <a:xfrm>
              <a:off x="6140290" y="38242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sz="1200"/>
            </a:p>
          </p:txBody>
        </p:sp>
        <p:sp>
          <p:nvSpPr>
            <p:cNvPr id="182" name="Freeform: Shape 144">
              <a:extLst>
                <a:ext uri="{FF2B5EF4-FFF2-40B4-BE49-F238E27FC236}">
                  <a16:creationId xmlns:a16="http://schemas.microsoft.com/office/drawing/2014/main" id="{F917300F-DEE1-4542-B82E-BFEAA5C5EEBD}"/>
                </a:ext>
              </a:extLst>
            </p:cNvPr>
            <p:cNvSpPr/>
            <p:nvPr/>
          </p:nvSpPr>
          <p:spPr>
            <a:xfrm>
              <a:off x="6140290" y="38242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sz="1200"/>
            </a:p>
          </p:txBody>
        </p:sp>
        <p:sp>
          <p:nvSpPr>
            <p:cNvPr id="183" name="Freeform: Shape 145">
              <a:extLst>
                <a:ext uri="{FF2B5EF4-FFF2-40B4-BE49-F238E27FC236}">
                  <a16:creationId xmlns:a16="http://schemas.microsoft.com/office/drawing/2014/main" id="{C896A3F3-8103-4EB6-8C98-5A9DA9EDEF33}"/>
                </a:ext>
              </a:extLst>
            </p:cNvPr>
            <p:cNvSpPr/>
            <p:nvPr/>
          </p:nvSpPr>
          <p:spPr>
            <a:xfrm>
              <a:off x="6178390" y="38242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sz="1200"/>
            </a:p>
          </p:txBody>
        </p:sp>
        <p:sp>
          <p:nvSpPr>
            <p:cNvPr id="184" name="Freeform: Shape 146">
              <a:extLst>
                <a:ext uri="{FF2B5EF4-FFF2-40B4-BE49-F238E27FC236}">
                  <a16:creationId xmlns:a16="http://schemas.microsoft.com/office/drawing/2014/main" id="{4AE33A60-FC6C-46EC-86B4-0A86C40AD19C}"/>
                </a:ext>
              </a:extLst>
            </p:cNvPr>
            <p:cNvSpPr/>
            <p:nvPr/>
          </p:nvSpPr>
          <p:spPr>
            <a:xfrm>
              <a:off x="6216490" y="38433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sz="1200"/>
            </a:p>
          </p:txBody>
        </p:sp>
        <p:sp>
          <p:nvSpPr>
            <p:cNvPr id="185" name="Freeform: Shape 147">
              <a:extLst>
                <a:ext uri="{FF2B5EF4-FFF2-40B4-BE49-F238E27FC236}">
                  <a16:creationId xmlns:a16="http://schemas.microsoft.com/office/drawing/2014/main" id="{4F31CAEE-B970-4FDC-81D4-C752F6575EDA}"/>
                </a:ext>
              </a:extLst>
            </p:cNvPr>
            <p:cNvSpPr/>
            <p:nvPr/>
          </p:nvSpPr>
          <p:spPr>
            <a:xfrm>
              <a:off x="6254590" y="38433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sz="1200"/>
            </a:p>
          </p:txBody>
        </p:sp>
        <p:sp>
          <p:nvSpPr>
            <p:cNvPr id="186" name="Freeform: Shape 148">
              <a:extLst>
                <a:ext uri="{FF2B5EF4-FFF2-40B4-BE49-F238E27FC236}">
                  <a16:creationId xmlns:a16="http://schemas.microsoft.com/office/drawing/2014/main" id="{E01CFF6F-CDF7-461D-919E-A1791D2B87A1}"/>
                </a:ext>
              </a:extLst>
            </p:cNvPr>
            <p:cNvSpPr/>
            <p:nvPr/>
          </p:nvSpPr>
          <p:spPr>
            <a:xfrm>
              <a:off x="6292690" y="38814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sz="1200"/>
            </a:p>
          </p:txBody>
        </p:sp>
        <p:sp>
          <p:nvSpPr>
            <p:cNvPr id="187" name="Freeform: Shape 149">
              <a:extLst>
                <a:ext uri="{FF2B5EF4-FFF2-40B4-BE49-F238E27FC236}">
                  <a16:creationId xmlns:a16="http://schemas.microsoft.com/office/drawing/2014/main" id="{85BCA610-8AA4-4675-ABFA-84CAA1E0FB3A}"/>
                </a:ext>
              </a:extLst>
            </p:cNvPr>
            <p:cNvSpPr/>
            <p:nvPr/>
          </p:nvSpPr>
          <p:spPr>
            <a:xfrm>
              <a:off x="6330790" y="39004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sz="1200"/>
            </a:p>
          </p:txBody>
        </p:sp>
        <p:sp>
          <p:nvSpPr>
            <p:cNvPr id="188" name="Freeform: Shape 150">
              <a:extLst>
                <a:ext uri="{FF2B5EF4-FFF2-40B4-BE49-F238E27FC236}">
                  <a16:creationId xmlns:a16="http://schemas.microsoft.com/office/drawing/2014/main" id="{E6E723E4-F7B8-4F53-9D4F-3303FE1A98B0}"/>
                </a:ext>
              </a:extLst>
            </p:cNvPr>
            <p:cNvSpPr/>
            <p:nvPr/>
          </p:nvSpPr>
          <p:spPr>
            <a:xfrm>
              <a:off x="6368890" y="39004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sz="1200"/>
            </a:p>
          </p:txBody>
        </p:sp>
        <p:sp>
          <p:nvSpPr>
            <p:cNvPr id="189" name="Freeform: Shape 151">
              <a:extLst>
                <a:ext uri="{FF2B5EF4-FFF2-40B4-BE49-F238E27FC236}">
                  <a16:creationId xmlns:a16="http://schemas.microsoft.com/office/drawing/2014/main" id="{E70A70AB-9ECA-45AB-A3F6-F35C7BD4C009}"/>
                </a:ext>
              </a:extLst>
            </p:cNvPr>
            <p:cNvSpPr/>
            <p:nvPr/>
          </p:nvSpPr>
          <p:spPr>
            <a:xfrm>
              <a:off x="6406990" y="39004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sz="1200"/>
            </a:p>
          </p:txBody>
        </p:sp>
        <p:sp>
          <p:nvSpPr>
            <p:cNvPr id="190" name="Freeform: Shape 152">
              <a:extLst>
                <a:ext uri="{FF2B5EF4-FFF2-40B4-BE49-F238E27FC236}">
                  <a16:creationId xmlns:a16="http://schemas.microsoft.com/office/drawing/2014/main" id="{36E62C72-A6C2-4DD1-8C5D-4EEAE75497D7}"/>
                </a:ext>
              </a:extLst>
            </p:cNvPr>
            <p:cNvSpPr/>
            <p:nvPr/>
          </p:nvSpPr>
          <p:spPr>
            <a:xfrm>
              <a:off x="6445090" y="39195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sz="1200"/>
            </a:p>
          </p:txBody>
        </p:sp>
        <p:sp>
          <p:nvSpPr>
            <p:cNvPr id="191" name="Freeform: Shape 153">
              <a:extLst>
                <a:ext uri="{FF2B5EF4-FFF2-40B4-BE49-F238E27FC236}">
                  <a16:creationId xmlns:a16="http://schemas.microsoft.com/office/drawing/2014/main" id="{BFBAD401-E82C-4811-B654-765FA9A261EA}"/>
                </a:ext>
              </a:extLst>
            </p:cNvPr>
            <p:cNvSpPr/>
            <p:nvPr/>
          </p:nvSpPr>
          <p:spPr>
            <a:xfrm>
              <a:off x="6464140" y="39195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sz="1200"/>
            </a:p>
          </p:txBody>
        </p:sp>
        <p:sp>
          <p:nvSpPr>
            <p:cNvPr id="192" name="Freeform: Shape 154">
              <a:extLst>
                <a:ext uri="{FF2B5EF4-FFF2-40B4-BE49-F238E27FC236}">
                  <a16:creationId xmlns:a16="http://schemas.microsoft.com/office/drawing/2014/main" id="{3D8DB1BC-6748-48EC-BF55-C5E0FD4E6041}"/>
                </a:ext>
              </a:extLst>
            </p:cNvPr>
            <p:cNvSpPr/>
            <p:nvPr/>
          </p:nvSpPr>
          <p:spPr>
            <a:xfrm>
              <a:off x="6502240" y="39385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sz="1200"/>
            </a:p>
          </p:txBody>
        </p:sp>
        <p:sp>
          <p:nvSpPr>
            <p:cNvPr id="193" name="Freeform: Shape 155">
              <a:extLst>
                <a:ext uri="{FF2B5EF4-FFF2-40B4-BE49-F238E27FC236}">
                  <a16:creationId xmlns:a16="http://schemas.microsoft.com/office/drawing/2014/main" id="{E2D3B645-DD35-4F0C-8622-C955F7D8CE3C}"/>
                </a:ext>
              </a:extLst>
            </p:cNvPr>
            <p:cNvSpPr/>
            <p:nvPr/>
          </p:nvSpPr>
          <p:spPr>
            <a:xfrm>
              <a:off x="6540340" y="39385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sz="1200"/>
            </a:p>
          </p:txBody>
        </p:sp>
        <p:sp>
          <p:nvSpPr>
            <p:cNvPr id="194" name="Freeform: Shape 156">
              <a:extLst>
                <a:ext uri="{FF2B5EF4-FFF2-40B4-BE49-F238E27FC236}">
                  <a16:creationId xmlns:a16="http://schemas.microsoft.com/office/drawing/2014/main" id="{55D921E2-4BAB-4292-8004-D78EE7BF44DE}"/>
                </a:ext>
              </a:extLst>
            </p:cNvPr>
            <p:cNvSpPr/>
            <p:nvPr/>
          </p:nvSpPr>
          <p:spPr>
            <a:xfrm>
              <a:off x="6578440" y="39385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sz="1200"/>
            </a:p>
          </p:txBody>
        </p:sp>
        <p:sp>
          <p:nvSpPr>
            <p:cNvPr id="195" name="Freeform: Shape 157">
              <a:extLst>
                <a:ext uri="{FF2B5EF4-FFF2-40B4-BE49-F238E27FC236}">
                  <a16:creationId xmlns:a16="http://schemas.microsoft.com/office/drawing/2014/main" id="{A5728022-8101-45F0-818A-E7150C8003C5}"/>
                </a:ext>
              </a:extLst>
            </p:cNvPr>
            <p:cNvSpPr/>
            <p:nvPr/>
          </p:nvSpPr>
          <p:spPr>
            <a:xfrm>
              <a:off x="6597490" y="39766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sz="1200"/>
            </a:p>
          </p:txBody>
        </p:sp>
        <p:sp>
          <p:nvSpPr>
            <p:cNvPr id="196" name="Freeform: Shape 158">
              <a:extLst>
                <a:ext uri="{FF2B5EF4-FFF2-40B4-BE49-F238E27FC236}">
                  <a16:creationId xmlns:a16="http://schemas.microsoft.com/office/drawing/2014/main" id="{8B03F52F-88FA-4C80-8286-6A1650211EA5}"/>
                </a:ext>
              </a:extLst>
            </p:cNvPr>
            <p:cNvSpPr/>
            <p:nvPr/>
          </p:nvSpPr>
          <p:spPr>
            <a:xfrm>
              <a:off x="6635590" y="39766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sz="1200"/>
            </a:p>
          </p:txBody>
        </p:sp>
        <p:sp>
          <p:nvSpPr>
            <p:cNvPr id="197" name="Freeform: Shape 159">
              <a:extLst>
                <a:ext uri="{FF2B5EF4-FFF2-40B4-BE49-F238E27FC236}">
                  <a16:creationId xmlns:a16="http://schemas.microsoft.com/office/drawing/2014/main" id="{1C1E5C29-A914-41DD-A506-BFF57D1C4AFE}"/>
                </a:ext>
              </a:extLst>
            </p:cNvPr>
            <p:cNvSpPr/>
            <p:nvPr/>
          </p:nvSpPr>
          <p:spPr>
            <a:xfrm>
              <a:off x="6654640" y="39957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sz="1200"/>
            </a:p>
          </p:txBody>
        </p:sp>
        <p:sp>
          <p:nvSpPr>
            <p:cNvPr id="198" name="Freeform: Shape 160">
              <a:extLst>
                <a:ext uri="{FF2B5EF4-FFF2-40B4-BE49-F238E27FC236}">
                  <a16:creationId xmlns:a16="http://schemas.microsoft.com/office/drawing/2014/main" id="{EB05A35F-3CE6-4AFC-A387-3811DF5A4B2B}"/>
                </a:ext>
              </a:extLst>
            </p:cNvPr>
            <p:cNvSpPr/>
            <p:nvPr/>
          </p:nvSpPr>
          <p:spPr>
            <a:xfrm>
              <a:off x="6692750" y="40338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sz="1200"/>
            </a:p>
          </p:txBody>
        </p:sp>
        <p:sp>
          <p:nvSpPr>
            <p:cNvPr id="199" name="Freeform: Shape 161">
              <a:extLst>
                <a:ext uri="{FF2B5EF4-FFF2-40B4-BE49-F238E27FC236}">
                  <a16:creationId xmlns:a16="http://schemas.microsoft.com/office/drawing/2014/main" id="{5EC9A659-099B-4496-BBC6-551462E7B313}"/>
                </a:ext>
              </a:extLst>
            </p:cNvPr>
            <p:cNvSpPr/>
            <p:nvPr/>
          </p:nvSpPr>
          <p:spPr>
            <a:xfrm>
              <a:off x="6730850" y="40338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3"/>
              </a:solidFill>
              <a:prstDash val="solid"/>
              <a:miter/>
            </a:ln>
          </p:spPr>
          <p:txBody>
            <a:bodyPr rtlCol="0" anchor="ctr"/>
            <a:lstStyle/>
            <a:p>
              <a:endParaRPr lang="en-GB" sz="1200"/>
            </a:p>
          </p:txBody>
        </p:sp>
        <p:sp>
          <p:nvSpPr>
            <p:cNvPr id="200" name="Freeform: Shape 162">
              <a:extLst>
                <a:ext uri="{FF2B5EF4-FFF2-40B4-BE49-F238E27FC236}">
                  <a16:creationId xmlns:a16="http://schemas.microsoft.com/office/drawing/2014/main" id="{F67037E1-1090-4F40-90F1-D30F0D9E173F}"/>
                </a:ext>
              </a:extLst>
            </p:cNvPr>
            <p:cNvSpPr/>
            <p:nvPr/>
          </p:nvSpPr>
          <p:spPr>
            <a:xfrm>
              <a:off x="6768950"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01" name="Freeform: Shape 163">
              <a:extLst>
                <a:ext uri="{FF2B5EF4-FFF2-40B4-BE49-F238E27FC236}">
                  <a16:creationId xmlns:a16="http://schemas.microsoft.com/office/drawing/2014/main" id="{F7F24F10-C77B-43B0-A771-0B3C0C434429}"/>
                </a:ext>
              </a:extLst>
            </p:cNvPr>
            <p:cNvSpPr/>
            <p:nvPr/>
          </p:nvSpPr>
          <p:spPr>
            <a:xfrm>
              <a:off x="6788000"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02" name="Freeform: Shape 164">
              <a:extLst>
                <a:ext uri="{FF2B5EF4-FFF2-40B4-BE49-F238E27FC236}">
                  <a16:creationId xmlns:a16="http://schemas.microsoft.com/office/drawing/2014/main" id="{275FF8D5-6BE5-44E1-888E-4165778B7519}"/>
                </a:ext>
              </a:extLst>
            </p:cNvPr>
            <p:cNvSpPr/>
            <p:nvPr/>
          </p:nvSpPr>
          <p:spPr>
            <a:xfrm>
              <a:off x="6807050"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03" name="Freeform: Shape 165">
              <a:extLst>
                <a:ext uri="{FF2B5EF4-FFF2-40B4-BE49-F238E27FC236}">
                  <a16:creationId xmlns:a16="http://schemas.microsoft.com/office/drawing/2014/main" id="{AC6414C6-A959-4C46-90B2-2EFEE1B31EE0}"/>
                </a:ext>
              </a:extLst>
            </p:cNvPr>
            <p:cNvSpPr/>
            <p:nvPr/>
          </p:nvSpPr>
          <p:spPr>
            <a:xfrm>
              <a:off x="6826100"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04" name="Freeform: Shape 166">
              <a:extLst>
                <a:ext uri="{FF2B5EF4-FFF2-40B4-BE49-F238E27FC236}">
                  <a16:creationId xmlns:a16="http://schemas.microsoft.com/office/drawing/2014/main" id="{2E9A5A17-70EB-43C9-A4FD-5A3D661D709C}"/>
                </a:ext>
              </a:extLst>
            </p:cNvPr>
            <p:cNvSpPr/>
            <p:nvPr/>
          </p:nvSpPr>
          <p:spPr>
            <a:xfrm>
              <a:off x="6845150"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05" name="Freeform: Shape 167">
              <a:extLst>
                <a:ext uri="{FF2B5EF4-FFF2-40B4-BE49-F238E27FC236}">
                  <a16:creationId xmlns:a16="http://schemas.microsoft.com/office/drawing/2014/main" id="{D982B0BA-42B2-403A-B44A-DE70C1C8506A}"/>
                </a:ext>
              </a:extLst>
            </p:cNvPr>
            <p:cNvSpPr/>
            <p:nvPr/>
          </p:nvSpPr>
          <p:spPr>
            <a:xfrm>
              <a:off x="6864200"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06" name="Freeform: Shape 168">
              <a:extLst>
                <a:ext uri="{FF2B5EF4-FFF2-40B4-BE49-F238E27FC236}">
                  <a16:creationId xmlns:a16="http://schemas.microsoft.com/office/drawing/2014/main" id="{8E726DC4-80EB-4DBC-9450-B6F96459F68C}"/>
                </a:ext>
              </a:extLst>
            </p:cNvPr>
            <p:cNvSpPr/>
            <p:nvPr/>
          </p:nvSpPr>
          <p:spPr>
            <a:xfrm>
              <a:off x="6883250"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07" name="Freeform: Shape 169">
              <a:extLst>
                <a:ext uri="{FF2B5EF4-FFF2-40B4-BE49-F238E27FC236}">
                  <a16:creationId xmlns:a16="http://schemas.microsoft.com/office/drawing/2014/main" id="{F3740B92-7FC4-479D-9029-0432E8632596}"/>
                </a:ext>
              </a:extLst>
            </p:cNvPr>
            <p:cNvSpPr/>
            <p:nvPr/>
          </p:nvSpPr>
          <p:spPr>
            <a:xfrm>
              <a:off x="6902300"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08" name="Freeform: Shape 170">
              <a:extLst>
                <a:ext uri="{FF2B5EF4-FFF2-40B4-BE49-F238E27FC236}">
                  <a16:creationId xmlns:a16="http://schemas.microsoft.com/office/drawing/2014/main" id="{3C1C6D37-DECE-4AFC-87C0-C9F883CF83F0}"/>
                </a:ext>
              </a:extLst>
            </p:cNvPr>
            <p:cNvSpPr/>
            <p:nvPr/>
          </p:nvSpPr>
          <p:spPr>
            <a:xfrm>
              <a:off x="6921350"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09" name="Freeform: Shape 171">
              <a:extLst>
                <a:ext uri="{FF2B5EF4-FFF2-40B4-BE49-F238E27FC236}">
                  <a16:creationId xmlns:a16="http://schemas.microsoft.com/office/drawing/2014/main" id="{0FF96B7C-6C99-40D8-AEB6-F70FED3EBF56}"/>
                </a:ext>
              </a:extLst>
            </p:cNvPr>
            <p:cNvSpPr/>
            <p:nvPr/>
          </p:nvSpPr>
          <p:spPr>
            <a:xfrm>
              <a:off x="6940400"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10" name="Freeform: Shape 172">
              <a:extLst>
                <a:ext uri="{FF2B5EF4-FFF2-40B4-BE49-F238E27FC236}">
                  <a16:creationId xmlns:a16="http://schemas.microsoft.com/office/drawing/2014/main" id="{99EFD463-78C4-4D74-BFBD-0A09BC0ED1B4}"/>
                </a:ext>
              </a:extLst>
            </p:cNvPr>
            <p:cNvSpPr/>
            <p:nvPr/>
          </p:nvSpPr>
          <p:spPr>
            <a:xfrm>
              <a:off x="6959450"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11" name="Freeform: Shape 173">
              <a:extLst>
                <a:ext uri="{FF2B5EF4-FFF2-40B4-BE49-F238E27FC236}">
                  <a16:creationId xmlns:a16="http://schemas.microsoft.com/office/drawing/2014/main" id="{A18ADCF4-57A3-49CB-ACD2-08DB36994F5E}"/>
                </a:ext>
              </a:extLst>
            </p:cNvPr>
            <p:cNvSpPr/>
            <p:nvPr/>
          </p:nvSpPr>
          <p:spPr>
            <a:xfrm>
              <a:off x="6978500"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12" name="Freeform: Shape 174">
              <a:extLst>
                <a:ext uri="{FF2B5EF4-FFF2-40B4-BE49-F238E27FC236}">
                  <a16:creationId xmlns:a16="http://schemas.microsoft.com/office/drawing/2014/main" id="{76AEDB08-E32C-4EC4-B70E-3106EDFB4F28}"/>
                </a:ext>
              </a:extLst>
            </p:cNvPr>
            <p:cNvSpPr/>
            <p:nvPr/>
          </p:nvSpPr>
          <p:spPr>
            <a:xfrm>
              <a:off x="6997550" y="40719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13" name="Freeform: Shape 175">
              <a:extLst>
                <a:ext uri="{FF2B5EF4-FFF2-40B4-BE49-F238E27FC236}">
                  <a16:creationId xmlns:a16="http://schemas.microsoft.com/office/drawing/2014/main" id="{196EBB7D-82D6-497A-9524-95AE8299AD14}"/>
                </a:ext>
              </a:extLst>
            </p:cNvPr>
            <p:cNvSpPr/>
            <p:nvPr/>
          </p:nvSpPr>
          <p:spPr>
            <a:xfrm>
              <a:off x="7054700"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14" name="Freeform: Shape 176">
              <a:extLst>
                <a:ext uri="{FF2B5EF4-FFF2-40B4-BE49-F238E27FC236}">
                  <a16:creationId xmlns:a16="http://schemas.microsoft.com/office/drawing/2014/main" id="{6A9F51D1-E8F5-4E0E-8BD2-0ECE2C6C9FD6}"/>
                </a:ext>
              </a:extLst>
            </p:cNvPr>
            <p:cNvSpPr/>
            <p:nvPr/>
          </p:nvSpPr>
          <p:spPr>
            <a:xfrm>
              <a:off x="7092800"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15" name="Freeform: Shape 177">
              <a:extLst>
                <a:ext uri="{FF2B5EF4-FFF2-40B4-BE49-F238E27FC236}">
                  <a16:creationId xmlns:a16="http://schemas.microsoft.com/office/drawing/2014/main" id="{F9DE3BB0-990E-494E-BA09-C6BEBC2B65A7}"/>
                </a:ext>
              </a:extLst>
            </p:cNvPr>
            <p:cNvSpPr/>
            <p:nvPr/>
          </p:nvSpPr>
          <p:spPr>
            <a:xfrm>
              <a:off x="7130900"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16" name="Freeform: Shape 178">
              <a:extLst>
                <a:ext uri="{FF2B5EF4-FFF2-40B4-BE49-F238E27FC236}">
                  <a16:creationId xmlns:a16="http://schemas.microsoft.com/office/drawing/2014/main" id="{0E374915-1195-4032-AB14-FF42E59BA7B9}"/>
                </a:ext>
              </a:extLst>
            </p:cNvPr>
            <p:cNvSpPr/>
            <p:nvPr/>
          </p:nvSpPr>
          <p:spPr>
            <a:xfrm>
              <a:off x="7169000"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17" name="Freeform: Shape 179">
              <a:extLst>
                <a:ext uri="{FF2B5EF4-FFF2-40B4-BE49-F238E27FC236}">
                  <a16:creationId xmlns:a16="http://schemas.microsoft.com/office/drawing/2014/main" id="{A6B853D9-B623-40E2-8D1B-C1F3A3FB7645}"/>
                </a:ext>
              </a:extLst>
            </p:cNvPr>
            <p:cNvSpPr/>
            <p:nvPr/>
          </p:nvSpPr>
          <p:spPr>
            <a:xfrm>
              <a:off x="7207100"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18" name="Freeform: Shape 180">
              <a:extLst>
                <a:ext uri="{FF2B5EF4-FFF2-40B4-BE49-F238E27FC236}">
                  <a16:creationId xmlns:a16="http://schemas.microsoft.com/office/drawing/2014/main" id="{5E8A814D-724F-42C6-B604-87F5CFB49C2C}"/>
                </a:ext>
              </a:extLst>
            </p:cNvPr>
            <p:cNvSpPr/>
            <p:nvPr/>
          </p:nvSpPr>
          <p:spPr>
            <a:xfrm>
              <a:off x="7245200"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19" name="Freeform: Shape 181">
              <a:extLst>
                <a:ext uri="{FF2B5EF4-FFF2-40B4-BE49-F238E27FC236}">
                  <a16:creationId xmlns:a16="http://schemas.microsoft.com/office/drawing/2014/main" id="{4BC34D28-7AB5-46F3-A5B4-860BBEEECF2C}"/>
                </a:ext>
              </a:extLst>
            </p:cNvPr>
            <p:cNvSpPr/>
            <p:nvPr/>
          </p:nvSpPr>
          <p:spPr>
            <a:xfrm>
              <a:off x="7283300"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20" name="Freeform: Shape 182">
              <a:extLst>
                <a:ext uri="{FF2B5EF4-FFF2-40B4-BE49-F238E27FC236}">
                  <a16:creationId xmlns:a16="http://schemas.microsoft.com/office/drawing/2014/main" id="{B451A966-5BB1-450A-B39D-993D29A82A6C}"/>
                </a:ext>
              </a:extLst>
            </p:cNvPr>
            <p:cNvSpPr/>
            <p:nvPr/>
          </p:nvSpPr>
          <p:spPr>
            <a:xfrm>
              <a:off x="7321400"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21" name="Freeform: Shape 183">
              <a:extLst>
                <a:ext uri="{FF2B5EF4-FFF2-40B4-BE49-F238E27FC236}">
                  <a16:creationId xmlns:a16="http://schemas.microsoft.com/office/drawing/2014/main" id="{86FA6774-78C7-4D06-AF4F-34DE101F547E}"/>
                </a:ext>
              </a:extLst>
            </p:cNvPr>
            <p:cNvSpPr/>
            <p:nvPr/>
          </p:nvSpPr>
          <p:spPr>
            <a:xfrm>
              <a:off x="7359500"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22" name="Freeform: Shape 184">
              <a:extLst>
                <a:ext uri="{FF2B5EF4-FFF2-40B4-BE49-F238E27FC236}">
                  <a16:creationId xmlns:a16="http://schemas.microsoft.com/office/drawing/2014/main" id="{31D41290-7CA4-4B91-8423-2B1D2F9B4417}"/>
                </a:ext>
              </a:extLst>
            </p:cNvPr>
            <p:cNvSpPr/>
            <p:nvPr/>
          </p:nvSpPr>
          <p:spPr>
            <a:xfrm>
              <a:off x="7397600"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23" name="Freeform: Shape 185">
              <a:extLst>
                <a:ext uri="{FF2B5EF4-FFF2-40B4-BE49-F238E27FC236}">
                  <a16:creationId xmlns:a16="http://schemas.microsoft.com/office/drawing/2014/main" id="{DB66B1B3-ED34-4CB9-A0C1-407663562B72}"/>
                </a:ext>
              </a:extLst>
            </p:cNvPr>
            <p:cNvSpPr/>
            <p:nvPr/>
          </p:nvSpPr>
          <p:spPr>
            <a:xfrm>
              <a:off x="7435700" y="4243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24" name="Freeform: Shape 186">
              <a:extLst>
                <a:ext uri="{FF2B5EF4-FFF2-40B4-BE49-F238E27FC236}">
                  <a16:creationId xmlns:a16="http://schemas.microsoft.com/office/drawing/2014/main" id="{68FF3545-97B6-41E7-A507-79A2FE7BCAD3}"/>
                </a:ext>
              </a:extLst>
            </p:cNvPr>
            <p:cNvSpPr/>
            <p:nvPr/>
          </p:nvSpPr>
          <p:spPr>
            <a:xfrm>
              <a:off x="7473800" y="4243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25" name="Freeform: Shape 187">
              <a:extLst>
                <a:ext uri="{FF2B5EF4-FFF2-40B4-BE49-F238E27FC236}">
                  <a16:creationId xmlns:a16="http://schemas.microsoft.com/office/drawing/2014/main" id="{77FB3027-1605-4E21-AEDF-AECACCDCF986}"/>
                </a:ext>
              </a:extLst>
            </p:cNvPr>
            <p:cNvSpPr/>
            <p:nvPr/>
          </p:nvSpPr>
          <p:spPr>
            <a:xfrm>
              <a:off x="7588100" y="4243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26" name="Freeform: Shape 188">
              <a:extLst>
                <a:ext uri="{FF2B5EF4-FFF2-40B4-BE49-F238E27FC236}">
                  <a16:creationId xmlns:a16="http://schemas.microsoft.com/office/drawing/2014/main" id="{09EF76C6-76D3-4624-80CA-4259C17B1B7B}"/>
                </a:ext>
              </a:extLst>
            </p:cNvPr>
            <p:cNvSpPr/>
            <p:nvPr/>
          </p:nvSpPr>
          <p:spPr>
            <a:xfrm>
              <a:off x="7645250" y="4243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27" name="Freeform: Shape 189">
              <a:extLst>
                <a:ext uri="{FF2B5EF4-FFF2-40B4-BE49-F238E27FC236}">
                  <a16:creationId xmlns:a16="http://schemas.microsoft.com/office/drawing/2014/main" id="{560EBE62-BA90-4D61-840E-C603EFC25E78}"/>
                </a:ext>
              </a:extLst>
            </p:cNvPr>
            <p:cNvSpPr/>
            <p:nvPr/>
          </p:nvSpPr>
          <p:spPr>
            <a:xfrm>
              <a:off x="7683350" y="4243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28" name="Freeform: Shape 190">
              <a:extLst>
                <a:ext uri="{FF2B5EF4-FFF2-40B4-BE49-F238E27FC236}">
                  <a16:creationId xmlns:a16="http://schemas.microsoft.com/office/drawing/2014/main" id="{A7DFD033-C867-485A-A756-BA02674D941A}"/>
                </a:ext>
              </a:extLst>
            </p:cNvPr>
            <p:cNvSpPr/>
            <p:nvPr/>
          </p:nvSpPr>
          <p:spPr>
            <a:xfrm>
              <a:off x="7721450" y="4243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29" name="Freeform: Shape 191">
              <a:extLst>
                <a:ext uri="{FF2B5EF4-FFF2-40B4-BE49-F238E27FC236}">
                  <a16:creationId xmlns:a16="http://schemas.microsoft.com/office/drawing/2014/main" id="{3081012C-C9B4-4FCF-9828-97A53D1521AA}"/>
                </a:ext>
              </a:extLst>
            </p:cNvPr>
            <p:cNvSpPr/>
            <p:nvPr/>
          </p:nvSpPr>
          <p:spPr>
            <a:xfrm>
              <a:off x="7721450" y="42433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30" name="Freeform: Shape 192">
              <a:extLst>
                <a:ext uri="{FF2B5EF4-FFF2-40B4-BE49-F238E27FC236}">
                  <a16:creationId xmlns:a16="http://schemas.microsoft.com/office/drawing/2014/main" id="{636CB1D3-20A3-408D-8CE6-7F3C5ACFEF4B}"/>
                </a:ext>
              </a:extLst>
            </p:cNvPr>
            <p:cNvSpPr/>
            <p:nvPr/>
          </p:nvSpPr>
          <p:spPr>
            <a:xfrm>
              <a:off x="7778600" y="4281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31" name="Freeform: Shape 193">
              <a:extLst>
                <a:ext uri="{FF2B5EF4-FFF2-40B4-BE49-F238E27FC236}">
                  <a16:creationId xmlns:a16="http://schemas.microsoft.com/office/drawing/2014/main" id="{F7B85C49-97F8-40C4-AAE1-7DE05C0B5B31}"/>
                </a:ext>
              </a:extLst>
            </p:cNvPr>
            <p:cNvSpPr/>
            <p:nvPr/>
          </p:nvSpPr>
          <p:spPr>
            <a:xfrm>
              <a:off x="7835750" y="4281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32" name="Freeform: Shape 194">
              <a:extLst>
                <a:ext uri="{FF2B5EF4-FFF2-40B4-BE49-F238E27FC236}">
                  <a16:creationId xmlns:a16="http://schemas.microsoft.com/office/drawing/2014/main" id="{1FEF693C-0506-48B9-9B5B-C45C0794C1CF}"/>
                </a:ext>
              </a:extLst>
            </p:cNvPr>
            <p:cNvSpPr/>
            <p:nvPr/>
          </p:nvSpPr>
          <p:spPr>
            <a:xfrm>
              <a:off x="7911950" y="4281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33" name="Freeform: Shape 195">
              <a:extLst>
                <a:ext uri="{FF2B5EF4-FFF2-40B4-BE49-F238E27FC236}">
                  <a16:creationId xmlns:a16="http://schemas.microsoft.com/office/drawing/2014/main" id="{F44C2B21-65D9-4A24-9EBC-63D216180500}"/>
                </a:ext>
              </a:extLst>
            </p:cNvPr>
            <p:cNvSpPr/>
            <p:nvPr/>
          </p:nvSpPr>
          <p:spPr>
            <a:xfrm>
              <a:off x="8083400" y="431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34" name="Freeform: Shape 196">
              <a:extLst>
                <a:ext uri="{FF2B5EF4-FFF2-40B4-BE49-F238E27FC236}">
                  <a16:creationId xmlns:a16="http://schemas.microsoft.com/office/drawing/2014/main" id="{66817B38-CE2B-4BCC-AC11-A8FCFA876BFB}"/>
                </a:ext>
              </a:extLst>
            </p:cNvPr>
            <p:cNvSpPr/>
            <p:nvPr/>
          </p:nvSpPr>
          <p:spPr>
            <a:xfrm>
              <a:off x="8197700" y="431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35" name="Freeform: Shape 197">
              <a:extLst>
                <a:ext uri="{FF2B5EF4-FFF2-40B4-BE49-F238E27FC236}">
                  <a16:creationId xmlns:a16="http://schemas.microsoft.com/office/drawing/2014/main" id="{5E1B919E-5F1D-4EF9-BD8D-A20949D8B8F8}"/>
                </a:ext>
              </a:extLst>
            </p:cNvPr>
            <p:cNvSpPr/>
            <p:nvPr/>
          </p:nvSpPr>
          <p:spPr>
            <a:xfrm>
              <a:off x="8312000" y="431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36" name="Freeform: Shape 198">
              <a:extLst>
                <a:ext uri="{FF2B5EF4-FFF2-40B4-BE49-F238E27FC236}">
                  <a16:creationId xmlns:a16="http://schemas.microsoft.com/office/drawing/2014/main" id="{853CD55B-DB05-444C-98A7-FCDB0BA3B5FB}"/>
                </a:ext>
              </a:extLst>
            </p:cNvPr>
            <p:cNvSpPr/>
            <p:nvPr/>
          </p:nvSpPr>
          <p:spPr>
            <a:xfrm>
              <a:off x="8407250" y="431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37" name="Freeform: Shape 199">
              <a:extLst>
                <a:ext uri="{FF2B5EF4-FFF2-40B4-BE49-F238E27FC236}">
                  <a16:creationId xmlns:a16="http://schemas.microsoft.com/office/drawing/2014/main" id="{1412113B-702A-47F3-93E0-C652D06C7FEA}"/>
                </a:ext>
              </a:extLst>
            </p:cNvPr>
            <p:cNvSpPr/>
            <p:nvPr/>
          </p:nvSpPr>
          <p:spPr>
            <a:xfrm>
              <a:off x="8445350" y="431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38" name="Freeform: Shape 200">
              <a:extLst>
                <a:ext uri="{FF2B5EF4-FFF2-40B4-BE49-F238E27FC236}">
                  <a16:creationId xmlns:a16="http://schemas.microsoft.com/office/drawing/2014/main" id="{0AE4220F-9992-4C3F-8764-6C04BB9407F8}"/>
                </a:ext>
              </a:extLst>
            </p:cNvPr>
            <p:cNvSpPr/>
            <p:nvPr/>
          </p:nvSpPr>
          <p:spPr>
            <a:xfrm>
              <a:off x="8521550" y="431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39" name="Freeform: Shape 201">
              <a:extLst>
                <a:ext uri="{FF2B5EF4-FFF2-40B4-BE49-F238E27FC236}">
                  <a16:creationId xmlns:a16="http://schemas.microsoft.com/office/drawing/2014/main" id="{8FDAC476-D7B4-4D81-BFA6-FA30B7DD04CB}"/>
                </a:ext>
              </a:extLst>
            </p:cNvPr>
            <p:cNvSpPr/>
            <p:nvPr/>
          </p:nvSpPr>
          <p:spPr>
            <a:xfrm>
              <a:off x="8597750" y="431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40" name="Freeform: Shape 202">
              <a:extLst>
                <a:ext uri="{FF2B5EF4-FFF2-40B4-BE49-F238E27FC236}">
                  <a16:creationId xmlns:a16="http://schemas.microsoft.com/office/drawing/2014/main" id="{5F4AD2F0-5201-4A62-AEAD-105A86193721}"/>
                </a:ext>
              </a:extLst>
            </p:cNvPr>
            <p:cNvSpPr/>
            <p:nvPr/>
          </p:nvSpPr>
          <p:spPr>
            <a:xfrm>
              <a:off x="8654900" y="431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41" name="Freeform: Shape 203">
              <a:extLst>
                <a:ext uri="{FF2B5EF4-FFF2-40B4-BE49-F238E27FC236}">
                  <a16:creationId xmlns:a16="http://schemas.microsoft.com/office/drawing/2014/main" id="{BD58CF0D-C6EF-4B74-A12B-C227B11C40F5}"/>
                </a:ext>
              </a:extLst>
            </p:cNvPr>
            <p:cNvSpPr/>
            <p:nvPr/>
          </p:nvSpPr>
          <p:spPr>
            <a:xfrm>
              <a:off x="8731100" y="431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sp>
          <p:nvSpPr>
            <p:cNvPr id="242" name="Freeform: Shape 204">
              <a:extLst>
                <a:ext uri="{FF2B5EF4-FFF2-40B4-BE49-F238E27FC236}">
                  <a16:creationId xmlns:a16="http://schemas.microsoft.com/office/drawing/2014/main" id="{F329EF62-6BDE-4224-A079-614C6C9A4E9E}"/>
                </a:ext>
              </a:extLst>
            </p:cNvPr>
            <p:cNvSpPr/>
            <p:nvPr/>
          </p:nvSpPr>
          <p:spPr>
            <a:xfrm>
              <a:off x="8807300" y="431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tlCol="0" anchor="ctr"/>
            <a:lstStyle/>
            <a:p>
              <a:endParaRPr lang="en-GB" sz="1200"/>
            </a:p>
          </p:txBody>
        </p:sp>
      </p:grpSp>
      <p:grpSp>
        <p:nvGrpSpPr>
          <p:cNvPr id="243" name="Group 242">
            <a:extLst>
              <a:ext uri="{FF2B5EF4-FFF2-40B4-BE49-F238E27FC236}">
                <a16:creationId xmlns:a16="http://schemas.microsoft.com/office/drawing/2014/main" id="{A5572C3C-1EDC-45C3-878A-33A35BD2C6AE}"/>
              </a:ext>
            </a:extLst>
          </p:cNvPr>
          <p:cNvGrpSpPr/>
          <p:nvPr/>
        </p:nvGrpSpPr>
        <p:grpSpPr>
          <a:xfrm>
            <a:off x="1139702" y="3150210"/>
            <a:ext cx="4164990" cy="1966913"/>
            <a:chOff x="3490912" y="2205037"/>
            <a:chExt cx="5211298" cy="2452210"/>
          </a:xfrm>
        </p:grpSpPr>
        <p:sp>
          <p:nvSpPr>
            <p:cNvPr id="244" name="Freeform: Shape 209">
              <a:extLst>
                <a:ext uri="{FF2B5EF4-FFF2-40B4-BE49-F238E27FC236}">
                  <a16:creationId xmlns:a16="http://schemas.microsoft.com/office/drawing/2014/main" id="{551BAA15-C2AE-4B7C-BDCE-4069021647E7}"/>
                </a:ext>
              </a:extLst>
            </p:cNvPr>
            <p:cNvSpPr/>
            <p:nvPr/>
          </p:nvSpPr>
          <p:spPr>
            <a:xfrm>
              <a:off x="3490912" y="2224643"/>
              <a:ext cx="5211298" cy="2386770"/>
            </a:xfrm>
            <a:custGeom>
              <a:avLst/>
              <a:gdLst>
                <a:gd name="connsiteX0" fmla="*/ 5211299 w 5211298"/>
                <a:gd name="connsiteY0" fmla="*/ 2386770 h 2386770"/>
                <a:gd name="connsiteX1" fmla="*/ 5147501 w 5211298"/>
                <a:gd name="connsiteY1" fmla="*/ 2386770 h 2386770"/>
                <a:gd name="connsiteX2" fmla="*/ 5147501 w 5211298"/>
                <a:gd name="connsiteY2" fmla="*/ 2252582 h 2386770"/>
                <a:gd name="connsiteX3" fmla="*/ 4590955 w 5211298"/>
                <a:gd name="connsiteY3" fmla="*/ 2252582 h 2386770"/>
                <a:gd name="connsiteX4" fmla="*/ 4590955 w 5211298"/>
                <a:gd name="connsiteY4" fmla="*/ 2193184 h 2386770"/>
                <a:gd name="connsiteX5" fmla="*/ 4522765 w 5211298"/>
                <a:gd name="connsiteY5" fmla="*/ 2193184 h 2386770"/>
                <a:gd name="connsiteX6" fmla="*/ 4522765 w 5211298"/>
                <a:gd name="connsiteY6" fmla="*/ 2124995 h 2386770"/>
                <a:gd name="connsiteX7" fmla="*/ 4210393 w 5211298"/>
                <a:gd name="connsiteY7" fmla="*/ 2124995 h 2386770"/>
                <a:gd name="connsiteX8" fmla="*/ 4210393 w 5211298"/>
                <a:gd name="connsiteY8" fmla="*/ 2111793 h 2386770"/>
                <a:gd name="connsiteX9" fmla="*/ 4168597 w 5211298"/>
                <a:gd name="connsiteY9" fmla="*/ 2111793 h 2386770"/>
                <a:gd name="connsiteX10" fmla="*/ 4168597 w 5211298"/>
                <a:gd name="connsiteY10" fmla="*/ 2087599 h 2386770"/>
                <a:gd name="connsiteX11" fmla="*/ 4124601 w 5211298"/>
                <a:gd name="connsiteY11" fmla="*/ 2087599 h 2386770"/>
                <a:gd name="connsiteX12" fmla="*/ 4124601 w 5211298"/>
                <a:gd name="connsiteY12" fmla="*/ 2048004 h 2386770"/>
                <a:gd name="connsiteX13" fmla="*/ 4008015 w 5211298"/>
                <a:gd name="connsiteY13" fmla="*/ 2048004 h 2386770"/>
                <a:gd name="connsiteX14" fmla="*/ 4008015 w 5211298"/>
                <a:gd name="connsiteY14" fmla="*/ 2017210 h 2386770"/>
                <a:gd name="connsiteX15" fmla="*/ 3964020 w 5211298"/>
                <a:gd name="connsiteY15" fmla="*/ 2017210 h 2386770"/>
                <a:gd name="connsiteX16" fmla="*/ 3964020 w 5211298"/>
                <a:gd name="connsiteY16" fmla="*/ 1988606 h 2386770"/>
                <a:gd name="connsiteX17" fmla="*/ 3871627 w 5211298"/>
                <a:gd name="connsiteY17" fmla="*/ 1988606 h 2386770"/>
                <a:gd name="connsiteX18" fmla="*/ 3871627 w 5211298"/>
                <a:gd name="connsiteY18" fmla="*/ 1964413 h 2386770"/>
                <a:gd name="connsiteX19" fmla="*/ 3796837 w 5211298"/>
                <a:gd name="connsiteY19" fmla="*/ 1964413 h 2386770"/>
                <a:gd name="connsiteX20" fmla="*/ 3796837 w 5211298"/>
                <a:gd name="connsiteY20" fmla="*/ 1940210 h 2386770"/>
                <a:gd name="connsiteX21" fmla="*/ 3715436 w 5211298"/>
                <a:gd name="connsiteY21" fmla="*/ 1940210 h 2386770"/>
                <a:gd name="connsiteX22" fmla="*/ 3715436 w 5211298"/>
                <a:gd name="connsiteY22" fmla="*/ 1911616 h 2386770"/>
                <a:gd name="connsiteX23" fmla="*/ 3673640 w 5211298"/>
                <a:gd name="connsiteY23" fmla="*/ 1911616 h 2386770"/>
                <a:gd name="connsiteX24" fmla="*/ 3673640 w 5211298"/>
                <a:gd name="connsiteY24" fmla="*/ 1878621 h 2386770"/>
                <a:gd name="connsiteX25" fmla="*/ 3645046 w 5211298"/>
                <a:gd name="connsiteY25" fmla="*/ 1878621 h 2386770"/>
                <a:gd name="connsiteX26" fmla="*/ 3645046 w 5211298"/>
                <a:gd name="connsiteY26" fmla="*/ 1863219 h 2386770"/>
                <a:gd name="connsiteX27" fmla="*/ 3539461 w 5211298"/>
                <a:gd name="connsiteY27" fmla="*/ 1863219 h 2386770"/>
                <a:gd name="connsiteX28" fmla="*/ 3539461 w 5211298"/>
                <a:gd name="connsiteY28" fmla="*/ 1841226 h 2386770"/>
                <a:gd name="connsiteX29" fmla="*/ 3506457 w 5211298"/>
                <a:gd name="connsiteY29" fmla="*/ 1841226 h 2386770"/>
                <a:gd name="connsiteX30" fmla="*/ 3506457 w 5211298"/>
                <a:gd name="connsiteY30" fmla="*/ 1812622 h 2386770"/>
                <a:gd name="connsiteX31" fmla="*/ 3462461 w 5211298"/>
                <a:gd name="connsiteY31" fmla="*/ 1812622 h 2386770"/>
                <a:gd name="connsiteX32" fmla="*/ 3462461 w 5211298"/>
                <a:gd name="connsiteY32" fmla="*/ 1806021 h 2386770"/>
                <a:gd name="connsiteX33" fmla="*/ 3378870 w 5211298"/>
                <a:gd name="connsiteY33" fmla="*/ 1806021 h 2386770"/>
                <a:gd name="connsiteX34" fmla="*/ 3378870 w 5211298"/>
                <a:gd name="connsiteY34" fmla="*/ 1770827 h 2386770"/>
                <a:gd name="connsiteX35" fmla="*/ 3317281 w 5211298"/>
                <a:gd name="connsiteY35" fmla="*/ 1770827 h 2386770"/>
                <a:gd name="connsiteX36" fmla="*/ 3317281 w 5211298"/>
                <a:gd name="connsiteY36" fmla="*/ 1724630 h 2386770"/>
                <a:gd name="connsiteX37" fmla="*/ 3143498 w 5211298"/>
                <a:gd name="connsiteY37" fmla="*/ 1724630 h 2386770"/>
                <a:gd name="connsiteX38" fmla="*/ 3143498 w 5211298"/>
                <a:gd name="connsiteY38" fmla="*/ 1715829 h 2386770"/>
                <a:gd name="connsiteX39" fmla="*/ 3088501 w 5211298"/>
                <a:gd name="connsiteY39" fmla="*/ 1715829 h 2386770"/>
                <a:gd name="connsiteX40" fmla="*/ 3088501 w 5211298"/>
                <a:gd name="connsiteY40" fmla="*/ 1687235 h 2386770"/>
                <a:gd name="connsiteX41" fmla="*/ 3066507 w 5211298"/>
                <a:gd name="connsiteY41" fmla="*/ 1687235 h 2386770"/>
                <a:gd name="connsiteX42" fmla="*/ 3066507 w 5211298"/>
                <a:gd name="connsiteY42" fmla="*/ 1669642 h 2386770"/>
                <a:gd name="connsiteX43" fmla="*/ 2982916 w 5211298"/>
                <a:gd name="connsiteY43" fmla="*/ 1669642 h 2386770"/>
                <a:gd name="connsiteX44" fmla="*/ 2982916 w 5211298"/>
                <a:gd name="connsiteY44" fmla="*/ 1645439 h 2386770"/>
                <a:gd name="connsiteX45" fmla="*/ 2879522 w 5211298"/>
                <a:gd name="connsiteY45" fmla="*/ 1645439 h 2386770"/>
                <a:gd name="connsiteX46" fmla="*/ 2879522 w 5211298"/>
                <a:gd name="connsiteY46" fmla="*/ 1601443 h 2386770"/>
                <a:gd name="connsiteX47" fmla="*/ 2842127 w 5211298"/>
                <a:gd name="connsiteY47" fmla="*/ 1601443 h 2386770"/>
                <a:gd name="connsiteX48" fmla="*/ 2842127 w 5211298"/>
                <a:gd name="connsiteY48" fmla="*/ 1559648 h 2386770"/>
                <a:gd name="connsiteX49" fmla="*/ 2754135 w 5211298"/>
                <a:gd name="connsiteY49" fmla="*/ 1559648 h 2386770"/>
                <a:gd name="connsiteX50" fmla="*/ 2754135 w 5211298"/>
                <a:gd name="connsiteY50" fmla="*/ 1542055 h 2386770"/>
                <a:gd name="connsiteX51" fmla="*/ 2721140 w 5211298"/>
                <a:gd name="connsiteY51" fmla="*/ 1542055 h 2386770"/>
                <a:gd name="connsiteX52" fmla="*/ 2721140 w 5211298"/>
                <a:gd name="connsiteY52" fmla="*/ 1513452 h 2386770"/>
                <a:gd name="connsiteX53" fmla="*/ 2703538 w 5211298"/>
                <a:gd name="connsiteY53" fmla="*/ 1513452 h 2386770"/>
                <a:gd name="connsiteX54" fmla="*/ 2703538 w 5211298"/>
                <a:gd name="connsiteY54" fmla="*/ 1480457 h 2386770"/>
                <a:gd name="connsiteX55" fmla="*/ 2589152 w 5211298"/>
                <a:gd name="connsiteY55" fmla="*/ 1480457 h 2386770"/>
                <a:gd name="connsiteX56" fmla="*/ 2589152 w 5211298"/>
                <a:gd name="connsiteY56" fmla="*/ 1456263 h 2386770"/>
                <a:gd name="connsiteX57" fmla="*/ 2560549 w 5211298"/>
                <a:gd name="connsiteY57" fmla="*/ 1456263 h 2386770"/>
                <a:gd name="connsiteX58" fmla="*/ 2560549 w 5211298"/>
                <a:gd name="connsiteY58" fmla="*/ 1405667 h 2386770"/>
                <a:gd name="connsiteX59" fmla="*/ 2505561 w 5211298"/>
                <a:gd name="connsiteY59" fmla="*/ 1405667 h 2386770"/>
                <a:gd name="connsiteX60" fmla="*/ 2505561 w 5211298"/>
                <a:gd name="connsiteY60" fmla="*/ 1366071 h 2386770"/>
                <a:gd name="connsiteX61" fmla="*/ 2454964 w 5211298"/>
                <a:gd name="connsiteY61" fmla="*/ 1366071 h 2386770"/>
                <a:gd name="connsiteX62" fmla="*/ 2454964 w 5211298"/>
                <a:gd name="connsiteY62" fmla="*/ 1326476 h 2386770"/>
                <a:gd name="connsiteX63" fmla="*/ 2406568 w 5211298"/>
                <a:gd name="connsiteY63" fmla="*/ 1326476 h 2386770"/>
                <a:gd name="connsiteX64" fmla="*/ 2406568 w 5211298"/>
                <a:gd name="connsiteY64" fmla="*/ 1304473 h 2386770"/>
                <a:gd name="connsiteX65" fmla="*/ 2351570 w 5211298"/>
                <a:gd name="connsiteY65" fmla="*/ 1304473 h 2386770"/>
                <a:gd name="connsiteX66" fmla="*/ 2351570 w 5211298"/>
                <a:gd name="connsiteY66" fmla="*/ 1271478 h 2386770"/>
                <a:gd name="connsiteX67" fmla="*/ 2300973 w 5211298"/>
                <a:gd name="connsiteY67" fmla="*/ 1271478 h 2386770"/>
                <a:gd name="connsiteX68" fmla="*/ 2300973 w 5211298"/>
                <a:gd name="connsiteY68" fmla="*/ 1245075 h 2386770"/>
                <a:gd name="connsiteX69" fmla="*/ 2300973 w 5211298"/>
                <a:gd name="connsiteY69" fmla="*/ 1245075 h 2386770"/>
                <a:gd name="connsiteX70" fmla="*/ 2300973 w 5211298"/>
                <a:gd name="connsiteY70" fmla="*/ 1216481 h 2386770"/>
                <a:gd name="connsiteX71" fmla="*/ 2173386 w 5211298"/>
                <a:gd name="connsiteY71" fmla="*/ 1216481 h 2386770"/>
                <a:gd name="connsiteX72" fmla="*/ 2173386 w 5211298"/>
                <a:gd name="connsiteY72" fmla="*/ 1148292 h 2386770"/>
                <a:gd name="connsiteX73" fmla="*/ 2056800 w 5211298"/>
                <a:gd name="connsiteY73" fmla="*/ 1148292 h 2386770"/>
                <a:gd name="connsiteX74" fmla="*/ 2056800 w 5211298"/>
                <a:gd name="connsiteY74" fmla="*/ 1115287 h 2386770"/>
                <a:gd name="connsiteX75" fmla="*/ 1986410 w 5211298"/>
                <a:gd name="connsiteY75" fmla="*/ 1115287 h 2386770"/>
                <a:gd name="connsiteX76" fmla="*/ 1986410 w 5211298"/>
                <a:gd name="connsiteY76" fmla="*/ 1099895 h 2386770"/>
                <a:gd name="connsiteX77" fmla="*/ 1942414 w 5211298"/>
                <a:gd name="connsiteY77" fmla="*/ 1099895 h 2386770"/>
                <a:gd name="connsiteX78" fmla="*/ 1942414 w 5211298"/>
                <a:gd name="connsiteY78" fmla="*/ 1075692 h 2386770"/>
                <a:gd name="connsiteX79" fmla="*/ 1847821 w 5211298"/>
                <a:gd name="connsiteY79" fmla="*/ 1075692 h 2386770"/>
                <a:gd name="connsiteX80" fmla="*/ 1847821 w 5211298"/>
                <a:gd name="connsiteY80" fmla="*/ 1040497 h 2386770"/>
                <a:gd name="connsiteX81" fmla="*/ 1808226 w 5211298"/>
                <a:gd name="connsiteY81" fmla="*/ 1040497 h 2386770"/>
                <a:gd name="connsiteX82" fmla="*/ 1808226 w 5211298"/>
                <a:gd name="connsiteY82" fmla="*/ 1022904 h 2386770"/>
                <a:gd name="connsiteX83" fmla="*/ 1764230 w 5211298"/>
                <a:gd name="connsiteY83" fmla="*/ 1022904 h 2386770"/>
                <a:gd name="connsiteX84" fmla="*/ 1764230 w 5211298"/>
                <a:gd name="connsiteY84" fmla="*/ 974508 h 2386770"/>
                <a:gd name="connsiteX85" fmla="*/ 1740027 w 5211298"/>
                <a:gd name="connsiteY85" fmla="*/ 974508 h 2386770"/>
                <a:gd name="connsiteX86" fmla="*/ 1740027 w 5211298"/>
                <a:gd name="connsiteY86" fmla="*/ 952505 h 2386770"/>
                <a:gd name="connsiteX87" fmla="*/ 1700432 w 5211298"/>
                <a:gd name="connsiteY87" fmla="*/ 952505 h 2386770"/>
                <a:gd name="connsiteX88" fmla="*/ 1700432 w 5211298"/>
                <a:gd name="connsiteY88" fmla="*/ 904112 h 2386770"/>
                <a:gd name="connsiteX89" fmla="*/ 1652045 w 5211298"/>
                <a:gd name="connsiteY89" fmla="*/ 904112 h 2386770"/>
                <a:gd name="connsiteX90" fmla="*/ 1652045 w 5211298"/>
                <a:gd name="connsiteY90" fmla="*/ 882114 h 2386770"/>
                <a:gd name="connsiteX91" fmla="*/ 1614640 w 5211298"/>
                <a:gd name="connsiteY91" fmla="*/ 882114 h 2386770"/>
                <a:gd name="connsiteX92" fmla="*/ 1614640 w 5211298"/>
                <a:gd name="connsiteY92" fmla="*/ 860116 h 2386770"/>
                <a:gd name="connsiteX93" fmla="*/ 1581645 w 5211298"/>
                <a:gd name="connsiteY93" fmla="*/ 860116 h 2386770"/>
                <a:gd name="connsiteX94" fmla="*/ 1581645 w 5211298"/>
                <a:gd name="connsiteY94" fmla="*/ 816121 h 2386770"/>
                <a:gd name="connsiteX95" fmla="*/ 1535449 w 5211298"/>
                <a:gd name="connsiteY95" fmla="*/ 816121 h 2386770"/>
                <a:gd name="connsiteX96" fmla="*/ 1535449 w 5211298"/>
                <a:gd name="connsiteY96" fmla="*/ 778724 h 2386770"/>
                <a:gd name="connsiteX97" fmla="*/ 1449658 w 5211298"/>
                <a:gd name="connsiteY97" fmla="*/ 778724 h 2386770"/>
                <a:gd name="connsiteX98" fmla="*/ 1449658 w 5211298"/>
                <a:gd name="connsiteY98" fmla="*/ 710531 h 2386770"/>
                <a:gd name="connsiteX99" fmla="*/ 1361665 w 5211298"/>
                <a:gd name="connsiteY99" fmla="*/ 710531 h 2386770"/>
                <a:gd name="connsiteX100" fmla="*/ 1361665 w 5211298"/>
                <a:gd name="connsiteY100" fmla="*/ 655537 h 2386770"/>
                <a:gd name="connsiteX101" fmla="*/ 1313269 w 5211298"/>
                <a:gd name="connsiteY101" fmla="*/ 655537 h 2386770"/>
                <a:gd name="connsiteX102" fmla="*/ 1313269 w 5211298"/>
                <a:gd name="connsiteY102" fmla="*/ 615940 h 2386770"/>
                <a:gd name="connsiteX103" fmla="*/ 1245079 w 5211298"/>
                <a:gd name="connsiteY103" fmla="*/ 615940 h 2386770"/>
                <a:gd name="connsiteX104" fmla="*/ 1245079 w 5211298"/>
                <a:gd name="connsiteY104" fmla="*/ 593942 h 2386770"/>
                <a:gd name="connsiteX105" fmla="*/ 1203284 w 5211298"/>
                <a:gd name="connsiteY105" fmla="*/ 593942 h 2386770"/>
                <a:gd name="connsiteX106" fmla="*/ 1203284 w 5211298"/>
                <a:gd name="connsiteY106" fmla="*/ 552147 h 2386770"/>
                <a:gd name="connsiteX107" fmla="*/ 1154887 w 5211298"/>
                <a:gd name="connsiteY107" fmla="*/ 552147 h 2386770"/>
                <a:gd name="connsiteX108" fmla="*/ 1154887 w 5211298"/>
                <a:gd name="connsiteY108" fmla="*/ 525749 h 2386770"/>
                <a:gd name="connsiteX109" fmla="*/ 1080097 w 5211298"/>
                <a:gd name="connsiteY109" fmla="*/ 525749 h 2386770"/>
                <a:gd name="connsiteX110" fmla="*/ 1080097 w 5211298"/>
                <a:gd name="connsiteY110" fmla="*/ 479554 h 2386770"/>
                <a:gd name="connsiteX111" fmla="*/ 1051503 w 5211298"/>
                <a:gd name="connsiteY111" fmla="*/ 479554 h 2386770"/>
                <a:gd name="connsiteX112" fmla="*/ 1051503 w 5211298"/>
                <a:gd name="connsiteY112" fmla="*/ 428959 h 2386770"/>
                <a:gd name="connsiteX113" fmla="*/ 1003106 w 5211298"/>
                <a:gd name="connsiteY113" fmla="*/ 428959 h 2386770"/>
                <a:gd name="connsiteX114" fmla="*/ 1003106 w 5211298"/>
                <a:gd name="connsiteY114" fmla="*/ 415760 h 2386770"/>
                <a:gd name="connsiteX115" fmla="*/ 981104 w 5211298"/>
                <a:gd name="connsiteY115" fmla="*/ 415760 h 2386770"/>
                <a:gd name="connsiteX116" fmla="*/ 981104 w 5211298"/>
                <a:gd name="connsiteY116" fmla="*/ 382763 h 2386770"/>
                <a:gd name="connsiteX117" fmla="*/ 921710 w 5211298"/>
                <a:gd name="connsiteY117" fmla="*/ 382763 h 2386770"/>
                <a:gd name="connsiteX118" fmla="*/ 921710 w 5211298"/>
                <a:gd name="connsiteY118" fmla="*/ 349766 h 2386770"/>
                <a:gd name="connsiteX119" fmla="*/ 864517 w 5211298"/>
                <a:gd name="connsiteY119" fmla="*/ 349766 h 2386770"/>
                <a:gd name="connsiteX120" fmla="*/ 864517 w 5211298"/>
                <a:gd name="connsiteY120" fmla="*/ 325569 h 2386770"/>
                <a:gd name="connsiteX121" fmla="*/ 783125 w 5211298"/>
                <a:gd name="connsiteY121" fmla="*/ 325569 h 2386770"/>
                <a:gd name="connsiteX122" fmla="*/ 783125 w 5211298"/>
                <a:gd name="connsiteY122" fmla="*/ 272774 h 2386770"/>
                <a:gd name="connsiteX123" fmla="*/ 730329 w 5211298"/>
                <a:gd name="connsiteY123" fmla="*/ 272774 h 2386770"/>
                <a:gd name="connsiteX124" fmla="*/ 730329 w 5211298"/>
                <a:gd name="connsiteY124" fmla="*/ 233177 h 2386770"/>
                <a:gd name="connsiteX125" fmla="*/ 681934 w 5211298"/>
                <a:gd name="connsiteY125" fmla="*/ 233177 h 2386770"/>
                <a:gd name="connsiteX126" fmla="*/ 681934 w 5211298"/>
                <a:gd name="connsiteY126" fmla="*/ 208980 h 2386770"/>
                <a:gd name="connsiteX127" fmla="*/ 644538 w 5211298"/>
                <a:gd name="connsiteY127" fmla="*/ 208980 h 2386770"/>
                <a:gd name="connsiteX128" fmla="*/ 644538 w 5211298"/>
                <a:gd name="connsiteY128" fmla="*/ 189182 h 2386770"/>
                <a:gd name="connsiteX129" fmla="*/ 596142 w 5211298"/>
                <a:gd name="connsiteY129" fmla="*/ 189182 h 2386770"/>
                <a:gd name="connsiteX130" fmla="*/ 596142 w 5211298"/>
                <a:gd name="connsiteY130" fmla="*/ 158385 h 2386770"/>
                <a:gd name="connsiteX131" fmla="*/ 565345 w 5211298"/>
                <a:gd name="connsiteY131" fmla="*/ 158385 h 2386770"/>
                <a:gd name="connsiteX132" fmla="*/ 565345 w 5211298"/>
                <a:gd name="connsiteY132" fmla="*/ 147385 h 2386770"/>
                <a:gd name="connsiteX133" fmla="*/ 534548 w 5211298"/>
                <a:gd name="connsiteY133" fmla="*/ 147385 h 2386770"/>
                <a:gd name="connsiteX134" fmla="*/ 534548 w 5211298"/>
                <a:gd name="connsiteY134" fmla="*/ 105590 h 2386770"/>
                <a:gd name="connsiteX135" fmla="*/ 415760 w 5211298"/>
                <a:gd name="connsiteY135" fmla="*/ 105590 h 2386770"/>
                <a:gd name="connsiteX136" fmla="*/ 415760 w 5211298"/>
                <a:gd name="connsiteY136" fmla="*/ 81392 h 2386770"/>
                <a:gd name="connsiteX137" fmla="*/ 283773 w 5211298"/>
                <a:gd name="connsiteY137" fmla="*/ 81392 h 2386770"/>
                <a:gd name="connsiteX138" fmla="*/ 283773 w 5211298"/>
                <a:gd name="connsiteY138" fmla="*/ 39596 h 2386770"/>
                <a:gd name="connsiteX139" fmla="*/ 206780 w 5211298"/>
                <a:gd name="connsiteY139" fmla="*/ 39596 h 2386770"/>
                <a:gd name="connsiteX140" fmla="*/ 206780 w 5211298"/>
                <a:gd name="connsiteY140" fmla="*/ 19798 h 2386770"/>
                <a:gd name="connsiteX141" fmla="*/ 65994 w 5211298"/>
                <a:gd name="connsiteY141" fmla="*/ 19798 h 2386770"/>
                <a:gd name="connsiteX142" fmla="*/ 65994 w 5211298"/>
                <a:gd name="connsiteY142" fmla="*/ 0 h 2386770"/>
                <a:gd name="connsiteX143" fmla="*/ 0 w 5211298"/>
                <a:gd name="connsiteY143" fmla="*/ 0 h 238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11298" h="2386770">
                  <a:moveTo>
                    <a:pt x="5211299" y="2386770"/>
                  </a:moveTo>
                  <a:lnTo>
                    <a:pt x="5147501" y="2386770"/>
                  </a:lnTo>
                  <a:lnTo>
                    <a:pt x="5147501" y="2252582"/>
                  </a:lnTo>
                  <a:lnTo>
                    <a:pt x="4590955" y="2252582"/>
                  </a:lnTo>
                  <a:lnTo>
                    <a:pt x="4590955" y="2193184"/>
                  </a:lnTo>
                  <a:lnTo>
                    <a:pt x="4522765" y="2193184"/>
                  </a:lnTo>
                  <a:lnTo>
                    <a:pt x="4522765" y="2124995"/>
                  </a:lnTo>
                  <a:lnTo>
                    <a:pt x="4210393" y="2124995"/>
                  </a:lnTo>
                  <a:lnTo>
                    <a:pt x="4210393" y="2111793"/>
                  </a:lnTo>
                  <a:lnTo>
                    <a:pt x="4168597" y="2111793"/>
                  </a:lnTo>
                  <a:lnTo>
                    <a:pt x="4168597" y="2087599"/>
                  </a:lnTo>
                  <a:lnTo>
                    <a:pt x="4124601" y="2087599"/>
                  </a:lnTo>
                  <a:lnTo>
                    <a:pt x="4124601" y="2048004"/>
                  </a:lnTo>
                  <a:lnTo>
                    <a:pt x="4008015" y="2048004"/>
                  </a:lnTo>
                  <a:lnTo>
                    <a:pt x="4008015" y="2017210"/>
                  </a:lnTo>
                  <a:lnTo>
                    <a:pt x="3964020" y="2017210"/>
                  </a:lnTo>
                  <a:lnTo>
                    <a:pt x="3964020" y="1988606"/>
                  </a:lnTo>
                  <a:lnTo>
                    <a:pt x="3871627" y="1988606"/>
                  </a:lnTo>
                  <a:lnTo>
                    <a:pt x="3871627" y="1964413"/>
                  </a:lnTo>
                  <a:lnTo>
                    <a:pt x="3796837" y="1964413"/>
                  </a:lnTo>
                  <a:lnTo>
                    <a:pt x="3796837" y="1940210"/>
                  </a:lnTo>
                  <a:lnTo>
                    <a:pt x="3715436" y="1940210"/>
                  </a:lnTo>
                  <a:lnTo>
                    <a:pt x="3715436" y="1911616"/>
                  </a:lnTo>
                  <a:lnTo>
                    <a:pt x="3673640" y="1911616"/>
                  </a:lnTo>
                  <a:lnTo>
                    <a:pt x="3673640" y="1878621"/>
                  </a:lnTo>
                  <a:lnTo>
                    <a:pt x="3645046" y="1878621"/>
                  </a:lnTo>
                  <a:lnTo>
                    <a:pt x="3645046" y="1863219"/>
                  </a:lnTo>
                  <a:lnTo>
                    <a:pt x="3539461" y="1863219"/>
                  </a:lnTo>
                  <a:lnTo>
                    <a:pt x="3539461" y="1841226"/>
                  </a:lnTo>
                  <a:lnTo>
                    <a:pt x="3506457" y="1841226"/>
                  </a:lnTo>
                  <a:lnTo>
                    <a:pt x="3506457" y="1812622"/>
                  </a:lnTo>
                  <a:lnTo>
                    <a:pt x="3462461" y="1812622"/>
                  </a:lnTo>
                  <a:lnTo>
                    <a:pt x="3462461" y="1806021"/>
                  </a:lnTo>
                  <a:lnTo>
                    <a:pt x="3378870" y="1806021"/>
                  </a:lnTo>
                  <a:lnTo>
                    <a:pt x="3378870" y="1770827"/>
                  </a:lnTo>
                  <a:lnTo>
                    <a:pt x="3317281" y="1770827"/>
                  </a:lnTo>
                  <a:lnTo>
                    <a:pt x="3317281" y="1724630"/>
                  </a:lnTo>
                  <a:lnTo>
                    <a:pt x="3143498" y="1724630"/>
                  </a:lnTo>
                  <a:lnTo>
                    <a:pt x="3143498" y="1715829"/>
                  </a:lnTo>
                  <a:lnTo>
                    <a:pt x="3088501" y="1715829"/>
                  </a:lnTo>
                  <a:lnTo>
                    <a:pt x="3088501" y="1687235"/>
                  </a:lnTo>
                  <a:lnTo>
                    <a:pt x="3066507" y="1687235"/>
                  </a:lnTo>
                  <a:lnTo>
                    <a:pt x="3066507" y="1669642"/>
                  </a:lnTo>
                  <a:lnTo>
                    <a:pt x="2982916" y="1669642"/>
                  </a:lnTo>
                  <a:lnTo>
                    <a:pt x="2982916" y="1645439"/>
                  </a:lnTo>
                  <a:lnTo>
                    <a:pt x="2879522" y="1645439"/>
                  </a:lnTo>
                  <a:lnTo>
                    <a:pt x="2879522" y="1601443"/>
                  </a:lnTo>
                  <a:lnTo>
                    <a:pt x="2842127" y="1601443"/>
                  </a:lnTo>
                  <a:lnTo>
                    <a:pt x="2842127" y="1559648"/>
                  </a:lnTo>
                  <a:lnTo>
                    <a:pt x="2754135" y="1559648"/>
                  </a:lnTo>
                  <a:lnTo>
                    <a:pt x="2754135" y="1542055"/>
                  </a:lnTo>
                  <a:lnTo>
                    <a:pt x="2721140" y="1542055"/>
                  </a:lnTo>
                  <a:lnTo>
                    <a:pt x="2721140" y="1513452"/>
                  </a:lnTo>
                  <a:lnTo>
                    <a:pt x="2703538" y="1513452"/>
                  </a:lnTo>
                  <a:lnTo>
                    <a:pt x="2703538" y="1480457"/>
                  </a:lnTo>
                  <a:lnTo>
                    <a:pt x="2589152" y="1480457"/>
                  </a:lnTo>
                  <a:lnTo>
                    <a:pt x="2589152" y="1456263"/>
                  </a:lnTo>
                  <a:lnTo>
                    <a:pt x="2560549" y="1456263"/>
                  </a:lnTo>
                  <a:lnTo>
                    <a:pt x="2560549" y="1405667"/>
                  </a:lnTo>
                  <a:lnTo>
                    <a:pt x="2505561" y="1405667"/>
                  </a:lnTo>
                  <a:lnTo>
                    <a:pt x="2505561" y="1366071"/>
                  </a:lnTo>
                  <a:lnTo>
                    <a:pt x="2454964" y="1366071"/>
                  </a:lnTo>
                  <a:lnTo>
                    <a:pt x="2454964" y="1326476"/>
                  </a:lnTo>
                  <a:lnTo>
                    <a:pt x="2406568" y="1326476"/>
                  </a:lnTo>
                  <a:lnTo>
                    <a:pt x="2406568" y="1304473"/>
                  </a:lnTo>
                  <a:lnTo>
                    <a:pt x="2351570" y="1304473"/>
                  </a:lnTo>
                  <a:lnTo>
                    <a:pt x="2351570" y="1271478"/>
                  </a:lnTo>
                  <a:lnTo>
                    <a:pt x="2300973" y="1271478"/>
                  </a:lnTo>
                  <a:lnTo>
                    <a:pt x="2300973" y="1245075"/>
                  </a:lnTo>
                  <a:lnTo>
                    <a:pt x="2300973" y="1245075"/>
                  </a:lnTo>
                  <a:lnTo>
                    <a:pt x="2300973" y="1216481"/>
                  </a:lnTo>
                  <a:lnTo>
                    <a:pt x="2173386" y="1216481"/>
                  </a:lnTo>
                  <a:lnTo>
                    <a:pt x="2173386" y="1148292"/>
                  </a:lnTo>
                  <a:lnTo>
                    <a:pt x="2056800" y="1148292"/>
                  </a:lnTo>
                  <a:lnTo>
                    <a:pt x="2056800" y="1115287"/>
                  </a:lnTo>
                  <a:lnTo>
                    <a:pt x="1986410" y="1115287"/>
                  </a:lnTo>
                  <a:lnTo>
                    <a:pt x="1986410" y="1099895"/>
                  </a:lnTo>
                  <a:lnTo>
                    <a:pt x="1942414" y="1099895"/>
                  </a:lnTo>
                  <a:lnTo>
                    <a:pt x="1942414" y="1075692"/>
                  </a:lnTo>
                  <a:lnTo>
                    <a:pt x="1847821" y="1075692"/>
                  </a:lnTo>
                  <a:lnTo>
                    <a:pt x="1847821" y="1040497"/>
                  </a:lnTo>
                  <a:lnTo>
                    <a:pt x="1808226" y="1040497"/>
                  </a:lnTo>
                  <a:lnTo>
                    <a:pt x="1808226" y="1022904"/>
                  </a:lnTo>
                  <a:lnTo>
                    <a:pt x="1764230" y="1022904"/>
                  </a:lnTo>
                  <a:lnTo>
                    <a:pt x="1764230" y="974508"/>
                  </a:lnTo>
                  <a:lnTo>
                    <a:pt x="1740027" y="974508"/>
                  </a:lnTo>
                  <a:lnTo>
                    <a:pt x="1740027" y="952505"/>
                  </a:lnTo>
                  <a:lnTo>
                    <a:pt x="1700432" y="952505"/>
                  </a:lnTo>
                  <a:lnTo>
                    <a:pt x="1700432" y="904112"/>
                  </a:lnTo>
                  <a:lnTo>
                    <a:pt x="1652045" y="904112"/>
                  </a:lnTo>
                  <a:lnTo>
                    <a:pt x="1652045" y="882114"/>
                  </a:lnTo>
                  <a:lnTo>
                    <a:pt x="1614640" y="882114"/>
                  </a:lnTo>
                  <a:lnTo>
                    <a:pt x="1614640" y="860116"/>
                  </a:lnTo>
                  <a:lnTo>
                    <a:pt x="1581645" y="860116"/>
                  </a:lnTo>
                  <a:lnTo>
                    <a:pt x="1581645" y="816121"/>
                  </a:lnTo>
                  <a:lnTo>
                    <a:pt x="1535449" y="816121"/>
                  </a:lnTo>
                  <a:lnTo>
                    <a:pt x="1535449" y="778724"/>
                  </a:lnTo>
                  <a:lnTo>
                    <a:pt x="1449658" y="778724"/>
                  </a:lnTo>
                  <a:lnTo>
                    <a:pt x="1449658" y="710531"/>
                  </a:lnTo>
                  <a:lnTo>
                    <a:pt x="1361665" y="710531"/>
                  </a:lnTo>
                  <a:lnTo>
                    <a:pt x="1361665" y="655537"/>
                  </a:lnTo>
                  <a:lnTo>
                    <a:pt x="1313269" y="655537"/>
                  </a:lnTo>
                  <a:lnTo>
                    <a:pt x="1313269" y="615940"/>
                  </a:lnTo>
                  <a:lnTo>
                    <a:pt x="1245079" y="615940"/>
                  </a:lnTo>
                  <a:lnTo>
                    <a:pt x="1245079" y="593942"/>
                  </a:lnTo>
                  <a:lnTo>
                    <a:pt x="1203284" y="593942"/>
                  </a:lnTo>
                  <a:lnTo>
                    <a:pt x="1203284" y="552147"/>
                  </a:lnTo>
                  <a:lnTo>
                    <a:pt x="1154887" y="552147"/>
                  </a:lnTo>
                  <a:lnTo>
                    <a:pt x="1154887" y="525749"/>
                  </a:lnTo>
                  <a:lnTo>
                    <a:pt x="1080097" y="525749"/>
                  </a:lnTo>
                  <a:lnTo>
                    <a:pt x="1080097" y="479554"/>
                  </a:lnTo>
                  <a:lnTo>
                    <a:pt x="1051503" y="479554"/>
                  </a:lnTo>
                  <a:lnTo>
                    <a:pt x="1051503" y="428959"/>
                  </a:lnTo>
                  <a:lnTo>
                    <a:pt x="1003106" y="428959"/>
                  </a:lnTo>
                  <a:lnTo>
                    <a:pt x="1003106" y="415760"/>
                  </a:lnTo>
                  <a:lnTo>
                    <a:pt x="981104" y="415760"/>
                  </a:lnTo>
                  <a:lnTo>
                    <a:pt x="981104" y="382763"/>
                  </a:lnTo>
                  <a:lnTo>
                    <a:pt x="921710" y="382763"/>
                  </a:lnTo>
                  <a:lnTo>
                    <a:pt x="921710" y="349766"/>
                  </a:lnTo>
                  <a:lnTo>
                    <a:pt x="864517" y="349766"/>
                  </a:lnTo>
                  <a:lnTo>
                    <a:pt x="864517" y="325569"/>
                  </a:lnTo>
                  <a:lnTo>
                    <a:pt x="783125" y="325569"/>
                  </a:lnTo>
                  <a:lnTo>
                    <a:pt x="783125" y="272774"/>
                  </a:lnTo>
                  <a:lnTo>
                    <a:pt x="730329" y="272774"/>
                  </a:lnTo>
                  <a:lnTo>
                    <a:pt x="730329" y="233177"/>
                  </a:lnTo>
                  <a:lnTo>
                    <a:pt x="681934" y="233177"/>
                  </a:lnTo>
                  <a:lnTo>
                    <a:pt x="681934" y="208980"/>
                  </a:lnTo>
                  <a:lnTo>
                    <a:pt x="644538" y="208980"/>
                  </a:lnTo>
                  <a:lnTo>
                    <a:pt x="644538" y="189182"/>
                  </a:lnTo>
                  <a:lnTo>
                    <a:pt x="596142" y="189182"/>
                  </a:lnTo>
                  <a:lnTo>
                    <a:pt x="596142" y="158385"/>
                  </a:lnTo>
                  <a:lnTo>
                    <a:pt x="565345" y="158385"/>
                  </a:lnTo>
                  <a:lnTo>
                    <a:pt x="565345" y="147385"/>
                  </a:lnTo>
                  <a:lnTo>
                    <a:pt x="534548" y="147385"/>
                  </a:lnTo>
                  <a:lnTo>
                    <a:pt x="534548" y="105590"/>
                  </a:lnTo>
                  <a:lnTo>
                    <a:pt x="415760" y="105590"/>
                  </a:lnTo>
                  <a:lnTo>
                    <a:pt x="415760" y="81392"/>
                  </a:lnTo>
                  <a:lnTo>
                    <a:pt x="283773" y="81392"/>
                  </a:lnTo>
                  <a:lnTo>
                    <a:pt x="283773" y="39596"/>
                  </a:lnTo>
                  <a:lnTo>
                    <a:pt x="206780" y="39596"/>
                  </a:lnTo>
                  <a:lnTo>
                    <a:pt x="206780" y="19798"/>
                  </a:lnTo>
                  <a:lnTo>
                    <a:pt x="65994" y="19798"/>
                  </a:lnTo>
                  <a:lnTo>
                    <a:pt x="65994" y="0"/>
                  </a:lnTo>
                  <a:lnTo>
                    <a:pt x="0" y="0"/>
                  </a:lnTo>
                </a:path>
              </a:pathLst>
            </a:custGeom>
            <a:noFill/>
            <a:ln w="22225" cap="flat">
              <a:solidFill>
                <a:schemeClr val="accent2"/>
              </a:solidFill>
              <a:prstDash val="solid"/>
              <a:miter/>
            </a:ln>
          </p:spPr>
          <p:txBody>
            <a:bodyPr rtlCol="0" anchor="ctr"/>
            <a:lstStyle/>
            <a:p>
              <a:endParaRPr lang="en-GB" sz="1200"/>
            </a:p>
          </p:txBody>
        </p:sp>
        <p:sp>
          <p:nvSpPr>
            <p:cNvPr id="245" name="Freeform: Shape 210">
              <a:extLst>
                <a:ext uri="{FF2B5EF4-FFF2-40B4-BE49-F238E27FC236}">
                  <a16:creationId xmlns:a16="http://schemas.microsoft.com/office/drawing/2014/main" id="{2D65E375-8F51-4192-B823-1A6E3C5856C0}"/>
                </a:ext>
              </a:extLst>
            </p:cNvPr>
            <p:cNvSpPr/>
            <p:nvPr/>
          </p:nvSpPr>
          <p:spPr>
            <a:xfrm>
              <a:off x="3636097" y="22050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2225" cap="flat">
              <a:solidFill>
                <a:schemeClr val="accent2"/>
              </a:solidFill>
              <a:prstDash val="solid"/>
              <a:miter/>
            </a:ln>
          </p:spPr>
          <p:txBody>
            <a:bodyPr rtlCol="0" anchor="ctr"/>
            <a:lstStyle/>
            <a:p>
              <a:endParaRPr lang="en-GB" sz="1200"/>
            </a:p>
          </p:txBody>
        </p:sp>
        <p:sp>
          <p:nvSpPr>
            <p:cNvPr id="246" name="Freeform: Shape 211">
              <a:extLst>
                <a:ext uri="{FF2B5EF4-FFF2-40B4-BE49-F238E27FC236}">
                  <a16:creationId xmlns:a16="http://schemas.microsoft.com/office/drawing/2014/main" id="{5E9C1223-C7BB-4955-B2F0-C957135D1687}"/>
                </a:ext>
              </a:extLst>
            </p:cNvPr>
            <p:cNvSpPr/>
            <p:nvPr/>
          </p:nvSpPr>
          <p:spPr>
            <a:xfrm>
              <a:off x="3674197" y="22050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2225" cap="flat">
              <a:solidFill>
                <a:schemeClr val="accent2"/>
              </a:solidFill>
              <a:prstDash val="solid"/>
              <a:miter/>
            </a:ln>
          </p:spPr>
          <p:txBody>
            <a:bodyPr rtlCol="0" anchor="ctr"/>
            <a:lstStyle/>
            <a:p>
              <a:endParaRPr lang="en-GB" sz="1200"/>
            </a:p>
          </p:txBody>
        </p:sp>
        <p:sp>
          <p:nvSpPr>
            <p:cNvPr id="247" name="Freeform: Shape 212">
              <a:extLst>
                <a:ext uri="{FF2B5EF4-FFF2-40B4-BE49-F238E27FC236}">
                  <a16:creationId xmlns:a16="http://schemas.microsoft.com/office/drawing/2014/main" id="{3C09625E-0059-45EC-9289-D4AF5E405452}"/>
                </a:ext>
              </a:extLst>
            </p:cNvPr>
            <p:cNvSpPr/>
            <p:nvPr/>
          </p:nvSpPr>
          <p:spPr>
            <a:xfrm>
              <a:off x="4112347" y="23764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2"/>
              </a:solidFill>
              <a:prstDash val="solid"/>
              <a:miter/>
            </a:ln>
          </p:spPr>
          <p:txBody>
            <a:bodyPr rtlCol="0" anchor="ctr"/>
            <a:lstStyle/>
            <a:p>
              <a:endParaRPr lang="en-GB" sz="1200"/>
            </a:p>
          </p:txBody>
        </p:sp>
        <p:sp>
          <p:nvSpPr>
            <p:cNvPr id="248" name="Freeform: Shape 213">
              <a:extLst>
                <a:ext uri="{FF2B5EF4-FFF2-40B4-BE49-F238E27FC236}">
                  <a16:creationId xmlns:a16="http://schemas.microsoft.com/office/drawing/2014/main" id="{923A395B-BD1D-458F-BB9C-4359C64BE766}"/>
                </a:ext>
              </a:extLst>
            </p:cNvPr>
            <p:cNvSpPr/>
            <p:nvPr/>
          </p:nvSpPr>
          <p:spPr>
            <a:xfrm>
              <a:off x="4493351" y="26050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2"/>
              </a:solidFill>
              <a:prstDash val="solid"/>
              <a:miter/>
            </a:ln>
          </p:spPr>
          <p:txBody>
            <a:bodyPr rtlCol="0" anchor="ctr"/>
            <a:lstStyle/>
            <a:p>
              <a:endParaRPr lang="en-GB" sz="1200"/>
            </a:p>
          </p:txBody>
        </p:sp>
        <p:sp>
          <p:nvSpPr>
            <p:cNvPr id="249" name="Freeform: Shape 214">
              <a:extLst>
                <a:ext uri="{FF2B5EF4-FFF2-40B4-BE49-F238E27FC236}">
                  <a16:creationId xmlns:a16="http://schemas.microsoft.com/office/drawing/2014/main" id="{F132BF37-06EF-4F61-BF14-5FEDA0A98872}"/>
                </a:ext>
              </a:extLst>
            </p:cNvPr>
            <p:cNvSpPr/>
            <p:nvPr/>
          </p:nvSpPr>
          <p:spPr>
            <a:xfrm>
              <a:off x="5007701" y="29670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2"/>
              </a:solidFill>
              <a:prstDash val="solid"/>
              <a:miter/>
            </a:ln>
          </p:spPr>
          <p:txBody>
            <a:bodyPr rtlCol="0" anchor="ctr"/>
            <a:lstStyle/>
            <a:p>
              <a:endParaRPr lang="en-GB" sz="1200"/>
            </a:p>
          </p:txBody>
        </p:sp>
        <p:sp>
          <p:nvSpPr>
            <p:cNvPr id="250" name="Freeform: Shape 215">
              <a:extLst>
                <a:ext uri="{FF2B5EF4-FFF2-40B4-BE49-F238E27FC236}">
                  <a16:creationId xmlns:a16="http://schemas.microsoft.com/office/drawing/2014/main" id="{EE2FD119-856E-40C3-887D-A65CC43EE237}"/>
                </a:ext>
              </a:extLst>
            </p:cNvPr>
            <p:cNvSpPr/>
            <p:nvPr/>
          </p:nvSpPr>
          <p:spPr>
            <a:xfrm>
              <a:off x="5045801" y="298608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2"/>
              </a:solidFill>
              <a:prstDash val="solid"/>
              <a:miter/>
            </a:ln>
          </p:spPr>
          <p:txBody>
            <a:bodyPr rtlCol="0" anchor="ctr"/>
            <a:lstStyle/>
            <a:p>
              <a:endParaRPr lang="en-GB" sz="1200"/>
            </a:p>
          </p:txBody>
        </p:sp>
        <p:sp>
          <p:nvSpPr>
            <p:cNvPr id="251" name="Freeform: Shape 216">
              <a:extLst>
                <a:ext uri="{FF2B5EF4-FFF2-40B4-BE49-F238E27FC236}">
                  <a16:creationId xmlns:a16="http://schemas.microsoft.com/office/drawing/2014/main" id="{49B120BE-5F77-4164-A1F3-0A90B047B378}"/>
                </a:ext>
              </a:extLst>
            </p:cNvPr>
            <p:cNvSpPr/>
            <p:nvPr/>
          </p:nvSpPr>
          <p:spPr>
            <a:xfrm>
              <a:off x="5083901" y="30432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2"/>
              </a:solidFill>
              <a:prstDash val="solid"/>
              <a:miter/>
            </a:ln>
          </p:spPr>
          <p:txBody>
            <a:bodyPr rtlCol="0" anchor="ctr"/>
            <a:lstStyle/>
            <a:p>
              <a:endParaRPr lang="en-GB" sz="1200"/>
            </a:p>
          </p:txBody>
        </p:sp>
        <p:sp>
          <p:nvSpPr>
            <p:cNvPr id="252" name="Freeform: Shape 217">
              <a:extLst>
                <a:ext uri="{FF2B5EF4-FFF2-40B4-BE49-F238E27FC236}">
                  <a16:creationId xmlns:a16="http://schemas.microsoft.com/office/drawing/2014/main" id="{0D01B184-0C97-4C72-8947-D0B5ADAF036C}"/>
                </a:ext>
              </a:extLst>
            </p:cNvPr>
            <p:cNvSpPr/>
            <p:nvPr/>
          </p:nvSpPr>
          <p:spPr>
            <a:xfrm>
              <a:off x="5122001" y="306228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2"/>
              </a:solidFill>
              <a:prstDash val="solid"/>
              <a:miter/>
            </a:ln>
          </p:spPr>
          <p:txBody>
            <a:bodyPr rtlCol="0" anchor="ctr"/>
            <a:lstStyle/>
            <a:p>
              <a:endParaRPr lang="en-GB" sz="1200"/>
            </a:p>
          </p:txBody>
        </p:sp>
        <p:sp>
          <p:nvSpPr>
            <p:cNvPr id="253" name="Freeform: Shape 218">
              <a:extLst>
                <a:ext uri="{FF2B5EF4-FFF2-40B4-BE49-F238E27FC236}">
                  <a16:creationId xmlns:a16="http://schemas.microsoft.com/office/drawing/2014/main" id="{EBEDEAA6-446E-41FB-A1FA-1C2E7563B3C7}"/>
                </a:ext>
              </a:extLst>
            </p:cNvPr>
            <p:cNvSpPr/>
            <p:nvPr/>
          </p:nvSpPr>
          <p:spPr>
            <a:xfrm>
              <a:off x="5141051" y="306228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2"/>
              </a:solidFill>
              <a:prstDash val="solid"/>
              <a:miter/>
            </a:ln>
          </p:spPr>
          <p:txBody>
            <a:bodyPr rtlCol="0" anchor="ctr"/>
            <a:lstStyle/>
            <a:p>
              <a:endParaRPr lang="en-GB" sz="1200"/>
            </a:p>
          </p:txBody>
        </p:sp>
        <p:sp>
          <p:nvSpPr>
            <p:cNvPr id="254" name="Freeform: Shape 219">
              <a:extLst>
                <a:ext uri="{FF2B5EF4-FFF2-40B4-BE49-F238E27FC236}">
                  <a16:creationId xmlns:a16="http://schemas.microsoft.com/office/drawing/2014/main" id="{ABE14B1A-E318-48C8-8877-A2D450D97E99}"/>
                </a:ext>
              </a:extLst>
            </p:cNvPr>
            <p:cNvSpPr/>
            <p:nvPr/>
          </p:nvSpPr>
          <p:spPr>
            <a:xfrm>
              <a:off x="5160101" y="308133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2"/>
              </a:solidFill>
              <a:prstDash val="solid"/>
              <a:miter/>
            </a:ln>
          </p:spPr>
          <p:txBody>
            <a:bodyPr rtlCol="0" anchor="ctr"/>
            <a:lstStyle/>
            <a:p>
              <a:endParaRPr lang="en-GB" sz="1200"/>
            </a:p>
          </p:txBody>
        </p:sp>
        <p:sp>
          <p:nvSpPr>
            <p:cNvPr id="255" name="Freeform: Shape 220">
              <a:extLst>
                <a:ext uri="{FF2B5EF4-FFF2-40B4-BE49-F238E27FC236}">
                  <a16:creationId xmlns:a16="http://schemas.microsoft.com/office/drawing/2014/main" id="{0961D10D-06A4-4992-BCA1-567C495A6572}"/>
                </a:ext>
              </a:extLst>
            </p:cNvPr>
            <p:cNvSpPr/>
            <p:nvPr/>
          </p:nvSpPr>
          <p:spPr>
            <a:xfrm>
              <a:off x="5179151" y="308133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2"/>
              </a:solidFill>
              <a:prstDash val="solid"/>
              <a:miter/>
            </a:ln>
          </p:spPr>
          <p:txBody>
            <a:bodyPr rtlCol="0" anchor="ctr"/>
            <a:lstStyle/>
            <a:p>
              <a:endParaRPr lang="en-GB" sz="1200"/>
            </a:p>
          </p:txBody>
        </p:sp>
        <p:sp>
          <p:nvSpPr>
            <p:cNvPr id="256" name="Freeform: Shape 221">
              <a:extLst>
                <a:ext uri="{FF2B5EF4-FFF2-40B4-BE49-F238E27FC236}">
                  <a16:creationId xmlns:a16="http://schemas.microsoft.com/office/drawing/2014/main" id="{767E910C-8A40-4FF4-8557-065D72EA1AFA}"/>
                </a:ext>
              </a:extLst>
            </p:cNvPr>
            <p:cNvSpPr/>
            <p:nvPr/>
          </p:nvSpPr>
          <p:spPr>
            <a:xfrm>
              <a:off x="5198201" y="313848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2"/>
              </a:solidFill>
              <a:prstDash val="solid"/>
              <a:miter/>
            </a:ln>
          </p:spPr>
          <p:txBody>
            <a:bodyPr rtlCol="0" anchor="ctr"/>
            <a:lstStyle/>
            <a:p>
              <a:endParaRPr lang="en-GB" sz="1200"/>
            </a:p>
          </p:txBody>
        </p:sp>
        <p:sp>
          <p:nvSpPr>
            <p:cNvPr id="257" name="Freeform: Shape 222">
              <a:extLst>
                <a:ext uri="{FF2B5EF4-FFF2-40B4-BE49-F238E27FC236}">
                  <a16:creationId xmlns:a16="http://schemas.microsoft.com/office/drawing/2014/main" id="{CA0BC95A-DFF7-4D05-8E1E-87436ADDECF0}"/>
                </a:ext>
              </a:extLst>
            </p:cNvPr>
            <p:cNvSpPr/>
            <p:nvPr/>
          </p:nvSpPr>
          <p:spPr>
            <a:xfrm>
              <a:off x="5217251" y="313848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2"/>
              </a:solidFill>
              <a:prstDash val="solid"/>
              <a:miter/>
            </a:ln>
          </p:spPr>
          <p:txBody>
            <a:bodyPr rtlCol="0" anchor="ctr"/>
            <a:lstStyle/>
            <a:p>
              <a:endParaRPr lang="en-GB" sz="1200"/>
            </a:p>
          </p:txBody>
        </p:sp>
        <p:sp>
          <p:nvSpPr>
            <p:cNvPr id="258" name="Freeform: Shape 223">
              <a:extLst>
                <a:ext uri="{FF2B5EF4-FFF2-40B4-BE49-F238E27FC236}">
                  <a16:creationId xmlns:a16="http://schemas.microsoft.com/office/drawing/2014/main" id="{4DD0AF4A-B6FD-4A33-A6B3-4E1C06B8FD16}"/>
                </a:ext>
              </a:extLst>
            </p:cNvPr>
            <p:cNvSpPr/>
            <p:nvPr/>
          </p:nvSpPr>
          <p:spPr>
            <a:xfrm>
              <a:off x="5236301" y="313848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2"/>
              </a:solidFill>
              <a:prstDash val="solid"/>
              <a:miter/>
            </a:ln>
          </p:spPr>
          <p:txBody>
            <a:bodyPr rtlCol="0" anchor="ctr"/>
            <a:lstStyle/>
            <a:p>
              <a:endParaRPr lang="en-GB" sz="1200"/>
            </a:p>
          </p:txBody>
        </p:sp>
        <p:sp>
          <p:nvSpPr>
            <p:cNvPr id="259" name="Freeform: Shape 224">
              <a:extLst>
                <a:ext uri="{FF2B5EF4-FFF2-40B4-BE49-F238E27FC236}">
                  <a16:creationId xmlns:a16="http://schemas.microsoft.com/office/drawing/2014/main" id="{CA5C01C0-73ED-4C18-BDDA-27F8572A37AB}"/>
                </a:ext>
              </a:extLst>
            </p:cNvPr>
            <p:cNvSpPr/>
            <p:nvPr/>
          </p:nvSpPr>
          <p:spPr>
            <a:xfrm>
              <a:off x="5274401" y="31956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60" name="Freeform: Shape 225">
              <a:extLst>
                <a:ext uri="{FF2B5EF4-FFF2-40B4-BE49-F238E27FC236}">
                  <a16:creationId xmlns:a16="http://schemas.microsoft.com/office/drawing/2014/main" id="{8655C80D-EF2D-4C0F-A366-A18461FD16E7}"/>
                </a:ext>
              </a:extLst>
            </p:cNvPr>
            <p:cNvSpPr/>
            <p:nvPr/>
          </p:nvSpPr>
          <p:spPr>
            <a:xfrm>
              <a:off x="5312501" y="32146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61" name="Freeform: Shape 226">
              <a:extLst>
                <a:ext uri="{FF2B5EF4-FFF2-40B4-BE49-F238E27FC236}">
                  <a16:creationId xmlns:a16="http://schemas.microsoft.com/office/drawing/2014/main" id="{E8F270E4-9B98-44F3-8427-2B8F76644079}"/>
                </a:ext>
              </a:extLst>
            </p:cNvPr>
            <p:cNvSpPr/>
            <p:nvPr/>
          </p:nvSpPr>
          <p:spPr>
            <a:xfrm>
              <a:off x="5331551" y="32146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62" name="Freeform: Shape 227">
              <a:extLst>
                <a:ext uri="{FF2B5EF4-FFF2-40B4-BE49-F238E27FC236}">
                  <a16:creationId xmlns:a16="http://schemas.microsoft.com/office/drawing/2014/main" id="{5A6E6EB5-C058-4748-8A55-F3458C8D6BC3}"/>
                </a:ext>
              </a:extLst>
            </p:cNvPr>
            <p:cNvSpPr/>
            <p:nvPr/>
          </p:nvSpPr>
          <p:spPr>
            <a:xfrm>
              <a:off x="5350601" y="32527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63" name="Freeform: Shape 228">
              <a:extLst>
                <a:ext uri="{FF2B5EF4-FFF2-40B4-BE49-F238E27FC236}">
                  <a16:creationId xmlns:a16="http://schemas.microsoft.com/office/drawing/2014/main" id="{A471943B-4B2E-46F8-BFC6-913EE3BD1CE3}"/>
                </a:ext>
              </a:extLst>
            </p:cNvPr>
            <p:cNvSpPr/>
            <p:nvPr/>
          </p:nvSpPr>
          <p:spPr>
            <a:xfrm>
              <a:off x="5369651" y="32527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64" name="Freeform: Shape 229">
              <a:extLst>
                <a:ext uri="{FF2B5EF4-FFF2-40B4-BE49-F238E27FC236}">
                  <a16:creationId xmlns:a16="http://schemas.microsoft.com/office/drawing/2014/main" id="{A449B2D8-4DD0-4122-BAEA-3674BA0C29DE}"/>
                </a:ext>
              </a:extLst>
            </p:cNvPr>
            <p:cNvSpPr/>
            <p:nvPr/>
          </p:nvSpPr>
          <p:spPr>
            <a:xfrm>
              <a:off x="5388701" y="32527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65" name="Freeform: Shape 230">
              <a:extLst>
                <a:ext uri="{FF2B5EF4-FFF2-40B4-BE49-F238E27FC236}">
                  <a16:creationId xmlns:a16="http://schemas.microsoft.com/office/drawing/2014/main" id="{1A9AA4FE-2F44-491E-A286-53F801719156}"/>
                </a:ext>
              </a:extLst>
            </p:cNvPr>
            <p:cNvSpPr/>
            <p:nvPr/>
          </p:nvSpPr>
          <p:spPr>
            <a:xfrm>
              <a:off x="5407751" y="32527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66" name="Freeform: Shape 231">
              <a:extLst>
                <a:ext uri="{FF2B5EF4-FFF2-40B4-BE49-F238E27FC236}">
                  <a16:creationId xmlns:a16="http://schemas.microsoft.com/office/drawing/2014/main" id="{F28C3840-9599-45BC-8602-9EB9B7555523}"/>
                </a:ext>
              </a:extLst>
            </p:cNvPr>
            <p:cNvSpPr/>
            <p:nvPr/>
          </p:nvSpPr>
          <p:spPr>
            <a:xfrm>
              <a:off x="5445851" y="32718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67" name="Freeform: Shape 232">
              <a:extLst>
                <a:ext uri="{FF2B5EF4-FFF2-40B4-BE49-F238E27FC236}">
                  <a16:creationId xmlns:a16="http://schemas.microsoft.com/office/drawing/2014/main" id="{4B4A8D9A-6DB3-4997-B9BA-6F6242A01274}"/>
                </a:ext>
              </a:extLst>
            </p:cNvPr>
            <p:cNvSpPr/>
            <p:nvPr/>
          </p:nvSpPr>
          <p:spPr>
            <a:xfrm>
              <a:off x="5464901" y="32718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68" name="Freeform: Shape 233">
              <a:extLst>
                <a:ext uri="{FF2B5EF4-FFF2-40B4-BE49-F238E27FC236}">
                  <a16:creationId xmlns:a16="http://schemas.microsoft.com/office/drawing/2014/main" id="{3761E07C-DA00-4022-A2BF-C859275F883D}"/>
                </a:ext>
              </a:extLst>
            </p:cNvPr>
            <p:cNvSpPr/>
            <p:nvPr/>
          </p:nvSpPr>
          <p:spPr>
            <a:xfrm>
              <a:off x="5483951" y="32908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69" name="Freeform: Shape 234">
              <a:extLst>
                <a:ext uri="{FF2B5EF4-FFF2-40B4-BE49-F238E27FC236}">
                  <a16:creationId xmlns:a16="http://schemas.microsoft.com/office/drawing/2014/main" id="{7530B479-8DFD-4EE8-9760-59B2FA334227}"/>
                </a:ext>
              </a:extLst>
            </p:cNvPr>
            <p:cNvSpPr/>
            <p:nvPr/>
          </p:nvSpPr>
          <p:spPr>
            <a:xfrm>
              <a:off x="5503001" y="32908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70" name="Freeform: Shape 235">
              <a:extLst>
                <a:ext uri="{FF2B5EF4-FFF2-40B4-BE49-F238E27FC236}">
                  <a16:creationId xmlns:a16="http://schemas.microsoft.com/office/drawing/2014/main" id="{F0D4F19E-42EC-44D4-8036-A2ED75FFC74C}"/>
                </a:ext>
              </a:extLst>
            </p:cNvPr>
            <p:cNvSpPr/>
            <p:nvPr/>
          </p:nvSpPr>
          <p:spPr>
            <a:xfrm>
              <a:off x="5522051" y="32908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71" name="Freeform: Shape 236">
              <a:extLst>
                <a:ext uri="{FF2B5EF4-FFF2-40B4-BE49-F238E27FC236}">
                  <a16:creationId xmlns:a16="http://schemas.microsoft.com/office/drawing/2014/main" id="{8040FC28-1795-4665-81E5-FF8BD31C2013}"/>
                </a:ext>
              </a:extLst>
            </p:cNvPr>
            <p:cNvSpPr/>
            <p:nvPr/>
          </p:nvSpPr>
          <p:spPr>
            <a:xfrm>
              <a:off x="5541101" y="32908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72" name="Freeform: Shape 237">
              <a:extLst>
                <a:ext uri="{FF2B5EF4-FFF2-40B4-BE49-F238E27FC236}">
                  <a16:creationId xmlns:a16="http://schemas.microsoft.com/office/drawing/2014/main" id="{F8505C4B-1D0A-4031-97D8-866CD1D8C773}"/>
                </a:ext>
              </a:extLst>
            </p:cNvPr>
            <p:cNvSpPr/>
            <p:nvPr/>
          </p:nvSpPr>
          <p:spPr>
            <a:xfrm>
              <a:off x="5560151" y="33289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73" name="Freeform: Shape 238">
              <a:extLst>
                <a:ext uri="{FF2B5EF4-FFF2-40B4-BE49-F238E27FC236}">
                  <a16:creationId xmlns:a16="http://schemas.microsoft.com/office/drawing/2014/main" id="{6546BABF-A95A-4A19-AB37-CF54D1CF167E}"/>
                </a:ext>
              </a:extLst>
            </p:cNvPr>
            <p:cNvSpPr/>
            <p:nvPr/>
          </p:nvSpPr>
          <p:spPr>
            <a:xfrm>
              <a:off x="5579201" y="33289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74" name="Freeform: Shape 239">
              <a:extLst>
                <a:ext uri="{FF2B5EF4-FFF2-40B4-BE49-F238E27FC236}">
                  <a16:creationId xmlns:a16="http://schemas.microsoft.com/office/drawing/2014/main" id="{0391024D-8070-4AA7-9BE3-87334DC0582D}"/>
                </a:ext>
              </a:extLst>
            </p:cNvPr>
            <p:cNvSpPr/>
            <p:nvPr/>
          </p:nvSpPr>
          <p:spPr>
            <a:xfrm>
              <a:off x="5598251" y="33289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75" name="Freeform: Shape 240">
              <a:extLst>
                <a:ext uri="{FF2B5EF4-FFF2-40B4-BE49-F238E27FC236}">
                  <a16:creationId xmlns:a16="http://schemas.microsoft.com/office/drawing/2014/main" id="{EF821D66-CD6F-4CB4-8CE3-CC6A9B14CC30}"/>
                </a:ext>
              </a:extLst>
            </p:cNvPr>
            <p:cNvSpPr/>
            <p:nvPr/>
          </p:nvSpPr>
          <p:spPr>
            <a:xfrm>
              <a:off x="5617301" y="33289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76" name="Freeform: Shape 241">
              <a:extLst>
                <a:ext uri="{FF2B5EF4-FFF2-40B4-BE49-F238E27FC236}">
                  <a16:creationId xmlns:a16="http://schemas.microsoft.com/office/drawing/2014/main" id="{1786D7F3-6A85-46CE-B334-01928DA4AF1E}"/>
                </a:ext>
              </a:extLst>
            </p:cNvPr>
            <p:cNvSpPr/>
            <p:nvPr/>
          </p:nvSpPr>
          <p:spPr>
            <a:xfrm>
              <a:off x="5636351" y="33289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77" name="Freeform: Shape 242">
              <a:extLst>
                <a:ext uri="{FF2B5EF4-FFF2-40B4-BE49-F238E27FC236}">
                  <a16:creationId xmlns:a16="http://schemas.microsoft.com/office/drawing/2014/main" id="{FCA62765-6E9E-4CEE-AFF3-423C6EF136BD}"/>
                </a:ext>
              </a:extLst>
            </p:cNvPr>
            <p:cNvSpPr/>
            <p:nvPr/>
          </p:nvSpPr>
          <p:spPr>
            <a:xfrm>
              <a:off x="5712551" y="34051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78" name="Freeform: Shape 243">
              <a:extLst>
                <a:ext uri="{FF2B5EF4-FFF2-40B4-BE49-F238E27FC236}">
                  <a16:creationId xmlns:a16="http://schemas.microsoft.com/office/drawing/2014/main" id="{606F4CDB-ADEE-4963-8216-3C0A17872D5A}"/>
                </a:ext>
              </a:extLst>
            </p:cNvPr>
            <p:cNvSpPr/>
            <p:nvPr/>
          </p:nvSpPr>
          <p:spPr>
            <a:xfrm>
              <a:off x="5731601" y="34051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79" name="Freeform: Shape 244">
              <a:extLst>
                <a:ext uri="{FF2B5EF4-FFF2-40B4-BE49-F238E27FC236}">
                  <a16:creationId xmlns:a16="http://schemas.microsoft.com/office/drawing/2014/main" id="{2A7496C6-F60F-4D4F-8799-51CF04651815}"/>
                </a:ext>
              </a:extLst>
            </p:cNvPr>
            <p:cNvSpPr/>
            <p:nvPr/>
          </p:nvSpPr>
          <p:spPr>
            <a:xfrm>
              <a:off x="5750651" y="34051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80" name="Freeform: Shape 245">
              <a:extLst>
                <a:ext uri="{FF2B5EF4-FFF2-40B4-BE49-F238E27FC236}">
                  <a16:creationId xmlns:a16="http://schemas.microsoft.com/office/drawing/2014/main" id="{239C11E0-F0CD-4AB1-8737-A80C7E32BB04}"/>
                </a:ext>
              </a:extLst>
            </p:cNvPr>
            <p:cNvSpPr/>
            <p:nvPr/>
          </p:nvSpPr>
          <p:spPr>
            <a:xfrm>
              <a:off x="5807801" y="34432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81" name="Freeform: Shape 246">
              <a:extLst>
                <a:ext uri="{FF2B5EF4-FFF2-40B4-BE49-F238E27FC236}">
                  <a16:creationId xmlns:a16="http://schemas.microsoft.com/office/drawing/2014/main" id="{198DA3CE-F8B5-466D-9443-1CCEF99CB3D9}"/>
                </a:ext>
              </a:extLst>
            </p:cNvPr>
            <p:cNvSpPr/>
            <p:nvPr/>
          </p:nvSpPr>
          <p:spPr>
            <a:xfrm>
              <a:off x="5826851" y="34432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82" name="Freeform: Shape 247">
              <a:extLst>
                <a:ext uri="{FF2B5EF4-FFF2-40B4-BE49-F238E27FC236}">
                  <a16:creationId xmlns:a16="http://schemas.microsoft.com/office/drawing/2014/main" id="{0291D1C5-9B0F-46AD-B103-8DDB6AE2D7DB}"/>
                </a:ext>
              </a:extLst>
            </p:cNvPr>
            <p:cNvSpPr/>
            <p:nvPr/>
          </p:nvSpPr>
          <p:spPr>
            <a:xfrm>
              <a:off x="5826851" y="34432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83" name="Freeform: Shape 248">
              <a:extLst>
                <a:ext uri="{FF2B5EF4-FFF2-40B4-BE49-F238E27FC236}">
                  <a16:creationId xmlns:a16="http://schemas.microsoft.com/office/drawing/2014/main" id="{EF08B188-3DD8-4201-BB72-FED0ADAB3E49}"/>
                </a:ext>
              </a:extLst>
            </p:cNvPr>
            <p:cNvSpPr/>
            <p:nvPr/>
          </p:nvSpPr>
          <p:spPr>
            <a:xfrm>
              <a:off x="5864951" y="34813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84" name="Freeform: Shape 249">
              <a:extLst>
                <a:ext uri="{FF2B5EF4-FFF2-40B4-BE49-F238E27FC236}">
                  <a16:creationId xmlns:a16="http://schemas.microsoft.com/office/drawing/2014/main" id="{6E5E4FED-0B23-4A07-9BD9-9AB081FBE678}"/>
                </a:ext>
              </a:extLst>
            </p:cNvPr>
            <p:cNvSpPr/>
            <p:nvPr/>
          </p:nvSpPr>
          <p:spPr>
            <a:xfrm>
              <a:off x="5884001" y="34813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85" name="Freeform: Shape 250">
              <a:extLst>
                <a:ext uri="{FF2B5EF4-FFF2-40B4-BE49-F238E27FC236}">
                  <a16:creationId xmlns:a16="http://schemas.microsoft.com/office/drawing/2014/main" id="{40BF56F3-B45C-483C-8D55-1FB5A7ED6E7D}"/>
                </a:ext>
              </a:extLst>
            </p:cNvPr>
            <p:cNvSpPr/>
            <p:nvPr/>
          </p:nvSpPr>
          <p:spPr>
            <a:xfrm>
              <a:off x="5903051" y="35004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86" name="Freeform: Shape 251">
              <a:extLst>
                <a:ext uri="{FF2B5EF4-FFF2-40B4-BE49-F238E27FC236}">
                  <a16:creationId xmlns:a16="http://schemas.microsoft.com/office/drawing/2014/main" id="{69608B86-5712-4255-AF6B-6EF3FCB26D37}"/>
                </a:ext>
              </a:extLst>
            </p:cNvPr>
            <p:cNvSpPr/>
            <p:nvPr/>
          </p:nvSpPr>
          <p:spPr>
            <a:xfrm>
              <a:off x="5922101" y="35004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87" name="Freeform: Shape 252">
              <a:extLst>
                <a:ext uri="{FF2B5EF4-FFF2-40B4-BE49-F238E27FC236}">
                  <a16:creationId xmlns:a16="http://schemas.microsoft.com/office/drawing/2014/main" id="{6C4D82B4-3F55-4334-88C6-F8BB6C8241AC}"/>
                </a:ext>
              </a:extLst>
            </p:cNvPr>
            <p:cNvSpPr/>
            <p:nvPr/>
          </p:nvSpPr>
          <p:spPr>
            <a:xfrm>
              <a:off x="5941151" y="35004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88" name="Freeform: Shape 253">
              <a:extLst>
                <a:ext uri="{FF2B5EF4-FFF2-40B4-BE49-F238E27FC236}">
                  <a16:creationId xmlns:a16="http://schemas.microsoft.com/office/drawing/2014/main" id="{1FE121D9-0ED4-4E78-9878-75B6CF44E8E3}"/>
                </a:ext>
              </a:extLst>
            </p:cNvPr>
            <p:cNvSpPr/>
            <p:nvPr/>
          </p:nvSpPr>
          <p:spPr>
            <a:xfrm>
              <a:off x="5960201" y="35385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89" name="Freeform: Shape 254">
              <a:extLst>
                <a:ext uri="{FF2B5EF4-FFF2-40B4-BE49-F238E27FC236}">
                  <a16:creationId xmlns:a16="http://schemas.microsoft.com/office/drawing/2014/main" id="{75386CC8-B7D1-4AC7-A410-F1C2109FD6DD}"/>
                </a:ext>
              </a:extLst>
            </p:cNvPr>
            <p:cNvSpPr/>
            <p:nvPr/>
          </p:nvSpPr>
          <p:spPr>
            <a:xfrm>
              <a:off x="5979251" y="35385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290" name="Freeform: Shape 255">
              <a:extLst>
                <a:ext uri="{FF2B5EF4-FFF2-40B4-BE49-F238E27FC236}">
                  <a16:creationId xmlns:a16="http://schemas.microsoft.com/office/drawing/2014/main" id="{CB6C604E-FED1-48E5-95B9-BE6D1DE35B49}"/>
                </a:ext>
              </a:extLst>
            </p:cNvPr>
            <p:cNvSpPr/>
            <p:nvPr/>
          </p:nvSpPr>
          <p:spPr>
            <a:xfrm>
              <a:off x="5998301" y="35956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sz="1200"/>
            </a:p>
          </p:txBody>
        </p:sp>
        <p:sp>
          <p:nvSpPr>
            <p:cNvPr id="291" name="Freeform: Shape 256">
              <a:extLst>
                <a:ext uri="{FF2B5EF4-FFF2-40B4-BE49-F238E27FC236}">
                  <a16:creationId xmlns:a16="http://schemas.microsoft.com/office/drawing/2014/main" id="{576A18E2-15BE-48E3-AE84-F2A1BE7294A6}"/>
                </a:ext>
              </a:extLst>
            </p:cNvPr>
            <p:cNvSpPr/>
            <p:nvPr/>
          </p:nvSpPr>
          <p:spPr>
            <a:xfrm>
              <a:off x="6017351" y="35956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sz="1200"/>
            </a:p>
          </p:txBody>
        </p:sp>
        <p:sp>
          <p:nvSpPr>
            <p:cNvPr id="292" name="Freeform: Shape 257">
              <a:extLst>
                <a:ext uri="{FF2B5EF4-FFF2-40B4-BE49-F238E27FC236}">
                  <a16:creationId xmlns:a16="http://schemas.microsoft.com/office/drawing/2014/main" id="{7AD6EA1E-98D2-4425-897D-EE87114A1493}"/>
                </a:ext>
              </a:extLst>
            </p:cNvPr>
            <p:cNvSpPr/>
            <p:nvPr/>
          </p:nvSpPr>
          <p:spPr>
            <a:xfrm>
              <a:off x="6036401" y="35956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sz="1200"/>
            </a:p>
          </p:txBody>
        </p:sp>
        <p:sp>
          <p:nvSpPr>
            <p:cNvPr id="293" name="Freeform: Shape 258">
              <a:extLst>
                <a:ext uri="{FF2B5EF4-FFF2-40B4-BE49-F238E27FC236}">
                  <a16:creationId xmlns:a16="http://schemas.microsoft.com/office/drawing/2014/main" id="{853D1E33-B99F-4BD8-807D-AC2488D8EBDC}"/>
                </a:ext>
              </a:extLst>
            </p:cNvPr>
            <p:cNvSpPr/>
            <p:nvPr/>
          </p:nvSpPr>
          <p:spPr>
            <a:xfrm>
              <a:off x="6055451" y="36337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sz="1200"/>
            </a:p>
          </p:txBody>
        </p:sp>
        <p:sp>
          <p:nvSpPr>
            <p:cNvPr id="294" name="Freeform: Shape 259">
              <a:extLst>
                <a:ext uri="{FF2B5EF4-FFF2-40B4-BE49-F238E27FC236}">
                  <a16:creationId xmlns:a16="http://schemas.microsoft.com/office/drawing/2014/main" id="{38BD91E2-1138-42F9-A26E-302137EBCC54}"/>
                </a:ext>
              </a:extLst>
            </p:cNvPr>
            <p:cNvSpPr/>
            <p:nvPr/>
          </p:nvSpPr>
          <p:spPr>
            <a:xfrm>
              <a:off x="6093551" y="36718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sz="1200"/>
            </a:p>
          </p:txBody>
        </p:sp>
        <p:sp>
          <p:nvSpPr>
            <p:cNvPr id="295" name="Freeform: Shape 260">
              <a:extLst>
                <a:ext uri="{FF2B5EF4-FFF2-40B4-BE49-F238E27FC236}">
                  <a16:creationId xmlns:a16="http://schemas.microsoft.com/office/drawing/2014/main" id="{31A7917B-324E-4A59-B870-8E395E37EF3D}"/>
                </a:ext>
              </a:extLst>
            </p:cNvPr>
            <p:cNvSpPr/>
            <p:nvPr/>
          </p:nvSpPr>
          <p:spPr>
            <a:xfrm>
              <a:off x="6112601" y="36718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sz="1200"/>
            </a:p>
          </p:txBody>
        </p:sp>
        <p:sp>
          <p:nvSpPr>
            <p:cNvPr id="296" name="Freeform: Shape 261">
              <a:extLst>
                <a:ext uri="{FF2B5EF4-FFF2-40B4-BE49-F238E27FC236}">
                  <a16:creationId xmlns:a16="http://schemas.microsoft.com/office/drawing/2014/main" id="{747DFC9C-916B-4F9C-9678-01D6669FE997}"/>
                </a:ext>
              </a:extLst>
            </p:cNvPr>
            <p:cNvSpPr/>
            <p:nvPr/>
          </p:nvSpPr>
          <p:spPr>
            <a:xfrm>
              <a:off x="6131651" y="36718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sz="1200"/>
            </a:p>
          </p:txBody>
        </p:sp>
        <p:sp>
          <p:nvSpPr>
            <p:cNvPr id="297" name="Freeform: Shape 262">
              <a:extLst>
                <a:ext uri="{FF2B5EF4-FFF2-40B4-BE49-F238E27FC236}">
                  <a16:creationId xmlns:a16="http://schemas.microsoft.com/office/drawing/2014/main" id="{0C340106-CFAE-494B-88FD-941F7F0678AF}"/>
                </a:ext>
              </a:extLst>
            </p:cNvPr>
            <p:cNvSpPr/>
            <p:nvPr/>
          </p:nvSpPr>
          <p:spPr>
            <a:xfrm>
              <a:off x="6150701" y="36718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sz="1200"/>
            </a:p>
          </p:txBody>
        </p:sp>
        <p:sp>
          <p:nvSpPr>
            <p:cNvPr id="298" name="Freeform: Shape 263">
              <a:extLst>
                <a:ext uri="{FF2B5EF4-FFF2-40B4-BE49-F238E27FC236}">
                  <a16:creationId xmlns:a16="http://schemas.microsoft.com/office/drawing/2014/main" id="{3484A785-239E-4AB5-9CD9-11B44F599731}"/>
                </a:ext>
              </a:extLst>
            </p:cNvPr>
            <p:cNvSpPr/>
            <p:nvPr/>
          </p:nvSpPr>
          <p:spPr>
            <a:xfrm>
              <a:off x="6169751" y="36718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sz="1200"/>
            </a:p>
          </p:txBody>
        </p:sp>
        <p:sp>
          <p:nvSpPr>
            <p:cNvPr id="299" name="Freeform: Shape 264">
              <a:extLst>
                <a:ext uri="{FF2B5EF4-FFF2-40B4-BE49-F238E27FC236}">
                  <a16:creationId xmlns:a16="http://schemas.microsoft.com/office/drawing/2014/main" id="{26D51B38-686B-4875-BDE4-B50BE4694635}"/>
                </a:ext>
              </a:extLst>
            </p:cNvPr>
            <p:cNvSpPr/>
            <p:nvPr/>
          </p:nvSpPr>
          <p:spPr>
            <a:xfrm>
              <a:off x="6188801" y="36909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sz="1200"/>
            </a:p>
          </p:txBody>
        </p:sp>
        <p:sp>
          <p:nvSpPr>
            <p:cNvPr id="300" name="Freeform: Shape 265">
              <a:extLst>
                <a:ext uri="{FF2B5EF4-FFF2-40B4-BE49-F238E27FC236}">
                  <a16:creationId xmlns:a16="http://schemas.microsoft.com/office/drawing/2014/main" id="{39CB3BEF-CF2F-4E07-AC5F-2252C5D1E214}"/>
                </a:ext>
              </a:extLst>
            </p:cNvPr>
            <p:cNvSpPr/>
            <p:nvPr/>
          </p:nvSpPr>
          <p:spPr>
            <a:xfrm>
              <a:off x="6207851" y="369094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sz="1200"/>
            </a:p>
          </p:txBody>
        </p:sp>
        <p:sp>
          <p:nvSpPr>
            <p:cNvPr id="301" name="Freeform: Shape 266">
              <a:extLst>
                <a:ext uri="{FF2B5EF4-FFF2-40B4-BE49-F238E27FC236}">
                  <a16:creationId xmlns:a16="http://schemas.microsoft.com/office/drawing/2014/main" id="{9BA6E36A-6347-49B1-BA1B-1ECAC5075117}"/>
                </a:ext>
              </a:extLst>
            </p:cNvPr>
            <p:cNvSpPr/>
            <p:nvPr/>
          </p:nvSpPr>
          <p:spPr>
            <a:xfrm>
              <a:off x="6226901" y="37099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sz="1200"/>
            </a:p>
          </p:txBody>
        </p:sp>
        <p:sp>
          <p:nvSpPr>
            <p:cNvPr id="302" name="Freeform: Shape 267">
              <a:extLst>
                <a:ext uri="{FF2B5EF4-FFF2-40B4-BE49-F238E27FC236}">
                  <a16:creationId xmlns:a16="http://schemas.microsoft.com/office/drawing/2014/main" id="{B7C1BDE9-D6CC-4C57-AB47-154FA217DA13}"/>
                </a:ext>
              </a:extLst>
            </p:cNvPr>
            <p:cNvSpPr/>
            <p:nvPr/>
          </p:nvSpPr>
          <p:spPr>
            <a:xfrm>
              <a:off x="6245951" y="37099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sz="1200"/>
            </a:p>
          </p:txBody>
        </p:sp>
        <p:sp>
          <p:nvSpPr>
            <p:cNvPr id="303" name="Freeform: Shape 268">
              <a:extLst>
                <a:ext uri="{FF2B5EF4-FFF2-40B4-BE49-F238E27FC236}">
                  <a16:creationId xmlns:a16="http://schemas.microsoft.com/office/drawing/2014/main" id="{02F74484-CBD5-46ED-832D-C76FD26554B5}"/>
                </a:ext>
              </a:extLst>
            </p:cNvPr>
            <p:cNvSpPr/>
            <p:nvPr/>
          </p:nvSpPr>
          <p:spPr>
            <a:xfrm>
              <a:off x="6265001" y="37480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sz="1200"/>
            </a:p>
          </p:txBody>
        </p:sp>
        <p:sp>
          <p:nvSpPr>
            <p:cNvPr id="304" name="Freeform: Shape 269">
              <a:extLst>
                <a:ext uri="{FF2B5EF4-FFF2-40B4-BE49-F238E27FC236}">
                  <a16:creationId xmlns:a16="http://schemas.microsoft.com/office/drawing/2014/main" id="{28A7AAD0-7FED-4A4A-8AD6-8FEFD4A89850}"/>
                </a:ext>
              </a:extLst>
            </p:cNvPr>
            <p:cNvSpPr/>
            <p:nvPr/>
          </p:nvSpPr>
          <p:spPr>
            <a:xfrm>
              <a:off x="6284051" y="37480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sz="1200"/>
            </a:p>
          </p:txBody>
        </p:sp>
        <p:sp>
          <p:nvSpPr>
            <p:cNvPr id="305" name="Freeform: Shape 270">
              <a:extLst>
                <a:ext uri="{FF2B5EF4-FFF2-40B4-BE49-F238E27FC236}">
                  <a16:creationId xmlns:a16="http://schemas.microsoft.com/office/drawing/2014/main" id="{C590BBB1-1759-4283-9C91-BB7473662448}"/>
                </a:ext>
              </a:extLst>
            </p:cNvPr>
            <p:cNvSpPr/>
            <p:nvPr/>
          </p:nvSpPr>
          <p:spPr>
            <a:xfrm>
              <a:off x="6322151" y="37480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sz="1200"/>
            </a:p>
          </p:txBody>
        </p:sp>
        <p:sp>
          <p:nvSpPr>
            <p:cNvPr id="306" name="Freeform: Shape 271">
              <a:extLst>
                <a:ext uri="{FF2B5EF4-FFF2-40B4-BE49-F238E27FC236}">
                  <a16:creationId xmlns:a16="http://schemas.microsoft.com/office/drawing/2014/main" id="{B4E844C6-28B7-4AEB-A72D-7FE510FE2D51}"/>
                </a:ext>
              </a:extLst>
            </p:cNvPr>
            <p:cNvSpPr/>
            <p:nvPr/>
          </p:nvSpPr>
          <p:spPr>
            <a:xfrm>
              <a:off x="6360251" y="378619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sz="1200"/>
            </a:p>
          </p:txBody>
        </p:sp>
        <p:sp>
          <p:nvSpPr>
            <p:cNvPr id="307" name="Freeform: Shape 272">
              <a:extLst>
                <a:ext uri="{FF2B5EF4-FFF2-40B4-BE49-F238E27FC236}">
                  <a16:creationId xmlns:a16="http://schemas.microsoft.com/office/drawing/2014/main" id="{487DC350-9C87-4175-B93E-FB007CFD83FB}"/>
                </a:ext>
              </a:extLst>
            </p:cNvPr>
            <p:cNvSpPr/>
            <p:nvPr/>
          </p:nvSpPr>
          <p:spPr>
            <a:xfrm>
              <a:off x="6379301" y="3824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08" name="Freeform: Shape 273">
              <a:extLst>
                <a:ext uri="{FF2B5EF4-FFF2-40B4-BE49-F238E27FC236}">
                  <a16:creationId xmlns:a16="http://schemas.microsoft.com/office/drawing/2014/main" id="{B579EF92-BC0B-49EB-8B54-17C8F53D0A5E}"/>
                </a:ext>
              </a:extLst>
            </p:cNvPr>
            <p:cNvSpPr/>
            <p:nvPr/>
          </p:nvSpPr>
          <p:spPr>
            <a:xfrm>
              <a:off x="6455501" y="3824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09" name="Freeform: Shape 274">
              <a:extLst>
                <a:ext uri="{FF2B5EF4-FFF2-40B4-BE49-F238E27FC236}">
                  <a16:creationId xmlns:a16="http://schemas.microsoft.com/office/drawing/2014/main" id="{9D28C558-3909-436D-A676-6A7CCA981BFF}"/>
                </a:ext>
              </a:extLst>
            </p:cNvPr>
            <p:cNvSpPr/>
            <p:nvPr/>
          </p:nvSpPr>
          <p:spPr>
            <a:xfrm>
              <a:off x="6493601" y="3843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10" name="Freeform: Shape 275">
              <a:extLst>
                <a:ext uri="{FF2B5EF4-FFF2-40B4-BE49-F238E27FC236}">
                  <a16:creationId xmlns:a16="http://schemas.microsoft.com/office/drawing/2014/main" id="{EAE7D8D5-F84F-435D-B913-286FA6092018}"/>
                </a:ext>
              </a:extLst>
            </p:cNvPr>
            <p:cNvSpPr/>
            <p:nvPr/>
          </p:nvSpPr>
          <p:spPr>
            <a:xfrm>
              <a:off x="6512651" y="3843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11" name="Freeform: Shape 276">
              <a:extLst>
                <a:ext uri="{FF2B5EF4-FFF2-40B4-BE49-F238E27FC236}">
                  <a16:creationId xmlns:a16="http://schemas.microsoft.com/office/drawing/2014/main" id="{15805F6A-0736-4971-AE18-B5BC7370F174}"/>
                </a:ext>
              </a:extLst>
            </p:cNvPr>
            <p:cNvSpPr/>
            <p:nvPr/>
          </p:nvSpPr>
          <p:spPr>
            <a:xfrm>
              <a:off x="6550751" y="3843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12" name="Freeform: Shape 277">
              <a:extLst>
                <a:ext uri="{FF2B5EF4-FFF2-40B4-BE49-F238E27FC236}">
                  <a16:creationId xmlns:a16="http://schemas.microsoft.com/office/drawing/2014/main" id="{C70CDF29-68D6-49DC-B1E3-8AB081998A82}"/>
                </a:ext>
              </a:extLst>
            </p:cNvPr>
            <p:cNvSpPr/>
            <p:nvPr/>
          </p:nvSpPr>
          <p:spPr>
            <a:xfrm>
              <a:off x="6588851" y="3900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13" name="Freeform: Shape 278">
              <a:extLst>
                <a:ext uri="{FF2B5EF4-FFF2-40B4-BE49-F238E27FC236}">
                  <a16:creationId xmlns:a16="http://schemas.microsoft.com/office/drawing/2014/main" id="{8F9E9CC2-6C45-4596-9F0E-474F010D1E44}"/>
                </a:ext>
              </a:extLst>
            </p:cNvPr>
            <p:cNvSpPr/>
            <p:nvPr/>
          </p:nvSpPr>
          <p:spPr>
            <a:xfrm>
              <a:off x="6607901" y="3900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14" name="Freeform: Shape 279">
              <a:extLst>
                <a:ext uri="{FF2B5EF4-FFF2-40B4-BE49-F238E27FC236}">
                  <a16:creationId xmlns:a16="http://schemas.microsoft.com/office/drawing/2014/main" id="{B0542E9A-8683-48E3-8F3B-6317FDB1EC8B}"/>
                </a:ext>
              </a:extLst>
            </p:cNvPr>
            <p:cNvSpPr/>
            <p:nvPr/>
          </p:nvSpPr>
          <p:spPr>
            <a:xfrm>
              <a:off x="6626951" y="3900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15" name="Freeform: Shape 280">
              <a:extLst>
                <a:ext uri="{FF2B5EF4-FFF2-40B4-BE49-F238E27FC236}">
                  <a16:creationId xmlns:a16="http://schemas.microsoft.com/office/drawing/2014/main" id="{FC1B9D6F-C15D-4574-91CA-0B2D9D7EDED1}"/>
                </a:ext>
              </a:extLst>
            </p:cNvPr>
            <p:cNvSpPr/>
            <p:nvPr/>
          </p:nvSpPr>
          <p:spPr>
            <a:xfrm>
              <a:off x="6665051" y="3900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16" name="Freeform: Shape 281">
              <a:extLst>
                <a:ext uri="{FF2B5EF4-FFF2-40B4-BE49-F238E27FC236}">
                  <a16:creationId xmlns:a16="http://schemas.microsoft.com/office/drawing/2014/main" id="{E6CD75DD-4C8D-41FF-AEE0-6401BDEAAD6A}"/>
                </a:ext>
              </a:extLst>
            </p:cNvPr>
            <p:cNvSpPr/>
            <p:nvPr/>
          </p:nvSpPr>
          <p:spPr>
            <a:xfrm>
              <a:off x="6684101" y="3900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17" name="Freeform: Shape 282">
              <a:extLst>
                <a:ext uri="{FF2B5EF4-FFF2-40B4-BE49-F238E27FC236}">
                  <a16:creationId xmlns:a16="http://schemas.microsoft.com/office/drawing/2014/main" id="{9A4B3B32-6555-4148-BDB2-161636914D23}"/>
                </a:ext>
              </a:extLst>
            </p:cNvPr>
            <p:cNvSpPr/>
            <p:nvPr/>
          </p:nvSpPr>
          <p:spPr>
            <a:xfrm>
              <a:off x="6646001" y="3900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18" name="Freeform: Shape 283">
              <a:extLst>
                <a:ext uri="{FF2B5EF4-FFF2-40B4-BE49-F238E27FC236}">
                  <a16:creationId xmlns:a16="http://schemas.microsoft.com/office/drawing/2014/main" id="{A9CF83AB-803B-4229-825C-37DB664E98CE}"/>
                </a:ext>
              </a:extLst>
            </p:cNvPr>
            <p:cNvSpPr/>
            <p:nvPr/>
          </p:nvSpPr>
          <p:spPr>
            <a:xfrm>
              <a:off x="6722201" y="3900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19" name="Freeform: Shape 284">
              <a:extLst>
                <a:ext uri="{FF2B5EF4-FFF2-40B4-BE49-F238E27FC236}">
                  <a16:creationId xmlns:a16="http://schemas.microsoft.com/office/drawing/2014/main" id="{AAD87796-4B82-4509-946D-6A8F63944E7A}"/>
                </a:ext>
              </a:extLst>
            </p:cNvPr>
            <p:cNvSpPr/>
            <p:nvPr/>
          </p:nvSpPr>
          <p:spPr>
            <a:xfrm>
              <a:off x="6741251" y="3900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20" name="Freeform: Shape 285">
              <a:extLst>
                <a:ext uri="{FF2B5EF4-FFF2-40B4-BE49-F238E27FC236}">
                  <a16:creationId xmlns:a16="http://schemas.microsoft.com/office/drawing/2014/main" id="{101488C4-65C6-4357-A237-A172535719A2}"/>
                </a:ext>
              </a:extLst>
            </p:cNvPr>
            <p:cNvSpPr/>
            <p:nvPr/>
          </p:nvSpPr>
          <p:spPr>
            <a:xfrm>
              <a:off x="6760301" y="3900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21" name="Freeform: Shape 286">
              <a:extLst>
                <a:ext uri="{FF2B5EF4-FFF2-40B4-BE49-F238E27FC236}">
                  <a16:creationId xmlns:a16="http://schemas.microsoft.com/office/drawing/2014/main" id="{0D274FDE-9B4C-43DA-8A62-2942BADD72EB}"/>
                </a:ext>
              </a:extLst>
            </p:cNvPr>
            <p:cNvSpPr/>
            <p:nvPr/>
          </p:nvSpPr>
          <p:spPr>
            <a:xfrm>
              <a:off x="6798401" y="3900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22" name="Freeform: Shape 287">
              <a:extLst>
                <a:ext uri="{FF2B5EF4-FFF2-40B4-BE49-F238E27FC236}">
                  <a16:creationId xmlns:a16="http://schemas.microsoft.com/office/drawing/2014/main" id="{80FF000B-C526-42FD-9889-BBD678972D5E}"/>
                </a:ext>
              </a:extLst>
            </p:cNvPr>
            <p:cNvSpPr/>
            <p:nvPr/>
          </p:nvSpPr>
          <p:spPr>
            <a:xfrm>
              <a:off x="6817451" y="3957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23" name="Freeform: Shape 288">
              <a:extLst>
                <a:ext uri="{FF2B5EF4-FFF2-40B4-BE49-F238E27FC236}">
                  <a16:creationId xmlns:a16="http://schemas.microsoft.com/office/drawing/2014/main" id="{9A31AC79-D41C-4BEC-AB32-73FF48541925}"/>
                </a:ext>
              </a:extLst>
            </p:cNvPr>
            <p:cNvSpPr/>
            <p:nvPr/>
          </p:nvSpPr>
          <p:spPr>
            <a:xfrm>
              <a:off x="6836501" y="3957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24" name="Freeform: Shape 289">
              <a:extLst>
                <a:ext uri="{FF2B5EF4-FFF2-40B4-BE49-F238E27FC236}">
                  <a16:creationId xmlns:a16="http://schemas.microsoft.com/office/drawing/2014/main" id="{E988A4E7-491A-4053-A92A-3186CA6DB019}"/>
                </a:ext>
              </a:extLst>
            </p:cNvPr>
            <p:cNvSpPr/>
            <p:nvPr/>
          </p:nvSpPr>
          <p:spPr>
            <a:xfrm>
              <a:off x="6855551" y="3957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25" name="Freeform: Shape 290">
              <a:extLst>
                <a:ext uri="{FF2B5EF4-FFF2-40B4-BE49-F238E27FC236}">
                  <a16:creationId xmlns:a16="http://schemas.microsoft.com/office/drawing/2014/main" id="{007E15F0-6DB6-4BF0-B828-1D02D2A40899}"/>
                </a:ext>
              </a:extLst>
            </p:cNvPr>
            <p:cNvSpPr/>
            <p:nvPr/>
          </p:nvSpPr>
          <p:spPr>
            <a:xfrm>
              <a:off x="6874601"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26" name="Freeform: Shape 291">
              <a:extLst>
                <a:ext uri="{FF2B5EF4-FFF2-40B4-BE49-F238E27FC236}">
                  <a16:creationId xmlns:a16="http://schemas.microsoft.com/office/drawing/2014/main" id="{4C6258DD-F09D-49FC-9C6B-47C0B6E44B6F}"/>
                </a:ext>
              </a:extLst>
            </p:cNvPr>
            <p:cNvSpPr/>
            <p:nvPr/>
          </p:nvSpPr>
          <p:spPr>
            <a:xfrm>
              <a:off x="6893651"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27" name="Freeform: Shape 292">
              <a:extLst>
                <a:ext uri="{FF2B5EF4-FFF2-40B4-BE49-F238E27FC236}">
                  <a16:creationId xmlns:a16="http://schemas.microsoft.com/office/drawing/2014/main" id="{AFD07E30-032D-4E63-88DE-2692FFD6D9DA}"/>
                </a:ext>
              </a:extLst>
            </p:cNvPr>
            <p:cNvSpPr/>
            <p:nvPr/>
          </p:nvSpPr>
          <p:spPr>
            <a:xfrm>
              <a:off x="6912701"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28" name="Freeform: Shape 293">
              <a:extLst>
                <a:ext uri="{FF2B5EF4-FFF2-40B4-BE49-F238E27FC236}">
                  <a16:creationId xmlns:a16="http://schemas.microsoft.com/office/drawing/2014/main" id="{C539412F-2D66-46D4-AF42-483357568959}"/>
                </a:ext>
              </a:extLst>
            </p:cNvPr>
            <p:cNvSpPr/>
            <p:nvPr/>
          </p:nvSpPr>
          <p:spPr>
            <a:xfrm>
              <a:off x="6931751"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29" name="Freeform: Shape 294">
              <a:extLst>
                <a:ext uri="{FF2B5EF4-FFF2-40B4-BE49-F238E27FC236}">
                  <a16:creationId xmlns:a16="http://schemas.microsoft.com/office/drawing/2014/main" id="{DAF57EEA-6E49-43EF-B483-9EEB36F4975A}"/>
                </a:ext>
              </a:extLst>
            </p:cNvPr>
            <p:cNvSpPr/>
            <p:nvPr/>
          </p:nvSpPr>
          <p:spPr>
            <a:xfrm>
              <a:off x="6950801"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30" name="Freeform: Shape 295">
              <a:extLst>
                <a:ext uri="{FF2B5EF4-FFF2-40B4-BE49-F238E27FC236}">
                  <a16:creationId xmlns:a16="http://schemas.microsoft.com/office/drawing/2014/main" id="{667EF365-A757-4B20-9E42-90C59B8F13EE}"/>
                </a:ext>
              </a:extLst>
            </p:cNvPr>
            <p:cNvSpPr/>
            <p:nvPr/>
          </p:nvSpPr>
          <p:spPr>
            <a:xfrm>
              <a:off x="6969851"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31" name="Freeform: Shape 296">
              <a:extLst>
                <a:ext uri="{FF2B5EF4-FFF2-40B4-BE49-F238E27FC236}">
                  <a16:creationId xmlns:a16="http://schemas.microsoft.com/office/drawing/2014/main" id="{FAAFA50B-D129-458E-A89C-01D698EFA0C2}"/>
                </a:ext>
              </a:extLst>
            </p:cNvPr>
            <p:cNvSpPr/>
            <p:nvPr/>
          </p:nvSpPr>
          <p:spPr>
            <a:xfrm>
              <a:off x="6988901" y="3976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32" name="Freeform: Shape 297">
              <a:extLst>
                <a:ext uri="{FF2B5EF4-FFF2-40B4-BE49-F238E27FC236}">
                  <a16:creationId xmlns:a16="http://schemas.microsoft.com/office/drawing/2014/main" id="{1E517956-2889-41DB-9068-9D64E8EF370C}"/>
                </a:ext>
              </a:extLst>
            </p:cNvPr>
            <p:cNvSpPr/>
            <p:nvPr/>
          </p:nvSpPr>
          <p:spPr>
            <a:xfrm>
              <a:off x="7007951" y="4014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33" name="Freeform: Shape 298">
              <a:extLst>
                <a:ext uri="{FF2B5EF4-FFF2-40B4-BE49-F238E27FC236}">
                  <a16:creationId xmlns:a16="http://schemas.microsoft.com/office/drawing/2014/main" id="{BF3BB6C5-C817-45B5-868F-4C5FAD139174}"/>
                </a:ext>
              </a:extLst>
            </p:cNvPr>
            <p:cNvSpPr/>
            <p:nvPr/>
          </p:nvSpPr>
          <p:spPr>
            <a:xfrm>
              <a:off x="7027001" y="4014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34" name="Freeform: Shape 299">
              <a:extLst>
                <a:ext uri="{FF2B5EF4-FFF2-40B4-BE49-F238E27FC236}">
                  <a16:creationId xmlns:a16="http://schemas.microsoft.com/office/drawing/2014/main" id="{FC568ACA-E965-4CD1-9D63-5BD6142A047E}"/>
                </a:ext>
              </a:extLst>
            </p:cNvPr>
            <p:cNvSpPr/>
            <p:nvPr/>
          </p:nvSpPr>
          <p:spPr>
            <a:xfrm>
              <a:off x="7046051"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35" name="Freeform: Shape 300">
              <a:extLst>
                <a:ext uri="{FF2B5EF4-FFF2-40B4-BE49-F238E27FC236}">
                  <a16:creationId xmlns:a16="http://schemas.microsoft.com/office/drawing/2014/main" id="{B23A4D7F-9785-4336-B0FA-EE8BB2D0E773}"/>
                </a:ext>
              </a:extLst>
            </p:cNvPr>
            <p:cNvSpPr/>
            <p:nvPr/>
          </p:nvSpPr>
          <p:spPr>
            <a:xfrm>
              <a:off x="7065101"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36" name="Freeform: Shape 301">
              <a:extLst>
                <a:ext uri="{FF2B5EF4-FFF2-40B4-BE49-F238E27FC236}">
                  <a16:creationId xmlns:a16="http://schemas.microsoft.com/office/drawing/2014/main" id="{9AEDDEB1-E848-4FA7-82BE-449FB8CD21C1}"/>
                </a:ext>
              </a:extLst>
            </p:cNvPr>
            <p:cNvSpPr/>
            <p:nvPr/>
          </p:nvSpPr>
          <p:spPr>
            <a:xfrm>
              <a:off x="7103201"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37" name="Freeform: Shape 302">
              <a:extLst>
                <a:ext uri="{FF2B5EF4-FFF2-40B4-BE49-F238E27FC236}">
                  <a16:creationId xmlns:a16="http://schemas.microsoft.com/office/drawing/2014/main" id="{17D9FF67-C75E-4EC8-9DCC-185A27DD63CC}"/>
                </a:ext>
              </a:extLst>
            </p:cNvPr>
            <p:cNvSpPr/>
            <p:nvPr/>
          </p:nvSpPr>
          <p:spPr>
            <a:xfrm>
              <a:off x="7141301" y="4052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38" name="Freeform: Shape 303">
              <a:extLst>
                <a:ext uri="{FF2B5EF4-FFF2-40B4-BE49-F238E27FC236}">
                  <a16:creationId xmlns:a16="http://schemas.microsoft.com/office/drawing/2014/main" id="{D536E3E7-30FB-456F-88E0-E9E985C150ED}"/>
                </a:ext>
              </a:extLst>
            </p:cNvPr>
            <p:cNvSpPr/>
            <p:nvPr/>
          </p:nvSpPr>
          <p:spPr>
            <a:xfrm>
              <a:off x="7179401"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39" name="Freeform: Shape 304">
              <a:extLst>
                <a:ext uri="{FF2B5EF4-FFF2-40B4-BE49-F238E27FC236}">
                  <a16:creationId xmlns:a16="http://schemas.microsoft.com/office/drawing/2014/main" id="{ADAFE732-7746-4475-AB91-8E012E0006E9}"/>
                </a:ext>
              </a:extLst>
            </p:cNvPr>
            <p:cNvSpPr/>
            <p:nvPr/>
          </p:nvSpPr>
          <p:spPr>
            <a:xfrm>
              <a:off x="7198451" y="40909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40" name="Freeform: Shape 305">
              <a:extLst>
                <a:ext uri="{FF2B5EF4-FFF2-40B4-BE49-F238E27FC236}">
                  <a16:creationId xmlns:a16="http://schemas.microsoft.com/office/drawing/2014/main" id="{3831E511-5109-468A-91B8-711467E8484B}"/>
                </a:ext>
              </a:extLst>
            </p:cNvPr>
            <p:cNvSpPr/>
            <p:nvPr/>
          </p:nvSpPr>
          <p:spPr>
            <a:xfrm>
              <a:off x="7217501"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41" name="Freeform: Shape 306">
              <a:extLst>
                <a:ext uri="{FF2B5EF4-FFF2-40B4-BE49-F238E27FC236}">
                  <a16:creationId xmlns:a16="http://schemas.microsoft.com/office/drawing/2014/main" id="{00267887-E495-406E-A1B5-F8D94276DDFD}"/>
                </a:ext>
              </a:extLst>
            </p:cNvPr>
            <p:cNvSpPr/>
            <p:nvPr/>
          </p:nvSpPr>
          <p:spPr>
            <a:xfrm>
              <a:off x="7236551"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42" name="Freeform: Shape 307">
              <a:extLst>
                <a:ext uri="{FF2B5EF4-FFF2-40B4-BE49-F238E27FC236}">
                  <a16:creationId xmlns:a16="http://schemas.microsoft.com/office/drawing/2014/main" id="{152A7C92-7D78-41E5-B51F-8F1A1CC30664}"/>
                </a:ext>
              </a:extLst>
            </p:cNvPr>
            <p:cNvSpPr/>
            <p:nvPr/>
          </p:nvSpPr>
          <p:spPr>
            <a:xfrm>
              <a:off x="7255601"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43" name="Freeform: Shape 308">
              <a:extLst>
                <a:ext uri="{FF2B5EF4-FFF2-40B4-BE49-F238E27FC236}">
                  <a16:creationId xmlns:a16="http://schemas.microsoft.com/office/drawing/2014/main" id="{4DFD4075-44E6-4404-A357-A762884D0ED1}"/>
                </a:ext>
              </a:extLst>
            </p:cNvPr>
            <p:cNvSpPr/>
            <p:nvPr/>
          </p:nvSpPr>
          <p:spPr>
            <a:xfrm>
              <a:off x="7293701" y="41290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44" name="Freeform: Shape 309">
              <a:extLst>
                <a:ext uri="{FF2B5EF4-FFF2-40B4-BE49-F238E27FC236}">
                  <a16:creationId xmlns:a16="http://schemas.microsoft.com/office/drawing/2014/main" id="{3674D8EA-3431-4D89-8A00-4BEF22EBC518}"/>
                </a:ext>
              </a:extLst>
            </p:cNvPr>
            <p:cNvSpPr/>
            <p:nvPr/>
          </p:nvSpPr>
          <p:spPr>
            <a:xfrm>
              <a:off x="7312751" y="41481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45" name="Freeform: Shape 310">
              <a:extLst>
                <a:ext uri="{FF2B5EF4-FFF2-40B4-BE49-F238E27FC236}">
                  <a16:creationId xmlns:a16="http://schemas.microsoft.com/office/drawing/2014/main" id="{E957BF62-5A57-47F6-A3E9-4131CE226157}"/>
                </a:ext>
              </a:extLst>
            </p:cNvPr>
            <p:cNvSpPr/>
            <p:nvPr/>
          </p:nvSpPr>
          <p:spPr>
            <a:xfrm>
              <a:off x="7331801" y="41481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46" name="Freeform: Shape 311">
              <a:extLst>
                <a:ext uri="{FF2B5EF4-FFF2-40B4-BE49-F238E27FC236}">
                  <a16:creationId xmlns:a16="http://schemas.microsoft.com/office/drawing/2014/main" id="{243955C6-8FF6-4806-88B5-4023CA771DED}"/>
                </a:ext>
              </a:extLst>
            </p:cNvPr>
            <p:cNvSpPr/>
            <p:nvPr/>
          </p:nvSpPr>
          <p:spPr>
            <a:xfrm>
              <a:off x="7350851" y="41481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47" name="Freeform: Shape 312">
              <a:extLst>
                <a:ext uri="{FF2B5EF4-FFF2-40B4-BE49-F238E27FC236}">
                  <a16:creationId xmlns:a16="http://schemas.microsoft.com/office/drawing/2014/main" id="{C106818E-BEC1-490F-B391-A8B8D0A22435}"/>
                </a:ext>
              </a:extLst>
            </p:cNvPr>
            <p:cNvSpPr/>
            <p:nvPr/>
          </p:nvSpPr>
          <p:spPr>
            <a:xfrm>
              <a:off x="7369901"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48" name="Freeform: Shape 313">
              <a:extLst>
                <a:ext uri="{FF2B5EF4-FFF2-40B4-BE49-F238E27FC236}">
                  <a16:creationId xmlns:a16="http://schemas.microsoft.com/office/drawing/2014/main" id="{309C1592-EC58-405E-87C7-FF66BDCAB0C9}"/>
                </a:ext>
              </a:extLst>
            </p:cNvPr>
            <p:cNvSpPr/>
            <p:nvPr/>
          </p:nvSpPr>
          <p:spPr>
            <a:xfrm>
              <a:off x="7427051"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49" name="Freeform: Shape 314">
              <a:extLst>
                <a:ext uri="{FF2B5EF4-FFF2-40B4-BE49-F238E27FC236}">
                  <a16:creationId xmlns:a16="http://schemas.microsoft.com/office/drawing/2014/main" id="{A26E2ED9-4704-4573-86DA-A67934284AF1}"/>
                </a:ext>
              </a:extLst>
            </p:cNvPr>
            <p:cNvSpPr/>
            <p:nvPr/>
          </p:nvSpPr>
          <p:spPr>
            <a:xfrm>
              <a:off x="7446101" y="41671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50" name="Freeform: Shape 315">
              <a:extLst>
                <a:ext uri="{FF2B5EF4-FFF2-40B4-BE49-F238E27FC236}">
                  <a16:creationId xmlns:a16="http://schemas.microsoft.com/office/drawing/2014/main" id="{054DABB1-0763-4A73-8DD0-E6C382AE7732}"/>
                </a:ext>
              </a:extLst>
            </p:cNvPr>
            <p:cNvSpPr/>
            <p:nvPr/>
          </p:nvSpPr>
          <p:spPr>
            <a:xfrm>
              <a:off x="7465151"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51" name="Freeform: Shape 316">
              <a:extLst>
                <a:ext uri="{FF2B5EF4-FFF2-40B4-BE49-F238E27FC236}">
                  <a16:creationId xmlns:a16="http://schemas.microsoft.com/office/drawing/2014/main" id="{F3EEDE4A-A915-4D6E-8525-A708E1C4AF84}"/>
                </a:ext>
              </a:extLst>
            </p:cNvPr>
            <p:cNvSpPr/>
            <p:nvPr/>
          </p:nvSpPr>
          <p:spPr>
            <a:xfrm>
              <a:off x="7484201"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52" name="Freeform: Shape 317">
              <a:extLst>
                <a:ext uri="{FF2B5EF4-FFF2-40B4-BE49-F238E27FC236}">
                  <a16:creationId xmlns:a16="http://schemas.microsoft.com/office/drawing/2014/main" id="{41BE718D-3963-4E69-AA64-E5F1F6B087F3}"/>
                </a:ext>
              </a:extLst>
            </p:cNvPr>
            <p:cNvSpPr/>
            <p:nvPr/>
          </p:nvSpPr>
          <p:spPr>
            <a:xfrm>
              <a:off x="7503251"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53" name="Freeform: Shape 318">
              <a:extLst>
                <a:ext uri="{FF2B5EF4-FFF2-40B4-BE49-F238E27FC236}">
                  <a16:creationId xmlns:a16="http://schemas.microsoft.com/office/drawing/2014/main" id="{6CA5B3E7-29B8-4B25-ABB8-99033D396008}"/>
                </a:ext>
              </a:extLst>
            </p:cNvPr>
            <p:cNvSpPr/>
            <p:nvPr/>
          </p:nvSpPr>
          <p:spPr>
            <a:xfrm>
              <a:off x="7522301"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54" name="Freeform: Shape 319">
              <a:extLst>
                <a:ext uri="{FF2B5EF4-FFF2-40B4-BE49-F238E27FC236}">
                  <a16:creationId xmlns:a16="http://schemas.microsoft.com/office/drawing/2014/main" id="{413F1406-BAE3-4165-B36B-7E501E756D32}"/>
                </a:ext>
              </a:extLst>
            </p:cNvPr>
            <p:cNvSpPr/>
            <p:nvPr/>
          </p:nvSpPr>
          <p:spPr>
            <a:xfrm>
              <a:off x="7560401"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55" name="Freeform: Shape 320">
              <a:extLst>
                <a:ext uri="{FF2B5EF4-FFF2-40B4-BE49-F238E27FC236}">
                  <a16:creationId xmlns:a16="http://schemas.microsoft.com/office/drawing/2014/main" id="{6779645A-54B5-4366-BA06-0BDB8AEEFAEE}"/>
                </a:ext>
              </a:extLst>
            </p:cNvPr>
            <p:cNvSpPr/>
            <p:nvPr/>
          </p:nvSpPr>
          <p:spPr>
            <a:xfrm>
              <a:off x="7636601" y="4262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56" name="Freeform: Shape 321">
              <a:extLst>
                <a:ext uri="{FF2B5EF4-FFF2-40B4-BE49-F238E27FC236}">
                  <a16:creationId xmlns:a16="http://schemas.microsoft.com/office/drawing/2014/main" id="{81D1020F-A5F8-4ADA-910C-D38B28FBA4BA}"/>
                </a:ext>
              </a:extLst>
            </p:cNvPr>
            <p:cNvSpPr/>
            <p:nvPr/>
          </p:nvSpPr>
          <p:spPr>
            <a:xfrm>
              <a:off x="7674701" y="4281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57" name="Freeform: Shape 322">
              <a:extLst>
                <a:ext uri="{FF2B5EF4-FFF2-40B4-BE49-F238E27FC236}">
                  <a16:creationId xmlns:a16="http://schemas.microsoft.com/office/drawing/2014/main" id="{0CDBEA75-23FA-455D-B1D1-F1870EAA6570}"/>
                </a:ext>
              </a:extLst>
            </p:cNvPr>
            <p:cNvSpPr/>
            <p:nvPr/>
          </p:nvSpPr>
          <p:spPr>
            <a:xfrm>
              <a:off x="7731851" y="4300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58" name="Freeform: Shape 323">
              <a:extLst>
                <a:ext uri="{FF2B5EF4-FFF2-40B4-BE49-F238E27FC236}">
                  <a16:creationId xmlns:a16="http://schemas.microsoft.com/office/drawing/2014/main" id="{55D3BB5C-67EF-4BD7-942C-36FE1C11CDF6}"/>
                </a:ext>
              </a:extLst>
            </p:cNvPr>
            <p:cNvSpPr/>
            <p:nvPr/>
          </p:nvSpPr>
          <p:spPr>
            <a:xfrm>
              <a:off x="7750901" y="4300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59" name="Freeform: Shape 324">
              <a:extLst>
                <a:ext uri="{FF2B5EF4-FFF2-40B4-BE49-F238E27FC236}">
                  <a16:creationId xmlns:a16="http://schemas.microsoft.com/office/drawing/2014/main" id="{76944B30-63DF-44CE-AC5C-A01EE120FC63}"/>
                </a:ext>
              </a:extLst>
            </p:cNvPr>
            <p:cNvSpPr/>
            <p:nvPr/>
          </p:nvSpPr>
          <p:spPr>
            <a:xfrm>
              <a:off x="7789001" y="4300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60" name="Freeform: Shape 325">
              <a:extLst>
                <a:ext uri="{FF2B5EF4-FFF2-40B4-BE49-F238E27FC236}">
                  <a16:creationId xmlns:a16="http://schemas.microsoft.com/office/drawing/2014/main" id="{5107B1EE-2FB3-4C70-A31C-D56D5FC825F0}"/>
                </a:ext>
              </a:extLst>
            </p:cNvPr>
            <p:cNvSpPr/>
            <p:nvPr/>
          </p:nvSpPr>
          <p:spPr>
            <a:xfrm>
              <a:off x="7808051" y="4300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61" name="Freeform: Shape 326">
              <a:extLst>
                <a:ext uri="{FF2B5EF4-FFF2-40B4-BE49-F238E27FC236}">
                  <a16:creationId xmlns:a16="http://schemas.microsoft.com/office/drawing/2014/main" id="{EFC1724C-2A59-418A-BFFE-4F748D988027}"/>
                </a:ext>
              </a:extLst>
            </p:cNvPr>
            <p:cNvSpPr/>
            <p:nvPr/>
          </p:nvSpPr>
          <p:spPr>
            <a:xfrm>
              <a:off x="7903301" y="4300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62" name="Freeform: Shape 327">
              <a:extLst>
                <a:ext uri="{FF2B5EF4-FFF2-40B4-BE49-F238E27FC236}">
                  <a16:creationId xmlns:a16="http://schemas.microsoft.com/office/drawing/2014/main" id="{16A3E3FE-796C-45BB-AF9C-29FDE0116905}"/>
                </a:ext>
              </a:extLst>
            </p:cNvPr>
            <p:cNvSpPr/>
            <p:nvPr/>
          </p:nvSpPr>
          <p:spPr>
            <a:xfrm>
              <a:off x="8055701" y="43767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63" name="Freeform: Shape 328">
              <a:extLst>
                <a:ext uri="{FF2B5EF4-FFF2-40B4-BE49-F238E27FC236}">
                  <a16:creationId xmlns:a16="http://schemas.microsoft.com/office/drawing/2014/main" id="{137C697B-419D-451F-8D6C-8AA95A56B9BA}"/>
                </a:ext>
              </a:extLst>
            </p:cNvPr>
            <p:cNvSpPr/>
            <p:nvPr/>
          </p:nvSpPr>
          <p:spPr>
            <a:xfrm>
              <a:off x="8379551" y="4433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64" name="Freeform: Shape 329">
              <a:extLst>
                <a:ext uri="{FF2B5EF4-FFF2-40B4-BE49-F238E27FC236}">
                  <a16:creationId xmlns:a16="http://schemas.microsoft.com/office/drawing/2014/main" id="{FA3E3DCB-AC32-4DAB-A7B8-F3EC4F7D808E}"/>
                </a:ext>
              </a:extLst>
            </p:cNvPr>
            <p:cNvSpPr/>
            <p:nvPr/>
          </p:nvSpPr>
          <p:spPr>
            <a:xfrm>
              <a:off x="8551001" y="44338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sp>
          <p:nvSpPr>
            <p:cNvPr id="365" name="Freeform: Shape 330">
              <a:extLst>
                <a:ext uri="{FF2B5EF4-FFF2-40B4-BE49-F238E27FC236}">
                  <a16:creationId xmlns:a16="http://schemas.microsoft.com/office/drawing/2014/main" id="{2A4F0E2F-495C-42EF-A5CC-72FCFAD306D4}"/>
                </a:ext>
              </a:extLst>
            </p:cNvPr>
            <p:cNvSpPr/>
            <p:nvPr/>
          </p:nvSpPr>
          <p:spPr>
            <a:xfrm>
              <a:off x="8684361" y="45672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sz="1200"/>
            </a:p>
          </p:txBody>
        </p:sp>
      </p:grpSp>
      <p:sp>
        <p:nvSpPr>
          <p:cNvPr id="366" name="TextBox 365">
            <a:extLst>
              <a:ext uri="{FF2B5EF4-FFF2-40B4-BE49-F238E27FC236}">
                <a16:creationId xmlns:a16="http://schemas.microsoft.com/office/drawing/2014/main" id="{89F50937-FB9C-4D8E-AA96-6E18CF919160}"/>
              </a:ext>
            </a:extLst>
          </p:cNvPr>
          <p:cNvSpPr txBox="1"/>
          <p:nvPr/>
        </p:nvSpPr>
        <p:spPr>
          <a:xfrm>
            <a:off x="8914698" y="2919162"/>
            <a:ext cx="2576346" cy="246221"/>
          </a:xfrm>
          <a:prstGeom prst="rect">
            <a:avLst/>
          </a:prstGeom>
          <a:noFill/>
        </p:spPr>
        <p:txBody>
          <a:bodyPr wrap="none" rtlCol="0">
            <a:spAutoFit/>
          </a:bodyPr>
          <a:lstStyle/>
          <a:p>
            <a:r>
              <a:rPr lang="ja-JP" sz="1000"/>
              <a:t>PFSの統計的有意性カットオフ: p=0.0481</a:t>
            </a:r>
          </a:p>
        </p:txBody>
      </p:sp>
      <p:sp>
        <p:nvSpPr>
          <p:cNvPr id="367" name="TextBox 366">
            <a:extLst>
              <a:ext uri="{FF2B5EF4-FFF2-40B4-BE49-F238E27FC236}">
                <a16:creationId xmlns:a16="http://schemas.microsoft.com/office/drawing/2014/main" id="{0182C0B0-3170-443A-96F9-3124C8489B95}"/>
              </a:ext>
            </a:extLst>
          </p:cNvPr>
          <p:cNvSpPr txBox="1"/>
          <p:nvPr/>
        </p:nvSpPr>
        <p:spPr>
          <a:xfrm>
            <a:off x="8239073" y="3525913"/>
            <a:ext cx="1016625" cy="553998"/>
          </a:xfrm>
          <a:prstGeom prst="rect">
            <a:avLst/>
          </a:prstGeom>
          <a:noFill/>
        </p:spPr>
        <p:txBody>
          <a:bodyPr wrap="none" rtlCol="0">
            <a:spAutoFit/>
          </a:bodyPr>
          <a:lstStyle/>
          <a:p>
            <a:r>
              <a:rPr lang="ja-JP" sz="1000"/>
              <a:t>9か月のPFS：</a:t>
            </a:r>
          </a:p>
          <a:p>
            <a:r>
              <a:rPr lang="ja-JP" sz="1000">
                <a:solidFill>
                  <a:schemeClr val="accent3"/>
                </a:solidFill>
              </a:rPr>
              <a:t>34.8%</a:t>
            </a:r>
          </a:p>
          <a:p>
            <a:r>
              <a:rPr lang="ja-JP" sz="1000">
                <a:solidFill>
                  <a:schemeClr val="accent2"/>
                </a:solidFill>
              </a:rPr>
              <a:t>24.6%</a:t>
            </a:r>
          </a:p>
        </p:txBody>
      </p:sp>
      <p:sp>
        <p:nvSpPr>
          <p:cNvPr id="368" name="TextBox 367">
            <a:extLst>
              <a:ext uri="{FF2B5EF4-FFF2-40B4-BE49-F238E27FC236}">
                <a16:creationId xmlns:a16="http://schemas.microsoft.com/office/drawing/2014/main" id="{D6735A93-230C-4542-83D3-ED10E719D44C}"/>
              </a:ext>
            </a:extLst>
          </p:cNvPr>
          <p:cNvSpPr txBox="1"/>
          <p:nvPr/>
        </p:nvSpPr>
        <p:spPr>
          <a:xfrm>
            <a:off x="9036633" y="4094873"/>
            <a:ext cx="1087157" cy="553998"/>
          </a:xfrm>
          <a:prstGeom prst="rect">
            <a:avLst/>
          </a:prstGeom>
          <a:noFill/>
        </p:spPr>
        <p:txBody>
          <a:bodyPr wrap="none" rtlCol="0">
            <a:spAutoFit/>
          </a:bodyPr>
          <a:lstStyle/>
          <a:p>
            <a:r>
              <a:rPr lang="ja-JP" sz="1000"/>
              <a:t>12か月のPFS：</a:t>
            </a:r>
          </a:p>
          <a:p>
            <a:r>
              <a:rPr lang="ja-JP" sz="1000">
                <a:solidFill>
                  <a:schemeClr val="accent3"/>
                </a:solidFill>
              </a:rPr>
              <a:t>16.0%</a:t>
            </a:r>
          </a:p>
          <a:p>
            <a:r>
              <a:rPr lang="ja-JP" sz="1000">
                <a:solidFill>
                  <a:schemeClr val="accent2"/>
                </a:solidFill>
              </a:rPr>
              <a:t>6.6%</a:t>
            </a:r>
          </a:p>
        </p:txBody>
      </p:sp>
      <p:sp>
        <p:nvSpPr>
          <p:cNvPr id="369" name="TextBox 368">
            <a:extLst>
              <a:ext uri="{FF2B5EF4-FFF2-40B4-BE49-F238E27FC236}">
                <a16:creationId xmlns:a16="http://schemas.microsoft.com/office/drawing/2014/main" id="{1A2F12B1-827A-461E-BDF7-C7D007259D60}"/>
              </a:ext>
            </a:extLst>
          </p:cNvPr>
          <p:cNvSpPr txBox="1"/>
          <p:nvPr/>
        </p:nvSpPr>
        <p:spPr>
          <a:xfrm>
            <a:off x="7148753" y="4277753"/>
            <a:ext cx="1016625" cy="553998"/>
          </a:xfrm>
          <a:prstGeom prst="rect">
            <a:avLst/>
          </a:prstGeom>
          <a:noFill/>
        </p:spPr>
        <p:txBody>
          <a:bodyPr wrap="none" rtlCol="0">
            <a:spAutoFit/>
          </a:bodyPr>
          <a:lstStyle/>
          <a:p>
            <a:r>
              <a:rPr lang="ja-JP" sz="1000"/>
              <a:t>6か月のPFS：</a:t>
            </a:r>
          </a:p>
          <a:p>
            <a:r>
              <a:rPr lang="ja-JP" sz="1000">
                <a:solidFill>
                  <a:schemeClr val="accent3"/>
                </a:solidFill>
              </a:rPr>
              <a:t>58.3%</a:t>
            </a:r>
          </a:p>
          <a:p>
            <a:r>
              <a:rPr lang="ja-JP" sz="1000">
                <a:solidFill>
                  <a:schemeClr val="accent2"/>
                </a:solidFill>
              </a:rPr>
              <a:t>47.2%</a:t>
            </a:r>
          </a:p>
        </p:txBody>
      </p:sp>
      <p:cxnSp>
        <p:nvCxnSpPr>
          <p:cNvPr id="370" name="Straight Connector 369">
            <a:extLst>
              <a:ext uri="{FF2B5EF4-FFF2-40B4-BE49-F238E27FC236}">
                <a16:creationId xmlns:a16="http://schemas.microsoft.com/office/drawing/2014/main" id="{343C3115-303B-4074-8463-1D306D15AB8C}"/>
              </a:ext>
            </a:extLst>
          </p:cNvPr>
          <p:cNvCxnSpPr/>
          <p:nvPr/>
        </p:nvCxnSpPr>
        <p:spPr>
          <a:xfrm flipV="1">
            <a:off x="8029830" y="3593123"/>
            <a:ext cx="0" cy="1652954"/>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B8AEB767-175E-47CA-834D-DEDA87CCE339}"/>
              </a:ext>
            </a:extLst>
          </p:cNvPr>
          <p:cNvCxnSpPr>
            <a:cxnSpLocks/>
          </p:cNvCxnSpPr>
          <p:nvPr/>
        </p:nvCxnSpPr>
        <p:spPr>
          <a:xfrm flipV="1">
            <a:off x="8996983" y="4144108"/>
            <a:ext cx="0" cy="107266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6327FECE-28C5-4A52-A376-74D799A78BB8}"/>
              </a:ext>
            </a:extLst>
          </p:cNvPr>
          <p:cNvCxnSpPr>
            <a:cxnSpLocks/>
          </p:cNvCxnSpPr>
          <p:nvPr/>
        </p:nvCxnSpPr>
        <p:spPr>
          <a:xfrm flipV="1">
            <a:off x="8509409" y="4173406"/>
            <a:ext cx="0" cy="107266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373" name="Table 9">
            <a:extLst>
              <a:ext uri="{FF2B5EF4-FFF2-40B4-BE49-F238E27FC236}">
                <a16:creationId xmlns:a16="http://schemas.microsoft.com/office/drawing/2014/main" id="{A09A7191-2D2B-4AF5-A641-48031E990A02}"/>
              </a:ext>
            </a:extLst>
          </p:cNvPr>
          <p:cNvGraphicFramePr>
            <a:graphicFrameLocks noGrp="1"/>
          </p:cNvGraphicFramePr>
          <p:nvPr>
            <p:extLst>
              <p:ext uri="{D42A27DB-BD31-4B8C-83A1-F6EECF244321}">
                <p14:modId xmlns:p14="http://schemas.microsoft.com/office/powerpoint/2010/main" val="3449150975"/>
              </p:ext>
            </p:extLst>
          </p:nvPr>
        </p:nvGraphicFramePr>
        <p:xfrm>
          <a:off x="7121870" y="1755495"/>
          <a:ext cx="4867578" cy="1076829"/>
        </p:xfrm>
        <a:graphic>
          <a:graphicData uri="http://schemas.openxmlformats.org/drawingml/2006/table">
            <a:tbl>
              <a:tblPr firstRow="1" bandRow="1">
                <a:tableStyleId>{5C22544A-7EE6-4342-B048-85BDC9FD1C3A}</a:tableStyleId>
              </a:tblPr>
              <a:tblGrid>
                <a:gridCol w="2168713">
                  <a:extLst>
                    <a:ext uri="{9D8B030D-6E8A-4147-A177-3AD203B41FA5}">
                      <a16:colId xmlns:a16="http://schemas.microsoft.com/office/drawing/2014/main" val="1205523523"/>
                    </a:ext>
                  </a:extLst>
                </a:gridCol>
                <a:gridCol w="1008174">
                  <a:extLst>
                    <a:ext uri="{9D8B030D-6E8A-4147-A177-3AD203B41FA5}">
                      <a16:colId xmlns:a16="http://schemas.microsoft.com/office/drawing/2014/main" val="2464306440"/>
                    </a:ext>
                  </a:extLst>
                </a:gridCol>
                <a:gridCol w="1047840">
                  <a:extLst>
                    <a:ext uri="{9D8B030D-6E8A-4147-A177-3AD203B41FA5}">
                      <a16:colId xmlns:a16="http://schemas.microsoft.com/office/drawing/2014/main" val="375300496"/>
                    </a:ext>
                  </a:extLst>
                </a:gridCol>
                <a:gridCol w="642851">
                  <a:extLst>
                    <a:ext uri="{9D8B030D-6E8A-4147-A177-3AD203B41FA5}">
                      <a16:colId xmlns:a16="http://schemas.microsoft.com/office/drawing/2014/main" val="3132695155"/>
                    </a:ext>
                  </a:extLst>
                </a:gridCol>
              </a:tblGrid>
              <a:tr h="399845">
                <a:tc>
                  <a:txBody>
                    <a:bodyPr/>
                    <a:lstStyle/>
                    <a:p>
                      <a:pPr algn="l" rtl="0"/>
                      <a:endParaRPr lang="en-GB" sz="11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mPFS、mo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HR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P値</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589891"/>
                  </a:ext>
                </a:extLst>
              </a:tr>
              <a:tr h="130607">
                <a:tc>
                  <a:txBody>
                    <a:bodyPr/>
                    <a:lstStyle/>
                    <a:p>
                      <a:pPr algn="l"/>
                      <a:r>
                        <a:rPr lang="ja-JP" sz="1100">
                          <a:solidFill>
                            <a:schemeClr val="tx1"/>
                          </a:solidFill>
                        </a:rPr>
                        <a:t>デュルバルマブ + シスプラチン (n=341)</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dirty="0">
                          <a:solidFill>
                            <a:schemeClr val="tx1"/>
                          </a:solidFill>
                        </a:rPr>
                        <a:t>7.2 (6.7、</a:t>
                      </a:r>
                      <a:r>
                        <a:rPr lang="ja-JP" sz="1100" baseline="0" dirty="0">
                          <a:solidFill>
                            <a:schemeClr val="tx1"/>
                          </a:solidFill>
                        </a:rPr>
                        <a:t> </a:t>
                      </a:r>
                      <a:r>
                        <a:rPr lang="ja-JP" sz="1100" dirty="0">
                          <a:solidFill>
                            <a:schemeClr val="tx1"/>
                          </a:solidFill>
                        </a:rPr>
                        <a:t>7.4)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ja-JP" sz="1100" dirty="0">
                          <a:solidFill>
                            <a:schemeClr val="tx1"/>
                          </a:solidFill>
                        </a:rPr>
                        <a:t>0.75 </a:t>
                      </a:r>
                      <a:br>
                        <a:rPr lang="en-GB" altLang="ja-JP" sz="1100" dirty="0">
                          <a:solidFill>
                            <a:schemeClr val="tx1"/>
                          </a:solidFill>
                        </a:rPr>
                      </a:br>
                      <a:r>
                        <a:rPr lang="ja-JP" sz="1100" dirty="0">
                          <a:solidFill>
                            <a:schemeClr val="tx1"/>
                          </a:solidFill>
                        </a:rPr>
                        <a:t>(0.63、0.89)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ja-JP" sz="1100">
                          <a:solidFill>
                            <a:schemeClr val="tx1"/>
                          </a:solidFill>
                        </a:rPr>
                        <a:t>0.001</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3409161"/>
                  </a:ext>
                </a:extLst>
              </a:tr>
              <a:tr h="262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100" dirty="0">
                          <a:solidFill>
                            <a:schemeClr val="tx1"/>
                          </a:solidFill>
                        </a:rPr>
                        <a:t>プラセボ + シスプラチン (n=344)</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dirty="0">
                          <a:solidFill>
                            <a:schemeClr val="tx1"/>
                          </a:solidFill>
                        </a:rPr>
                        <a:t>5.7 (5.6、</a:t>
                      </a:r>
                      <a:r>
                        <a:rPr lang="ja-JP" sz="1100" baseline="0" dirty="0">
                          <a:solidFill>
                            <a:schemeClr val="tx1"/>
                          </a:solidFill>
                        </a:rPr>
                        <a:t> </a:t>
                      </a:r>
                      <a:r>
                        <a:rPr lang="ja-JP" sz="1100" dirty="0">
                          <a:solidFill>
                            <a:schemeClr val="tx1"/>
                          </a:solidFill>
                        </a:rPr>
                        <a:t>6.7)</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rtl="0"/>
                      <a:endParaRPr lang="en-GB" sz="11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l" rtl="0"/>
                      <a:endParaRPr lang="en-GB" sz="1100" dirty="0">
                        <a:solidFill>
                          <a:srgbClr val="4D4D4D"/>
                        </a:solidFill>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1041901"/>
                  </a:ext>
                </a:extLst>
              </a:tr>
            </a:tbl>
          </a:graphicData>
        </a:graphic>
      </p:graphicFrame>
      <p:grpSp>
        <p:nvGrpSpPr>
          <p:cNvPr id="374" name="Group 373">
            <a:extLst>
              <a:ext uri="{FF2B5EF4-FFF2-40B4-BE49-F238E27FC236}">
                <a16:creationId xmlns:a16="http://schemas.microsoft.com/office/drawing/2014/main" id="{86D4B8CA-66E4-4CD6-913E-665D2F25B76A}"/>
              </a:ext>
            </a:extLst>
          </p:cNvPr>
          <p:cNvGrpSpPr/>
          <p:nvPr/>
        </p:nvGrpSpPr>
        <p:grpSpPr>
          <a:xfrm>
            <a:off x="7034212" y="3099117"/>
            <a:ext cx="3897948" cy="1980883"/>
            <a:chOff x="3681412" y="2205037"/>
            <a:chExt cx="4829194" cy="2452210"/>
          </a:xfrm>
        </p:grpSpPr>
        <p:sp>
          <p:nvSpPr>
            <p:cNvPr id="375" name="Freeform: Shape 634">
              <a:extLst>
                <a:ext uri="{FF2B5EF4-FFF2-40B4-BE49-F238E27FC236}">
                  <a16:creationId xmlns:a16="http://schemas.microsoft.com/office/drawing/2014/main" id="{E678A906-3D7D-4B7B-86B2-E43F6908CA4A}"/>
                </a:ext>
              </a:extLst>
            </p:cNvPr>
            <p:cNvSpPr/>
            <p:nvPr/>
          </p:nvSpPr>
          <p:spPr>
            <a:xfrm>
              <a:off x="3681412" y="2262187"/>
              <a:ext cx="4827441" cy="2340663"/>
            </a:xfrm>
            <a:custGeom>
              <a:avLst/>
              <a:gdLst>
                <a:gd name="connsiteX0" fmla="*/ 4827442 w 4827441"/>
                <a:gd name="connsiteY0" fmla="*/ 2340664 h 2340663"/>
                <a:gd name="connsiteX1" fmla="*/ 3763995 w 4827441"/>
                <a:gd name="connsiteY1" fmla="*/ 2340664 h 2340663"/>
                <a:gd name="connsiteX2" fmla="*/ 3763995 w 4827441"/>
                <a:gd name="connsiteY2" fmla="*/ 2327129 h 2340663"/>
                <a:gd name="connsiteX3" fmla="*/ 3715293 w 4827441"/>
                <a:gd name="connsiteY3" fmla="*/ 2327129 h 2340663"/>
                <a:gd name="connsiteX4" fmla="*/ 3715293 w 4827441"/>
                <a:gd name="connsiteY4" fmla="*/ 2294658 h 2340663"/>
                <a:gd name="connsiteX5" fmla="*/ 3409521 w 4827441"/>
                <a:gd name="connsiteY5" fmla="*/ 2294658 h 2340663"/>
                <a:gd name="connsiteX6" fmla="*/ 3409521 w 4827441"/>
                <a:gd name="connsiteY6" fmla="*/ 2264893 h 2340663"/>
                <a:gd name="connsiteX7" fmla="*/ 3355401 w 4827441"/>
                <a:gd name="connsiteY7" fmla="*/ 2264893 h 2340663"/>
                <a:gd name="connsiteX8" fmla="*/ 3355401 w 4827441"/>
                <a:gd name="connsiteY8" fmla="*/ 2237832 h 2340663"/>
                <a:gd name="connsiteX9" fmla="*/ 2930557 w 4827441"/>
                <a:gd name="connsiteY9" fmla="*/ 2237832 h 2340663"/>
                <a:gd name="connsiteX10" fmla="*/ 2930557 w 4827441"/>
                <a:gd name="connsiteY10" fmla="*/ 2229717 h 2340663"/>
                <a:gd name="connsiteX11" fmla="*/ 2808789 w 4827441"/>
                <a:gd name="connsiteY11" fmla="*/ 2229717 h 2340663"/>
                <a:gd name="connsiteX12" fmla="*/ 2808789 w 4827441"/>
                <a:gd name="connsiteY12" fmla="*/ 2216182 h 2340663"/>
                <a:gd name="connsiteX13" fmla="*/ 2613965 w 4827441"/>
                <a:gd name="connsiteY13" fmla="*/ 2216182 h 2340663"/>
                <a:gd name="connsiteX14" fmla="*/ 2613965 w 4827441"/>
                <a:gd name="connsiteY14" fmla="*/ 2181006 h 2340663"/>
                <a:gd name="connsiteX15" fmla="*/ 2573370 w 4827441"/>
                <a:gd name="connsiteY15" fmla="*/ 2181006 h 2340663"/>
                <a:gd name="connsiteX16" fmla="*/ 2573370 w 4827441"/>
                <a:gd name="connsiteY16" fmla="*/ 2145830 h 2340663"/>
                <a:gd name="connsiteX17" fmla="*/ 2362305 w 4827441"/>
                <a:gd name="connsiteY17" fmla="*/ 2145830 h 2340663"/>
                <a:gd name="connsiteX18" fmla="*/ 2362305 w 4827441"/>
                <a:gd name="connsiteY18" fmla="*/ 2132305 h 2340663"/>
                <a:gd name="connsiteX19" fmla="*/ 2283838 w 4827441"/>
                <a:gd name="connsiteY19" fmla="*/ 2132305 h 2340663"/>
                <a:gd name="connsiteX20" fmla="*/ 2283838 w 4827441"/>
                <a:gd name="connsiteY20" fmla="*/ 2102539 h 2340663"/>
                <a:gd name="connsiteX21" fmla="*/ 2267598 w 4827441"/>
                <a:gd name="connsiteY21" fmla="*/ 2102539 h 2340663"/>
                <a:gd name="connsiteX22" fmla="*/ 2267598 w 4827441"/>
                <a:gd name="connsiteY22" fmla="*/ 2070068 h 2340663"/>
                <a:gd name="connsiteX23" fmla="*/ 2245947 w 4827441"/>
                <a:gd name="connsiteY23" fmla="*/ 2070068 h 2340663"/>
                <a:gd name="connsiteX24" fmla="*/ 2245947 w 4827441"/>
                <a:gd name="connsiteY24" fmla="*/ 2032178 h 2340663"/>
                <a:gd name="connsiteX25" fmla="*/ 2224307 w 4827441"/>
                <a:gd name="connsiteY25" fmla="*/ 2032178 h 2340663"/>
                <a:gd name="connsiteX26" fmla="*/ 2224307 w 4827441"/>
                <a:gd name="connsiteY26" fmla="*/ 2005117 h 2340663"/>
                <a:gd name="connsiteX27" fmla="*/ 2153946 w 4827441"/>
                <a:gd name="connsiteY27" fmla="*/ 2005117 h 2340663"/>
                <a:gd name="connsiteX28" fmla="*/ 2153946 w 4827441"/>
                <a:gd name="connsiteY28" fmla="*/ 1983477 h 2340663"/>
                <a:gd name="connsiteX29" fmla="*/ 2089004 w 4827441"/>
                <a:gd name="connsiteY29" fmla="*/ 1983477 h 2340663"/>
                <a:gd name="connsiteX30" fmla="*/ 2089004 w 4827441"/>
                <a:gd name="connsiteY30" fmla="*/ 1959121 h 2340663"/>
                <a:gd name="connsiteX31" fmla="*/ 1940176 w 4827441"/>
                <a:gd name="connsiteY31" fmla="*/ 1959121 h 2340663"/>
                <a:gd name="connsiteX32" fmla="*/ 1940176 w 4827441"/>
                <a:gd name="connsiteY32" fmla="*/ 1929356 h 2340663"/>
                <a:gd name="connsiteX33" fmla="*/ 1921240 w 4827441"/>
                <a:gd name="connsiteY33" fmla="*/ 1929356 h 2340663"/>
                <a:gd name="connsiteX34" fmla="*/ 1921240 w 4827441"/>
                <a:gd name="connsiteY34" fmla="*/ 1888760 h 2340663"/>
                <a:gd name="connsiteX35" fmla="*/ 1896885 w 4827441"/>
                <a:gd name="connsiteY35" fmla="*/ 1888760 h 2340663"/>
                <a:gd name="connsiteX36" fmla="*/ 1896885 w 4827441"/>
                <a:gd name="connsiteY36" fmla="*/ 1848174 h 2340663"/>
                <a:gd name="connsiteX37" fmla="*/ 1880645 w 4827441"/>
                <a:gd name="connsiteY37" fmla="*/ 1848174 h 2340663"/>
                <a:gd name="connsiteX38" fmla="*/ 1880645 w 4827441"/>
                <a:gd name="connsiteY38" fmla="*/ 1788643 h 2340663"/>
                <a:gd name="connsiteX39" fmla="*/ 1864414 w 4827441"/>
                <a:gd name="connsiteY39" fmla="*/ 1788643 h 2340663"/>
                <a:gd name="connsiteX40" fmla="*/ 1864414 w 4827441"/>
                <a:gd name="connsiteY40" fmla="*/ 1748057 h 2340663"/>
                <a:gd name="connsiteX41" fmla="*/ 1834648 w 4827441"/>
                <a:gd name="connsiteY41" fmla="*/ 1748057 h 2340663"/>
                <a:gd name="connsiteX42" fmla="*/ 1834648 w 4827441"/>
                <a:gd name="connsiteY42" fmla="*/ 1680401 h 2340663"/>
                <a:gd name="connsiteX43" fmla="*/ 1766992 w 4827441"/>
                <a:gd name="connsiteY43" fmla="*/ 1680401 h 2340663"/>
                <a:gd name="connsiteX44" fmla="*/ 1766992 w 4827441"/>
                <a:gd name="connsiteY44" fmla="*/ 1650635 h 2340663"/>
                <a:gd name="connsiteX45" fmla="*/ 1710166 w 4827441"/>
                <a:gd name="connsiteY45" fmla="*/ 1650635 h 2340663"/>
                <a:gd name="connsiteX46" fmla="*/ 1710166 w 4827441"/>
                <a:gd name="connsiteY46" fmla="*/ 1637109 h 2340663"/>
                <a:gd name="connsiteX47" fmla="*/ 1658760 w 4827441"/>
                <a:gd name="connsiteY47" fmla="*/ 1637109 h 2340663"/>
                <a:gd name="connsiteX48" fmla="*/ 1658760 w 4827441"/>
                <a:gd name="connsiteY48" fmla="*/ 1618164 h 2340663"/>
                <a:gd name="connsiteX49" fmla="*/ 1612754 w 4827441"/>
                <a:gd name="connsiteY49" fmla="*/ 1618164 h 2340663"/>
                <a:gd name="connsiteX50" fmla="*/ 1612754 w 4827441"/>
                <a:gd name="connsiteY50" fmla="*/ 1585694 h 2340663"/>
                <a:gd name="connsiteX51" fmla="*/ 1550518 w 4827441"/>
                <a:gd name="connsiteY51" fmla="*/ 1585694 h 2340663"/>
                <a:gd name="connsiteX52" fmla="*/ 1550518 w 4827441"/>
                <a:gd name="connsiteY52" fmla="*/ 1493691 h 2340663"/>
                <a:gd name="connsiteX53" fmla="*/ 1528867 w 4827441"/>
                <a:gd name="connsiteY53" fmla="*/ 1493691 h 2340663"/>
                <a:gd name="connsiteX54" fmla="*/ 1528867 w 4827441"/>
                <a:gd name="connsiteY54" fmla="*/ 1466631 h 2340663"/>
                <a:gd name="connsiteX55" fmla="*/ 1507227 w 4827441"/>
                <a:gd name="connsiteY55" fmla="*/ 1466631 h 2340663"/>
                <a:gd name="connsiteX56" fmla="*/ 1507227 w 4827441"/>
                <a:gd name="connsiteY56" fmla="*/ 1350274 h 2340663"/>
                <a:gd name="connsiteX57" fmla="*/ 1493691 w 4827441"/>
                <a:gd name="connsiteY57" fmla="*/ 1350274 h 2340663"/>
                <a:gd name="connsiteX58" fmla="*/ 1493691 w 4827441"/>
                <a:gd name="connsiteY58" fmla="*/ 1309688 h 2340663"/>
                <a:gd name="connsiteX59" fmla="*/ 1482871 w 4827441"/>
                <a:gd name="connsiteY59" fmla="*/ 1309688 h 2340663"/>
                <a:gd name="connsiteX60" fmla="*/ 1482871 w 4827441"/>
                <a:gd name="connsiteY60" fmla="*/ 1244746 h 2340663"/>
                <a:gd name="connsiteX61" fmla="*/ 1458516 w 4827441"/>
                <a:gd name="connsiteY61" fmla="*/ 1244746 h 2340663"/>
                <a:gd name="connsiteX62" fmla="*/ 1458516 w 4827441"/>
                <a:gd name="connsiteY62" fmla="*/ 1193330 h 2340663"/>
                <a:gd name="connsiteX63" fmla="*/ 1415225 w 4827441"/>
                <a:gd name="connsiteY63" fmla="*/ 1193330 h 2340663"/>
                <a:gd name="connsiteX64" fmla="*/ 1415225 w 4827441"/>
                <a:gd name="connsiteY64" fmla="*/ 1166270 h 2340663"/>
                <a:gd name="connsiteX65" fmla="*/ 1377334 w 4827441"/>
                <a:gd name="connsiteY65" fmla="*/ 1166270 h 2340663"/>
                <a:gd name="connsiteX66" fmla="*/ 1377334 w 4827441"/>
                <a:gd name="connsiteY66" fmla="*/ 1139209 h 2340663"/>
                <a:gd name="connsiteX67" fmla="*/ 1361103 w 4827441"/>
                <a:gd name="connsiteY67" fmla="*/ 1139209 h 2340663"/>
                <a:gd name="connsiteX68" fmla="*/ 1361103 w 4827441"/>
                <a:gd name="connsiteY68" fmla="*/ 1125684 h 2340663"/>
                <a:gd name="connsiteX69" fmla="*/ 1342158 w 4827441"/>
                <a:gd name="connsiteY69" fmla="*/ 1125684 h 2340663"/>
                <a:gd name="connsiteX70" fmla="*/ 1342158 w 4827441"/>
                <a:gd name="connsiteY70" fmla="*/ 1109443 h 2340663"/>
                <a:gd name="connsiteX71" fmla="*/ 1312393 w 4827441"/>
                <a:gd name="connsiteY71" fmla="*/ 1109443 h 2340663"/>
                <a:gd name="connsiteX72" fmla="*/ 1312393 w 4827441"/>
                <a:gd name="connsiteY72" fmla="*/ 1090508 h 2340663"/>
                <a:gd name="connsiteX73" fmla="*/ 1250156 w 4827441"/>
                <a:gd name="connsiteY73" fmla="*/ 1090508 h 2340663"/>
                <a:gd name="connsiteX74" fmla="*/ 1250156 w 4827441"/>
                <a:gd name="connsiteY74" fmla="*/ 1079678 h 2340663"/>
                <a:gd name="connsiteX75" fmla="*/ 1201445 w 4827441"/>
                <a:gd name="connsiteY75" fmla="*/ 1079678 h 2340663"/>
                <a:gd name="connsiteX76" fmla="*/ 1201445 w 4827441"/>
                <a:gd name="connsiteY76" fmla="*/ 1052617 h 2340663"/>
                <a:gd name="connsiteX77" fmla="*/ 1171680 w 4827441"/>
                <a:gd name="connsiteY77" fmla="*/ 1052617 h 2340663"/>
                <a:gd name="connsiteX78" fmla="*/ 1171680 w 4827441"/>
                <a:gd name="connsiteY78" fmla="*/ 1022852 h 2340663"/>
                <a:gd name="connsiteX79" fmla="*/ 1158154 w 4827441"/>
                <a:gd name="connsiteY79" fmla="*/ 1022852 h 2340663"/>
                <a:gd name="connsiteX80" fmla="*/ 1158154 w 4827441"/>
                <a:gd name="connsiteY80" fmla="*/ 976855 h 2340663"/>
                <a:gd name="connsiteX81" fmla="*/ 1139209 w 4827441"/>
                <a:gd name="connsiteY81" fmla="*/ 976855 h 2340663"/>
                <a:gd name="connsiteX82" fmla="*/ 1139209 w 4827441"/>
                <a:gd name="connsiteY82" fmla="*/ 911914 h 2340663"/>
                <a:gd name="connsiteX83" fmla="*/ 1101328 w 4827441"/>
                <a:gd name="connsiteY83" fmla="*/ 911914 h 2340663"/>
                <a:gd name="connsiteX84" fmla="*/ 1101328 w 4827441"/>
                <a:gd name="connsiteY84" fmla="*/ 865909 h 2340663"/>
                <a:gd name="connsiteX85" fmla="*/ 955205 w 4827441"/>
                <a:gd name="connsiteY85" fmla="*/ 865909 h 2340663"/>
                <a:gd name="connsiteX86" fmla="*/ 955205 w 4827441"/>
                <a:gd name="connsiteY86" fmla="*/ 836144 h 2340663"/>
                <a:gd name="connsiteX87" fmla="*/ 925440 w 4827441"/>
                <a:gd name="connsiteY87" fmla="*/ 836144 h 2340663"/>
                <a:gd name="connsiteX88" fmla="*/ 925440 w 4827441"/>
                <a:gd name="connsiteY88" fmla="*/ 809084 h 2340663"/>
                <a:gd name="connsiteX89" fmla="*/ 884851 w 4827441"/>
                <a:gd name="connsiteY89" fmla="*/ 809084 h 2340663"/>
                <a:gd name="connsiteX90" fmla="*/ 884851 w 4827441"/>
                <a:gd name="connsiteY90" fmla="*/ 773906 h 2340663"/>
                <a:gd name="connsiteX91" fmla="*/ 860497 w 4827441"/>
                <a:gd name="connsiteY91" fmla="*/ 773906 h 2340663"/>
                <a:gd name="connsiteX92" fmla="*/ 860497 w 4827441"/>
                <a:gd name="connsiteY92" fmla="*/ 714375 h 2340663"/>
                <a:gd name="connsiteX93" fmla="*/ 822613 w 4827441"/>
                <a:gd name="connsiteY93" fmla="*/ 714375 h 2340663"/>
                <a:gd name="connsiteX94" fmla="*/ 822613 w 4827441"/>
                <a:gd name="connsiteY94" fmla="*/ 660256 h 2340663"/>
                <a:gd name="connsiteX95" fmla="*/ 736022 w 4827441"/>
                <a:gd name="connsiteY95" fmla="*/ 660256 h 2340663"/>
                <a:gd name="connsiteX96" fmla="*/ 736022 w 4827441"/>
                <a:gd name="connsiteY96" fmla="*/ 627784 h 2340663"/>
                <a:gd name="connsiteX97" fmla="*/ 630490 w 4827441"/>
                <a:gd name="connsiteY97" fmla="*/ 627784 h 2340663"/>
                <a:gd name="connsiteX98" fmla="*/ 630490 w 4827441"/>
                <a:gd name="connsiteY98" fmla="*/ 581782 h 2340663"/>
                <a:gd name="connsiteX99" fmla="*/ 603431 w 4827441"/>
                <a:gd name="connsiteY99" fmla="*/ 581782 h 2340663"/>
                <a:gd name="connsiteX100" fmla="*/ 603431 w 4827441"/>
                <a:gd name="connsiteY100" fmla="*/ 543899 h 2340663"/>
                <a:gd name="connsiteX101" fmla="*/ 579077 w 4827441"/>
                <a:gd name="connsiteY101" fmla="*/ 543899 h 2340663"/>
                <a:gd name="connsiteX102" fmla="*/ 579077 w 4827441"/>
                <a:gd name="connsiteY102" fmla="*/ 514134 h 2340663"/>
                <a:gd name="connsiteX103" fmla="*/ 562841 w 4827441"/>
                <a:gd name="connsiteY103" fmla="*/ 514134 h 2340663"/>
                <a:gd name="connsiteX104" fmla="*/ 562841 w 4827441"/>
                <a:gd name="connsiteY104" fmla="*/ 435660 h 2340663"/>
                <a:gd name="connsiteX105" fmla="*/ 492486 w 4827441"/>
                <a:gd name="connsiteY105" fmla="*/ 435660 h 2340663"/>
                <a:gd name="connsiteX106" fmla="*/ 492486 w 4827441"/>
                <a:gd name="connsiteY106" fmla="*/ 403189 h 2340663"/>
                <a:gd name="connsiteX107" fmla="*/ 460014 w 4827441"/>
                <a:gd name="connsiteY107" fmla="*/ 403189 h 2340663"/>
                <a:gd name="connsiteX108" fmla="*/ 460014 w 4827441"/>
                <a:gd name="connsiteY108" fmla="*/ 365306 h 2340663"/>
                <a:gd name="connsiteX109" fmla="*/ 441072 w 4827441"/>
                <a:gd name="connsiteY109" fmla="*/ 365306 h 2340663"/>
                <a:gd name="connsiteX110" fmla="*/ 441072 w 4827441"/>
                <a:gd name="connsiteY110" fmla="*/ 332834 h 2340663"/>
                <a:gd name="connsiteX111" fmla="*/ 359894 w 4827441"/>
                <a:gd name="connsiteY111" fmla="*/ 332834 h 2340663"/>
                <a:gd name="connsiteX112" fmla="*/ 359894 w 4827441"/>
                <a:gd name="connsiteY112" fmla="*/ 276009 h 2340663"/>
                <a:gd name="connsiteX113" fmla="*/ 327422 w 4827441"/>
                <a:gd name="connsiteY113" fmla="*/ 276009 h 2340663"/>
                <a:gd name="connsiteX114" fmla="*/ 327422 w 4827441"/>
                <a:gd name="connsiteY114" fmla="*/ 219184 h 2340663"/>
                <a:gd name="connsiteX115" fmla="*/ 316598 w 4827441"/>
                <a:gd name="connsiteY115" fmla="*/ 219184 h 2340663"/>
                <a:gd name="connsiteX116" fmla="*/ 316598 w 4827441"/>
                <a:gd name="connsiteY116" fmla="*/ 165064 h 2340663"/>
                <a:gd name="connsiteX117" fmla="*/ 270597 w 4827441"/>
                <a:gd name="connsiteY117" fmla="*/ 165064 h 2340663"/>
                <a:gd name="connsiteX118" fmla="*/ 270597 w 4827441"/>
                <a:gd name="connsiteY118" fmla="*/ 108238 h 2340663"/>
                <a:gd name="connsiteX119" fmla="*/ 232713 w 4827441"/>
                <a:gd name="connsiteY119" fmla="*/ 108238 h 2340663"/>
                <a:gd name="connsiteX120" fmla="*/ 232713 w 4827441"/>
                <a:gd name="connsiteY120" fmla="*/ 89297 h 2340663"/>
                <a:gd name="connsiteX121" fmla="*/ 202947 w 4827441"/>
                <a:gd name="connsiteY121" fmla="*/ 89297 h 2340663"/>
                <a:gd name="connsiteX122" fmla="*/ 202947 w 4827441"/>
                <a:gd name="connsiteY122" fmla="*/ 59531 h 2340663"/>
                <a:gd name="connsiteX123" fmla="*/ 113650 w 4827441"/>
                <a:gd name="connsiteY123" fmla="*/ 59531 h 2340663"/>
                <a:gd name="connsiteX124" fmla="*/ 113650 w 4827441"/>
                <a:gd name="connsiteY124" fmla="*/ 32472 h 2340663"/>
                <a:gd name="connsiteX125" fmla="*/ 81179 w 4827441"/>
                <a:gd name="connsiteY125" fmla="*/ 32472 h 2340663"/>
                <a:gd name="connsiteX126" fmla="*/ 81179 w 4827441"/>
                <a:gd name="connsiteY126" fmla="*/ 0 h 2340663"/>
                <a:gd name="connsiteX127" fmla="*/ 0 w 4827441"/>
                <a:gd name="connsiteY127" fmla="*/ 0 h 234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827441" h="2340663">
                  <a:moveTo>
                    <a:pt x="4827442" y="2340664"/>
                  </a:moveTo>
                  <a:lnTo>
                    <a:pt x="3763995" y="2340664"/>
                  </a:lnTo>
                  <a:lnTo>
                    <a:pt x="3763995" y="2327129"/>
                  </a:lnTo>
                  <a:lnTo>
                    <a:pt x="3715293" y="2327129"/>
                  </a:lnTo>
                  <a:lnTo>
                    <a:pt x="3715293" y="2294658"/>
                  </a:lnTo>
                  <a:lnTo>
                    <a:pt x="3409521" y="2294658"/>
                  </a:lnTo>
                  <a:lnTo>
                    <a:pt x="3409521" y="2264893"/>
                  </a:lnTo>
                  <a:lnTo>
                    <a:pt x="3355401" y="2264893"/>
                  </a:lnTo>
                  <a:lnTo>
                    <a:pt x="3355401" y="2237832"/>
                  </a:lnTo>
                  <a:lnTo>
                    <a:pt x="2930557" y="2237832"/>
                  </a:lnTo>
                  <a:lnTo>
                    <a:pt x="2930557" y="2229717"/>
                  </a:lnTo>
                  <a:lnTo>
                    <a:pt x="2808789" y="2229717"/>
                  </a:lnTo>
                  <a:lnTo>
                    <a:pt x="2808789" y="2216182"/>
                  </a:lnTo>
                  <a:lnTo>
                    <a:pt x="2613965" y="2216182"/>
                  </a:lnTo>
                  <a:lnTo>
                    <a:pt x="2613965" y="2181006"/>
                  </a:lnTo>
                  <a:lnTo>
                    <a:pt x="2573370" y="2181006"/>
                  </a:lnTo>
                  <a:lnTo>
                    <a:pt x="2573370" y="2145830"/>
                  </a:lnTo>
                  <a:lnTo>
                    <a:pt x="2362305" y="2145830"/>
                  </a:lnTo>
                  <a:lnTo>
                    <a:pt x="2362305" y="2132305"/>
                  </a:lnTo>
                  <a:lnTo>
                    <a:pt x="2283838" y="2132305"/>
                  </a:lnTo>
                  <a:lnTo>
                    <a:pt x="2283838" y="2102539"/>
                  </a:lnTo>
                  <a:lnTo>
                    <a:pt x="2267598" y="2102539"/>
                  </a:lnTo>
                  <a:lnTo>
                    <a:pt x="2267598" y="2070068"/>
                  </a:lnTo>
                  <a:lnTo>
                    <a:pt x="2245947" y="2070068"/>
                  </a:lnTo>
                  <a:lnTo>
                    <a:pt x="2245947" y="2032178"/>
                  </a:lnTo>
                  <a:lnTo>
                    <a:pt x="2224307" y="2032178"/>
                  </a:lnTo>
                  <a:lnTo>
                    <a:pt x="2224307" y="2005117"/>
                  </a:lnTo>
                  <a:lnTo>
                    <a:pt x="2153946" y="2005117"/>
                  </a:lnTo>
                  <a:lnTo>
                    <a:pt x="2153946" y="1983477"/>
                  </a:lnTo>
                  <a:lnTo>
                    <a:pt x="2089004" y="1983477"/>
                  </a:lnTo>
                  <a:lnTo>
                    <a:pt x="2089004" y="1959121"/>
                  </a:lnTo>
                  <a:lnTo>
                    <a:pt x="1940176" y="1959121"/>
                  </a:lnTo>
                  <a:lnTo>
                    <a:pt x="1940176" y="1929356"/>
                  </a:lnTo>
                  <a:lnTo>
                    <a:pt x="1921240" y="1929356"/>
                  </a:lnTo>
                  <a:lnTo>
                    <a:pt x="1921240" y="1888760"/>
                  </a:lnTo>
                  <a:lnTo>
                    <a:pt x="1896885" y="1888760"/>
                  </a:lnTo>
                  <a:lnTo>
                    <a:pt x="1896885" y="1848174"/>
                  </a:lnTo>
                  <a:lnTo>
                    <a:pt x="1880645" y="1848174"/>
                  </a:lnTo>
                  <a:lnTo>
                    <a:pt x="1880645" y="1788643"/>
                  </a:lnTo>
                  <a:lnTo>
                    <a:pt x="1864414" y="1788643"/>
                  </a:lnTo>
                  <a:lnTo>
                    <a:pt x="1864414" y="1748057"/>
                  </a:lnTo>
                  <a:lnTo>
                    <a:pt x="1834648" y="1748057"/>
                  </a:lnTo>
                  <a:lnTo>
                    <a:pt x="1834648" y="1680401"/>
                  </a:lnTo>
                  <a:lnTo>
                    <a:pt x="1766992" y="1680401"/>
                  </a:lnTo>
                  <a:lnTo>
                    <a:pt x="1766992" y="1650635"/>
                  </a:lnTo>
                  <a:lnTo>
                    <a:pt x="1710166" y="1650635"/>
                  </a:lnTo>
                  <a:lnTo>
                    <a:pt x="1710166" y="1637109"/>
                  </a:lnTo>
                  <a:lnTo>
                    <a:pt x="1658760" y="1637109"/>
                  </a:lnTo>
                  <a:lnTo>
                    <a:pt x="1658760" y="1618164"/>
                  </a:lnTo>
                  <a:lnTo>
                    <a:pt x="1612754" y="1618164"/>
                  </a:lnTo>
                  <a:lnTo>
                    <a:pt x="1612754" y="1585694"/>
                  </a:lnTo>
                  <a:lnTo>
                    <a:pt x="1550518" y="1585694"/>
                  </a:lnTo>
                  <a:lnTo>
                    <a:pt x="1550518" y="1493691"/>
                  </a:lnTo>
                  <a:lnTo>
                    <a:pt x="1528867" y="1493691"/>
                  </a:lnTo>
                  <a:lnTo>
                    <a:pt x="1528867" y="1466631"/>
                  </a:lnTo>
                  <a:lnTo>
                    <a:pt x="1507227" y="1466631"/>
                  </a:lnTo>
                  <a:lnTo>
                    <a:pt x="1507227" y="1350274"/>
                  </a:lnTo>
                  <a:lnTo>
                    <a:pt x="1493691" y="1350274"/>
                  </a:lnTo>
                  <a:lnTo>
                    <a:pt x="1493691" y="1309688"/>
                  </a:lnTo>
                  <a:lnTo>
                    <a:pt x="1482871" y="1309688"/>
                  </a:lnTo>
                  <a:lnTo>
                    <a:pt x="1482871" y="1244746"/>
                  </a:lnTo>
                  <a:lnTo>
                    <a:pt x="1458516" y="1244746"/>
                  </a:lnTo>
                  <a:lnTo>
                    <a:pt x="1458516" y="1193330"/>
                  </a:lnTo>
                  <a:lnTo>
                    <a:pt x="1415225" y="1193330"/>
                  </a:lnTo>
                  <a:lnTo>
                    <a:pt x="1415225" y="1166270"/>
                  </a:lnTo>
                  <a:lnTo>
                    <a:pt x="1377334" y="1166270"/>
                  </a:lnTo>
                  <a:lnTo>
                    <a:pt x="1377334" y="1139209"/>
                  </a:lnTo>
                  <a:lnTo>
                    <a:pt x="1361103" y="1139209"/>
                  </a:lnTo>
                  <a:lnTo>
                    <a:pt x="1361103" y="1125684"/>
                  </a:lnTo>
                  <a:lnTo>
                    <a:pt x="1342158" y="1125684"/>
                  </a:lnTo>
                  <a:lnTo>
                    <a:pt x="1342158" y="1109443"/>
                  </a:lnTo>
                  <a:lnTo>
                    <a:pt x="1312393" y="1109443"/>
                  </a:lnTo>
                  <a:lnTo>
                    <a:pt x="1312393" y="1090508"/>
                  </a:lnTo>
                  <a:lnTo>
                    <a:pt x="1250156" y="1090508"/>
                  </a:lnTo>
                  <a:lnTo>
                    <a:pt x="1250156" y="1079678"/>
                  </a:lnTo>
                  <a:lnTo>
                    <a:pt x="1201445" y="1079678"/>
                  </a:lnTo>
                  <a:lnTo>
                    <a:pt x="1201445" y="1052617"/>
                  </a:lnTo>
                  <a:lnTo>
                    <a:pt x="1171680" y="1052617"/>
                  </a:lnTo>
                  <a:lnTo>
                    <a:pt x="1171680" y="1022852"/>
                  </a:lnTo>
                  <a:lnTo>
                    <a:pt x="1158154" y="1022852"/>
                  </a:lnTo>
                  <a:lnTo>
                    <a:pt x="1158154" y="976855"/>
                  </a:lnTo>
                  <a:lnTo>
                    <a:pt x="1139209" y="976855"/>
                  </a:lnTo>
                  <a:lnTo>
                    <a:pt x="1139209" y="911914"/>
                  </a:lnTo>
                  <a:lnTo>
                    <a:pt x="1101328" y="911914"/>
                  </a:lnTo>
                  <a:lnTo>
                    <a:pt x="1101328" y="865909"/>
                  </a:lnTo>
                  <a:lnTo>
                    <a:pt x="955205" y="865909"/>
                  </a:lnTo>
                  <a:lnTo>
                    <a:pt x="955205" y="836144"/>
                  </a:lnTo>
                  <a:lnTo>
                    <a:pt x="925440" y="836144"/>
                  </a:lnTo>
                  <a:lnTo>
                    <a:pt x="925440" y="809084"/>
                  </a:lnTo>
                  <a:lnTo>
                    <a:pt x="884851" y="809084"/>
                  </a:lnTo>
                  <a:lnTo>
                    <a:pt x="884851" y="773906"/>
                  </a:lnTo>
                  <a:lnTo>
                    <a:pt x="860497" y="773906"/>
                  </a:lnTo>
                  <a:lnTo>
                    <a:pt x="860497" y="714375"/>
                  </a:lnTo>
                  <a:lnTo>
                    <a:pt x="822613" y="714375"/>
                  </a:lnTo>
                  <a:lnTo>
                    <a:pt x="822613" y="660256"/>
                  </a:lnTo>
                  <a:lnTo>
                    <a:pt x="736022" y="660256"/>
                  </a:lnTo>
                  <a:lnTo>
                    <a:pt x="736022" y="627784"/>
                  </a:lnTo>
                  <a:lnTo>
                    <a:pt x="630490" y="627784"/>
                  </a:lnTo>
                  <a:lnTo>
                    <a:pt x="630490" y="581782"/>
                  </a:lnTo>
                  <a:lnTo>
                    <a:pt x="603431" y="581782"/>
                  </a:lnTo>
                  <a:lnTo>
                    <a:pt x="603431" y="543899"/>
                  </a:lnTo>
                  <a:lnTo>
                    <a:pt x="579077" y="543899"/>
                  </a:lnTo>
                  <a:lnTo>
                    <a:pt x="579077" y="514134"/>
                  </a:lnTo>
                  <a:lnTo>
                    <a:pt x="562841" y="514134"/>
                  </a:lnTo>
                  <a:lnTo>
                    <a:pt x="562841" y="435660"/>
                  </a:lnTo>
                  <a:lnTo>
                    <a:pt x="492486" y="435660"/>
                  </a:lnTo>
                  <a:lnTo>
                    <a:pt x="492486" y="403189"/>
                  </a:lnTo>
                  <a:lnTo>
                    <a:pt x="460014" y="403189"/>
                  </a:lnTo>
                  <a:lnTo>
                    <a:pt x="460014" y="365306"/>
                  </a:lnTo>
                  <a:lnTo>
                    <a:pt x="441072" y="365306"/>
                  </a:lnTo>
                  <a:lnTo>
                    <a:pt x="441072" y="332834"/>
                  </a:lnTo>
                  <a:lnTo>
                    <a:pt x="359894" y="332834"/>
                  </a:lnTo>
                  <a:lnTo>
                    <a:pt x="359894" y="276009"/>
                  </a:lnTo>
                  <a:lnTo>
                    <a:pt x="327422" y="276009"/>
                  </a:lnTo>
                  <a:lnTo>
                    <a:pt x="327422" y="219184"/>
                  </a:lnTo>
                  <a:lnTo>
                    <a:pt x="316598" y="219184"/>
                  </a:lnTo>
                  <a:lnTo>
                    <a:pt x="316598" y="165064"/>
                  </a:lnTo>
                  <a:lnTo>
                    <a:pt x="270597" y="165064"/>
                  </a:lnTo>
                  <a:lnTo>
                    <a:pt x="270597" y="108238"/>
                  </a:lnTo>
                  <a:lnTo>
                    <a:pt x="232713" y="108238"/>
                  </a:lnTo>
                  <a:lnTo>
                    <a:pt x="232713" y="89297"/>
                  </a:lnTo>
                  <a:lnTo>
                    <a:pt x="202947" y="89297"/>
                  </a:lnTo>
                  <a:lnTo>
                    <a:pt x="202947" y="59531"/>
                  </a:lnTo>
                  <a:lnTo>
                    <a:pt x="113650" y="59531"/>
                  </a:lnTo>
                  <a:lnTo>
                    <a:pt x="113650" y="32472"/>
                  </a:lnTo>
                  <a:lnTo>
                    <a:pt x="81179" y="32472"/>
                  </a:lnTo>
                  <a:lnTo>
                    <a:pt x="81179" y="0"/>
                  </a:ln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376" name="Freeform: Shape 635">
              <a:extLst>
                <a:ext uri="{FF2B5EF4-FFF2-40B4-BE49-F238E27FC236}">
                  <a16:creationId xmlns:a16="http://schemas.microsoft.com/office/drawing/2014/main" id="{CBA81017-982B-48D0-9736-C78DE69CB99F}"/>
                </a:ext>
              </a:extLst>
            </p:cNvPr>
            <p:cNvSpPr/>
            <p:nvPr/>
          </p:nvSpPr>
          <p:spPr>
            <a:xfrm>
              <a:off x="3719512" y="220503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377" name="Freeform: Shape 636">
              <a:extLst>
                <a:ext uri="{FF2B5EF4-FFF2-40B4-BE49-F238E27FC236}">
                  <a16:creationId xmlns:a16="http://schemas.microsoft.com/office/drawing/2014/main" id="{A362B03D-66D5-4527-99AC-5E3A299950D1}"/>
                </a:ext>
              </a:extLst>
            </p:cNvPr>
            <p:cNvSpPr/>
            <p:nvPr/>
          </p:nvSpPr>
          <p:spPr>
            <a:xfrm>
              <a:off x="3967162" y="237648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378" name="Freeform: Shape 637">
              <a:extLst>
                <a:ext uri="{FF2B5EF4-FFF2-40B4-BE49-F238E27FC236}">
                  <a16:creationId xmlns:a16="http://schemas.microsoft.com/office/drawing/2014/main" id="{742D6291-608A-4EB2-B117-5E827205EBAB}"/>
                </a:ext>
              </a:extLst>
            </p:cNvPr>
            <p:cNvSpPr/>
            <p:nvPr/>
          </p:nvSpPr>
          <p:spPr>
            <a:xfrm>
              <a:off x="4062412" y="254793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379" name="Freeform: Shape 638">
              <a:extLst>
                <a:ext uri="{FF2B5EF4-FFF2-40B4-BE49-F238E27FC236}">
                  <a16:creationId xmlns:a16="http://schemas.microsoft.com/office/drawing/2014/main" id="{F38CA3C7-C0E5-4B28-BC2E-ADCA9F049583}"/>
                </a:ext>
              </a:extLst>
            </p:cNvPr>
            <p:cNvSpPr/>
            <p:nvPr/>
          </p:nvSpPr>
          <p:spPr>
            <a:xfrm>
              <a:off x="4157662" y="26241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380" name="Freeform: Shape 639">
              <a:extLst>
                <a:ext uri="{FF2B5EF4-FFF2-40B4-BE49-F238E27FC236}">
                  <a16:creationId xmlns:a16="http://schemas.microsoft.com/office/drawing/2014/main" id="{4A85543A-3115-430E-B70F-18914589BCBF}"/>
                </a:ext>
              </a:extLst>
            </p:cNvPr>
            <p:cNvSpPr/>
            <p:nvPr/>
          </p:nvSpPr>
          <p:spPr>
            <a:xfrm>
              <a:off x="4214812" y="26622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381" name="Freeform: Shape 640">
              <a:extLst>
                <a:ext uri="{FF2B5EF4-FFF2-40B4-BE49-F238E27FC236}">
                  <a16:creationId xmlns:a16="http://schemas.microsoft.com/office/drawing/2014/main" id="{14561A01-4E96-4B4C-BD76-4BDF6E15EE5D}"/>
                </a:ext>
              </a:extLst>
            </p:cNvPr>
            <p:cNvSpPr/>
            <p:nvPr/>
          </p:nvSpPr>
          <p:spPr>
            <a:xfrm>
              <a:off x="4252912" y="27384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382" name="Freeform: Shape 641">
              <a:extLst>
                <a:ext uri="{FF2B5EF4-FFF2-40B4-BE49-F238E27FC236}">
                  <a16:creationId xmlns:a16="http://schemas.microsoft.com/office/drawing/2014/main" id="{7A216954-F90B-4EF6-BC55-7ADA6A41C6DB}"/>
                </a:ext>
              </a:extLst>
            </p:cNvPr>
            <p:cNvSpPr/>
            <p:nvPr/>
          </p:nvSpPr>
          <p:spPr>
            <a:xfrm>
              <a:off x="4310062" y="28527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383" name="Freeform: Shape 642">
              <a:extLst>
                <a:ext uri="{FF2B5EF4-FFF2-40B4-BE49-F238E27FC236}">
                  <a16:creationId xmlns:a16="http://schemas.microsoft.com/office/drawing/2014/main" id="{E93C2DC4-5EAD-44A6-8094-900B889EE5B8}"/>
                </a:ext>
              </a:extLst>
            </p:cNvPr>
            <p:cNvSpPr/>
            <p:nvPr/>
          </p:nvSpPr>
          <p:spPr>
            <a:xfrm>
              <a:off x="4348162" y="28527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384" name="Freeform: Shape 643">
              <a:extLst>
                <a:ext uri="{FF2B5EF4-FFF2-40B4-BE49-F238E27FC236}">
                  <a16:creationId xmlns:a16="http://schemas.microsoft.com/office/drawing/2014/main" id="{783ECB40-FD12-45A4-8C7F-EB997CBA7CC3}"/>
                </a:ext>
              </a:extLst>
            </p:cNvPr>
            <p:cNvSpPr/>
            <p:nvPr/>
          </p:nvSpPr>
          <p:spPr>
            <a:xfrm>
              <a:off x="4386262" y="285273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385" name="Freeform: Shape 644">
              <a:extLst>
                <a:ext uri="{FF2B5EF4-FFF2-40B4-BE49-F238E27FC236}">
                  <a16:creationId xmlns:a16="http://schemas.microsoft.com/office/drawing/2014/main" id="{C85B9423-CDF5-4B61-8EEB-ED5EC1B84771}"/>
                </a:ext>
              </a:extLst>
            </p:cNvPr>
            <p:cNvSpPr/>
            <p:nvPr/>
          </p:nvSpPr>
          <p:spPr>
            <a:xfrm>
              <a:off x="4481512" y="287178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386" name="Freeform: Shape 645">
              <a:extLst>
                <a:ext uri="{FF2B5EF4-FFF2-40B4-BE49-F238E27FC236}">
                  <a16:creationId xmlns:a16="http://schemas.microsoft.com/office/drawing/2014/main" id="{48E8F8DC-6558-4274-9141-12A34022666C}"/>
                </a:ext>
              </a:extLst>
            </p:cNvPr>
            <p:cNvSpPr/>
            <p:nvPr/>
          </p:nvSpPr>
          <p:spPr>
            <a:xfrm>
              <a:off x="4493662" y="3012038"/>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387" name="Freeform: Shape 646">
              <a:extLst>
                <a:ext uri="{FF2B5EF4-FFF2-40B4-BE49-F238E27FC236}">
                  <a16:creationId xmlns:a16="http://schemas.microsoft.com/office/drawing/2014/main" id="{B2A40F83-EAA6-4FCB-B2D0-A136F1671930}"/>
                </a:ext>
              </a:extLst>
            </p:cNvPr>
            <p:cNvSpPr/>
            <p:nvPr/>
          </p:nvSpPr>
          <p:spPr>
            <a:xfrm>
              <a:off x="4748212" y="3081339"/>
              <a:ext cx="9525" cy="89998"/>
            </a:xfrm>
            <a:custGeom>
              <a:avLst/>
              <a:gdLst>
                <a:gd name="connsiteX0" fmla="*/ 0 w 9525"/>
                <a:gd name="connsiteY0" fmla="*/ 0 h 89998"/>
                <a:gd name="connsiteX1" fmla="*/ 0 w 9525"/>
                <a:gd name="connsiteY1" fmla="*/ 89999 h 89998"/>
              </a:gdLst>
              <a:ahLst/>
              <a:cxnLst>
                <a:cxn ang="0">
                  <a:pos x="connsiteX0" y="connsiteY0"/>
                </a:cxn>
                <a:cxn ang="0">
                  <a:pos x="connsiteX1" y="connsiteY1"/>
                </a:cxn>
              </a:cxnLst>
              <a:rect l="l" t="t" r="r" b="b"/>
              <a:pathLst>
                <a:path w="9525" h="89998">
                  <a:moveTo>
                    <a:pt x="0" y="0"/>
                  </a:moveTo>
                  <a:lnTo>
                    <a:pt x="0" y="89999"/>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388" name="Freeform: Shape 647">
              <a:extLst>
                <a:ext uri="{FF2B5EF4-FFF2-40B4-BE49-F238E27FC236}">
                  <a16:creationId xmlns:a16="http://schemas.microsoft.com/office/drawing/2014/main" id="{76C7C622-6C21-485A-91BD-286F543CCB38}"/>
                </a:ext>
              </a:extLst>
            </p:cNvPr>
            <p:cNvSpPr/>
            <p:nvPr/>
          </p:nvSpPr>
          <p:spPr>
            <a:xfrm>
              <a:off x="4881562" y="329088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389" name="Freeform: Shape 648">
              <a:extLst>
                <a:ext uri="{FF2B5EF4-FFF2-40B4-BE49-F238E27FC236}">
                  <a16:creationId xmlns:a16="http://schemas.microsoft.com/office/drawing/2014/main" id="{CBF73C2A-CFD2-46BD-999B-E1B188361FBB}"/>
                </a:ext>
              </a:extLst>
            </p:cNvPr>
            <p:cNvSpPr/>
            <p:nvPr/>
          </p:nvSpPr>
          <p:spPr>
            <a:xfrm>
              <a:off x="4938712" y="330993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390" name="Freeform: Shape 649">
              <a:extLst>
                <a:ext uri="{FF2B5EF4-FFF2-40B4-BE49-F238E27FC236}">
                  <a16:creationId xmlns:a16="http://schemas.microsoft.com/office/drawing/2014/main" id="{9FF24F0A-EFB1-469F-97FA-DFD5C75935C0}"/>
                </a:ext>
              </a:extLst>
            </p:cNvPr>
            <p:cNvSpPr/>
            <p:nvPr/>
          </p:nvSpPr>
          <p:spPr>
            <a:xfrm>
              <a:off x="5103265" y="3488292"/>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391" name="Freeform: Shape 650">
              <a:extLst>
                <a:ext uri="{FF2B5EF4-FFF2-40B4-BE49-F238E27FC236}">
                  <a16:creationId xmlns:a16="http://schemas.microsoft.com/office/drawing/2014/main" id="{17F9E51F-D6F0-470B-9035-25516A59C3A1}"/>
                </a:ext>
              </a:extLst>
            </p:cNvPr>
            <p:cNvSpPr/>
            <p:nvPr/>
          </p:nvSpPr>
          <p:spPr>
            <a:xfrm>
              <a:off x="5141365" y="3678792"/>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392" name="Freeform: Shape 651">
              <a:extLst>
                <a:ext uri="{FF2B5EF4-FFF2-40B4-BE49-F238E27FC236}">
                  <a16:creationId xmlns:a16="http://schemas.microsoft.com/office/drawing/2014/main" id="{8E07B407-6883-42CF-BF0E-33B73F31BD83}"/>
                </a:ext>
              </a:extLst>
            </p:cNvPr>
            <p:cNvSpPr/>
            <p:nvPr/>
          </p:nvSpPr>
          <p:spPr>
            <a:xfrm>
              <a:off x="5179465" y="3774042"/>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393" name="Freeform: Shape 652">
              <a:extLst>
                <a:ext uri="{FF2B5EF4-FFF2-40B4-BE49-F238E27FC236}">
                  <a16:creationId xmlns:a16="http://schemas.microsoft.com/office/drawing/2014/main" id="{C81C8956-5B09-4A23-8CAC-96126189B5B3}"/>
                </a:ext>
              </a:extLst>
            </p:cNvPr>
            <p:cNvSpPr/>
            <p:nvPr/>
          </p:nvSpPr>
          <p:spPr>
            <a:xfrm>
              <a:off x="5262562" y="38052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394" name="Freeform: Shape 653">
              <a:extLst>
                <a:ext uri="{FF2B5EF4-FFF2-40B4-BE49-F238E27FC236}">
                  <a16:creationId xmlns:a16="http://schemas.microsoft.com/office/drawing/2014/main" id="{ED80444A-7DCB-44E3-892F-E7C794043A49}"/>
                </a:ext>
              </a:extLst>
            </p:cNvPr>
            <p:cNvSpPr/>
            <p:nvPr/>
          </p:nvSpPr>
          <p:spPr>
            <a:xfrm>
              <a:off x="5281612" y="38052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395" name="Freeform: Shape 654">
              <a:extLst>
                <a:ext uri="{FF2B5EF4-FFF2-40B4-BE49-F238E27FC236}">
                  <a16:creationId xmlns:a16="http://schemas.microsoft.com/office/drawing/2014/main" id="{8354E03B-1629-4826-9DA0-A8A2E6B646A2}"/>
                </a:ext>
              </a:extLst>
            </p:cNvPr>
            <p:cNvSpPr/>
            <p:nvPr/>
          </p:nvSpPr>
          <p:spPr>
            <a:xfrm>
              <a:off x="5491162" y="39004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396" name="Freeform: Shape 655">
              <a:extLst>
                <a:ext uri="{FF2B5EF4-FFF2-40B4-BE49-F238E27FC236}">
                  <a16:creationId xmlns:a16="http://schemas.microsoft.com/office/drawing/2014/main" id="{2D2C36DF-00A9-4754-ABD0-C8330FC4ACB9}"/>
                </a:ext>
              </a:extLst>
            </p:cNvPr>
            <p:cNvSpPr/>
            <p:nvPr/>
          </p:nvSpPr>
          <p:spPr>
            <a:xfrm>
              <a:off x="5605462" y="41290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397" name="Freeform: Shape 656">
              <a:extLst>
                <a:ext uri="{FF2B5EF4-FFF2-40B4-BE49-F238E27FC236}">
                  <a16:creationId xmlns:a16="http://schemas.microsoft.com/office/drawing/2014/main" id="{B4DAB3C9-FC88-406F-A034-10008DF411BF}"/>
                </a:ext>
              </a:extLst>
            </p:cNvPr>
            <p:cNvSpPr/>
            <p:nvPr/>
          </p:nvSpPr>
          <p:spPr>
            <a:xfrm>
              <a:off x="5872162" y="42243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398" name="Freeform: Shape 657">
              <a:extLst>
                <a:ext uri="{FF2B5EF4-FFF2-40B4-BE49-F238E27FC236}">
                  <a16:creationId xmlns:a16="http://schemas.microsoft.com/office/drawing/2014/main" id="{07FC7B38-2A9C-4D3A-A2A0-4C90B0A96156}"/>
                </a:ext>
              </a:extLst>
            </p:cNvPr>
            <p:cNvSpPr/>
            <p:nvPr/>
          </p:nvSpPr>
          <p:spPr>
            <a:xfrm>
              <a:off x="5967412" y="43386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399" name="Freeform: Shape 658">
              <a:extLst>
                <a:ext uri="{FF2B5EF4-FFF2-40B4-BE49-F238E27FC236}">
                  <a16:creationId xmlns:a16="http://schemas.microsoft.com/office/drawing/2014/main" id="{C37EB50A-3EBA-4BB5-A526-916E8D31F237}"/>
                </a:ext>
              </a:extLst>
            </p:cNvPr>
            <p:cNvSpPr/>
            <p:nvPr/>
          </p:nvSpPr>
          <p:spPr>
            <a:xfrm>
              <a:off x="6119812" y="43576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00" name="Freeform: Shape 659">
              <a:extLst>
                <a:ext uri="{FF2B5EF4-FFF2-40B4-BE49-F238E27FC236}">
                  <a16:creationId xmlns:a16="http://schemas.microsoft.com/office/drawing/2014/main" id="{29EA5BFA-AC32-4CE1-8B82-EE1917D6FDF4}"/>
                </a:ext>
              </a:extLst>
            </p:cNvPr>
            <p:cNvSpPr/>
            <p:nvPr/>
          </p:nvSpPr>
          <p:spPr>
            <a:xfrm>
              <a:off x="6329362" y="44338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01" name="Freeform: Shape 660">
              <a:extLst>
                <a:ext uri="{FF2B5EF4-FFF2-40B4-BE49-F238E27FC236}">
                  <a16:creationId xmlns:a16="http://schemas.microsoft.com/office/drawing/2014/main" id="{9A8EA778-ABAE-41EF-9B63-5E9DA82F51B5}"/>
                </a:ext>
              </a:extLst>
            </p:cNvPr>
            <p:cNvSpPr/>
            <p:nvPr/>
          </p:nvSpPr>
          <p:spPr>
            <a:xfrm>
              <a:off x="6691312" y="44529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02" name="Freeform: Shape 661">
              <a:extLst>
                <a:ext uri="{FF2B5EF4-FFF2-40B4-BE49-F238E27FC236}">
                  <a16:creationId xmlns:a16="http://schemas.microsoft.com/office/drawing/2014/main" id="{3861B998-7B71-4755-861A-55144E68C248}"/>
                </a:ext>
              </a:extLst>
            </p:cNvPr>
            <p:cNvSpPr/>
            <p:nvPr/>
          </p:nvSpPr>
          <p:spPr>
            <a:xfrm>
              <a:off x="6729412" y="44529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03" name="Freeform: Shape 662">
              <a:extLst>
                <a:ext uri="{FF2B5EF4-FFF2-40B4-BE49-F238E27FC236}">
                  <a16:creationId xmlns:a16="http://schemas.microsoft.com/office/drawing/2014/main" id="{FC4FCDEC-CBFC-4F1C-BD44-946C33D29EFA}"/>
                </a:ext>
              </a:extLst>
            </p:cNvPr>
            <p:cNvSpPr/>
            <p:nvPr/>
          </p:nvSpPr>
          <p:spPr>
            <a:xfrm>
              <a:off x="6862771" y="44529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04" name="Freeform: Shape 663">
              <a:extLst>
                <a:ext uri="{FF2B5EF4-FFF2-40B4-BE49-F238E27FC236}">
                  <a16:creationId xmlns:a16="http://schemas.microsoft.com/office/drawing/2014/main" id="{601A8CBE-42A6-4D8C-A18E-16F55347A2F1}"/>
                </a:ext>
              </a:extLst>
            </p:cNvPr>
            <p:cNvSpPr/>
            <p:nvPr/>
          </p:nvSpPr>
          <p:spPr>
            <a:xfrm>
              <a:off x="6977071" y="44529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05" name="Freeform: Shape 664">
              <a:extLst>
                <a:ext uri="{FF2B5EF4-FFF2-40B4-BE49-F238E27FC236}">
                  <a16:creationId xmlns:a16="http://schemas.microsoft.com/office/drawing/2014/main" id="{807A9667-E5B8-4093-B13E-9622848F78F0}"/>
                </a:ext>
              </a:extLst>
            </p:cNvPr>
            <p:cNvSpPr/>
            <p:nvPr/>
          </p:nvSpPr>
          <p:spPr>
            <a:xfrm>
              <a:off x="7015171" y="44529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06" name="Freeform: Shape 665">
              <a:extLst>
                <a:ext uri="{FF2B5EF4-FFF2-40B4-BE49-F238E27FC236}">
                  <a16:creationId xmlns:a16="http://schemas.microsoft.com/office/drawing/2014/main" id="{3795184E-A943-4C46-8C43-2C640C1EC6D2}"/>
                </a:ext>
              </a:extLst>
            </p:cNvPr>
            <p:cNvSpPr/>
            <p:nvPr/>
          </p:nvSpPr>
          <p:spPr>
            <a:xfrm>
              <a:off x="7053271" y="44719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07" name="Freeform: Shape 666">
              <a:extLst>
                <a:ext uri="{FF2B5EF4-FFF2-40B4-BE49-F238E27FC236}">
                  <a16:creationId xmlns:a16="http://schemas.microsoft.com/office/drawing/2014/main" id="{5EAE4356-EEE8-463C-B09C-69BD7372C62C}"/>
                </a:ext>
              </a:extLst>
            </p:cNvPr>
            <p:cNvSpPr/>
            <p:nvPr/>
          </p:nvSpPr>
          <p:spPr>
            <a:xfrm>
              <a:off x="7110421" y="45100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08" name="Freeform: Shape 667">
              <a:extLst>
                <a:ext uri="{FF2B5EF4-FFF2-40B4-BE49-F238E27FC236}">
                  <a16:creationId xmlns:a16="http://schemas.microsoft.com/office/drawing/2014/main" id="{7FF05531-F175-48DA-B91C-63A6744BE2AD}"/>
                </a:ext>
              </a:extLst>
            </p:cNvPr>
            <p:cNvSpPr/>
            <p:nvPr/>
          </p:nvSpPr>
          <p:spPr>
            <a:xfrm>
              <a:off x="7281871" y="45100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09" name="Freeform: Shape 668">
              <a:extLst>
                <a:ext uri="{FF2B5EF4-FFF2-40B4-BE49-F238E27FC236}">
                  <a16:creationId xmlns:a16="http://schemas.microsoft.com/office/drawing/2014/main" id="{66BBFC8F-88B7-4C37-BC9B-7CAA07468079}"/>
                </a:ext>
              </a:extLst>
            </p:cNvPr>
            <p:cNvSpPr/>
            <p:nvPr/>
          </p:nvSpPr>
          <p:spPr>
            <a:xfrm>
              <a:off x="7358071" y="45100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10" name="Freeform: Shape 669">
              <a:extLst>
                <a:ext uri="{FF2B5EF4-FFF2-40B4-BE49-F238E27FC236}">
                  <a16:creationId xmlns:a16="http://schemas.microsoft.com/office/drawing/2014/main" id="{7FC7FA48-C42D-4BDC-8075-B4A1621AD599}"/>
                </a:ext>
              </a:extLst>
            </p:cNvPr>
            <p:cNvSpPr/>
            <p:nvPr/>
          </p:nvSpPr>
          <p:spPr>
            <a:xfrm>
              <a:off x="7396171" y="45100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11" name="Freeform: Shape 670">
              <a:extLst>
                <a:ext uri="{FF2B5EF4-FFF2-40B4-BE49-F238E27FC236}">
                  <a16:creationId xmlns:a16="http://schemas.microsoft.com/office/drawing/2014/main" id="{D369193E-E912-4FB1-A145-DF66A7BFAF6B}"/>
                </a:ext>
              </a:extLst>
            </p:cNvPr>
            <p:cNvSpPr/>
            <p:nvPr/>
          </p:nvSpPr>
          <p:spPr>
            <a:xfrm>
              <a:off x="7434271" y="454819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12" name="Freeform: Shape 671">
              <a:extLst>
                <a:ext uri="{FF2B5EF4-FFF2-40B4-BE49-F238E27FC236}">
                  <a16:creationId xmlns:a16="http://schemas.microsoft.com/office/drawing/2014/main" id="{17B921AC-A34B-4EDC-8558-1107F196569A}"/>
                </a:ext>
              </a:extLst>
            </p:cNvPr>
            <p:cNvSpPr/>
            <p:nvPr/>
          </p:nvSpPr>
          <p:spPr>
            <a:xfrm>
              <a:off x="7453321" y="45672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13" name="Freeform: Shape 672">
              <a:extLst>
                <a:ext uri="{FF2B5EF4-FFF2-40B4-BE49-F238E27FC236}">
                  <a16:creationId xmlns:a16="http://schemas.microsoft.com/office/drawing/2014/main" id="{A5A39A67-D3BD-4B89-8B45-1322E2988841}"/>
                </a:ext>
              </a:extLst>
            </p:cNvPr>
            <p:cNvSpPr/>
            <p:nvPr/>
          </p:nvSpPr>
          <p:spPr>
            <a:xfrm>
              <a:off x="7758121" y="45672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14" name="Freeform: Shape 673">
              <a:extLst>
                <a:ext uri="{FF2B5EF4-FFF2-40B4-BE49-F238E27FC236}">
                  <a16:creationId xmlns:a16="http://schemas.microsoft.com/office/drawing/2014/main" id="{C8D3F433-72BE-4298-AF78-56DA83EC6C7A}"/>
                </a:ext>
              </a:extLst>
            </p:cNvPr>
            <p:cNvSpPr/>
            <p:nvPr/>
          </p:nvSpPr>
          <p:spPr>
            <a:xfrm>
              <a:off x="7815271" y="45672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15" name="Freeform: Shape 674">
              <a:extLst>
                <a:ext uri="{FF2B5EF4-FFF2-40B4-BE49-F238E27FC236}">
                  <a16:creationId xmlns:a16="http://schemas.microsoft.com/office/drawing/2014/main" id="{E4CC3500-E660-4DF6-8097-B711C31FF2E2}"/>
                </a:ext>
              </a:extLst>
            </p:cNvPr>
            <p:cNvSpPr/>
            <p:nvPr/>
          </p:nvSpPr>
          <p:spPr>
            <a:xfrm>
              <a:off x="8101021" y="45672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16" name="Freeform: Shape 675">
              <a:extLst>
                <a:ext uri="{FF2B5EF4-FFF2-40B4-BE49-F238E27FC236}">
                  <a16:creationId xmlns:a16="http://schemas.microsoft.com/office/drawing/2014/main" id="{A3EE6DF5-20EB-4F1D-BB80-C9F0612E7234}"/>
                </a:ext>
              </a:extLst>
            </p:cNvPr>
            <p:cNvSpPr/>
            <p:nvPr/>
          </p:nvSpPr>
          <p:spPr>
            <a:xfrm>
              <a:off x="8139121" y="45672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17" name="Freeform: Shape 676">
              <a:extLst>
                <a:ext uri="{FF2B5EF4-FFF2-40B4-BE49-F238E27FC236}">
                  <a16:creationId xmlns:a16="http://schemas.microsoft.com/office/drawing/2014/main" id="{A469AC48-DF14-4666-818C-0D1D2B03DE9C}"/>
                </a:ext>
              </a:extLst>
            </p:cNvPr>
            <p:cNvSpPr/>
            <p:nvPr/>
          </p:nvSpPr>
          <p:spPr>
            <a:xfrm>
              <a:off x="8177221" y="45672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18" name="Freeform: Shape 677">
              <a:extLst>
                <a:ext uri="{FF2B5EF4-FFF2-40B4-BE49-F238E27FC236}">
                  <a16:creationId xmlns:a16="http://schemas.microsoft.com/office/drawing/2014/main" id="{8D5361B3-1B82-482B-8BE8-BB893AE50665}"/>
                </a:ext>
              </a:extLst>
            </p:cNvPr>
            <p:cNvSpPr/>
            <p:nvPr/>
          </p:nvSpPr>
          <p:spPr>
            <a:xfrm>
              <a:off x="8329631" y="45672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19" name="Freeform: Shape 678">
              <a:extLst>
                <a:ext uri="{FF2B5EF4-FFF2-40B4-BE49-F238E27FC236}">
                  <a16:creationId xmlns:a16="http://schemas.microsoft.com/office/drawing/2014/main" id="{E232375E-F368-44B3-87B5-E113F9E54411}"/>
                </a:ext>
              </a:extLst>
            </p:cNvPr>
            <p:cNvSpPr/>
            <p:nvPr/>
          </p:nvSpPr>
          <p:spPr>
            <a:xfrm>
              <a:off x="8501081" y="4567246"/>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grpSp>
      <p:grpSp>
        <p:nvGrpSpPr>
          <p:cNvPr id="420" name="Group 419">
            <a:extLst>
              <a:ext uri="{FF2B5EF4-FFF2-40B4-BE49-F238E27FC236}">
                <a16:creationId xmlns:a16="http://schemas.microsoft.com/office/drawing/2014/main" id="{58F82873-0EF4-4488-869D-B8728A02164F}"/>
              </a:ext>
            </a:extLst>
          </p:cNvPr>
          <p:cNvGrpSpPr/>
          <p:nvPr/>
        </p:nvGrpSpPr>
        <p:grpSpPr>
          <a:xfrm>
            <a:off x="7034212" y="3146014"/>
            <a:ext cx="3334850" cy="2052000"/>
            <a:chOff x="4043362" y="2157412"/>
            <a:chExt cx="4105598" cy="2546803"/>
          </a:xfrm>
        </p:grpSpPr>
        <p:sp>
          <p:nvSpPr>
            <p:cNvPr id="421" name="Freeform: Shape 683">
              <a:extLst>
                <a:ext uri="{FF2B5EF4-FFF2-40B4-BE49-F238E27FC236}">
                  <a16:creationId xmlns:a16="http://schemas.microsoft.com/office/drawing/2014/main" id="{517BC36F-8842-448F-8510-087A33A2D112}"/>
                </a:ext>
              </a:extLst>
            </p:cNvPr>
            <p:cNvSpPr/>
            <p:nvPr/>
          </p:nvSpPr>
          <p:spPr>
            <a:xfrm>
              <a:off x="4043362" y="2157412"/>
              <a:ext cx="4105598" cy="2498264"/>
            </a:xfrm>
            <a:custGeom>
              <a:avLst/>
              <a:gdLst>
                <a:gd name="connsiteX0" fmla="*/ 4105599 w 4105598"/>
                <a:gd name="connsiteY0" fmla="*/ 2498265 h 2498264"/>
                <a:gd name="connsiteX1" fmla="*/ 3699148 w 4105598"/>
                <a:gd name="connsiteY1" fmla="*/ 2498265 h 2498264"/>
                <a:gd name="connsiteX2" fmla="*/ 3699148 w 4105598"/>
                <a:gd name="connsiteY2" fmla="*/ 2473624 h 2498264"/>
                <a:gd name="connsiteX3" fmla="*/ 3543138 w 4105598"/>
                <a:gd name="connsiteY3" fmla="*/ 2473624 h 2498264"/>
                <a:gd name="connsiteX4" fmla="*/ 3543138 w 4105598"/>
                <a:gd name="connsiteY4" fmla="*/ 2444887 h 2498264"/>
                <a:gd name="connsiteX5" fmla="*/ 2818495 w 4105598"/>
                <a:gd name="connsiteY5" fmla="*/ 2444887 h 2498264"/>
                <a:gd name="connsiteX6" fmla="*/ 2818495 w 4105598"/>
                <a:gd name="connsiteY6" fmla="*/ 2412044 h 2498264"/>
                <a:gd name="connsiteX7" fmla="*/ 2578322 w 4105598"/>
                <a:gd name="connsiteY7" fmla="*/ 2412044 h 2498264"/>
                <a:gd name="connsiteX8" fmla="*/ 2578322 w 4105598"/>
                <a:gd name="connsiteY8" fmla="*/ 2393566 h 2498264"/>
                <a:gd name="connsiteX9" fmla="*/ 2375087 w 4105598"/>
                <a:gd name="connsiteY9" fmla="*/ 2393566 h 2498264"/>
                <a:gd name="connsiteX10" fmla="*/ 2375087 w 4105598"/>
                <a:gd name="connsiteY10" fmla="*/ 2387413 h 2498264"/>
                <a:gd name="connsiteX11" fmla="*/ 2313508 w 4105598"/>
                <a:gd name="connsiteY11" fmla="*/ 2387413 h 2498264"/>
                <a:gd name="connsiteX12" fmla="*/ 2313508 w 4105598"/>
                <a:gd name="connsiteY12" fmla="*/ 2364829 h 2498264"/>
                <a:gd name="connsiteX13" fmla="*/ 2249872 w 4105598"/>
                <a:gd name="connsiteY13" fmla="*/ 2364829 h 2498264"/>
                <a:gd name="connsiteX14" fmla="*/ 2249872 w 4105598"/>
                <a:gd name="connsiteY14" fmla="*/ 2327882 h 2498264"/>
                <a:gd name="connsiteX15" fmla="*/ 2219077 w 4105598"/>
                <a:gd name="connsiteY15" fmla="*/ 2327882 h 2498264"/>
                <a:gd name="connsiteX16" fmla="*/ 2219077 w 4105598"/>
                <a:gd name="connsiteY16" fmla="*/ 2297087 h 2498264"/>
                <a:gd name="connsiteX17" fmla="*/ 2165709 w 4105598"/>
                <a:gd name="connsiteY17" fmla="*/ 2297087 h 2498264"/>
                <a:gd name="connsiteX18" fmla="*/ 2165709 w 4105598"/>
                <a:gd name="connsiteY18" fmla="*/ 2225240 h 2498264"/>
                <a:gd name="connsiteX19" fmla="*/ 2106178 w 4105598"/>
                <a:gd name="connsiteY19" fmla="*/ 2225240 h 2498264"/>
                <a:gd name="connsiteX20" fmla="*/ 2106178 w 4105598"/>
                <a:gd name="connsiteY20" fmla="*/ 2210867 h 2498264"/>
                <a:gd name="connsiteX21" fmla="*/ 1978905 w 4105598"/>
                <a:gd name="connsiteY21" fmla="*/ 2210867 h 2498264"/>
                <a:gd name="connsiteX22" fmla="*/ 1978905 w 4105598"/>
                <a:gd name="connsiteY22" fmla="*/ 2190341 h 2498264"/>
                <a:gd name="connsiteX23" fmla="*/ 1886522 w 4105598"/>
                <a:gd name="connsiteY23" fmla="*/ 2190341 h 2498264"/>
                <a:gd name="connsiteX24" fmla="*/ 1886522 w 4105598"/>
                <a:gd name="connsiteY24" fmla="*/ 2159546 h 2498264"/>
                <a:gd name="connsiteX25" fmla="*/ 1855737 w 4105598"/>
                <a:gd name="connsiteY25" fmla="*/ 2159546 h 2498264"/>
                <a:gd name="connsiteX26" fmla="*/ 1855737 w 4105598"/>
                <a:gd name="connsiteY26" fmla="*/ 2036378 h 2498264"/>
                <a:gd name="connsiteX27" fmla="*/ 1826990 w 4105598"/>
                <a:gd name="connsiteY27" fmla="*/ 2036378 h 2498264"/>
                <a:gd name="connsiteX28" fmla="*/ 1826990 w 4105598"/>
                <a:gd name="connsiteY28" fmla="*/ 1974799 h 2498264"/>
                <a:gd name="connsiteX29" fmla="*/ 1794148 w 4105598"/>
                <a:gd name="connsiteY29" fmla="*/ 1974799 h 2498264"/>
                <a:gd name="connsiteX30" fmla="*/ 1794148 w 4105598"/>
                <a:gd name="connsiteY30" fmla="*/ 1907057 h 2498264"/>
                <a:gd name="connsiteX31" fmla="*/ 1664818 w 4105598"/>
                <a:gd name="connsiteY31" fmla="*/ 1907057 h 2498264"/>
                <a:gd name="connsiteX32" fmla="*/ 1664818 w 4105598"/>
                <a:gd name="connsiteY32" fmla="*/ 1890627 h 2498264"/>
                <a:gd name="connsiteX33" fmla="*/ 1599133 w 4105598"/>
                <a:gd name="connsiteY33" fmla="*/ 1890627 h 2498264"/>
                <a:gd name="connsiteX34" fmla="*/ 1599133 w 4105598"/>
                <a:gd name="connsiteY34" fmla="*/ 1859842 h 2498264"/>
                <a:gd name="connsiteX35" fmla="*/ 1560128 w 4105598"/>
                <a:gd name="connsiteY35" fmla="*/ 1859842 h 2498264"/>
                <a:gd name="connsiteX36" fmla="*/ 1560128 w 4105598"/>
                <a:gd name="connsiteY36" fmla="*/ 1810569 h 2498264"/>
                <a:gd name="connsiteX37" fmla="*/ 1510865 w 4105598"/>
                <a:gd name="connsiteY37" fmla="*/ 1810569 h 2498264"/>
                <a:gd name="connsiteX38" fmla="*/ 1510865 w 4105598"/>
                <a:gd name="connsiteY38" fmla="*/ 1771564 h 2498264"/>
                <a:gd name="connsiteX39" fmla="*/ 1498549 w 4105598"/>
                <a:gd name="connsiteY39" fmla="*/ 1771564 h 2498264"/>
                <a:gd name="connsiteX40" fmla="*/ 1498549 w 4105598"/>
                <a:gd name="connsiteY40" fmla="*/ 1707928 h 2498264"/>
                <a:gd name="connsiteX41" fmla="*/ 1469803 w 4105598"/>
                <a:gd name="connsiteY41" fmla="*/ 1707928 h 2498264"/>
                <a:gd name="connsiteX42" fmla="*/ 1469803 w 4105598"/>
                <a:gd name="connsiteY42" fmla="*/ 1621717 h 2498264"/>
                <a:gd name="connsiteX43" fmla="*/ 1455439 w 4105598"/>
                <a:gd name="connsiteY43" fmla="*/ 1621717 h 2498264"/>
                <a:gd name="connsiteX44" fmla="*/ 1455439 w 4105598"/>
                <a:gd name="connsiteY44" fmla="*/ 1537545 h 2498264"/>
                <a:gd name="connsiteX45" fmla="*/ 1441066 w 4105598"/>
                <a:gd name="connsiteY45" fmla="*/ 1537545 h 2498264"/>
                <a:gd name="connsiteX46" fmla="*/ 1441066 w 4105598"/>
                <a:gd name="connsiteY46" fmla="*/ 1496492 h 2498264"/>
                <a:gd name="connsiteX47" fmla="*/ 1406166 w 4105598"/>
                <a:gd name="connsiteY47" fmla="*/ 1496492 h 2498264"/>
                <a:gd name="connsiteX48" fmla="*/ 1406166 w 4105598"/>
                <a:gd name="connsiteY48" fmla="*/ 1428750 h 2498264"/>
                <a:gd name="connsiteX49" fmla="*/ 1332271 w 4105598"/>
                <a:gd name="connsiteY49" fmla="*/ 1428750 h 2498264"/>
                <a:gd name="connsiteX50" fmla="*/ 1332271 w 4105598"/>
                <a:gd name="connsiteY50" fmla="*/ 1383592 h 2498264"/>
                <a:gd name="connsiteX51" fmla="*/ 1274788 w 4105598"/>
                <a:gd name="connsiteY51" fmla="*/ 1383592 h 2498264"/>
                <a:gd name="connsiteX52" fmla="*/ 1274788 w 4105598"/>
                <a:gd name="connsiteY52" fmla="*/ 1373324 h 2498264"/>
                <a:gd name="connsiteX53" fmla="*/ 1248099 w 4105598"/>
                <a:gd name="connsiteY53" fmla="*/ 1373324 h 2498264"/>
                <a:gd name="connsiteX54" fmla="*/ 1248099 w 4105598"/>
                <a:gd name="connsiteY54" fmla="*/ 1352798 h 2498264"/>
                <a:gd name="connsiteX55" fmla="*/ 1168041 w 4105598"/>
                <a:gd name="connsiteY55" fmla="*/ 1352798 h 2498264"/>
                <a:gd name="connsiteX56" fmla="*/ 1168041 w 4105598"/>
                <a:gd name="connsiteY56" fmla="*/ 1324061 h 2498264"/>
                <a:gd name="connsiteX57" fmla="*/ 1149572 w 4105598"/>
                <a:gd name="connsiteY57" fmla="*/ 1324061 h 2498264"/>
                <a:gd name="connsiteX58" fmla="*/ 1149572 w 4105598"/>
                <a:gd name="connsiteY58" fmla="*/ 1239888 h 2498264"/>
                <a:gd name="connsiteX59" fmla="*/ 1129036 w 4105598"/>
                <a:gd name="connsiteY59" fmla="*/ 1239888 h 2498264"/>
                <a:gd name="connsiteX60" fmla="*/ 1129036 w 4105598"/>
                <a:gd name="connsiteY60" fmla="*/ 1196788 h 2498264"/>
                <a:gd name="connsiteX61" fmla="*/ 1114673 w 4105598"/>
                <a:gd name="connsiteY61" fmla="*/ 1196788 h 2498264"/>
                <a:gd name="connsiteX62" fmla="*/ 1114673 w 4105598"/>
                <a:gd name="connsiteY62" fmla="*/ 1172147 h 2498264"/>
                <a:gd name="connsiteX63" fmla="*/ 1102357 w 4105598"/>
                <a:gd name="connsiteY63" fmla="*/ 1172147 h 2498264"/>
                <a:gd name="connsiteX64" fmla="*/ 1102357 w 4105598"/>
                <a:gd name="connsiteY64" fmla="*/ 1092089 h 2498264"/>
                <a:gd name="connsiteX65" fmla="*/ 1073620 w 4105598"/>
                <a:gd name="connsiteY65" fmla="*/ 1092089 h 2498264"/>
                <a:gd name="connsiteX66" fmla="*/ 1073620 w 4105598"/>
                <a:gd name="connsiteY66" fmla="*/ 997658 h 2498264"/>
                <a:gd name="connsiteX67" fmla="*/ 962768 w 4105598"/>
                <a:gd name="connsiteY67" fmla="*/ 997658 h 2498264"/>
                <a:gd name="connsiteX68" fmla="*/ 962768 w 4105598"/>
                <a:gd name="connsiteY68" fmla="*/ 970979 h 2498264"/>
                <a:gd name="connsiteX69" fmla="*/ 944289 w 4105598"/>
                <a:gd name="connsiteY69" fmla="*/ 970979 h 2498264"/>
                <a:gd name="connsiteX70" fmla="*/ 944289 w 4105598"/>
                <a:gd name="connsiteY70" fmla="*/ 958663 h 2498264"/>
                <a:gd name="connsiteX71" fmla="*/ 917602 w 4105598"/>
                <a:gd name="connsiteY71" fmla="*/ 958663 h 2498264"/>
                <a:gd name="connsiteX72" fmla="*/ 917602 w 4105598"/>
                <a:gd name="connsiteY72" fmla="*/ 940183 h 2498264"/>
                <a:gd name="connsiteX73" fmla="*/ 876547 w 4105598"/>
                <a:gd name="connsiteY73" fmla="*/ 940183 h 2498264"/>
                <a:gd name="connsiteX74" fmla="*/ 876547 w 4105598"/>
                <a:gd name="connsiteY74" fmla="*/ 880652 h 2498264"/>
                <a:gd name="connsiteX75" fmla="*/ 847807 w 4105598"/>
                <a:gd name="connsiteY75" fmla="*/ 880652 h 2498264"/>
                <a:gd name="connsiteX76" fmla="*/ 847807 w 4105598"/>
                <a:gd name="connsiteY76" fmla="*/ 792382 h 2498264"/>
                <a:gd name="connsiteX77" fmla="*/ 839596 w 4105598"/>
                <a:gd name="connsiteY77" fmla="*/ 792382 h 2498264"/>
                <a:gd name="connsiteX78" fmla="*/ 839596 w 4105598"/>
                <a:gd name="connsiteY78" fmla="*/ 780065 h 2498264"/>
                <a:gd name="connsiteX79" fmla="*/ 806751 w 4105598"/>
                <a:gd name="connsiteY79" fmla="*/ 780065 h 2498264"/>
                <a:gd name="connsiteX80" fmla="*/ 806751 w 4105598"/>
                <a:gd name="connsiteY80" fmla="*/ 706164 h 2498264"/>
                <a:gd name="connsiteX81" fmla="*/ 784170 w 4105598"/>
                <a:gd name="connsiteY81" fmla="*/ 706164 h 2498264"/>
                <a:gd name="connsiteX82" fmla="*/ 784170 w 4105598"/>
                <a:gd name="connsiteY82" fmla="*/ 654844 h 2498264"/>
                <a:gd name="connsiteX83" fmla="*/ 743114 w 4105598"/>
                <a:gd name="connsiteY83" fmla="*/ 654844 h 2498264"/>
                <a:gd name="connsiteX84" fmla="*/ 743114 w 4105598"/>
                <a:gd name="connsiteY84" fmla="*/ 617893 h 2498264"/>
                <a:gd name="connsiteX85" fmla="*/ 656896 w 4105598"/>
                <a:gd name="connsiteY85" fmla="*/ 617893 h 2498264"/>
                <a:gd name="connsiteX86" fmla="*/ 656896 w 4105598"/>
                <a:gd name="connsiteY86" fmla="*/ 597365 h 2498264"/>
                <a:gd name="connsiteX87" fmla="*/ 617893 w 4105598"/>
                <a:gd name="connsiteY87" fmla="*/ 597365 h 2498264"/>
                <a:gd name="connsiteX88" fmla="*/ 617893 w 4105598"/>
                <a:gd name="connsiteY88" fmla="*/ 558362 h 2498264"/>
                <a:gd name="connsiteX89" fmla="*/ 580943 w 4105598"/>
                <a:gd name="connsiteY89" fmla="*/ 558362 h 2498264"/>
                <a:gd name="connsiteX90" fmla="*/ 580943 w 4105598"/>
                <a:gd name="connsiteY90" fmla="*/ 519359 h 2498264"/>
                <a:gd name="connsiteX91" fmla="*/ 560415 w 4105598"/>
                <a:gd name="connsiteY91" fmla="*/ 519359 h 2498264"/>
                <a:gd name="connsiteX92" fmla="*/ 560415 w 4105598"/>
                <a:gd name="connsiteY92" fmla="*/ 492673 h 2498264"/>
                <a:gd name="connsiteX93" fmla="*/ 525517 w 4105598"/>
                <a:gd name="connsiteY93" fmla="*/ 492673 h 2498264"/>
                <a:gd name="connsiteX94" fmla="*/ 525517 w 4105598"/>
                <a:gd name="connsiteY94" fmla="*/ 455722 h 2498264"/>
                <a:gd name="connsiteX95" fmla="*/ 515253 w 4105598"/>
                <a:gd name="connsiteY95" fmla="*/ 455722 h 2498264"/>
                <a:gd name="connsiteX96" fmla="*/ 515253 w 4105598"/>
                <a:gd name="connsiteY96" fmla="*/ 404402 h 2498264"/>
                <a:gd name="connsiteX97" fmla="*/ 392085 w 4105598"/>
                <a:gd name="connsiteY97" fmla="*/ 404402 h 2498264"/>
                <a:gd name="connsiteX98" fmla="*/ 392085 w 4105598"/>
                <a:gd name="connsiteY98" fmla="*/ 385926 h 2498264"/>
                <a:gd name="connsiteX99" fmla="*/ 332554 w 4105598"/>
                <a:gd name="connsiteY99" fmla="*/ 385926 h 2498264"/>
                <a:gd name="connsiteX100" fmla="*/ 332554 w 4105598"/>
                <a:gd name="connsiteY100" fmla="*/ 301762 h 2498264"/>
                <a:gd name="connsiteX101" fmla="*/ 312026 w 4105598"/>
                <a:gd name="connsiteY101" fmla="*/ 301762 h 2498264"/>
                <a:gd name="connsiteX102" fmla="*/ 312026 w 4105598"/>
                <a:gd name="connsiteY102" fmla="*/ 266864 h 2498264"/>
                <a:gd name="connsiteX103" fmla="*/ 295604 w 4105598"/>
                <a:gd name="connsiteY103" fmla="*/ 266864 h 2498264"/>
                <a:gd name="connsiteX104" fmla="*/ 295604 w 4105598"/>
                <a:gd name="connsiteY104" fmla="*/ 240178 h 2498264"/>
                <a:gd name="connsiteX105" fmla="*/ 281234 w 4105598"/>
                <a:gd name="connsiteY105" fmla="*/ 240178 h 2498264"/>
                <a:gd name="connsiteX106" fmla="*/ 281234 w 4105598"/>
                <a:gd name="connsiteY106" fmla="*/ 156013 h 2498264"/>
                <a:gd name="connsiteX107" fmla="*/ 262759 w 4105598"/>
                <a:gd name="connsiteY107" fmla="*/ 156013 h 2498264"/>
                <a:gd name="connsiteX108" fmla="*/ 262759 w 4105598"/>
                <a:gd name="connsiteY108" fmla="*/ 90323 h 2498264"/>
                <a:gd name="connsiteX109" fmla="*/ 227861 w 4105598"/>
                <a:gd name="connsiteY109" fmla="*/ 90323 h 2498264"/>
                <a:gd name="connsiteX110" fmla="*/ 227861 w 4105598"/>
                <a:gd name="connsiteY110" fmla="*/ 61584 h 2498264"/>
                <a:gd name="connsiteX111" fmla="*/ 133432 w 4105598"/>
                <a:gd name="connsiteY111" fmla="*/ 61584 h 2498264"/>
                <a:gd name="connsiteX112" fmla="*/ 133432 w 4105598"/>
                <a:gd name="connsiteY112" fmla="*/ 53373 h 2498264"/>
                <a:gd name="connsiteX113" fmla="*/ 100588 w 4105598"/>
                <a:gd name="connsiteY113" fmla="*/ 53373 h 2498264"/>
                <a:gd name="connsiteX114" fmla="*/ 100588 w 4105598"/>
                <a:gd name="connsiteY114" fmla="*/ 39003 h 2498264"/>
                <a:gd name="connsiteX115" fmla="*/ 59531 w 4105598"/>
                <a:gd name="connsiteY115" fmla="*/ 39003 h 2498264"/>
                <a:gd name="connsiteX116" fmla="*/ 59531 w 4105598"/>
                <a:gd name="connsiteY116" fmla="*/ 24634 h 2498264"/>
                <a:gd name="connsiteX117" fmla="*/ 34898 w 4105598"/>
                <a:gd name="connsiteY117" fmla="*/ 24634 h 2498264"/>
                <a:gd name="connsiteX118" fmla="*/ 34898 w 4105598"/>
                <a:gd name="connsiteY118" fmla="*/ 0 h 2498264"/>
                <a:gd name="connsiteX119" fmla="*/ 0 w 4105598"/>
                <a:gd name="connsiteY119" fmla="*/ 0 h 24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105598" h="2498264">
                  <a:moveTo>
                    <a:pt x="4105599" y="2498265"/>
                  </a:moveTo>
                  <a:lnTo>
                    <a:pt x="3699148" y="2498265"/>
                  </a:lnTo>
                  <a:lnTo>
                    <a:pt x="3699148" y="2473624"/>
                  </a:lnTo>
                  <a:lnTo>
                    <a:pt x="3543138" y="2473624"/>
                  </a:lnTo>
                  <a:lnTo>
                    <a:pt x="3543138" y="2444887"/>
                  </a:lnTo>
                  <a:lnTo>
                    <a:pt x="2818495" y="2444887"/>
                  </a:lnTo>
                  <a:lnTo>
                    <a:pt x="2818495" y="2412044"/>
                  </a:lnTo>
                  <a:lnTo>
                    <a:pt x="2578322" y="2412044"/>
                  </a:lnTo>
                  <a:lnTo>
                    <a:pt x="2578322" y="2393566"/>
                  </a:lnTo>
                  <a:lnTo>
                    <a:pt x="2375087" y="2393566"/>
                  </a:lnTo>
                  <a:lnTo>
                    <a:pt x="2375087" y="2387413"/>
                  </a:lnTo>
                  <a:lnTo>
                    <a:pt x="2313508" y="2387413"/>
                  </a:lnTo>
                  <a:lnTo>
                    <a:pt x="2313508" y="2364829"/>
                  </a:lnTo>
                  <a:lnTo>
                    <a:pt x="2249872" y="2364829"/>
                  </a:lnTo>
                  <a:lnTo>
                    <a:pt x="2249872" y="2327882"/>
                  </a:lnTo>
                  <a:lnTo>
                    <a:pt x="2219077" y="2327882"/>
                  </a:lnTo>
                  <a:lnTo>
                    <a:pt x="2219077" y="2297087"/>
                  </a:lnTo>
                  <a:lnTo>
                    <a:pt x="2165709" y="2297087"/>
                  </a:lnTo>
                  <a:lnTo>
                    <a:pt x="2165709" y="2225240"/>
                  </a:lnTo>
                  <a:lnTo>
                    <a:pt x="2106178" y="2225240"/>
                  </a:lnTo>
                  <a:lnTo>
                    <a:pt x="2106178" y="2210867"/>
                  </a:lnTo>
                  <a:lnTo>
                    <a:pt x="1978905" y="2210867"/>
                  </a:lnTo>
                  <a:lnTo>
                    <a:pt x="1978905" y="2190341"/>
                  </a:lnTo>
                  <a:lnTo>
                    <a:pt x="1886522" y="2190341"/>
                  </a:lnTo>
                  <a:lnTo>
                    <a:pt x="1886522" y="2159546"/>
                  </a:lnTo>
                  <a:lnTo>
                    <a:pt x="1855737" y="2159546"/>
                  </a:lnTo>
                  <a:lnTo>
                    <a:pt x="1855737" y="2036378"/>
                  </a:lnTo>
                  <a:lnTo>
                    <a:pt x="1826990" y="2036378"/>
                  </a:lnTo>
                  <a:lnTo>
                    <a:pt x="1826990" y="1974799"/>
                  </a:lnTo>
                  <a:lnTo>
                    <a:pt x="1794148" y="1974799"/>
                  </a:lnTo>
                  <a:lnTo>
                    <a:pt x="1794148" y="1907057"/>
                  </a:lnTo>
                  <a:lnTo>
                    <a:pt x="1664818" y="1907057"/>
                  </a:lnTo>
                  <a:lnTo>
                    <a:pt x="1664818" y="1890627"/>
                  </a:lnTo>
                  <a:lnTo>
                    <a:pt x="1599133" y="1890627"/>
                  </a:lnTo>
                  <a:lnTo>
                    <a:pt x="1599133" y="1859842"/>
                  </a:lnTo>
                  <a:lnTo>
                    <a:pt x="1560128" y="1859842"/>
                  </a:lnTo>
                  <a:lnTo>
                    <a:pt x="1560128" y="1810569"/>
                  </a:lnTo>
                  <a:lnTo>
                    <a:pt x="1510865" y="1810569"/>
                  </a:lnTo>
                  <a:lnTo>
                    <a:pt x="1510865" y="1771564"/>
                  </a:lnTo>
                  <a:lnTo>
                    <a:pt x="1498549" y="1771564"/>
                  </a:lnTo>
                  <a:lnTo>
                    <a:pt x="1498549" y="1707928"/>
                  </a:lnTo>
                  <a:lnTo>
                    <a:pt x="1469803" y="1707928"/>
                  </a:lnTo>
                  <a:lnTo>
                    <a:pt x="1469803" y="1621717"/>
                  </a:lnTo>
                  <a:lnTo>
                    <a:pt x="1455439" y="1621717"/>
                  </a:lnTo>
                  <a:lnTo>
                    <a:pt x="1455439" y="1537545"/>
                  </a:lnTo>
                  <a:lnTo>
                    <a:pt x="1441066" y="1537545"/>
                  </a:lnTo>
                  <a:lnTo>
                    <a:pt x="1441066" y="1496492"/>
                  </a:lnTo>
                  <a:lnTo>
                    <a:pt x="1406166" y="1496492"/>
                  </a:lnTo>
                  <a:lnTo>
                    <a:pt x="1406166" y="1428750"/>
                  </a:lnTo>
                  <a:lnTo>
                    <a:pt x="1332271" y="1428750"/>
                  </a:lnTo>
                  <a:lnTo>
                    <a:pt x="1332271" y="1383592"/>
                  </a:lnTo>
                  <a:lnTo>
                    <a:pt x="1274788" y="1383592"/>
                  </a:lnTo>
                  <a:lnTo>
                    <a:pt x="1274788" y="1373324"/>
                  </a:lnTo>
                  <a:lnTo>
                    <a:pt x="1248099" y="1373324"/>
                  </a:lnTo>
                  <a:lnTo>
                    <a:pt x="1248099" y="1352798"/>
                  </a:lnTo>
                  <a:lnTo>
                    <a:pt x="1168041" y="1352798"/>
                  </a:lnTo>
                  <a:lnTo>
                    <a:pt x="1168041" y="1324061"/>
                  </a:lnTo>
                  <a:lnTo>
                    <a:pt x="1149572" y="1324061"/>
                  </a:lnTo>
                  <a:lnTo>
                    <a:pt x="1149572" y="1239888"/>
                  </a:lnTo>
                  <a:lnTo>
                    <a:pt x="1129036" y="1239888"/>
                  </a:lnTo>
                  <a:lnTo>
                    <a:pt x="1129036" y="1196788"/>
                  </a:lnTo>
                  <a:lnTo>
                    <a:pt x="1114673" y="1196788"/>
                  </a:lnTo>
                  <a:lnTo>
                    <a:pt x="1114673" y="1172147"/>
                  </a:lnTo>
                  <a:lnTo>
                    <a:pt x="1102357" y="1172147"/>
                  </a:lnTo>
                  <a:lnTo>
                    <a:pt x="1102357" y="1092089"/>
                  </a:lnTo>
                  <a:lnTo>
                    <a:pt x="1073620" y="1092089"/>
                  </a:lnTo>
                  <a:lnTo>
                    <a:pt x="1073620" y="997658"/>
                  </a:lnTo>
                  <a:lnTo>
                    <a:pt x="962768" y="997658"/>
                  </a:lnTo>
                  <a:lnTo>
                    <a:pt x="962768" y="970979"/>
                  </a:lnTo>
                  <a:lnTo>
                    <a:pt x="944289" y="970979"/>
                  </a:lnTo>
                  <a:lnTo>
                    <a:pt x="944289" y="958663"/>
                  </a:lnTo>
                  <a:lnTo>
                    <a:pt x="917602" y="958663"/>
                  </a:lnTo>
                  <a:lnTo>
                    <a:pt x="917602" y="940183"/>
                  </a:lnTo>
                  <a:lnTo>
                    <a:pt x="876547" y="940183"/>
                  </a:lnTo>
                  <a:lnTo>
                    <a:pt x="876547" y="880652"/>
                  </a:lnTo>
                  <a:lnTo>
                    <a:pt x="847807" y="880652"/>
                  </a:lnTo>
                  <a:lnTo>
                    <a:pt x="847807" y="792382"/>
                  </a:lnTo>
                  <a:lnTo>
                    <a:pt x="839596" y="792382"/>
                  </a:lnTo>
                  <a:lnTo>
                    <a:pt x="839596" y="780065"/>
                  </a:lnTo>
                  <a:lnTo>
                    <a:pt x="806751" y="780065"/>
                  </a:lnTo>
                  <a:lnTo>
                    <a:pt x="806751" y="706164"/>
                  </a:lnTo>
                  <a:lnTo>
                    <a:pt x="784170" y="706164"/>
                  </a:lnTo>
                  <a:lnTo>
                    <a:pt x="784170" y="654844"/>
                  </a:lnTo>
                  <a:lnTo>
                    <a:pt x="743114" y="654844"/>
                  </a:lnTo>
                  <a:lnTo>
                    <a:pt x="743114" y="617893"/>
                  </a:lnTo>
                  <a:lnTo>
                    <a:pt x="656896" y="617893"/>
                  </a:lnTo>
                  <a:lnTo>
                    <a:pt x="656896" y="597365"/>
                  </a:lnTo>
                  <a:lnTo>
                    <a:pt x="617893" y="597365"/>
                  </a:lnTo>
                  <a:lnTo>
                    <a:pt x="617893" y="558362"/>
                  </a:lnTo>
                  <a:lnTo>
                    <a:pt x="580943" y="558362"/>
                  </a:lnTo>
                  <a:lnTo>
                    <a:pt x="580943" y="519359"/>
                  </a:lnTo>
                  <a:lnTo>
                    <a:pt x="560415" y="519359"/>
                  </a:lnTo>
                  <a:lnTo>
                    <a:pt x="560415" y="492673"/>
                  </a:lnTo>
                  <a:lnTo>
                    <a:pt x="525517" y="492673"/>
                  </a:lnTo>
                  <a:lnTo>
                    <a:pt x="525517" y="455722"/>
                  </a:lnTo>
                  <a:lnTo>
                    <a:pt x="515253" y="455722"/>
                  </a:lnTo>
                  <a:lnTo>
                    <a:pt x="515253" y="404402"/>
                  </a:lnTo>
                  <a:lnTo>
                    <a:pt x="392085" y="404402"/>
                  </a:lnTo>
                  <a:lnTo>
                    <a:pt x="392085" y="385926"/>
                  </a:lnTo>
                  <a:lnTo>
                    <a:pt x="332554" y="385926"/>
                  </a:lnTo>
                  <a:lnTo>
                    <a:pt x="332554" y="301762"/>
                  </a:lnTo>
                  <a:lnTo>
                    <a:pt x="312026" y="301762"/>
                  </a:lnTo>
                  <a:lnTo>
                    <a:pt x="312026" y="266864"/>
                  </a:lnTo>
                  <a:lnTo>
                    <a:pt x="295604" y="266864"/>
                  </a:lnTo>
                  <a:lnTo>
                    <a:pt x="295604" y="240178"/>
                  </a:lnTo>
                  <a:lnTo>
                    <a:pt x="281234" y="240178"/>
                  </a:lnTo>
                  <a:lnTo>
                    <a:pt x="281234" y="156013"/>
                  </a:lnTo>
                  <a:lnTo>
                    <a:pt x="262759" y="156013"/>
                  </a:lnTo>
                  <a:lnTo>
                    <a:pt x="262759" y="90323"/>
                  </a:lnTo>
                  <a:lnTo>
                    <a:pt x="227861" y="90323"/>
                  </a:lnTo>
                  <a:lnTo>
                    <a:pt x="227861" y="61584"/>
                  </a:lnTo>
                  <a:lnTo>
                    <a:pt x="133432" y="61584"/>
                  </a:lnTo>
                  <a:lnTo>
                    <a:pt x="133432" y="53373"/>
                  </a:lnTo>
                  <a:lnTo>
                    <a:pt x="100588" y="53373"/>
                  </a:lnTo>
                  <a:lnTo>
                    <a:pt x="100588" y="39003"/>
                  </a:lnTo>
                  <a:lnTo>
                    <a:pt x="59531" y="39003"/>
                  </a:lnTo>
                  <a:lnTo>
                    <a:pt x="59531" y="24634"/>
                  </a:lnTo>
                  <a:lnTo>
                    <a:pt x="34898" y="24634"/>
                  </a:lnTo>
                  <a:lnTo>
                    <a:pt x="34898" y="0"/>
                  </a:ln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22" name="Freeform: Shape 684">
              <a:extLst>
                <a:ext uri="{FF2B5EF4-FFF2-40B4-BE49-F238E27FC236}">
                  <a16:creationId xmlns:a16="http://schemas.microsoft.com/office/drawing/2014/main" id="{7E527EB2-0022-4640-ABE8-0A3F05BD6D1A}"/>
                </a:ext>
              </a:extLst>
            </p:cNvPr>
            <p:cNvSpPr/>
            <p:nvPr/>
          </p:nvSpPr>
          <p:spPr>
            <a:xfrm>
              <a:off x="4846169" y="2994794"/>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23" name="Freeform: Shape 685">
              <a:extLst>
                <a:ext uri="{FF2B5EF4-FFF2-40B4-BE49-F238E27FC236}">
                  <a16:creationId xmlns:a16="http://schemas.microsoft.com/office/drawing/2014/main" id="{E1A9E307-8D11-42FF-9C10-51525D05A7D5}"/>
                </a:ext>
              </a:extLst>
            </p:cNvPr>
            <p:cNvSpPr/>
            <p:nvPr/>
          </p:nvSpPr>
          <p:spPr>
            <a:xfrm>
              <a:off x="5078881" y="3211401"/>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24" name="Freeform: Shape 686">
              <a:extLst>
                <a:ext uri="{FF2B5EF4-FFF2-40B4-BE49-F238E27FC236}">
                  <a16:creationId xmlns:a16="http://schemas.microsoft.com/office/drawing/2014/main" id="{8DE9034B-7BC7-41A6-9A84-6E2FF7CA51A3}"/>
                </a:ext>
              </a:extLst>
            </p:cNvPr>
            <p:cNvSpPr/>
            <p:nvPr/>
          </p:nvSpPr>
          <p:spPr>
            <a:xfrm>
              <a:off x="5097931" y="3306651"/>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25" name="Freeform: Shape 687">
              <a:extLst>
                <a:ext uri="{FF2B5EF4-FFF2-40B4-BE49-F238E27FC236}">
                  <a16:creationId xmlns:a16="http://schemas.microsoft.com/office/drawing/2014/main" id="{938BEC6C-58BE-4B3F-97C6-F0E66E593861}"/>
                </a:ext>
              </a:extLst>
            </p:cNvPr>
            <p:cNvSpPr/>
            <p:nvPr/>
          </p:nvSpPr>
          <p:spPr>
            <a:xfrm>
              <a:off x="5409628" y="352835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26" name="Freeform: Shape 688">
              <a:extLst>
                <a:ext uri="{FF2B5EF4-FFF2-40B4-BE49-F238E27FC236}">
                  <a16:creationId xmlns:a16="http://schemas.microsoft.com/office/drawing/2014/main" id="{64D2E0DC-8C15-4C43-AC38-ACC90E197CDC}"/>
                </a:ext>
              </a:extLst>
            </p:cNvPr>
            <p:cNvSpPr/>
            <p:nvPr/>
          </p:nvSpPr>
          <p:spPr>
            <a:xfrm>
              <a:off x="5459881" y="3744810"/>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27" name="Freeform: Shape 689">
              <a:extLst>
                <a:ext uri="{FF2B5EF4-FFF2-40B4-BE49-F238E27FC236}">
                  <a16:creationId xmlns:a16="http://schemas.microsoft.com/office/drawing/2014/main" id="{248D85A0-63E9-48D4-A394-F845ECE0A746}"/>
                </a:ext>
              </a:extLst>
            </p:cNvPr>
            <p:cNvSpPr/>
            <p:nvPr/>
          </p:nvSpPr>
          <p:spPr>
            <a:xfrm>
              <a:off x="5478931" y="3782910"/>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28" name="Freeform: Shape 690">
              <a:extLst>
                <a:ext uri="{FF2B5EF4-FFF2-40B4-BE49-F238E27FC236}">
                  <a16:creationId xmlns:a16="http://schemas.microsoft.com/office/drawing/2014/main" id="{204103A5-AE5C-4C9E-9F37-2E628C1BE610}"/>
                </a:ext>
              </a:extLst>
            </p:cNvPr>
            <p:cNvSpPr/>
            <p:nvPr/>
          </p:nvSpPr>
          <p:spPr>
            <a:xfrm>
              <a:off x="5478931" y="3801960"/>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29" name="Freeform: Shape 691">
              <a:extLst>
                <a:ext uri="{FF2B5EF4-FFF2-40B4-BE49-F238E27FC236}">
                  <a16:creationId xmlns:a16="http://schemas.microsoft.com/office/drawing/2014/main" id="{08AD65A7-93A2-41D4-9520-F87D655DC488}"/>
                </a:ext>
              </a:extLst>
            </p:cNvPr>
            <p:cNvSpPr/>
            <p:nvPr/>
          </p:nvSpPr>
          <p:spPr>
            <a:xfrm>
              <a:off x="5478931" y="3821010"/>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30" name="Freeform: Shape 692">
              <a:extLst>
                <a:ext uri="{FF2B5EF4-FFF2-40B4-BE49-F238E27FC236}">
                  <a16:creationId xmlns:a16="http://schemas.microsoft.com/office/drawing/2014/main" id="{B8F89F7D-95B6-4F86-BEBA-27BDE21BF317}"/>
                </a:ext>
              </a:extLst>
            </p:cNvPr>
            <p:cNvSpPr/>
            <p:nvPr/>
          </p:nvSpPr>
          <p:spPr>
            <a:xfrm>
              <a:off x="5478931" y="3840060"/>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31" name="Freeform: Shape 693">
              <a:extLst>
                <a:ext uri="{FF2B5EF4-FFF2-40B4-BE49-F238E27FC236}">
                  <a16:creationId xmlns:a16="http://schemas.microsoft.com/office/drawing/2014/main" id="{023514AD-F978-4BF8-93C8-0B71F90EF11A}"/>
                </a:ext>
              </a:extLst>
            </p:cNvPr>
            <p:cNvSpPr/>
            <p:nvPr/>
          </p:nvSpPr>
          <p:spPr>
            <a:xfrm>
              <a:off x="5497981" y="3859110"/>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32" name="Freeform: Shape 694">
              <a:extLst>
                <a:ext uri="{FF2B5EF4-FFF2-40B4-BE49-F238E27FC236}">
                  <a16:creationId xmlns:a16="http://schemas.microsoft.com/office/drawing/2014/main" id="{43A4D84D-2BD0-454C-8CD3-C996EA0E391B}"/>
                </a:ext>
              </a:extLst>
            </p:cNvPr>
            <p:cNvSpPr/>
            <p:nvPr/>
          </p:nvSpPr>
          <p:spPr>
            <a:xfrm>
              <a:off x="5497981" y="3878160"/>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33" name="Freeform: Shape 695">
              <a:extLst>
                <a:ext uri="{FF2B5EF4-FFF2-40B4-BE49-F238E27FC236}">
                  <a16:creationId xmlns:a16="http://schemas.microsoft.com/office/drawing/2014/main" id="{318C70BA-4CA7-4560-B7A9-683F5F7BF7CE}"/>
                </a:ext>
              </a:extLst>
            </p:cNvPr>
            <p:cNvSpPr/>
            <p:nvPr/>
          </p:nvSpPr>
          <p:spPr>
            <a:xfrm>
              <a:off x="5497981" y="3897210"/>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34" name="Freeform: Shape 696">
              <a:extLst>
                <a:ext uri="{FF2B5EF4-FFF2-40B4-BE49-F238E27FC236}">
                  <a16:creationId xmlns:a16="http://schemas.microsoft.com/office/drawing/2014/main" id="{E7A39321-5E25-4251-9AA8-74970247D070}"/>
                </a:ext>
              </a:extLst>
            </p:cNvPr>
            <p:cNvSpPr/>
            <p:nvPr/>
          </p:nvSpPr>
          <p:spPr>
            <a:xfrm>
              <a:off x="5497981" y="3916260"/>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35" name="Freeform: Shape 697">
              <a:extLst>
                <a:ext uri="{FF2B5EF4-FFF2-40B4-BE49-F238E27FC236}">
                  <a16:creationId xmlns:a16="http://schemas.microsoft.com/office/drawing/2014/main" id="{DABC81A1-59E8-425B-A6A8-429DE229E748}"/>
                </a:ext>
              </a:extLst>
            </p:cNvPr>
            <p:cNvSpPr/>
            <p:nvPr/>
          </p:nvSpPr>
          <p:spPr>
            <a:xfrm>
              <a:off x="5497981" y="3935310"/>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36" name="Freeform: Shape 698">
              <a:extLst>
                <a:ext uri="{FF2B5EF4-FFF2-40B4-BE49-F238E27FC236}">
                  <a16:creationId xmlns:a16="http://schemas.microsoft.com/office/drawing/2014/main" id="{01F05C9E-A10F-414E-9C8E-1ADF3B2D00A8}"/>
                </a:ext>
              </a:extLst>
            </p:cNvPr>
            <p:cNvSpPr/>
            <p:nvPr/>
          </p:nvSpPr>
          <p:spPr>
            <a:xfrm>
              <a:off x="5497981" y="3954360"/>
              <a:ext cx="89992" cy="9525"/>
            </a:xfrm>
            <a:custGeom>
              <a:avLst/>
              <a:gdLst>
                <a:gd name="connsiteX0" fmla="*/ 0 w 89992"/>
                <a:gd name="connsiteY0" fmla="*/ 0 h 9525"/>
                <a:gd name="connsiteX1" fmla="*/ 89992 w 89992"/>
                <a:gd name="connsiteY1" fmla="*/ 0 h 9525"/>
              </a:gdLst>
              <a:ahLst/>
              <a:cxnLst>
                <a:cxn ang="0">
                  <a:pos x="connsiteX0" y="connsiteY0"/>
                </a:cxn>
                <a:cxn ang="0">
                  <a:pos x="connsiteX1" y="connsiteY1"/>
                </a:cxn>
              </a:cxnLst>
              <a:rect l="l" t="t" r="r" b="b"/>
              <a:pathLst>
                <a:path w="89992" h="9525">
                  <a:moveTo>
                    <a:pt x="0" y="0"/>
                  </a:moveTo>
                  <a:lnTo>
                    <a:pt x="89992"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37" name="Freeform: Shape 699">
              <a:extLst>
                <a:ext uri="{FF2B5EF4-FFF2-40B4-BE49-F238E27FC236}">
                  <a16:creationId xmlns:a16="http://schemas.microsoft.com/office/drawing/2014/main" id="{F55B59D0-0D9F-447E-A5AF-ACD0C249D1FE}"/>
                </a:ext>
              </a:extLst>
            </p:cNvPr>
            <p:cNvSpPr/>
            <p:nvPr/>
          </p:nvSpPr>
          <p:spPr>
            <a:xfrm>
              <a:off x="5619178" y="3966505"/>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38" name="Freeform: Shape 700">
              <a:extLst>
                <a:ext uri="{FF2B5EF4-FFF2-40B4-BE49-F238E27FC236}">
                  <a16:creationId xmlns:a16="http://schemas.microsoft.com/office/drawing/2014/main" id="{AC935189-BC27-45F7-83A7-EC6F07AF8AF7}"/>
                </a:ext>
              </a:extLst>
            </p:cNvPr>
            <p:cNvSpPr/>
            <p:nvPr/>
          </p:nvSpPr>
          <p:spPr>
            <a:xfrm>
              <a:off x="5657278" y="4004605"/>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39" name="Freeform: Shape 701">
              <a:extLst>
                <a:ext uri="{FF2B5EF4-FFF2-40B4-BE49-F238E27FC236}">
                  <a16:creationId xmlns:a16="http://schemas.microsoft.com/office/drawing/2014/main" id="{1E20D37E-60FB-449A-8A15-FFFC3B4DE111}"/>
                </a:ext>
              </a:extLst>
            </p:cNvPr>
            <p:cNvSpPr/>
            <p:nvPr/>
          </p:nvSpPr>
          <p:spPr>
            <a:xfrm>
              <a:off x="5783731" y="4087710"/>
              <a:ext cx="89992" cy="9525"/>
            </a:xfrm>
            <a:custGeom>
              <a:avLst/>
              <a:gdLst>
                <a:gd name="connsiteX0" fmla="*/ 89992 w 89992"/>
                <a:gd name="connsiteY0" fmla="*/ 0 h 9525"/>
                <a:gd name="connsiteX1" fmla="*/ 0 w 89992"/>
                <a:gd name="connsiteY1" fmla="*/ 0 h 9525"/>
              </a:gdLst>
              <a:ahLst/>
              <a:cxnLst>
                <a:cxn ang="0">
                  <a:pos x="connsiteX0" y="connsiteY0"/>
                </a:cxn>
                <a:cxn ang="0">
                  <a:pos x="connsiteX1" y="connsiteY1"/>
                </a:cxn>
              </a:cxnLst>
              <a:rect l="l" t="t" r="r" b="b"/>
              <a:pathLst>
                <a:path w="89992" h="9525">
                  <a:moveTo>
                    <a:pt x="89992" y="0"/>
                  </a:move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40" name="Freeform: Shape 702">
              <a:extLst>
                <a:ext uri="{FF2B5EF4-FFF2-40B4-BE49-F238E27FC236}">
                  <a16:creationId xmlns:a16="http://schemas.microsoft.com/office/drawing/2014/main" id="{E0774AE4-9227-4EA8-96B4-746CC3EFE271}"/>
                </a:ext>
              </a:extLst>
            </p:cNvPr>
            <p:cNvSpPr/>
            <p:nvPr/>
          </p:nvSpPr>
          <p:spPr>
            <a:xfrm>
              <a:off x="6228778" y="440466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41" name="Freeform: Shape 703">
              <a:extLst>
                <a:ext uri="{FF2B5EF4-FFF2-40B4-BE49-F238E27FC236}">
                  <a16:creationId xmlns:a16="http://schemas.microsoft.com/office/drawing/2014/main" id="{C5900DC9-0580-442C-85F0-5D6C36E5F39D}"/>
                </a:ext>
              </a:extLst>
            </p:cNvPr>
            <p:cNvSpPr/>
            <p:nvPr/>
          </p:nvSpPr>
          <p:spPr>
            <a:xfrm>
              <a:off x="6247828" y="440466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42" name="Freeform: Shape 704">
              <a:extLst>
                <a:ext uri="{FF2B5EF4-FFF2-40B4-BE49-F238E27FC236}">
                  <a16:creationId xmlns:a16="http://schemas.microsoft.com/office/drawing/2014/main" id="{0699FAA9-4776-488C-9D32-C72BA6F1AE94}"/>
                </a:ext>
              </a:extLst>
            </p:cNvPr>
            <p:cNvSpPr/>
            <p:nvPr/>
          </p:nvSpPr>
          <p:spPr>
            <a:xfrm>
              <a:off x="6304978" y="448086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43" name="Freeform: Shape 705">
              <a:extLst>
                <a:ext uri="{FF2B5EF4-FFF2-40B4-BE49-F238E27FC236}">
                  <a16:creationId xmlns:a16="http://schemas.microsoft.com/office/drawing/2014/main" id="{DCEA9DDC-2982-4E02-9203-212C66756A47}"/>
                </a:ext>
              </a:extLst>
            </p:cNvPr>
            <p:cNvSpPr/>
            <p:nvPr/>
          </p:nvSpPr>
          <p:spPr>
            <a:xfrm>
              <a:off x="6514528" y="449991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44" name="Freeform: Shape 706">
              <a:extLst>
                <a:ext uri="{FF2B5EF4-FFF2-40B4-BE49-F238E27FC236}">
                  <a16:creationId xmlns:a16="http://schemas.microsoft.com/office/drawing/2014/main" id="{5B8179CD-6053-484F-8CC2-24F6AF5FF356}"/>
                </a:ext>
              </a:extLst>
            </p:cNvPr>
            <p:cNvSpPr/>
            <p:nvPr/>
          </p:nvSpPr>
          <p:spPr>
            <a:xfrm>
              <a:off x="6533578" y="449991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45" name="Freeform: Shape 707">
              <a:extLst>
                <a:ext uri="{FF2B5EF4-FFF2-40B4-BE49-F238E27FC236}">
                  <a16:creationId xmlns:a16="http://schemas.microsoft.com/office/drawing/2014/main" id="{7D9B5066-EE0C-4FA9-AC3E-909558B79C8A}"/>
                </a:ext>
              </a:extLst>
            </p:cNvPr>
            <p:cNvSpPr/>
            <p:nvPr/>
          </p:nvSpPr>
          <p:spPr>
            <a:xfrm>
              <a:off x="6666928" y="451896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46" name="Freeform: Shape 708">
              <a:extLst>
                <a:ext uri="{FF2B5EF4-FFF2-40B4-BE49-F238E27FC236}">
                  <a16:creationId xmlns:a16="http://schemas.microsoft.com/office/drawing/2014/main" id="{65D0837B-E05D-4D2F-B20E-B68F8BD255C6}"/>
                </a:ext>
              </a:extLst>
            </p:cNvPr>
            <p:cNvSpPr/>
            <p:nvPr/>
          </p:nvSpPr>
          <p:spPr>
            <a:xfrm>
              <a:off x="6705028" y="451896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47" name="Freeform: Shape 709">
              <a:extLst>
                <a:ext uri="{FF2B5EF4-FFF2-40B4-BE49-F238E27FC236}">
                  <a16:creationId xmlns:a16="http://schemas.microsoft.com/office/drawing/2014/main" id="{468DD634-9428-4CA3-9B18-DDBC4FCADC5B}"/>
                </a:ext>
              </a:extLst>
            </p:cNvPr>
            <p:cNvSpPr/>
            <p:nvPr/>
          </p:nvSpPr>
          <p:spPr>
            <a:xfrm>
              <a:off x="6952678" y="455706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48" name="Freeform: Shape 710">
              <a:extLst>
                <a:ext uri="{FF2B5EF4-FFF2-40B4-BE49-F238E27FC236}">
                  <a16:creationId xmlns:a16="http://schemas.microsoft.com/office/drawing/2014/main" id="{71E231D6-ABCF-402A-9491-586440E5E54D}"/>
                </a:ext>
              </a:extLst>
            </p:cNvPr>
            <p:cNvSpPr/>
            <p:nvPr/>
          </p:nvSpPr>
          <p:spPr>
            <a:xfrm>
              <a:off x="6990778" y="455706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49" name="Freeform: Shape 711">
              <a:extLst>
                <a:ext uri="{FF2B5EF4-FFF2-40B4-BE49-F238E27FC236}">
                  <a16:creationId xmlns:a16="http://schemas.microsoft.com/office/drawing/2014/main" id="{F291C300-1847-448F-82CD-A1E5163D24E2}"/>
                </a:ext>
              </a:extLst>
            </p:cNvPr>
            <p:cNvSpPr/>
            <p:nvPr/>
          </p:nvSpPr>
          <p:spPr>
            <a:xfrm>
              <a:off x="7314637" y="455706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50" name="Freeform: Shape 712">
              <a:extLst>
                <a:ext uri="{FF2B5EF4-FFF2-40B4-BE49-F238E27FC236}">
                  <a16:creationId xmlns:a16="http://schemas.microsoft.com/office/drawing/2014/main" id="{4976B4B2-F35A-40A1-8E67-29FF64BFDE7D}"/>
                </a:ext>
              </a:extLst>
            </p:cNvPr>
            <p:cNvSpPr/>
            <p:nvPr/>
          </p:nvSpPr>
          <p:spPr>
            <a:xfrm>
              <a:off x="7371787" y="455706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51" name="Freeform: Shape 713">
              <a:extLst>
                <a:ext uri="{FF2B5EF4-FFF2-40B4-BE49-F238E27FC236}">
                  <a16:creationId xmlns:a16="http://schemas.microsoft.com/office/drawing/2014/main" id="{A0A71E0A-790E-423E-9067-59637A4CA697}"/>
                </a:ext>
              </a:extLst>
            </p:cNvPr>
            <p:cNvSpPr/>
            <p:nvPr/>
          </p:nvSpPr>
          <p:spPr>
            <a:xfrm>
              <a:off x="7714687" y="459516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52" name="Freeform: Shape 714">
              <a:extLst>
                <a:ext uri="{FF2B5EF4-FFF2-40B4-BE49-F238E27FC236}">
                  <a16:creationId xmlns:a16="http://schemas.microsoft.com/office/drawing/2014/main" id="{82EC74F0-46E8-4EC7-9041-F3D2E76036AA}"/>
                </a:ext>
              </a:extLst>
            </p:cNvPr>
            <p:cNvSpPr/>
            <p:nvPr/>
          </p:nvSpPr>
          <p:spPr>
            <a:xfrm>
              <a:off x="7771837" y="461421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53" name="Freeform: Shape 715">
              <a:extLst>
                <a:ext uri="{FF2B5EF4-FFF2-40B4-BE49-F238E27FC236}">
                  <a16:creationId xmlns:a16="http://schemas.microsoft.com/office/drawing/2014/main" id="{AE77F161-04CC-4FD6-817D-9280F62588B6}"/>
                </a:ext>
              </a:extLst>
            </p:cNvPr>
            <p:cNvSpPr/>
            <p:nvPr/>
          </p:nvSpPr>
          <p:spPr>
            <a:xfrm>
              <a:off x="8095687" y="461421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454" name="Freeform: Shape 716">
              <a:extLst>
                <a:ext uri="{FF2B5EF4-FFF2-40B4-BE49-F238E27FC236}">
                  <a16:creationId xmlns:a16="http://schemas.microsoft.com/office/drawing/2014/main" id="{54FB7610-220C-4F7A-8905-FC133F8ABB82}"/>
                </a:ext>
              </a:extLst>
            </p:cNvPr>
            <p:cNvSpPr/>
            <p:nvPr/>
          </p:nvSpPr>
          <p:spPr>
            <a:xfrm>
              <a:off x="8133787" y="461421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grpSp>
      <p:cxnSp>
        <p:nvCxnSpPr>
          <p:cNvPr id="455" name="Straight Connector 454">
            <a:extLst>
              <a:ext uri="{FF2B5EF4-FFF2-40B4-BE49-F238E27FC236}">
                <a16:creationId xmlns:a16="http://schemas.microsoft.com/office/drawing/2014/main" id="{E26621EC-E409-4AA4-9DB6-B3916FB48C0C}"/>
              </a:ext>
            </a:extLst>
          </p:cNvPr>
          <p:cNvCxnSpPr>
            <a:cxnSpLocks/>
          </p:cNvCxnSpPr>
          <p:nvPr/>
        </p:nvCxnSpPr>
        <p:spPr>
          <a:xfrm>
            <a:off x="870173" y="2342659"/>
            <a:ext cx="304800" cy="0"/>
          </a:xfrm>
          <a:prstGeom prst="line">
            <a:avLst/>
          </a:prstGeom>
          <a:noFill/>
          <a:ln w="19050" cap="flat">
            <a:solidFill>
              <a:srgbClr val="B60D27"/>
            </a:solidFill>
            <a:prstDash val="solid"/>
            <a:miter/>
          </a:ln>
        </p:spPr>
      </p:cxnSp>
      <p:cxnSp>
        <p:nvCxnSpPr>
          <p:cNvPr id="456" name="Straight Connector 455">
            <a:extLst>
              <a:ext uri="{FF2B5EF4-FFF2-40B4-BE49-F238E27FC236}">
                <a16:creationId xmlns:a16="http://schemas.microsoft.com/office/drawing/2014/main" id="{498CFDA1-42B7-4DBA-8C65-71C91BA467ED}"/>
              </a:ext>
            </a:extLst>
          </p:cNvPr>
          <p:cNvCxnSpPr>
            <a:cxnSpLocks/>
          </p:cNvCxnSpPr>
          <p:nvPr/>
        </p:nvCxnSpPr>
        <p:spPr>
          <a:xfrm>
            <a:off x="870173" y="2712468"/>
            <a:ext cx="304800" cy="0"/>
          </a:xfrm>
          <a:prstGeom prst="line">
            <a:avLst/>
          </a:prstGeom>
          <a:noFill/>
          <a:ln w="19050" cap="flat">
            <a:solidFill>
              <a:schemeClr val="accent2"/>
            </a:solidFill>
            <a:prstDash val="solid"/>
            <a:miter/>
          </a:ln>
        </p:spPr>
      </p:cxnSp>
      <p:cxnSp>
        <p:nvCxnSpPr>
          <p:cNvPr id="457" name="Straight Connector 456">
            <a:extLst>
              <a:ext uri="{FF2B5EF4-FFF2-40B4-BE49-F238E27FC236}">
                <a16:creationId xmlns:a16="http://schemas.microsoft.com/office/drawing/2014/main" id="{E26621EC-E409-4AA4-9DB6-B3916FB48C0C}"/>
              </a:ext>
            </a:extLst>
          </p:cNvPr>
          <p:cNvCxnSpPr>
            <a:cxnSpLocks/>
          </p:cNvCxnSpPr>
          <p:nvPr/>
        </p:nvCxnSpPr>
        <p:spPr>
          <a:xfrm>
            <a:off x="6683273" y="2342659"/>
            <a:ext cx="304800" cy="0"/>
          </a:xfrm>
          <a:prstGeom prst="line">
            <a:avLst/>
          </a:prstGeom>
          <a:noFill/>
          <a:ln w="19050" cap="flat">
            <a:solidFill>
              <a:srgbClr val="B60D27"/>
            </a:solidFill>
            <a:prstDash val="solid"/>
            <a:miter/>
          </a:ln>
        </p:spPr>
      </p:cxnSp>
      <p:cxnSp>
        <p:nvCxnSpPr>
          <p:cNvPr id="458" name="Straight Connector 457">
            <a:extLst>
              <a:ext uri="{FF2B5EF4-FFF2-40B4-BE49-F238E27FC236}">
                <a16:creationId xmlns:a16="http://schemas.microsoft.com/office/drawing/2014/main" id="{498CFDA1-42B7-4DBA-8C65-71C91BA467ED}"/>
              </a:ext>
            </a:extLst>
          </p:cNvPr>
          <p:cNvCxnSpPr>
            <a:cxnSpLocks/>
          </p:cNvCxnSpPr>
          <p:nvPr/>
        </p:nvCxnSpPr>
        <p:spPr>
          <a:xfrm>
            <a:off x="6683273" y="2712468"/>
            <a:ext cx="304800" cy="0"/>
          </a:xfrm>
          <a:prstGeom prst="line">
            <a:avLst/>
          </a:prstGeom>
          <a:noFill/>
          <a:ln w="19050" cap="flat">
            <a:solidFill>
              <a:schemeClr val="accent2"/>
            </a:solidFill>
            <a:prstDash val="solid"/>
            <a:miter/>
          </a:ln>
        </p:spPr>
      </p:cxnSp>
    </p:spTree>
    <p:extLst>
      <p:ext uri="{BB962C8B-B14F-4D97-AF65-F5344CB8AC3E}">
        <p14:creationId xmlns:p14="http://schemas.microsoft.com/office/powerpoint/2010/main" val="2068015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a:t>378：進行胆道癌r (BTC)患者 (pts) における、ゲムシタビン＋シスプラチン(GemCis)と併用したデュルバルマブの無作為化、二重盲検、プラセボ対照の第III相試験：TOPAZ-1 – Oh D-Y, et al</a:t>
            </a:r>
          </a:p>
        </p:txBody>
      </p:sp>
      <p:sp>
        <p:nvSpPr>
          <p:cNvPr id="3" name="Content Placeholder 2"/>
          <p:cNvSpPr>
            <a:spLocks noGrp="1"/>
          </p:cNvSpPr>
          <p:nvPr>
            <p:ph idx="1"/>
          </p:nvPr>
        </p:nvSpPr>
        <p:spPr/>
        <p:txBody>
          <a:bodyPr/>
          <a:lstStyle/>
          <a:p>
            <a:pPr marL="0" indent="0">
              <a:buNone/>
            </a:pPr>
            <a:r>
              <a:rPr lang="ja-JP" b="1" dirty="0"/>
              <a:t>主要結果 (続き) </a:t>
            </a:r>
          </a:p>
          <a:p>
            <a:pPr marL="0" indent="0">
              <a:spcBef>
                <a:spcPts val="26400"/>
              </a:spcBef>
              <a:buNone/>
            </a:pPr>
            <a:r>
              <a:rPr lang="ja-JP" b="1" dirty="0"/>
              <a:t>結論</a:t>
            </a:r>
          </a:p>
          <a:p>
            <a:r>
              <a:rPr lang="ja-JP" b="1" dirty="0"/>
              <a:t>進行性胆道癌の患者では、1 Lデュルバルマブ+ゲムシタビン+シスプラチンは、安全性プロファイルが許容可能なゲムシタビン+シスプラチンと比較して生存率が有意に改善した</a:t>
            </a:r>
          </a:p>
        </p:txBody>
      </p:sp>
      <p:sp>
        <p:nvSpPr>
          <p:cNvPr id="5" name="Text Placeholder 4"/>
          <p:cNvSpPr>
            <a:spLocks noGrp="1"/>
          </p:cNvSpPr>
          <p:nvPr>
            <p:ph type="body" sz="quarter" idx="11"/>
          </p:nvPr>
        </p:nvSpPr>
        <p:spPr/>
        <p:txBody>
          <a:bodyPr/>
          <a:lstStyle/>
          <a:p>
            <a:r>
              <a:rPr lang="ja-JP"/>
              <a:t>Oh D-Y, et al.J Clin Oncol 2022;40(suppl):abstr 378</a:t>
            </a:r>
          </a:p>
        </p:txBody>
      </p:sp>
      <p:graphicFrame>
        <p:nvGraphicFramePr>
          <p:cNvPr id="6" name="Group 88"/>
          <p:cNvGraphicFramePr>
            <a:graphicFrameLocks noGrp="1"/>
          </p:cNvGraphicFramePr>
          <p:nvPr>
            <p:extLst>
              <p:ext uri="{D42A27DB-BD31-4B8C-83A1-F6EECF244321}">
                <p14:modId xmlns:p14="http://schemas.microsoft.com/office/powerpoint/2010/main" val="2997950122"/>
              </p:ext>
            </p:extLst>
          </p:nvPr>
        </p:nvGraphicFramePr>
        <p:xfrm>
          <a:off x="258160" y="1593187"/>
          <a:ext cx="5576896" cy="3144960"/>
        </p:xfrm>
        <a:graphic>
          <a:graphicData uri="http://schemas.openxmlformats.org/drawingml/2006/table">
            <a:tbl>
              <a:tblPr firstRow="1" bandRow="1">
                <a:tableStyleId>{5202B0CA-FC54-4496-8BCA-5EF66A818D29}</a:tableStyleId>
              </a:tblPr>
              <a:tblGrid>
                <a:gridCol w="2136384">
                  <a:extLst>
                    <a:ext uri="{9D8B030D-6E8A-4147-A177-3AD203B41FA5}">
                      <a16:colId xmlns:a16="http://schemas.microsoft.com/office/drawing/2014/main" val="20000"/>
                    </a:ext>
                  </a:extLst>
                </a:gridCol>
                <a:gridCol w="1720256">
                  <a:extLst>
                    <a:ext uri="{9D8B030D-6E8A-4147-A177-3AD203B41FA5}">
                      <a16:colId xmlns:a16="http://schemas.microsoft.com/office/drawing/2014/main" val="20001"/>
                    </a:ext>
                  </a:extLst>
                </a:gridCol>
                <a:gridCol w="1720256">
                  <a:extLst>
                    <a:ext uri="{9D8B030D-6E8A-4147-A177-3AD203B41FA5}">
                      <a16:colId xmlns:a16="http://schemas.microsoft.com/office/drawing/2014/main" val="777828040"/>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デュルバルマブ + シスプラチン</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(n=341)</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プラセボ + </a:t>
                      </a:r>
                      <a:br>
                        <a:rPr kumimoji="0" lang="en-GB" alt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シスプラチン</a:t>
                      </a:r>
                      <a:br>
                        <a:rPr kumimoji="0" 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(n=343)</a:t>
                      </a:r>
                    </a:p>
                  </a:txBody>
                  <a:tcPr marT="18000" marB="18000" anchor="ctr" horzOverflow="overflow"/>
                </a:tc>
                <a:extLst>
                  <a:ext uri="{0D108BD9-81ED-4DB2-BD59-A6C34878D82A}">
                    <a16:rowId xmlns:a16="http://schemas.microsoft.com/office/drawing/2014/main" val="1000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ORR、n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91 (26.7)</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64 (18.7)</a:t>
                      </a:r>
                    </a:p>
                  </a:txBody>
                  <a:tcPr marT="18000" marB="18000" anchor="ctr"/>
                </a:tc>
                <a:extLst>
                  <a:ext uri="{0D108BD9-81ED-4DB2-BD59-A6C34878D82A}">
                    <a16:rowId xmlns:a16="http://schemas.microsoft.com/office/drawing/2014/main" val="1294574126"/>
                  </a:ext>
                </a:extLst>
              </a:tr>
              <a:tr h="274320">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または (95%CI) 、p値</a:t>
                      </a:r>
                    </a:p>
                  </a:txBody>
                  <a:tcPr marT="18000" marB="1800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1.60 (1.11, 2.31); 0.011</a:t>
                      </a:r>
                    </a:p>
                  </a:txBody>
                  <a:tcPr marT="18000" marB="18000" anchor="ctr"/>
                </a:tc>
                <a:tc hMerge="1">
                  <a:txBody>
                    <a:bodyPr/>
                    <a:lstStyle/>
                    <a:p>
                      <a:pPr algn="l" rtl="0"/>
                      <a:endParaRPr kumimoji="0" lang="en-GB" sz="1400" b="0" i="0" u="none" strike="noStrike" kern="1200" cap="none" normalizeH="0" baseline="0" dirty="0">
                        <a:ln>
                          <a:noFill/>
                        </a:ln>
                        <a:solidFill>
                          <a:schemeClr val="tx1"/>
                        </a:solidFill>
                        <a:effectLst/>
                        <a:latin typeface="+mn-lt"/>
                        <a:ea typeface="+mn-ea"/>
                        <a:cs typeface="Arial" charset="0"/>
                      </a:endParaRPr>
                    </a:p>
                  </a:txBody>
                  <a:tcPr marT="18000" marB="18000" anchor="ctr"/>
                </a:tc>
                <a:extLst>
                  <a:ext uri="{0D108BD9-81ED-4DB2-BD59-A6C34878D82A}">
                    <a16:rowId xmlns:a16="http://schemas.microsoft.com/office/drawing/2014/main" val="1513673423"/>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BOR、n (%)</a:t>
                      </a:r>
                    </a:p>
                  </a:txBody>
                  <a:tcPr marT="18000" marB="18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400" u="none" strike="noStrike" kern="1200" cap="none" normalizeH="0" baseline="0" dirty="0">
                        <a:ln>
                          <a:noFill/>
                        </a:ln>
                        <a:solidFill>
                          <a:schemeClr val="tx1"/>
                        </a:solidFill>
                        <a:effectLst/>
                        <a:latin typeface="+mn-lt"/>
                        <a:ea typeface="+mn-ea"/>
                        <a:cs typeface="+mn-cs"/>
                      </a:endParaRPr>
                    </a:p>
                  </a:txBody>
                  <a:tcPr marT="18000" marB="1800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u="none" strike="noStrike" kern="1200" cap="none" normalizeH="0" baseline="0" dirty="0">
                        <a:ln>
                          <a:noFill/>
                        </a:ln>
                        <a:solidFill>
                          <a:schemeClr val="tx1"/>
                        </a:solidFill>
                        <a:effectLst/>
                        <a:latin typeface="+mn-lt"/>
                        <a:ea typeface="+mn-ea"/>
                        <a:cs typeface="+mn-cs"/>
                      </a:endParaRPr>
                    </a:p>
                  </a:txBody>
                  <a:tcPr marT="18000" marB="18000" anchor="ctr"/>
                </a:tc>
                <a:extLst>
                  <a:ext uri="{0D108BD9-81ED-4DB2-BD59-A6C34878D82A}">
                    <a16:rowId xmlns:a16="http://schemas.microsoft.com/office/drawing/2014/main" val="3930904834"/>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CR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7 (2.1) </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2 (0.6)</a:t>
                      </a:r>
                    </a:p>
                  </a:txBody>
                  <a:tcPr marT="18000" marB="18000" anchor="ctr"/>
                </a:tc>
                <a:extLst>
                  <a:ext uri="{0D108BD9-81ED-4DB2-BD59-A6C34878D82A}">
                    <a16:rowId xmlns:a16="http://schemas.microsoft.com/office/drawing/2014/main" val="2841770317"/>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PR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84 (24.6)</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62 (18.1) </a:t>
                      </a:r>
                    </a:p>
                  </a:txBody>
                  <a:tcPr marT="18000" marB="18000" anchor="ctr"/>
                </a:tc>
                <a:extLst>
                  <a:ext uri="{0D108BD9-81ED-4DB2-BD59-A6C34878D82A}">
                    <a16:rowId xmlns:a16="http://schemas.microsoft.com/office/drawing/2014/main" val="1070730337"/>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DCR、n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291 (85.3)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274 (82.6)</a:t>
                      </a:r>
                    </a:p>
                  </a:txBody>
                  <a:tcPr marT="18000" marB="18000" anchor="ctr"/>
                </a:tc>
                <a:extLst>
                  <a:ext uri="{0D108BD9-81ED-4DB2-BD59-A6C34878D82A}">
                    <a16:rowId xmlns:a16="http://schemas.microsoft.com/office/drawing/2014/main" val="192153475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n=91</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n=64</a:t>
                      </a:r>
                    </a:p>
                  </a:txBody>
                  <a:tcPr marT="18000" marB="18000" anchor="ctr"/>
                </a:tc>
                <a:extLst>
                  <a:ext uri="{0D108BD9-81ED-4DB2-BD59-A6C34878D82A}">
                    <a16:rowId xmlns:a16="http://schemas.microsoft.com/office/drawing/2014/main" val="191475973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mDoR, mo (1, 3 quartile)</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6.4 (4.6、17.2)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6.2 (3.8、9.0) </a:t>
                      </a:r>
                    </a:p>
                  </a:txBody>
                  <a:tcPr marT="18000" marB="18000" anchor="ctr"/>
                </a:tc>
                <a:extLst>
                  <a:ext uri="{0D108BD9-81ED-4DB2-BD59-A6C34878D82A}">
                    <a16:rowId xmlns:a16="http://schemas.microsoft.com/office/drawing/2014/main" val="90606693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mTTR, mo (1, 3 四分位)</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1.6 (1.3、3.0)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2.7 (1.4、4.1) </a:t>
                      </a:r>
                    </a:p>
                  </a:txBody>
                  <a:tcPr marT="18000" marB="18000" anchor="ctr"/>
                </a:tc>
                <a:extLst>
                  <a:ext uri="{0D108BD9-81ED-4DB2-BD59-A6C34878D82A}">
                    <a16:rowId xmlns:a16="http://schemas.microsoft.com/office/drawing/2014/main" val="2821623500"/>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3033655177"/>
              </p:ext>
            </p:extLst>
          </p:nvPr>
        </p:nvGraphicFramePr>
        <p:xfrm>
          <a:off x="6071880" y="1593187"/>
          <a:ext cx="5876281" cy="2200080"/>
        </p:xfrm>
        <a:graphic>
          <a:graphicData uri="http://schemas.openxmlformats.org/drawingml/2006/table">
            <a:tbl>
              <a:tblPr firstRow="1" bandRow="1">
                <a:tableStyleId>{5202B0CA-FC54-4496-8BCA-5EF66A818D29}</a:tableStyleId>
              </a:tblPr>
              <a:tblGrid>
                <a:gridCol w="2008091">
                  <a:extLst>
                    <a:ext uri="{9D8B030D-6E8A-4147-A177-3AD203B41FA5}">
                      <a16:colId xmlns:a16="http://schemas.microsoft.com/office/drawing/2014/main" val="20000"/>
                    </a:ext>
                  </a:extLst>
                </a:gridCol>
                <a:gridCol w="1934095">
                  <a:extLst>
                    <a:ext uri="{9D8B030D-6E8A-4147-A177-3AD203B41FA5}">
                      <a16:colId xmlns:a16="http://schemas.microsoft.com/office/drawing/2014/main" val="20001"/>
                    </a:ext>
                  </a:extLst>
                </a:gridCol>
                <a:gridCol w="1934095">
                  <a:extLst>
                    <a:ext uri="{9D8B030D-6E8A-4147-A177-3AD203B41FA5}">
                      <a16:colId xmlns:a16="http://schemas.microsoft.com/office/drawing/2014/main" val="3472169565"/>
                    </a:ext>
                  </a:extLst>
                </a:gridCol>
              </a:tblGrid>
              <a:tr h="45927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TRAE、n (%)</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デュルバルマブ + </a:t>
                      </a:r>
                      <a:br>
                        <a:rPr kumimoji="0" lang="en-GB" alt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シスプラチン</a:t>
                      </a:r>
                      <a:br>
                        <a:rPr kumimoji="0" 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(n=338)</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プラセボ + </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シスプラチン</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(n=342)</a:t>
                      </a:r>
                    </a:p>
                  </a:txBody>
                  <a:tcPr marT="18000" marB="18000" anchor="ctr" horzOverflow="overflow">
                    <a:solidFill>
                      <a:schemeClr val="bg2"/>
                    </a:solidFill>
                  </a:tcP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全体</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314 (92.9)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308 (90.1)</a:t>
                      </a:r>
                    </a:p>
                  </a:txBody>
                  <a:tcPr anchor="ctr"/>
                </a:tc>
                <a:extLst>
                  <a:ext uri="{0D108BD9-81ED-4DB2-BD59-A6C34878D82A}">
                    <a16:rowId xmlns:a16="http://schemas.microsoft.com/office/drawing/2014/main" val="58764922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グレード 3-4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212 (62.7)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222 (64.9)</a:t>
                      </a:r>
                    </a:p>
                  </a:txBody>
                  <a:tcPr anchor="ctr"/>
                </a:tc>
                <a:extLst>
                  <a:ext uri="{0D108BD9-81ED-4DB2-BD59-A6C34878D82A}">
                    <a16:rowId xmlns:a16="http://schemas.microsoft.com/office/drawing/2014/main" val="371033581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重篤</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53 (15.7)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59 (17.3)</a:t>
                      </a:r>
                    </a:p>
                  </a:txBody>
                  <a:tcPr anchor="ctr"/>
                </a:tc>
                <a:extLst>
                  <a:ext uri="{0D108BD9-81ED-4DB2-BD59-A6C34878D82A}">
                    <a16:rowId xmlns:a16="http://schemas.microsoft.com/office/drawing/2014/main" val="290735928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中止に至った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30 (8.9)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39 (11.4)</a:t>
                      </a:r>
                    </a:p>
                  </a:txBody>
                  <a:tcPr anchor="ctr"/>
                </a:tc>
                <a:extLst>
                  <a:ext uri="{0D108BD9-81ED-4DB2-BD59-A6C34878D82A}">
                    <a16:rowId xmlns:a16="http://schemas.microsoft.com/office/drawing/2014/main" val="413446726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死亡に至った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 (0.6)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 (0.3)</a:t>
                      </a:r>
                    </a:p>
                  </a:txBody>
                  <a:tcPr anchor="ctr"/>
                </a:tc>
                <a:extLst>
                  <a:ext uri="{0D108BD9-81ED-4DB2-BD59-A6C34878D82A}">
                    <a16:rowId xmlns:a16="http://schemas.microsoft.com/office/drawing/2014/main" val="4111590578"/>
                  </a:ext>
                </a:extLst>
              </a:tr>
            </a:tbl>
          </a:graphicData>
        </a:graphic>
      </p:graphicFrame>
    </p:spTree>
    <p:extLst>
      <p:ext uri="{BB962C8B-B14F-4D97-AF65-F5344CB8AC3E}">
        <p14:creationId xmlns:p14="http://schemas.microsoft.com/office/powerpoint/2010/main" val="39085749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t>神経内分泌腫瘍</a:t>
            </a:r>
          </a:p>
        </p:txBody>
      </p:sp>
      <p:sp>
        <p:nvSpPr>
          <p:cNvPr id="3" name="Text Placeholder 2"/>
          <p:cNvSpPr>
            <a:spLocks noGrp="1"/>
          </p:cNvSpPr>
          <p:nvPr>
            <p:ph type="body" idx="1"/>
          </p:nvPr>
        </p:nvSpPr>
        <p:spPr/>
        <p:txBody>
          <a:bodyPr/>
          <a:lstStyle/>
          <a:p>
            <a:r>
              <a:rPr lang="ja-JP" b="1"/>
              <a:t>膵臓・小腸・肝胆道癌</a:t>
            </a:r>
          </a:p>
        </p:txBody>
      </p:sp>
    </p:spTree>
    <p:extLst>
      <p:ext uri="{BB962C8B-B14F-4D97-AF65-F5344CB8AC3E}">
        <p14:creationId xmlns:p14="http://schemas.microsoft.com/office/powerpoint/2010/main" val="18295483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501：消化器系の進行性神経内分泌癌におけるエトポシド＋シスプラチン対イリノテカン＋シスプラチンの無作為化第III相試験：日本臨床腫瘍研究グループ研究 (JCOG1213) – Morizane C, et al</a:t>
            </a:r>
          </a:p>
        </p:txBody>
      </p:sp>
      <p:sp>
        <p:nvSpPr>
          <p:cNvPr id="3" name="Content Placeholder 2"/>
          <p:cNvSpPr>
            <a:spLocks noGrp="1"/>
          </p:cNvSpPr>
          <p:nvPr>
            <p:ph idx="1"/>
          </p:nvPr>
        </p:nvSpPr>
        <p:spPr/>
        <p:txBody>
          <a:bodyPr/>
          <a:lstStyle/>
          <a:p>
            <a:pPr marL="0" indent="0">
              <a:buNone/>
            </a:pPr>
            <a:r>
              <a:rPr lang="ja-JP" b="1"/>
              <a:t>研究目的</a:t>
            </a:r>
          </a:p>
          <a:p>
            <a:r>
              <a:rPr lang="ja-JP"/>
              <a:t>JCOG 1213試験において、日本の消化器系の神経内分泌癌患者におけるエトポシド+シスプラチン対イリノテカン+シスプラチンの有効性と安全性を評価する</a:t>
            </a:r>
          </a:p>
        </p:txBody>
      </p:sp>
      <p:sp>
        <p:nvSpPr>
          <p:cNvPr id="5" name="Text Placeholder 4"/>
          <p:cNvSpPr>
            <a:spLocks noGrp="1"/>
          </p:cNvSpPr>
          <p:nvPr>
            <p:ph type="body" sz="quarter" idx="11"/>
          </p:nvPr>
        </p:nvSpPr>
        <p:spPr/>
        <p:txBody>
          <a:bodyPr/>
          <a:lstStyle/>
          <a:p>
            <a:r>
              <a:rPr lang="ja-JP" dirty="0"/>
              <a:t>Morizane C, et al.J Clin Oncol 2022;40(suppl):abstr 501</a:t>
            </a:r>
          </a:p>
        </p:txBody>
      </p:sp>
      <p:sp>
        <p:nvSpPr>
          <p:cNvPr id="15"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OS</a:t>
            </a:r>
          </a:p>
        </p:txBody>
      </p:sp>
      <p:sp>
        <p:nvSpPr>
          <p:cNvPr id="16" name="Oval 14"/>
          <p:cNvSpPr>
            <a:spLocks noChangeArrowheads="1"/>
          </p:cNvSpPr>
          <p:nvPr/>
        </p:nvSpPr>
        <p:spPr bwMode="auto">
          <a:xfrm>
            <a:off x="5535687" y="357895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p:txBody>
      </p:sp>
      <p:cxnSp>
        <p:nvCxnSpPr>
          <p:cNvPr id="17" name="AutoShape 15"/>
          <p:cNvCxnSpPr>
            <a:cxnSpLocks noChangeShapeType="1"/>
            <a:stCxn id="16" idx="0"/>
            <a:endCxn id="23" idx="1"/>
          </p:cNvCxnSpPr>
          <p:nvPr/>
        </p:nvCxnSpPr>
        <p:spPr bwMode="auto">
          <a:xfrm rot="5400000" flipH="1" flipV="1">
            <a:off x="5637674" y="3015182"/>
            <a:ext cx="753588" cy="373967"/>
          </a:xfrm>
          <a:prstGeom prst="bentConnector2">
            <a:avLst/>
          </a:prstGeom>
          <a:noFill/>
          <a:ln w="57150">
            <a:solidFill>
              <a:schemeClr val="bg2">
                <a:lumMod val="60000"/>
                <a:lumOff val="40000"/>
              </a:schemeClr>
            </a:solidFill>
            <a:round/>
            <a:headEnd/>
            <a:tailEnd type="triangle" w="med" len="med"/>
          </a:ln>
        </p:spPr>
      </p:cxnSp>
      <p:sp>
        <p:nvSpPr>
          <p:cNvPr id="18" name="Content Placeholder 26"/>
          <p:cNvSpPr txBox="1">
            <a:spLocks/>
          </p:cNvSpPr>
          <p:nvPr/>
        </p:nvSpPr>
        <p:spPr bwMode="auto">
          <a:xfrm>
            <a:off x="6411080" y="3439012"/>
            <a:ext cx="3695168" cy="892175"/>
          </a:xfrm>
          <a:prstGeom prst="rect">
            <a:avLst/>
          </a:prstGeom>
          <a:noFill/>
          <a:ln w="9525">
            <a:noFill/>
            <a:miter lim="800000"/>
            <a:headEnd/>
            <a:tailEnd/>
          </a:ln>
        </p:spPr>
        <p:txBody>
          <a:bodyPr/>
          <a:lstStyle/>
          <a:p>
            <a:pPr marL="190500" indent="-190500">
              <a:spcAft>
                <a:spcPts val="400"/>
              </a:spcAft>
              <a:defRPr/>
            </a:pPr>
            <a:r>
              <a:rPr lang="ja-JP" sz="1400" b="1">
                <a:solidFill>
                  <a:srgbClr val="043882"/>
                </a:solidFill>
              </a:rPr>
              <a:t>層別化</a:t>
            </a:r>
          </a:p>
          <a:p>
            <a:pPr marL="203200" lvl="0" indent="-203200">
              <a:spcAft>
                <a:spcPts val="400"/>
              </a:spcAft>
              <a:buFont typeface="Arial" pitchFamily="34" charset="0"/>
              <a:buChar char="•"/>
              <a:defRPr/>
            </a:pPr>
            <a:r>
              <a:rPr lang="ja-JP" sz="1400">
                <a:solidFill>
                  <a:srgbClr val="4D4D4D"/>
                </a:solidFill>
              </a:rPr>
              <a:t>原発部位 (GI 対 肝胆)</a:t>
            </a:r>
          </a:p>
          <a:p>
            <a:pPr marL="203200" lvl="0" indent="-203200">
              <a:spcAft>
                <a:spcPts val="400"/>
              </a:spcAft>
              <a:buFont typeface="Arial" pitchFamily="34" charset="0"/>
              <a:buChar char="•"/>
              <a:defRPr/>
            </a:pPr>
            <a:r>
              <a:rPr lang="ja-JP" sz="1400">
                <a:solidFill>
                  <a:srgbClr val="4D4D4D"/>
                </a:solidFill>
              </a:rPr>
              <a:t>施設</a:t>
            </a:r>
          </a:p>
          <a:p>
            <a:pPr marL="190500" indent="-190500">
              <a:spcAft>
                <a:spcPts val="400"/>
              </a:spcAft>
              <a:defRPr/>
            </a:pPr>
            <a:endParaRPr lang="en-US" sz="1400" b="1" dirty="0">
              <a:solidFill>
                <a:srgbClr val="043882"/>
              </a:solidFill>
            </a:endParaRPr>
          </a:p>
        </p:txBody>
      </p:sp>
      <p:cxnSp>
        <p:nvCxnSpPr>
          <p:cNvPr id="19" name="AutoShape 19"/>
          <p:cNvCxnSpPr>
            <a:cxnSpLocks noChangeShapeType="1"/>
            <a:stCxn id="26" idx="3"/>
            <a:endCxn id="16" idx="2"/>
          </p:cNvCxnSpPr>
          <p:nvPr/>
        </p:nvCxnSpPr>
        <p:spPr bwMode="auto">
          <a:xfrm flipV="1">
            <a:off x="5398227" y="3871059"/>
            <a:ext cx="137460" cy="1"/>
          </a:xfrm>
          <a:prstGeom prst="straightConnector1">
            <a:avLst/>
          </a:prstGeom>
          <a:noFill/>
          <a:ln w="57150">
            <a:solidFill>
              <a:schemeClr val="bg2">
                <a:lumMod val="60000"/>
                <a:lumOff val="40000"/>
              </a:schemeClr>
            </a:solidFill>
            <a:round/>
            <a:headEnd type="none" w="med" len="med"/>
            <a:tailEnd type="none" w="med" len="med"/>
          </a:ln>
        </p:spPr>
      </p:cxnSp>
      <p:sp>
        <p:nvSpPr>
          <p:cNvPr id="23" name="AutoShape 8"/>
          <p:cNvSpPr>
            <a:spLocks noChangeArrowheads="1"/>
          </p:cNvSpPr>
          <p:nvPr/>
        </p:nvSpPr>
        <p:spPr bwMode="auto">
          <a:xfrm>
            <a:off x="6201452" y="2354235"/>
            <a:ext cx="3812170"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エトポシド 100 mg/m</a:t>
            </a:r>
            <a:r>
              <a:rPr lang="ja-JP" baseline="30000" dirty="0">
                <a:solidFill>
                  <a:srgbClr val="FFFFFF"/>
                </a:solidFill>
                <a:ea typeface="SimSun" pitchFamily="2" charset="-122"/>
              </a:rPr>
              <a:t>2</a:t>
            </a:r>
            <a:r>
              <a:rPr lang="ja-JP" dirty="0">
                <a:solidFill>
                  <a:srgbClr val="FFFFFF"/>
                </a:solidFill>
                <a:ea typeface="SimSun" pitchFamily="2" charset="-122"/>
              </a:rPr>
              <a:t> D1–3 + </a:t>
            </a:r>
            <a:br>
              <a:rPr lang="en-GB" altLang="ja-JP" dirty="0">
                <a:solidFill>
                  <a:srgbClr val="FFFFFF"/>
                </a:solidFill>
                <a:ea typeface="SimSun" pitchFamily="2" charset="-122"/>
              </a:rPr>
            </a:br>
            <a:r>
              <a:rPr lang="ja-JP" dirty="0">
                <a:solidFill>
                  <a:srgbClr val="FFFFFF"/>
                </a:solidFill>
                <a:ea typeface="SimSun" pitchFamily="2" charset="-122"/>
              </a:rPr>
              <a:t>シスプラチン 80 mg/m</a:t>
            </a:r>
            <a:r>
              <a:rPr lang="ja-JP" baseline="30000" dirty="0">
                <a:solidFill>
                  <a:srgbClr val="FFFFFF"/>
                </a:solidFill>
                <a:ea typeface="SimSun" pitchFamily="2" charset="-122"/>
              </a:rPr>
              <a:t>2</a:t>
            </a:r>
            <a:r>
              <a:rPr lang="ja-JP" dirty="0">
                <a:solidFill>
                  <a:srgbClr val="FFFFFF"/>
                </a:solidFill>
                <a:ea typeface="SimSun" pitchFamily="2" charset="-122"/>
              </a:rPr>
              <a:t> D1 q3w</a:t>
            </a:r>
            <a:br>
              <a:rPr lang="ja-JP" dirty="0">
                <a:solidFill>
                  <a:srgbClr val="FFFFFF"/>
                </a:solidFill>
                <a:ea typeface="SimSun" pitchFamily="2" charset="-122"/>
              </a:rPr>
            </a:br>
            <a:r>
              <a:rPr lang="ja-JP" dirty="0">
                <a:solidFill>
                  <a:srgbClr val="FFFFFF"/>
                </a:solidFill>
                <a:ea typeface="SimSun" pitchFamily="2" charset="-122"/>
              </a:rPr>
              <a:t>(n=84)</a:t>
            </a:r>
          </a:p>
        </p:txBody>
      </p:sp>
      <p:sp>
        <p:nvSpPr>
          <p:cNvPr id="26" name="AutoShape 9"/>
          <p:cNvSpPr>
            <a:spLocks noChangeArrowheads="1"/>
          </p:cNvSpPr>
          <p:nvPr/>
        </p:nvSpPr>
        <p:spPr bwMode="auto">
          <a:xfrm>
            <a:off x="1589569" y="2779735"/>
            <a:ext cx="3808658"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GI、肝胆、または膵臓由来の切除不能または再発性神経内分泌癌</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化学療法未実施</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放射線療法なし</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ECOG PS 0–1</a:t>
            </a:r>
          </a:p>
          <a:p>
            <a:pPr defTabSz="892175" eaLnBrk="0" hangingPunct="0">
              <a:spcAft>
                <a:spcPct val="30000"/>
              </a:spcAft>
              <a:defRPr/>
            </a:pPr>
            <a:r>
              <a:rPr lang="ja-JP" sz="1600" dirty="0">
                <a:solidFill>
                  <a:srgbClr val="FFFFFF"/>
                </a:solidFill>
                <a:ea typeface="SimSun" pitchFamily="2" charset="-122"/>
              </a:rPr>
              <a:t>(n=170</a:t>
            </a:r>
            <a:r>
              <a:rPr lang="en-GB" altLang="ja-JP" sz="1600" dirty="0">
                <a:solidFill>
                  <a:srgbClr val="FFFFFF"/>
                </a:solidFill>
                <a:ea typeface="SimSun" pitchFamily="2" charset="-122"/>
              </a:rPr>
              <a:t>)</a:t>
            </a:r>
            <a:endParaRPr lang="ja-JP" sz="1600" dirty="0">
              <a:solidFill>
                <a:srgbClr val="FFFFFF"/>
              </a:solidFill>
              <a:ea typeface="SimSun" pitchFamily="2" charset="-122"/>
            </a:endParaRPr>
          </a:p>
        </p:txBody>
      </p:sp>
      <p:cxnSp>
        <p:nvCxnSpPr>
          <p:cNvPr id="30" name="AutoShape 16"/>
          <p:cNvCxnSpPr>
            <a:cxnSpLocks noChangeShapeType="1"/>
            <a:stCxn id="16" idx="4"/>
            <a:endCxn id="31" idx="1"/>
          </p:cNvCxnSpPr>
          <p:nvPr/>
        </p:nvCxnSpPr>
        <p:spPr bwMode="auto">
          <a:xfrm rot="16200000" flipH="1">
            <a:off x="5648680" y="4341963"/>
            <a:ext cx="731577" cy="373967"/>
          </a:xfrm>
          <a:prstGeom prst="bentConnector2">
            <a:avLst/>
          </a:prstGeom>
          <a:noFill/>
          <a:ln w="57150">
            <a:solidFill>
              <a:schemeClr val="bg2">
                <a:lumMod val="60000"/>
                <a:lumOff val="40000"/>
              </a:schemeClr>
            </a:solidFill>
            <a:round/>
            <a:headEnd/>
            <a:tailEnd type="triangle" w="med" len="med"/>
          </a:ln>
        </p:spPr>
      </p:cxnSp>
      <p:sp>
        <p:nvSpPr>
          <p:cNvPr id="31" name="AutoShape 12"/>
          <p:cNvSpPr>
            <a:spLocks noChangeArrowheads="1"/>
          </p:cNvSpPr>
          <p:nvPr/>
        </p:nvSpPr>
        <p:spPr bwMode="auto">
          <a:xfrm>
            <a:off x="6201452" y="4423556"/>
            <a:ext cx="3809922" cy="942359"/>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solidFill>
                  <a:srgbClr val="4D4D4D"/>
                </a:solidFill>
                <a:ea typeface="SimSun" pitchFamily="2" charset="-122"/>
              </a:rPr>
              <a:t>イリノテカン 60 mg/m</a:t>
            </a:r>
            <a:r>
              <a:rPr lang="ja-JP" baseline="30000">
                <a:solidFill>
                  <a:srgbClr val="4D4D4D"/>
                </a:solidFill>
                <a:ea typeface="SimSun" pitchFamily="2" charset="-122"/>
              </a:rPr>
              <a:t>2</a:t>
            </a:r>
            <a:r>
              <a:rPr lang="ja-JP">
                <a:solidFill>
                  <a:srgbClr val="4D4D4D"/>
                </a:solidFill>
                <a:ea typeface="SimSun" pitchFamily="2" charset="-122"/>
              </a:rPr>
              <a:t> D1, 8, 15 + シスプラチン 80 mg/m</a:t>
            </a:r>
            <a:r>
              <a:rPr lang="ja-JP" baseline="30000">
                <a:solidFill>
                  <a:srgbClr val="4D4D4D"/>
                </a:solidFill>
                <a:ea typeface="SimSun" pitchFamily="2" charset="-122"/>
              </a:rPr>
              <a:t>2</a:t>
            </a:r>
            <a:r>
              <a:rPr lang="ja-JP">
                <a:solidFill>
                  <a:srgbClr val="4D4D4D"/>
                </a:solidFill>
                <a:ea typeface="SimSun" pitchFamily="2" charset="-122"/>
              </a:rPr>
              <a:t> D1 q4w </a:t>
            </a:r>
            <a:br>
              <a:rPr lang="ja-JP">
                <a:solidFill>
                  <a:srgbClr val="4D4D4D"/>
                </a:solidFill>
                <a:ea typeface="SimSun" pitchFamily="2" charset="-122"/>
              </a:rPr>
            </a:br>
            <a:r>
              <a:rPr lang="ja-JP">
                <a:solidFill>
                  <a:srgbClr val="4D4D4D"/>
                </a:solidFill>
                <a:ea typeface="SimSun" pitchFamily="2" charset="-122"/>
              </a:rPr>
              <a:t>(n=86)</a:t>
            </a:r>
          </a:p>
        </p:txBody>
      </p:sp>
      <p:sp>
        <p:nvSpPr>
          <p:cNvPr id="34"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PFS、RR、安全性</a:t>
            </a:r>
          </a:p>
        </p:txBody>
      </p:sp>
    </p:spTree>
    <p:extLst>
      <p:ext uri="{BB962C8B-B14F-4D97-AF65-F5344CB8AC3E}">
        <p14:creationId xmlns:p14="http://schemas.microsoft.com/office/powerpoint/2010/main" val="1676923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dirty="0"/>
              <a:t>新分子の作用機序</a:t>
            </a:r>
          </a:p>
        </p:txBody>
      </p:sp>
      <p:graphicFrame>
        <p:nvGraphicFramePr>
          <p:cNvPr id="5" name="Group 88"/>
          <p:cNvGraphicFramePr>
            <a:graphicFrameLocks noGrp="1"/>
          </p:cNvGraphicFramePr>
          <p:nvPr>
            <p:extLst>
              <p:ext uri="{D42A27DB-BD31-4B8C-83A1-F6EECF244321}">
                <p14:modId xmlns:p14="http://schemas.microsoft.com/office/powerpoint/2010/main" val="3729839217"/>
              </p:ext>
            </p:extLst>
          </p:nvPr>
        </p:nvGraphicFramePr>
        <p:xfrm>
          <a:off x="484568" y="1516152"/>
          <a:ext cx="11179348" cy="4765440"/>
        </p:xfrm>
        <a:graphic>
          <a:graphicData uri="http://schemas.openxmlformats.org/drawingml/2006/table">
            <a:tbl>
              <a:tblPr firstRow="1" bandRow="1">
                <a:tableStyleId>{5202B0CA-FC54-4496-8BCA-5EF66A818D29}</a:tableStyleId>
              </a:tblPr>
              <a:tblGrid>
                <a:gridCol w="1450558">
                  <a:extLst>
                    <a:ext uri="{9D8B030D-6E8A-4147-A177-3AD203B41FA5}">
                      <a16:colId xmlns:a16="http://schemas.microsoft.com/office/drawing/2014/main" val="20000"/>
                    </a:ext>
                  </a:extLst>
                </a:gridCol>
                <a:gridCol w="3854302">
                  <a:extLst>
                    <a:ext uri="{9D8B030D-6E8A-4147-A177-3AD203B41FA5}">
                      <a16:colId xmlns:a16="http://schemas.microsoft.com/office/drawing/2014/main" val="20001"/>
                    </a:ext>
                  </a:extLst>
                </a:gridCol>
                <a:gridCol w="5874488">
                  <a:extLst>
                    <a:ext uri="{9D8B030D-6E8A-4147-A177-3AD203B41FA5}">
                      <a16:colId xmlns:a16="http://schemas.microsoft.com/office/drawing/2014/main" val="2543328294"/>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600" b="1" i="0" u="none" strike="noStrike" cap="none" normalizeH="0" baseline="0">
                          <a:ln>
                            <a:noFill/>
                          </a:ln>
                          <a:solidFill>
                            <a:schemeClr val="tx2"/>
                          </a:solidFill>
                          <a:latin typeface="+mn-lt"/>
                          <a:ea typeface="MS Mincho"/>
                          <a:cs typeface="Arial" charset="0"/>
                        </a:rPr>
                        <a:t>分子</a:t>
                      </a:r>
                    </a:p>
                  </a:txBody>
                  <a:tcPr marT="72000" marB="72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600" b="1" i="0" u="none" strike="noStrike" cap="none" normalizeH="0" baseline="0" dirty="0">
                        <a:ln>
                          <a:noFill/>
                        </a:ln>
                        <a:solidFill>
                          <a:schemeClr val="tx2"/>
                        </a:solidFill>
                        <a:effectLst/>
                        <a:latin typeface="+mn-lt"/>
                        <a:cs typeface="Arial" charset="0"/>
                      </a:endParaRPr>
                    </a:p>
                  </a:txBody>
                  <a:tcPr marT="72000" marB="72000"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600" b="1" i="0" u="none" strike="noStrike" cap="none" normalizeH="0" baseline="0">
                          <a:ln>
                            <a:noFill/>
                          </a:ln>
                          <a:solidFill>
                            <a:schemeClr val="tx2"/>
                          </a:solidFill>
                          <a:latin typeface="+mn-lt"/>
                          <a:ea typeface="MS Mincho"/>
                          <a:cs typeface="Arial" charset="0"/>
                        </a:rPr>
                        <a:t>作用機序</a:t>
                      </a:r>
                    </a:p>
                  </a:txBody>
                  <a:tcPr marT="72000" marB="72000" anchor="ctr" horzOverflow="overflow"/>
                </a:tc>
                <a:extLst>
                  <a:ext uri="{0D108BD9-81ED-4DB2-BD59-A6C34878D82A}">
                    <a16:rowId xmlns:a16="http://schemas.microsoft.com/office/drawing/2014/main" val="100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600" u="none" strike="noStrike" cap="none" normalizeH="0" baseline="0">
                          <a:ln>
                            <a:noFill/>
                          </a:ln>
                          <a:solidFill>
                            <a:schemeClr val="tx1"/>
                          </a:solidFill>
                        </a:rPr>
                        <a:t>エリスパーゼ</a:t>
                      </a:r>
                    </a:p>
                  </a:txBody>
                  <a:tcPr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a:ln>
                            <a:noFill/>
                          </a:ln>
                          <a:solidFill>
                            <a:schemeClr val="tx1"/>
                          </a:solidFill>
                          <a:latin typeface="+mn-lt"/>
                          <a:ea typeface="MS Mincho"/>
                          <a:cs typeface="Arial" charset="0"/>
                        </a:rPr>
                        <a:t>赤血球に封入されたアスパラギナーゼ</a:t>
                      </a:r>
                    </a:p>
                  </a:txBody>
                  <a:tcPr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a:ln>
                            <a:noFill/>
                          </a:ln>
                          <a:solidFill>
                            <a:schemeClr val="tx1"/>
                          </a:solidFill>
                          <a:latin typeface="+mn-lt"/>
                          <a:ea typeface="MS Mincho"/>
                          <a:cs typeface="Arial" charset="0"/>
                        </a:rPr>
                        <a:t>癌細胞の成長と生存に関与するアスパラギンとグルタミンの分解を誘導する</a:t>
                      </a:r>
                    </a:p>
                  </a:txBody>
                  <a:tcPr marT="72000" marB="72000" anchor="ctr"/>
                </a:tc>
                <a:extLst>
                  <a:ext uri="{0D108BD9-81ED-4DB2-BD59-A6C34878D82A}">
                    <a16:rowId xmlns:a16="http://schemas.microsoft.com/office/drawing/2014/main" val="409405533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a:ln>
                            <a:noFill/>
                          </a:ln>
                          <a:solidFill>
                            <a:schemeClr val="tx1"/>
                          </a:solidFill>
                          <a:latin typeface="+mn-lt"/>
                          <a:ea typeface="MS Mincho"/>
                          <a:cs typeface="Arial" charset="0"/>
                        </a:rPr>
                        <a:t>アダグラシブ</a:t>
                      </a:r>
                    </a:p>
                  </a:txBody>
                  <a:tcPr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a:ln>
                            <a:noFill/>
                          </a:ln>
                          <a:solidFill>
                            <a:schemeClr val="tx1"/>
                          </a:solidFill>
                          <a:latin typeface="+mn-lt"/>
                          <a:ea typeface="MS Mincho"/>
                          <a:cs typeface="Arial" charset="0"/>
                        </a:rPr>
                        <a:t>KRAS G 12 C阻害剤</a:t>
                      </a:r>
                    </a:p>
                  </a:txBody>
                  <a:tcPr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a:ln>
                            <a:noFill/>
                          </a:ln>
                          <a:solidFill>
                            <a:schemeClr val="tx1"/>
                          </a:solidFill>
                          <a:latin typeface="+mn-lt"/>
                          <a:ea typeface="MS Mincho"/>
                          <a:cs typeface="Arial" charset="0"/>
                        </a:rPr>
                        <a:t>KRASがRAS/MAPK </a:t>
                      </a:r>
                      <a:r>
                        <a:rPr kumimoji="0" lang="ja-JP" sz="1600" b="0" i="0" u="none" strike="noStrike" cap="none" normalizeH="0" baseline="0" noProof="0">
                          <a:ln>
                            <a:noFill/>
                          </a:ln>
                          <a:solidFill>
                            <a:schemeClr val="tx1"/>
                          </a:solidFill>
                          <a:latin typeface="+mn-lt"/>
                          <a:ea typeface="MS Mincho"/>
                          <a:cs typeface="Arial" charset="0"/>
                        </a:rPr>
                        <a:t>シグナル伝達</a:t>
                      </a:r>
                      <a:r>
                        <a:rPr kumimoji="0" lang="ja-JP" sz="1600" b="0" i="0" u="none" strike="noStrike" cap="none" normalizeH="0" baseline="0">
                          <a:ln>
                            <a:noFill/>
                          </a:ln>
                          <a:solidFill>
                            <a:schemeClr val="tx1"/>
                          </a:solidFill>
                          <a:latin typeface="+mn-lt"/>
                          <a:ea typeface="MS Mincho"/>
                          <a:cs typeface="Arial" charset="0"/>
                        </a:rPr>
                        <a:t> の主要な媒介者である状態で、KRAS G12Cをその非活性状態でロックすることにより、不可逆的かつ選択的に結合する</a:t>
                      </a:r>
                    </a:p>
                  </a:txBody>
                  <a:tcPr marT="72000" marB="72000" anchor="ctr"/>
                </a:tc>
                <a:extLst>
                  <a:ext uri="{0D108BD9-81ED-4DB2-BD59-A6C34878D82A}">
                    <a16:rowId xmlns:a16="http://schemas.microsoft.com/office/drawing/2014/main" val="36195068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a:ln>
                            <a:noFill/>
                          </a:ln>
                          <a:solidFill>
                            <a:schemeClr val="tx1"/>
                          </a:solidFill>
                          <a:latin typeface="+mn-lt"/>
                          <a:ea typeface="MS Mincho"/>
                          <a:cs typeface="Arial" charset="0"/>
                        </a:rPr>
                        <a:t>シンチリマブ</a:t>
                      </a:r>
                    </a:p>
                  </a:txBody>
                  <a:tcPr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a:ln>
                            <a:noFill/>
                          </a:ln>
                          <a:solidFill>
                            <a:schemeClr val="tx1"/>
                          </a:solidFill>
                          <a:latin typeface="+mn-lt"/>
                          <a:ea typeface="MS Mincho"/>
                          <a:cs typeface="Arial" charset="0"/>
                        </a:rPr>
                        <a:t>ヒトIgG4モノクローナル抗体</a:t>
                      </a:r>
                    </a:p>
                  </a:txBody>
                  <a:tcPr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a:ln>
                            <a:noFill/>
                          </a:ln>
                          <a:solidFill>
                            <a:schemeClr val="tx1"/>
                          </a:solidFill>
                          <a:latin typeface="+mn-lt"/>
                          <a:ea typeface="MS Mincho"/>
                          <a:cs typeface="Arial" charset="0"/>
                        </a:rPr>
                        <a:t>プログラムされた細胞死受容体であるPD -1に結合し、PD -1/PD - L 1経路を遮断し、T細胞を再活性化して癌細胞を死滅させる。</a:t>
                      </a:r>
                    </a:p>
                  </a:txBody>
                  <a:tcPr marT="72000" marB="72000" anchor="ctr"/>
                </a:tc>
                <a:extLst>
                  <a:ext uri="{0D108BD9-81ED-4DB2-BD59-A6C34878D82A}">
                    <a16:rowId xmlns:a16="http://schemas.microsoft.com/office/drawing/2014/main" val="12560298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a:ln>
                            <a:noFill/>
                          </a:ln>
                          <a:solidFill>
                            <a:schemeClr val="tx1"/>
                          </a:solidFill>
                          <a:latin typeface="+mn-lt"/>
                          <a:ea typeface="MS Mincho"/>
                          <a:cs typeface="Arial" charset="0"/>
                        </a:rPr>
                        <a:t>ニモツズマブ</a:t>
                      </a:r>
                    </a:p>
                  </a:txBody>
                  <a:tcPr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a:ln>
                            <a:noFill/>
                          </a:ln>
                          <a:solidFill>
                            <a:schemeClr val="tx1"/>
                          </a:solidFill>
                          <a:latin typeface="+mn-lt"/>
                          <a:ea typeface="MS Mincho"/>
                          <a:cs typeface="Arial" charset="0"/>
                        </a:rPr>
                        <a:t>ヒト抗EGFRモノクローナル抗体</a:t>
                      </a:r>
                    </a:p>
                  </a:txBody>
                  <a:tcPr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a:ln>
                            <a:noFill/>
                          </a:ln>
                          <a:solidFill>
                            <a:schemeClr val="tx1"/>
                          </a:solidFill>
                          <a:latin typeface="+mn-lt"/>
                          <a:ea typeface="MS Mincho"/>
                          <a:cs typeface="Arial" charset="0"/>
                        </a:rPr>
                        <a:t>EGFR シグナル伝達経路を遮断するためにEGFRとそのリガンドとの相互作用を破壊し、抗体依存性細胞傷害性、補体依存性細胞傷害性、及び他の免疫効果を媒介し、EGFRエンドサイトーシス及び分解を誘導する。</a:t>
                      </a:r>
                    </a:p>
                  </a:txBody>
                  <a:tcPr marT="72000" marB="72000" anchor="ctr"/>
                </a:tc>
                <a:extLst>
                  <a:ext uri="{0D108BD9-81ED-4DB2-BD59-A6C34878D82A}">
                    <a16:rowId xmlns:a16="http://schemas.microsoft.com/office/drawing/2014/main" val="289655186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a:ln>
                            <a:noFill/>
                          </a:ln>
                          <a:solidFill>
                            <a:schemeClr val="tx1"/>
                          </a:solidFill>
                          <a:latin typeface="+mn-lt"/>
                          <a:ea typeface="MS Mincho"/>
                          <a:cs typeface="Arial" charset="0"/>
                        </a:rPr>
                        <a:t>ドスタリマブ</a:t>
                      </a:r>
                    </a:p>
                  </a:txBody>
                  <a:tcPr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a:ln>
                            <a:noFill/>
                          </a:ln>
                          <a:solidFill>
                            <a:schemeClr val="tx1"/>
                          </a:solidFill>
                          <a:latin typeface="+mn-lt"/>
                          <a:ea typeface="MS Mincho"/>
                          <a:cs typeface="Arial" charset="0"/>
                        </a:rPr>
                        <a:t>ヒトIgG4モノクローナル抗体</a:t>
                      </a:r>
                    </a:p>
                  </a:txBody>
                  <a:tcPr marT="7200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0" i="0" u="none" strike="noStrike" cap="none" normalizeH="0" baseline="0">
                          <a:ln>
                            <a:noFill/>
                          </a:ln>
                          <a:solidFill>
                            <a:schemeClr val="tx1"/>
                          </a:solidFill>
                          <a:latin typeface="+mn-lt"/>
                          <a:ea typeface="MS Mincho"/>
                          <a:cs typeface="Arial" charset="0"/>
                        </a:rPr>
                        <a:t>プログラムされた細胞死受容体であるPD -1に結合し、PD -1/PD - L 1経路を遮断し、T細胞を再活性化して癌細胞を死滅させる。</a:t>
                      </a:r>
                    </a:p>
                  </a:txBody>
                  <a:tcPr marT="72000" marB="72000" anchor="ctr"/>
                </a:tc>
                <a:extLst>
                  <a:ext uri="{0D108BD9-81ED-4DB2-BD59-A6C34878D82A}">
                    <a16:rowId xmlns:a16="http://schemas.microsoft.com/office/drawing/2014/main" val="4211922355"/>
                  </a:ext>
                </a:extLst>
              </a:tr>
            </a:tbl>
          </a:graphicData>
        </a:graphic>
      </p:graphicFrame>
    </p:spTree>
    <p:extLst>
      <p:ext uri="{BB962C8B-B14F-4D97-AF65-F5344CB8AC3E}">
        <p14:creationId xmlns:p14="http://schemas.microsoft.com/office/powerpoint/2010/main" val="17026482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a:t>501：消化器系の進行性神経内分泌癌におけるエトポシド＋シスプラチン対イリノテカン＋シスプラチンの無作為化第III相試験：日本臨床腫瘍研究グループ研究 (JCOG1213) – Morizane C, et al</a:t>
            </a:r>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Morizane C, et al.J Clin Oncol 2022;40(suppl):abstr 501</a:t>
            </a:r>
          </a:p>
        </p:txBody>
      </p:sp>
      <p:graphicFrame>
        <p:nvGraphicFramePr>
          <p:cNvPr id="6" name="Table 50">
            <a:extLst>
              <a:ext uri="{FF2B5EF4-FFF2-40B4-BE49-F238E27FC236}">
                <a16:creationId xmlns:a16="http://schemas.microsoft.com/office/drawing/2014/main" id="{79F0324C-00D3-4AAD-989B-A4D6E31BD24A}"/>
              </a:ext>
            </a:extLst>
          </p:cNvPr>
          <p:cNvGraphicFramePr>
            <a:graphicFrameLocks noGrp="1"/>
          </p:cNvGraphicFramePr>
          <p:nvPr>
            <p:extLst>
              <p:ext uri="{D42A27DB-BD31-4B8C-83A1-F6EECF244321}">
                <p14:modId xmlns:p14="http://schemas.microsoft.com/office/powerpoint/2010/main" val="2005572562"/>
              </p:ext>
            </p:extLst>
          </p:nvPr>
        </p:nvGraphicFramePr>
        <p:xfrm>
          <a:off x="1954065" y="1996513"/>
          <a:ext cx="4256118" cy="774758"/>
        </p:xfrm>
        <a:graphic>
          <a:graphicData uri="http://schemas.openxmlformats.org/drawingml/2006/table">
            <a:tbl>
              <a:tblPr firstRow="1" bandRow="1">
                <a:tableStyleId>{5C22544A-7EE6-4342-B048-85BDC9FD1C3A}</a:tableStyleId>
              </a:tblPr>
              <a:tblGrid>
                <a:gridCol w="1551711">
                  <a:extLst>
                    <a:ext uri="{9D8B030D-6E8A-4147-A177-3AD203B41FA5}">
                      <a16:colId xmlns:a16="http://schemas.microsoft.com/office/drawing/2014/main" val="3097546208"/>
                    </a:ext>
                  </a:extLst>
                </a:gridCol>
                <a:gridCol w="1358669">
                  <a:extLst>
                    <a:ext uri="{9D8B030D-6E8A-4147-A177-3AD203B41FA5}">
                      <a16:colId xmlns:a16="http://schemas.microsoft.com/office/drawing/2014/main" val="4063185582"/>
                    </a:ext>
                  </a:extLst>
                </a:gridCol>
                <a:gridCol w="1345738">
                  <a:extLst>
                    <a:ext uri="{9D8B030D-6E8A-4147-A177-3AD203B41FA5}">
                      <a16:colId xmlns:a16="http://schemas.microsoft.com/office/drawing/2014/main" val="1047099130"/>
                    </a:ext>
                  </a:extLst>
                </a:gridCol>
              </a:tblGrid>
              <a:tr h="265545">
                <a:tc>
                  <a:txBody>
                    <a:bodyPr/>
                    <a:lstStyle/>
                    <a:p>
                      <a:endParaRPr lang="en-GB" sz="10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rPr>
                        <a:t>EP (n=84)</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rPr>
                        <a:t>IP (n=86)</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8902341"/>
                  </a:ext>
                </a:extLst>
              </a:tr>
              <a:tr h="218268">
                <a:tc>
                  <a:txBody>
                    <a:bodyPr/>
                    <a:lstStyle/>
                    <a:p>
                      <a:r>
                        <a:rPr lang="ja-JP" sz="1000">
                          <a:solidFill>
                            <a:schemeClr val="tx1"/>
                          </a:solidFill>
                        </a:rPr>
                        <a:t>1-yr OS, % (95%CI)</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dirty="0">
                          <a:solidFill>
                            <a:schemeClr val="tx1"/>
                          </a:solidFill>
                        </a:rPr>
                        <a:t>52.1 (40.1、62.8) </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41.8 (30.8,</a:t>
                      </a:r>
                      <a:r>
                        <a:rPr lang="ja-JP" sz="1000" baseline="0">
                          <a:solidFill>
                            <a:schemeClr val="tx1"/>
                          </a:solidFill>
                        </a:rPr>
                        <a:t> </a:t>
                      </a:r>
                      <a:r>
                        <a:rPr lang="ja-JP" sz="1000">
                          <a:solidFill>
                            <a:schemeClr val="tx1"/>
                          </a:solidFill>
                        </a:rPr>
                        <a:t>52.3)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5083951"/>
                  </a:ext>
                </a:extLst>
              </a:tr>
              <a:tr h="265373">
                <a:tc>
                  <a:txBody>
                    <a:bodyPr/>
                    <a:lstStyle/>
                    <a:p>
                      <a:r>
                        <a:rPr lang="ja-JP" sz="1000" dirty="0">
                          <a:solidFill>
                            <a:schemeClr val="tx1"/>
                          </a:solidFill>
                        </a:rPr>
                        <a:t>mOS, mo (95%CI)</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chemeClr val="tx1"/>
                          </a:solidFill>
                        </a:rPr>
                        <a:t>12.5 (10.3、15.7) </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chemeClr val="tx1"/>
                          </a:solidFill>
                        </a:rPr>
                        <a:t>10.9 (8.9、13.1)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3426242"/>
                  </a:ext>
                </a:extLst>
              </a:tr>
            </a:tbl>
          </a:graphicData>
        </a:graphic>
      </p:graphicFrame>
      <p:grpSp>
        <p:nvGrpSpPr>
          <p:cNvPr id="7" name="Group 6">
            <a:extLst>
              <a:ext uri="{FF2B5EF4-FFF2-40B4-BE49-F238E27FC236}">
                <a16:creationId xmlns:a16="http://schemas.microsoft.com/office/drawing/2014/main" id="{51D24A91-0D91-4046-B61F-416FC63AE93C}"/>
              </a:ext>
            </a:extLst>
          </p:cNvPr>
          <p:cNvGrpSpPr/>
          <p:nvPr/>
        </p:nvGrpSpPr>
        <p:grpSpPr>
          <a:xfrm>
            <a:off x="487364" y="1605280"/>
            <a:ext cx="5476066" cy="3950887"/>
            <a:chOff x="487364" y="1605280"/>
            <a:chExt cx="5476066" cy="3950887"/>
          </a:xfrm>
        </p:grpSpPr>
        <p:sp>
          <p:nvSpPr>
            <p:cNvPr id="8" name="Freeform 21">
              <a:extLst>
                <a:ext uri="{FF2B5EF4-FFF2-40B4-BE49-F238E27FC236}">
                  <a16:creationId xmlns:a16="http://schemas.microsoft.com/office/drawing/2014/main" id="{7164C2D0-530B-4957-A69A-2DC7BBF553CA}"/>
                </a:ext>
              </a:extLst>
            </p:cNvPr>
            <p:cNvSpPr>
              <a:spLocks/>
            </p:cNvSpPr>
            <p:nvPr/>
          </p:nvSpPr>
          <p:spPr bwMode="auto">
            <a:xfrm>
              <a:off x="1273296" y="2794938"/>
              <a:ext cx="4345184" cy="21428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 name="TextBox 8">
              <a:extLst>
                <a:ext uri="{FF2B5EF4-FFF2-40B4-BE49-F238E27FC236}">
                  <a16:creationId xmlns:a16="http://schemas.microsoft.com/office/drawing/2014/main" id="{D0D1CB8A-2CED-4E0B-903E-316FD2ED4F19}"/>
                </a:ext>
              </a:extLst>
            </p:cNvPr>
            <p:cNvSpPr txBox="1"/>
            <p:nvPr/>
          </p:nvSpPr>
          <p:spPr>
            <a:xfrm>
              <a:off x="2560320" y="1605280"/>
              <a:ext cx="1715534" cy="338554"/>
            </a:xfrm>
            <a:prstGeom prst="rect">
              <a:avLst/>
            </a:prstGeom>
            <a:noFill/>
          </p:spPr>
          <p:txBody>
            <a:bodyPr wrap="none" rtlCol="0">
              <a:spAutoFit/>
            </a:bodyPr>
            <a:lstStyle/>
            <a:p>
              <a:pPr algn="ctr"/>
              <a:r>
                <a:rPr lang="ja-JP" sz="1600" b="1"/>
                <a:t>全生存期間</a:t>
              </a:r>
            </a:p>
          </p:txBody>
        </p:sp>
        <p:grpSp>
          <p:nvGrpSpPr>
            <p:cNvPr id="10" name="Group 9">
              <a:extLst>
                <a:ext uri="{FF2B5EF4-FFF2-40B4-BE49-F238E27FC236}">
                  <a16:creationId xmlns:a16="http://schemas.microsoft.com/office/drawing/2014/main" id="{184B929E-A4EB-49B4-A630-1F34AA38220F}"/>
                </a:ext>
              </a:extLst>
            </p:cNvPr>
            <p:cNvGrpSpPr/>
            <p:nvPr/>
          </p:nvGrpSpPr>
          <p:grpSpPr>
            <a:xfrm>
              <a:off x="487364" y="2657807"/>
              <a:ext cx="775631" cy="2411999"/>
              <a:chOff x="1208724" y="1265887"/>
              <a:chExt cx="775631" cy="2858279"/>
            </a:xfrm>
          </p:grpSpPr>
          <p:sp>
            <p:nvSpPr>
              <p:cNvPr id="66" name="Line 6">
                <a:extLst>
                  <a:ext uri="{FF2B5EF4-FFF2-40B4-BE49-F238E27FC236}">
                    <a16:creationId xmlns:a16="http://schemas.microsoft.com/office/drawing/2014/main" id="{D38DF408-D6E4-4E7B-B778-23835FAAF579}"/>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7" name="Line 7">
                <a:extLst>
                  <a:ext uri="{FF2B5EF4-FFF2-40B4-BE49-F238E27FC236}">
                    <a16:creationId xmlns:a16="http://schemas.microsoft.com/office/drawing/2014/main" id="{3147C1E3-DD77-41C6-9B9D-5C2203ADC4BC}"/>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8" name="Line 8">
                <a:extLst>
                  <a:ext uri="{FF2B5EF4-FFF2-40B4-BE49-F238E27FC236}">
                    <a16:creationId xmlns:a16="http://schemas.microsoft.com/office/drawing/2014/main" id="{5E311C33-6600-47DE-AA83-FFABF6404AFD}"/>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9" name="Line 9">
                <a:extLst>
                  <a:ext uri="{FF2B5EF4-FFF2-40B4-BE49-F238E27FC236}">
                    <a16:creationId xmlns:a16="http://schemas.microsoft.com/office/drawing/2014/main" id="{D2AAC82F-A267-43FC-92AA-5716AE5F2E13}"/>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0" name="Line 10">
                <a:extLst>
                  <a:ext uri="{FF2B5EF4-FFF2-40B4-BE49-F238E27FC236}">
                    <a16:creationId xmlns:a16="http://schemas.microsoft.com/office/drawing/2014/main" id="{241CCB11-187D-478E-8A7D-655844867B3F}"/>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1" name="Line 11">
                <a:extLst>
                  <a:ext uri="{FF2B5EF4-FFF2-40B4-BE49-F238E27FC236}">
                    <a16:creationId xmlns:a16="http://schemas.microsoft.com/office/drawing/2014/main" id="{D9F38010-DF0A-4C9E-97DE-356337C4F082}"/>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2" name="TextBox 71">
                <a:extLst>
                  <a:ext uri="{FF2B5EF4-FFF2-40B4-BE49-F238E27FC236}">
                    <a16:creationId xmlns:a16="http://schemas.microsoft.com/office/drawing/2014/main" id="{37BCD815-8E40-4245-872D-5C34427D6952}"/>
                  </a:ext>
                </a:extLst>
              </p:cNvPr>
              <p:cNvSpPr txBox="1"/>
              <p:nvPr/>
            </p:nvSpPr>
            <p:spPr>
              <a:xfrm rot="16200000">
                <a:off x="945461" y="2551996"/>
                <a:ext cx="834304" cy="307777"/>
              </a:xfrm>
              <a:prstGeom prst="rect">
                <a:avLst/>
              </a:prstGeom>
              <a:noFill/>
            </p:spPr>
            <p:txBody>
              <a:bodyPr wrap="none" rtlCol="0">
                <a:spAutoFit/>
              </a:bodyPr>
              <a:lstStyle/>
              <a:p>
                <a:pPr algn="ctr" fontAlgn="base">
                  <a:spcBef>
                    <a:spcPct val="0"/>
                  </a:spcBef>
                  <a:spcAft>
                    <a:spcPct val="0"/>
                  </a:spcAft>
                </a:pPr>
                <a:r>
                  <a:rPr lang="ja-JP" sz="1400" dirty="0">
                    <a:solidFill>
                      <a:srgbClr val="4D4D4D"/>
                    </a:solidFill>
                    <a:latin typeface="Arial" panose="020B0604020202020204" pitchFamily="34" charset="0"/>
                    <a:ea typeface="MS Mincho"/>
                    <a:cs typeface="Arial" panose="020B0604020202020204" pitchFamily="34" charset="0"/>
                  </a:rPr>
                  <a:t>OS、%</a:t>
                </a:r>
              </a:p>
            </p:txBody>
          </p:sp>
          <p:sp>
            <p:nvSpPr>
              <p:cNvPr id="73" name="TextBox 72">
                <a:extLst>
                  <a:ext uri="{FF2B5EF4-FFF2-40B4-BE49-F238E27FC236}">
                    <a16:creationId xmlns:a16="http://schemas.microsoft.com/office/drawing/2014/main" id="{439D9992-7DA4-437B-B960-98065D96180A}"/>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74" name="TextBox 73">
                <a:extLst>
                  <a:ext uri="{FF2B5EF4-FFF2-40B4-BE49-F238E27FC236}">
                    <a16:creationId xmlns:a16="http://schemas.microsoft.com/office/drawing/2014/main" id="{A7857C4B-1A62-4B5D-907C-B9855995C9A0}"/>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75" name="TextBox 74">
                <a:extLst>
                  <a:ext uri="{FF2B5EF4-FFF2-40B4-BE49-F238E27FC236}">
                    <a16:creationId xmlns:a16="http://schemas.microsoft.com/office/drawing/2014/main" id="{8F8F33C0-76A2-4050-BFD4-E4DEB129C18D}"/>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76" name="TextBox 75">
                <a:extLst>
                  <a:ext uri="{FF2B5EF4-FFF2-40B4-BE49-F238E27FC236}">
                    <a16:creationId xmlns:a16="http://schemas.microsoft.com/office/drawing/2014/main" id="{E33EC71A-B729-4358-8E7D-D75D6EBDFFF7}"/>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77" name="TextBox 76">
                <a:extLst>
                  <a:ext uri="{FF2B5EF4-FFF2-40B4-BE49-F238E27FC236}">
                    <a16:creationId xmlns:a16="http://schemas.microsoft.com/office/drawing/2014/main" id="{2155383B-745C-45BB-89A6-B5D2BAAE5D0E}"/>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78" name="TextBox 77">
                <a:extLst>
                  <a:ext uri="{FF2B5EF4-FFF2-40B4-BE49-F238E27FC236}">
                    <a16:creationId xmlns:a16="http://schemas.microsoft.com/office/drawing/2014/main" id="{CEF96B11-A397-4498-B56F-CDC56549F9C8}"/>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1" name="Group 10">
              <a:extLst>
                <a:ext uri="{FF2B5EF4-FFF2-40B4-BE49-F238E27FC236}">
                  <a16:creationId xmlns:a16="http://schemas.microsoft.com/office/drawing/2014/main" id="{09AEAFC9-530C-4681-81A3-1C46545855B9}"/>
                </a:ext>
              </a:extLst>
            </p:cNvPr>
            <p:cNvGrpSpPr/>
            <p:nvPr/>
          </p:nvGrpSpPr>
          <p:grpSpPr>
            <a:xfrm>
              <a:off x="1179265" y="4947549"/>
              <a:ext cx="4576518" cy="608618"/>
              <a:chOff x="1473905" y="5303149"/>
              <a:chExt cx="4734099" cy="608618"/>
            </a:xfrm>
          </p:grpSpPr>
          <p:sp>
            <p:nvSpPr>
              <p:cNvPr id="39" name="TextBox 38">
                <a:extLst>
                  <a:ext uri="{FF2B5EF4-FFF2-40B4-BE49-F238E27FC236}">
                    <a16:creationId xmlns:a16="http://schemas.microsoft.com/office/drawing/2014/main" id="{B88C9A63-D62A-4E36-A2BC-FB26C4DE90F2}"/>
                  </a:ext>
                </a:extLst>
              </p:cNvPr>
              <p:cNvSpPr txBox="1"/>
              <p:nvPr/>
            </p:nvSpPr>
            <p:spPr>
              <a:xfrm>
                <a:off x="2852886" y="5603990"/>
                <a:ext cx="2104585"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フォローアップ時間、月数</a:t>
                </a:r>
              </a:p>
            </p:txBody>
          </p:sp>
          <p:sp>
            <p:nvSpPr>
              <p:cNvPr id="40" name="Line 21">
                <a:extLst>
                  <a:ext uri="{FF2B5EF4-FFF2-40B4-BE49-F238E27FC236}">
                    <a16:creationId xmlns:a16="http://schemas.microsoft.com/office/drawing/2014/main" id="{4557ACFD-F502-466D-BF98-31E36EE79AA7}"/>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07D9DECB-3476-4992-ACD2-F2581D920665}"/>
                  </a:ext>
                </a:extLst>
              </p:cNvPr>
              <p:cNvSpPr txBox="1"/>
              <p:nvPr/>
            </p:nvSpPr>
            <p:spPr>
              <a:xfrm>
                <a:off x="5927181" y="5375149"/>
                <a:ext cx="28082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72</a:t>
                </a:r>
              </a:p>
            </p:txBody>
          </p:sp>
          <p:sp>
            <p:nvSpPr>
              <p:cNvPr id="42" name="Line 21">
                <a:extLst>
                  <a:ext uri="{FF2B5EF4-FFF2-40B4-BE49-F238E27FC236}">
                    <a16:creationId xmlns:a16="http://schemas.microsoft.com/office/drawing/2014/main" id="{FED4DCA6-1FBD-4AA3-B042-4D3CFA745048}"/>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168D4143-CFDC-4E07-BD1D-32E25888B587}"/>
                  </a:ext>
                </a:extLst>
              </p:cNvPr>
              <p:cNvSpPr txBox="1"/>
              <p:nvPr/>
            </p:nvSpPr>
            <p:spPr>
              <a:xfrm>
                <a:off x="5551545" y="5375149"/>
                <a:ext cx="28082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66</a:t>
                </a:r>
              </a:p>
            </p:txBody>
          </p:sp>
          <p:sp>
            <p:nvSpPr>
              <p:cNvPr id="44" name="Line 21">
                <a:extLst>
                  <a:ext uri="{FF2B5EF4-FFF2-40B4-BE49-F238E27FC236}">
                    <a16:creationId xmlns:a16="http://schemas.microsoft.com/office/drawing/2014/main" id="{74CB5D85-EC94-4106-81DD-FDC3CCEFFBF2}"/>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0F0864C4-B876-48D7-B3C4-292E697E2981}"/>
                  </a:ext>
                </a:extLst>
              </p:cNvPr>
              <p:cNvSpPr txBox="1"/>
              <p:nvPr/>
            </p:nvSpPr>
            <p:spPr>
              <a:xfrm>
                <a:off x="5175909" y="5375149"/>
                <a:ext cx="28082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46" name="Line 21">
                <a:extLst>
                  <a:ext uri="{FF2B5EF4-FFF2-40B4-BE49-F238E27FC236}">
                    <a16:creationId xmlns:a16="http://schemas.microsoft.com/office/drawing/2014/main" id="{24CD79A4-B57D-4263-8513-0057B0205C1C}"/>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246C6BDA-ED7A-4B8E-9E3B-00C6D09BC94D}"/>
                  </a:ext>
                </a:extLst>
              </p:cNvPr>
              <p:cNvSpPr txBox="1"/>
              <p:nvPr/>
            </p:nvSpPr>
            <p:spPr>
              <a:xfrm>
                <a:off x="4800271" y="5375149"/>
                <a:ext cx="28082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54</a:t>
                </a:r>
              </a:p>
            </p:txBody>
          </p:sp>
          <p:sp>
            <p:nvSpPr>
              <p:cNvPr id="48" name="Line 21">
                <a:extLst>
                  <a:ext uri="{FF2B5EF4-FFF2-40B4-BE49-F238E27FC236}">
                    <a16:creationId xmlns:a16="http://schemas.microsoft.com/office/drawing/2014/main" id="{3C34D951-7427-47F2-8BF0-02DB4E07F6AC}"/>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7E98BA3F-57DD-455D-B49E-E8DA6E500FDB}"/>
                  </a:ext>
                </a:extLst>
              </p:cNvPr>
              <p:cNvSpPr txBox="1"/>
              <p:nvPr/>
            </p:nvSpPr>
            <p:spPr>
              <a:xfrm>
                <a:off x="4424634" y="5375149"/>
                <a:ext cx="28082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50" name="Line 21">
                <a:extLst>
                  <a:ext uri="{FF2B5EF4-FFF2-40B4-BE49-F238E27FC236}">
                    <a16:creationId xmlns:a16="http://schemas.microsoft.com/office/drawing/2014/main" id="{49DDFF5A-EC24-4E52-97E0-2DB9D423DD32}"/>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46114364-A876-4C96-AF67-87F2713645BB}"/>
                  </a:ext>
                </a:extLst>
              </p:cNvPr>
              <p:cNvSpPr txBox="1"/>
              <p:nvPr/>
            </p:nvSpPr>
            <p:spPr>
              <a:xfrm>
                <a:off x="4048998" y="5375149"/>
                <a:ext cx="28082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52" name="Line 21">
                <a:extLst>
                  <a:ext uri="{FF2B5EF4-FFF2-40B4-BE49-F238E27FC236}">
                    <a16:creationId xmlns:a16="http://schemas.microsoft.com/office/drawing/2014/main" id="{A80A4E37-D9AB-4B93-9EDD-3F9F1B680E41}"/>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FBD44109-3D95-4FC2-904C-D15527EBA187}"/>
                  </a:ext>
                </a:extLst>
              </p:cNvPr>
              <p:cNvSpPr txBox="1"/>
              <p:nvPr/>
            </p:nvSpPr>
            <p:spPr>
              <a:xfrm>
                <a:off x="3673360" y="5375149"/>
                <a:ext cx="28082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54" name="Line 21">
                <a:extLst>
                  <a:ext uri="{FF2B5EF4-FFF2-40B4-BE49-F238E27FC236}">
                    <a16:creationId xmlns:a16="http://schemas.microsoft.com/office/drawing/2014/main" id="{B28E8BCF-1E07-434B-A776-624854310BAB}"/>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1BEA8241-B070-4A42-A97F-7B0B11800E0F}"/>
                  </a:ext>
                </a:extLst>
              </p:cNvPr>
              <p:cNvSpPr txBox="1"/>
              <p:nvPr/>
            </p:nvSpPr>
            <p:spPr>
              <a:xfrm>
                <a:off x="3297724" y="5375149"/>
                <a:ext cx="28082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56" name="Line 21">
                <a:extLst>
                  <a:ext uri="{FF2B5EF4-FFF2-40B4-BE49-F238E27FC236}">
                    <a16:creationId xmlns:a16="http://schemas.microsoft.com/office/drawing/2014/main" id="{C0345D3C-31EE-498E-9C21-A855C5BB6B1F}"/>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D8ABE15F-BCC5-42DF-8333-118336A0C0DB}"/>
                  </a:ext>
                </a:extLst>
              </p:cNvPr>
              <p:cNvSpPr txBox="1"/>
              <p:nvPr/>
            </p:nvSpPr>
            <p:spPr>
              <a:xfrm>
                <a:off x="2922087" y="5375149"/>
                <a:ext cx="28082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58" name="Line 21">
                <a:extLst>
                  <a:ext uri="{FF2B5EF4-FFF2-40B4-BE49-F238E27FC236}">
                    <a16:creationId xmlns:a16="http://schemas.microsoft.com/office/drawing/2014/main" id="{2D98410D-6B06-46CA-A6F7-623C7573C599}"/>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F2220244-0840-46D3-93C7-C346BF5263F1}"/>
                  </a:ext>
                </a:extLst>
              </p:cNvPr>
              <p:cNvSpPr txBox="1"/>
              <p:nvPr/>
            </p:nvSpPr>
            <p:spPr>
              <a:xfrm>
                <a:off x="2546450" y="5375149"/>
                <a:ext cx="28082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60" name="Line 21">
                <a:extLst>
                  <a:ext uri="{FF2B5EF4-FFF2-40B4-BE49-F238E27FC236}">
                    <a16:creationId xmlns:a16="http://schemas.microsoft.com/office/drawing/2014/main" id="{3AD29EA3-13F4-4022-9903-BD735CAE1C65}"/>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CEF5FD74-AC86-4F65-BCB1-41A93695A455}"/>
                  </a:ext>
                </a:extLst>
              </p:cNvPr>
              <p:cNvSpPr txBox="1"/>
              <p:nvPr/>
            </p:nvSpPr>
            <p:spPr>
              <a:xfrm>
                <a:off x="2170814" y="5375149"/>
                <a:ext cx="28082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62" name="Line 21">
                <a:extLst>
                  <a:ext uri="{FF2B5EF4-FFF2-40B4-BE49-F238E27FC236}">
                    <a16:creationId xmlns:a16="http://schemas.microsoft.com/office/drawing/2014/main" id="{DE810405-5DDD-463B-9F2D-034C6A091A75}"/>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FF807AEE-EB44-4DFD-A255-8F47EF029EA1}"/>
                  </a:ext>
                </a:extLst>
              </p:cNvPr>
              <p:cNvSpPr txBox="1"/>
              <p:nvPr/>
            </p:nvSpPr>
            <p:spPr>
              <a:xfrm>
                <a:off x="1846579" y="5375149"/>
                <a:ext cx="17801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64" name="Line 21">
                <a:extLst>
                  <a:ext uri="{FF2B5EF4-FFF2-40B4-BE49-F238E27FC236}">
                    <a16:creationId xmlns:a16="http://schemas.microsoft.com/office/drawing/2014/main" id="{8A4B45B8-B87A-4081-AE67-9567A6408601}"/>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441C79BC-5824-4C0B-884B-FA889CB6F1E2}"/>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2" name="TextBox 11">
              <a:extLst>
                <a:ext uri="{FF2B5EF4-FFF2-40B4-BE49-F238E27FC236}">
                  <a16:creationId xmlns:a16="http://schemas.microsoft.com/office/drawing/2014/main" id="{B940CA03-887E-40BC-9513-E02D2C98BFB5}"/>
                </a:ext>
              </a:extLst>
            </p:cNvPr>
            <p:cNvSpPr txBox="1"/>
            <p:nvPr/>
          </p:nvSpPr>
          <p:spPr>
            <a:xfrm>
              <a:off x="2448070" y="2910873"/>
              <a:ext cx="3515360" cy="461665"/>
            </a:xfrm>
            <a:prstGeom prst="rect">
              <a:avLst/>
            </a:prstGeom>
            <a:noFill/>
          </p:spPr>
          <p:txBody>
            <a:bodyPr wrap="square" rtlCol="0">
              <a:spAutoFit/>
            </a:bodyPr>
            <a:lstStyle/>
            <a:p>
              <a:pPr algn="ctr"/>
              <a:r>
                <a:rPr lang="ja-JP" sz="1200" dirty="0"/>
                <a:t>HR 1.043 (90%CI 0.794, 1.370)</a:t>
              </a:r>
              <a:br>
                <a:rPr lang="ja-JP" sz="1200" dirty="0"/>
              </a:br>
              <a:r>
                <a:rPr lang="ja-JP" sz="1200" dirty="0"/>
                <a:t>両側p値: 0.7968</a:t>
              </a:r>
            </a:p>
          </p:txBody>
        </p:sp>
        <p:grpSp>
          <p:nvGrpSpPr>
            <p:cNvPr id="13" name="Group 12">
              <a:extLst>
                <a:ext uri="{FF2B5EF4-FFF2-40B4-BE49-F238E27FC236}">
                  <a16:creationId xmlns:a16="http://schemas.microsoft.com/office/drawing/2014/main" id="{B80FD696-8698-4362-BBC4-304A47827ECF}"/>
                </a:ext>
              </a:extLst>
            </p:cNvPr>
            <p:cNvGrpSpPr/>
            <p:nvPr/>
          </p:nvGrpSpPr>
          <p:grpSpPr>
            <a:xfrm>
              <a:off x="1253173" y="2794634"/>
              <a:ext cx="3633788" cy="2051686"/>
              <a:chOff x="3833812" y="2124074"/>
              <a:chExt cx="4530613" cy="2617508"/>
            </a:xfrm>
          </p:grpSpPr>
          <p:sp>
            <p:nvSpPr>
              <p:cNvPr id="33" name="Freeform: Shape 56">
                <a:extLst>
                  <a:ext uri="{FF2B5EF4-FFF2-40B4-BE49-F238E27FC236}">
                    <a16:creationId xmlns:a16="http://schemas.microsoft.com/office/drawing/2014/main" id="{DBE5A493-1E36-49C5-B0B7-7B63B4A84BC4}"/>
                  </a:ext>
                </a:extLst>
              </p:cNvPr>
              <p:cNvSpPr/>
              <p:nvPr/>
            </p:nvSpPr>
            <p:spPr>
              <a:xfrm>
                <a:off x="3833812" y="2124074"/>
                <a:ext cx="4527794" cy="2576112"/>
              </a:xfrm>
              <a:custGeom>
                <a:avLst/>
                <a:gdLst>
                  <a:gd name="connsiteX0" fmla="*/ 4527795 w 4527794"/>
                  <a:gd name="connsiteY0" fmla="*/ 2576113 h 2576112"/>
                  <a:gd name="connsiteX1" fmla="*/ 3720398 w 4527794"/>
                  <a:gd name="connsiteY1" fmla="*/ 2576113 h 2576112"/>
                  <a:gd name="connsiteX2" fmla="*/ 3720398 w 4527794"/>
                  <a:gd name="connsiteY2" fmla="*/ 2515114 h 2576112"/>
                  <a:gd name="connsiteX3" fmla="*/ 2782310 w 4527794"/>
                  <a:gd name="connsiteY3" fmla="*/ 2515114 h 2576112"/>
                  <a:gd name="connsiteX4" fmla="*/ 2782310 w 4527794"/>
                  <a:gd name="connsiteY4" fmla="*/ 2448316 h 2576112"/>
                  <a:gd name="connsiteX5" fmla="*/ 2361190 w 4527794"/>
                  <a:gd name="connsiteY5" fmla="*/ 2448316 h 2576112"/>
                  <a:gd name="connsiteX6" fmla="*/ 2361190 w 4527794"/>
                  <a:gd name="connsiteY6" fmla="*/ 2422179 h 2576112"/>
                  <a:gd name="connsiteX7" fmla="*/ 2320528 w 4527794"/>
                  <a:gd name="connsiteY7" fmla="*/ 2422179 h 2576112"/>
                  <a:gd name="connsiteX8" fmla="*/ 2320528 w 4527794"/>
                  <a:gd name="connsiteY8" fmla="*/ 2378621 h 2576112"/>
                  <a:gd name="connsiteX9" fmla="*/ 2195646 w 4527794"/>
                  <a:gd name="connsiteY9" fmla="*/ 2378621 h 2576112"/>
                  <a:gd name="connsiteX10" fmla="*/ 2195646 w 4527794"/>
                  <a:gd name="connsiteY10" fmla="*/ 2358285 h 2576112"/>
                  <a:gd name="connsiteX11" fmla="*/ 2091090 w 4527794"/>
                  <a:gd name="connsiteY11" fmla="*/ 2358285 h 2576112"/>
                  <a:gd name="connsiteX12" fmla="*/ 2091090 w 4527794"/>
                  <a:gd name="connsiteY12" fmla="*/ 2308917 h 2576112"/>
                  <a:gd name="connsiteX13" fmla="*/ 1974923 w 4527794"/>
                  <a:gd name="connsiteY13" fmla="*/ 2308917 h 2576112"/>
                  <a:gd name="connsiteX14" fmla="*/ 1974923 w 4527794"/>
                  <a:gd name="connsiteY14" fmla="*/ 2282771 h 2576112"/>
                  <a:gd name="connsiteX15" fmla="*/ 1911029 w 4527794"/>
                  <a:gd name="connsiteY15" fmla="*/ 2282771 h 2576112"/>
                  <a:gd name="connsiteX16" fmla="*/ 1911029 w 4527794"/>
                  <a:gd name="connsiteY16" fmla="*/ 2233403 h 2576112"/>
                  <a:gd name="connsiteX17" fmla="*/ 1896504 w 4527794"/>
                  <a:gd name="connsiteY17" fmla="*/ 2233403 h 2576112"/>
                  <a:gd name="connsiteX18" fmla="*/ 1896504 w 4527794"/>
                  <a:gd name="connsiteY18" fmla="*/ 2207266 h 2576112"/>
                  <a:gd name="connsiteX19" fmla="*/ 1855842 w 4527794"/>
                  <a:gd name="connsiteY19" fmla="*/ 2207266 h 2576112"/>
                  <a:gd name="connsiteX20" fmla="*/ 1855842 w 4527794"/>
                  <a:gd name="connsiteY20" fmla="*/ 2137563 h 2576112"/>
                  <a:gd name="connsiteX21" fmla="*/ 1812284 w 4527794"/>
                  <a:gd name="connsiteY21" fmla="*/ 2137563 h 2576112"/>
                  <a:gd name="connsiteX22" fmla="*/ 1812284 w 4527794"/>
                  <a:gd name="connsiteY22" fmla="*/ 2108521 h 2576112"/>
                  <a:gd name="connsiteX23" fmla="*/ 1774527 w 4527794"/>
                  <a:gd name="connsiteY23" fmla="*/ 2108521 h 2576112"/>
                  <a:gd name="connsiteX24" fmla="*/ 1774527 w 4527794"/>
                  <a:gd name="connsiteY24" fmla="*/ 2073669 h 2576112"/>
                  <a:gd name="connsiteX25" fmla="*/ 1693202 w 4527794"/>
                  <a:gd name="connsiteY25" fmla="*/ 2073669 h 2576112"/>
                  <a:gd name="connsiteX26" fmla="*/ 1693202 w 4527794"/>
                  <a:gd name="connsiteY26" fmla="*/ 2038817 h 2576112"/>
                  <a:gd name="connsiteX27" fmla="*/ 1649635 w 4527794"/>
                  <a:gd name="connsiteY27" fmla="*/ 2038817 h 2576112"/>
                  <a:gd name="connsiteX28" fmla="*/ 1649635 w 4527794"/>
                  <a:gd name="connsiteY28" fmla="*/ 1986534 h 2576112"/>
                  <a:gd name="connsiteX29" fmla="*/ 1594457 w 4527794"/>
                  <a:gd name="connsiteY29" fmla="*/ 1986534 h 2576112"/>
                  <a:gd name="connsiteX30" fmla="*/ 1594457 w 4527794"/>
                  <a:gd name="connsiteY30" fmla="*/ 1957492 h 2576112"/>
                  <a:gd name="connsiteX31" fmla="*/ 1568320 w 4527794"/>
                  <a:gd name="connsiteY31" fmla="*/ 1957492 h 2576112"/>
                  <a:gd name="connsiteX32" fmla="*/ 1568320 w 4527794"/>
                  <a:gd name="connsiteY32" fmla="*/ 1893599 h 2576112"/>
                  <a:gd name="connsiteX33" fmla="*/ 1504426 w 4527794"/>
                  <a:gd name="connsiteY33" fmla="*/ 1893599 h 2576112"/>
                  <a:gd name="connsiteX34" fmla="*/ 1504426 w 4527794"/>
                  <a:gd name="connsiteY34" fmla="*/ 1841325 h 2576112"/>
                  <a:gd name="connsiteX35" fmla="*/ 1457954 w 4527794"/>
                  <a:gd name="connsiteY35" fmla="*/ 1841325 h 2576112"/>
                  <a:gd name="connsiteX36" fmla="*/ 1457954 w 4527794"/>
                  <a:gd name="connsiteY36" fmla="*/ 1806474 h 2576112"/>
                  <a:gd name="connsiteX37" fmla="*/ 1437627 w 4527794"/>
                  <a:gd name="connsiteY37" fmla="*/ 1806474 h 2576112"/>
                  <a:gd name="connsiteX38" fmla="*/ 1437627 w 4527794"/>
                  <a:gd name="connsiteY38" fmla="*/ 1771621 h 2576112"/>
                  <a:gd name="connsiteX39" fmla="*/ 1370829 w 4527794"/>
                  <a:gd name="connsiteY39" fmla="*/ 1771621 h 2576112"/>
                  <a:gd name="connsiteX40" fmla="*/ 1370829 w 4527794"/>
                  <a:gd name="connsiteY40" fmla="*/ 1736769 h 2576112"/>
                  <a:gd name="connsiteX41" fmla="*/ 1341787 w 4527794"/>
                  <a:gd name="connsiteY41" fmla="*/ 1736769 h 2576112"/>
                  <a:gd name="connsiteX42" fmla="*/ 1341787 w 4527794"/>
                  <a:gd name="connsiteY42" fmla="*/ 1699012 h 2576112"/>
                  <a:gd name="connsiteX43" fmla="*/ 1234326 w 4527794"/>
                  <a:gd name="connsiteY43" fmla="*/ 1699012 h 2576112"/>
                  <a:gd name="connsiteX44" fmla="*/ 1234326 w 4527794"/>
                  <a:gd name="connsiteY44" fmla="*/ 1681582 h 2576112"/>
                  <a:gd name="connsiteX45" fmla="*/ 1184948 w 4527794"/>
                  <a:gd name="connsiteY45" fmla="*/ 1681582 h 2576112"/>
                  <a:gd name="connsiteX46" fmla="*/ 1184948 w 4527794"/>
                  <a:gd name="connsiteY46" fmla="*/ 1603172 h 2576112"/>
                  <a:gd name="connsiteX47" fmla="*/ 1135580 w 4527794"/>
                  <a:gd name="connsiteY47" fmla="*/ 1603172 h 2576112"/>
                  <a:gd name="connsiteX48" fmla="*/ 1135580 w 4527794"/>
                  <a:gd name="connsiteY48" fmla="*/ 1530563 h 2576112"/>
                  <a:gd name="connsiteX49" fmla="*/ 1097823 w 4527794"/>
                  <a:gd name="connsiteY49" fmla="*/ 1530563 h 2576112"/>
                  <a:gd name="connsiteX50" fmla="*/ 1097823 w 4527794"/>
                  <a:gd name="connsiteY50" fmla="*/ 1510236 h 2576112"/>
                  <a:gd name="connsiteX51" fmla="*/ 1060066 w 4527794"/>
                  <a:gd name="connsiteY51" fmla="*/ 1510236 h 2576112"/>
                  <a:gd name="connsiteX52" fmla="*/ 1060066 w 4527794"/>
                  <a:gd name="connsiteY52" fmla="*/ 1481185 h 2576112"/>
                  <a:gd name="connsiteX53" fmla="*/ 1036834 w 4527794"/>
                  <a:gd name="connsiteY53" fmla="*/ 1481185 h 2576112"/>
                  <a:gd name="connsiteX54" fmla="*/ 1036834 w 4527794"/>
                  <a:gd name="connsiteY54" fmla="*/ 1423102 h 2576112"/>
                  <a:gd name="connsiteX55" fmla="*/ 1010698 w 4527794"/>
                  <a:gd name="connsiteY55" fmla="*/ 1423102 h 2576112"/>
                  <a:gd name="connsiteX56" fmla="*/ 1010698 w 4527794"/>
                  <a:gd name="connsiteY56" fmla="*/ 1379544 h 2576112"/>
                  <a:gd name="connsiteX57" fmla="*/ 967130 w 4527794"/>
                  <a:gd name="connsiteY57" fmla="*/ 1379544 h 2576112"/>
                  <a:gd name="connsiteX58" fmla="*/ 967130 w 4527794"/>
                  <a:gd name="connsiteY58" fmla="*/ 1347597 h 2576112"/>
                  <a:gd name="connsiteX59" fmla="*/ 926470 w 4527794"/>
                  <a:gd name="connsiteY59" fmla="*/ 1347597 h 2576112"/>
                  <a:gd name="connsiteX60" fmla="*/ 926470 w 4527794"/>
                  <a:gd name="connsiteY60" fmla="*/ 1315641 h 2576112"/>
                  <a:gd name="connsiteX61" fmla="*/ 885810 w 4527794"/>
                  <a:gd name="connsiteY61" fmla="*/ 1315641 h 2576112"/>
                  <a:gd name="connsiteX62" fmla="*/ 885810 w 4527794"/>
                  <a:gd name="connsiteY62" fmla="*/ 1283694 h 2576112"/>
                  <a:gd name="connsiteX63" fmla="*/ 874192 w 4527794"/>
                  <a:gd name="connsiteY63" fmla="*/ 1283694 h 2576112"/>
                  <a:gd name="connsiteX64" fmla="*/ 874192 w 4527794"/>
                  <a:gd name="connsiteY64" fmla="*/ 1254652 h 2576112"/>
                  <a:gd name="connsiteX65" fmla="*/ 853862 w 4527794"/>
                  <a:gd name="connsiteY65" fmla="*/ 1254652 h 2576112"/>
                  <a:gd name="connsiteX66" fmla="*/ 853862 w 4527794"/>
                  <a:gd name="connsiteY66" fmla="*/ 1193664 h 2576112"/>
                  <a:gd name="connsiteX67" fmla="*/ 819011 w 4527794"/>
                  <a:gd name="connsiteY67" fmla="*/ 1193664 h 2576112"/>
                  <a:gd name="connsiteX68" fmla="*/ 819011 w 4527794"/>
                  <a:gd name="connsiteY68" fmla="*/ 1089108 h 2576112"/>
                  <a:gd name="connsiteX69" fmla="*/ 775446 w 4527794"/>
                  <a:gd name="connsiteY69" fmla="*/ 1089108 h 2576112"/>
                  <a:gd name="connsiteX70" fmla="*/ 775446 w 4527794"/>
                  <a:gd name="connsiteY70" fmla="*/ 906140 h 2576112"/>
                  <a:gd name="connsiteX71" fmla="*/ 731882 w 4527794"/>
                  <a:gd name="connsiteY71" fmla="*/ 906140 h 2576112"/>
                  <a:gd name="connsiteX72" fmla="*/ 731882 w 4527794"/>
                  <a:gd name="connsiteY72" fmla="*/ 868384 h 2576112"/>
                  <a:gd name="connsiteX73" fmla="*/ 705744 w 4527794"/>
                  <a:gd name="connsiteY73" fmla="*/ 868384 h 2576112"/>
                  <a:gd name="connsiteX74" fmla="*/ 705744 w 4527794"/>
                  <a:gd name="connsiteY74" fmla="*/ 839341 h 2576112"/>
                  <a:gd name="connsiteX75" fmla="*/ 667987 w 4527794"/>
                  <a:gd name="connsiteY75" fmla="*/ 839341 h 2576112"/>
                  <a:gd name="connsiteX76" fmla="*/ 667987 w 4527794"/>
                  <a:gd name="connsiteY76" fmla="*/ 795777 h 2576112"/>
                  <a:gd name="connsiteX77" fmla="*/ 636040 w 4527794"/>
                  <a:gd name="connsiteY77" fmla="*/ 795777 h 2576112"/>
                  <a:gd name="connsiteX78" fmla="*/ 636040 w 4527794"/>
                  <a:gd name="connsiteY78" fmla="*/ 737691 h 2576112"/>
                  <a:gd name="connsiteX79" fmla="*/ 615710 w 4527794"/>
                  <a:gd name="connsiteY79" fmla="*/ 737691 h 2576112"/>
                  <a:gd name="connsiteX80" fmla="*/ 615710 w 4527794"/>
                  <a:gd name="connsiteY80" fmla="*/ 679605 h 2576112"/>
                  <a:gd name="connsiteX81" fmla="*/ 592476 w 4527794"/>
                  <a:gd name="connsiteY81" fmla="*/ 679605 h 2576112"/>
                  <a:gd name="connsiteX82" fmla="*/ 592476 w 4527794"/>
                  <a:gd name="connsiteY82" fmla="*/ 612806 h 2576112"/>
                  <a:gd name="connsiteX83" fmla="*/ 563433 w 4527794"/>
                  <a:gd name="connsiteY83" fmla="*/ 612806 h 2576112"/>
                  <a:gd name="connsiteX84" fmla="*/ 563433 w 4527794"/>
                  <a:gd name="connsiteY84" fmla="*/ 580859 h 2576112"/>
                  <a:gd name="connsiteX85" fmla="*/ 528581 w 4527794"/>
                  <a:gd name="connsiteY85" fmla="*/ 580859 h 2576112"/>
                  <a:gd name="connsiteX86" fmla="*/ 528581 w 4527794"/>
                  <a:gd name="connsiteY86" fmla="*/ 543103 h 2576112"/>
                  <a:gd name="connsiteX87" fmla="*/ 508251 w 4527794"/>
                  <a:gd name="connsiteY87" fmla="*/ 543103 h 2576112"/>
                  <a:gd name="connsiteX88" fmla="*/ 508251 w 4527794"/>
                  <a:gd name="connsiteY88" fmla="*/ 514060 h 2576112"/>
                  <a:gd name="connsiteX89" fmla="*/ 482113 w 4527794"/>
                  <a:gd name="connsiteY89" fmla="*/ 514060 h 2576112"/>
                  <a:gd name="connsiteX90" fmla="*/ 482113 w 4527794"/>
                  <a:gd name="connsiteY90" fmla="*/ 487921 h 2576112"/>
                  <a:gd name="connsiteX91" fmla="*/ 470496 w 4527794"/>
                  <a:gd name="connsiteY91" fmla="*/ 487921 h 2576112"/>
                  <a:gd name="connsiteX92" fmla="*/ 470496 w 4527794"/>
                  <a:gd name="connsiteY92" fmla="*/ 453070 h 2576112"/>
                  <a:gd name="connsiteX93" fmla="*/ 447262 w 4527794"/>
                  <a:gd name="connsiteY93" fmla="*/ 453070 h 2576112"/>
                  <a:gd name="connsiteX94" fmla="*/ 447262 w 4527794"/>
                  <a:gd name="connsiteY94" fmla="*/ 412410 h 2576112"/>
                  <a:gd name="connsiteX95" fmla="*/ 426931 w 4527794"/>
                  <a:gd name="connsiteY95" fmla="*/ 412410 h 2576112"/>
                  <a:gd name="connsiteX96" fmla="*/ 426931 w 4527794"/>
                  <a:gd name="connsiteY96" fmla="*/ 363037 h 2576112"/>
                  <a:gd name="connsiteX97" fmla="*/ 389175 w 4527794"/>
                  <a:gd name="connsiteY97" fmla="*/ 363037 h 2576112"/>
                  <a:gd name="connsiteX98" fmla="*/ 389175 w 4527794"/>
                  <a:gd name="connsiteY98" fmla="*/ 319472 h 2576112"/>
                  <a:gd name="connsiteX99" fmla="*/ 342707 w 4527794"/>
                  <a:gd name="connsiteY99" fmla="*/ 319472 h 2576112"/>
                  <a:gd name="connsiteX100" fmla="*/ 342707 w 4527794"/>
                  <a:gd name="connsiteY100" fmla="*/ 290430 h 2576112"/>
                  <a:gd name="connsiteX101" fmla="*/ 293334 w 4527794"/>
                  <a:gd name="connsiteY101" fmla="*/ 290430 h 2576112"/>
                  <a:gd name="connsiteX102" fmla="*/ 293334 w 4527794"/>
                  <a:gd name="connsiteY102" fmla="*/ 255578 h 2576112"/>
                  <a:gd name="connsiteX103" fmla="*/ 275908 w 4527794"/>
                  <a:gd name="connsiteY103" fmla="*/ 255578 h 2576112"/>
                  <a:gd name="connsiteX104" fmla="*/ 275908 w 4527794"/>
                  <a:gd name="connsiteY104" fmla="*/ 200396 h 2576112"/>
                  <a:gd name="connsiteX105" fmla="*/ 249769 w 4527794"/>
                  <a:gd name="connsiteY105" fmla="*/ 200396 h 2576112"/>
                  <a:gd name="connsiteX106" fmla="*/ 249769 w 4527794"/>
                  <a:gd name="connsiteY106" fmla="*/ 162640 h 2576112"/>
                  <a:gd name="connsiteX107" fmla="*/ 232343 w 4527794"/>
                  <a:gd name="connsiteY107" fmla="*/ 162640 h 2576112"/>
                  <a:gd name="connsiteX108" fmla="*/ 232343 w 4527794"/>
                  <a:gd name="connsiteY108" fmla="*/ 127789 h 2576112"/>
                  <a:gd name="connsiteX109" fmla="*/ 223631 w 4527794"/>
                  <a:gd name="connsiteY109" fmla="*/ 127789 h 2576112"/>
                  <a:gd name="connsiteX110" fmla="*/ 223631 w 4527794"/>
                  <a:gd name="connsiteY110" fmla="*/ 98747 h 2576112"/>
                  <a:gd name="connsiteX111" fmla="*/ 200396 w 4527794"/>
                  <a:gd name="connsiteY111" fmla="*/ 98747 h 2576112"/>
                  <a:gd name="connsiteX112" fmla="*/ 200396 w 4527794"/>
                  <a:gd name="connsiteY112" fmla="*/ 72607 h 2576112"/>
                  <a:gd name="connsiteX113" fmla="*/ 191683 w 4527794"/>
                  <a:gd name="connsiteY113" fmla="*/ 72607 h 2576112"/>
                  <a:gd name="connsiteX114" fmla="*/ 191683 w 4527794"/>
                  <a:gd name="connsiteY114" fmla="*/ 34852 h 2576112"/>
                  <a:gd name="connsiteX115" fmla="*/ 55182 w 4527794"/>
                  <a:gd name="connsiteY115" fmla="*/ 34852 h 2576112"/>
                  <a:gd name="connsiteX116" fmla="*/ 55182 w 4527794"/>
                  <a:gd name="connsiteY116" fmla="*/ 0 h 2576112"/>
                  <a:gd name="connsiteX117" fmla="*/ 0 w 4527794"/>
                  <a:gd name="connsiteY117" fmla="*/ 0 h 2576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527794" h="2576112">
                    <a:moveTo>
                      <a:pt x="4527795" y="2576113"/>
                    </a:moveTo>
                    <a:lnTo>
                      <a:pt x="3720398" y="2576113"/>
                    </a:lnTo>
                    <a:lnTo>
                      <a:pt x="3720398" y="2515114"/>
                    </a:lnTo>
                    <a:lnTo>
                      <a:pt x="2782310" y="2515114"/>
                    </a:lnTo>
                    <a:lnTo>
                      <a:pt x="2782310" y="2448316"/>
                    </a:lnTo>
                    <a:lnTo>
                      <a:pt x="2361190" y="2448316"/>
                    </a:lnTo>
                    <a:lnTo>
                      <a:pt x="2361190" y="2422179"/>
                    </a:lnTo>
                    <a:lnTo>
                      <a:pt x="2320528" y="2422179"/>
                    </a:lnTo>
                    <a:lnTo>
                      <a:pt x="2320528" y="2378621"/>
                    </a:lnTo>
                    <a:lnTo>
                      <a:pt x="2195646" y="2378621"/>
                    </a:lnTo>
                    <a:lnTo>
                      <a:pt x="2195646" y="2358285"/>
                    </a:lnTo>
                    <a:lnTo>
                      <a:pt x="2091090" y="2358285"/>
                    </a:lnTo>
                    <a:lnTo>
                      <a:pt x="2091090" y="2308917"/>
                    </a:lnTo>
                    <a:lnTo>
                      <a:pt x="1974923" y="2308917"/>
                    </a:lnTo>
                    <a:lnTo>
                      <a:pt x="1974923" y="2282771"/>
                    </a:lnTo>
                    <a:lnTo>
                      <a:pt x="1911029" y="2282771"/>
                    </a:lnTo>
                    <a:lnTo>
                      <a:pt x="1911029" y="2233403"/>
                    </a:lnTo>
                    <a:lnTo>
                      <a:pt x="1896504" y="2233403"/>
                    </a:lnTo>
                    <a:lnTo>
                      <a:pt x="1896504" y="2207266"/>
                    </a:lnTo>
                    <a:lnTo>
                      <a:pt x="1855842" y="2207266"/>
                    </a:lnTo>
                    <a:lnTo>
                      <a:pt x="1855842" y="2137563"/>
                    </a:lnTo>
                    <a:lnTo>
                      <a:pt x="1812284" y="2137563"/>
                    </a:lnTo>
                    <a:lnTo>
                      <a:pt x="1812284" y="2108521"/>
                    </a:lnTo>
                    <a:lnTo>
                      <a:pt x="1774527" y="2108521"/>
                    </a:lnTo>
                    <a:lnTo>
                      <a:pt x="1774527" y="2073669"/>
                    </a:lnTo>
                    <a:lnTo>
                      <a:pt x="1693202" y="2073669"/>
                    </a:lnTo>
                    <a:lnTo>
                      <a:pt x="1693202" y="2038817"/>
                    </a:lnTo>
                    <a:lnTo>
                      <a:pt x="1649635" y="2038817"/>
                    </a:lnTo>
                    <a:lnTo>
                      <a:pt x="1649635" y="1986534"/>
                    </a:lnTo>
                    <a:lnTo>
                      <a:pt x="1594457" y="1986534"/>
                    </a:lnTo>
                    <a:lnTo>
                      <a:pt x="1594457" y="1957492"/>
                    </a:lnTo>
                    <a:lnTo>
                      <a:pt x="1568320" y="1957492"/>
                    </a:lnTo>
                    <a:lnTo>
                      <a:pt x="1568320" y="1893599"/>
                    </a:lnTo>
                    <a:lnTo>
                      <a:pt x="1504426" y="1893599"/>
                    </a:lnTo>
                    <a:lnTo>
                      <a:pt x="1504426" y="1841325"/>
                    </a:lnTo>
                    <a:lnTo>
                      <a:pt x="1457954" y="1841325"/>
                    </a:lnTo>
                    <a:lnTo>
                      <a:pt x="1457954" y="1806474"/>
                    </a:lnTo>
                    <a:lnTo>
                      <a:pt x="1437627" y="1806474"/>
                    </a:lnTo>
                    <a:lnTo>
                      <a:pt x="1437627" y="1771621"/>
                    </a:lnTo>
                    <a:lnTo>
                      <a:pt x="1370829" y="1771621"/>
                    </a:lnTo>
                    <a:lnTo>
                      <a:pt x="1370829" y="1736769"/>
                    </a:lnTo>
                    <a:lnTo>
                      <a:pt x="1341787" y="1736769"/>
                    </a:lnTo>
                    <a:lnTo>
                      <a:pt x="1341787" y="1699012"/>
                    </a:lnTo>
                    <a:lnTo>
                      <a:pt x="1234326" y="1699012"/>
                    </a:lnTo>
                    <a:lnTo>
                      <a:pt x="1234326" y="1681582"/>
                    </a:lnTo>
                    <a:lnTo>
                      <a:pt x="1184948" y="1681582"/>
                    </a:lnTo>
                    <a:lnTo>
                      <a:pt x="1184948" y="1603172"/>
                    </a:lnTo>
                    <a:lnTo>
                      <a:pt x="1135580" y="1603172"/>
                    </a:lnTo>
                    <a:lnTo>
                      <a:pt x="1135580" y="1530563"/>
                    </a:lnTo>
                    <a:lnTo>
                      <a:pt x="1097823" y="1530563"/>
                    </a:lnTo>
                    <a:lnTo>
                      <a:pt x="1097823" y="1510236"/>
                    </a:lnTo>
                    <a:lnTo>
                      <a:pt x="1060066" y="1510236"/>
                    </a:lnTo>
                    <a:lnTo>
                      <a:pt x="1060066" y="1481185"/>
                    </a:lnTo>
                    <a:lnTo>
                      <a:pt x="1036834" y="1481185"/>
                    </a:lnTo>
                    <a:lnTo>
                      <a:pt x="1036834" y="1423102"/>
                    </a:lnTo>
                    <a:lnTo>
                      <a:pt x="1010698" y="1423102"/>
                    </a:lnTo>
                    <a:lnTo>
                      <a:pt x="1010698" y="1379544"/>
                    </a:lnTo>
                    <a:lnTo>
                      <a:pt x="967130" y="1379544"/>
                    </a:lnTo>
                    <a:lnTo>
                      <a:pt x="967130" y="1347597"/>
                    </a:lnTo>
                    <a:lnTo>
                      <a:pt x="926470" y="1347597"/>
                    </a:lnTo>
                    <a:lnTo>
                      <a:pt x="926470" y="1315641"/>
                    </a:lnTo>
                    <a:lnTo>
                      <a:pt x="885810" y="1315641"/>
                    </a:lnTo>
                    <a:lnTo>
                      <a:pt x="885810" y="1283694"/>
                    </a:lnTo>
                    <a:lnTo>
                      <a:pt x="874192" y="1283694"/>
                    </a:lnTo>
                    <a:lnTo>
                      <a:pt x="874192" y="1254652"/>
                    </a:lnTo>
                    <a:lnTo>
                      <a:pt x="853862" y="1254652"/>
                    </a:lnTo>
                    <a:lnTo>
                      <a:pt x="853862" y="1193664"/>
                    </a:lnTo>
                    <a:lnTo>
                      <a:pt x="819011" y="1193664"/>
                    </a:lnTo>
                    <a:lnTo>
                      <a:pt x="819011" y="1089108"/>
                    </a:lnTo>
                    <a:lnTo>
                      <a:pt x="775446" y="1089108"/>
                    </a:lnTo>
                    <a:lnTo>
                      <a:pt x="775446" y="906140"/>
                    </a:lnTo>
                    <a:lnTo>
                      <a:pt x="731882" y="906140"/>
                    </a:lnTo>
                    <a:lnTo>
                      <a:pt x="731882" y="868384"/>
                    </a:lnTo>
                    <a:lnTo>
                      <a:pt x="705744" y="868384"/>
                    </a:lnTo>
                    <a:lnTo>
                      <a:pt x="705744" y="839341"/>
                    </a:lnTo>
                    <a:lnTo>
                      <a:pt x="667987" y="839341"/>
                    </a:lnTo>
                    <a:lnTo>
                      <a:pt x="667987" y="795777"/>
                    </a:lnTo>
                    <a:lnTo>
                      <a:pt x="636040" y="795777"/>
                    </a:lnTo>
                    <a:lnTo>
                      <a:pt x="636040" y="737691"/>
                    </a:lnTo>
                    <a:lnTo>
                      <a:pt x="615710" y="737691"/>
                    </a:lnTo>
                    <a:lnTo>
                      <a:pt x="615710" y="679605"/>
                    </a:lnTo>
                    <a:lnTo>
                      <a:pt x="592476" y="679605"/>
                    </a:lnTo>
                    <a:lnTo>
                      <a:pt x="592476" y="612806"/>
                    </a:lnTo>
                    <a:lnTo>
                      <a:pt x="563433" y="612806"/>
                    </a:lnTo>
                    <a:lnTo>
                      <a:pt x="563433" y="580859"/>
                    </a:lnTo>
                    <a:lnTo>
                      <a:pt x="528581" y="580859"/>
                    </a:lnTo>
                    <a:lnTo>
                      <a:pt x="528581" y="543103"/>
                    </a:lnTo>
                    <a:lnTo>
                      <a:pt x="508251" y="543103"/>
                    </a:lnTo>
                    <a:lnTo>
                      <a:pt x="508251" y="514060"/>
                    </a:lnTo>
                    <a:lnTo>
                      <a:pt x="482113" y="514060"/>
                    </a:lnTo>
                    <a:lnTo>
                      <a:pt x="482113" y="487921"/>
                    </a:lnTo>
                    <a:lnTo>
                      <a:pt x="470496" y="487921"/>
                    </a:lnTo>
                    <a:lnTo>
                      <a:pt x="470496" y="453070"/>
                    </a:lnTo>
                    <a:lnTo>
                      <a:pt x="447262" y="453070"/>
                    </a:lnTo>
                    <a:lnTo>
                      <a:pt x="447262" y="412410"/>
                    </a:lnTo>
                    <a:lnTo>
                      <a:pt x="426931" y="412410"/>
                    </a:lnTo>
                    <a:lnTo>
                      <a:pt x="426931" y="363037"/>
                    </a:lnTo>
                    <a:lnTo>
                      <a:pt x="389175" y="363037"/>
                    </a:lnTo>
                    <a:lnTo>
                      <a:pt x="389175" y="319472"/>
                    </a:lnTo>
                    <a:lnTo>
                      <a:pt x="342707" y="319472"/>
                    </a:lnTo>
                    <a:lnTo>
                      <a:pt x="342707" y="290430"/>
                    </a:lnTo>
                    <a:lnTo>
                      <a:pt x="293334" y="290430"/>
                    </a:lnTo>
                    <a:lnTo>
                      <a:pt x="293334" y="255578"/>
                    </a:lnTo>
                    <a:lnTo>
                      <a:pt x="275908" y="255578"/>
                    </a:lnTo>
                    <a:lnTo>
                      <a:pt x="275908" y="200396"/>
                    </a:lnTo>
                    <a:lnTo>
                      <a:pt x="249769" y="200396"/>
                    </a:lnTo>
                    <a:lnTo>
                      <a:pt x="249769" y="162640"/>
                    </a:lnTo>
                    <a:lnTo>
                      <a:pt x="232343" y="162640"/>
                    </a:lnTo>
                    <a:lnTo>
                      <a:pt x="232343" y="127789"/>
                    </a:lnTo>
                    <a:lnTo>
                      <a:pt x="223631" y="127789"/>
                    </a:lnTo>
                    <a:lnTo>
                      <a:pt x="223631" y="98747"/>
                    </a:lnTo>
                    <a:lnTo>
                      <a:pt x="200396" y="98747"/>
                    </a:lnTo>
                    <a:lnTo>
                      <a:pt x="200396" y="72607"/>
                    </a:lnTo>
                    <a:lnTo>
                      <a:pt x="191683" y="72607"/>
                    </a:lnTo>
                    <a:lnTo>
                      <a:pt x="191683" y="34852"/>
                    </a:lnTo>
                    <a:lnTo>
                      <a:pt x="55182" y="34852"/>
                    </a:lnTo>
                    <a:lnTo>
                      <a:pt x="55182" y="0"/>
                    </a:lnTo>
                    <a:lnTo>
                      <a:pt x="0" y="0"/>
                    </a:lnTo>
                  </a:path>
                </a:pathLst>
              </a:custGeom>
              <a:noFill/>
              <a:ln w="25400" cap="flat">
                <a:solidFill>
                  <a:schemeClr val="accent3"/>
                </a:solidFill>
                <a:prstDash val="solid"/>
                <a:miter/>
              </a:ln>
            </p:spPr>
            <p:txBody>
              <a:bodyPr rtlCol="0" anchor="ctr"/>
              <a:lstStyle/>
              <a:p>
                <a:endParaRPr lang="en-GB"/>
              </a:p>
            </p:txBody>
          </p:sp>
          <p:sp>
            <p:nvSpPr>
              <p:cNvPr id="34" name="Freeform: Shape 57">
                <a:extLst>
                  <a:ext uri="{FF2B5EF4-FFF2-40B4-BE49-F238E27FC236}">
                    <a16:creationId xmlns:a16="http://schemas.microsoft.com/office/drawing/2014/main" id="{DF536BA4-5BD4-4295-944C-8AA84253BE45}"/>
                  </a:ext>
                </a:extLst>
              </p:cNvPr>
              <p:cNvSpPr/>
              <p:nvPr/>
            </p:nvSpPr>
            <p:spPr>
              <a:xfrm>
                <a:off x="5364031" y="398377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35" name="Freeform: Shape 58">
                <a:extLst>
                  <a:ext uri="{FF2B5EF4-FFF2-40B4-BE49-F238E27FC236}">
                    <a16:creationId xmlns:a16="http://schemas.microsoft.com/office/drawing/2014/main" id="{642AC778-C707-4CBB-8C09-560074547BFB}"/>
                  </a:ext>
                </a:extLst>
              </p:cNvPr>
              <p:cNvSpPr/>
              <p:nvPr/>
            </p:nvSpPr>
            <p:spPr>
              <a:xfrm>
                <a:off x="6259381" y="453622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36" name="Freeform: Shape 59">
                <a:extLst>
                  <a:ext uri="{FF2B5EF4-FFF2-40B4-BE49-F238E27FC236}">
                    <a16:creationId xmlns:a16="http://schemas.microsoft.com/office/drawing/2014/main" id="{FEF7C59A-8916-431B-B583-165F65EB0A39}"/>
                  </a:ext>
                </a:extLst>
              </p:cNvPr>
              <p:cNvSpPr/>
              <p:nvPr/>
            </p:nvSpPr>
            <p:spPr>
              <a:xfrm>
                <a:off x="7478591" y="4593373"/>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chemeClr val="accent3"/>
                </a:solidFill>
                <a:prstDash val="solid"/>
                <a:miter/>
              </a:ln>
            </p:spPr>
            <p:txBody>
              <a:bodyPr rtlCol="0" anchor="ctr"/>
              <a:lstStyle/>
              <a:p>
                <a:endParaRPr lang="en-GB"/>
              </a:p>
            </p:txBody>
          </p:sp>
          <p:sp>
            <p:nvSpPr>
              <p:cNvPr id="37" name="Freeform: Shape 60">
                <a:extLst>
                  <a:ext uri="{FF2B5EF4-FFF2-40B4-BE49-F238E27FC236}">
                    <a16:creationId xmlns:a16="http://schemas.microsoft.com/office/drawing/2014/main" id="{BF0011A6-85D6-4AE7-A6FD-38DC9DC5A61D}"/>
                  </a:ext>
                </a:extLst>
              </p:cNvPr>
              <p:cNvSpPr/>
              <p:nvPr/>
            </p:nvSpPr>
            <p:spPr>
              <a:xfrm>
                <a:off x="7764341" y="466958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38" name="Freeform: Shape 61">
                <a:extLst>
                  <a:ext uri="{FF2B5EF4-FFF2-40B4-BE49-F238E27FC236}">
                    <a16:creationId xmlns:a16="http://schemas.microsoft.com/office/drawing/2014/main" id="{4A6ADB38-C9C0-471A-8E07-02B083B5352D}"/>
                  </a:ext>
                </a:extLst>
              </p:cNvPr>
              <p:cNvSpPr/>
              <p:nvPr/>
            </p:nvSpPr>
            <p:spPr>
              <a:xfrm>
                <a:off x="8354900" y="466958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grpSp>
        <p:grpSp>
          <p:nvGrpSpPr>
            <p:cNvPr id="14" name="Group 13">
              <a:extLst>
                <a:ext uri="{FF2B5EF4-FFF2-40B4-BE49-F238E27FC236}">
                  <a16:creationId xmlns:a16="http://schemas.microsoft.com/office/drawing/2014/main" id="{25054E52-C95E-4CC6-96D0-8CE6D2492612}"/>
                </a:ext>
              </a:extLst>
            </p:cNvPr>
            <p:cNvGrpSpPr/>
            <p:nvPr/>
          </p:nvGrpSpPr>
          <p:grpSpPr>
            <a:xfrm>
              <a:off x="1253173" y="2794634"/>
              <a:ext cx="3115627" cy="2153286"/>
              <a:chOff x="4157662" y="2081212"/>
              <a:chExt cx="3869950" cy="2697642"/>
            </a:xfrm>
          </p:grpSpPr>
          <p:sp>
            <p:nvSpPr>
              <p:cNvPr id="18" name="Freeform: Shape 66">
                <a:extLst>
                  <a:ext uri="{FF2B5EF4-FFF2-40B4-BE49-F238E27FC236}">
                    <a16:creationId xmlns:a16="http://schemas.microsoft.com/office/drawing/2014/main" id="{79E0BA43-838F-4A4E-918D-1F1961E675C5}"/>
                  </a:ext>
                </a:extLst>
              </p:cNvPr>
              <p:cNvSpPr/>
              <p:nvPr/>
            </p:nvSpPr>
            <p:spPr>
              <a:xfrm>
                <a:off x="4157662" y="2081212"/>
                <a:ext cx="3869950" cy="2697642"/>
              </a:xfrm>
              <a:custGeom>
                <a:avLst/>
                <a:gdLst>
                  <a:gd name="connsiteX0" fmla="*/ 3869951 w 3869950"/>
                  <a:gd name="connsiteY0" fmla="*/ 2697642 h 2697642"/>
                  <a:gd name="connsiteX1" fmla="*/ 3869951 w 3869950"/>
                  <a:gd name="connsiteY1" fmla="*/ 2431209 h 2697642"/>
                  <a:gd name="connsiteX2" fmla="*/ 2657675 w 3869950"/>
                  <a:gd name="connsiteY2" fmla="*/ 2431209 h 2697642"/>
                  <a:gd name="connsiteX3" fmla="*/ 2657675 w 3869950"/>
                  <a:gd name="connsiteY3" fmla="*/ 2397900 h 2697642"/>
                  <a:gd name="connsiteX4" fmla="*/ 2617708 w 3869950"/>
                  <a:gd name="connsiteY4" fmla="*/ 2397900 h 2697642"/>
                  <a:gd name="connsiteX5" fmla="*/ 2617708 w 3869950"/>
                  <a:gd name="connsiteY5" fmla="*/ 2344617 h 2697642"/>
                  <a:gd name="connsiteX6" fmla="*/ 2344617 w 3869950"/>
                  <a:gd name="connsiteY6" fmla="*/ 2344617 h 2697642"/>
                  <a:gd name="connsiteX7" fmla="*/ 2344617 w 3869950"/>
                  <a:gd name="connsiteY7" fmla="*/ 2311308 h 2697642"/>
                  <a:gd name="connsiteX8" fmla="*/ 2281333 w 3869950"/>
                  <a:gd name="connsiteY8" fmla="*/ 2311308 h 2697642"/>
                  <a:gd name="connsiteX9" fmla="*/ 2281333 w 3869950"/>
                  <a:gd name="connsiteY9" fmla="*/ 2258025 h 2697642"/>
                  <a:gd name="connsiteX10" fmla="*/ 2184759 w 3869950"/>
                  <a:gd name="connsiteY10" fmla="*/ 2258025 h 2697642"/>
                  <a:gd name="connsiteX11" fmla="*/ 2184759 w 3869950"/>
                  <a:gd name="connsiteY11" fmla="*/ 2224716 h 2697642"/>
                  <a:gd name="connsiteX12" fmla="*/ 2051542 w 3869950"/>
                  <a:gd name="connsiteY12" fmla="*/ 2224716 h 2697642"/>
                  <a:gd name="connsiteX13" fmla="*/ 2051542 w 3869950"/>
                  <a:gd name="connsiteY13" fmla="*/ 2188083 h 2697642"/>
                  <a:gd name="connsiteX14" fmla="*/ 2014899 w 3869950"/>
                  <a:gd name="connsiteY14" fmla="*/ 2188083 h 2697642"/>
                  <a:gd name="connsiteX15" fmla="*/ 2014899 w 3869950"/>
                  <a:gd name="connsiteY15" fmla="*/ 2131467 h 2697642"/>
                  <a:gd name="connsiteX16" fmla="*/ 1908334 w 3869950"/>
                  <a:gd name="connsiteY16" fmla="*/ 2131467 h 2697642"/>
                  <a:gd name="connsiteX17" fmla="*/ 1908334 w 3869950"/>
                  <a:gd name="connsiteY17" fmla="*/ 2098167 h 2697642"/>
                  <a:gd name="connsiteX18" fmla="*/ 1808417 w 3869950"/>
                  <a:gd name="connsiteY18" fmla="*/ 2098167 h 2697642"/>
                  <a:gd name="connsiteX19" fmla="*/ 1808417 w 3869950"/>
                  <a:gd name="connsiteY19" fmla="*/ 2048208 h 2697642"/>
                  <a:gd name="connsiteX20" fmla="*/ 1665208 w 3869950"/>
                  <a:gd name="connsiteY20" fmla="*/ 2048208 h 2697642"/>
                  <a:gd name="connsiteX21" fmla="*/ 1665208 w 3869950"/>
                  <a:gd name="connsiteY21" fmla="*/ 2034883 h 2697642"/>
                  <a:gd name="connsiteX22" fmla="*/ 1635233 w 3869950"/>
                  <a:gd name="connsiteY22" fmla="*/ 2034883 h 2697642"/>
                  <a:gd name="connsiteX23" fmla="*/ 1635233 w 3869950"/>
                  <a:gd name="connsiteY23" fmla="*/ 2008242 h 2697642"/>
                  <a:gd name="connsiteX24" fmla="*/ 1482033 w 3869950"/>
                  <a:gd name="connsiteY24" fmla="*/ 2008242 h 2697642"/>
                  <a:gd name="connsiteX25" fmla="*/ 1482033 w 3869950"/>
                  <a:gd name="connsiteY25" fmla="*/ 1981600 h 2697642"/>
                  <a:gd name="connsiteX26" fmla="*/ 1385459 w 3869950"/>
                  <a:gd name="connsiteY26" fmla="*/ 1981600 h 2697642"/>
                  <a:gd name="connsiteX27" fmla="*/ 1385459 w 3869950"/>
                  <a:gd name="connsiteY27" fmla="*/ 1948291 h 2697642"/>
                  <a:gd name="connsiteX28" fmla="*/ 1288875 w 3869950"/>
                  <a:gd name="connsiteY28" fmla="*/ 1948291 h 2697642"/>
                  <a:gd name="connsiteX29" fmla="*/ 1288875 w 3869950"/>
                  <a:gd name="connsiteY29" fmla="*/ 1914992 h 2697642"/>
                  <a:gd name="connsiteX30" fmla="*/ 1248909 w 3869950"/>
                  <a:gd name="connsiteY30" fmla="*/ 1914992 h 2697642"/>
                  <a:gd name="connsiteX31" fmla="*/ 1248909 w 3869950"/>
                  <a:gd name="connsiteY31" fmla="*/ 1868367 h 2697642"/>
                  <a:gd name="connsiteX32" fmla="*/ 1192292 w 3869950"/>
                  <a:gd name="connsiteY32" fmla="*/ 1868367 h 2697642"/>
                  <a:gd name="connsiteX33" fmla="*/ 1192292 w 3869950"/>
                  <a:gd name="connsiteY33" fmla="*/ 1805083 h 2697642"/>
                  <a:gd name="connsiteX34" fmla="*/ 1122350 w 3869950"/>
                  <a:gd name="connsiteY34" fmla="*/ 1805083 h 2697642"/>
                  <a:gd name="connsiteX35" fmla="*/ 1122350 w 3869950"/>
                  <a:gd name="connsiteY35" fmla="*/ 1765125 h 2697642"/>
                  <a:gd name="connsiteX36" fmla="*/ 1095708 w 3869950"/>
                  <a:gd name="connsiteY36" fmla="*/ 1765125 h 2697642"/>
                  <a:gd name="connsiteX37" fmla="*/ 1095708 w 3869950"/>
                  <a:gd name="connsiteY37" fmla="*/ 1705175 h 2697642"/>
                  <a:gd name="connsiteX38" fmla="*/ 1075725 w 3869950"/>
                  <a:gd name="connsiteY38" fmla="*/ 1705175 h 2697642"/>
                  <a:gd name="connsiteX39" fmla="*/ 1075725 w 3869950"/>
                  <a:gd name="connsiteY39" fmla="*/ 1631909 h 2697642"/>
                  <a:gd name="connsiteX40" fmla="*/ 982475 w 3869950"/>
                  <a:gd name="connsiteY40" fmla="*/ 1631909 h 2697642"/>
                  <a:gd name="connsiteX41" fmla="*/ 982475 w 3869950"/>
                  <a:gd name="connsiteY41" fmla="*/ 1571958 h 2697642"/>
                  <a:gd name="connsiteX42" fmla="*/ 932518 w 3869950"/>
                  <a:gd name="connsiteY42" fmla="*/ 1571958 h 2697642"/>
                  <a:gd name="connsiteX43" fmla="*/ 932518 w 3869950"/>
                  <a:gd name="connsiteY43" fmla="*/ 1498692 h 2697642"/>
                  <a:gd name="connsiteX44" fmla="*/ 872570 w 3869950"/>
                  <a:gd name="connsiteY44" fmla="*/ 1498692 h 2697642"/>
                  <a:gd name="connsiteX45" fmla="*/ 872570 w 3869950"/>
                  <a:gd name="connsiteY45" fmla="*/ 1455391 h 2697642"/>
                  <a:gd name="connsiteX46" fmla="*/ 822613 w 3869950"/>
                  <a:gd name="connsiteY46" fmla="*/ 1455391 h 2697642"/>
                  <a:gd name="connsiteX47" fmla="*/ 822613 w 3869950"/>
                  <a:gd name="connsiteY47" fmla="*/ 1305525 h 2697642"/>
                  <a:gd name="connsiteX48" fmla="*/ 802631 w 3869950"/>
                  <a:gd name="connsiteY48" fmla="*/ 1305525 h 2697642"/>
                  <a:gd name="connsiteX49" fmla="*/ 802631 w 3869950"/>
                  <a:gd name="connsiteY49" fmla="*/ 1245575 h 2697642"/>
                  <a:gd name="connsiteX50" fmla="*/ 769327 w 3869950"/>
                  <a:gd name="connsiteY50" fmla="*/ 1245575 h 2697642"/>
                  <a:gd name="connsiteX51" fmla="*/ 769327 w 3869950"/>
                  <a:gd name="connsiteY51" fmla="*/ 1198950 h 2697642"/>
                  <a:gd name="connsiteX52" fmla="*/ 749344 w 3869950"/>
                  <a:gd name="connsiteY52" fmla="*/ 1198950 h 2697642"/>
                  <a:gd name="connsiteX53" fmla="*/ 749344 w 3869950"/>
                  <a:gd name="connsiteY53" fmla="*/ 1162317 h 2697642"/>
                  <a:gd name="connsiteX54" fmla="*/ 722701 w 3869950"/>
                  <a:gd name="connsiteY54" fmla="*/ 1162317 h 2697642"/>
                  <a:gd name="connsiteX55" fmla="*/ 722701 w 3869950"/>
                  <a:gd name="connsiteY55" fmla="*/ 1129008 h 2697642"/>
                  <a:gd name="connsiteX56" fmla="*/ 696057 w 3869950"/>
                  <a:gd name="connsiteY56" fmla="*/ 1129008 h 2697642"/>
                  <a:gd name="connsiteX57" fmla="*/ 696057 w 3869950"/>
                  <a:gd name="connsiteY57" fmla="*/ 1065733 h 2697642"/>
                  <a:gd name="connsiteX58" fmla="*/ 676075 w 3869950"/>
                  <a:gd name="connsiteY58" fmla="*/ 1065733 h 2697642"/>
                  <a:gd name="connsiteX59" fmla="*/ 676075 w 3869950"/>
                  <a:gd name="connsiteY59" fmla="*/ 929187 h 2697642"/>
                  <a:gd name="connsiteX60" fmla="*/ 646102 w 3869950"/>
                  <a:gd name="connsiteY60" fmla="*/ 929187 h 2697642"/>
                  <a:gd name="connsiteX61" fmla="*/ 646102 w 3869950"/>
                  <a:gd name="connsiteY61" fmla="*/ 879231 h 2697642"/>
                  <a:gd name="connsiteX62" fmla="*/ 609467 w 3869950"/>
                  <a:gd name="connsiteY62" fmla="*/ 879231 h 2697642"/>
                  <a:gd name="connsiteX63" fmla="*/ 609467 w 3869950"/>
                  <a:gd name="connsiteY63" fmla="*/ 839266 h 2697642"/>
                  <a:gd name="connsiteX64" fmla="*/ 592815 w 3869950"/>
                  <a:gd name="connsiteY64" fmla="*/ 839266 h 2697642"/>
                  <a:gd name="connsiteX65" fmla="*/ 592815 w 3869950"/>
                  <a:gd name="connsiteY65" fmla="*/ 809292 h 2697642"/>
                  <a:gd name="connsiteX66" fmla="*/ 552850 w 3869950"/>
                  <a:gd name="connsiteY66" fmla="*/ 809292 h 2697642"/>
                  <a:gd name="connsiteX67" fmla="*/ 552850 w 3869950"/>
                  <a:gd name="connsiteY67" fmla="*/ 756005 h 2697642"/>
                  <a:gd name="connsiteX68" fmla="*/ 499563 w 3869950"/>
                  <a:gd name="connsiteY68" fmla="*/ 756005 h 2697642"/>
                  <a:gd name="connsiteX69" fmla="*/ 499563 w 3869950"/>
                  <a:gd name="connsiteY69" fmla="*/ 686067 h 2697642"/>
                  <a:gd name="connsiteX70" fmla="*/ 466258 w 3869950"/>
                  <a:gd name="connsiteY70" fmla="*/ 686067 h 2697642"/>
                  <a:gd name="connsiteX71" fmla="*/ 466258 w 3869950"/>
                  <a:gd name="connsiteY71" fmla="*/ 626119 h 2697642"/>
                  <a:gd name="connsiteX72" fmla="*/ 452938 w 3869950"/>
                  <a:gd name="connsiteY72" fmla="*/ 626119 h 2697642"/>
                  <a:gd name="connsiteX73" fmla="*/ 452938 w 3869950"/>
                  <a:gd name="connsiteY73" fmla="*/ 556180 h 2697642"/>
                  <a:gd name="connsiteX74" fmla="*/ 392989 w 3869950"/>
                  <a:gd name="connsiteY74" fmla="*/ 556180 h 2697642"/>
                  <a:gd name="connsiteX75" fmla="*/ 392989 w 3869950"/>
                  <a:gd name="connsiteY75" fmla="*/ 422963 h 2697642"/>
                  <a:gd name="connsiteX76" fmla="*/ 376338 w 3869950"/>
                  <a:gd name="connsiteY76" fmla="*/ 422963 h 2697642"/>
                  <a:gd name="connsiteX77" fmla="*/ 376338 w 3869950"/>
                  <a:gd name="connsiteY77" fmla="*/ 376338 h 2697642"/>
                  <a:gd name="connsiteX78" fmla="*/ 346363 w 3869950"/>
                  <a:gd name="connsiteY78" fmla="*/ 376338 h 2697642"/>
                  <a:gd name="connsiteX79" fmla="*/ 346363 w 3869950"/>
                  <a:gd name="connsiteY79" fmla="*/ 319720 h 2697642"/>
                  <a:gd name="connsiteX80" fmla="*/ 323051 w 3869950"/>
                  <a:gd name="connsiteY80" fmla="*/ 319720 h 2697642"/>
                  <a:gd name="connsiteX81" fmla="*/ 323051 w 3869950"/>
                  <a:gd name="connsiteY81" fmla="*/ 279755 h 2697642"/>
                  <a:gd name="connsiteX82" fmla="*/ 276425 w 3869950"/>
                  <a:gd name="connsiteY82" fmla="*/ 279755 h 2697642"/>
                  <a:gd name="connsiteX83" fmla="*/ 276425 w 3869950"/>
                  <a:gd name="connsiteY83" fmla="*/ 219807 h 2697642"/>
                  <a:gd name="connsiteX84" fmla="*/ 236460 w 3869950"/>
                  <a:gd name="connsiteY84" fmla="*/ 219807 h 2697642"/>
                  <a:gd name="connsiteX85" fmla="*/ 236460 w 3869950"/>
                  <a:gd name="connsiteY85" fmla="*/ 139877 h 2697642"/>
                  <a:gd name="connsiteX86" fmla="*/ 206486 w 3869950"/>
                  <a:gd name="connsiteY86" fmla="*/ 139877 h 2697642"/>
                  <a:gd name="connsiteX87" fmla="*/ 206486 w 3869950"/>
                  <a:gd name="connsiteY87" fmla="*/ 69939 h 2697642"/>
                  <a:gd name="connsiteX88" fmla="*/ 136548 w 3869950"/>
                  <a:gd name="connsiteY88" fmla="*/ 69939 h 2697642"/>
                  <a:gd name="connsiteX89" fmla="*/ 136548 w 3869950"/>
                  <a:gd name="connsiteY89" fmla="*/ 46626 h 2697642"/>
                  <a:gd name="connsiteX90" fmla="*/ 109904 w 3869950"/>
                  <a:gd name="connsiteY90" fmla="*/ 46626 h 2697642"/>
                  <a:gd name="connsiteX91" fmla="*/ 109904 w 3869950"/>
                  <a:gd name="connsiteY91" fmla="*/ 0 h 2697642"/>
                  <a:gd name="connsiteX92" fmla="*/ 0 w 3869950"/>
                  <a:gd name="connsiteY92" fmla="*/ 0 h 269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869950" h="2697642">
                    <a:moveTo>
                      <a:pt x="3869951" y="2697642"/>
                    </a:moveTo>
                    <a:lnTo>
                      <a:pt x="3869951" y="2431209"/>
                    </a:lnTo>
                    <a:lnTo>
                      <a:pt x="2657675" y="2431209"/>
                    </a:lnTo>
                    <a:lnTo>
                      <a:pt x="2657675" y="2397900"/>
                    </a:lnTo>
                    <a:lnTo>
                      <a:pt x="2617708" y="2397900"/>
                    </a:lnTo>
                    <a:lnTo>
                      <a:pt x="2617708" y="2344617"/>
                    </a:lnTo>
                    <a:lnTo>
                      <a:pt x="2344617" y="2344617"/>
                    </a:lnTo>
                    <a:lnTo>
                      <a:pt x="2344617" y="2311308"/>
                    </a:lnTo>
                    <a:lnTo>
                      <a:pt x="2281333" y="2311308"/>
                    </a:lnTo>
                    <a:lnTo>
                      <a:pt x="2281333" y="2258025"/>
                    </a:lnTo>
                    <a:lnTo>
                      <a:pt x="2184759" y="2258025"/>
                    </a:lnTo>
                    <a:lnTo>
                      <a:pt x="2184759" y="2224716"/>
                    </a:lnTo>
                    <a:lnTo>
                      <a:pt x="2051542" y="2224716"/>
                    </a:lnTo>
                    <a:lnTo>
                      <a:pt x="2051542" y="2188083"/>
                    </a:lnTo>
                    <a:lnTo>
                      <a:pt x="2014899" y="2188083"/>
                    </a:lnTo>
                    <a:lnTo>
                      <a:pt x="2014899" y="2131467"/>
                    </a:lnTo>
                    <a:lnTo>
                      <a:pt x="1908334" y="2131467"/>
                    </a:lnTo>
                    <a:lnTo>
                      <a:pt x="1908334" y="2098167"/>
                    </a:lnTo>
                    <a:lnTo>
                      <a:pt x="1808417" y="2098167"/>
                    </a:lnTo>
                    <a:lnTo>
                      <a:pt x="1808417" y="2048208"/>
                    </a:lnTo>
                    <a:lnTo>
                      <a:pt x="1665208" y="2048208"/>
                    </a:lnTo>
                    <a:lnTo>
                      <a:pt x="1665208" y="2034883"/>
                    </a:lnTo>
                    <a:lnTo>
                      <a:pt x="1635233" y="2034883"/>
                    </a:lnTo>
                    <a:lnTo>
                      <a:pt x="1635233" y="2008242"/>
                    </a:lnTo>
                    <a:lnTo>
                      <a:pt x="1482033" y="2008242"/>
                    </a:lnTo>
                    <a:lnTo>
                      <a:pt x="1482033" y="1981600"/>
                    </a:lnTo>
                    <a:lnTo>
                      <a:pt x="1385459" y="1981600"/>
                    </a:lnTo>
                    <a:lnTo>
                      <a:pt x="1385459" y="1948291"/>
                    </a:lnTo>
                    <a:lnTo>
                      <a:pt x="1288875" y="1948291"/>
                    </a:lnTo>
                    <a:lnTo>
                      <a:pt x="1288875" y="1914992"/>
                    </a:lnTo>
                    <a:lnTo>
                      <a:pt x="1248909" y="1914992"/>
                    </a:lnTo>
                    <a:lnTo>
                      <a:pt x="1248909" y="1868367"/>
                    </a:lnTo>
                    <a:lnTo>
                      <a:pt x="1192292" y="1868367"/>
                    </a:lnTo>
                    <a:lnTo>
                      <a:pt x="1192292" y="1805083"/>
                    </a:lnTo>
                    <a:lnTo>
                      <a:pt x="1122350" y="1805083"/>
                    </a:lnTo>
                    <a:lnTo>
                      <a:pt x="1122350" y="1765125"/>
                    </a:lnTo>
                    <a:lnTo>
                      <a:pt x="1095708" y="1765125"/>
                    </a:lnTo>
                    <a:lnTo>
                      <a:pt x="1095708" y="1705175"/>
                    </a:lnTo>
                    <a:lnTo>
                      <a:pt x="1075725" y="1705175"/>
                    </a:lnTo>
                    <a:lnTo>
                      <a:pt x="1075725" y="1631909"/>
                    </a:lnTo>
                    <a:lnTo>
                      <a:pt x="982475" y="1631909"/>
                    </a:lnTo>
                    <a:lnTo>
                      <a:pt x="982475" y="1571958"/>
                    </a:lnTo>
                    <a:lnTo>
                      <a:pt x="932518" y="1571958"/>
                    </a:lnTo>
                    <a:lnTo>
                      <a:pt x="932518" y="1498692"/>
                    </a:lnTo>
                    <a:lnTo>
                      <a:pt x="872570" y="1498692"/>
                    </a:lnTo>
                    <a:lnTo>
                      <a:pt x="872570" y="1455391"/>
                    </a:lnTo>
                    <a:lnTo>
                      <a:pt x="822613" y="1455391"/>
                    </a:lnTo>
                    <a:lnTo>
                      <a:pt x="822613" y="1305525"/>
                    </a:lnTo>
                    <a:lnTo>
                      <a:pt x="802631" y="1305525"/>
                    </a:lnTo>
                    <a:lnTo>
                      <a:pt x="802631" y="1245575"/>
                    </a:lnTo>
                    <a:lnTo>
                      <a:pt x="769327" y="1245575"/>
                    </a:lnTo>
                    <a:lnTo>
                      <a:pt x="769327" y="1198950"/>
                    </a:lnTo>
                    <a:lnTo>
                      <a:pt x="749344" y="1198950"/>
                    </a:lnTo>
                    <a:lnTo>
                      <a:pt x="749344" y="1162317"/>
                    </a:lnTo>
                    <a:lnTo>
                      <a:pt x="722701" y="1162317"/>
                    </a:lnTo>
                    <a:lnTo>
                      <a:pt x="722701" y="1129008"/>
                    </a:lnTo>
                    <a:lnTo>
                      <a:pt x="696057" y="1129008"/>
                    </a:lnTo>
                    <a:lnTo>
                      <a:pt x="696057" y="1065733"/>
                    </a:lnTo>
                    <a:lnTo>
                      <a:pt x="676075" y="1065733"/>
                    </a:lnTo>
                    <a:lnTo>
                      <a:pt x="676075" y="929187"/>
                    </a:lnTo>
                    <a:lnTo>
                      <a:pt x="646102" y="929187"/>
                    </a:lnTo>
                    <a:lnTo>
                      <a:pt x="646102" y="879231"/>
                    </a:lnTo>
                    <a:lnTo>
                      <a:pt x="609467" y="879231"/>
                    </a:lnTo>
                    <a:lnTo>
                      <a:pt x="609467" y="839266"/>
                    </a:lnTo>
                    <a:lnTo>
                      <a:pt x="592815" y="839266"/>
                    </a:lnTo>
                    <a:lnTo>
                      <a:pt x="592815" y="809292"/>
                    </a:lnTo>
                    <a:lnTo>
                      <a:pt x="552850" y="809292"/>
                    </a:lnTo>
                    <a:lnTo>
                      <a:pt x="552850" y="756005"/>
                    </a:lnTo>
                    <a:lnTo>
                      <a:pt x="499563" y="756005"/>
                    </a:lnTo>
                    <a:lnTo>
                      <a:pt x="499563" y="686067"/>
                    </a:lnTo>
                    <a:lnTo>
                      <a:pt x="466258" y="686067"/>
                    </a:lnTo>
                    <a:lnTo>
                      <a:pt x="466258" y="626119"/>
                    </a:lnTo>
                    <a:lnTo>
                      <a:pt x="452938" y="626119"/>
                    </a:lnTo>
                    <a:lnTo>
                      <a:pt x="452938" y="556180"/>
                    </a:lnTo>
                    <a:lnTo>
                      <a:pt x="392989" y="556180"/>
                    </a:lnTo>
                    <a:lnTo>
                      <a:pt x="392989" y="422963"/>
                    </a:lnTo>
                    <a:lnTo>
                      <a:pt x="376338" y="422963"/>
                    </a:lnTo>
                    <a:lnTo>
                      <a:pt x="376338" y="376338"/>
                    </a:lnTo>
                    <a:lnTo>
                      <a:pt x="346363" y="376338"/>
                    </a:lnTo>
                    <a:lnTo>
                      <a:pt x="346363" y="319720"/>
                    </a:lnTo>
                    <a:lnTo>
                      <a:pt x="323051" y="319720"/>
                    </a:lnTo>
                    <a:lnTo>
                      <a:pt x="323051" y="279755"/>
                    </a:lnTo>
                    <a:lnTo>
                      <a:pt x="276425" y="279755"/>
                    </a:lnTo>
                    <a:lnTo>
                      <a:pt x="276425" y="219807"/>
                    </a:lnTo>
                    <a:lnTo>
                      <a:pt x="236460" y="219807"/>
                    </a:lnTo>
                    <a:lnTo>
                      <a:pt x="236460" y="139877"/>
                    </a:lnTo>
                    <a:lnTo>
                      <a:pt x="206486" y="139877"/>
                    </a:lnTo>
                    <a:lnTo>
                      <a:pt x="206486" y="69939"/>
                    </a:lnTo>
                    <a:lnTo>
                      <a:pt x="136548" y="69939"/>
                    </a:lnTo>
                    <a:lnTo>
                      <a:pt x="136548" y="46626"/>
                    </a:lnTo>
                    <a:lnTo>
                      <a:pt x="109904" y="46626"/>
                    </a:lnTo>
                    <a:lnTo>
                      <a:pt x="109904"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Freeform: Shape 67">
                <a:extLst>
                  <a:ext uri="{FF2B5EF4-FFF2-40B4-BE49-F238E27FC236}">
                    <a16:creationId xmlns:a16="http://schemas.microsoft.com/office/drawing/2014/main" id="{CEAD7B99-FDB6-465E-8EC7-8BB43FEFDE28}"/>
                  </a:ext>
                </a:extLst>
              </p:cNvPr>
              <p:cNvSpPr/>
              <p:nvPr/>
            </p:nvSpPr>
            <p:spPr>
              <a:xfrm>
                <a:off x="5159187" y="367642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Freeform: Shape 68">
                <a:extLst>
                  <a:ext uri="{FF2B5EF4-FFF2-40B4-BE49-F238E27FC236}">
                    <a16:creationId xmlns:a16="http://schemas.microsoft.com/office/drawing/2014/main" id="{F042B6A2-0B2D-4BA4-9A8C-732BF2B13B70}"/>
                  </a:ext>
                </a:extLst>
              </p:cNvPr>
              <p:cNvSpPr/>
              <p:nvPr/>
            </p:nvSpPr>
            <p:spPr>
              <a:xfrm>
                <a:off x="5178237" y="367642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Freeform: Shape 69">
                <a:extLst>
                  <a:ext uri="{FF2B5EF4-FFF2-40B4-BE49-F238E27FC236}">
                    <a16:creationId xmlns:a16="http://schemas.microsoft.com/office/drawing/2014/main" id="{AEFEA16D-AFF2-479F-8AAB-EF5E02DA65F1}"/>
                  </a:ext>
                </a:extLst>
              </p:cNvPr>
              <p:cNvSpPr/>
              <p:nvPr/>
            </p:nvSpPr>
            <p:spPr>
              <a:xfrm>
                <a:off x="5216337" y="367642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Freeform: Shape 70">
                <a:extLst>
                  <a:ext uri="{FF2B5EF4-FFF2-40B4-BE49-F238E27FC236}">
                    <a16:creationId xmlns:a16="http://schemas.microsoft.com/office/drawing/2014/main" id="{482998DE-ED04-4752-9921-09CEA1BD5AA8}"/>
                  </a:ext>
                </a:extLst>
              </p:cNvPr>
              <p:cNvSpPr/>
              <p:nvPr/>
            </p:nvSpPr>
            <p:spPr>
              <a:xfrm>
                <a:off x="5121087" y="36192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Freeform: Shape 71">
                <a:extLst>
                  <a:ext uri="{FF2B5EF4-FFF2-40B4-BE49-F238E27FC236}">
                    <a16:creationId xmlns:a16="http://schemas.microsoft.com/office/drawing/2014/main" id="{56159691-B643-40C1-8987-A2E5BFDEB8FB}"/>
                  </a:ext>
                </a:extLst>
              </p:cNvPr>
              <p:cNvSpPr/>
              <p:nvPr/>
            </p:nvSpPr>
            <p:spPr>
              <a:xfrm>
                <a:off x="5578287" y="401932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Freeform: Shape 72">
                <a:extLst>
                  <a:ext uri="{FF2B5EF4-FFF2-40B4-BE49-F238E27FC236}">
                    <a16:creationId xmlns:a16="http://schemas.microsoft.com/office/drawing/2014/main" id="{0D203153-B980-4DEC-8EFF-1CF50E001AC9}"/>
                  </a:ext>
                </a:extLst>
              </p:cNvPr>
              <p:cNvSpPr/>
              <p:nvPr/>
            </p:nvSpPr>
            <p:spPr>
              <a:xfrm>
                <a:off x="5692587" y="405742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Freeform: Shape 73">
                <a:extLst>
                  <a:ext uri="{FF2B5EF4-FFF2-40B4-BE49-F238E27FC236}">
                    <a16:creationId xmlns:a16="http://schemas.microsoft.com/office/drawing/2014/main" id="{585330F2-0F60-49D1-8ACF-89355F302512}"/>
                  </a:ext>
                </a:extLst>
              </p:cNvPr>
              <p:cNvSpPr/>
              <p:nvPr/>
            </p:nvSpPr>
            <p:spPr>
              <a:xfrm>
                <a:off x="5825937" y="40764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Freeform: Shape 74">
                <a:extLst>
                  <a:ext uri="{FF2B5EF4-FFF2-40B4-BE49-F238E27FC236}">
                    <a16:creationId xmlns:a16="http://schemas.microsoft.com/office/drawing/2014/main" id="{BF3E9F6F-15C4-4A1C-BCE0-653016BC9247}"/>
                  </a:ext>
                </a:extLst>
              </p:cNvPr>
              <p:cNvSpPr/>
              <p:nvPr/>
            </p:nvSpPr>
            <p:spPr>
              <a:xfrm>
                <a:off x="5902137" y="409552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Freeform: Shape 75">
                <a:extLst>
                  <a:ext uri="{FF2B5EF4-FFF2-40B4-BE49-F238E27FC236}">
                    <a16:creationId xmlns:a16="http://schemas.microsoft.com/office/drawing/2014/main" id="{7BF44BA0-ABDD-4159-8DD8-2A9FDFCF3D9B}"/>
                  </a:ext>
                </a:extLst>
              </p:cNvPr>
              <p:cNvSpPr/>
              <p:nvPr/>
            </p:nvSpPr>
            <p:spPr>
              <a:xfrm>
                <a:off x="6035487" y="41526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Freeform: Shape 76">
                <a:extLst>
                  <a:ext uri="{FF2B5EF4-FFF2-40B4-BE49-F238E27FC236}">
                    <a16:creationId xmlns:a16="http://schemas.microsoft.com/office/drawing/2014/main" id="{8C0BD6D0-4FAF-4BA5-8F2A-0B7211F37272}"/>
                  </a:ext>
                </a:extLst>
              </p:cNvPr>
              <p:cNvSpPr/>
              <p:nvPr/>
            </p:nvSpPr>
            <p:spPr>
              <a:xfrm>
                <a:off x="6892737" y="4476530"/>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Freeform: Shape 77">
                <a:extLst>
                  <a:ext uri="{FF2B5EF4-FFF2-40B4-BE49-F238E27FC236}">
                    <a16:creationId xmlns:a16="http://schemas.microsoft.com/office/drawing/2014/main" id="{0ED8D74F-FBA8-4564-BA23-29557BD90609}"/>
                  </a:ext>
                </a:extLst>
              </p:cNvPr>
              <p:cNvSpPr/>
              <p:nvPr/>
            </p:nvSpPr>
            <p:spPr>
              <a:xfrm>
                <a:off x="7178496" y="4476530"/>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Freeform: Shape 78">
                <a:extLst>
                  <a:ext uri="{FF2B5EF4-FFF2-40B4-BE49-F238E27FC236}">
                    <a16:creationId xmlns:a16="http://schemas.microsoft.com/office/drawing/2014/main" id="{A12077F6-96E6-463D-8406-03CF8CEF2541}"/>
                  </a:ext>
                </a:extLst>
              </p:cNvPr>
              <p:cNvSpPr/>
              <p:nvPr/>
            </p:nvSpPr>
            <p:spPr>
              <a:xfrm>
                <a:off x="7273746" y="4476530"/>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 name="Freeform: Shape 79">
                <a:extLst>
                  <a:ext uri="{FF2B5EF4-FFF2-40B4-BE49-F238E27FC236}">
                    <a16:creationId xmlns:a16="http://schemas.microsoft.com/office/drawing/2014/main" id="{796C9663-CD2F-4E28-B2CD-EB72A3044F98}"/>
                  </a:ext>
                </a:extLst>
              </p:cNvPr>
              <p:cNvSpPr/>
              <p:nvPr/>
            </p:nvSpPr>
            <p:spPr>
              <a:xfrm>
                <a:off x="7730946" y="4476530"/>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 name="Freeform: Shape 80">
                <a:extLst>
                  <a:ext uri="{FF2B5EF4-FFF2-40B4-BE49-F238E27FC236}">
                    <a16:creationId xmlns:a16="http://schemas.microsoft.com/office/drawing/2014/main" id="{CB3D945A-3A0B-4EB0-8F0A-21627E43E0CD}"/>
                  </a:ext>
                </a:extLst>
              </p:cNvPr>
              <p:cNvSpPr/>
              <p:nvPr/>
            </p:nvSpPr>
            <p:spPr>
              <a:xfrm>
                <a:off x="7978596" y="4476530"/>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15" name="Straight Connector 14">
              <a:extLst>
                <a:ext uri="{FF2B5EF4-FFF2-40B4-BE49-F238E27FC236}">
                  <a16:creationId xmlns:a16="http://schemas.microsoft.com/office/drawing/2014/main" id="{2F5604F6-B23E-40ED-A01A-7E31447FB642}"/>
                </a:ext>
              </a:extLst>
            </p:cNvPr>
            <p:cNvCxnSpPr/>
            <p:nvPr/>
          </p:nvCxnSpPr>
          <p:spPr>
            <a:xfrm>
              <a:off x="4663440" y="4226560"/>
              <a:ext cx="252000" cy="0"/>
            </a:xfrm>
            <a:prstGeom prst="line">
              <a:avLst/>
            </a:prstGeom>
            <a:noFill/>
            <a:ln w="25400" cap="flat">
              <a:solidFill>
                <a:schemeClr val="accent3"/>
              </a:solidFill>
              <a:prstDash val="solid"/>
              <a:miter/>
            </a:ln>
          </p:spPr>
        </p:cxnSp>
        <p:cxnSp>
          <p:nvCxnSpPr>
            <p:cNvPr id="16" name="Straight Connector 15">
              <a:extLst>
                <a:ext uri="{FF2B5EF4-FFF2-40B4-BE49-F238E27FC236}">
                  <a16:creationId xmlns:a16="http://schemas.microsoft.com/office/drawing/2014/main" id="{C2A4406C-CCBA-4472-94AF-32DAAA2595C4}"/>
                </a:ext>
              </a:extLst>
            </p:cNvPr>
            <p:cNvCxnSpPr/>
            <p:nvPr/>
          </p:nvCxnSpPr>
          <p:spPr>
            <a:xfrm>
              <a:off x="4663440" y="4439920"/>
              <a:ext cx="252000" cy="0"/>
            </a:xfrm>
            <a:prstGeom prst="line">
              <a:avLst/>
            </a:prstGeom>
            <a:noFill/>
            <a:ln w="25400" cap="flat">
              <a:solidFill>
                <a:schemeClr val="accent2"/>
              </a:solidFill>
              <a:prstDash val="solid"/>
              <a:miter/>
            </a:ln>
          </p:spPr>
        </p:cxnSp>
        <p:sp>
          <p:nvSpPr>
            <p:cNvPr id="17" name="TextBox 16">
              <a:extLst>
                <a:ext uri="{FF2B5EF4-FFF2-40B4-BE49-F238E27FC236}">
                  <a16:creationId xmlns:a16="http://schemas.microsoft.com/office/drawing/2014/main" id="{F8C011E0-7600-4BC4-BAB6-051B4BA47066}"/>
                </a:ext>
              </a:extLst>
            </p:cNvPr>
            <p:cNvSpPr txBox="1"/>
            <p:nvPr/>
          </p:nvSpPr>
          <p:spPr>
            <a:xfrm>
              <a:off x="4897120" y="4074160"/>
              <a:ext cx="425116" cy="523220"/>
            </a:xfrm>
            <a:prstGeom prst="rect">
              <a:avLst/>
            </a:prstGeom>
            <a:noFill/>
          </p:spPr>
          <p:txBody>
            <a:bodyPr wrap="none" rtlCol="0">
              <a:spAutoFit/>
            </a:bodyPr>
            <a:lstStyle/>
            <a:p>
              <a:r>
                <a:rPr lang="ja-JP" sz="1400"/>
                <a:t>EP</a:t>
              </a:r>
            </a:p>
            <a:p>
              <a:r>
                <a:rPr lang="ja-JP" sz="1400"/>
                <a:t>IP</a:t>
              </a:r>
            </a:p>
          </p:txBody>
        </p:sp>
      </p:grpSp>
      <p:sp>
        <p:nvSpPr>
          <p:cNvPr id="79" name="Freeform 21">
            <a:extLst>
              <a:ext uri="{FF2B5EF4-FFF2-40B4-BE49-F238E27FC236}">
                <a16:creationId xmlns:a16="http://schemas.microsoft.com/office/drawing/2014/main" id="{929604B9-B96B-4FFA-A7A8-28EDF566FE5F}"/>
              </a:ext>
            </a:extLst>
          </p:cNvPr>
          <p:cNvSpPr>
            <a:spLocks/>
          </p:cNvSpPr>
          <p:nvPr/>
        </p:nvSpPr>
        <p:spPr bwMode="auto">
          <a:xfrm>
            <a:off x="7237216" y="2794938"/>
            <a:ext cx="4345184" cy="21428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0" name="TextBox 79">
            <a:extLst>
              <a:ext uri="{FF2B5EF4-FFF2-40B4-BE49-F238E27FC236}">
                <a16:creationId xmlns:a16="http://schemas.microsoft.com/office/drawing/2014/main" id="{2C893BA4-F7DD-4E77-9769-43EC826CB4E6}"/>
              </a:ext>
            </a:extLst>
          </p:cNvPr>
          <p:cNvSpPr txBox="1"/>
          <p:nvPr/>
        </p:nvSpPr>
        <p:spPr>
          <a:xfrm>
            <a:off x="8052159" y="1605280"/>
            <a:ext cx="2659702" cy="338554"/>
          </a:xfrm>
          <a:prstGeom prst="rect">
            <a:avLst/>
          </a:prstGeom>
          <a:noFill/>
        </p:spPr>
        <p:txBody>
          <a:bodyPr wrap="none" rtlCol="0">
            <a:spAutoFit/>
          </a:bodyPr>
          <a:lstStyle/>
          <a:p>
            <a:pPr algn="ctr"/>
            <a:r>
              <a:rPr lang="ja-JP" sz="1600" b="1"/>
              <a:t>無増悪生存期間</a:t>
            </a:r>
          </a:p>
        </p:txBody>
      </p:sp>
      <p:grpSp>
        <p:nvGrpSpPr>
          <p:cNvPr id="81" name="Group 80">
            <a:extLst>
              <a:ext uri="{FF2B5EF4-FFF2-40B4-BE49-F238E27FC236}">
                <a16:creationId xmlns:a16="http://schemas.microsoft.com/office/drawing/2014/main" id="{E9686428-BDA9-44F7-969B-C9AAF28292B8}"/>
              </a:ext>
            </a:extLst>
          </p:cNvPr>
          <p:cNvGrpSpPr/>
          <p:nvPr/>
        </p:nvGrpSpPr>
        <p:grpSpPr>
          <a:xfrm>
            <a:off x="6468161" y="2657807"/>
            <a:ext cx="758754" cy="2411999"/>
            <a:chOff x="1225601" y="1265887"/>
            <a:chExt cx="758754" cy="2858279"/>
          </a:xfrm>
        </p:grpSpPr>
        <p:sp>
          <p:nvSpPr>
            <p:cNvPr id="82" name="Line 6">
              <a:extLst>
                <a:ext uri="{FF2B5EF4-FFF2-40B4-BE49-F238E27FC236}">
                  <a16:creationId xmlns:a16="http://schemas.microsoft.com/office/drawing/2014/main" id="{051F6B87-E7EF-4883-9568-1CEDDB78D7EE}"/>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3" name="Line 7">
              <a:extLst>
                <a:ext uri="{FF2B5EF4-FFF2-40B4-BE49-F238E27FC236}">
                  <a16:creationId xmlns:a16="http://schemas.microsoft.com/office/drawing/2014/main" id="{D154CB9D-AC21-4A0F-8909-D3550DF7C829}"/>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4" name="Line 8">
              <a:extLst>
                <a:ext uri="{FF2B5EF4-FFF2-40B4-BE49-F238E27FC236}">
                  <a16:creationId xmlns:a16="http://schemas.microsoft.com/office/drawing/2014/main" id="{81DD1A0D-B63C-4C4C-ADB5-EFF95BA23C47}"/>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5" name="Line 9">
              <a:extLst>
                <a:ext uri="{FF2B5EF4-FFF2-40B4-BE49-F238E27FC236}">
                  <a16:creationId xmlns:a16="http://schemas.microsoft.com/office/drawing/2014/main" id="{AC56DC00-2F72-4B14-A1D5-40FF6341E620}"/>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6" name="Line 10">
              <a:extLst>
                <a:ext uri="{FF2B5EF4-FFF2-40B4-BE49-F238E27FC236}">
                  <a16:creationId xmlns:a16="http://schemas.microsoft.com/office/drawing/2014/main" id="{29022D56-C48A-4857-9E73-B6B6FCA2F89F}"/>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7" name="Line 11">
              <a:extLst>
                <a:ext uri="{FF2B5EF4-FFF2-40B4-BE49-F238E27FC236}">
                  <a16:creationId xmlns:a16="http://schemas.microsoft.com/office/drawing/2014/main" id="{A548A600-BFA0-4B7B-9868-276E5A59C08E}"/>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8" name="TextBox 87">
              <a:extLst>
                <a:ext uri="{FF2B5EF4-FFF2-40B4-BE49-F238E27FC236}">
                  <a16:creationId xmlns:a16="http://schemas.microsoft.com/office/drawing/2014/main" id="{C786156B-0BC2-4D70-BF96-323F145223BD}"/>
                </a:ext>
              </a:extLst>
            </p:cNvPr>
            <p:cNvSpPr txBox="1"/>
            <p:nvPr/>
          </p:nvSpPr>
          <p:spPr>
            <a:xfrm rot="16200000">
              <a:off x="909149" y="2533421"/>
              <a:ext cx="940681" cy="307777"/>
            </a:xfrm>
            <a:prstGeom prst="rect">
              <a:avLst/>
            </a:prstGeom>
            <a:noFill/>
          </p:spPr>
          <p:txBody>
            <a:bodyPr wrap="none" rtlCol="0">
              <a:spAutoFit/>
            </a:bodyPr>
            <a:lstStyle/>
            <a:p>
              <a:pPr algn="ctr" fontAlgn="base">
                <a:spcBef>
                  <a:spcPct val="0"/>
                </a:spcBef>
                <a:spcAft>
                  <a:spcPct val="0"/>
                </a:spcAft>
              </a:pPr>
              <a:r>
                <a:rPr lang="ja-JP" sz="1400" dirty="0">
                  <a:solidFill>
                    <a:srgbClr val="4D4D4D"/>
                  </a:solidFill>
                  <a:latin typeface="Arial" panose="020B0604020202020204" pitchFamily="34" charset="0"/>
                  <a:ea typeface="MS Mincho"/>
                  <a:cs typeface="Arial" panose="020B0604020202020204" pitchFamily="34" charset="0"/>
                </a:rPr>
                <a:t>PFS	, %</a:t>
              </a:r>
            </a:p>
          </p:txBody>
        </p:sp>
        <p:sp>
          <p:nvSpPr>
            <p:cNvPr id="89" name="TextBox 88">
              <a:extLst>
                <a:ext uri="{FF2B5EF4-FFF2-40B4-BE49-F238E27FC236}">
                  <a16:creationId xmlns:a16="http://schemas.microsoft.com/office/drawing/2014/main" id="{32C01376-344F-4570-B8EE-7CCBC2EA2B44}"/>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90" name="TextBox 89">
              <a:extLst>
                <a:ext uri="{FF2B5EF4-FFF2-40B4-BE49-F238E27FC236}">
                  <a16:creationId xmlns:a16="http://schemas.microsoft.com/office/drawing/2014/main" id="{737160DF-7443-495F-B3F1-A517120FB715}"/>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91" name="TextBox 90">
              <a:extLst>
                <a:ext uri="{FF2B5EF4-FFF2-40B4-BE49-F238E27FC236}">
                  <a16:creationId xmlns:a16="http://schemas.microsoft.com/office/drawing/2014/main" id="{0E37F3B2-C1DF-4646-9E71-BE9BE297EB77}"/>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92" name="TextBox 91">
              <a:extLst>
                <a:ext uri="{FF2B5EF4-FFF2-40B4-BE49-F238E27FC236}">
                  <a16:creationId xmlns:a16="http://schemas.microsoft.com/office/drawing/2014/main" id="{FF589E03-ECCB-4E41-A939-5D0AD2A307FA}"/>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93" name="TextBox 92">
              <a:extLst>
                <a:ext uri="{FF2B5EF4-FFF2-40B4-BE49-F238E27FC236}">
                  <a16:creationId xmlns:a16="http://schemas.microsoft.com/office/drawing/2014/main" id="{D615D0F0-962B-41EA-9FC6-248ED60E533E}"/>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94" name="TextBox 93">
              <a:extLst>
                <a:ext uri="{FF2B5EF4-FFF2-40B4-BE49-F238E27FC236}">
                  <a16:creationId xmlns:a16="http://schemas.microsoft.com/office/drawing/2014/main" id="{D7D7FB9C-90CC-4A90-B6E0-DE055D5B8D62}"/>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95" name="Group 94">
            <a:extLst>
              <a:ext uri="{FF2B5EF4-FFF2-40B4-BE49-F238E27FC236}">
                <a16:creationId xmlns:a16="http://schemas.microsoft.com/office/drawing/2014/main" id="{56AD0FED-5266-4A7E-9FF3-22CBE02A07B3}"/>
              </a:ext>
            </a:extLst>
          </p:cNvPr>
          <p:cNvGrpSpPr/>
          <p:nvPr/>
        </p:nvGrpSpPr>
        <p:grpSpPr>
          <a:xfrm>
            <a:off x="7143185" y="4947549"/>
            <a:ext cx="4576518" cy="608618"/>
            <a:chOff x="1473905" y="5303149"/>
            <a:chExt cx="4734099" cy="608618"/>
          </a:xfrm>
        </p:grpSpPr>
        <p:sp>
          <p:nvSpPr>
            <p:cNvPr id="96" name="TextBox 95">
              <a:extLst>
                <a:ext uri="{FF2B5EF4-FFF2-40B4-BE49-F238E27FC236}">
                  <a16:creationId xmlns:a16="http://schemas.microsoft.com/office/drawing/2014/main" id="{B039AAC2-E347-43FD-8929-575E3C39E3D3}"/>
                </a:ext>
              </a:extLst>
            </p:cNvPr>
            <p:cNvSpPr txBox="1"/>
            <p:nvPr/>
          </p:nvSpPr>
          <p:spPr>
            <a:xfrm>
              <a:off x="2852886" y="5603990"/>
              <a:ext cx="2104585"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フォローアップ時間、月数</a:t>
              </a:r>
            </a:p>
          </p:txBody>
        </p:sp>
        <p:sp>
          <p:nvSpPr>
            <p:cNvPr id="97" name="Line 21">
              <a:extLst>
                <a:ext uri="{FF2B5EF4-FFF2-40B4-BE49-F238E27FC236}">
                  <a16:creationId xmlns:a16="http://schemas.microsoft.com/office/drawing/2014/main" id="{3FB7EF33-E28D-4D13-B6F1-1F6D541562BE}"/>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0F9D1CAE-6FA1-47A4-96B5-1C335596F5D5}"/>
                </a:ext>
              </a:extLst>
            </p:cNvPr>
            <p:cNvSpPr txBox="1"/>
            <p:nvPr/>
          </p:nvSpPr>
          <p:spPr>
            <a:xfrm>
              <a:off x="5927181" y="5375149"/>
              <a:ext cx="28082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72</a:t>
              </a:r>
            </a:p>
          </p:txBody>
        </p:sp>
        <p:sp>
          <p:nvSpPr>
            <p:cNvPr id="99" name="Line 21">
              <a:extLst>
                <a:ext uri="{FF2B5EF4-FFF2-40B4-BE49-F238E27FC236}">
                  <a16:creationId xmlns:a16="http://schemas.microsoft.com/office/drawing/2014/main" id="{A67C5811-D84F-45C0-91CA-268F7F8C0D7A}"/>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D271BE11-48E6-4030-BBAE-53A46ED30A46}"/>
                </a:ext>
              </a:extLst>
            </p:cNvPr>
            <p:cNvSpPr txBox="1"/>
            <p:nvPr/>
          </p:nvSpPr>
          <p:spPr>
            <a:xfrm>
              <a:off x="5551545" y="5375149"/>
              <a:ext cx="28082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66</a:t>
              </a:r>
            </a:p>
          </p:txBody>
        </p:sp>
        <p:sp>
          <p:nvSpPr>
            <p:cNvPr id="101" name="Line 21">
              <a:extLst>
                <a:ext uri="{FF2B5EF4-FFF2-40B4-BE49-F238E27FC236}">
                  <a16:creationId xmlns:a16="http://schemas.microsoft.com/office/drawing/2014/main" id="{2866C722-79F8-4C5D-835A-B8F6B4258665}"/>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EE24D965-46C4-413D-9FE3-3A5A7F3B6FB6}"/>
                </a:ext>
              </a:extLst>
            </p:cNvPr>
            <p:cNvSpPr txBox="1"/>
            <p:nvPr/>
          </p:nvSpPr>
          <p:spPr>
            <a:xfrm>
              <a:off x="5175909" y="5375149"/>
              <a:ext cx="28082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103" name="Line 21">
              <a:extLst>
                <a:ext uri="{FF2B5EF4-FFF2-40B4-BE49-F238E27FC236}">
                  <a16:creationId xmlns:a16="http://schemas.microsoft.com/office/drawing/2014/main" id="{4882340B-CACC-4B92-8C43-93E77A248F31}"/>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0EAF1DCA-564E-477F-81F5-5721BFD84235}"/>
                </a:ext>
              </a:extLst>
            </p:cNvPr>
            <p:cNvSpPr txBox="1"/>
            <p:nvPr/>
          </p:nvSpPr>
          <p:spPr>
            <a:xfrm>
              <a:off x="4800271" y="5375149"/>
              <a:ext cx="28082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54</a:t>
              </a:r>
            </a:p>
          </p:txBody>
        </p:sp>
        <p:sp>
          <p:nvSpPr>
            <p:cNvPr id="105" name="Line 21">
              <a:extLst>
                <a:ext uri="{FF2B5EF4-FFF2-40B4-BE49-F238E27FC236}">
                  <a16:creationId xmlns:a16="http://schemas.microsoft.com/office/drawing/2014/main" id="{F69A2061-0B62-49D2-BC08-63DDE5974D7C}"/>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319AB861-AEA9-47F4-B620-73B0EB207657}"/>
                </a:ext>
              </a:extLst>
            </p:cNvPr>
            <p:cNvSpPr txBox="1"/>
            <p:nvPr/>
          </p:nvSpPr>
          <p:spPr>
            <a:xfrm>
              <a:off x="4424634" y="5375149"/>
              <a:ext cx="28082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107" name="Line 21">
              <a:extLst>
                <a:ext uri="{FF2B5EF4-FFF2-40B4-BE49-F238E27FC236}">
                  <a16:creationId xmlns:a16="http://schemas.microsoft.com/office/drawing/2014/main" id="{6CD4A086-7A02-4149-8D50-0CD6A581D99C}"/>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836D2834-9D81-4323-BE3C-4367F4FB5B42}"/>
                </a:ext>
              </a:extLst>
            </p:cNvPr>
            <p:cNvSpPr txBox="1"/>
            <p:nvPr/>
          </p:nvSpPr>
          <p:spPr>
            <a:xfrm>
              <a:off x="4048998" y="5375149"/>
              <a:ext cx="28082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109" name="Line 21">
              <a:extLst>
                <a:ext uri="{FF2B5EF4-FFF2-40B4-BE49-F238E27FC236}">
                  <a16:creationId xmlns:a16="http://schemas.microsoft.com/office/drawing/2014/main" id="{5B719710-65A0-45FE-B18C-4271B42E0ADD}"/>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86FDBF14-6047-447C-B9BE-90989136DB88}"/>
                </a:ext>
              </a:extLst>
            </p:cNvPr>
            <p:cNvSpPr txBox="1"/>
            <p:nvPr/>
          </p:nvSpPr>
          <p:spPr>
            <a:xfrm>
              <a:off x="3673360" y="5375149"/>
              <a:ext cx="28082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111" name="Line 21">
              <a:extLst>
                <a:ext uri="{FF2B5EF4-FFF2-40B4-BE49-F238E27FC236}">
                  <a16:creationId xmlns:a16="http://schemas.microsoft.com/office/drawing/2014/main" id="{19C355B0-6243-45B7-AB68-7ED2D76EAA4E}"/>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12" name="TextBox 111">
              <a:extLst>
                <a:ext uri="{FF2B5EF4-FFF2-40B4-BE49-F238E27FC236}">
                  <a16:creationId xmlns:a16="http://schemas.microsoft.com/office/drawing/2014/main" id="{6459D739-F063-4FBD-9057-3648E92DC96E}"/>
                </a:ext>
              </a:extLst>
            </p:cNvPr>
            <p:cNvSpPr txBox="1"/>
            <p:nvPr/>
          </p:nvSpPr>
          <p:spPr>
            <a:xfrm>
              <a:off x="3297724" y="5375149"/>
              <a:ext cx="28082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113" name="Line 21">
              <a:extLst>
                <a:ext uri="{FF2B5EF4-FFF2-40B4-BE49-F238E27FC236}">
                  <a16:creationId xmlns:a16="http://schemas.microsoft.com/office/drawing/2014/main" id="{578F8FCD-2AA6-4912-A40E-7986C3DCCEFD}"/>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id="{7E500B41-D4D0-4C3F-B401-A88FB247BC55}"/>
                </a:ext>
              </a:extLst>
            </p:cNvPr>
            <p:cNvSpPr txBox="1"/>
            <p:nvPr/>
          </p:nvSpPr>
          <p:spPr>
            <a:xfrm>
              <a:off x="2922087" y="5375149"/>
              <a:ext cx="28082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115" name="Line 21">
              <a:extLst>
                <a:ext uri="{FF2B5EF4-FFF2-40B4-BE49-F238E27FC236}">
                  <a16:creationId xmlns:a16="http://schemas.microsoft.com/office/drawing/2014/main" id="{4A25C84B-A174-4D84-A2D1-B8F98BB5DED4}"/>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16" name="TextBox 115">
              <a:extLst>
                <a:ext uri="{FF2B5EF4-FFF2-40B4-BE49-F238E27FC236}">
                  <a16:creationId xmlns:a16="http://schemas.microsoft.com/office/drawing/2014/main" id="{1450F0F4-B3B1-4E65-B8E8-7839FD3EA6D7}"/>
                </a:ext>
              </a:extLst>
            </p:cNvPr>
            <p:cNvSpPr txBox="1"/>
            <p:nvPr/>
          </p:nvSpPr>
          <p:spPr>
            <a:xfrm>
              <a:off x="2546450" y="5375149"/>
              <a:ext cx="28082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117" name="Line 21">
              <a:extLst>
                <a:ext uri="{FF2B5EF4-FFF2-40B4-BE49-F238E27FC236}">
                  <a16:creationId xmlns:a16="http://schemas.microsoft.com/office/drawing/2014/main" id="{F925F4F4-E679-4D8E-8D0A-010332ADE807}"/>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id="{6C90C1F4-5260-49E9-ACE7-AF16D29F57E2}"/>
                </a:ext>
              </a:extLst>
            </p:cNvPr>
            <p:cNvSpPr txBox="1"/>
            <p:nvPr/>
          </p:nvSpPr>
          <p:spPr>
            <a:xfrm>
              <a:off x="2170814" y="5375149"/>
              <a:ext cx="280823"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119" name="Line 21">
              <a:extLst>
                <a:ext uri="{FF2B5EF4-FFF2-40B4-BE49-F238E27FC236}">
                  <a16:creationId xmlns:a16="http://schemas.microsoft.com/office/drawing/2014/main" id="{9B34917C-05BA-4E8D-8761-9A6594BB1737}"/>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20" name="TextBox 119">
              <a:extLst>
                <a:ext uri="{FF2B5EF4-FFF2-40B4-BE49-F238E27FC236}">
                  <a16:creationId xmlns:a16="http://schemas.microsoft.com/office/drawing/2014/main" id="{9D194A26-E059-44AB-B6E3-D87DD60F52B5}"/>
                </a:ext>
              </a:extLst>
            </p:cNvPr>
            <p:cNvSpPr txBox="1"/>
            <p:nvPr/>
          </p:nvSpPr>
          <p:spPr>
            <a:xfrm>
              <a:off x="1846579" y="5375149"/>
              <a:ext cx="178016"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121" name="Line 21">
              <a:extLst>
                <a:ext uri="{FF2B5EF4-FFF2-40B4-BE49-F238E27FC236}">
                  <a16:creationId xmlns:a16="http://schemas.microsoft.com/office/drawing/2014/main" id="{5C9AF056-B86C-477A-A189-536FF41B9129}"/>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id="{5FAB5581-72AC-4154-9123-4F0E5A1895C6}"/>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23" name="TextBox 122">
            <a:extLst>
              <a:ext uri="{FF2B5EF4-FFF2-40B4-BE49-F238E27FC236}">
                <a16:creationId xmlns:a16="http://schemas.microsoft.com/office/drawing/2014/main" id="{A21A6A71-45CD-4E37-A0CE-072BE6D6481A}"/>
              </a:ext>
            </a:extLst>
          </p:cNvPr>
          <p:cNvSpPr txBox="1"/>
          <p:nvPr/>
        </p:nvSpPr>
        <p:spPr>
          <a:xfrm>
            <a:off x="8463280" y="2910874"/>
            <a:ext cx="3515360" cy="461665"/>
          </a:xfrm>
          <a:prstGeom prst="rect">
            <a:avLst/>
          </a:prstGeom>
          <a:noFill/>
        </p:spPr>
        <p:txBody>
          <a:bodyPr wrap="square" rtlCol="0">
            <a:spAutoFit/>
          </a:bodyPr>
          <a:lstStyle/>
          <a:p>
            <a:pPr algn="ctr"/>
            <a:r>
              <a:rPr lang="ja-JP" sz="1200"/>
              <a:t>HR 1.060 (95%CI 0.777, 1.445)</a:t>
            </a:r>
            <a:br>
              <a:rPr lang="ja-JP" sz="1200"/>
            </a:br>
            <a:r>
              <a:rPr lang="ja-JP" sz="1200"/>
              <a:t>ログランク試験、両側p値: 0.7161</a:t>
            </a:r>
          </a:p>
        </p:txBody>
      </p:sp>
      <p:cxnSp>
        <p:nvCxnSpPr>
          <p:cNvPr id="124" name="Straight Connector 123">
            <a:extLst>
              <a:ext uri="{FF2B5EF4-FFF2-40B4-BE49-F238E27FC236}">
                <a16:creationId xmlns:a16="http://schemas.microsoft.com/office/drawing/2014/main" id="{7F9A589B-6C65-40E3-8867-DDE5ED6DA086}"/>
              </a:ext>
            </a:extLst>
          </p:cNvPr>
          <p:cNvCxnSpPr/>
          <p:nvPr/>
        </p:nvCxnSpPr>
        <p:spPr>
          <a:xfrm>
            <a:off x="10627360" y="4226560"/>
            <a:ext cx="252000" cy="0"/>
          </a:xfrm>
          <a:prstGeom prst="line">
            <a:avLst/>
          </a:prstGeom>
          <a:noFill/>
          <a:ln w="25400" cap="flat">
            <a:solidFill>
              <a:schemeClr val="accent3"/>
            </a:solidFill>
            <a:prstDash val="solid"/>
            <a:miter/>
          </a:ln>
        </p:spPr>
      </p:cxnSp>
      <p:cxnSp>
        <p:nvCxnSpPr>
          <p:cNvPr id="125" name="Straight Connector 124">
            <a:extLst>
              <a:ext uri="{FF2B5EF4-FFF2-40B4-BE49-F238E27FC236}">
                <a16:creationId xmlns:a16="http://schemas.microsoft.com/office/drawing/2014/main" id="{035686C8-A127-46CF-87F1-2317723B45E7}"/>
              </a:ext>
            </a:extLst>
          </p:cNvPr>
          <p:cNvCxnSpPr/>
          <p:nvPr/>
        </p:nvCxnSpPr>
        <p:spPr>
          <a:xfrm>
            <a:off x="10627360" y="4439920"/>
            <a:ext cx="252000" cy="0"/>
          </a:xfrm>
          <a:prstGeom prst="line">
            <a:avLst/>
          </a:prstGeom>
          <a:noFill/>
          <a:ln w="25400" cap="flat">
            <a:solidFill>
              <a:schemeClr val="accent2"/>
            </a:solidFill>
            <a:prstDash val="solid"/>
            <a:miter/>
          </a:ln>
        </p:spPr>
      </p:cxnSp>
      <p:sp>
        <p:nvSpPr>
          <p:cNvPr id="126" name="TextBox 125">
            <a:extLst>
              <a:ext uri="{FF2B5EF4-FFF2-40B4-BE49-F238E27FC236}">
                <a16:creationId xmlns:a16="http://schemas.microsoft.com/office/drawing/2014/main" id="{A1895DD1-A45F-471A-84F6-0872058389FC}"/>
              </a:ext>
            </a:extLst>
          </p:cNvPr>
          <p:cNvSpPr txBox="1"/>
          <p:nvPr/>
        </p:nvSpPr>
        <p:spPr>
          <a:xfrm>
            <a:off x="10861040" y="4074160"/>
            <a:ext cx="425116" cy="523220"/>
          </a:xfrm>
          <a:prstGeom prst="rect">
            <a:avLst/>
          </a:prstGeom>
          <a:noFill/>
        </p:spPr>
        <p:txBody>
          <a:bodyPr wrap="none" rtlCol="0">
            <a:spAutoFit/>
          </a:bodyPr>
          <a:lstStyle/>
          <a:p>
            <a:r>
              <a:rPr lang="ja-JP" sz="1400"/>
              <a:t>EP</a:t>
            </a:r>
          </a:p>
          <a:p>
            <a:r>
              <a:rPr lang="ja-JP" sz="1400"/>
              <a:t>IP</a:t>
            </a:r>
          </a:p>
        </p:txBody>
      </p:sp>
      <p:grpSp>
        <p:nvGrpSpPr>
          <p:cNvPr id="127" name="Group 126">
            <a:extLst>
              <a:ext uri="{FF2B5EF4-FFF2-40B4-BE49-F238E27FC236}">
                <a16:creationId xmlns:a16="http://schemas.microsoft.com/office/drawing/2014/main" id="{36AE9F8C-E3FE-41B6-B527-79F7D978AD03}"/>
              </a:ext>
            </a:extLst>
          </p:cNvPr>
          <p:cNvGrpSpPr/>
          <p:nvPr/>
        </p:nvGrpSpPr>
        <p:grpSpPr>
          <a:xfrm>
            <a:off x="7204463" y="2798127"/>
            <a:ext cx="3155108" cy="2064159"/>
            <a:chOff x="4502158" y="2147887"/>
            <a:chExt cx="3916808" cy="2569473"/>
          </a:xfrm>
        </p:grpSpPr>
        <p:sp>
          <p:nvSpPr>
            <p:cNvPr id="128" name="Freeform: Shape 164">
              <a:extLst>
                <a:ext uri="{FF2B5EF4-FFF2-40B4-BE49-F238E27FC236}">
                  <a16:creationId xmlns:a16="http://schemas.microsoft.com/office/drawing/2014/main" id="{78796049-1ABB-474E-9B6D-81FAA8DE9A52}"/>
                </a:ext>
              </a:extLst>
            </p:cNvPr>
            <p:cNvSpPr/>
            <p:nvPr/>
          </p:nvSpPr>
          <p:spPr>
            <a:xfrm>
              <a:off x="4502158" y="2147887"/>
              <a:ext cx="3912759" cy="2538231"/>
            </a:xfrm>
            <a:custGeom>
              <a:avLst/>
              <a:gdLst>
                <a:gd name="connsiteX0" fmla="*/ 3912760 w 3912759"/>
                <a:gd name="connsiteY0" fmla="*/ 2538232 h 2538231"/>
                <a:gd name="connsiteX1" fmla="*/ 1278183 w 3912759"/>
                <a:gd name="connsiteY1" fmla="*/ 2538232 h 2538231"/>
                <a:gd name="connsiteX2" fmla="*/ 1278183 w 3912759"/>
                <a:gd name="connsiteY2" fmla="*/ 2487568 h 2538231"/>
                <a:gd name="connsiteX3" fmla="*/ 1192048 w 3912759"/>
                <a:gd name="connsiteY3" fmla="*/ 2487568 h 2538231"/>
                <a:gd name="connsiteX4" fmla="*/ 1192048 w 3912759"/>
                <a:gd name="connsiteY4" fmla="*/ 2472366 h 2538231"/>
                <a:gd name="connsiteX5" fmla="*/ 1146452 w 3912759"/>
                <a:gd name="connsiteY5" fmla="*/ 2472366 h 2538231"/>
                <a:gd name="connsiteX6" fmla="*/ 1146452 w 3912759"/>
                <a:gd name="connsiteY6" fmla="*/ 2426770 h 2538231"/>
                <a:gd name="connsiteX7" fmla="*/ 1105923 w 3912759"/>
                <a:gd name="connsiteY7" fmla="*/ 2426770 h 2538231"/>
                <a:gd name="connsiteX8" fmla="*/ 1105923 w 3912759"/>
                <a:gd name="connsiteY8" fmla="*/ 2365972 h 2538231"/>
                <a:gd name="connsiteX9" fmla="*/ 1004587 w 3912759"/>
                <a:gd name="connsiteY9" fmla="*/ 2365972 h 2538231"/>
                <a:gd name="connsiteX10" fmla="*/ 1004587 w 3912759"/>
                <a:gd name="connsiteY10" fmla="*/ 2320376 h 2538231"/>
                <a:gd name="connsiteX11" fmla="*/ 958990 w 3912759"/>
                <a:gd name="connsiteY11" fmla="*/ 2320376 h 2538231"/>
                <a:gd name="connsiteX12" fmla="*/ 958990 w 3912759"/>
                <a:gd name="connsiteY12" fmla="*/ 2295039 h 2538231"/>
                <a:gd name="connsiteX13" fmla="*/ 893125 w 3912759"/>
                <a:gd name="connsiteY13" fmla="*/ 2295039 h 2538231"/>
                <a:gd name="connsiteX14" fmla="*/ 893125 w 3912759"/>
                <a:gd name="connsiteY14" fmla="*/ 2234241 h 2538231"/>
                <a:gd name="connsiteX15" fmla="*/ 852596 w 3912759"/>
                <a:gd name="connsiteY15" fmla="*/ 2234241 h 2538231"/>
                <a:gd name="connsiteX16" fmla="*/ 852596 w 3912759"/>
                <a:gd name="connsiteY16" fmla="*/ 2122780 h 2538231"/>
                <a:gd name="connsiteX17" fmla="*/ 771529 w 3912759"/>
                <a:gd name="connsiteY17" fmla="*/ 2122780 h 2538231"/>
                <a:gd name="connsiteX18" fmla="*/ 771529 w 3912759"/>
                <a:gd name="connsiteY18" fmla="*/ 2102510 h 2538231"/>
                <a:gd name="connsiteX19" fmla="*/ 700596 w 3912759"/>
                <a:gd name="connsiteY19" fmla="*/ 2102510 h 2538231"/>
                <a:gd name="connsiteX20" fmla="*/ 700596 w 3912759"/>
                <a:gd name="connsiteY20" fmla="*/ 2031578 h 2538231"/>
                <a:gd name="connsiteX21" fmla="*/ 680336 w 3912759"/>
                <a:gd name="connsiteY21" fmla="*/ 2031578 h 2538231"/>
                <a:gd name="connsiteX22" fmla="*/ 680336 w 3912759"/>
                <a:gd name="connsiteY22" fmla="*/ 1996116 h 2538231"/>
                <a:gd name="connsiteX23" fmla="*/ 639798 w 3912759"/>
                <a:gd name="connsiteY23" fmla="*/ 1996116 h 2538231"/>
                <a:gd name="connsiteX24" fmla="*/ 639798 w 3912759"/>
                <a:gd name="connsiteY24" fmla="*/ 1844126 h 2538231"/>
                <a:gd name="connsiteX25" fmla="*/ 604337 w 3912759"/>
                <a:gd name="connsiteY25" fmla="*/ 1844126 h 2538231"/>
                <a:gd name="connsiteX26" fmla="*/ 604337 w 3912759"/>
                <a:gd name="connsiteY26" fmla="*/ 1813722 h 2538231"/>
                <a:gd name="connsiteX27" fmla="*/ 553673 w 3912759"/>
                <a:gd name="connsiteY27" fmla="*/ 1813722 h 2538231"/>
                <a:gd name="connsiteX28" fmla="*/ 553673 w 3912759"/>
                <a:gd name="connsiteY28" fmla="*/ 1626260 h 2538231"/>
                <a:gd name="connsiteX29" fmla="*/ 518211 w 3912759"/>
                <a:gd name="connsiteY29" fmla="*/ 1626260 h 2538231"/>
                <a:gd name="connsiteX30" fmla="*/ 518211 w 3912759"/>
                <a:gd name="connsiteY30" fmla="*/ 1494530 h 2538231"/>
                <a:gd name="connsiteX31" fmla="*/ 482740 w 3912759"/>
                <a:gd name="connsiteY31" fmla="*/ 1494530 h 2538231"/>
                <a:gd name="connsiteX32" fmla="*/ 482740 w 3912759"/>
                <a:gd name="connsiteY32" fmla="*/ 1438799 h 2538231"/>
                <a:gd name="connsiteX33" fmla="*/ 467538 w 3912759"/>
                <a:gd name="connsiteY33" fmla="*/ 1438799 h 2538231"/>
                <a:gd name="connsiteX34" fmla="*/ 467538 w 3912759"/>
                <a:gd name="connsiteY34" fmla="*/ 1383068 h 2538231"/>
                <a:gd name="connsiteX35" fmla="*/ 437144 w 3912759"/>
                <a:gd name="connsiteY35" fmla="*/ 1383068 h 2538231"/>
                <a:gd name="connsiteX36" fmla="*/ 437144 w 3912759"/>
                <a:gd name="connsiteY36" fmla="*/ 1317203 h 2538231"/>
                <a:gd name="connsiteX37" fmla="*/ 432077 w 3912759"/>
                <a:gd name="connsiteY37" fmla="*/ 1317203 h 2538231"/>
                <a:gd name="connsiteX38" fmla="*/ 432077 w 3912759"/>
                <a:gd name="connsiteY38" fmla="*/ 1220943 h 2538231"/>
                <a:gd name="connsiteX39" fmla="*/ 401673 w 3912759"/>
                <a:gd name="connsiteY39" fmla="*/ 1220943 h 2538231"/>
                <a:gd name="connsiteX40" fmla="*/ 401673 w 3912759"/>
                <a:gd name="connsiteY40" fmla="*/ 1160145 h 2538231"/>
                <a:gd name="connsiteX41" fmla="*/ 361144 w 3912759"/>
                <a:gd name="connsiteY41" fmla="*/ 1160145 h 2538231"/>
                <a:gd name="connsiteX42" fmla="*/ 361144 w 3912759"/>
                <a:gd name="connsiteY42" fmla="*/ 1099347 h 2538231"/>
                <a:gd name="connsiteX43" fmla="*/ 315548 w 3912759"/>
                <a:gd name="connsiteY43" fmla="*/ 1099347 h 2538231"/>
                <a:gd name="connsiteX44" fmla="*/ 315548 w 3912759"/>
                <a:gd name="connsiteY44" fmla="*/ 1020718 h 2538231"/>
                <a:gd name="connsiteX45" fmla="*/ 295603 w 3912759"/>
                <a:gd name="connsiteY45" fmla="*/ 1020718 h 2538231"/>
                <a:gd name="connsiteX46" fmla="*/ 295603 w 3912759"/>
                <a:gd name="connsiteY46" fmla="*/ 952500 h 2538231"/>
                <a:gd name="connsiteX47" fmla="*/ 285497 w 3912759"/>
                <a:gd name="connsiteY47" fmla="*/ 952500 h 2538231"/>
                <a:gd name="connsiteX48" fmla="*/ 285497 w 3912759"/>
                <a:gd name="connsiteY48" fmla="*/ 919655 h 2538231"/>
                <a:gd name="connsiteX49" fmla="*/ 272866 w 3912759"/>
                <a:gd name="connsiteY49" fmla="*/ 919655 h 2538231"/>
                <a:gd name="connsiteX50" fmla="*/ 272866 w 3912759"/>
                <a:gd name="connsiteY50" fmla="*/ 871652 h 2538231"/>
                <a:gd name="connsiteX51" fmla="*/ 257703 w 3912759"/>
                <a:gd name="connsiteY51" fmla="*/ 871652 h 2538231"/>
                <a:gd name="connsiteX52" fmla="*/ 257703 w 3912759"/>
                <a:gd name="connsiteY52" fmla="*/ 785750 h 2538231"/>
                <a:gd name="connsiteX53" fmla="*/ 240024 w 3912759"/>
                <a:gd name="connsiteY53" fmla="*/ 785750 h 2538231"/>
                <a:gd name="connsiteX54" fmla="*/ 240024 w 3912759"/>
                <a:gd name="connsiteY54" fmla="*/ 745325 h 2538231"/>
                <a:gd name="connsiteX55" fmla="*/ 224861 w 3912759"/>
                <a:gd name="connsiteY55" fmla="*/ 745325 h 2538231"/>
                <a:gd name="connsiteX56" fmla="*/ 224861 w 3912759"/>
                <a:gd name="connsiteY56" fmla="*/ 603839 h 2538231"/>
                <a:gd name="connsiteX57" fmla="*/ 214755 w 3912759"/>
                <a:gd name="connsiteY57" fmla="*/ 603839 h 2538231"/>
                <a:gd name="connsiteX58" fmla="*/ 214755 w 3912759"/>
                <a:gd name="connsiteY58" fmla="*/ 482566 h 2538231"/>
                <a:gd name="connsiteX59" fmla="*/ 179383 w 3912759"/>
                <a:gd name="connsiteY59" fmla="*/ 482566 h 2538231"/>
                <a:gd name="connsiteX60" fmla="*/ 179383 w 3912759"/>
                <a:gd name="connsiteY60" fmla="*/ 411824 h 2538231"/>
                <a:gd name="connsiteX61" fmla="*/ 141485 w 3912759"/>
                <a:gd name="connsiteY61" fmla="*/ 411824 h 2538231"/>
                <a:gd name="connsiteX62" fmla="*/ 141485 w 3912759"/>
                <a:gd name="connsiteY62" fmla="*/ 277918 h 2538231"/>
                <a:gd name="connsiteX63" fmla="*/ 116220 w 3912759"/>
                <a:gd name="connsiteY63" fmla="*/ 277918 h 2538231"/>
                <a:gd name="connsiteX64" fmla="*/ 116220 w 3912759"/>
                <a:gd name="connsiteY64" fmla="*/ 126326 h 2538231"/>
                <a:gd name="connsiteX65" fmla="*/ 101061 w 3912759"/>
                <a:gd name="connsiteY65" fmla="*/ 126326 h 2538231"/>
                <a:gd name="connsiteX66" fmla="*/ 101061 w 3912759"/>
                <a:gd name="connsiteY66" fmla="*/ 37898 h 2538231"/>
                <a:gd name="connsiteX67" fmla="*/ 40424 w 3912759"/>
                <a:gd name="connsiteY67" fmla="*/ 37898 h 2538231"/>
                <a:gd name="connsiteX68" fmla="*/ 40424 w 3912759"/>
                <a:gd name="connsiteY68" fmla="*/ 0 h 2538231"/>
                <a:gd name="connsiteX69" fmla="*/ 0 w 3912759"/>
                <a:gd name="connsiteY69" fmla="*/ 0 h 253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912759" h="2538231">
                  <a:moveTo>
                    <a:pt x="3912760" y="2538232"/>
                  </a:moveTo>
                  <a:lnTo>
                    <a:pt x="1278183" y="2538232"/>
                  </a:lnTo>
                  <a:lnTo>
                    <a:pt x="1278183" y="2487568"/>
                  </a:lnTo>
                  <a:lnTo>
                    <a:pt x="1192048" y="2487568"/>
                  </a:lnTo>
                  <a:lnTo>
                    <a:pt x="1192048" y="2472366"/>
                  </a:lnTo>
                  <a:lnTo>
                    <a:pt x="1146452" y="2472366"/>
                  </a:lnTo>
                  <a:lnTo>
                    <a:pt x="1146452" y="2426770"/>
                  </a:lnTo>
                  <a:lnTo>
                    <a:pt x="1105923" y="2426770"/>
                  </a:lnTo>
                  <a:lnTo>
                    <a:pt x="1105923" y="2365972"/>
                  </a:lnTo>
                  <a:lnTo>
                    <a:pt x="1004587" y="2365972"/>
                  </a:lnTo>
                  <a:lnTo>
                    <a:pt x="1004587" y="2320376"/>
                  </a:lnTo>
                  <a:lnTo>
                    <a:pt x="958990" y="2320376"/>
                  </a:lnTo>
                  <a:lnTo>
                    <a:pt x="958990" y="2295039"/>
                  </a:lnTo>
                  <a:lnTo>
                    <a:pt x="893125" y="2295039"/>
                  </a:lnTo>
                  <a:lnTo>
                    <a:pt x="893125" y="2234241"/>
                  </a:lnTo>
                  <a:lnTo>
                    <a:pt x="852596" y="2234241"/>
                  </a:lnTo>
                  <a:lnTo>
                    <a:pt x="852596" y="2122780"/>
                  </a:lnTo>
                  <a:lnTo>
                    <a:pt x="771529" y="2122780"/>
                  </a:lnTo>
                  <a:lnTo>
                    <a:pt x="771529" y="2102510"/>
                  </a:lnTo>
                  <a:lnTo>
                    <a:pt x="700596" y="2102510"/>
                  </a:lnTo>
                  <a:lnTo>
                    <a:pt x="700596" y="2031578"/>
                  </a:lnTo>
                  <a:lnTo>
                    <a:pt x="680336" y="2031578"/>
                  </a:lnTo>
                  <a:lnTo>
                    <a:pt x="680336" y="1996116"/>
                  </a:lnTo>
                  <a:lnTo>
                    <a:pt x="639798" y="1996116"/>
                  </a:lnTo>
                  <a:lnTo>
                    <a:pt x="639798" y="1844126"/>
                  </a:lnTo>
                  <a:lnTo>
                    <a:pt x="604337" y="1844126"/>
                  </a:lnTo>
                  <a:lnTo>
                    <a:pt x="604337" y="1813722"/>
                  </a:lnTo>
                  <a:lnTo>
                    <a:pt x="553673" y="1813722"/>
                  </a:lnTo>
                  <a:lnTo>
                    <a:pt x="553673" y="1626260"/>
                  </a:lnTo>
                  <a:lnTo>
                    <a:pt x="518211" y="1626260"/>
                  </a:lnTo>
                  <a:lnTo>
                    <a:pt x="518211" y="1494530"/>
                  </a:lnTo>
                  <a:lnTo>
                    <a:pt x="482740" y="1494530"/>
                  </a:lnTo>
                  <a:lnTo>
                    <a:pt x="482740" y="1438799"/>
                  </a:lnTo>
                  <a:lnTo>
                    <a:pt x="467538" y="1438799"/>
                  </a:lnTo>
                  <a:lnTo>
                    <a:pt x="467538" y="1383068"/>
                  </a:lnTo>
                  <a:lnTo>
                    <a:pt x="437144" y="1383068"/>
                  </a:lnTo>
                  <a:lnTo>
                    <a:pt x="437144" y="1317203"/>
                  </a:lnTo>
                  <a:lnTo>
                    <a:pt x="432077" y="1317203"/>
                  </a:lnTo>
                  <a:lnTo>
                    <a:pt x="432077" y="1220943"/>
                  </a:lnTo>
                  <a:lnTo>
                    <a:pt x="401673" y="1220943"/>
                  </a:lnTo>
                  <a:lnTo>
                    <a:pt x="401673" y="1160145"/>
                  </a:lnTo>
                  <a:lnTo>
                    <a:pt x="361144" y="1160145"/>
                  </a:lnTo>
                  <a:lnTo>
                    <a:pt x="361144" y="1099347"/>
                  </a:lnTo>
                  <a:lnTo>
                    <a:pt x="315548" y="1099347"/>
                  </a:lnTo>
                  <a:lnTo>
                    <a:pt x="315548" y="1020718"/>
                  </a:lnTo>
                  <a:lnTo>
                    <a:pt x="295603" y="1020718"/>
                  </a:lnTo>
                  <a:lnTo>
                    <a:pt x="295603" y="952500"/>
                  </a:lnTo>
                  <a:lnTo>
                    <a:pt x="285497" y="952500"/>
                  </a:lnTo>
                  <a:lnTo>
                    <a:pt x="285497" y="919655"/>
                  </a:lnTo>
                  <a:lnTo>
                    <a:pt x="272866" y="919655"/>
                  </a:lnTo>
                  <a:lnTo>
                    <a:pt x="272866" y="871652"/>
                  </a:lnTo>
                  <a:lnTo>
                    <a:pt x="257703" y="871652"/>
                  </a:lnTo>
                  <a:lnTo>
                    <a:pt x="257703" y="785750"/>
                  </a:lnTo>
                  <a:lnTo>
                    <a:pt x="240024" y="785750"/>
                  </a:lnTo>
                  <a:lnTo>
                    <a:pt x="240024" y="745325"/>
                  </a:lnTo>
                  <a:lnTo>
                    <a:pt x="224861" y="745325"/>
                  </a:lnTo>
                  <a:lnTo>
                    <a:pt x="224861" y="603839"/>
                  </a:lnTo>
                  <a:lnTo>
                    <a:pt x="214755" y="603839"/>
                  </a:lnTo>
                  <a:lnTo>
                    <a:pt x="214755" y="482566"/>
                  </a:lnTo>
                  <a:lnTo>
                    <a:pt x="179383" y="482566"/>
                  </a:lnTo>
                  <a:lnTo>
                    <a:pt x="179383" y="411824"/>
                  </a:lnTo>
                  <a:lnTo>
                    <a:pt x="141485" y="411824"/>
                  </a:lnTo>
                  <a:lnTo>
                    <a:pt x="141485" y="277918"/>
                  </a:lnTo>
                  <a:lnTo>
                    <a:pt x="116220" y="277918"/>
                  </a:lnTo>
                  <a:lnTo>
                    <a:pt x="116220" y="126326"/>
                  </a:lnTo>
                  <a:lnTo>
                    <a:pt x="101061" y="126326"/>
                  </a:lnTo>
                  <a:lnTo>
                    <a:pt x="101061" y="37898"/>
                  </a:lnTo>
                  <a:lnTo>
                    <a:pt x="40424" y="37898"/>
                  </a:lnTo>
                  <a:lnTo>
                    <a:pt x="40424" y="0"/>
                  </a:lnTo>
                  <a:lnTo>
                    <a:pt x="0" y="0"/>
                  </a:lnTo>
                </a:path>
              </a:pathLst>
            </a:custGeom>
            <a:noFill/>
            <a:ln w="25400" cap="flat">
              <a:solidFill>
                <a:schemeClr val="accent3"/>
              </a:solidFill>
              <a:prstDash val="solid"/>
              <a:miter/>
            </a:ln>
          </p:spPr>
          <p:txBody>
            <a:bodyPr rtlCol="0" anchor="ctr"/>
            <a:lstStyle/>
            <a:p>
              <a:endParaRPr lang="en-GB"/>
            </a:p>
          </p:txBody>
        </p:sp>
        <p:sp>
          <p:nvSpPr>
            <p:cNvPr id="129" name="Freeform: Shape 165">
              <a:extLst>
                <a:ext uri="{FF2B5EF4-FFF2-40B4-BE49-F238E27FC236}">
                  <a16:creationId xmlns:a16="http://schemas.microsoft.com/office/drawing/2014/main" id="{2B0F2F9D-8E8A-4C54-8953-96770EBE12E9}"/>
                </a:ext>
              </a:extLst>
            </p:cNvPr>
            <p:cNvSpPr/>
            <p:nvPr/>
          </p:nvSpPr>
          <p:spPr>
            <a:xfrm>
              <a:off x="6028182" y="464536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130" name="Freeform: Shape 166">
              <a:extLst>
                <a:ext uri="{FF2B5EF4-FFF2-40B4-BE49-F238E27FC236}">
                  <a16:creationId xmlns:a16="http://schemas.microsoft.com/office/drawing/2014/main" id="{C8D850A1-BC34-4678-9EA6-B564D3E9FAA0}"/>
                </a:ext>
              </a:extLst>
            </p:cNvPr>
            <p:cNvSpPr/>
            <p:nvPr/>
          </p:nvSpPr>
          <p:spPr>
            <a:xfrm>
              <a:off x="7209291" y="464536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131" name="Freeform: Shape 167">
              <a:extLst>
                <a:ext uri="{FF2B5EF4-FFF2-40B4-BE49-F238E27FC236}">
                  <a16:creationId xmlns:a16="http://schemas.microsoft.com/office/drawing/2014/main" id="{62976A0F-8108-47A7-A3D6-C69D90B08196}"/>
                </a:ext>
              </a:extLst>
            </p:cNvPr>
            <p:cNvSpPr/>
            <p:nvPr/>
          </p:nvSpPr>
          <p:spPr>
            <a:xfrm>
              <a:off x="8142741" y="464536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132" name="Freeform: Shape 168">
              <a:extLst>
                <a:ext uri="{FF2B5EF4-FFF2-40B4-BE49-F238E27FC236}">
                  <a16:creationId xmlns:a16="http://schemas.microsoft.com/office/drawing/2014/main" id="{F8E4617C-0FE0-4C1E-914E-74DED9400BE5}"/>
                </a:ext>
              </a:extLst>
            </p:cNvPr>
            <p:cNvSpPr/>
            <p:nvPr/>
          </p:nvSpPr>
          <p:spPr>
            <a:xfrm>
              <a:off x="8409441" y="464536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grpSp>
      <p:grpSp>
        <p:nvGrpSpPr>
          <p:cNvPr id="133" name="Group 132">
            <a:extLst>
              <a:ext uri="{FF2B5EF4-FFF2-40B4-BE49-F238E27FC236}">
                <a16:creationId xmlns:a16="http://schemas.microsoft.com/office/drawing/2014/main" id="{B96FB622-BF25-4C33-B680-F832D6290BBE}"/>
              </a:ext>
            </a:extLst>
          </p:cNvPr>
          <p:cNvGrpSpPr/>
          <p:nvPr/>
        </p:nvGrpSpPr>
        <p:grpSpPr>
          <a:xfrm>
            <a:off x="7215823" y="2793364"/>
            <a:ext cx="2874662" cy="2075415"/>
            <a:chOff x="4310062" y="2143124"/>
            <a:chExt cx="3569169" cy="2573369"/>
          </a:xfrm>
        </p:grpSpPr>
        <p:sp>
          <p:nvSpPr>
            <p:cNvPr id="134" name="Freeform: Shape 173">
              <a:extLst>
                <a:ext uri="{FF2B5EF4-FFF2-40B4-BE49-F238E27FC236}">
                  <a16:creationId xmlns:a16="http://schemas.microsoft.com/office/drawing/2014/main" id="{CCF39EC8-5CA2-4116-8074-44A44E7FF9CF}"/>
                </a:ext>
              </a:extLst>
            </p:cNvPr>
            <p:cNvSpPr/>
            <p:nvPr/>
          </p:nvSpPr>
          <p:spPr>
            <a:xfrm>
              <a:off x="4310062" y="2143124"/>
              <a:ext cx="3569169" cy="2535488"/>
            </a:xfrm>
            <a:custGeom>
              <a:avLst/>
              <a:gdLst>
                <a:gd name="connsiteX0" fmla="*/ 3569170 w 3569169"/>
                <a:gd name="connsiteY0" fmla="*/ 2535488 h 2535488"/>
                <a:gd name="connsiteX1" fmla="*/ 1807588 w 3569169"/>
                <a:gd name="connsiteY1" fmla="*/ 2535488 h 2535488"/>
                <a:gd name="connsiteX2" fmla="*/ 1807588 w 3569169"/>
                <a:gd name="connsiteY2" fmla="*/ 2524668 h 2535488"/>
                <a:gd name="connsiteX3" fmla="*/ 1769697 w 3569169"/>
                <a:gd name="connsiteY3" fmla="*/ 2524668 h 2535488"/>
                <a:gd name="connsiteX4" fmla="*/ 1769697 w 3569169"/>
                <a:gd name="connsiteY4" fmla="*/ 2486787 h 2535488"/>
                <a:gd name="connsiteX5" fmla="*/ 1704756 w 3569169"/>
                <a:gd name="connsiteY5" fmla="*/ 2486787 h 2535488"/>
                <a:gd name="connsiteX6" fmla="*/ 1704756 w 3569169"/>
                <a:gd name="connsiteY6" fmla="*/ 2443486 h 2535488"/>
                <a:gd name="connsiteX7" fmla="*/ 1436865 w 3569169"/>
                <a:gd name="connsiteY7" fmla="*/ 2443486 h 2535488"/>
                <a:gd name="connsiteX8" fmla="*/ 1436865 w 3569169"/>
                <a:gd name="connsiteY8" fmla="*/ 2400195 h 2535488"/>
                <a:gd name="connsiteX9" fmla="*/ 1285332 w 3569169"/>
                <a:gd name="connsiteY9" fmla="*/ 2400195 h 2535488"/>
                <a:gd name="connsiteX10" fmla="*/ 1285332 w 3569169"/>
                <a:gd name="connsiteY10" fmla="*/ 2362305 h 2535488"/>
                <a:gd name="connsiteX11" fmla="*/ 1201445 w 3569169"/>
                <a:gd name="connsiteY11" fmla="*/ 2362305 h 2535488"/>
                <a:gd name="connsiteX12" fmla="*/ 1201445 w 3569169"/>
                <a:gd name="connsiteY12" fmla="*/ 2319014 h 2535488"/>
                <a:gd name="connsiteX13" fmla="*/ 1055322 w 3569169"/>
                <a:gd name="connsiteY13" fmla="*/ 2319014 h 2535488"/>
                <a:gd name="connsiteX14" fmla="*/ 1055322 w 3569169"/>
                <a:gd name="connsiteY14" fmla="*/ 2259483 h 2535488"/>
                <a:gd name="connsiteX15" fmla="*/ 871321 w 3569169"/>
                <a:gd name="connsiteY15" fmla="*/ 2259483 h 2535488"/>
                <a:gd name="connsiteX16" fmla="*/ 871321 w 3569169"/>
                <a:gd name="connsiteY16" fmla="*/ 2237832 h 2535488"/>
                <a:gd name="connsiteX17" fmla="*/ 822613 w 3569169"/>
                <a:gd name="connsiteY17" fmla="*/ 2237832 h 2535488"/>
                <a:gd name="connsiteX18" fmla="*/ 822613 w 3569169"/>
                <a:gd name="connsiteY18" fmla="*/ 2167481 h 2535488"/>
                <a:gd name="connsiteX19" fmla="*/ 717081 w 3569169"/>
                <a:gd name="connsiteY19" fmla="*/ 2167481 h 2535488"/>
                <a:gd name="connsiteX20" fmla="*/ 717081 w 3569169"/>
                <a:gd name="connsiteY20" fmla="*/ 2137715 h 2535488"/>
                <a:gd name="connsiteX21" fmla="*/ 681903 w 3569169"/>
                <a:gd name="connsiteY21" fmla="*/ 2137715 h 2535488"/>
                <a:gd name="connsiteX22" fmla="*/ 681903 w 3569169"/>
                <a:gd name="connsiteY22" fmla="*/ 2118770 h 2535488"/>
                <a:gd name="connsiteX23" fmla="*/ 652138 w 3569169"/>
                <a:gd name="connsiteY23" fmla="*/ 2118770 h 2535488"/>
                <a:gd name="connsiteX24" fmla="*/ 652138 w 3569169"/>
                <a:gd name="connsiteY24" fmla="*/ 2078184 h 2535488"/>
                <a:gd name="connsiteX25" fmla="*/ 644020 w 3569169"/>
                <a:gd name="connsiteY25" fmla="*/ 2078184 h 2535488"/>
                <a:gd name="connsiteX26" fmla="*/ 644020 w 3569169"/>
                <a:gd name="connsiteY26" fmla="*/ 2037588 h 2535488"/>
                <a:gd name="connsiteX27" fmla="*/ 622372 w 3569169"/>
                <a:gd name="connsiteY27" fmla="*/ 2037588 h 2535488"/>
                <a:gd name="connsiteX28" fmla="*/ 622372 w 3569169"/>
                <a:gd name="connsiteY28" fmla="*/ 2018652 h 2535488"/>
                <a:gd name="connsiteX29" fmla="*/ 589900 w 3569169"/>
                <a:gd name="connsiteY29" fmla="*/ 2018652 h 2535488"/>
                <a:gd name="connsiteX30" fmla="*/ 589900 w 3569169"/>
                <a:gd name="connsiteY30" fmla="*/ 1972647 h 2535488"/>
                <a:gd name="connsiteX31" fmla="*/ 533075 w 3569169"/>
                <a:gd name="connsiteY31" fmla="*/ 1972647 h 2535488"/>
                <a:gd name="connsiteX32" fmla="*/ 533075 w 3569169"/>
                <a:gd name="connsiteY32" fmla="*/ 1869824 h 2535488"/>
                <a:gd name="connsiteX33" fmla="*/ 530368 w 3569169"/>
                <a:gd name="connsiteY33" fmla="*/ 1869824 h 2535488"/>
                <a:gd name="connsiteX34" fmla="*/ 530368 w 3569169"/>
                <a:gd name="connsiteY34" fmla="*/ 1821113 h 2535488"/>
                <a:gd name="connsiteX35" fmla="*/ 497897 w 3569169"/>
                <a:gd name="connsiteY35" fmla="*/ 1821113 h 2535488"/>
                <a:gd name="connsiteX36" fmla="*/ 497897 w 3569169"/>
                <a:gd name="connsiteY36" fmla="*/ 1742646 h 2535488"/>
                <a:gd name="connsiteX37" fmla="*/ 489778 w 3569169"/>
                <a:gd name="connsiteY37" fmla="*/ 1742646 h 2535488"/>
                <a:gd name="connsiteX38" fmla="*/ 489778 w 3569169"/>
                <a:gd name="connsiteY38" fmla="*/ 1712881 h 2535488"/>
                <a:gd name="connsiteX39" fmla="*/ 454601 w 3569169"/>
                <a:gd name="connsiteY39" fmla="*/ 1712881 h 2535488"/>
                <a:gd name="connsiteX40" fmla="*/ 454601 w 3569169"/>
                <a:gd name="connsiteY40" fmla="*/ 1664170 h 2535488"/>
                <a:gd name="connsiteX41" fmla="*/ 435659 w 3569169"/>
                <a:gd name="connsiteY41" fmla="*/ 1664170 h 2535488"/>
                <a:gd name="connsiteX42" fmla="*/ 435659 w 3569169"/>
                <a:gd name="connsiteY42" fmla="*/ 1564053 h 2535488"/>
                <a:gd name="connsiteX43" fmla="*/ 422129 w 3569169"/>
                <a:gd name="connsiteY43" fmla="*/ 1564053 h 2535488"/>
                <a:gd name="connsiteX44" fmla="*/ 422129 w 3569169"/>
                <a:gd name="connsiteY44" fmla="*/ 1431455 h 2535488"/>
                <a:gd name="connsiteX45" fmla="*/ 408601 w 3569169"/>
                <a:gd name="connsiteY45" fmla="*/ 1431455 h 2535488"/>
                <a:gd name="connsiteX46" fmla="*/ 408601 w 3569169"/>
                <a:gd name="connsiteY46" fmla="*/ 1390869 h 2535488"/>
                <a:gd name="connsiteX47" fmla="*/ 392364 w 3569169"/>
                <a:gd name="connsiteY47" fmla="*/ 1390869 h 2535488"/>
                <a:gd name="connsiteX48" fmla="*/ 392364 w 3569169"/>
                <a:gd name="connsiteY48" fmla="*/ 1334043 h 2535488"/>
                <a:gd name="connsiteX49" fmla="*/ 381541 w 3569169"/>
                <a:gd name="connsiteY49" fmla="*/ 1334043 h 2535488"/>
                <a:gd name="connsiteX50" fmla="*/ 381541 w 3569169"/>
                <a:gd name="connsiteY50" fmla="*/ 1290742 h 2535488"/>
                <a:gd name="connsiteX51" fmla="*/ 351775 w 3569169"/>
                <a:gd name="connsiteY51" fmla="*/ 1290742 h 2535488"/>
                <a:gd name="connsiteX52" fmla="*/ 351775 w 3569169"/>
                <a:gd name="connsiteY52" fmla="*/ 1255566 h 2535488"/>
                <a:gd name="connsiteX53" fmla="*/ 327422 w 3569169"/>
                <a:gd name="connsiteY53" fmla="*/ 1255566 h 2535488"/>
                <a:gd name="connsiteX54" fmla="*/ 327422 w 3569169"/>
                <a:gd name="connsiteY54" fmla="*/ 1177100 h 2535488"/>
                <a:gd name="connsiteX55" fmla="*/ 316598 w 3569169"/>
                <a:gd name="connsiteY55" fmla="*/ 1177100 h 2535488"/>
                <a:gd name="connsiteX56" fmla="*/ 316598 w 3569169"/>
                <a:gd name="connsiteY56" fmla="*/ 1087803 h 2535488"/>
                <a:gd name="connsiteX57" fmla="*/ 286832 w 3569169"/>
                <a:gd name="connsiteY57" fmla="*/ 1087803 h 2535488"/>
                <a:gd name="connsiteX58" fmla="*/ 286832 w 3569169"/>
                <a:gd name="connsiteY58" fmla="*/ 1047207 h 2535488"/>
                <a:gd name="connsiteX59" fmla="*/ 246243 w 3569169"/>
                <a:gd name="connsiteY59" fmla="*/ 1047207 h 2535488"/>
                <a:gd name="connsiteX60" fmla="*/ 246243 w 3569169"/>
                <a:gd name="connsiteY60" fmla="*/ 955205 h 2535488"/>
                <a:gd name="connsiteX61" fmla="*/ 227301 w 3569169"/>
                <a:gd name="connsiteY61" fmla="*/ 955205 h 2535488"/>
                <a:gd name="connsiteX62" fmla="*/ 227301 w 3569169"/>
                <a:gd name="connsiteY62" fmla="*/ 876732 h 2535488"/>
                <a:gd name="connsiteX63" fmla="*/ 227301 w 3569169"/>
                <a:gd name="connsiteY63" fmla="*/ 876732 h 2535488"/>
                <a:gd name="connsiteX64" fmla="*/ 227301 w 3569169"/>
                <a:gd name="connsiteY64" fmla="*/ 833438 h 2535488"/>
                <a:gd name="connsiteX65" fmla="*/ 208359 w 3569169"/>
                <a:gd name="connsiteY65" fmla="*/ 833438 h 2535488"/>
                <a:gd name="connsiteX66" fmla="*/ 208359 w 3569169"/>
                <a:gd name="connsiteY66" fmla="*/ 657550 h 2535488"/>
                <a:gd name="connsiteX67" fmla="*/ 197535 w 3569169"/>
                <a:gd name="connsiteY67" fmla="*/ 657550 h 2535488"/>
                <a:gd name="connsiteX68" fmla="*/ 197535 w 3569169"/>
                <a:gd name="connsiteY68" fmla="*/ 562841 h 2535488"/>
                <a:gd name="connsiteX69" fmla="*/ 156946 w 3569169"/>
                <a:gd name="connsiteY69" fmla="*/ 562841 h 2535488"/>
                <a:gd name="connsiteX70" fmla="*/ 156946 w 3569169"/>
                <a:gd name="connsiteY70" fmla="*/ 487074 h 2535488"/>
                <a:gd name="connsiteX71" fmla="*/ 138004 w 3569169"/>
                <a:gd name="connsiteY71" fmla="*/ 487074 h 2535488"/>
                <a:gd name="connsiteX72" fmla="*/ 138004 w 3569169"/>
                <a:gd name="connsiteY72" fmla="*/ 438366 h 2535488"/>
                <a:gd name="connsiteX73" fmla="*/ 127180 w 3569169"/>
                <a:gd name="connsiteY73" fmla="*/ 438366 h 2535488"/>
                <a:gd name="connsiteX74" fmla="*/ 127180 w 3569169"/>
                <a:gd name="connsiteY74" fmla="*/ 300362 h 2535488"/>
                <a:gd name="connsiteX75" fmla="*/ 121769 w 3569169"/>
                <a:gd name="connsiteY75" fmla="*/ 300362 h 2535488"/>
                <a:gd name="connsiteX76" fmla="*/ 121769 w 3569169"/>
                <a:gd name="connsiteY76" fmla="*/ 238125 h 2535488"/>
                <a:gd name="connsiteX77" fmla="*/ 110944 w 3569169"/>
                <a:gd name="connsiteY77" fmla="*/ 238125 h 2535488"/>
                <a:gd name="connsiteX78" fmla="*/ 110944 w 3569169"/>
                <a:gd name="connsiteY78" fmla="*/ 151534 h 2535488"/>
                <a:gd name="connsiteX79" fmla="*/ 102826 w 3569169"/>
                <a:gd name="connsiteY79" fmla="*/ 151534 h 2535488"/>
                <a:gd name="connsiteX80" fmla="*/ 102826 w 3569169"/>
                <a:gd name="connsiteY80" fmla="*/ 110944 h 2535488"/>
                <a:gd name="connsiteX81" fmla="*/ 97415 w 3569169"/>
                <a:gd name="connsiteY81" fmla="*/ 110944 h 2535488"/>
                <a:gd name="connsiteX82" fmla="*/ 97415 w 3569169"/>
                <a:gd name="connsiteY82" fmla="*/ 0 h 2535488"/>
                <a:gd name="connsiteX83" fmla="*/ 0 w 3569169"/>
                <a:gd name="connsiteY83" fmla="*/ 0 h 253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569169" h="2535488">
                  <a:moveTo>
                    <a:pt x="3569170" y="2535488"/>
                  </a:moveTo>
                  <a:lnTo>
                    <a:pt x="1807588" y="2535488"/>
                  </a:lnTo>
                  <a:lnTo>
                    <a:pt x="1807588" y="2524668"/>
                  </a:lnTo>
                  <a:lnTo>
                    <a:pt x="1769697" y="2524668"/>
                  </a:lnTo>
                  <a:lnTo>
                    <a:pt x="1769697" y="2486787"/>
                  </a:lnTo>
                  <a:lnTo>
                    <a:pt x="1704756" y="2486787"/>
                  </a:lnTo>
                  <a:lnTo>
                    <a:pt x="1704756" y="2443486"/>
                  </a:lnTo>
                  <a:lnTo>
                    <a:pt x="1436865" y="2443486"/>
                  </a:lnTo>
                  <a:lnTo>
                    <a:pt x="1436865" y="2400195"/>
                  </a:lnTo>
                  <a:lnTo>
                    <a:pt x="1285332" y="2400195"/>
                  </a:lnTo>
                  <a:lnTo>
                    <a:pt x="1285332" y="2362305"/>
                  </a:lnTo>
                  <a:lnTo>
                    <a:pt x="1201445" y="2362305"/>
                  </a:lnTo>
                  <a:lnTo>
                    <a:pt x="1201445" y="2319014"/>
                  </a:lnTo>
                  <a:lnTo>
                    <a:pt x="1055322" y="2319014"/>
                  </a:lnTo>
                  <a:lnTo>
                    <a:pt x="1055322" y="2259483"/>
                  </a:lnTo>
                  <a:lnTo>
                    <a:pt x="871321" y="2259483"/>
                  </a:lnTo>
                  <a:lnTo>
                    <a:pt x="871321" y="2237832"/>
                  </a:lnTo>
                  <a:lnTo>
                    <a:pt x="822613" y="2237832"/>
                  </a:lnTo>
                  <a:lnTo>
                    <a:pt x="822613" y="2167481"/>
                  </a:lnTo>
                  <a:lnTo>
                    <a:pt x="717081" y="2167481"/>
                  </a:lnTo>
                  <a:lnTo>
                    <a:pt x="717081" y="2137715"/>
                  </a:lnTo>
                  <a:lnTo>
                    <a:pt x="681903" y="2137715"/>
                  </a:lnTo>
                  <a:lnTo>
                    <a:pt x="681903" y="2118770"/>
                  </a:lnTo>
                  <a:lnTo>
                    <a:pt x="652138" y="2118770"/>
                  </a:lnTo>
                  <a:lnTo>
                    <a:pt x="652138" y="2078184"/>
                  </a:lnTo>
                  <a:lnTo>
                    <a:pt x="644020" y="2078184"/>
                  </a:lnTo>
                  <a:lnTo>
                    <a:pt x="644020" y="2037588"/>
                  </a:lnTo>
                  <a:lnTo>
                    <a:pt x="622372" y="2037588"/>
                  </a:lnTo>
                  <a:lnTo>
                    <a:pt x="622372" y="2018652"/>
                  </a:lnTo>
                  <a:lnTo>
                    <a:pt x="589900" y="2018652"/>
                  </a:lnTo>
                  <a:lnTo>
                    <a:pt x="589900" y="1972647"/>
                  </a:lnTo>
                  <a:lnTo>
                    <a:pt x="533075" y="1972647"/>
                  </a:lnTo>
                  <a:lnTo>
                    <a:pt x="533075" y="1869824"/>
                  </a:lnTo>
                  <a:lnTo>
                    <a:pt x="530368" y="1869824"/>
                  </a:lnTo>
                  <a:lnTo>
                    <a:pt x="530368" y="1821113"/>
                  </a:lnTo>
                  <a:lnTo>
                    <a:pt x="497897" y="1821113"/>
                  </a:lnTo>
                  <a:lnTo>
                    <a:pt x="497897" y="1742646"/>
                  </a:lnTo>
                  <a:lnTo>
                    <a:pt x="489778" y="1742646"/>
                  </a:lnTo>
                  <a:lnTo>
                    <a:pt x="489778" y="1712881"/>
                  </a:lnTo>
                  <a:lnTo>
                    <a:pt x="454601" y="1712881"/>
                  </a:lnTo>
                  <a:lnTo>
                    <a:pt x="454601" y="1664170"/>
                  </a:lnTo>
                  <a:lnTo>
                    <a:pt x="435659" y="1664170"/>
                  </a:lnTo>
                  <a:lnTo>
                    <a:pt x="435659" y="1564053"/>
                  </a:lnTo>
                  <a:lnTo>
                    <a:pt x="422129" y="1564053"/>
                  </a:lnTo>
                  <a:lnTo>
                    <a:pt x="422129" y="1431455"/>
                  </a:lnTo>
                  <a:lnTo>
                    <a:pt x="408601" y="1431455"/>
                  </a:lnTo>
                  <a:lnTo>
                    <a:pt x="408601" y="1390869"/>
                  </a:lnTo>
                  <a:lnTo>
                    <a:pt x="392364" y="1390869"/>
                  </a:lnTo>
                  <a:lnTo>
                    <a:pt x="392364" y="1334043"/>
                  </a:lnTo>
                  <a:lnTo>
                    <a:pt x="381541" y="1334043"/>
                  </a:lnTo>
                  <a:lnTo>
                    <a:pt x="381541" y="1290742"/>
                  </a:lnTo>
                  <a:lnTo>
                    <a:pt x="351775" y="1290742"/>
                  </a:lnTo>
                  <a:lnTo>
                    <a:pt x="351775" y="1255566"/>
                  </a:lnTo>
                  <a:lnTo>
                    <a:pt x="327422" y="1255566"/>
                  </a:lnTo>
                  <a:lnTo>
                    <a:pt x="327422" y="1177100"/>
                  </a:lnTo>
                  <a:lnTo>
                    <a:pt x="316598" y="1177100"/>
                  </a:lnTo>
                  <a:lnTo>
                    <a:pt x="316598" y="1087803"/>
                  </a:lnTo>
                  <a:lnTo>
                    <a:pt x="286832" y="1087803"/>
                  </a:lnTo>
                  <a:lnTo>
                    <a:pt x="286832" y="1047207"/>
                  </a:lnTo>
                  <a:lnTo>
                    <a:pt x="246243" y="1047207"/>
                  </a:lnTo>
                  <a:lnTo>
                    <a:pt x="246243" y="955205"/>
                  </a:lnTo>
                  <a:lnTo>
                    <a:pt x="227301" y="955205"/>
                  </a:lnTo>
                  <a:lnTo>
                    <a:pt x="227301" y="876732"/>
                  </a:lnTo>
                  <a:lnTo>
                    <a:pt x="227301" y="876732"/>
                  </a:lnTo>
                  <a:lnTo>
                    <a:pt x="227301" y="833438"/>
                  </a:lnTo>
                  <a:lnTo>
                    <a:pt x="208359" y="833438"/>
                  </a:lnTo>
                  <a:lnTo>
                    <a:pt x="208359" y="657550"/>
                  </a:lnTo>
                  <a:lnTo>
                    <a:pt x="197535" y="657550"/>
                  </a:lnTo>
                  <a:lnTo>
                    <a:pt x="197535" y="562841"/>
                  </a:lnTo>
                  <a:lnTo>
                    <a:pt x="156946" y="562841"/>
                  </a:lnTo>
                  <a:lnTo>
                    <a:pt x="156946" y="487074"/>
                  </a:lnTo>
                  <a:lnTo>
                    <a:pt x="138004" y="487074"/>
                  </a:lnTo>
                  <a:lnTo>
                    <a:pt x="138004" y="438366"/>
                  </a:lnTo>
                  <a:lnTo>
                    <a:pt x="127180" y="438366"/>
                  </a:lnTo>
                  <a:lnTo>
                    <a:pt x="127180" y="300362"/>
                  </a:lnTo>
                  <a:lnTo>
                    <a:pt x="121769" y="300362"/>
                  </a:lnTo>
                  <a:lnTo>
                    <a:pt x="121769" y="238125"/>
                  </a:lnTo>
                  <a:lnTo>
                    <a:pt x="110944" y="238125"/>
                  </a:lnTo>
                  <a:lnTo>
                    <a:pt x="110944" y="151534"/>
                  </a:lnTo>
                  <a:lnTo>
                    <a:pt x="102826" y="151534"/>
                  </a:lnTo>
                  <a:lnTo>
                    <a:pt x="102826" y="110944"/>
                  </a:lnTo>
                  <a:lnTo>
                    <a:pt x="97415" y="110944"/>
                  </a:lnTo>
                  <a:lnTo>
                    <a:pt x="97415" y="0"/>
                  </a:lnTo>
                  <a:lnTo>
                    <a:pt x="0" y="0"/>
                  </a:lnTo>
                </a:path>
              </a:pathLst>
            </a:custGeom>
            <a:noFill/>
            <a:ln w="25400" cap="flat">
              <a:solidFill>
                <a:schemeClr val="accent2"/>
              </a:solidFill>
              <a:prstDash val="solid"/>
              <a:miter/>
            </a:ln>
          </p:spPr>
          <p:txBody>
            <a:bodyPr rtlCol="0" anchor="ctr"/>
            <a:lstStyle/>
            <a:p>
              <a:endParaRPr lang="en-GB"/>
            </a:p>
          </p:txBody>
        </p:sp>
        <p:sp>
          <p:nvSpPr>
            <p:cNvPr id="135" name="Freeform: Shape 174">
              <a:extLst>
                <a:ext uri="{FF2B5EF4-FFF2-40B4-BE49-F238E27FC236}">
                  <a16:creationId xmlns:a16="http://schemas.microsoft.com/office/drawing/2014/main" id="{7478C692-DC2A-4126-9CD7-A1932BEC5316}"/>
                </a:ext>
              </a:extLst>
            </p:cNvPr>
            <p:cNvSpPr/>
            <p:nvPr/>
          </p:nvSpPr>
          <p:spPr>
            <a:xfrm>
              <a:off x="6894261" y="464449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36" name="Freeform: Shape 175">
              <a:extLst>
                <a:ext uri="{FF2B5EF4-FFF2-40B4-BE49-F238E27FC236}">
                  <a16:creationId xmlns:a16="http://schemas.microsoft.com/office/drawing/2014/main" id="{75D8E694-ECA0-47CD-963B-11E18D9953DD}"/>
                </a:ext>
              </a:extLst>
            </p:cNvPr>
            <p:cNvSpPr/>
            <p:nvPr/>
          </p:nvSpPr>
          <p:spPr>
            <a:xfrm>
              <a:off x="6970461" y="464449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37" name="Freeform: Shape 176">
              <a:extLst>
                <a:ext uri="{FF2B5EF4-FFF2-40B4-BE49-F238E27FC236}">
                  <a16:creationId xmlns:a16="http://schemas.microsoft.com/office/drawing/2014/main" id="{3EE3A9A3-459C-4EB6-AC1B-1F0F9CC528B5}"/>
                </a:ext>
              </a:extLst>
            </p:cNvPr>
            <p:cNvSpPr/>
            <p:nvPr/>
          </p:nvSpPr>
          <p:spPr>
            <a:xfrm>
              <a:off x="7865811" y="464449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tlCol="0" anchor="ctr"/>
            <a:lstStyle/>
            <a:p>
              <a:endParaRPr lang="en-GB"/>
            </a:p>
          </p:txBody>
        </p:sp>
      </p:grpSp>
      <p:graphicFrame>
        <p:nvGraphicFramePr>
          <p:cNvPr id="138" name="Table 50">
            <a:extLst>
              <a:ext uri="{FF2B5EF4-FFF2-40B4-BE49-F238E27FC236}">
                <a16:creationId xmlns:a16="http://schemas.microsoft.com/office/drawing/2014/main" id="{79F0324C-00D3-4AAD-989B-A4D6E31BD24A}"/>
              </a:ext>
            </a:extLst>
          </p:cNvPr>
          <p:cNvGraphicFramePr>
            <a:graphicFrameLocks noGrp="1"/>
          </p:cNvGraphicFramePr>
          <p:nvPr>
            <p:extLst>
              <p:ext uri="{D42A27DB-BD31-4B8C-83A1-F6EECF244321}">
                <p14:modId xmlns:p14="http://schemas.microsoft.com/office/powerpoint/2010/main" val="3405028861"/>
              </p:ext>
            </p:extLst>
          </p:nvPr>
        </p:nvGraphicFramePr>
        <p:xfrm>
          <a:off x="7381702" y="1992353"/>
          <a:ext cx="4341899" cy="789998"/>
        </p:xfrm>
        <a:graphic>
          <a:graphicData uri="http://schemas.openxmlformats.org/drawingml/2006/table">
            <a:tbl>
              <a:tblPr firstRow="1" bandRow="1">
                <a:tableStyleId>{5C22544A-7EE6-4342-B048-85BDC9FD1C3A}</a:tableStyleId>
              </a:tblPr>
              <a:tblGrid>
                <a:gridCol w="1637492">
                  <a:extLst>
                    <a:ext uri="{9D8B030D-6E8A-4147-A177-3AD203B41FA5}">
                      <a16:colId xmlns:a16="http://schemas.microsoft.com/office/drawing/2014/main" val="3097546208"/>
                    </a:ext>
                  </a:extLst>
                </a:gridCol>
                <a:gridCol w="1358669">
                  <a:extLst>
                    <a:ext uri="{9D8B030D-6E8A-4147-A177-3AD203B41FA5}">
                      <a16:colId xmlns:a16="http://schemas.microsoft.com/office/drawing/2014/main" val="4063185582"/>
                    </a:ext>
                  </a:extLst>
                </a:gridCol>
                <a:gridCol w="1345738">
                  <a:extLst>
                    <a:ext uri="{9D8B030D-6E8A-4147-A177-3AD203B41FA5}">
                      <a16:colId xmlns:a16="http://schemas.microsoft.com/office/drawing/2014/main" val="1047099130"/>
                    </a:ext>
                  </a:extLst>
                </a:gridCol>
              </a:tblGrid>
              <a:tr h="265545">
                <a:tc>
                  <a:txBody>
                    <a:bodyPr/>
                    <a:lstStyle/>
                    <a:p>
                      <a:endParaRPr lang="en-GB" sz="11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EP (n=84)</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IP (n=86)</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8902341"/>
                  </a:ext>
                </a:extLst>
              </a:tr>
              <a:tr h="218268">
                <a:tc>
                  <a:txBody>
                    <a:bodyPr/>
                    <a:lstStyle/>
                    <a:p>
                      <a:r>
                        <a:rPr lang="ja-JP" sz="1100">
                          <a:solidFill>
                            <a:schemeClr val="tx1"/>
                          </a:solidFill>
                        </a:rPr>
                        <a:t>1-yr PFS, % (95%CI)</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dirty="0">
                          <a:solidFill>
                            <a:schemeClr val="tx1"/>
                          </a:solidFill>
                        </a:rPr>
                        <a:t>14.3 (7.8、22.6) </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dirty="0">
                          <a:solidFill>
                            <a:schemeClr val="tx1"/>
                          </a:solidFill>
                        </a:rPr>
                        <a:t>15.1 ( 8.5、23.5 ) </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5083951"/>
                  </a:ext>
                </a:extLst>
              </a:tr>
              <a:tr h="265373">
                <a:tc>
                  <a:txBody>
                    <a:bodyPr/>
                    <a:lstStyle/>
                    <a:p>
                      <a:r>
                        <a:rPr lang="ja-JP" sz="1100">
                          <a:solidFill>
                            <a:schemeClr val="tx1"/>
                          </a:solidFill>
                        </a:rPr>
                        <a:t>mPFS、mo (95%CI)</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dirty="0">
                          <a:solidFill>
                            <a:schemeClr val="tx1"/>
                          </a:solidFill>
                        </a:rPr>
                        <a:t>5.6 (4.1、6.9) </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dirty="0">
                          <a:solidFill>
                            <a:schemeClr val="tx1"/>
                          </a:solidFill>
                        </a:rPr>
                        <a:t>5.1 (3.3、5.7) </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3426242"/>
                  </a:ext>
                </a:extLst>
              </a:tr>
            </a:tbl>
          </a:graphicData>
        </a:graphic>
      </p:graphicFrame>
    </p:spTree>
    <p:extLst>
      <p:ext uri="{BB962C8B-B14F-4D97-AF65-F5344CB8AC3E}">
        <p14:creationId xmlns:p14="http://schemas.microsoft.com/office/powerpoint/2010/main" val="40277729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486832" y="179614"/>
            <a:ext cx="11218335" cy="807720"/>
          </a:xfrm>
        </p:spPr>
        <p:txBody>
          <a:bodyPr/>
          <a:lstStyle/>
          <a:p>
            <a:r>
              <a:rPr lang="ja-JP"/>
              <a:t>501：消化器系の進行性神経内分泌癌におけるエトポシド＋シスプラチン対イリノテカン＋シスプラチンの無作為化第III相試験：日本臨床腫瘍研究グループ研究 (JCOG1213) – Morizane C, et al</a:t>
            </a:r>
          </a:p>
        </p:txBody>
      </p:sp>
      <p:sp>
        <p:nvSpPr>
          <p:cNvPr id="17" name="Content Placeholder 2"/>
          <p:cNvSpPr>
            <a:spLocks noGrp="1"/>
          </p:cNvSpPr>
          <p:nvPr>
            <p:ph idx="1"/>
          </p:nvPr>
        </p:nvSpPr>
        <p:spPr>
          <a:xfrm>
            <a:off x="486833" y="1254035"/>
            <a:ext cx="11218335" cy="4746172"/>
          </a:xfrm>
        </p:spPr>
        <p:txBody>
          <a:bodyPr/>
          <a:lstStyle/>
          <a:p>
            <a:pPr marL="0" indent="0">
              <a:buNone/>
            </a:pPr>
            <a:r>
              <a:rPr lang="ja-JP" b="1" dirty="0"/>
              <a:t>主要結果 (続き) </a:t>
            </a:r>
          </a:p>
          <a:p>
            <a:pPr marL="0" indent="0">
              <a:spcBef>
                <a:spcPts val="26400"/>
              </a:spcBef>
              <a:buNone/>
            </a:pPr>
            <a:r>
              <a:rPr lang="ja-JP" b="1" dirty="0"/>
              <a:t>結論</a:t>
            </a:r>
          </a:p>
          <a:p>
            <a:r>
              <a:rPr lang="ja-JP" b="1" dirty="0"/>
              <a:t>消化器系の進行性神経内分泌癌の患者では、いずれのレジメンも優位性を証明することはできなかった。シスプラチン-エトポシドまたはシスプラチン-イリノテカンの両方の組み合わせは、標準的な1 L化学療法オプションのままである</a:t>
            </a:r>
          </a:p>
        </p:txBody>
      </p:sp>
      <p:sp>
        <p:nvSpPr>
          <p:cNvPr id="18" name="Text Placeholder 4"/>
          <p:cNvSpPr>
            <a:spLocks noGrp="1"/>
          </p:cNvSpPr>
          <p:nvPr>
            <p:ph type="body" sz="quarter" idx="11"/>
          </p:nvPr>
        </p:nvSpPr>
        <p:spPr>
          <a:xfrm>
            <a:off x="6197601" y="6096001"/>
            <a:ext cx="5507567" cy="487363"/>
          </a:xfrm>
        </p:spPr>
        <p:txBody>
          <a:bodyPr/>
          <a:lstStyle/>
          <a:p>
            <a:r>
              <a:rPr lang="ja-JP"/>
              <a:t>Morizane C, et al.J Clin Oncol 2022;40(suppl):abstr 501</a:t>
            </a:r>
          </a:p>
        </p:txBody>
      </p:sp>
      <p:graphicFrame>
        <p:nvGraphicFramePr>
          <p:cNvPr id="6" name="Group 88"/>
          <p:cNvGraphicFramePr>
            <a:graphicFrameLocks noGrp="1"/>
          </p:cNvGraphicFramePr>
          <p:nvPr>
            <p:extLst>
              <p:ext uri="{D42A27DB-BD31-4B8C-83A1-F6EECF244321}">
                <p14:modId xmlns:p14="http://schemas.microsoft.com/office/powerpoint/2010/main" val="2200617412"/>
              </p:ext>
            </p:extLst>
          </p:nvPr>
        </p:nvGraphicFramePr>
        <p:xfrm>
          <a:off x="185008" y="1593187"/>
          <a:ext cx="5576896" cy="2418960"/>
        </p:xfrm>
        <a:graphic>
          <a:graphicData uri="http://schemas.openxmlformats.org/drawingml/2006/table">
            <a:tbl>
              <a:tblPr firstRow="1" bandRow="1">
                <a:tableStyleId>{5202B0CA-FC54-4496-8BCA-5EF66A818D29}</a:tableStyleId>
              </a:tblPr>
              <a:tblGrid>
                <a:gridCol w="1633342">
                  <a:extLst>
                    <a:ext uri="{9D8B030D-6E8A-4147-A177-3AD203B41FA5}">
                      <a16:colId xmlns:a16="http://schemas.microsoft.com/office/drawing/2014/main" val="20000"/>
                    </a:ext>
                  </a:extLst>
                </a:gridCol>
                <a:gridCol w="1956872">
                  <a:extLst>
                    <a:ext uri="{9D8B030D-6E8A-4147-A177-3AD203B41FA5}">
                      <a16:colId xmlns:a16="http://schemas.microsoft.com/office/drawing/2014/main" val="20001"/>
                    </a:ext>
                  </a:extLst>
                </a:gridCol>
                <a:gridCol w="1986682">
                  <a:extLst>
                    <a:ext uri="{9D8B030D-6E8A-4147-A177-3AD203B41FA5}">
                      <a16:colId xmlns:a16="http://schemas.microsoft.com/office/drawing/2014/main" val="777828040"/>
                    </a:ext>
                  </a:extLst>
                </a:gridCol>
              </a:tblGrid>
              <a:tr h="27432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エトポシド + </a:t>
                      </a:r>
                      <a:br>
                        <a:rPr kumimoji="0" lang="en-GB" alt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シスプラチン (n=77)</a:t>
                      </a:r>
                    </a:p>
                  </a:txBody>
                  <a:tcPr marT="18000" marB="18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イリノテカン + </a:t>
                      </a:r>
                      <a:br>
                        <a:rPr kumimoji="0" lang="en-GB" alt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シスプラチン (n=80)</a:t>
                      </a:r>
                    </a:p>
                  </a:txBody>
                  <a:tcPr marT="18000" marB="18000" anchor="ctr" horzOverflow="overflow"/>
                </a:tc>
                <a:extLst>
                  <a:ext uri="{0D108BD9-81ED-4DB2-BD59-A6C34878D82A}">
                    <a16:rowId xmlns:a16="http://schemas.microsoft.com/office/drawing/2014/main" val="1000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ORR、% (95%CI) </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54.5 (42.8、65.9) </a:t>
                      </a:r>
                    </a:p>
                  </a:txBody>
                  <a:tcPr marT="18000" marB="18000" anchor="ctr"/>
                </a:tc>
                <a:tc>
                  <a:txBody>
                    <a:bodyPr/>
                    <a:lstStyle/>
                    <a:p>
                      <a:pPr algn="ctr"/>
                      <a:r>
                        <a:rPr kumimoji="0" lang="ja-JP" sz="1400" b="0" i="0" u="none" strike="noStrike" cap="none" normalizeH="0" baseline="0" dirty="0">
                          <a:ln>
                            <a:noFill/>
                          </a:ln>
                          <a:solidFill>
                            <a:schemeClr val="tx1"/>
                          </a:solidFill>
                          <a:latin typeface="+mn-lt"/>
                          <a:ea typeface="MS Mincho"/>
                          <a:cs typeface="Arial" charset="0"/>
                        </a:rPr>
                        <a:t>52.5 (41.0、63.8) </a:t>
                      </a:r>
                    </a:p>
                  </a:txBody>
                  <a:tcPr marT="18000" marB="18000" anchor="ctr"/>
                </a:tc>
                <a:extLst>
                  <a:ext uri="{0D108BD9-81ED-4DB2-BD59-A6C34878D82A}">
                    <a16:rowId xmlns:a16="http://schemas.microsoft.com/office/drawing/2014/main" val="1294574126"/>
                  </a:ext>
                </a:extLst>
              </a:tr>
              <a:tr h="2743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a:ln>
                            <a:noFill/>
                          </a:ln>
                          <a:solidFill>
                            <a:schemeClr val="tx1"/>
                          </a:solidFill>
                        </a:rPr>
                        <a:t>BOR、n (%)</a:t>
                      </a:r>
                    </a:p>
                  </a:txBody>
                  <a:tcPr marT="18000" marB="18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marT="18000" marB="18000" anchor="ctr"/>
                </a:tc>
                <a:tc>
                  <a:txBody>
                    <a:bodyPr/>
                    <a:lstStyle/>
                    <a:p>
                      <a:endParaRPr lang="en-GB" dirty="0"/>
                    </a:p>
                  </a:txBody>
                  <a:tcPr marT="18000" marB="18000" anchor="ctr"/>
                </a:tc>
                <a:extLst>
                  <a:ext uri="{0D108BD9-81ED-4DB2-BD59-A6C34878D82A}">
                    <a16:rowId xmlns:a16="http://schemas.microsoft.com/office/drawing/2014/main" val="3930904834"/>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CR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1 (1.3)</a:t>
                      </a:r>
                    </a:p>
                  </a:txBody>
                  <a:tcPr marT="18000" marB="18000" anchor="ctr"/>
                </a:tc>
                <a:extLst>
                  <a:ext uri="{0D108BD9-81ED-4DB2-BD59-A6C34878D82A}">
                    <a16:rowId xmlns:a16="http://schemas.microsoft.com/office/drawing/2014/main" val="1433283954"/>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PR</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42 (54.5)</a:t>
                      </a:r>
                    </a:p>
                  </a:txBody>
                  <a:tcPr marT="18000" marB="18000" anchor="ctr"/>
                </a:tc>
                <a:tc>
                  <a:txBody>
                    <a:bodyPr/>
                    <a:lstStyle/>
                    <a:p>
                      <a:pPr algn="ctr"/>
                      <a:r>
                        <a:rPr kumimoji="0" lang="ja-JP" sz="1400" b="0" i="0" u="none" strike="noStrike" cap="none" normalizeH="0" baseline="0">
                          <a:ln>
                            <a:noFill/>
                          </a:ln>
                          <a:solidFill>
                            <a:schemeClr val="tx1"/>
                          </a:solidFill>
                          <a:latin typeface="+mn-lt"/>
                          <a:ea typeface="MS Mincho"/>
                          <a:cs typeface="Arial" charset="0"/>
                        </a:rPr>
                        <a:t>41 (51.3)</a:t>
                      </a:r>
                    </a:p>
                  </a:txBody>
                  <a:tcPr marT="18000" marB="18000" anchor="ctr"/>
                </a:tc>
                <a:extLst>
                  <a:ext uri="{0D108BD9-81ED-4DB2-BD59-A6C34878D82A}">
                    <a16:rowId xmlns:a16="http://schemas.microsoft.com/office/drawing/2014/main" val="2841770317"/>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SD</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24 (31.2)</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25 (31.3)</a:t>
                      </a:r>
                    </a:p>
                  </a:txBody>
                  <a:tcPr marT="18000" marB="18000" anchor="ctr"/>
                </a:tc>
                <a:extLst>
                  <a:ext uri="{0D108BD9-81ED-4DB2-BD59-A6C34878D82A}">
                    <a16:rowId xmlns:a16="http://schemas.microsoft.com/office/drawing/2014/main" val="1070730337"/>
                  </a:ext>
                </a:extLst>
              </a:tr>
              <a:tr h="274320">
                <a:tc>
                  <a:txBody>
                    <a:bodyPr/>
                    <a:lstStyle/>
                    <a:p>
                      <a:pPr marL="92075"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PD</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 (13.0)</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12 (15.0)</a:t>
                      </a:r>
                    </a:p>
                  </a:txBody>
                  <a:tcPr marT="18000" marB="18000" anchor="ctr"/>
                </a:tc>
                <a:extLst>
                  <a:ext uri="{0D108BD9-81ED-4DB2-BD59-A6C34878D82A}">
                    <a16:rowId xmlns:a16="http://schemas.microsoft.com/office/drawing/2014/main" val="1921534750"/>
                  </a:ext>
                </a:extLst>
              </a:tr>
              <a:tr h="274320">
                <a:tc>
                  <a:txBody>
                    <a:bodyPr/>
                    <a:lstStyle/>
                    <a:p>
                      <a:pPr marL="88900" marR="0" lvl="0" indent="0" algn="l" defTabSz="457200" rtl="0" eaLnBrk="1" fontAlgn="auto" latinLnBrk="0" hangingPunct="1">
                        <a:lnSpc>
                          <a:spcPct val="100000"/>
                        </a:lnSpc>
                        <a:spcBef>
                          <a:spcPts val="0"/>
                        </a:spcBef>
                        <a:spcAft>
                          <a:spcPts val="0"/>
                        </a:spcAft>
                        <a:buClrTx/>
                        <a:buSzTx/>
                        <a:buFontTx/>
                        <a:buNone/>
                        <a:tabLst/>
                        <a:defRPr/>
                      </a:pPr>
                      <a:r>
                        <a:rPr kumimoji="0" lang="ja-JP" sz="1400" u="none" strike="noStrike" cap="none" normalizeH="0" baseline="0" dirty="0">
                          <a:ln>
                            <a:noFill/>
                          </a:ln>
                          <a:solidFill>
                            <a:schemeClr val="tx1"/>
                          </a:solidFill>
                        </a:rPr>
                        <a:t>NE</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 (1.3)</a:t>
                      </a:r>
                    </a:p>
                  </a:txBody>
                  <a:tcPr marT="18000" marB="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 (1.3)</a:t>
                      </a:r>
                    </a:p>
                  </a:txBody>
                  <a:tcPr marT="18000" marB="18000" anchor="ctr"/>
                </a:tc>
                <a:extLst>
                  <a:ext uri="{0D108BD9-81ED-4DB2-BD59-A6C34878D82A}">
                    <a16:rowId xmlns:a16="http://schemas.microsoft.com/office/drawing/2014/main" val="2429118309"/>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2954412608"/>
              </p:ext>
            </p:extLst>
          </p:nvPr>
        </p:nvGraphicFramePr>
        <p:xfrm>
          <a:off x="5855619" y="1593187"/>
          <a:ext cx="6136084" cy="3261360"/>
        </p:xfrm>
        <a:graphic>
          <a:graphicData uri="http://schemas.openxmlformats.org/drawingml/2006/table">
            <a:tbl>
              <a:tblPr firstRow="1" bandRow="1">
                <a:tableStyleId>{5202B0CA-FC54-4496-8BCA-5EF66A818D29}</a:tableStyleId>
              </a:tblPr>
              <a:tblGrid>
                <a:gridCol w="2417151">
                  <a:extLst>
                    <a:ext uri="{9D8B030D-6E8A-4147-A177-3AD203B41FA5}">
                      <a16:colId xmlns:a16="http://schemas.microsoft.com/office/drawing/2014/main" val="20000"/>
                    </a:ext>
                  </a:extLst>
                </a:gridCol>
                <a:gridCol w="1830626">
                  <a:extLst>
                    <a:ext uri="{9D8B030D-6E8A-4147-A177-3AD203B41FA5}">
                      <a16:colId xmlns:a16="http://schemas.microsoft.com/office/drawing/2014/main" val="20001"/>
                    </a:ext>
                  </a:extLst>
                </a:gridCol>
                <a:gridCol w="1888307">
                  <a:extLst>
                    <a:ext uri="{9D8B030D-6E8A-4147-A177-3AD203B41FA5}">
                      <a16:colId xmlns:a16="http://schemas.microsoft.com/office/drawing/2014/main" val="3472169565"/>
                    </a:ext>
                  </a:extLst>
                </a:gridCol>
              </a:tblGrid>
              <a:tr h="45927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グレード3～-4の有害事象が10%以上、%</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エトポシド + </a:t>
                      </a:r>
                      <a:br>
                        <a:rPr kumimoji="0" lang="en-GB" alt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シスプラチン (n=82)</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イリノテカン + </a:t>
                      </a:r>
                      <a:br>
                        <a:rPr kumimoji="0" lang="en-GB" altLang="ja-JP" sz="1400" b="1" i="0" u="none" strike="noStrike" cap="none" normalizeH="0" baseline="0" dirty="0">
                          <a:ln>
                            <a:noFill/>
                          </a:ln>
                          <a:solidFill>
                            <a:schemeClr val="tx2"/>
                          </a:solidFill>
                          <a:latin typeface="+mn-lt"/>
                          <a:ea typeface="MS Mincho"/>
                          <a:cs typeface="Arial" charset="0"/>
                        </a:rPr>
                      </a:br>
                      <a:r>
                        <a:rPr kumimoji="0" lang="ja-JP" sz="1400" b="1" i="0" u="none" strike="noStrike" cap="none" normalizeH="0" baseline="0" dirty="0">
                          <a:ln>
                            <a:noFill/>
                          </a:ln>
                          <a:solidFill>
                            <a:schemeClr val="tx2"/>
                          </a:solidFill>
                          <a:latin typeface="+mn-lt"/>
                          <a:ea typeface="MS Mincho"/>
                          <a:cs typeface="Arial" charset="0"/>
                        </a:rPr>
                        <a:t>シスプラチン (n=82)</a:t>
                      </a:r>
                    </a:p>
                  </a:txBody>
                  <a:tcPr marT="18000" marB="18000" anchor="ctr" horzOverflow="overflow">
                    <a:solidFill>
                      <a:schemeClr val="bg2"/>
                    </a:solidFill>
                  </a:tcPr>
                </a:tc>
                <a:extLst>
                  <a:ext uri="{0D108BD9-81ED-4DB2-BD59-A6C34878D82A}">
                    <a16:rowId xmlns:a16="http://schemas.microsoft.com/office/drawing/2014/main" val="409405533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好中球数減少</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53.7</a:t>
                      </a:r>
                    </a:p>
                  </a:txBody>
                  <a:tcPr anchor="ctr"/>
                </a:tc>
                <a:extLst>
                  <a:ext uri="{0D108BD9-81ED-4DB2-BD59-A6C34878D82A}">
                    <a16:rowId xmlns:a16="http://schemas.microsoft.com/office/drawing/2014/main" val="58764922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白血球数の減少</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30.5</a:t>
                      </a:r>
                    </a:p>
                  </a:txBody>
                  <a:tcPr anchor="ctr"/>
                </a:tc>
                <a:extLst>
                  <a:ext uri="{0D108BD9-81ED-4DB2-BD59-A6C34878D82A}">
                    <a16:rowId xmlns:a16="http://schemas.microsoft.com/office/drawing/2014/main" val="2907359281"/>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発熱性好中球減少症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26.8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12.2</a:t>
                      </a:r>
                    </a:p>
                  </a:txBody>
                  <a:tcPr anchor="ctr"/>
                </a:tc>
                <a:extLst>
                  <a:ext uri="{0D108BD9-81ED-4DB2-BD59-A6C34878D82A}">
                    <a16:rowId xmlns:a16="http://schemas.microsoft.com/office/drawing/2014/main" val="413446726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貧血</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25.6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17.1</a:t>
                      </a:r>
                    </a:p>
                  </a:txBody>
                  <a:tcPr anchor="ctr"/>
                </a:tc>
                <a:extLst>
                  <a:ext uri="{0D108BD9-81ED-4DB2-BD59-A6C34878D82A}">
                    <a16:rowId xmlns:a16="http://schemas.microsoft.com/office/drawing/2014/main" val="411159057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食欲不振</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13.4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15.9</a:t>
                      </a:r>
                    </a:p>
                  </a:txBody>
                  <a:tcPr anchor="ctr"/>
                </a:tc>
                <a:extLst>
                  <a:ext uri="{0D108BD9-81ED-4DB2-BD59-A6C34878D82A}">
                    <a16:rowId xmlns:a16="http://schemas.microsoft.com/office/drawing/2014/main" val="244063506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ALT上昇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13.4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9.8</a:t>
                      </a:r>
                    </a:p>
                  </a:txBody>
                  <a:tcPr anchor="ctr"/>
                </a:tc>
                <a:extLst>
                  <a:ext uri="{0D108BD9-81ED-4DB2-BD59-A6C34878D82A}">
                    <a16:rowId xmlns:a16="http://schemas.microsoft.com/office/drawing/2014/main" val="217341048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低ナトリウム血症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13.4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8.5</a:t>
                      </a:r>
                    </a:p>
                  </a:txBody>
                  <a:tcPr anchor="ctr"/>
                </a:tc>
                <a:extLst>
                  <a:ext uri="{0D108BD9-81ED-4DB2-BD59-A6C34878D82A}">
                    <a16:rowId xmlns:a16="http://schemas.microsoft.com/office/drawing/2014/main" val="3537059648"/>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血小板数の減少</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3.7</a:t>
                      </a:r>
                    </a:p>
                  </a:txBody>
                  <a:tcPr anchor="ctr"/>
                </a:tc>
                <a:extLst>
                  <a:ext uri="{0D108BD9-81ED-4DB2-BD59-A6C34878D82A}">
                    <a16:rowId xmlns:a16="http://schemas.microsoft.com/office/drawing/2014/main" val="226503707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疲労</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8.5</a:t>
                      </a:r>
                    </a:p>
                  </a:txBody>
                  <a:tcPr anchor="ctr"/>
                </a:tc>
                <a:extLst>
                  <a:ext uri="{0D108BD9-81ED-4DB2-BD59-A6C34878D82A}">
                    <a16:rowId xmlns:a16="http://schemas.microsoft.com/office/drawing/2014/main" val="2696098415"/>
                  </a:ext>
                </a:extLst>
              </a:tr>
            </a:tbl>
          </a:graphicData>
        </a:graphic>
      </p:graphicFrame>
    </p:spTree>
    <p:extLst>
      <p:ext uri="{BB962C8B-B14F-4D97-AF65-F5344CB8AC3E}">
        <p14:creationId xmlns:p14="http://schemas.microsoft.com/office/powerpoint/2010/main" val="3262827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179614"/>
            <a:ext cx="11065957" cy="807720"/>
          </a:xfrm>
        </p:spPr>
        <p:txBody>
          <a:bodyPr/>
          <a:lstStyle/>
          <a:p>
            <a:pPr>
              <a:lnSpc>
                <a:spcPct val="90000"/>
              </a:lnSpc>
            </a:pPr>
            <a:r>
              <a:rPr lang="ja-JP" dirty="0"/>
              <a:t>4005：NET-02: リポソームイリノテカン(nal-IRI) 、および5-フルオロウラシル (5-FU)/葉酸またはドセタキセルの、進行性分化不良な肺外神経内分泌癌 (PD-EP-NEC)を有する患者 (pts) の第二選択療法としての多施設、無作為化、第II相試験 – McNamara MG, et al</a:t>
            </a:r>
          </a:p>
        </p:txBody>
      </p:sp>
      <p:sp>
        <p:nvSpPr>
          <p:cNvPr id="7" name="Content Placeholder 6"/>
          <p:cNvSpPr>
            <a:spLocks noGrp="1"/>
          </p:cNvSpPr>
          <p:nvPr>
            <p:ph idx="1"/>
          </p:nvPr>
        </p:nvSpPr>
        <p:spPr/>
        <p:txBody>
          <a:bodyPr/>
          <a:lstStyle/>
          <a:p>
            <a:pPr marL="0" indent="0">
              <a:buNone/>
            </a:pPr>
            <a:r>
              <a:rPr lang="ja-JP" b="1"/>
              <a:t>研究目的</a:t>
            </a:r>
          </a:p>
          <a:p>
            <a:r>
              <a:rPr lang="ja-JP"/>
              <a:t>第II相NET-02研究における、英国施設での進行性の分化不良な肺外神経内分泌癌患者における2Lリポソームイリノテカン (nal-IRI) + 5FU またはドセタキセルの有効性を安全性を評価する</a:t>
            </a:r>
          </a:p>
        </p:txBody>
      </p:sp>
      <p:sp>
        <p:nvSpPr>
          <p:cNvPr id="4" name="Text Placeholder 3"/>
          <p:cNvSpPr>
            <a:spLocks noGrp="1"/>
          </p:cNvSpPr>
          <p:nvPr>
            <p:ph type="body" sz="quarter" idx="11"/>
          </p:nvPr>
        </p:nvSpPr>
        <p:spPr/>
        <p:txBody>
          <a:bodyPr/>
          <a:lstStyle/>
          <a:p>
            <a:r>
              <a:rPr lang="ja-JP"/>
              <a:t>McNamara MG, et al.J Clin Oncol 2022;40(suppl):abstr 4005</a:t>
            </a:r>
          </a:p>
        </p:txBody>
      </p:sp>
      <p:sp>
        <p:nvSpPr>
          <p:cNvPr id="20" name="Rectangle 9"/>
          <p:cNvSpPr txBox="1">
            <a:spLocks noChangeArrowheads="1"/>
          </p:cNvSpPr>
          <p:nvPr/>
        </p:nvSpPr>
        <p:spPr bwMode="auto">
          <a:xfrm>
            <a:off x="1838051" y="5670751"/>
            <a:ext cx="4206557"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6ヶ月のPFS率</a:t>
            </a:r>
          </a:p>
        </p:txBody>
      </p:sp>
      <p:sp>
        <p:nvSpPr>
          <p:cNvPr id="21" name="Oval 14"/>
          <p:cNvSpPr>
            <a:spLocks noChangeArrowheads="1"/>
          </p:cNvSpPr>
          <p:nvPr/>
        </p:nvSpPr>
        <p:spPr bwMode="auto">
          <a:xfrm>
            <a:off x="4216876" y="365913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400" b="1">
                <a:solidFill>
                  <a:srgbClr val="043882"/>
                </a:solidFill>
                <a:ea typeface="SimSun" pitchFamily="2" charset="-122"/>
              </a:rPr>
              <a:t>R</a:t>
            </a:r>
            <a:br>
              <a:rPr lang="ja-JP" sz="1400" b="1">
                <a:solidFill>
                  <a:srgbClr val="043882"/>
                </a:solidFill>
                <a:ea typeface="SimSun" pitchFamily="2" charset="-122"/>
              </a:rPr>
            </a:br>
            <a:r>
              <a:rPr lang="ja-JP" sz="1400" b="1">
                <a:solidFill>
                  <a:srgbClr val="043882"/>
                </a:solidFill>
                <a:ea typeface="SimSun" pitchFamily="2" charset="-122"/>
              </a:rPr>
              <a:t>1:1</a:t>
            </a:r>
          </a:p>
        </p:txBody>
      </p:sp>
      <p:cxnSp>
        <p:nvCxnSpPr>
          <p:cNvPr id="22" name="AutoShape 15"/>
          <p:cNvCxnSpPr>
            <a:cxnSpLocks noChangeShapeType="1"/>
            <a:stCxn id="21" idx="0"/>
            <a:endCxn id="41" idx="1"/>
          </p:cNvCxnSpPr>
          <p:nvPr/>
        </p:nvCxnSpPr>
        <p:spPr bwMode="auto">
          <a:xfrm rot="5400000" flipH="1" flipV="1">
            <a:off x="4212491" y="2967942"/>
            <a:ext cx="987373" cy="395007"/>
          </a:xfrm>
          <a:prstGeom prst="bentConnector2">
            <a:avLst/>
          </a:prstGeom>
          <a:noFill/>
          <a:ln w="57150">
            <a:solidFill>
              <a:schemeClr val="bg2">
                <a:lumMod val="60000"/>
                <a:lumOff val="40000"/>
              </a:schemeClr>
            </a:solidFill>
            <a:round/>
            <a:headEnd/>
            <a:tailEnd type="triangle" w="med" len="med"/>
          </a:ln>
        </p:spPr>
      </p:cxnSp>
      <p:sp>
        <p:nvSpPr>
          <p:cNvPr id="38" name="Content Placeholder 26"/>
          <p:cNvSpPr txBox="1">
            <a:spLocks/>
          </p:cNvSpPr>
          <p:nvPr/>
        </p:nvSpPr>
        <p:spPr bwMode="auto">
          <a:xfrm>
            <a:off x="5092268" y="3111080"/>
            <a:ext cx="4273177" cy="892175"/>
          </a:xfrm>
          <a:prstGeom prst="rect">
            <a:avLst/>
          </a:prstGeom>
          <a:noFill/>
          <a:ln w="9525">
            <a:noFill/>
            <a:miter lim="800000"/>
            <a:headEnd/>
            <a:tailEnd/>
          </a:ln>
        </p:spPr>
        <p:txBody>
          <a:bodyPr/>
          <a:lstStyle/>
          <a:p>
            <a:pPr marL="190500" indent="-190500">
              <a:spcAft>
                <a:spcPts val="400"/>
              </a:spcAft>
              <a:defRPr/>
            </a:pPr>
            <a:r>
              <a:rPr lang="ja-JP" sz="1400" b="1" dirty="0">
                <a:solidFill>
                  <a:srgbClr val="043882"/>
                </a:solidFill>
              </a:rPr>
              <a:t>層別化</a:t>
            </a:r>
          </a:p>
          <a:p>
            <a:pPr marL="203200" lvl="0" indent="-203200">
              <a:spcAft>
                <a:spcPts val="400"/>
              </a:spcAft>
              <a:buFont typeface="Arial" pitchFamily="34" charset="0"/>
              <a:buChar char="•"/>
              <a:defRPr/>
            </a:pPr>
            <a:r>
              <a:rPr lang="ja-JP" sz="1400" dirty="0">
                <a:solidFill>
                  <a:srgbClr val="4D4D4D"/>
                </a:solidFill>
              </a:rPr>
              <a:t>部位 </a:t>
            </a:r>
          </a:p>
          <a:p>
            <a:pPr marL="203200" lvl="0" indent="-203200">
              <a:spcAft>
                <a:spcPts val="400"/>
              </a:spcAft>
              <a:buFont typeface="Arial" pitchFamily="34" charset="0"/>
              <a:buChar char="•"/>
              <a:defRPr/>
            </a:pPr>
            <a:r>
              <a:rPr lang="ja-JP" sz="1400" dirty="0">
                <a:solidFill>
                  <a:srgbClr val="4D4D4D"/>
                </a:solidFill>
              </a:rPr>
              <a:t>Ki67 (&lt;55% 対 ≥55%) </a:t>
            </a:r>
          </a:p>
          <a:p>
            <a:pPr marL="203200" lvl="0" indent="-203200">
              <a:spcAft>
                <a:spcPts val="400"/>
              </a:spcAft>
              <a:buFont typeface="Arial" pitchFamily="34" charset="0"/>
              <a:buChar char="•"/>
              <a:defRPr/>
            </a:pPr>
            <a:r>
              <a:rPr lang="ja-JP" sz="1400" dirty="0">
                <a:solidFill>
                  <a:srgbClr val="4D4D4D"/>
                </a:solidFill>
              </a:rPr>
              <a:t>ECOG PS (0/1対2) </a:t>
            </a:r>
          </a:p>
          <a:p>
            <a:pPr marL="203200" lvl="0" indent="-203200">
              <a:spcAft>
                <a:spcPts val="400"/>
              </a:spcAft>
              <a:buFont typeface="Arial" pitchFamily="34" charset="0"/>
              <a:buChar char="•"/>
              <a:defRPr/>
            </a:pPr>
            <a:r>
              <a:rPr lang="ja-JP" sz="1400" dirty="0">
                <a:solidFill>
                  <a:srgbClr val="4D4D4D"/>
                </a:solidFill>
              </a:rPr>
              <a:t>肝臓転移の有無 (はい対いいえ) </a:t>
            </a:r>
          </a:p>
          <a:p>
            <a:pPr marL="203200" lvl="0" indent="-203200">
              <a:spcAft>
                <a:spcPts val="400"/>
              </a:spcAft>
              <a:buFont typeface="Arial" pitchFamily="34" charset="0"/>
              <a:buChar char="•"/>
              <a:defRPr/>
            </a:pPr>
            <a:r>
              <a:rPr lang="ja-JP" sz="1400" dirty="0">
                <a:solidFill>
                  <a:srgbClr val="4D4D4D"/>
                </a:solidFill>
              </a:rPr>
              <a:t>以前のプラチナベース療法に対する反応</a:t>
            </a:r>
          </a:p>
          <a:p>
            <a:pPr marL="190500" indent="-190500">
              <a:spcAft>
                <a:spcPts val="400"/>
              </a:spcAft>
              <a:defRPr/>
            </a:pPr>
            <a:endParaRPr lang="en-US" sz="1400" b="1" dirty="0">
              <a:solidFill>
                <a:srgbClr val="043882"/>
              </a:solidFill>
            </a:endParaRPr>
          </a:p>
        </p:txBody>
      </p:sp>
      <p:cxnSp>
        <p:nvCxnSpPr>
          <p:cNvPr id="39" name="AutoShape 19"/>
          <p:cNvCxnSpPr>
            <a:cxnSpLocks noChangeShapeType="1"/>
            <a:stCxn id="42" idx="3"/>
            <a:endCxn id="21" idx="2"/>
          </p:cNvCxnSpPr>
          <p:nvPr/>
        </p:nvCxnSpPr>
        <p:spPr bwMode="auto">
          <a:xfrm flipV="1">
            <a:off x="4120793" y="3951231"/>
            <a:ext cx="96083" cy="1"/>
          </a:xfrm>
          <a:prstGeom prst="straightConnector1">
            <a:avLst/>
          </a:prstGeom>
          <a:noFill/>
          <a:ln w="57150">
            <a:solidFill>
              <a:schemeClr val="bg2">
                <a:lumMod val="60000"/>
                <a:lumOff val="40000"/>
              </a:schemeClr>
            </a:solidFill>
            <a:round/>
            <a:headEnd type="none" w="med" len="med"/>
            <a:tailEnd type="none" w="med" len="med"/>
          </a:ln>
        </p:spPr>
      </p:cxnSp>
      <p:sp>
        <p:nvSpPr>
          <p:cNvPr id="41" name="AutoShape 8"/>
          <p:cNvSpPr>
            <a:spLocks noChangeArrowheads="1"/>
          </p:cNvSpPr>
          <p:nvPr/>
        </p:nvSpPr>
        <p:spPr bwMode="auto">
          <a:xfrm>
            <a:off x="4903681" y="2210180"/>
            <a:ext cx="5763484" cy="923155"/>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u="sng">
                <a:solidFill>
                  <a:srgbClr val="FFFFFF"/>
                </a:solidFill>
                <a:ea typeface="SimSun" pitchFamily="2" charset="-122"/>
              </a:rPr>
              <a:t>A群</a:t>
            </a:r>
            <a:br>
              <a:rPr lang="ja-JP">
                <a:solidFill>
                  <a:srgbClr val="FFFFFF"/>
                </a:solidFill>
                <a:ea typeface="SimSun" pitchFamily="2" charset="-122"/>
              </a:rPr>
            </a:br>
            <a:r>
              <a:rPr lang="ja-JP">
                <a:solidFill>
                  <a:srgbClr val="FFFFFF"/>
                </a:solidFill>
                <a:ea typeface="SimSun" pitchFamily="2" charset="-122"/>
              </a:rPr>
              <a:t>nal-IRI 70 mg/m</a:t>
            </a:r>
            <a:r>
              <a:rPr lang="ja-JP" baseline="30000">
                <a:solidFill>
                  <a:srgbClr val="FFFFFF"/>
                </a:solidFill>
                <a:ea typeface="SimSun" pitchFamily="2" charset="-122"/>
              </a:rPr>
              <a:t>2</a:t>
            </a:r>
            <a:r>
              <a:rPr lang="ja-JP">
                <a:solidFill>
                  <a:srgbClr val="FFFFFF"/>
                </a:solidFill>
                <a:ea typeface="SimSun" pitchFamily="2" charset="-122"/>
              </a:rPr>
              <a:t> + 5FU 2400 mg/m</a:t>
            </a:r>
            <a:r>
              <a:rPr lang="ja-JP" baseline="30000">
                <a:solidFill>
                  <a:srgbClr val="FFFFFF"/>
                </a:solidFill>
                <a:ea typeface="SimSun" pitchFamily="2" charset="-122"/>
              </a:rPr>
              <a:t>2</a:t>
            </a:r>
            <a:r>
              <a:rPr lang="ja-JP">
                <a:solidFill>
                  <a:srgbClr val="FFFFFF"/>
                </a:solidFill>
                <a:ea typeface="SimSun" pitchFamily="2" charset="-122"/>
              </a:rPr>
              <a:t> + フォリン酸 q2w</a:t>
            </a:r>
            <a:br>
              <a:rPr lang="ja-JP">
                <a:solidFill>
                  <a:srgbClr val="FFFFFF"/>
                </a:solidFill>
                <a:ea typeface="SimSun" pitchFamily="2" charset="-122"/>
              </a:rPr>
            </a:br>
            <a:r>
              <a:rPr lang="ja-JP">
                <a:solidFill>
                  <a:srgbClr val="FFFFFF"/>
                </a:solidFill>
                <a:ea typeface="SimSun" pitchFamily="2" charset="-122"/>
              </a:rPr>
              <a:t>(n=29)</a:t>
            </a:r>
          </a:p>
        </p:txBody>
      </p:sp>
      <p:sp>
        <p:nvSpPr>
          <p:cNvPr id="42" name="AutoShape 9"/>
          <p:cNvSpPr>
            <a:spLocks noChangeArrowheads="1"/>
          </p:cNvSpPr>
          <p:nvPr/>
        </p:nvSpPr>
        <p:spPr bwMode="auto">
          <a:xfrm>
            <a:off x="148167" y="2859907"/>
            <a:ext cx="3972626"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分化が不十分な肺外神経内分泌癌</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以前の 1L プラチナベースの化学療法の不耐性に起因する疾患の進行と中止</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Ki67 &gt;20%</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ECOG PS 0-2</a:t>
            </a:r>
          </a:p>
          <a:p>
            <a:pPr defTabSz="892175" eaLnBrk="0" hangingPunct="0">
              <a:spcAft>
                <a:spcPct val="30000"/>
              </a:spcAft>
              <a:defRPr/>
            </a:pPr>
            <a:r>
              <a:rPr lang="ja-JP" sz="1600" dirty="0">
                <a:solidFill>
                  <a:srgbClr val="FFFFFF"/>
                </a:solidFill>
                <a:ea typeface="SimSun" pitchFamily="2" charset="-122"/>
              </a:rPr>
              <a:t>(n=58</a:t>
            </a:r>
            <a:r>
              <a:rPr lang="en-GB" altLang="ja-JP" sz="1600" dirty="0">
                <a:solidFill>
                  <a:srgbClr val="FFFFFF"/>
                </a:solidFill>
                <a:ea typeface="SimSun" pitchFamily="2" charset="-122"/>
              </a:rPr>
              <a:t>)</a:t>
            </a:r>
            <a:endParaRPr lang="ja-JP" sz="1600" dirty="0">
              <a:solidFill>
                <a:srgbClr val="FFFFFF"/>
              </a:solidFill>
              <a:ea typeface="SimSun" pitchFamily="2" charset="-122"/>
            </a:endParaRPr>
          </a:p>
        </p:txBody>
      </p:sp>
      <p:cxnSp>
        <p:nvCxnSpPr>
          <p:cNvPr id="43" name="AutoShape 16"/>
          <p:cNvCxnSpPr>
            <a:cxnSpLocks noChangeShapeType="1"/>
            <a:stCxn id="21" idx="4"/>
            <a:endCxn id="46" idx="1"/>
          </p:cNvCxnSpPr>
          <p:nvPr/>
        </p:nvCxnSpPr>
        <p:spPr bwMode="auto">
          <a:xfrm rot="16200000" flipH="1">
            <a:off x="4239411" y="4512594"/>
            <a:ext cx="934874" cy="396348"/>
          </a:xfrm>
          <a:prstGeom prst="bentConnector2">
            <a:avLst/>
          </a:prstGeom>
          <a:noFill/>
          <a:ln w="57150">
            <a:solidFill>
              <a:schemeClr val="bg2">
                <a:lumMod val="60000"/>
                <a:lumOff val="40000"/>
              </a:schemeClr>
            </a:solidFill>
            <a:round/>
            <a:headEnd/>
            <a:tailEnd type="triangle" w="med" len="med"/>
          </a:ln>
        </p:spPr>
      </p:cxnSp>
      <p:sp>
        <p:nvSpPr>
          <p:cNvPr id="46" name="AutoShape 12"/>
          <p:cNvSpPr>
            <a:spLocks noChangeArrowheads="1"/>
          </p:cNvSpPr>
          <p:nvPr/>
        </p:nvSpPr>
        <p:spPr bwMode="auto">
          <a:xfrm>
            <a:off x="4905022" y="4716584"/>
            <a:ext cx="5760086" cy="92324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u="sng">
                <a:solidFill>
                  <a:srgbClr val="4D4D4D"/>
                </a:solidFill>
                <a:ea typeface="SimSun" pitchFamily="2" charset="-122"/>
              </a:rPr>
              <a:t>B群</a:t>
            </a:r>
          </a:p>
          <a:p>
            <a:pPr algn="ctr" defTabSz="892175" eaLnBrk="0" hangingPunct="0">
              <a:defRPr/>
            </a:pPr>
            <a:r>
              <a:rPr lang="ja-JP">
                <a:solidFill>
                  <a:srgbClr val="4D4D4D"/>
                </a:solidFill>
                <a:ea typeface="SimSun" pitchFamily="2" charset="-122"/>
              </a:rPr>
              <a:t>ドセタキセル 75 mg/m</a:t>
            </a:r>
            <a:r>
              <a:rPr lang="ja-JP" baseline="30000">
                <a:solidFill>
                  <a:srgbClr val="4D4D4D"/>
                </a:solidFill>
                <a:ea typeface="SimSun" pitchFamily="2" charset="-122"/>
              </a:rPr>
              <a:t>2</a:t>
            </a:r>
            <a:r>
              <a:rPr lang="ja-JP">
                <a:solidFill>
                  <a:srgbClr val="4D4D4D"/>
                </a:solidFill>
                <a:ea typeface="SimSun" pitchFamily="2" charset="-122"/>
              </a:rPr>
              <a:t> q3w</a:t>
            </a:r>
            <a:br>
              <a:rPr lang="ja-JP">
                <a:solidFill>
                  <a:srgbClr val="4D4D4D"/>
                </a:solidFill>
                <a:ea typeface="SimSun" pitchFamily="2" charset="-122"/>
              </a:rPr>
            </a:br>
            <a:r>
              <a:rPr lang="ja-JP">
                <a:solidFill>
                  <a:srgbClr val="4D4D4D"/>
                </a:solidFill>
                <a:ea typeface="SimSun" pitchFamily="2" charset="-122"/>
              </a:rPr>
              <a:t>(n=29)</a:t>
            </a:r>
          </a:p>
        </p:txBody>
      </p:sp>
      <p:sp>
        <p:nvSpPr>
          <p:cNvPr id="47" name="Content Placeholder 26"/>
          <p:cNvSpPr txBox="1">
            <a:spLocks/>
          </p:cNvSpPr>
          <p:nvPr/>
        </p:nvSpPr>
        <p:spPr>
          <a:xfrm>
            <a:off x="6121128" y="5670751"/>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ORR、PFS、OS、QOL、安全性</a:t>
            </a:r>
          </a:p>
        </p:txBody>
      </p:sp>
      <p:sp>
        <p:nvSpPr>
          <p:cNvPr id="17" name="AutoShape 12"/>
          <p:cNvSpPr>
            <a:spLocks noChangeArrowheads="1"/>
          </p:cNvSpPr>
          <p:nvPr/>
        </p:nvSpPr>
        <p:spPr bwMode="auto">
          <a:xfrm>
            <a:off x="11003776" y="2332847"/>
            <a:ext cx="1040062" cy="677821"/>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a:t>
            </a:r>
            <a:br>
              <a:rPr lang="ja-JP" sz="1600">
                <a:solidFill>
                  <a:srgbClr val="FFFFFF"/>
                </a:solidFill>
                <a:ea typeface="SimSun" pitchFamily="2" charset="-122"/>
              </a:rPr>
            </a:br>
            <a:r>
              <a:rPr lang="ja-JP" sz="1600">
                <a:solidFill>
                  <a:srgbClr val="FFFFFF"/>
                </a:solidFill>
                <a:ea typeface="SimSun" pitchFamily="2" charset="-122"/>
              </a:rPr>
              <a:t>毒性</a:t>
            </a:r>
          </a:p>
        </p:txBody>
      </p:sp>
      <p:sp>
        <p:nvSpPr>
          <p:cNvPr id="18" name="AutoShape 12"/>
          <p:cNvSpPr>
            <a:spLocks noChangeArrowheads="1"/>
          </p:cNvSpPr>
          <p:nvPr/>
        </p:nvSpPr>
        <p:spPr bwMode="auto">
          <a:xfrm>
            <a:off x="11003776" y="4839294"/>
            <a:ext cx="1040062" cy="677821"/>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a:t>
            </a:r>
            <a:br>
              <a:rPr lang="ja-JP" sz="1600">
                <a:solidFill>
                  <a:srgbClr val="FFFFFF"/>
                </a:solidFill>
                <a:ea typeface="SimSun" pitchFamily="2" charset="-122"/>
              </a:rPr>
            </a:br>
            <a:r>
              <a:rPr lang="ja-JP" sz="1600">
                <a:solidFill>
                  <a:srgbClr val="FFFFFF"/>
                </a:solidFill>
                <a:ea typeface="SimSun" pitchFamily="2" charset="-122"/>
              </a:rPr>
              <a:t>毒性</a:t>
            </a:r>
          </a:p>
        </p:txBody>
      </p:sp>
      <p:cxnSp>
        <p:nvCxnSpPr>
          <p:cNvPr id="19" name="AutoShape 19"/>
          <p:cNvCxnSpPr>
            <a:cxnSpLocks noChangeShapeType="1"/>
            <a:stCxn id="41" idx="3"/>
            <a:endCxn id="17" idx="1"/>
          </p:cNvCxnSpPr>
          <p:nvPr/>
        </p:nvCxnSpPr>
        <p:spPr bwMode="auto">
          <a:xfrm>
            <a:off x="10667165" y="2671758"/>
            <a:ext cx="336611"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23" name="AutoShape 19"/>
          <p:cNvCxnSpPr>
            <a:cxnSpLocks noChangeShapeType="1"/>
            <a:stCxn id="46" idx="3"/>
            <a:endCxn id="18" idx="1"/>
          </p:cNvCxnSpPr>
          <p:nvPr/>
        </p:nvCxnSpPr>
        <p:spPr bwMode="auto">
          <a:xfrm>
            <a:off x="10665108" y="5178205"/>
            <a:ext cx="338668" cy="0"/>
          </a:xfrm>
          <a:prstGeom prst="straightConnector1">
            <a:avLst/>
          </a:prstGeom>
          <a:noFill/>
          <a:ln w="57150">
            <a:solidFill>
              <a:schemeClr val="bg2">
                <a:lumMod val="60000"/>
                <a:lumOff val="40000"/>
              </a:schemeClr>
            </a:solidFill>
            <a:round/>
            <a:headEnd type="none" w="med" len="med"/>
            <a:tailEnd type="triangle" w="med" len="med"/>
          </a:ln>
        </p:spPr>
      </p:cxnSp>
    </p:spTree>
    <p:extLst>
      <p:ext uri="{BB962C8B-B14F-4D97-AF65-F5344CB8AC3E}">
        <p14:creationId xmlns:p14="http://schemas.microsoft.com/office/powerpoint/2010/main" val="26774607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179614"/>
            <a:ext cx="11034606" cy="807720"/>
          </a:xfrm>
        </p:spPr>
        <p:txBody>
          <a:bodyPr/>
          <a:lstStyle/>
          <a:p>
            <a:pPr>
              <a:lnSpc>
                <a:spcPct val="90000"/>
              </a:lnSpc>
            </a:pPr>
            <a:r>
              <a:rPr lang="ja-JP" dirty="0"/>
              <a:t>4005：NET-02: リポソームイリノテカン(nal-IRI) 、および5-フルオロウラシル (5-FU)/葉酸またはドセタキセルの、進行性分化不良な肺外神経内分泌癌 (PD-EP-NEC)を有する患者 (pts) の第二選択療法としての多施設、無作為化、第II相試験 – McNamara MG, et al</a:t>
            </a:r>
          </a:p>
        </p:txBody>
      </p:sp>
      <p:sp>
        <p:nvSpPr>
          <p:cNvPr id="5" name="Content Placeholder 4"/>
          <p:cNvSpPr>
            <a:spLocks noGrp="1"/>
          </p:cNvSpPr>
          <p:nvPr>
            <p:ph idx="1"/>
          </p:nvPr>
        </p:nvSpPr>
        <p:spPr/>
        <p:txBody>
          <a:bodyPr/>
          <a:lstStyle/>
          <a:p>
            <a:pPr marL="0" indent="0">
              <a:buNone/>
            </a:pPr>
            <a:r>
              <a:rPr lang="ja-JP" b="1"/>
              <a:t>主要結果</a:t>
            </a:r>
          </a:p>
          <a:p>
            <a:pPr marL="0" indent="0">
              <a:buNone/>
            </a:pPr>
            <a:endParaRPr lang="en-GB" b="1" dirty="0"/>
          </a:p>
        </p:txBody>
      </p:sp>
      <p:sp>
        <p:nvSpPr>
          <p:cNvPr id="4" name="Text Placeholder 3"/>
          <p:cNvSpPr>
            <a:spLocks noGrp="1"/>
          </p:cNvSpPr>
          <p:nvPr>
            <p:ph type="body" sz="quarter" idx="11"/>
          </p:nvPr>
        </p:nvSpPr>
        <p:spPr/>
        <p:txBody>
          <a:bodyPr/>
          <a:lstStyle/>
          <a:p>
            <a:r>
              <a:rPr lang="ja-JP"/>
              <a:t>McNamara MG, et al.J Clin Oncol 2022;40(suppl):abstr 4005</a:t>
            </a:r>
          </a:p>
        </p:txBody>
      </p:sp>
      <p:sp>
        <p:nvSpPr>
          <p:cNvPr id="9" name="Rectangle 8"/>
          <p:cNvSpPr/>
          <p:nvPr/>
        </p:nvSpPr>
        <p:spPr>
          <a:xfrm>
            <a:off x="5636551" y="5527510"/>
            <a:ext cx="599445" cy="1505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aphicFrame>
        <p:nvGraphicFramePr>
          <p:cNvPr id="10" name="Table 73">
            <a:extLst>
              <a:ext uri="{FF2B5EF4-FFF2-40B4-BE49-F238E27FC236}">
                <a16:creationId xmlns:a16="http://schemas.microsoft.com/office/drawing/2014/main" id="{7D1F9FC0-F4EA-412C-DE15-DFD5BCE4B809}"/>
              </a:ext>
            </a:extLst>
          </p:cNvPr>
          <p:cNvGraphicFramePr>
            <a:graphicFrameLocks noGrp="1"/>
          </p:cNvGraphicFramePr>
          <p:nvPr>
            <p:extLst>
              <p:ext uri="{D42A27DB-BD31-4B8C-83A1-F6EECF244321}">
                <p14:modId xmlns:p14="http://schemas.microsoft.com/office/powerpoint/2010/main" val="3019104685"/>
              </p:ext>
            </p:extLst>
          </p:nvPr>
        </p:nvGraphicFramePr>
        <p:xfrm>
          <a:off x="2985921" y="2053859"/>
          <a:ext cx="3034405" cy="938012"/>
        </p:xfrm>
        <a:graphic>
          <a:graphicData uri="http://schemas.openxmlformats.org/drawingml/2006/table">
            <a:tbl>
              <a:tblPr firstRow="1" bandRow="1">
                <a:tableStyleId>{5C22544A-7EE6-4342-B048-85BDC9FD1C3A}</a:tableStyleId>
              </a:tblPr>
              <a:tblGrid>
                <a:gridCol w="1912187">
                  <a:extLst>
                    <a:ext uri="{9D8B030D-6E8A-4147-A177-3AD203B41FA5}">
                      <a16:colId xmlns:a16="http://schemas.microsoft.com/office/drawing/2014/main" val="2888481444"/>
                    </a:ext>
                  </a:extLst>
                </a:gridCol>
                <a:gridCol w="1122218">
                  <a:extLst>
                    <a:ext uri="{9D8B030D-6E8A-4147-A177-3AD203B41FA5}">
                      <a16:colId xmlns:a16="http://schemas.microsoft.com/office/drawing/2014/main" val="648828405"/>
                    </a:ext>
                  </a:extLst>
                </a:gridCol>
              </a:tblGrid>
              <a:tr h="0">
                <a:tc>
                  <a:txBody>
                    <a:bodyPr/>
                    <a:lstStyle/>
                    <a:p>
                      <a:pPr algn="l" rtl="0"/>
                      <a:endParaRPr lang="en-GB" sz="11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mPFS、mo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862602"/>
                  </a:ext>
                </a:extLst>
              </a:tr>
              <a:tr h="291092">
                <a:tc>
                  <a:txBody>
                    <a:bodyPr/>
                    <a:lstStyle/>
                    <a:p>
                      <a:pPr algn="l"/>
                      <a:r>
                        <a:rPr lang="ja-JP" sz="1100" dirty="0">
                          <a:solidFill>
                            <a:schemeClr val="tx1"/>
                          </a:solidFill>
                        </a:rPr>
                        <a:t>nal-IRI + 5FU</a:t>
                      </a:r>
                      <a:r>
                        <a:rPr lang="ja-JP" sz="1100" baseline="0" dirty="0">
                          <a:solidFill>
                            <a:schemeClr val="tx1"/>
                          </a:solidFill>
                        </a:rPr>
                        <a:t> + </a:t>
                      </a:r>
                      <a:r>
                        <a:rPr lang="ja-JP" sz="1100" dirty="0">
                          <a:solidFill>
                            <a:schemeClr val="tx1"/>
                          </a:solidFill>
                        </a:rPr>
                        <a:t>フォリン酸</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a:solidFill>
                            <a:schemeClr val="tx1"/>
                          </a:solidFill>
                        </a:rPr>
                        <a:t>3 (2, 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2807784"/>
                  </a:ext>
                </a:extLst>
              </a:tr>
              <a:tr h="119547">
                <a:tc>
                  <a:txBody>
                    <a:bodyPr/>
                    <a:lstStyle/>
                    <a:p>
                      <a:pPr algn="l"/>
                      <a:r>
                        <a:rPr lang="ja-JP" sz="1100">
                          <a:solidFill>
                            <a:schemeClr val="tx1"/>
                          </a:solidFill>
                        </a:rPr>
                        <a:t>ドセタキセル</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dirty="0">
                          <a:solidFill>
                            <a:schemeClr val="tx1"/>
                          </a:solidFill>
                        </a:rPr>
                        <a:t>2 (2、</a:t>
                      </a:r>
                      <a:r>
                        <a:rPr lang="ja-JP" sz="1100" baseline="0" dirty="0">
                          <a:solidFill>
                            <a:schemeClr val="tx1"/>
                          </a:solidFill>
                        </a:rPr>
                        <a:t> </a:t>
                      </a:r>
                      <a:r>
                        <a:rPr lang="ja-JP" sz="1100" dirty="0">
                          <a:solidFill>
                            <a:schemeClr val="tx1"/>
                          </a:solidFill>
                        </a:rPr>
                        <a:t>2)</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9278923"/>
                  </a:ext>
                </a:extLst>
              </a:tr>
            </a:tbl>
          </a:graphicData>
        </a:graphic>
      </p:graphicFrame>
      <p:grpSp>
        <p:nvGrpSpPr>
          <p:cNvPr id="11" name="Group 10">
            <a:extLst>
              <a:ext uri="{FF2B5EF4-FFF2-40B4-BE49-F238E27FC236}">
                <a16:creationId xmlns:a16="http://schemas.microsoft.com/office/drawing/2014/main" id="{E055E728-9BC2-03D7-3E56-5D8716F936E5}"/>
              </a:ext>
            </a:extLst>
          </p:cNvPr>
          <p:cNvGrpSpPr/>
          <p:nvPr/>
        </p:nvGrpSpPr>
        <p:grpSpPr>
          <a:xfrm>
            <a:off x="100022" y="1566154"/>
            <a:ext cx="5886434" cy="4787565"/>
            <a:chOff x="224190" y="1566154"/>
            <a:chExt cx="5886434" cy="4787565"/>
          </a:xfrm>
        </p:grpSpPr>
        <p:sp>
          <p:nvSpPr>
            <p:cNvPr id="12" name="Freeform 21">
              <a:extLst>
                <a:ext uri="{FF2B5EF4-FFF2-40B4-BE49-F238E27FC236}">
                  <a16:creationId xmlns:a16="http://schemas.microsoft.com/office/drawing/2014/main" id="{C90274CF-0D8D-B1AA-9321-35E760B1A1B0}"/>
                </a:ext>
              </a:extLst>
            </p:cNvPr>
            <p:cNvSpPr>
              <a:spLocks/>
            </p:cNvSpPr>
            <p:nvPr/>
          </p:nvSpPr>
          <p:spPr bwMode="auto">
            <a:xfrm>
              <a:off x="1590199" y="1966789"/>
              <a:ext cx="4324218" cy="28094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 name="TextBox 12">
              <a:extLst>
                <a:ext uri="{FF2B5EF4-FFF2-40B4-BE49-F238E27FC236}">
                  <a16:creationId xmlns:a16="http://schemas.microsoft.com/office/drawing/2014/main" id="{AE7B4539-6356-F3A2-6A0B-52277778F32A}"/>
                </a:ext>
              </a:extLst>
            </p:cNvPr>
            <p:cNvSpPr txBox="1"/>
            <p:nvPr/>
          </p:nvSpPr>
          <p:spPr>
            <a:xfrm>
              <a:off x="2298170" y="1566154"/>
              <a:ext cx="2717411" cy="338554"/>
            </a:xfrm>
            <a:prstGeom prst="rect">
              <a:avLst/>
            </a:prstGeom>
            <a:noFill/>
          </p:spPr>
          <p:txBody>
            <a:bodyPr wrap="none" rtlCol="0">
              <a:spAutoFit/>
            </a:bodyPr>
            <a:lstStyle/>
            <a:p>
              <a:pPr algn="ctr"/>
              <a:r>
                <a:rPr lang="ja-JP" sz="1600" b="1"/>
                <a:t>無増悪生存期間 </a:t>
              </a:r>
            </a:p>
          </p:txBody>
        </p:sp>
        <p:grpSp>
          <p:nvGrpSpPr>
            <p:cNvPr id="14" name="Group 13">
              <a:extLst>
                <a:ext uri="{FF2B5EF4-FFF2-40B4-BE49-F238E27FC236}">
                  <a16:creationId xmlns:a16="http://schemas.microsoft.com/office/drawing/2014/main" id="{FFFB4375-DF31-D344-B1A4-49930FDBFA3F}"/>
                </a:ext>
              </a:extLst>
            </p:cNvPr>
            <p:cNvGrpSpPr/>
            <p:nvPr/>
          </p:nvGrpSpPr>
          <p:grpSpPr>
            <a:xfrm>
              <a:off x="871786" y="1859273"/>
              <a:ext cx="713736" cy="3024000"/>
              <a:chOff x="1270619" y="1265887"/>
              <a:chExt cx="713736" cy="2858279"/>
            </a:xfrm>
          </p:grpSpPr>
          <p:sp>
            <p:nvSpPr>
              <p:cNvPr id="59" name="Line 6">
                <a:extLst>
                  <a:ext uri="{FF2B5EF4-FFF2-40B4-BE49-F238E27FC236}">
                    <a16:creationId xmlns:a16="http://schemas.microsoft.com/office/drawing/2014/main" id="{6A4985DA-A995-033B-050F-8162B874C349}"/>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0" name="Line 7">
                <a:extLst>
                  <a:ext uri="{FF2B5EF4-FFF2-40B4-BE49-F238E27FC236}">
                    <a16:creationId xmlns:a16="http://schemas.microsoft.com/office/drawing/2014/main" id="{90272214-D846-75FB-9CAE-124AFA8817C5}"/>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1" name="Line 8">
                <a:extLst>
                  <a:ext uri="{FF2B5EF4-FFF2-40B4-BE49-F238E27FC236}">
                    <a16:creationId xmlns:a16="http://schemas.microsoft.com/office/drawing/2014/main" id="{00967CA2-70D7-169F-A8E9-305BCCE7FE2B}"/>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2" name="Line 9">
                <a:extLst>
                  <a:ext uri="{FF2B5EF4-FFF2-40B4-BE49-F238E27FC236}">
                    <a16:creationId xmlns:a16="http://schemas.microsoft.com/office/drawing/2014/main" id="{AFD3EB66-CC3A-04CD-4AAB-C9C304080E23}"/>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3" name="Line 10">
                <a:extLst>
                  <a:ext uri="{FF2B5EF4-FFF2-40B4-BE49-F238E27FC236}">
                    <a16:creationId xmlns:a16="http://schemas.microsoft.com/office/drawing/2014/main" id="{CEAB9FCA-6001-8BAC-85A2-28FC86F8055F}"/>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4" name="Line 11">
                <a:extLst>
                  <a:ext uri="{FF2B5EF4-FFF2-40B4-BE49-F238E27FC236}">
                    <a16:creationId xmlns:a16="http://schemas.microsoft.com/office/drawing/2014/main" id="{23D98864-ACE2-1341-AE99-4F37E1B7C836}"/>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5" name="TextBox 64">
                <a:extLst>
                  <a:ext uri="{FF2B5EF4-FFF2-40B4-BE49-F238E27FC236}">
                    <a16:creationId xmlns:a16="http://schemas.microsoft.com/office/drawing/2014/main" id="{249C95D4-5339-CD9D-C50E-AB6A06220737}"/>
                  </a:ext>
                </a:extLst>
              </p:cNvPr>
              <p:cNvSpPr txBox="1"/>
              <p:nvPr/>
            </p:nvSpPr>
            <p:spPr>
              <a:xfrm rot="16200000">
                <a:off x="1049355" y="2569414"/>
                <a:ext cx="750305"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PFS、%</a:t>
                </a:r>
              </a:p>
            </p:txBody>
          </p:sp>
          <p:sp>
            <p:nvSpPr>
              <p:cNvPr id="66" name="TextBox 65">
                <a:extLst>
                  <a:ext uri="{FF2B5EF4-FFF2-40B4-BE49-F238E27FC236}">
                    <a16:creationId xmlns:a16="http://schemas.microsoft.com/office/drawing/2014/main" id="{04B696CE-A4F2-C99E-7C2D-E81EB8521E6C}"/>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67" name="TextBox 66">
                <a:extLst>
                  <a:ext uri="{FF2B5EF4-FFF2-40B4-BE49-F238E27FC236}">
                    <a16:creationId xmlns:a16="http://schemas.microsoft.com/office/drawing/2014/main" id="{D9E06C51-403E-44E4-A95B-8023B3970CB4}"/>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68" name="TextBox 67">
                <a:extLst>
                  <a:ext uri="{FF2B5EF4-FFF2-40B4-BE49-F238E27FC236}">
                    <a16:creationId xmlns:a16="http://schemas.microsoft.com/office/drawing/2014/main" id="{E0140F3A-CB89-4902-D420-ADD0EDC606B8}"/>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69" name="TextBox 68">
                <a:extLst>
                  <a:ext uri="{FF2B5EF4-FFF2-40B4-BE49-F238E27FC236}">
                    <a16:creationId xmlns:a16="http://schemas.microsoft.com/office/drawing/2014/main" id="{568555B5-ABA8-3D32-126F-4D514DC35DCF}"/>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70" name="TextBox 69">
                <a:extLst>
                  <a:ext uri="{FF2B5EF4-FFF2-40B4-BE49-F238E27FC236}">
                    <a16:creationId xmlns:a16="http://schemas.microsoft.com/office/drawing/2014/main" id="{6F56EB16-D9DD-D129-F835-C6A99D80A11C}"/>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71" name="TextBox 70">
                <a:extLst>
                  <a:ext uri="{FF2B5EF4-FFF2-40B4-BE49-F238E27FC236}">
                    <a16:creationId xmlns:a16="http://schemas.microsoft.com/office/drawing/2014/main" id="{37375BD4-4E63-85D1-96AE-B0B9476C72BC}"/>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5" name="TextBox 14">
              <a:extLst>
                <a:ext uri="{FF2B5EF4-FFF2-40B4-BE49-F238E27FC236}">
                  <a16:creationId xmlns:a16="http://schemas.microsoft.com/office/drawing/2014/main" id="{BB5081BD-A02D-93A9-D4B2-A87F0EC17053}"/>
                </a:ext>
              </a:extLst>
            </p:cNvPr>
            <p:cNvSpPr txBox="1"/>
            <p:nvPr/>
          </p:nvSpPr>
          <p:spPr>
            <a:xfrm>
              <a:off x="2658661" y="5041610"/>
              <a:ext cx="2412840"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無作為化からの月数</a:t>
              </a:r>
            </a:p>
          </p:txBody>
        </p:sp>
        <p:grpSp>
          <p:nvGrpSpPr>
            <p:cNvPr id="16" name="Group 15">
              <a:extLst>
                <a:ext uri="{FF2B5EF4-FFF2-40B4-BE49-F238E27FC236}">
                  <a16:creationId xmlns:a16="http://schemas.microsoft.com/office/drawing/2014/main" id="{32E786C8-7BCA-9EF1-66BF-07745413F755}"/>
                </a:ext>
              </a:extLst>
            </p:cNvPr>
            <p:cNvGrpSpPr/>
            <p:nvPr/>
          </p:nvGrpSpPr>
          <p:grpSpPr>
            <a:xfrm>
              <a:off x="1646624" y="4774829"/>
              <a:ext cx="4464000" cy="360147"/>
              <a:chOff x="1473905" y="5303149"/>
              <a:chExt cx="2851241" cy="360147"/>
            </a:xfrm>
          </p:grpSpPr>
          <p:sp>
            <p:nvSpPr>
              <p:cNvPr id="43" name="Line 21">
                <a:extLst>
                  <a:ext uri="{FF2B5EF4-FFF2-40B4-BE49-F238E27FC236}">
                    <a16:creationId xmlns:a16="http://schemas.microsoft.com/office/drawing/2014/main" id="{8DFA57A5-EDF7-0493-F931-362223FF26E5}"/>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6D51EF0B-690C-53E5-56C2-F354D71A2F55}"/>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45" name="Line 21">
                <a:extLst>
                  <a:ext uri="{FF2B5EF4-FFF2-40B4-BE49-F238E27FC236}">
                    <a16:creationId xmlns:a16="http://schemas.microsoft.com/office/drawing/2014/main" id="{98E040A4-BA62-7AD5-FCB4-3290E3C2921C}"/>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9EF3A308-8B56-1DB2-CA94-2021A7400818}"/>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47" name="Line 21">
                <a:extLst>
                  <a:ext uri="{FF2B5EF4-FFF2-40B4-BE49-F238E27FC236}">
                    <a16:creationId xmlns:a16="http://schemas.microsoft.com/office/drawing/2014/main" id="{594F824F-6BA1-D4B8-4FE0-70F66C9F8966}"/>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10A70074-850E-8E7E-18BD-A3315E570E3E}"/>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49" name="Line 21">
                <a:extLst>
                  <a:ext uri="{FF2B5EF4-FFF2-40B4-BE49-F238E27FC236}">
                    <a16:creationId xmlns:a16="http://schemas.microsoft.com/office/drawing/2014/main" id="{04FA37D8-FC17-661B-936B-7EA8D48125FE}"/>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7A528AED-40C7-6660-4E14-834D477FFBAE}"/>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51" name="Line 21">
                <a:extLst>
                  <a:ext uri="{FF2B5EF4-FFF2-40B4-BE49-F238E27FC236}">
                    <a16:creationId xmlns:a16="http://schemas.microsoft.com/office/drawing/2014/main" id="{8BC7A557-A67A-C60E-54C9-70E366BE216C}"/>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542B7F0A-930B-356D-4B6D-6EEFCA8395DD}"/>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53" name="Line 21">
                <a:extLst>
                  <a:ext uri="{FF2B5EF4-FFF2-40B4-BE49-F238E27FC236}">
                    <a16:creationId xmlns:a16="http://schemas.microsoft.com/office/drawing/2014/main" id="{C6EBC156-F349-AB5E-30F6-C9C85FFF09CA}"/>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48E261D1-8845-C603-70D6-87D464411C80}"/>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55" name="Line 21">
                <a:extLst>
                  <a:ext uri="{FF2B5EF4-FFF2-40B4-BE49-F238E27FC236}">
                    <a16:creationId xmlns:a16="http://schemas.microsoft.com/office/drawing/2014/main" id="{DCAF1ECB-72C5-B9BF-B799-CFB0538D9A72}"/>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C52B6E32-0E65-87DB-A94A-FAE0B7145435}"/>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57" name="Line 21">
                <a:extLst>
                  <a:ext uri="{FF2B5EF4-FFF2-40B4-BE49-F238E27FC236}">
                    <a16:creationId xmlns:a16="http://schemas.microsoft.com/office/drawing/2014/main" id="{7ADF96AF-6041-00FC-063C-16EDE5F0AB9A}"/>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A921A681-EC95-2490-B63E-FD584409C1BE}"/>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7" name="TextBox 16">
              <a:extLst>
                <a:ext uri="{FF2B5EF4-FFF2-40B4-BE49-F238E27FC236}">
                  <a16:creationId xmlns:a16="http://schemas.microsoft.com/office/drawing/2014/main" id="{00C0A9A6-0FBC-82F4-A2F2-03B30F213063}"/>
                </a:ext>
              </a:extLst>
            </p:cNvPr>
            <p:cNvSpPr txBox="1"/>
            <p:nvPr/>
          </p:nvSpPr>
          <p:spPr>
            <a:xfrm>
              <a:off x="594566" y="4871857"/>
              <a:ext cx="1039067" cy="523220"/>
            </a:xfrm>
            <a:prstGeom prst="rect">
              <a:avLst/>
            </a:prstGeom>
            <a:noFill/>
          </p:spPr>
          <p:txBody>
            <a:bodyPr wrap="none" rtlCol="0">
              <a:spAutoFit/>
            </a:bodyPr>
            <a:lstStyle/>
            <a:p>
              <a:pPr algn="r"/>
              <a:r>
                <a:rPr lang="ja-JP" sz="1400"/>
                <a:t>リスク有患者数</a:t>
              </a:r>
            </a:p>
            <a:p>
              <a:pPr algn="r"/>
              <a:r>
                <a:rPr lang="ja-JP" sz="1400"/>
                <a:t>(打ち切り時点)</a:t>
              </a:r>
            </a:p>
          </p:txBody>
        </p:sp>
        <p:grpSp>
          <p:nvGrpSpPr>
            <p:cNvPr id="18" name="Group 17">
              <a:extLst>
                <a:ext uri="{FF2B5EF4-FFF2-40B4-BE49-F238E27FC236}">
                  <a16:creationId xmlns:a16="http://schemas.microsoft.com/office/drawing/2014/main" id="{F2AB272F-FCC1-D966-ABF5-FE5AC45E6EBC}"/>
                </a:ext>
              </a:extLst>
            </p:cNvPr>
            <p:cNvGrpSpPr/>
            <p:nvPr/>
          </p:nvGrpSpPr>
          <p:grpSpPr>
            <a:xfrm>
              <a:off x="1646624" y="5316105"/>
              <a:ext cx="4407484" cy="503590"/>
              <a:chOff x="2029681" y="6110479"/>
              <a:chExt cx="4407484" cy="503590"/>
            </a:xfrm>
          </p:grpSpPr>
          <p:sp>
            <p:nvSpPr>
              <p:cNvPr id="35" name="TextBox 34">
                <a:extLst>
                  <a:ext uri="{FF2B5EF4-FFF2-40B4-BE49-F238E27FC236}">
                    <a16:creationId xmlns:a16="http://schemas.microsoft.com/office/drawing/2014/main" id="{F800A63C-1147-6A14-D609-B89CA96CEAE7}"/>
                  </a:ext>
                </a:extLst>
              </p:cNvPr>
              <p:cNvSpPr txBox="1"/>
              <p:nvPr/>
            </p:nvSpPr>
            <p:spPr>
              <a:xfrm>
                <a:off x="6146453" y="6110479"/>
                <a:ext cx="290712"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0</a:t>
                </a:r>
              </a:p>
              <a:p>
                <a:pPr algn="ctr"/>
                <a:r>
                  <a:rPr lang="ja-JP" sz="1400">
                    <a:solidFill>
                      <a:srgbClr val="B60D27"/>
                    </a:solidFill>
                    <a:latin typeface="Arial" panose="020B0604020202020204" pitchFamily="34" charset="0"/>
                    <a:ea typeface="MS Mincho"/>
                    <a:cs typeface="Arial" panose="020B0604020202020204" pitchFamily="34" charset="0"/>
                  </a:rPr>
                  <a:t>(3)</a:t>
                </a:r>
              </a:p>
            </p:txBody>
          </p:sp>
          <p:sp>
            <p:nvSpPr>
              <p:cNvPr id="36" name="TextBox 35">
                <a:extLst>
                  <a:ext uri="{FF2B5EF4-FFF2-40B4-BE49-F238E27FC236}">
                    <a16:creationId xmlns:a16="http://schemas.microsoft.com/office/drawing/2014/main" id="{A82E2E50-C8E2-5B6A-76E9-D5E6339E4321}"/>
                  </a:ext>
                </a:extLst>
              </p:cNvPr>
              <p:cNvSpPr txBox="1"/>
              <p:nvPr/>
            </p:nvSpPr>
            <p:spPr>
              <a:xfrm>
                <a:off x="5558343" y="6110479"/>
                <a:ext cx="290712"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a:t>
                </a:r>
              </a:p>
              <a:p>
                <a:pPr algn="ctr"/>
                <a:r>
                  <a:rPr lang="ja-JP" sz="1400">
                    <a:solidFill>
                      <a:srgbClr val="B60D27"/>
                    </a:solidFill>
                    <a:latin typeface="Arial" panose="020B0604020202020204" pitchFamily="34" charset="0"/>
                    <a:ea typeface="MS Mincho"/>
                    <a:cs typeface="Arial" panose="020B0604020202020204" pitchFamily="34" charset="0"/>
                  </a:rPr>
                  <a:t>(3)</a:t>
                </a:r>
              </a:p>
            </p:txBody>
          </p:sp>
          <p:sp>
            <p:nvSpPr>
              <p:cNvPr id="37" name="TextBox 36">
                <a:extLst>
                  <a:ext uri="{FF2B5EF4-FFF2-40B4-BE49-F238E27FC236}">
                    <a16:creationId xmlns:a16="http://schemas.microsoft.com/office/drawing/2014/main" id="{C5F99FDD-D4AA-BE57-AFF1-3A24AF48ED2E}"/>
                  </a:ext>
                </a:extLst>
              </p:cNvPr>
              <p:cNvSpPr txBox="1"/>
              <p:nvPr/>
            </p:nvSpPr>
            <p:spPr>
              <a:xfrm>
                <a:off x="4970233" y="6110479"/>
                <a:ext cx="290712"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a:t>
                </a:r>
              </a:p>
              <a:p>
                <a:pPr algn="ctr"/>
                <a:r>
                  <a:rPr lang="ja-JP" sz="1400">
                    <a:solidFill>
                      <a:srgbClr val="B60D27"/>
                    </a:solidFill>
                    <a:latin typeface="Arial" panose="020B0604020202020204" pitchFamily="34" charset="0"/>
                    <a:ea typeface="MS Mincho"/>
                    <a:cs typeface="Arial" panose="020B0604020202020204" pitchFamily="34" charset="0"/>
                  </a:rPr>
                  <a:t>(1)</a:t>
                </a:r>
              </a:p>
            </p:txBody>
          </p:sp>
          <p:sp>
            <p:nvSpPr>
              <p:cNvPr id="38" name="TextBox 37">
                <a:extLst>
                  <a:ext uri="{FF2B5EF4-FFF2-40B4-BE49-F238E27FC236}">
                    <a16:creationId xmlns:a16="http://schemas.microsoft.com/office/drawing/2014/main" id="{039DD91A-5FA1-9356-BFE6-FC19F0A61565}"/>
                  </a:ext>
                </a:extLst>
              </p:cNvPr>
              <p:cNvSpPr txBox="1"/>
              <p:nvPr/>
            </p:nvSpPr>
            <p:spPr>
              <a:xfrm>
                <a:off x="4382123" y="6110479"/>
                <a:ext cx="290712"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a:t>
                </a:r>
              </a:p>
              <a:p>
                <a:pPr algn="ctr"/>
                <a:r>
                  <a:rPr lang="ja-JP" sz="1400">
                    <a:solidFill>
                      <a:srgbClr val="B60D27"/>
                    </a:solidFill>
                    <a:latin typeface="Arial" panose="020B0604020202020204" pitchFamily="34" charset="0"/>
                    <a:ea typeface="MS Mincho"/>
                    <a:cs typeface="Arial" panose="020B0604020202020204" pitchFamily="34" charset="0"/>
                  </a:rPr>
                  <a:t>(1)</a:t>
                </a:r>
              </a:p>
            </p:txBody>
          </p:sp>
          <p:sp>
            <p:nvSpPr>
              <p:cNvPr id="39" name="TextBox 38">
                <a:extLst>
                  <a:ext uri="{FF2B5EF4-FFF2-40B4-BE49-F238E27FC236}">
                    <a16:creationId xmlns:a16="http://schemas.microsoft.com/office/drawing/2014/main" id="{A03D0A2E-9F81-44B9-009B-FE896B622701}"/>
                  </a:ext>
                </a:extLst>
              </p:cNvPr>
              <p:cNvSpPr txBox="1"/>
              <p:nvPr/>
            </p:nvSpPr>
            <p:spPr>
              <a:xfrm>
                <a:off x="3794012" y="6110479"/>
                <a:ext cx="290712"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a:t>
                </a:r>
              </a:p>
              <a:p>
                <a:pPr algn="ctr"/>
                <a:r>
                  <a:rPr lang="ja-JP" sz="1400">
                    <a:solidFill>
                      <a:srgbClr val="B60D27"/>
                    </a:solidFill>
                    <a:latin typeface="Arial" panose="020B0604020202020204" pitchFamily="34" charset="0"/>
                    <a:ea typeface="MS Mincho"/>
                    <a:cs typeface="Arial" panose="020B0604020202020204" pitchFamily="34" charset="0"/>
                  </a:rPr>
                  <a:t>(1)</a:t>
                </a:r>
              </a:p>
            </p:txBody>
          </p:sp>
          <p:sp>
            <p:nvSpPr>
              <p:cNvPr id="40" name="TextBox 39">
                <a:extLst>
                  <a:ext uri="{FF2B5EF4-FFF2-40B4-BE49-F238E27FC236}">
                    <a16:creationId xmlns:a16="http://schemas.microsoft.com/office/drawing/2014/main" id="{C3423D94-DCBC-6CA2-9E42-57A26DEB8109}"/>
                  </a:ext>
                </a:extLst>
              </p:cNvPr>
              <p:cNvSpPr txBox="1"/>
              <p:nvPr/>
            </p:nvSpPr>
            <p:spPr>
              <a:xfrm>
                <a:off x="3205901" y="6110479"/>
                <a:ext cx="290713"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10</a:t>
                </a:r>
              </a:p>
              <a:p>
                <a:pPr algn="ctr"/>
                <a:r>
                  <a:rPr lang="ja-JP" sz="1400">
                    <a:solidFill>
                      <a:srgbClr val="B60D27"/>
                    </a:solidFill>
                    <a:latin typeface="Arial" panose="020B0604020202020204" pitchFamily="34" charset="0"/>
                    <a:ea typeface="MS Mincho"/>
                    <a:cs typeface="Arial" panose="020B0604020202020204" pitchFamily="34" charset="0"/>
                  </a:rPr>
                  <a:t> (0) </a:t>
                </a:r>
              </a:p>
            </p:txBody>
          </p:sp>
          <p:sp>
            <p:nvSpPr>
              <p:cNvPr id="41" name="TextBox 40">
                <a:extLst>
                  <a:ext uri="{FF2B5EF4-FFF2-40B4-BE49-F238E27FC236}">
                    <a16:creationId xmlns:a16="http://schemas.microsoft.com/office/drawing/2014/main" id="{6E73B433-9DF5-E35C-EABD-2C51845E76A2}"/>
                  </a:ext>
                </a:extLst>
              </p:cNvPr>
              <p:cNvSpPr txBox="1"/>
              <p:nvPr/>
            </p:nvSpPr>
            <p:spPr>
              <a:xfrm>
                <a:off x="2617791" y="6110479"/>
                <a:ext cx="290713"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16</a:t>
                </a:r>
              </a:p>
              <a:p>
                <a:pPr algn="ctr"/>
                <a:r>
                  <a:rPr lang="ja-JP" sz="1400">
                    <a:solidFill>
                      <a:srgbClr val="B60D27"/>
                    </a:solidFill>
                    <a:latin typeface="Arial" panose="020B0604020202020204" pitchFamily="34" charset="0"/>
                    <a:ea typeface="MS Mincho"/>
                    <a:cs typeface="Arial" panose="020B0604020202020204" pitchFamily="34" charset="0"/>
                  </a:rPr>
                  <a:t> (0) </a:t>
                </a:r>
              </a:p>
            </p:txBody>
          </p:sp>
          <p:sp>
            <p:nvSpPr>
              <p:cNvPr id="42" name="TextBox 41">
                <a:extLst>
                  <a:ext uri="{FF2B5EF4-FFF2-40B4-BE49-F238E27FC236}">
                    <a16:creationId xmlns:a16="http://schemas.microsoft.com/office/drawing/2014/main" id="{B017CDF6-35A2-78AF-DD2B-78315B73F05C}"/>
                  </a:ext>
                </a:extLst>
              </p:cNvPr>
              <p:cNvSpPr txBox="1"/>
              <p:nvPr/>
            </p:nvSpPr>
            <p:spPr>
              <a:xfrm>
                <a:off x="2029681" y="6110479"/>
                <a:ext cx="290713"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29</a:t>
                </a:r>
              </a:p>
              <a:p>
                <a:pPr algn="ctr"/>
                <a:r>
                  <a:rPr lang="ja-JP" sz="1400">
                    <a:solidFill>
                      <a:srgbClr val="B60D27"/>
                    </a:solidFill>
                    <a:latin typeface="Arial" panose="020B0604020202020204" pitchFamily="34" charset="0"/>
                    <a:ea typeface="MS Mincho"/>
                    <a:cs typeface="Arial" panose="020B0604020202020204" pitchFamily="34" charset="0"/>
                  </a:rPr>
                  <a:t> (0) </a:t>
                </a:r>
              </a:p>
            </p:txBody>
          </p:sp>
        </p:grpSp>
        <p:grpSp>
          <p:nvGrpSpPr>
            <p:cNvPr id="19" name="Group 18">
              <a:extLst>
                <a:ext uri="{FF2B5EF4-FFF2-40B4-BE49-F238E27FC236}">
                  <a16:creationId xmlns:a16="http://schemas.microsoft.com/office/drawing/2014/main" id="{32BFB4F1-80EB-749D-4A41-169DDA2D8BBB}"/>
                </a:ext>
              </a:extLst>
            </p:cNvPr>
            <p:cNvGrpSpPr/>
            <p:nvPr/>
          </p:nvGrpSpPr>
          <p:grpSpPr>
            <a:xfrm>
              <a:off x="1646624" y="5850129"/>
              <a:ext cx="3819374" cy="503590"/>
              <a:chOff x="2029681" y="6110479"/>
              <a:chExt cx="3819374" cy="503590"/>
            </a:xfrm>
          </p:grpSpPr>
          <p:sp>
            <p:nvSpPr>
              <p:cNvPr id="28" name="TextBox 27">
                <a:extLst>
                  <a:ext uri="{FF2B5EF4-FFF2-40B4-BE49-F238E27FC236}">
                    <a16:creationId xmlns:a16="http://schemas.microsoft.com/office/drawing/2014/main" id="{3C14A6E3-023F-6B21-1C06-282B2F192CEA}"/>
                  </a:ext>
                </a:extLst>
              </p:cNvPr>
              <p:cNvSpPr txBox="1"/>
              <p:nvPr/>
            </p:nvSpPr>
            <p:spPr>
              <a:xfrm>
                <a:off x="5558343" y="6110479"/>
                <a:ext cx="290712"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a:p>
                <a:pPr algn="ctr"/>
                <a:r>
                  <a:rPr lang="ja-JP" sz="1400">
                    <a:solidFill>
                      <a:schemeClr val="accent2"/>
                    </a:solidFill>
                    <a:latin typeface="Arial" panose="020B0604020202020204" pitchFamily="34" charset="0"/>
                    <a:ea typeface="MS Mincho"/>
                    <a:cs typeface="Arial" panose="020B0604020202020204" pitchFamily="34" charset="0"/>
                  </a:rPr>
                  <a:t> (0) </a:t>
                </a:r>
              </a:p>
            </p:txBody>
          </p:sp>
          <p:sp>
            <p:nvSpPr>
              <p:cNvPr id="29" name="TextBox 28">
                <a:extLst>
                  <a:ext uri="{FF2B5EF4-FFF2-40B4-BE49-F238E27FC236}">
                    <a16:creationId xmlns:a16="http://schemas.microsoft.com/office/drawing/2014/main" id="{4C40E44E-D411-FB0B-8709-1E39CFCC2B0C}"/>
                  </a:ext>
                </a:extLst>
              </p:cNvPr>
              <p:cNvSpPr txBox="1"/>
              <p:nvPr/>
            </p:nvSpPr>
            <p:spPr>
              <a:xfrm>
                <a:off x="4970233" y="6110479"/>
                <a:ext cx="290712"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a:p>
                <a:pPr algn="ctr"/>
                <a:r>
                  <a:rPr lang="ja-JP" sz="1400">
                    <a:solidFill>
                      <a:schemeClr val="accent2"/>
                    </a:solidFill>
                    <a:latin typeface="Arial" panose="020B0604020202020204" pitchFamily="34" charset="0"/>
                    <a:ea typeface="MS Mincho"/>
                    <a:cs typeface="Arial" panose="020B0604020202020204" pitchFamily="34" charset="0"/>
                  </a:rPr>
                  <a:t> (0) </a:t>
                </a:r>
              </a:p>
            </p:txBody>
          </p:sp>
          <p:sp>
            <p:nvSpPr>
              <p:cNvPr id="30" name="TextBox 29">
                <a:extLst>
                  <a:ext uri="{FF2B5EF4-FFF2-40B4-BE49-F238E27FC236}">
                    <a16:creationId xmlns:a16="http://schemas.microsoft.com/office/drawing/2014/main" id="{4B6A6B2E-F41C-98CD-0381-68AFFBDAE98D}"/>
                  </a:ext>
                </a:extLst>
              </p:cNvPr>
              <p:cNvSpPr txBox="1"/>
              <p:nvPr/>
            </p:nvSpPr>
            <p:spPr>
              <a:xfrm>
                <a:off x="4382123" y="6110479"/>
                <a:ext cx="290712"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a:t>
                </a:r>
              </a:p>
              <a:p>
                <a:pPr algn="ctr"/>
                <a:r>
                  <a:rPr lang="ja-JP" sz="1400">
                    <a:solidFill>
                      <a:schemeClr val="accent2"/>
                    </a:solidFill>
                    <a:latin typeface="Arial" panose="020B0604020202020204" pitchFamily="34" charset="0"/>
                    <a:ea typeface="MS Mincho"/>
                    <a:cs typeface="Arial" panose="020B0604020202020204" pitchFamily="34" charset="0"/>
                  </a:rPr>
                  <a:t> (0) </a:t>
                </a:r>
              </a:p>
            </p:txBody>
          </p:sp>
          <p:sp>
            <p:nvSpPr>
              <p:cNvPr id="31" name="TextBox 30">
                <a:extLst>
                  <a:ext uri="{FF2B5EF4-FFF2-40B4-BE49-F238E27FC236}">
                    <a16:creationId xmlns:a16="http://schemas.microsoft.com/office/drawing/2014/main" id="{0848E76C-CAD2-31D8-BA32-EEC3FD755209}"/>
                  </a:ext>
                </a:extLst>
              </p:cNvPr>
              <p:cNvSpPr txBox="1"/>
              <p:nvPr/>
            </p:nvSpPr>
            <p:spPr>
              <a:xfrm>
                <a:off x="3794012" y="6110479"/>
                <a:ext cx="290712"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a:t>
                </a:r>
              </a:p>
              <a:p>
                <a:pPr algn="ctr"/>
                <a:r>
                  <a:rPr lang="ja-JP" sz="1400">
                    <a:solidFill>
                      <a:schemeClr val="accent2"/>
                    </a:solidFill>
                    <a:latin typeface="Arial" panose="020B0604020202020204" pitchFamily="34" charset="0"/>
                    <a:ea typeface="MS Mincho"/>
                    <a:cs typeface="Arial" panose="020B0604020202020204" pitchFamily="34" charset="0"/>
                  </a:rPr>
                  <a:t> (0) </a:t>
                </a:r>
              </a:p>
            </p:txBody>
          </p:sp>
          <p:sp>
            <p:nvSpPr>
              <p:cNvPr id="32" name="TextBox 31">
                <a:extLst>
                  <a:ext uri="{FF2B5EF4-FFF2-40B4-BE49-F238E27FC236}">
                    <a16:creationId xmlns:a16="http://schemas.microsoft.com/office/drawing/2014/main" id="{93664972-E88C-CFD0-206C-021BD98B37A0}"/>
                  </a:ext>
                </a:extLst>
              </p:cNvPr>
              <p:cNvSpPr txBox="1"/>
              <p:nvPr/>
            </p:nvSpPr>
            <p:spPr>
              <a:xfrm>
                <a:off x="3205901" y="6110479"/>
                <a:ext cx="290713"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a:t>
                </a:r>
              </a:p>
              <a:p>
                <a:pPr algn="ctr"/>
                <a:r>
                  <a:rPr lang="ja-JP" sz="1400">
                    <a:solidFill>
                      <a:schemeClr val="accent2"/>
                    </a:solidFill>
                    <a:latin typeface="Arial" panose="020B0604020202020204" pitchFamily="34" charset="0"/>
                    <a:ea typeface="MS Mincho"/>
                    <a:cs typeface="Arial" panose="020B0604020202020204" pitchFamily="34" charset="0"/>
                  </a:rPr>
                  <a:t> (0) </a:t>
                </a:r>
              </a:p>
            </p:txBody>
          </p:sp>
          <p:sp>
            <p:nvSpPr>
              <p:cNvPr id="33" name="TextBox 32">
                <a:extLst>
                  <a:ext uri="{FF2B5EF4-FFF2-40B4-BE49-F238E27FC236}">
                    <a16:creationId xmlns:a16="http://schemas.microsoft.com/office/drawing/2014/main" id="{A8625723-3380-F286-0A20-B756CC22E7CB}"/>
                  </a:ext>
                </a:extLst>
              </p:cNvPr>
              <p:cNvSpPr txBox="1"/>
              <p:nvPr/>
            </p:nvSpPr>
            <p:spPr>
              <a:xfrm>
                <a:off x="2617791" y="6110479"/>
                <a:ext cx="290713"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9</a:t>
                </a:r>
              </a:p>
              <a:p>
                <a:pPr algn="ctr"/>
                <a:r>
                  <a:rPr lang="ja-JP" sz="1400">
                    <a:solidFill>
                      <a:schemeClr val="accent2"/>
                    </a:solidFill>
                    <a:latin typeface="Arial" panose="020B0604020202020204" pitchFamily="34" charset="0"/>
                    <a:ea typeface="MS Mincho"/>
                    <a:cs typeface="Arial" panose="020B0604020202020204" pitchFamily="34" charset="0"/>
                  </a:rPr>
                  <a:t> (0) </a:t>
                </a:r>
              </a:p>
            </p:txBody>
          </p:sp>
          <p:sp>
            <p:nvSpPr>
              <p:cNvPr id="34" name="TextBox 33">
                <a:extLst>
                  <a:ext uri="{FF2B5EF4-FFF2-40B4-BE49-F238E27FC236}">
                    <a16:creationId xmlns:a16="http://schemas.microsoft.com/office/drawing/2014/main" id="{7B25D483-2A6C-04AF-7557-20F3909E29B4}"/>
                  </a:ext>
                </a:extLst>
              </p:cNvPr>
              <p:cNvSpPr txBox="1"/>
              <p:nvPr/>
            </p:nvSpPr>
            <p:spPr>
              <a:xfrm>
                <a:off x="2029681" y="6110479"/>
                <a:ext cx="290713"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29</a:t>
                </a:r>
              </a:p>
              <a:p>
                <a:pPr algn="ctr"/>
                <a:r>
                  <a:rPr lang="ja-JP" sz="1400">
                    <a:solidFill>
                      <a:schemeClr val="accent2"/>
                    </a:solidFill>
                    <a:latin typeface="Arial" panose="020B0604020202020204" pitchFamily="34" charset="0"/>
                    <a:ea typeface="MS Mincho"/>
                    <a:cs typeface="Arial" panose="020B0604020202020204" pitchFamily="34" charset="0"/>
                  </a:rPr>
                  <a:t> (0) </a:t>
                </a:r>
              </a:p>
            </p:txBody>
          </p:sp>
        </p:grpSp>
        <p:sp>
          <p:nvSpPr>
            <p:cNvPr id="20" name="TextBox 19">
              <a:extLst>
                <a:ext uri="{FF2B5EF4-FFF2-40B4-BE49-F238E27FC236}">
                  <a16:creationId xmlns:a16="http://schemas.microsoft.com/office/drawing/2014/main" id="{2E00CEA3-7139-77D3-F0B9-AD082C5E9442}"/>
                </a:ext>
              </a:extLst>
            </p:cNvPr>
            <p:cNvSpPr txBox="1"/>
            <p:nvPr/>
          </p:nvSpPr>
          <p:spPr>
            <a:xfrm>
              <a:off x="224190" y="5306290"/>
              <a:ext cx="1407758" cy="523220"/>
            </a:xfrm>
            <a:prstGeom prst="rect">
              <a:avLst/>
            </a:prstGeom>
            <a:noFill/>
          </p:spPr>
          <p:txBody>
            <a:bodyPr wrap="none" rtlCol="0">
              <a:spAutoFit/>
            </a:bodyPr>
            <a:lstStyle/>
            <a:p>
              <a:pPr algn="r"/>
              <a:r>
                <a:rPr lang="ja-JP" sz="1400">
                  <a:solidFill>
                    <a:srgbClr val="B60D27"/>
                  </a:solidFill>
                </a:rPr>
                <a:t>nal-IRI + 5FU +</a:t>
              </a:r>
            </a:p>
            <a:p>
              <a:pPr algn="r"/>
              <a:r>
                <a:rPr lang="ja-JP" sz="1400">
                  <a:solidFill>
                    <a:srgbClr val="B60D27"/>
                  </a:solidFill>
                </a:rPr>
                <a:t>フォリン酸</a:t>
              </a:r>
            </a:p>
          </p:txBody>
        </p:sp>
        <p:sp>
          <p:nvSpPr>
            <p:cNvPr id="21" name="TextBox 20">
              <a:extLst>
                <a:ext uri="{FF2B5EF4-FFF2-40B4-BE49-F238E27FC236}">
                  <a16:creationId xmlns:a16="http://schemas.microsoft.com/office/drawing/2014/main" id="{387C8328-9929-0579-B487-5D12B860FEA1}"/>
                </a:ext>
              </a:extLst>
            </p:cNvPr>
            <p:cNvSpPr txBox="1"/>
            <p:nvPr/>
          </p:nvSpPr>
          <p:spPr>
            <a:xfrm>
              <a:off x="609026" y="5948036"/>
              <a:ext cx="981359" cy="307777"/>
            </a:xfrm>
            <a:prstGeom prst="rect">
              <a:avLst/>
            </a:prstGeom>
            <a:noFill/>
          </p:spPr>
          <p:txBody>
            <a:bodyPr wrap="none" rtlCol="0">
              <a:spAutoFit/>
            </a:bodyPr>
            <a:lstStyle/>
            <a:p>
              <a:pPr algn="r"/>
              <a:r>
                <a:rPr lang="ja-JP" sz="1400">
                  <a:solidFill>
                    <a:schemeClr val="accent2"/>
                  </a:solidFill>
                </a:rPr>
                <a:t>ドセタキセル</a:t>
              </a:r>
            </a:p>
          </p:txBody>
        </p:sp>
        <p:grpSp>
          <p:nvGrpSpPr>
            <p:cNvPr id="22" name="Group 21">
              <a:extLst>
                <a:ext uri="{FF2B5EF4-FFF2-40B4-BE49-F238E27FC236}">
                  <a16:creationId xmlns:a16="http://schemas.microsoft.com/office/drawing/2014/main" id="{F4ECB3F1-278D-6246-CB03-67EC449CBA41}"/>
                </a:ext>
              </a:extLst>
            </p:cNvPr>
            <p:cNvGrpSpPr/>
            <p:nvPr/>
          </p:nvGrpSpPr>
          <p:grpSpPr>
            <a:xfrm>
              <a:off x="1795895" y="2045710"/>
              <a:ext cx="4016087" cy="2692545"/>
              <a:chOff x="3562350" y="1747837"/>
              <a:chExt cx="5058832" cy="3370868"/>
            </a:xfrm>
          </p:grpSpPr>
          <p:sp>
            <p:nvSpPr>
              <p:cNvPr id="24" name="Freeform: Shape 76">
                <a:extLst>
                  <a:ext uri="{FF2B5EF4-FFF2-40B4-BE49-F238E27FC236}">
                    <a16:creationId xmlns:a16="http://schemas.microsoft.com/office/drawing/2014/main" id="{1CF0CF74-DA30-4796-E082-DCCE9F669340}"/>
                  </a:ext>
                </a:extLst>
              </p:cNvPr>
              <p:cNvSpPr/>
              <p:nvPr/>
            </p:nvSpPr>
            <p:spPr>
              <a:xfrm>
                <a:off x="3562350" y="1747837"/>
                <a:ext cx="5058832" cy="3370868"/>
              </a:xfrm>
              <a:custGeom>
                <a:avLst/>
                <a:gdLst>
                  <a:gd name="connsiteX0" fmla="*/ 5058833 w 5058832"/>
                  <a:gd name="connsiteY0" fmla="*/ 3370869 h 3370868"/>
                  <a:gd name="connsiteX1" fmla="*/ 5058833 w 5058832"/>
                  <a:gd name="connsiteY1" fmla="*/ 2961513 h 3370868"/>
                  <a:gd name="connsiteX2" fmla="*/ 2208505 w 5058832"/>
                  <a:gd name="connsiteY2" fmla="*/ 2961513 h 3370868"/>
                  <a:gd name="connsiteX3" fmla="*/ 2208505 w 5058832"/>
                  <a:gd name="connsiteY3" fmla="*/ 2840222 h 3370868"/>
                  <a:gd name="connsiteX4" fmla="*/ 2046780 w 5058832"/>
                  <a:gd name="connsiteY4" fmla="*/ 2840222 h 3370868"/>
                  <a:gd name="connsiteX5" fmla="*/ 2046780 w 5058832"/>
                  <a:gd name="connsiteY5" fmla="*/ 2683555 h 3370868"/>
                  <a:gd name="connsiteX6" fmla="*/ 1900219 w 5058832"/>
                  <a:gd name="connsiteY6" fmla="*/ 2683555 h 3370868"/>
                  <a:gd name="connsiteX7" fmla="*/ 1900219 w 5058832"/>
                  <a:gd name="connsiteY7" fmla="*/ 2430866 h 3370868"/>
                  <a:gd name="connsiteX8" fmla="*/ 1657645 w 5058832"/>
                  <a:gd name="connsiteY8" fmla="*/ 2430866 h 3370868"/>
                  <a:gd name="connsiteX9" fmla="*/ 1657645 w 5058832"/>
                  <a:gd name="connsiteY9" fmla="*/ 2334844 h 3370868"/>
                  <a:gd name="connsiteX10" fmla="*/ 1591942 w 5058832"/>
                  <a:gd name="connsiteY10" fmla="*/ 2334844 h 3370868"/>
                  <a:gd name="connsiteX11" fmla="*/ 1591942 w 5058832"/>
                  <a:gd name="connsiteY11" fmla="*/ 2218611 h 3370868"/>
                  <a:gd name="connsiteX12" fmla="*/ 1420111 w 5058832"/>
                  <a:gd name="connsiteY12" fmla="*/ 2218611 h 3370868"/>
                  <a:gd name="connsiteX13" fmla="*/ 1420111 w 5058832"/>
                  <a:gd name="connsiteY13" fmla="*/ 2097319 h 3370868"/>
                  <a:gd name="connsiteX14" fmla="*/ 980437 w 5058832"/>
                  <a:gd name="connsiteY14" fmla="*/ 2097319 h 3370868"/>
                  <a:gd name="connsiteX15" fmla="*/ 980437 w 5058832"/>
                  <a:gd name="connsiteY15" fmla="*/ 1758715 h 3370868"/>
                  <a:gd name="connsiteX16" fmla="*/ 803552 w 5058832"/>
                  <a:gd name="connsiteY16" fmla="*/ 1758715 h 3370868"/>
                  <a:gd name="connsiteX17" fmla="*/ 803552 w 5058832"/>
                  <a:gd name="connsiteY17" fmla="*/ 1627318 h 3370868"/>
                  <a:gd name="connsiteX18" fmla="*/ 753014 w 5058832"/>
                  <a:gd name="connsiteY18" fmla="*/ 1627318 h 3370868"/>
                  <a:gd name="connsiteX19" fmla="*/ 753014 w 5058832"/>
                  <a:gd name="connsiteY19" fmla="*/ 1511084 h 3370868"/>
                  <a:gd name="connsiteX20" fmla="*/ 485163 w 5058832"/>
                  <a:gd name="connsiteY20" fmla="*/ 1511084 h 3370868"/>
                  <a:gd name="connsiteX21" fmla="*/ 485163 w 5058832"/>
                  <a:gd name="connsiteY21" fmla="*/ 950109 h 3370868"/>
                  <a:gd name="connsiteX22" fmla="*/ 470002 w 5058832"/>
                  <a:gd name="connsiteY22" fmla="*/ 950109 h 3370868"/>
                  <a:gd name="connsiteX23" fmla="*/ 470002 w 5058832"/>
                  <a:gd name="connsiteY23" fmla="*/ 803552 h 3370868"/>
                  <a:gd name="connsiteX24" fmla="*/ 449787 w 5058832"/>
                  <a:gd name="connsiteY24" fmla="*/ 803552 h 3370868"/>
                  <a:gd name="connsiteX25" fmla="*/ 449787 w 5058832"/>
                  <a:gd name="connsiteY25" fmla="*/ 712583 h 3370868"/>
                  <a:gd name="connsiteX26" fmla="*/ 318388 w 5058832"/>
                  <a:gd name="connsiteY26" fmla="*/ 712583 h 3370868"/>
                  <a:gd name="connsiteX27" fmla="*/ 318388 w 5058832"/>
                  <a:gd name="connsiteY27" fmla="*/ 591293 h 3370868"/>
                  <a:gd name="connsiteX28" fmla="*/ 293120 w 5058832"/>
                  <a:gd name="connsiteY28" fmla="*/ 591293 h 3370868"/>
                  <a:gd name="connsiteX29" fmla="*/ 293120 w 5058832"/>
                  <a:gd name="connsiteY29" fmla="*/ 464948 h 3370868"/>
                  <a:gd name="connsiteX30" fmla="*/ 247636 w 5058832"/>
                  <a:gd name="connsiteY30" fmla="*/ 464948 h 3370868"/>
                  <a:gd name="connsiteX31" fmla="*/ 247636 w 5058832"/>
                  <a:gd name="connsiteY31" fmla="*/ 348711 h 3370868"/>
                  <a:gd name="connsiteX32" fmla="*/ 247636 w 5058832"/>
                  <a:gd name="connsiteY32" fmla="*/ 348711 h 3370868"/>
                  <a:gd name="connsiteX33" fmla="*/ 247636 w 5058832"/>
                  <a:gd name="connsiteY33" fmla="*/ 217313 h 3370868"/>
                  <a:gd name="connsiteX34" fmla="*/ 207205 w 5058832"/>
                  <a:gd name="connsiteY34" fmla="*/ 217313 h 3370868"/>
                  <a:gd name="connsiteX35" fmla="*/ 207205 w 5058832"/>
                  <a:gd name="connsiteY35" fmla="*/ 121290 h 3370868"/>
                  <a:gd name="connsiteX36" fmla="*/ 90968 w 5058832"/>
                  <a:gd name="connsiteY36" fmla="*/ 121290 h 3370868"/>
                  <a:gd name="connsiteX37" fmla="*/ 90968 w 5058832"/>
                  <a:gd name="connsiteY37" fmla="*/ 0 h 3370868"/>
                  <a:gd name="connsiteX38" fmla="*/ 0 w 5058832"/>
                  <a:gd name="connsiteY38" fmla="*/ 0 h 337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058832" h="3370868">
                    <a:moveTo>
                      <a:pt x="5058833" y="3370869"/>
                    </a:moveTo>
                    <a:lnTo>
                      <a:pt x="5058833" y="2961513"/>
                    </a:lnTo>
                    <a:lnTo>
                      <a:pt x="2208505" y="2961513"/>
                    </a:lnTo>
                    <a:lnTo>
                      <a:pt x="2208505" y="2840222"/>
                    </a:lnTo>
                    <a:lnTo>
                      <a:pt x="2046780" y="2840222"/>
                    </a:lnTo>
                    <a:lnTo>
                      <a:pt x="2046780" y="2683555"/>
                    </a:lnTo>
                    <a:lnTo>
                      <a:pt x="1900219" y="2683555"/>
                    </a:lnTo>
                    <a:lnTo>
                      <a:pt x="1900219" y="2430866"/>
                    </a:lnTo>
                    <a:lnTo>
                      <a:pt x="1657645" y="2430866"/>
                    </a:lnTo>
                    <a:lnTo>
                      <a:pt x="1657645" y="2334844"/>
                    </a:lnTo>
                    <a:lnTo>
                      <a:pt x="1591942" y="2334844"/>
                    </a:lnTo>
                    <a:lnTo>
                      <a:pt x="1591942" y="2218611"/>
                    </a:lnTo>
                    <a:lnTo>
                      <a:pt x="1420111" y="2218611"/>
                    </a:lnTo>
                    <a:lnTo>
                      <a:pt x="1420111" y="2097319"/>
                    </a:lnTo>
                    <a:lnTo>
                      <a:pt x="980437" y="2097319"/>
                    </a:lnTo>
                    <a:lnTo>
                      <a:pt x="980437" y="1758715"/>
                    </a:lnTo>
                    <a:lnTo>
                      <a:pt x="803552" y="1758715"/>
                    </a:lnTo>
                    <a:lnTo>
                      <a:pt x="803552" y="1627318"/>
                    </a:lnTo>
                    <a:lnTo>
                      <a:pt x="753014" y="1627318"/>
                    </a:lnTo>
                    <a:lnTo>
                      <a:pt x="753014" y="1511084"/>
                    </a:lnTo>
                    <a:lnTo>
                      <a:pt x="485163" y="1511084"/>
                    </a:lnTo>
                    <a:lnTo>
                      <a:pt x="485163" y="950109"/>
                    </a:lnTo>
                    <a:lnTo>
                      <a:pt x="470002" y="950109"/>
                    </a:lnTo>
                    <a:lnTo>
                      <a:pt x="470002" y="803552"/>
                    </a:lnTo>
                    <a:lnTo>
                      <a:pt x="449787" y="803552"/>
                    </a:lnTo>
                    <a:lnTo>
                      <a:pt x="449787" y="712583"/>
                    </a:lnTo>
                    <a:lnTo>
                      <a:pt x="318388" y="712583"/>
                    </a:lnTo>
                    <a:lnTo>
                      <a:pt x="318388" y="591293"/>
                    </a:lnTo>
                    <a:lnTo>
                      <a:pt x="293120" y="591293"/>
                    </a:lnTo>
                    <a:lnTo>
                      <a:pt x="293120" y="464948"/>
                    </a:lnTo>
                    <a:lnTo>
                      <a:pt x="247636" y="464948"/>
                    </a:lnTo>
                    <a:lnTo>
                      <a:pt x="247636" y="348711"/>
                    </a:lnTo>
                    <a:lnTo>
                      <a:pt x="247636" y="348711"/>
                    </a:lnTo>
                    <a:lnTo>
                      <a:pt x="247636" y="217313"/>
                    </a:lnTo>
                    <a:lnTo>
                      <a:pt x="207205" y="217313"/>
                    </a:lnTo>
                    <a:lnTo>
                      <a:pt x="207205" y="121290"/>
                    </a:lnTo>
                    <a:lnTo>
                      <a:pt x="90968" y="121290"/>
                    </a:lnTo>
                    <a:lnTo>
                      <a:pt x="90968" y="0"/>
                    </a:lnTo>
                    <a:lnTo>
                      <a:pt x="0" y="0"/>
                    </a:lnTo>
                  </a:path>
                </a:pathLst>
              </a:custGeom>
              <a:noFill/>
              <a:ln w="19050" cap="flat">
                <a:solidFill>
                  <a:srgbClr val="B60D27"/>
                </a:solidFill>
                <a:prstDash val="solid"/>
                <a:miter/>
              </a:ln>
            </p:spPr>
            <p:txBody>
              <a:bodyPr rtlCol="0" anchor="ctr"/>
              <a:lstStyle/>
              <a:p>
                <a:endParaRPr lang="en-GB"/>
              </a:p>
            </p:txBody>
          </p:sp>
          <p:sp>
            <p:nvSpPr>
              <p:cNvPr id="25" name="Freeform: Shape 77">
                <a:extLst>
                  <a:ext uri="{FF2B5EF4-FFF2-40B4-BE49-F238E27FC236}">
                    <a16:creationId xmlns:a16="http://schemas.microsoft.com/office/drawing/2014/main" id="{DA4C1E3E-B9D6-5D1D-7AE0-C1A80A11F101}"/>
                  </a:ext>
                </a:extLst>
              </p:cNvPr>
              <p:cNvSpPr/>
              <p:nvPr/>
            </p:nvSpPr>
            <p:spPr>
              <a:xfrm>
                <a:off x="5551979" y="437949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B60D27"/>
                </a:solidFill>
                <a:prstDash val="solid"/>
                <a:miter/>
              </a:ln>
            </p:spPr>
            <p:txBody>
              <a:bodyPr rtlCol="0" anchor="ctr"/>
              <a:lstStyle/>
              <a:p>
                <a:endParaRPr lang="en-GB"/>
              </a:p>
            </p:txBody>
          </p:sp>
          <p:sp>
            <p:nvSpPr>
              <p:cNvPr id="26" name="Freeform: Shape 78">
                <a:extLst>
                  <a:ext uri="{FF2B5EF4-FFF2-40B4-BE49-F238E27FC236}">
                    <a16:creationId xmlns:a16="http://schemas.microsoft.com/office/drawing/2014/main" id="{7EE34CC5-982E-FFE2-B0D9-BFE1B833B398}"/>
                  </a:ext>
                </a:extLst>
              </p:cNvPr>
              <p:cNvSpPr/>
              <p:nvPr/>
            </p:nvSpPr>
            <p:spPr>
              <a:xfrm>
                <a:off x="7837998" y="46652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sp>
            <p:nvSpPr>
              <p:cNvPr id="27" name="Freeform: Shape 79">
                <a:extLst>
                  <a:ext uri="{FF2B5EF4-FFF2-40B4-BE49-F238E27FC236}">
                    <a16:creationId xmlns:a16="http://schemas.microsoft.com/office/drawing/2014/main" id="{EC435D20-8B9A-84AC-FB57-8A6867F8EF54}"/>
                  </a:ext>
                </a:extLst>
              </p:cNvPr>
              <p:cNvSpPr/>
              <p:nvPr/>
            </p:nvSpPr>
            <p:spPr>
              <a:xfrm>
                <a:off x="7933248" y="46652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B60D27"/>
                </a:solidFill>
                <a:prstDash val="solid"/>
                <a:miter/>
              </a:ln>
            </p:spPr>
            <p:txBody>
              <a:bodyPr rtlCol="0" anchor="ctr"/>
              <a:lstStyle/>
              <a:p>
                <a:endParaRPr lang="en-GB"/>
              </a:p>
            </p:txBody>
          </p:sp>
        </p:grpSp>
        <p:sp>
          <p:nvSpPr>
            <p:cNvPr id="23" name="Graphic 82">
              <a:extLst>
                <a:ext uri="{FF2B5EF4-FFF2-40B4-BE49-F238E27FC236}">
                  <a16:creationId xmlns:a16="http://schemas.microsoft.com/office/drawing/2014/main" id="{314A4641-7C7F-E2EF-E8D1-CE1C120B5B2F}"/>
                </a:ext>
              </a:extLst>
            </p:cNvPr>
            <p:cNvSpPr/>
            <p:nvPr/>
          </p:nvSpPr>
          <p:spPr>
            <a:xfrm>
              <a:off x="1800226" y="2040946"/>
              <a:ext cx="3083502" cy="2683454"/>
            </a:xfrm>
            <a:custGeom>
              <a:avLst/>
              <a:gdLst>
                <a:gd name="connsiteX0" fmla="*/ 3860664 w 3860663"/>
                <a:gd name="connsiteY0" fmla="*/ 3374279 h 3374278"/>
                <a:gd name="connsiteX1" fmla="*/ 3860664 w 3860663"/>
                <a:gd name="connsiteY1" fmla="*/ 3272952 h 3374278"/>
                <a:gd name="connsiteX2" fmla="*/ 3151356 w 3860663"/>
                <a:gd name="connsiteY2" fmla="*/ 3272952 h 3374278"/>
                <a:gd name="connsiteX3" fmla="*/ 3151356 w 3860663"/>
                <a:gd name="connsiteY3" fmla="*/ 3151356 h 3374278"/>
                <a:gd name="connsiteX4" fmla="*/ 2786568 w 3860663"/>
                <a:gd name="connsiteY4" fmla="*/ 3151356 h 3374278"/>
                <a:gd name="connsiteX5" fmla="*/ 2786568 w 3860663"/>
                <a:gd name="connsiteY5" fmla="*/ 3024693 h 3374278"/>
                <a:gd name="connsiteX6" fmla="*/ 1606077 w 3860663"/>
                <a:gd name="connsiteY6" fmla="*/ 3024693 h 3374278"/>
                <a:gd name="connsiteX7" fmla="*/ 1606077 w 3860663"/>
                <a:gd name="connsiteY7" fmla="*/ 2918298 h 3374278"/>
                <a:gd name="connsiteX8" fmla="*/ 1373019 w 3860663"/>
                <a:gd name="connsiteY8" fmla="*/ 2918298 h 3374278"/>
                <a:gd name="connsiteX9" fmla="*/ 1373019 w 3860663"/>
                <a:gd name="connsiteY9" fmla="*/ 2791635 h 3374278"/>
                <a:gd name="connsiteX10" fmla="*/ 1008231 w 3860663"/>
                <a:gd name="connsiteY10" fmla="*/ 2791635 h 3374278"/>
                <a:gd name="connsiteX11" fmla="*/ 1008231 w 3860663"/>
                <a:gd name="connsiteY11" fmla="*/ 2675106 h 3374278"/>
                <a:gd name="connsiteX12" fmla="*/ 962635 w 3860663"/>
                <a:gd name="connsiteY12" fmla="*/ 2675106 h 3374278"/>
                <a:gd name="connsiteX13" fmla="*/ 962635 w 3860663"/>
                <a:gd name="connsiteY13" fmla="*/ 2573779 h 3374278"/>
                <a:gd name="connsiteX14" fmla="*/ 922101 w 3860663"/>
                <a:gd name="connsiteY14" fmla="*/ 2573779 h 3374278"/>
                <a:gd name="connsiteX15" fmla="*/ 922101 w 3860663"/>
                <a:gd name="connsiteY15" fmla="*/ 2436981 h 3374278"/>
                <a:gd name="connsiteX16" fmla="*/ 800505 w 3860663"/>
                <a:gd name="connsiteY16" fmla="*/ 2436981 h 3374278"/>
                <a:gd name="connsiteX17" fmla="*/ 800505 w 3860663"/>
                <a:gd name="connsiteY17" fmla="*/ 2320452 h 3374278"/>
                <a:gd name="connsiteX18" fmla="*/ 628245 w 3860663"/>
                <a:gd name="connsiteY18" fmla="*/ 2320452 h 3374278"/>
                <a:gd name="connsiteX19" fmla="*/ 628245 w 3860663"/>
                <a:gd name="connsiteY19" fmla="*/ 2219125 h 3374278"/>
                <a:gd name="connsiteX20" fmla="*/ 572513 w 3860663"/>
                <a:gd name="connsiteY20" fmla="*/ 2219125 h 3374278"/>
                <a:gd name="connsiteX21" fmla="*/ 572513 w 3860663"/>
                <a:gd name="connsiteY21" fmla="*/ 2062058 h 3374278"/>
                <a:gd name="connsiteX22" fmla="*/ 547181 w 3860663"/>
                <a:gd name="connsiteY22" fmla="*/ 2062058 h 3374278"/>
                <a:gd name="connsiteX23" fmla="*/ 547181 w 3860663"/>
                <a:gd name="connsiteY23" fmla="*/ 1854337 h 3374278"/>
                <a:gd name="connsiteX24" fmla="*/ 521848 w 3860663"/>
                <a:gd name="connsiteY24" fmla="*/ 1854337 h 3374278"/>
                <a:gd name="connsiteX25" fmla="*/ 521848 w 3860663"/>
                <a:gd name="connsiteY25" fmla="*/ 1742875 h 3374278"/>
                <a:gd name="connsiteX26" fmla="*/ 501583 w 3860663"/>
                <a:gd name="connsiteY26" fmla="*/ 1742875 h 3374278"/>
                <a:gd name="connsiteX27" fmla="*/ 501583 w 3860663"/>
                <a:gd name="connsiteY27" fmla="*/ 1038635 h 3374278"/>
                <a:gd name="connsiteX28" fmla="*/ 471184 w 3860663"/>
                <a:gd name="connsiteY28" fmla="*/ 1038635 h 3374278"/>
                <a:gd name="connsiteX29" fmla="*/ 471184 w 3860663"/>
                <a:gd name="connsiteY29" fmla="*/ 815705 h 3374278"/>
                <a:gd name="connsiteX30" fmla="*/ 440785 w 3860663"/>
                <a:gd name="connsiteY30" fmla="*/ 815705 h 3374278"/>
                <a:gd name="connsiteX31" fmla="*/ 440785 w 3860663"/>
                <a:gd name="connsiteY31" fmla="*/ 582646 h 3374278"/>
                <a:gd name="connsiteX32" fmla="*/ 385053 w 3860663"/>
                <a:gd name="connsiteY32" fmla="*/ 582646 h 3374278"/>
                <a:gd name="connsiteX33" fmla="*/ 385053 w 3860663"/>
                <a:gd name="connsiteY33" fmla="*/ 476250 h 3374278"/>
                <a:gd name="connsiteX34" fmla="*/ 349588 w 3860663"/>
                <a:gd name="connsiteY34" fmla="*/ 476250 h 3374278"/>
                <a:gd name="connsiteX35" fmla="*/ 349588 w 3860663"/>
                <a:gd name="connsiteY35" fmla="*/ 359721 h 3374278"/>
                <a:gd name="connsiteX36" fmla="*/ 303989 w 3860663"/>
                <a:gd name="connsiteY36" fmla="*/ 359721 h 3374278"/>
                <a:gd name="connsiteX37" fmla="*/ 303989 w 3860663"/>
                <a:gd name="connsiteY37" fmla="*/ 238125 h 3374278"/>
                <a:gd name="connsiteX38" fmla="*/ 288790 w 3860663"/>
                <a:gd name="connsiteY38" fmla="*/ 238125 h 3374278"/>
                <a:gd name="connsiteX39" fmla="*/ 288790 w 3860663"/>
                <a:gd name="connsiteY39" fmla="*/ 131729 h 3374278"/>
                <a:gd name="connsiteX40" fmla="*/ 75997 w 3860663"/>
                <a:gd name="connsiteY40" fmla="*/ 131729 h 3374278"/>
                <a:gd name="connsiteX41" fmla="*/ 75997 w 3860663"/>
                <a:gd name="connsiteY41" fmla="*/ 0 h 3374278"/>
                <a:gd name="connsiteX42" fmla="*/ 0 w 3860663"/>
                <a:gd name="connsiteY42" fmla="*/ 0 h 337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60663" h="3374278">
                  <a:moveTo>
                    <a:pt x="3860664" y="3374279"/>
                  </a:moveTo>
                  <a:lnTo>
                    <a:pt x="3860664" y="3272952"/>
                  </a:lnTo>
                  <a:lnTo>
                    <a:pt x="3151356" y="3272952"/>
                  </a:lnTo>
                  <a:lnTo>
                    <a:pt x="3151356" y="3151356"/>
                  </a:lnTo>
                  <a:lnTo>
                    <a:pt x="2786568" y="3151356"/>
                  </a:lnTo>
                  <a:lnTo>
                    <a:pt x="2786568" y="3024693"/>
                  </a:lnTo>
                  <a:lnTo>
                    <a:pt x="1606077" y="3024693"/>
                  </a:lnTo>
                  <a:lnTo>
                    <a:pt x="1606077" y="2918298"/>
                  </a:lnTo>
                  <a:lnTo>
                    <a:pt x="1373019" y="2918298"/>
                  </a:lnTo>
                  <a:lnTo>
                    <a:pt x="1373019" y="2791635"/>
                  </a:lnTo>
                  <a:lnTo>
                    <a:pt x="1008231" y="2791635"/>
                  </a:lnTo>
                  <a:lnTo>
                    <a:pt x="1008231" y="2675106"/>
                  </a:lnTo>
                  <a:lnTo>
                    <a:pt x="962635" y="2675106"/>
                  </a:lnTo>
                  <a:lnTo>
                    <a:pt x="962635" y="2573779"/>
                  </a:lnTo>
                  <a:lnTo>
                    <a:pt x="922101" y="2573779"/>
                  </a:lnTo>
                  <a:lnTo>
                    <a:pt x="922101" y="2436981"/>
                  </a:lnTo>
                  <a:lnTo>
                    <a:pt x="800505" y="2436981"/>
                  </a:lnTo>
                  <a:lnTo>
                    <a:pt x="800505" y="2320452"/>
                  </a:lnTo>
                  <a:lnTo>
                    <a:pt x="628245" y="2320452"/>
                  </a:lnTo>
                  <a:lnTo>
                    <a:pt x="628245" y="2219125"/>
                  </a:lnTo>
                  <a:lnTo>
                    <a:pt x="572513" y="2219125"/>
                  </a:lnTo>
                  <a:lnTo>
                    <a:pt x="572513" y="2062058"/>
                  </a:lnTo>
                  <a:lnTo>
                    <a:pt x="547181" y="2062058"/>
                  </a:lnTo>
                  <a:lnTo>
                    <a:pt x="547181" y="1854337"/>
                  </a:lnTo>
                  <a:lnTo>
                    <a:pt x="521848" y="1854337"/>
                  </a:lnTo>
                  <a:lnTo>
                    <a:pt x="521848" y="1742875"/>
                  </a:lnTo>
                  <a:lnTo>
                    <a:pt x="501583" y="1742875"/>
                  </a:lnTo>
                  <a:lnTo>
                    <a:pt x="501583" y="1038635"/>
                  </a:lnTo>
                  <a:lnTo>
                    <a:pt x="471184" y="1038635"/>
                  </a:lnTo>
                  <a:lnTo>
                    <a:pt x="471184" y="815705"/>
                  </a:lnTo>
                  <a:lnTo>
                    <a:pt x="440785" y="815705"/>
                  </a:lnTo>
                  <a:lnTo>
                    <a:pt x="440785" y="582646"/>
                  </a:lnTo>
                  <a:lnTo>
                    <a:pt x="385053" y="582646"/>
                  </a:lnTo>
                  <a:lnTo>
                    <a:pt x="385053" y="476250"/>
                  </a:lnTo>
                  <a:lnTo>
                    <a:pt x="349588" y="476250"/>
                  </a:lnTo>
                  <a:lnTo>
                    <a:pt x="349588" y="359721"/>
                  </a:lnTo>
                  <a:lnTo>
                    <a:pt x="303989" y="359721"/>
                  </a:lnTo>
                  <a:lnTo>
                    <a:pt x="303989" y="238125"/>
                  </a:lnTo>
                  <a:lnTo>
                    <a:pt x="288790" y="238125"/>
                  </a:lnTo>
                  <a:lnTo>
                    <a:pt x="288790" y="131729"/>
                  </a:lnTo>
                  <a:lnTo>
                    <a:pt x="75997" y="131729"/>
                  </a:lnTo>
                  <a:lnTo>
                    <a:pt x="75997" y="0"/>
                  </a:lnTo>
                  <a:lnTo>
                    <a:pt x="0" y="0"/>
                  </a:lnTo>
                </a:path>
              </a:pathLst>
            </a:custGeom>
            <a:noFill/>
            <a:ln w="19050" cap="flat">
              <a:solidFill>
                <a:schemeClr val="accent2"/>
              </a:solidFill>
              <a:prstDash val="solid"/>
              <a:miter/>
            </a:ln>
          </p:spPr>
          <p:txBody>
            <a:bodyPr rtlCol="0" anchor="ctr"/>
            <a:lstStyle/>
            <a:p>
              <a:endParaRPr lang="en-GB"/>
            </a:p>
          </p:txBody>
        </p:sp>
      </p:grpSp>
      <p:sp>
        <p:nvSpPr>
          <p:cNvPr id="72" name="Freeform 21">
            <a:extLst>
              <a:ext uri="{FF2B5EF4-FFF2-40B4-BE49-F238E27FC236}">
                <a16:creationId xmlns:a16="http://schemas.microsoft.com/office/drawing/2014/main" id="{76679EEA-E028-85AF-3F49-B5951D9D5548}"/>
              </a:ext>
            </a:extLst>
          </p:cNvPr>
          <p:cNvSpPr>
            <a:spLocks/>
          </p:cNvSpPr>
          <p:nvPr/>
        </p:nvSpPr>
        <p:spPr bwMode="auto">
          <a:xfrm>
            <a:off x="7267391" y="1966789"/>
            <a:ext cx="4324218" cy="28094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3" name="TextBox 72">
            <a:extLst>
              <a:ext uri="{FF2B5EF4-FFF2-40B4-BE49-F238E27FC236}">
                <a16:creationId xmlns:a16="http://schemas.microsoft.com/office/drawing/2014/main" id="{46785306-38D5-9DAC-5419-5DB6315484EA}"/>
              </a:ext>
            </a:extLst>
          </p:cNvPr>
          <p:cNvSpPr txBox="1"/>
          <p:nvPr/>
        </p:nvSpPr>
        <p:spPr>
          <a:xfrm>
            <a:off x="8447447" y="1566154"/>
            <a:ext cx="1773242" cy="338554"/>
          </a:xfrm>
          <a:prstGeom prst="rect">
            <a:avLst/>
          </a:prstGeom>
          <a:noFill/>
        </p:spPr>
        <p:txBody>
          <a:bodyPr wrap="none" rtlCol="0">
            <a:spAutoFit/>
          </a:bodyPr>
          <a:lstStyle/>
          <a:p>
            <a:pPr algn="ctr"/>
            <a:r>
              <a:rPr lang="ja-JP" sz="1600" b="1"/>
              <a:t>全生存期間 </a:t>
            </a:r>
          </a:p>
        </p:txBody>
      </p:sp>
      <p:grpSp>
        <p:nvGrpSpPr>
          <p:cNvPr id="74" name="Group 73">
            <a:extLst>
              <a:ext uri="{FF2B5EF4-FFF2-40B4-BE49-F238E27FC236}">
                <a16:creationId xmlns:a16="http://schemas.microsoft.com/office/drawing/2014/main" id="{747CDFDE-185F-FD91-F6FA-B80224DF654E}"/>
              </a:ext>
            </a:extLst>
          </p:cNvPr>
          <p:cNvGrpSpPr/>
          <p:nvPr/>
        </p:nvGrpSpPr>
        <p:grpSpPr>
          <a:xfrm>
            <a:off x="6548975" y="1859273"/>
            <a:ext cx="713739" cy="3024000"/>
            <a:chOff x="1270616" y="1265887"/>
            <a:chExt cx="713739" cy="2858279"/>
          </a:xfrm>
        </p:grpSpPr>
        <p:sp>
          <p:nvSpPr>
            <p:cNvPr id="75" name="Line 6">
              <a:extLst>
                <a:ext uri="{FF2B5EF4-FFF2-40B4-BE49-F238E27FC236}">
                  <a16:creationId xmlns:a16="http://schemas.microsoft.com/office/drawing/2014/main" id="{E9B8F7A4-EF10-2805-68A5-5F5198DE04E5}"/>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6" name="Line 7">
              <a:extLst>
                <a:ext uri="{FF2B5EF4-FFF2-40B4-BE49-F238E27FC236}">
                  <a16:creationId xmlns:a16="http://schemas.microsoft.com/office/drawing/2014/main" id="{873F44C8-2C8A-75D7-2FF7-DF222F336778}"/>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7" name="Line 8">
              <a:extLst>
                <a:ext uri="{FF2B5EF4-FFF2-40B4-BE49-F238E27FC236}">
                  <a16:creationId xmlns:a16="http://schemas.microsoft.com/office/drawing/2014/main" id="{0084F07F-4AD3-F3DD-E97A-4915D360006D}"/>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8" name="Line 9">
              <a:extLst>
                <a:ext uri="{FF2B5EF4-FFF2-40B4-BE49-F238E27FC236}">
                  <a16:creationId xmlns:a16="http://schemas.microsoft.com/office/drawing/2014/main" id="{2C346353-7426-243A-C659-3263E34EF94A}"/>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9" name="Line 10">
              <a:extLst>
                <a:ext uri="{FF2B5EF4-FFF2-40B4-BE49-F238E27FC236}">
                  <a16:creationId xmlns:a16="http://schemas.microsoft.com/office/drawing/2014/main" id="{B2319119-4ED1-1351-AC62-607A5F47130F}"/>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0" name="Line 11">
              <a:extLst>
                <a:ext uri="{FF2B5EF4-FFF2-40B4-BE49-F238E27FC236}">
                  <a16:creationId xmlns:a16="http://schemas.microsoft.com/office/drawing/2014/main" id="{DFA8236B-DFDD-600D-5587-08FEDC002517}"/>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1" name="TextBox 80">
              <a:extLst>
                <a:ext uri="{FF2B5EF4-FFF2-40B4-BE49-F238E27FC236}">
                  <a16:creationId xmlns:a16="http://schemas.microsoft.com/office/drawing/2014/main" id="{87EC5FF2-4AAB-3DAE-9068-4E0ED08EA8F4}"/>
                </a:ext>
              </a:extLst>
            </p:cNvPr>
            <p:cNvSpPr txBox="1"/>
            <p:nvPr/>
          </p:nvSpPr>
          <p:spPr>
            <a:xfrm rot="16200000">
              <a:off x="1091777" y="2569414"/>
              <a:ext cx="665456"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OS、%</a:t>
              </a:r>
            </a:p>
          </p:txBody>
        </p:sp>
        <p:sp>
          <p:nvSpPr>
            <p:cNvPr id="82" name="TextBox 81">
              <a:extLst>
                <a:ext uri="{FF2B5EF4-FFF2-40B4-BE49-F238E27FC236}">
                  <a16:creationId xmlns:a16="http://schemas.microsoft.com/office/drawing/2014/main" id="{FAFF7EC5-C07B-7F43-B82A-0BC7F54A7C59}"/>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83" name="TextBox 82">
              <a:extLst>
                <a:ext uri="{FF2B5EF4-FFF2-40B4-BE49-F238E27FC236}">
                  <a16:creationId xmlns:a16="http://schemas.microsoft.com/office/drawing/2014/main" id="{659975A0-3660-988A-B352-C2771720229F}"/>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84" name="TextBox 83">
              <a:extLst>
                <a:ext uri="{FF2B5EF4-FFF2-40B4-BE49-F238E27FC236}">
                  <a16:creationId xmlns:a16="http://schemas.microsoft.com/office/drawing/2014/main" id="{5EF71EFF-CE36-9671-830E-C41D405284BA}"/>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85" name="TextBox 84">
              <a:extLst>
                <a:ext uri="{FF2B5EF4-FFF2-40B4-BE49-F238E27FC236}">
                  <a16:creationId xmlns:a16="http://schemas.microsoft.com/office/drawing/2014/main" id="{D22821FF-7F87-5E38-BD7E-5582D08E970B}"/>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86" name="TextBox 85">
              <a:extLst>
                <a:ext uri="{FF2B5EF4-FFF2-40B4-BE49-F238E27FC236}">
                  <a16:creationId xmlns:a16="http://schemas.microsoft.com/office/drawing/2014/main" id="{B596F0F5-953D-BBA1-B93C-5F953762A0C8}"/>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sp>
          <p:nvSpPr>
            <p:cNvPr id="87" name="TextBox 86">
              <a:extLst>
                <a:ext uri="{FF2B5EF4-FFF2-40B4-BE49-F238E27FC236}">
                  <a16:creationId xmlns:a16="http://schemas.microsoft.com/office/drawing/2014/main" id="{9DFF08E9-2F50-D955-E74E-026CF3E6A751}"/>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88" name="TextBox 87">
            <a:extLst>
              <a:ext uri="{FF2B5EF4-FFF2-40B4-BE49-F238E27FC236}">
                <a16:creationId xmlns:a16="http://schemas.microsoft.com/office/drawing/2014/main" id="{5AAC1171-01AE-E2A6-4383-0A971EFBDCA0}"/>
              </a:ext>
            </a:extLst>
          </p:cNvPr>
          <p:cNvSpPr txBox="1"/>
          <p:nvPr/>
        </p:nvSpPr>
        <p:spPr>
          <a:xfrm>
            <a:off x="8335853" y="5041610"/>
            <a:ext cx="2412840"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無作為化からの月数</a:t>
            </a:r>
          </a:p>
        </p:txBody>
      </p:sp>
      <p:grpSp>
        <p:nvGrpSpPr>
          <p:cNvPr id="89" name="Group 88">
            <a:extLst>
              <a:ext uri="{FF2B5EF4-FFF2-40B4-BE49-F238E27FC236}">
                <a16:creationId xmlns:a16="http://schemas.microsoft.com/office/drawing/2014/main" id="{66C72F32-2DB9-CDCE-5556-FF3BA0C4CB85}"/>
              </a:ext>
            </a:extLst>
          </p:cNvPr>
          <p:cNvGrpSpPr/>
          <p:nvPr/>
        </p:nvGrpSpPr>
        <p:grpSpPr>
          <a:xfrm>
            <a:off x="7323816" y="4774829"/>
            <a:ext cx="4464000" cy="360147"/>
            <a:chOff x="1473905" y="5303149"/>
            <a:chExt cx="2851241" cy="360147"/>
          </a:xfrm>
        </p:grpSpPr>
        <p:sp>
          <p:nvSpPr>
            <p:cNvPr id="90" name="Line 21">
              <a:extLst>
                <a:ext uri="{FF2B5EF4-FFF2-40B4-BE49-F238E27FC236}">
                  <a16:creationId xmlns:a16="http://schemas.microsoft.com/office/drawing/2014/main" id="{13C6B8E3-3121-B39C-157B-6D711172DEC4}"/>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1EBE6760-DFA3-5820-6263-87063EB2117B}"/>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21</a:t>
              </a:r>
            </a:p>
          </p:txBody>
        </p:sp>
        <p:sp>
          <p:nvSpPr>
            <p:cNvPr id="92" name="Line 21">
              <a:extLst>
                <a:ext uri="{FF2B5EF4-FFF2-40B4-BE49-F238E27FC236}">
                  <a16:creationId xmlns:a16="http://schemas.microsoft.com/office/drawing/2014/main" id="{38872914-5218-D350-151B-C04AD21DFD8C}"/>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63F58B22-0B58-011D-4AD2-DA3204C22634}"/>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94" name="Line 21">
              <a:extLst>
                <a:ext uri="{FF2B5EF4-FFF2-40B4-BE49-F238E27FC236}">
                  <a16:creationId xmlns:a16="http://schemas.microsoft.com/office/drawing/2014/main" id="{D7316885-39A7-D71F-4803-1AE23989E95F}"/>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D7E54426-8056-403C-2BF6-D24B70CDBE6C}"/>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15</a:t>
              </a:r>
            </a:p>
          </p:txBody>
        </p:sp>
        <p:sp>
          <p:nvSpPr>
            <p:cNvPr id="96" name="Line 21">
              <a:extLst>
                <a:ext uri="{FF2B5EF4-FFF2-40B4-BE49-F238E27FC236}">
                  <a16:creationId xmlns:a16="http://schemas.microsoft.com/office/drawing/2014/main" id="{A033BB4F-F44F-99CC-E1DE-FF04BDD17EAE}"/>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BAD773E5-8A28-451E-87D2-5A4E6A2C3AD4}"/>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98" name="Line 21">
              <a:extLst>
                <a:ext uri="{FF2B5EF4-FFF2-40B4-BE49-F238E27FC236}">
                  <a16:creationId xmlns:a16="http://schemas.microsoft.com/office/drawing/2014/main" id="{E92B157A-1671-0F53-EC55-5284EFA8E346}"/>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DB38D609-9D6F-443F-777E-7F636B1C4856}"/>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100" name="Line 21">
              <a:extLst>
                <a:ext uri="{FF2B5EF4-FFF2-40B4-BE49-F238E27FC236}">
                  <a16:creationId xmlns:a16="http://schemas.microsoft.com/office/drawing/2014/main" id="{37E3E84A-A7F4-DA5C-A142-397FE5CF8357}"/>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54B06901-60DB-4B36-BD4B-3028F61D5195}"/>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102" name="Line 21">
              <a:extLst>
                <a:ext uri="{FF2B5EF4-FFF2-40B4-BE49-F238E27FC236}">
                  <a16:creationId xmlns:a16="http://schemas.microsoft.com/office/drawing/2014/main" id="{53D341EC-6CEC-80E7-680B-6E666A534F66}"/>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9DD404E9-CFA5-F80F-03F2-7D52496A6194}"/>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104" name="Line 21">
              <a:extLst>
                <a:ext uri="{FF2B5EF4-FFF2-40B4-BE49-F238E27FC236}">
                  <a16:creationId xmlns:a16="http://schemas.microsoft.com/office/drawing/2014/main" id="{045C75A7-4B10-FCA2-A936-63B277A719F8}"/>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5D9AE7FC-C43B-C5F5-7294-075DEE98C41B}"/>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106" name="Group 105">
            <a:extLst>
              <a:ext uri="{FF2B5EF4-FFF2-40B4-BE49-F238E27FC236}">
                <a16:creationId xmlns:a16="http://schemas.microsoft.com/office/drawing/2014/main" id="{B02DD388-E7F8-7EA7-A9C8-9F3A673712FA}"/>
              </a:ext>
            </a:extLst>
          </p:cNvPr>
          <p:cNvGrpSpPr/>
          <p:nvPr/>
        </p:nvGrpSpPr>
        <p:grpSpPr>
          <a:xfrm>
            <a:off x="7323816" y="5316105"/>
            <a:ext cx="4457177" cy="503590"/>
            <a:chOff x="2029681" y="6110479"/>
            <a:chExt cx="4457177" cy="503590"/>
          </a:xfrm>
        </p:grpSpPr>
        <p:sp>
          <p:nvSpPr>
            <p:cNvPr id="107" name="TextBox 106">
              <a:extLst>
                <a:ext uri="{FF2B5EF4-FFF2-40B4-BE49-F238E27FC236}">
                  <a16:creationId xmlns:a16="http://schemas.microsoft.com/office/drawing/2014/main" id="{CC6B28A5-DCA5-8D34-7A2D-00BD9991FAA6}"/>
                </a:ext>
              </a:extLst>
            </p:cNvPr>
            <p:cNvSpPr txBox="1"/>
            <p:nvPr/>
          </p:nvSpPr>
          <p:spPr>
            <a:xfrm>
              <a:off x="6096760" y="6110479"/>
              <a:ext cx="390098"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a:t>
              </a:r>
            </a:p>
            <a:p>
              <a:pPr algn="ctr"/>
              <a:r>
                <a:rPr lang="ja-JP" sz="1400">
                  <a:solidFill>
                    <a:srgbClr val="B60D27"/>
                  </a:solidFill>
                  <a:latin typeface="Arial" panose="020B0604020202020204" pitchFamily="34" charset="0"/>
                  <a:ea typeface="MS Mincho"/>
                  <a:cs typeface="Arial" panose="020B0604020202020204" pitchFamily="34" charset="0"/>
                </a:rPr>
                <a:t>(13)</a:t>
              </a:r>
            </a:p>
          </p:txBody>
        </p:sp>
        <p:sp>
          <p:nvSpPr>
            <p:cNvPr id="108" name="TextBox 107">
              <a:extLst>
                <a:ext uri="{FF2B5EF4-FFF2-40B4-BE49-F238E27FC236}">
                  <a16:creationId xmlns:a16="http://schemas.microsoft.com/office/drawing/2014/main" id="{46F1ADF3-7224-4279-4F62-8D44BADE181B}"/>
                </a:ext>
              </a:extLst>
            </p:cNvPr>
            <p:cNvSpPr txBox="1"/>
            <p:nvPr/>
          </p:nvSpPr>
          <p:spPr>
            <a:xfrm>
              <a:off x="5508650" y="6110479"/>
              <a:ext cx="390098"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a:t>
              </a:r>
            </a:p>
            <a:p>
              <a:pPr algn="ctr"/>
              <a:r>
                <a:rPr lang="ja-JP" sz="1400">
                  <a:solidFill>
                    <a:srgbClr val="B60D27"/>
                  </a:solidFill>
                  <a:latin typeface="Arial" panose="020B0604020202020204" pitchFamily="34" charset="0"/>
                  <a:ea typeface="MS Mincho"/>
                  <a:cs typeface="Arial" panose="020B0604020202020204" pitchFamily="34" charset="0"/>
                </a:rPr>
                <a:t>(13)</a:t>
              </a:r>
            </a:p>
          </p:txBody>
        </p:sp>
        <p:sp>
          <p:nvSpPr>
            <p:cNvPr id="109" name="TextBox 108">
              <a:extLst>
                <a:ext uri="{FF2B5EF4-FFF2-40B4-BE49-F238E27FC236}">
                  <a16:creationId xmlns:a16="http://schemas.microsoft.com/office/drawing/2014/main" id="{25D548F0-A813-A15A-CD62-F34F035C29FE}"/>
                </a:ext>
              </a:extLst>
            </p:cNvPr>
            <p:cNvSpPr txBox="1"/>
            <p:nvPr/>
          </p:nvSpPr>
          <p:spPr>
            <a:xfrm>
              <a:off x="4927209" y="6110479"/>
              <a:ext cx="376761"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a:t>
              </a:r>
            </a:p>
            <a:p>
              <a:pPr algn="ctr"/>
              <a:r>
                <a:rPr lang="ja-JP" sz="1400">
                  <a:solidFill>
                    <a:srgbClr val="B60D27"/>
                  </a:solidFill>
                  <a:latin typeface="Arial" panose="020B0604020202020204" pitchFamily="34" charset="0"/>
                  <a:ea typeface="MS Mincho"/>
                  <a:cs typeface="Arial" panose="020B0604020202020204" pitchFamily="34" charset="0"/>
                </a:rPr>
                <a:t>(11)</a:t>
              </a:r>
            </a:p>
          </p:txBody>
        </p:sp>
        <p:sp>
          <p:nvSpPr>
            <p:cNvPr id="110" name="TextBox 109">
              <a:extLst>
                <a:ext uri="{FF2B5EF4-FFF2-40B4-BE49-F238E27FC236}">
                  <a16:creationId xmlns:a16="http://schemas.microsoft.com/office/drawing/2014/main" id="{B3D94923-6EDE-0EB6-9449-9D491253E9A9}"/>
                </a:ext>
              </a:extLst>
            </p:cNvPr>
            <p:cNvSpPr txBox="1"/>
            <p:nvPr/>
          </p:nvSpPr>
          <p:spPr>
            <a:xfrm>
              <a:off x="4339099" y="6110479"/>
              <a:ext cx="376761"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4</a:t>
              </a:r>
            </a:p>
            <a:p>
              <a:pPr algn="ctr"/>
              <a:r>
                <a:rPr lang="ja-JP" sz="1400">
                  <a:solidFill>
                    <a:srgbClr val="B60D27"/>
                  </a:solidFill>
                  <a:latin typeface="Arial" panose="020B0604020202020204" pitchFamily="34" charset="0"/>
                  <a:ea typeface="MS Mincho"/>
                  <a:cs typeface="Arial" panose="020B0604020202020204" pitchFamily="34" charset="0"/>
                </a:rPr>
                <a:t>(11)</a:t>
              </a:r>
            </a:p>
          </p:txBody>
        </p:sp>
        <p:sp>
          <p:nvSpPr>
            <p:cNvPr id="111" name="TextBox 110">
              <a:extLst>
                <a:ext uri="{FF2B5EF4-FFF2-40B4-BE49-F238E27FC236}">
                  <a16:creationId xmlns:a16="http://schemas.microsoft.com/office/drawing/2014/main" id="{08FEB761-B9A6-CF32-E625-574B6926AF49}"/>
                </a:ext>
              </a:extLst>
            </p:cNvPr>
            <p:cNvSpPr txBox="1"/>
            <p:nvPr/>
          </p:nvSpPr>
          <p:spPr>
            <a:xfrm>
              <a:off x="3744319" y="6110479"/>
              <a:ext cx="390098"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7</a:t>
              </a:r>
            </a:p>
            <a:p>
              <a:pPr algn="ctr"/>
              <a:r>
                <a:rPr lang="ja-JP" sz="1400">
                  <a:solidFill>
                    <a:srgbClr val="B60D27"/>
                  </a:solidFill>
                  <a:latin typeface="Arial" panose="020B0604020202020204" pitchFamily="34" charset="0"/>
                  <a:ea typeface="MS Mincho"/>
                  <a:cs typeface="Arial" panose="020B0604020202020204" pitchFamily="34" charset="0"/>
                </a:rPr>
                <a:t>(10)</a:t>
              </a:r>
            </a:p>
          </p:txBody>
        </p:sp>
        <p:sp>
          <p:nvSpPr>
            <p:cNvPr id="112" name="TextBox 111">
              <a:extLst>
                <a:ext uri="{FF2B5EF4-FFF2-40B4-BE49-F238E27FC236}">
                  <a16:creationId xmlns:a16="http://schemas.microsoft.com/office/drawing/2014/main" id="{9EB8B14C-CE3E-F7FA-358E-D6425B2C2ED8}"/>
                </a:ext>
              </a:extLst>
            </p:cNvPr>
            <p:cNvSpPr txBox="1"/>
            <p:nvPr/>
          </p:nvSpPr>
          <p:spPr>
            <a:xfrm>
              <a:off x="3205901" y="6110479"/>
              <a:ext cx="290713"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12</a:t>
              </a:r>
            </a:p>
            <a:p>
              <a:pPr algn="ctr"/>
              <a:r>
                <a:rPr lang="ja-JP" sz="1400">
                  <a:solidFill>
                    <a:srgbClr val="B60D27"/>
                  </a:solidFill>
                  <a:latin typeface="Arial" panose="020B0604020202020204" pitchFamily="34" charset="0"/>
                  <a:ea typeface="MS Mincho"/>
                  <a:cs typeface="Arial" panose="020B0604020202020204" pitchFamily="34" charset="0"/>
                </a:rPr>
                <a:t>(7)</a:t>
              </a:r>
            </a:p>
          </p:txBody>
        </p:sp>
        <p:sp>
          <p:nvSpPr>
            <p:cNvPr id="113" name="TextBox 112">
              <a:extLst>
                <a:ext uri="{FF2B5EF4-FFF2-40B4-BE49-F238E27FC236}">
                  <a16:creationId xmlns:a16="http://schemas.microsoft.com/office/drawing/2014/main" id="{F521C1F3-4790-10E3-9A19-543B8E4340FA}"/>
                </a:ext>
              </a:extLst>
            </p:cNvPr>
            <p:cNvSpPr txBox="1"/>
            <p:nvPr/>
          </p:nvSpPr>
          <p:spPr>
            <a:xfrm>
              <a:off x="2617791" y="6110479"/>
              <a:ext cx="290713"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20</a:t>
              </a:r>
            </a:p>
            <a:p>
              <a:pPr algn="ctr"/>
              <a:r>
                <a:rPr lang="ja-JP" sz="1400">
                  <a:solidFill>
                    <a:srgbClr val="B60D27"/>
                  </a:solidFill>
                  <a:latin typeface="Arial" panose="020B0604020202020204" pitchFamily="34" charset="0"/>
                  <a:ea typeface="MS Mincho"/>
                  <a:cs typeface="Arial" panose="020B0604020202020204" pitchFamily="34" charset="0"/>
                </a:rPr>
                <a:t>(3)</a:t>
              </a:r>
            </a:p>
          </p:txBody>
        </p:sp>
        <p:sp>
          <p:nvSpPr>
            <p:cNvPr id="114" name="TextBox 113">
              <a:extLst>
                <a:ext uri="{FF2B5EF4-FFF2-40B4-BE49-F238E27FC236}">
                  <a16:creationId xmlns:a16="http://schemas.microsoft.com/office/drawing/2014/main" id="{E9143DC8-BF5C-89B1-B7EC-2BF6698B5F87}"/>
                </a:ext>
              </a:extLst>
            </p:cNvPr>
            <p:cNvSpPr txBox="1"/>
            <p:nvPr/>
          </p:nvSpPr>
          <p:spPr>
            <a:xfrm>
              <a:off x="2029681" y="6110479"/>
              <a:ext cx="290713"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29</a:t>
              </a:r>
            </a:p>
            <a:p>
              <a:pPr algn="ctr"/>
              <a:r>
                <a:rPr lang="ja-JP" sz="1400">
                  <a:solidFill>
                    <a:srgbClr val="B60D27"/>
                  </a:solidFill>
                  <a:latin typeface="Arial" panose="020B0604020202020204" pitchFamily="34" charset="0"/>
                  <a:ea typeface="MS Mincho"/>
                  <a:cs typeface="Arial" panose="020B0604020202020204" pitchFamily="34" charset="0"/>
                </a:rPr>
                <a:t> (0) </a:t>
              </a:r>
            </a:p>
          </p:txBody>
        </p:sp>
      </p:grpSp>
      <p:grpSp>
        <p:nvGrpSpPr>
          <p:cNvPr id="115" name="Group 114">
            <a:extLst>
              <a:ext uri="{FF2B5EF4-FFF2-40B4-BE49-F238E27FC236}">
                <a16:creationId xmlns:a16="http://schemas.microsoft.com/office/drawing/2014/main" id="{92CCB4D6-B83A-D706-4641-6BF06DCDF7CE}"/>
              </a:ext>
            </a:extLst>
          </p:cNvPr>
          <p:cNvGrpSpPr/>
          <p:nvPr/>
        </p:nvGrpSpPr>
        <p:grpSpPr>
          <a:xfrm>
            <a:off x="7323816" y="5850129"/>
            <a:ext cx="3869067" cy="503590"/>
            <a:chOff x="2029681" y="6110479"/>
            <a:chExt cx="3869067" cy="503590"/>
          </a:xfrm>
        </p:grpSpPr>
        <p:sp>
          <p:nvSpPr>
            <p:cNvPr id="116" name="TextBox 115">
              <a:extLst>
                <a:ext uri="{FF2B5EF4-FFF2-40B4-BE49-F238E27FC236}">
                  <a16:creationId xmlns:a16="http://schemas.microsoft.com/office/drawing/2014/main" id="{7CF11678-36FD-0CFC-27E1-8071C0F2BF37}"/>
                </a:ext>
              </a:extLst>
            </p:cNvPr>
            <p:cNvSpPr txBox="1"/>
            <p:nvPr/>
          </p:nvSpPr>
          <p:spPr>
            <a:xfrm>
              <a:off x="5508650" y="6110479"/>
              <a:ext cx="390098"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a:p>
              <a:pPr algn="ctr"/>
              <a:r>
                <a:rPr lang="ja-JP" sz="1400">
                  <a:solidFill>
                    <a:schemeClr val="accent2"/>
                  </a:solidFill>
                  <a:latin typeface="Arial" panose="020B0604020202020204" pitchFamily="34" charset="0"/>
                  <a:ea typeface="MS Mincho"/>
                  <a:cs typeface="Arial" panose="020B0604020202020204" pitchFamily="34" charset="0"/>
                </a:rPr>
                <a:t>(13)</a:t>
              </a:r>
            </a:p>
          </p:txBody>
        </p:sp>
        <p:sp>
          <p:nvSpPr>
            <p:cNvPr id="117" name="TextBox 116">
              <a:extLst>
                <a:ext uri="{FF2B5EF4-FFF2-40B4-BE49-F238E27FC236}">
                  <a16:creationId xmlns:a16="http://schemas.microsoft.com/office/drawing/2014/main" id="{92E00CBF-65CF-0CAB-9015-0F9384BD509C}"/>
                </a:ext>
              </a:extLst>
            </p:cNvPr>
            <p:cNvSpPr txBox="1"/>
            <p:nvPr/>
          </p:nvSpPr>
          <p:spPr>
            <a:xfrm>
              <a:off x="4920540" y="6110479"/>
              <a:ext cx="390098"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a:p>
              <a:pPr algn="ctr"/>
              <a:r>
                <a:rPr lang="ja-JP" sz="1400">
                  <a:solidFill>
                    <a:schemeClr val="accent2"/>
                  </a:solidFill>
                  <a:latin typeface="Arial" panose="020B0604020202020204" pitchFamily="34" charset="0"/>
                  <a:ea typeface="MS Mincho"/>
                  <a:cs typeface="Arial" panose="020B0604020202020204" pitchFamily="34" charset="0"/>
                </a:rPr>
                <a:t>(13)</a:t>
              </a:r>
            </a:p>
          </p:txBody>
        </p:sp>
        <p:sp>
          <p:nvSpPr>
            <p:cNvPr id="118" name="TextBox 117">
              <a:extLst>
                <a:ext uri="{FF2B5EF4-FFF2-40B4-BE49-F238E27FC236}">
                  <a16:creationId xmlns:a16="http://schemas.microsoft.com/office/drawing/2014/main" id="{CE83809B-2D3E-C9AE-A9B9-D3881E71C563}"/>
                </a:ext>
              </a:extLst>
            </p:cNvPr>
            <p:cNvSpPr txBox="1"/>
            <p:nvPr/>
          </p:nvSpPr>
          <p:spPr>
            <a:xfrm>
              <a:off x="4332430" y="6110479"/>
              <a:ext cx="390098"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a:t>
              </a:r>
            </a:p>
            <a:p>
              <a:pPr algn="ctr"/>
              <a:r>
                <a:rPr lang="ja-JP" sz="1400">
                  <a:solidFill>
                    <a:schemeClr val="accent2"/>
                  </a:solidFill>
                  <a:latin typeface="Arial" panose="020B0604020202020204" pitchFamily="34" charset="0"/>
                  <a:ea typeface="MS Mincho"/>
                  <a:cs typeface="Arial" panose="020B0604020202020204" pitchFamily="34" charset="0"/>
                </a:rPr>
                <a:t>(12)</a:t>
              </a:r>
            </a:p>
          </p:txBody>
        </p:sp>
        <p:sp>
          <p:nvSpPr>
            <p:cNvPr id="119" name="TextBox 118">
              <a:extLst>
                <a:ext uri="{FF2B5EF4-FFF2-40B4-BE49-F238E27FC236}">
                  <a16:creationId xmlns:a16="http://schemas.microsoft.com/office/drawing/2014/main" id="{0BF150C0-3C35-2DAD-5237-2D3E8F16965D}"/>
                </a:ext>
              </a:extLst>
            </p:cNvPr>
            <p:cNvSpPr txBox="1"/>
            <p:nvPr/>
          </p:nvSpPr>
          <p:spPr>
            <a:xfrm>
              <a:off x="3744319" y="6110479"/>
              <a:ext cx="390098"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a:t>
              </a:r>
            </a:p>
            <a:p>
              <a:pPr algn="ctr"/>
              <a:r>
                <a:rPr lang="ja-JP" sz="1400">
                  <a:solidFill>
                    <a:schemeClr val="accent2"/>
                  </a:solidFill>
                  <a:latin typeface="Arial" panose="020B0604020202020204" pitchFamily="34" charset="0"/>
                  <a:ea typeface="MS Mincho"/>
                  <a:cs typeface="Arial" panose="020B0604020202020204" pitchFamily="34" charset="0"/>
                </a:rPr>
                <a:t>(12)</a:t>
              </a:r>
            </a:p>
          </p:txBody>
        </p:sp>
        <p:sp>
          <p:nvSpPr>
            <p:cNvPr id="120" name="TextBox 119">
              <a:extLst>
                <a:ext uri="{FF2B5EF4-FFF2-40B4-BE49-F238E27FC236}">
                  <a16:creationId xmlns:a16="http://schemas.microsoft.com/office/drawing/2014/main" id="{FB69FE31-A243-A337-D48E-134F8911367C}"/>
                </a:ext>
              </a:extLst>
            </p:cNvPr>
            <p:cNvSpPr txBox="1"/>
            <p:nvPr/>
          </p:nvSpPr>
          <p:spPr>
            <a:xfrm>
              <a:off x="3156209" y="6110479"/>
              <a:ext cx="390098"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a:t>
              </a:r>
            </a:p>
            <a:p>
              <a:pPr algn="ctr"/>
              <a:r>
                <a:rPr lang="ja-JP" sz="1400">
                  <a:solidFill>
                    <a:schemeClr val="accent2"/>
                  </a:solidFill>
                  <a:latin typeface="Arial" panose="020B0604020202020204" pitchFamily="34" charset="0"/>
                  <a:ea typeface="MS Mincho"/>
                  <a:cs typeface="Arial" panose="020B0604020202020204" pitchFamily="34" charset="0"/>
                </a:rPr>
                <a:t>(12)</a:t>
              </a:r>
            </a:p>
          </p:txBody>
        </p:sp>
        <p:sp>
          <p:nvSpPr>
            <p:cNvPr id="121" name="TextBox 120">
              <a:extLst>
                <a:ext uri="{FF2B5EF4-FFF2-40B4-BE49-F238E27FC236}">
                  <a16:creationId xmlns:a16="http://schemas.microsoft.com/office/drawing/2014/main" id="{CE31B206-4583-F53C-8376-158D0C520580}"/>
                </a:ext>
              </a:extLst>
            </p:cNvPr>
            <p:cNvSpPr txBox="1"/>
            <p:nvPr/>
          </p:nvSpPr>
          <p:spPr>
            <a:xfrm>
              <a:off x="2617791" y="6110479"/>
              <a:ext cx="290713"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15</a:t>
              </a:r>
            </a:p>
            <a:p>
              <a:pPr algn="ctr"/>
              <a:r>
                <a:rPr lang="ja-JP" sz="1400">
                  <a:solidFill>
                    <a:schemeClr val="accent2"/>
                  </a:solidFill>
                  <a:latin typeface="Arial" panose="020B0604020202020204" pitchFamily="34" charset="0"/>
                  <a:ea typeface="MS Mincho"/>
                  <a:cs typeface="Arial" panose="020B0604020202020204" pitchFamily="34" charset="0"/>
                </a:rPr>
                <a:t>(7)</a:t>
              </a:r>
            </a:p>
          </p:txBody>
        </p:sp>
        <p:sp>
          <p:nvSpPr>
            <p:cNvPr id="122" name="TextBox 121">
              <a:extLst>
                <a:ext uri="{FF2B5EF4-FFF2-40B4-BE49-F238E27FC236}">
                  <a16:creationId xmlns:a16="http://schemas.microsoft.com/office/drawing/2014/main" id="{35D485E8-3C35-2462-06EE-F36BD039BD27}"/>
                </a:ext>
              </a:extLst>
            </p:cNvPr>
            <p:cNvSpPr txBox="1"/>
            <p:nvPr/>
          </p:nvSpPr>
          <p:spPr>
            <a:xfrm>
              <a:off x="2029681" y="6110479"/>
              <a:ext cx="290713"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29</a:t>
              </a:r>
            </a:p>
            <a:p>
              <a:pPr algn="ctr"/>
              <a:r>
                <a:rPr lang="ja-JP" sz="1400">
                  <a:solidFill>
                    <a:schemeClr val="accent2"/>
                  </a:solidFill>
                  <a:latin typeface="Arial" panose="020B0604020202020204" pitchFamily="34" charset="0"/>
                  <a:ea typeface="MS Mincho"/>
                  <a:cs typeface="Arial" panose="020B0604020202020204" pitchFamily="34" charset="0"/>
                </a:rPr>
                <a:t> (0) </a:t>
              </a:r>
            </a:p>
          </p:txBody>
        </p:sp>
      </p:grpSp>
      <p:sp>
        <p:nvSpPr>
          <p:cNvPr id="123" name="TextBox 122">
            <a:extLst>
              <a:ext uri="{FF2B5EF4-FFF2-40B4-BE49-F238E27FC236}">
                <a16:creationId xmlns:a16="http://schemas.microsoft.com/office/drawing/2014/main" id="{DD6BEA56-B8C3-6611-AE94-86CD0284CE4C}"/>
              </a:ext>
            </a:extLst>
          </p:cNvPr>
          <p:cNvSpPr txBox="1"/>
          <p:nvPr/>
        </p:nvSpPr>
        <p:spPr>
          <a:xfrm>
            <a:off x="5901382" y="5306290"/>
            <a:ext cx="1407758" cy="523220"/>
          </a:xfrm>
          <a:prstGeom prst="rect">
            <a:avLst/>
          </a:prstGeom>
          <a:noFill/>
        </p:spPr>
        <p:txBody>
          <a:bodyPr wrap="none" rtlCol="0">
            <a:spAutoFit/>
          </a:bodyPr>
          <a:lstStyle/>
          <a:p>
            <a:pPr algn="r"/>
            <a:r>
              <a:rPr lang="ja-JP" sz="1400">
                <a:solidFill>
                  <a:srgbClr val="B60D27"/>
                </a:solidFill>
              </a:rPr>
              <a:t>nal-IRI + 5FU +</a:t>
            </a:r>
          </a:p>
          <a:p>
            <a:pPr algn="r"/>
            <a:r>
              <a:rPr lang="ja-JP" sz="1400">
                <a:solidFill>
                  <a:srgbClr val="B60D27"/>
                </a:solidFill>
              </a:rPr>
              <a:t>フォリン酸</a:t>
            </a:r>
          </a:p>
        </p:txBody>
      </p:sp>
      <p:sp>
        <p:nvSpPr>
          <p:cNvPr id="124" name="TextBox 123">
            <a:extLst>
              <a:ext uri="{FF2B5EF4-FFF2-40B4-BE49-F238E27FC236}">
                <a16:creationId xmlns:a16="http://schemas.microsoft.com/office/drawing/2014/main" id="{C301FA11-C039-C695-B5FF-E5FEDDB82E8B}"/>
              </a:ext>
            </a:extLst>
          </p:cNvPr>
          <p:cNvSpPr txBox="1"/>
          <p:nvPr/>
        </p:nvSpPr>
        <p:spPr>
          <a:xfrm>
            <a:off x="6286218" y="5948036"/>
            <a:ext cx="981359" cy="307777"/>
          </a:xfrm>
          <a:prstGeom prst="rect">
            <a:avLst/>
          </a:prstGeom>
          <a:noFill/>
        </p:spPr>
        <p:txBody>
          <a:bodyPr wrap="none" rtlCol="0">
            <a:spAutoFit/>
          </a:bodyPr>
          <a:lstStyle/>
          <a:p>
            <a:pPr algn="r"/>
            <a:r>
              <a:rPr lang="ja-JP" sz="1400">
                <a:solidFill>
                  <a:schemeClr val="accent2"/>
                </a:solidFill>
              </a:rPr>
              <a:t>ドセタキセル</a:t>
            </a:r>
          </a:p>
        </p:txBody>
      </p:sp>
      <p:grpSp>
        <p:nvGrpSpPr>
          <p:cNvPr id="126" name="Group 125">
            <a:extLst>
              <a:ext uri="{FF2B5EF4-FFF2-40B4-BE49-F238E27FC236}">
                <a16:creationId xmlns:a16="http://schemas.microsoft.com/office/drawing/2014/main" id="{E4FC37B4-B8DD-ACC0-7BD2-29AB4162BBC0}"/>
              </a:ext>
            </a:extLst>
          </p:cNvPr>
          <p:cNvGrpSpPr/>
          <p:nvPr/>
        </p:nvGrpSpPr>
        <p:grpSpPr>
          <a:xfrm>
            <a:off x="7482820" y="2025967"/>
            <a:ext cx="4284000" cy="2058353"/>
            <a:chOff x="3429000" y="2147887"/>
            <a:chExt cx="5333057" cy="2571149"/>
          </a:xfrm>
        </p:grpSpPr>
        <p:sp>
          <p:nvSpPr>
            <p:cNvPr id="127" name="Freeform: Shape 150">
              <a:extLst>
                <a:ext uri="{FF2B5EF4-FFF2-40B4-BE49-F238E27FC236}">
                  <a16:creationId xmlns:a16="http://schemas.microsoft.com/office/drawing/2014/main" id="{23D44559-A508-4033-D4DC-E27BA4D3AE47}"/>
                </a:ext>
              </a:extLst>
            </p:cNvPr>
            <p:cNvSpPr/>
            <p:nvPr/>
          </p:nvSpPr>
          <p:spPr>
            <a:xfrm>
              <a:off x="3429000" y="2147887"/>
              <a:ext cx="5333057" cy="2546289"/>
            </a:xfrm>
            <a:custGeom>
              <a:avLst/>
              <a:gdLst>
                <a:gd name="connsiteX0" fmla="*/ 5333057 w 5333057"/>
                <a:gd name="connsiteY0" fmla="*/ 2546290 h 2546289"/>
                <a:gd name="connsiteX1" fmla="*/ 3602526 w 5333057"/>
                <a:gd name="connsiteY1" fmla="*/ 2546290 h 2546289"/>
                <a:gd name="connsiteX2" fmla="*/ 3602526 w 5333057"/>
                <a:gd name="connsiteY2" fmla="*/ 2263369 h 2546289"/>
                <a:gd name="connsiteX3" fmla="*/ 2654742 w 5333057"/>
                <a:gd name="connsiteY3" fmla="*/ 2263369 h 2546289"/>
                <a:gd name="connsiteX4" fmla="*/ 2654742 w 5333057"/>
                <a:gd name="connsiteY4" fmla="*/ 1989877 h 2546289"/>
                <a:gd name="connsiteX5" fmla="*/ 2343531 w 5333057"/>
                <a:gd name="connsiteY5" fmla="*/ 1989877 h 2546289"/>
                <a:gd name="connsiteX6" fmla="*/ 2343531 w 5333057"/>
                <a:gd name="connsiteY6" fmla="*/ 1706956 h 2546289"/>
                <a:gd name="connsiteX7" fmla="*/ 2074755 w 5333057"/>
                <a:gd name="connsiteY7" fmla="*/ 1706956 h 2546289"/>
                <a:gd name="connsiteX8" fmla="*/ 2074755 w 5333057"/>
                <a:gd name="connsiteY8" fmla="*/ 1475899 h 2546289"/>
                <a:gd name="connsiteX9" fmla="*/ 1508912 w 5333057"/>
                <a:gd name="connsiteY9" fmla="*/ 1475899 h 2546289"/>
                <a:gd name="connsiteX10" fmla="*/ 1508912 w 5333057"/>
                <a:gd name="connsiteY10" fmla="*/ 1287285 h 2546289"/>
                <a:gd name="connsiteX11" fmla="*/ 1056237 w 5333057"/>
                <a:gd name="connsiteY11" fmla="*/ 1287285 h 2546289"/>
                <a:gd name="connsiteX12" fmla="*/ 1056237 w 5333057"/>
                <a:gd name="connsiteY12" fmla="*/ 1131684 h 2546289"/>
                <a:gd name="connsiteX13" fmla="*/ 1023233 w 5333057"/>
                <a:gd name="connsiteY13" fmla="*/ 1131684 h 2546289"/>
                <a:gd name="connsiteX14" fmla="*/ 1023233 w 5333057"/>
                <a:gd name="connsiteY14" fmla="*/ 971360 h 2546289"/>
                <a:gd name="connsiteX15" fmla="*/ 801609 w 5333057"/>
                <a:gd name="connsiteY15" fmla="*/ 971360 h 2546289"/>
                <a:gd name="connsiteX16" fmla="*/ 801609 w 5333057"/>
                <a:gd name="connsiteY16" fmla="*/ 839332 h 2546289"/>
                <a:gd name="connsiteX17" fmla="*/ 740310 w 5333057"/>
                <a:gd name="connsiteY17" fmla="*/ 839332 h 2546289"/>
                <a:gd name="connsiteX18" fmla="*/ 740310 w 5333057"/>
                <a:gd name="connsiteY18" fmla="*/ 697871 h 2546289"/>
                <a:gd name="connsiteX19" fmla="*/ 485681 w 5333057"/>
                <a:gd name="connsiteY19" fmla="*/ 697871 h 2546289"/>
                <a:gd name="connsiteX20" fmla="*/ 485681 w 5333057"/>
                <a:gd name="connsiteY20" fmla="*/ 594133 h 2546289"/>
                <a:gd name="connsiteX21" fmla="*/ 301783 w 5333057"/>
                <a:gd name="connsiteY21" fmla="*/ 594133 h 2546289"/>
                <a:gd name="connsiteX22" fmla="*/ 301783 w 5333057"/>
                <a:gd name="connsiteY22" fmla="*/ 457389 h 2546289"/>
                <a:gd name="connsiteX23" fmla="*/ 216906 w 5333057"/>
                <a:gd name="connsiteY23" fmla="*/ 457389 h 2546289"/>
                <a:gd name="connsiteX24" fmla="*/ 216906 w 5333057"/>
                <a:gd name="connsiteY24" fmla="*/ 235768 h 2546289"/>
                <a:gd name="connsiteX25" fmla="*/ 183898 w 5333057"/>
                <a:gd name="connsiteY25" fmla="*/ 235768 h 2546289"/>
                <a:gd name="connsiteX26" fmla="*/ 183898 w 5333057"/>
                <a:gd name="connsiteY26" fmla="*/ 113168 h 2546289"/>
                <a:gd name="connsiteX27" fmla="*/ 56584 w 5333057"/>
                <a:gd name="connsiteY27" fmla="*/ 113168 h 2546289"/>
                <a:gd name="connsiteX28" fmla="*/ 56584 w 5333057"/>
                <a:gd name="connsiteY28" fmla="*/ 0 h 2546289"/>
                <a:gd name="connsiteX29" fmla="*/ 0 w 5333057"/>
                <a:gd name="connsiteY29" fmla="*/ 0 h 254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33057" h="2546289">
                  <a:moveTo>
                    <a:pt x="5333057" y="2546290"/>
                  </a:moveTo>
                  <a:lnTo>
                    <a:pt x="3602526" y="2546290"/>
                  </a:lnTo>
                  <a:lnTo>
                    <a:pt x="3602526" y="2263369"/>
                  </a:lnTo>
                  <a:lnTo>
                    <a:pt x="2654742" y="2263369"/>
                  </a:lnTo>
                  <a:lnTo>
                    <a:pt x="2654742" y="1989877"/>
                  </a:lnTo>
                  <a:lnTo>
                    <a:pt x="2343531" y="1989877"/>
                  </a:lnTo>
                  <a:lnTo>
                    <a:pt x="2343531" y="1706956"/>
                  </a:lnTo>
                  <a:lnTo>
                    <a:pt x="2074755" y="1706956"/>
                  </a:lnTo>
                  <a:lnTo>
                    <a:pt x="2074755" y="1475899"/>
                  </a:lnTo>
                  <a:lnTo>
                    <a:pt x="1508912" y="1475899"/>
                  </a:lnTo>
                  <a:lnTo>
                    <a:pt x="1508912" y="1287285"/>
                  </a:lnTo>
                  <a:lnTo>
                    <a:pt x="1056237" y="1287285"/>
                  </a:lnTo>
                  <a:lnTo>
                    <a:pt x="1056237" y="1131684"/>
                  </a:lnTo>
                  <a:lnTo>
                    <a:pt x="1023233" y="1131684"/>
                  </a:lnTo>
                  <a:lnTo>
                    <a:pt x="1023233" y="971360"/>
                  </a:lnTo>
                  <a:lnTo>
                    <a:pt x="801609" y="971360"/>
                  </a:lnTo>
                  <a:lnTo>
                    <a:pt x="801609" y="839332"/>
                  </a:lnTo>
                  <a:lnTo>
                    <a:pt x="740310" y="839332"/>
                  </a:lnTo>
                  <a:lnTo>
                    <a:pt x="740310" y="697871"/>
                  </a:lnTo>
                  <a:lnTo>
                    <a:pt x="485681" y="697871"/>
                  </a:lnTo>
                  <a:lnTo>
                    <a:pt x="485681" y="594133"/>
                  </a:lnTo>
                  <a:lnTo>
                    <a:pt x="301783" y="594133"/>
                  </a:lnTo>
                  <a:lnTo>
                    <a:pt x="301783" y="457389"/>
                  </a:lnTo>
                  <a:lnTo>
                    <a:pt x="216906" y="457389"/>
                  </a:lnTo>
                  <a:lnTo>
                    <a:pt x="216906" y="235768"/>
                  </a:lnTo>
                  <a:lnTo>
                    <a:pt x="183898" y="235768"/>
                  </a:lnTo>
                  <a:lnTo>
                    <a:pt x="183898" y="113168"/>
                  </a:lnTo>
                  <a:lnTo>
                    <a:pt x="56584" y="113168"/>
                  </a:lnTo>
                  <a:lnTo>
                    <a:pt x="56584"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8" name="Freeform: Shape 151">
              <a:extLst>
                <a:ext uri="{FF2B5EF4-FFF2-40B4-BE49-F238E27FC236}">
                  <a16:creationId xmlns:a16="http://schemas.microsoft.com/office/drawing/2014/main" id="{340AFB20-F9DD-2DF0-FF39-A7B604DFAF32}"/>
                </a:ext>
              </a:extLst>
            </p:cNvPr>
            <p:cNvSpPr/>
            <p:nvPr/>
          </p:nvSpPr>
          <p:spPr>
            <a:xfrm>
              <a:off x="3845082" y="270392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9" name="Freeform: Shape 152">
              <a:extLst>
                <a:ext uri="{FF2B5EF4-FFF2-40B4-BE49-F238E27FC236}">
                  <a16:creationId xmlns:a16="http://schemas.microsoft.com/office/drawing/2014/main" id="{A1549996-144E-6584-F28B-9B451E071E78}"/>
                </a:ext>
              </a:extLst>
            </p:cNvPr>
            <p:cNvSpPr/>
            <p:nvPr/>
          </p:nvSpPr>
          <p:spPr>
            <a:xfrm>
              <a:off x="4111782" y="281822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 name="Freeform: Shape 153">
              <a:extLst>
                <a:ext uri="{FF2B5EF4-FFF2-40B4-BE49-F238E27FC236}">
                  <a16:creationId xmlns:a16="http://schemas.microsoft.com/office/drawing/2014/main" id="{897624B4-B654-143A-4EE5-F59FC900617A}"/>
                </a:ext>
              </a:extLst>
            </p:cNvPr>
            <p:cNvSpPr/>
            <p:nvPr/>
          </p:nvSpPr>
          <p:spPr>
            <a:xfrm>
              <a:off x="4226082" y="3084923"/>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1" name="Freeform: Shape 154">
              <a:extLst>
                <a:ext uri="{FF2B5EF4-FFF2-40B4-BE49-F238E27FC236}">
                  <a16:creationId xmlns:a16="http://schemas.microsoft.com/office/drawing/2014/main" id="{0DE1463D-66F6-7598-CA83-D0F0DBACC74C}"/>
                </a:ext>
              </a:extLst>
            </p:cNvPr>
            <p:cNvSpPr/>
            <p:nvPr/>
          </p:nvSpPr>
          <p:spPr>
            <a:xfrm>
              <a:off x="4416580" y="3084923"/>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2" name="Freeform: Shape 155">
              <a:extLst>
                <a:ext uri="{FF2B5EF4-FFF2-40B4-BE49-F238E27FC236}">
                  <a16:creationId xmlns:a16="http://schemas.microsoft.com/office/drawing/2014/main" id="{5899B52E-DA91-F087-E8E4-0F5F251DDFE4}"/>
                </a:ext>
              </a:extLst>
            </p:cNvPr>
            <p:cNvSpPr/>
            <p:nvPr/>
          </p:nvSpPr>
          <p:spPr>
            <a:xfrm>
              <a:off x="4816630" y="340877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 name="Freeform: Shape 156">
              <a:extLst>
                <a:ext uri="{FF2B5EF4-FFF2-40B4-BE49-F238E27FC236}">
                  <a16:creationId xmlns:a16="http://schemas.microsoft.com/office/drawing/2014/main" id="{3227D68F-F621-9BAB-F3D5-8FDDC22C6AE3}"/>
                </a:ext>
              </a:extLst>
            </p:cNvPr>
            <p:cNvSpPr/>
            <p:nvPr/>
          </p:nvSpPr>
          <p:spPr>
            <a:xfrm>
              <a:off x="5026180" y="35802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4" name="Freeform: Shape 157">
              <a:extLst>
                <a:ext uri="{FF2B5EF4-FFF2-40B4-BE49-F238E27FC236}">
                  <a16:creationId xmlns:a16="http://schemas.microsoft.com/office/drawing/2014/main" id="{8045B1E9-C011-258C-39AC-DF322BF361E9}"/>
                </a:ext>
              </a:extLst>
            </p:cNvPr>
            <p:cNvSpPr/>
            <p:nvPr/>
          </p:nvSpPr>
          <p:spPr>
            <a:xfrm>
              <a:off x="5388130" y="35802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Freeform: Shape 158">
              <a:extLst>
                <a:ext uri="{FF2B5EF4-FFF2-40B4-BE49-F238E27FC236}">
                  <a16:creationId xmlns:a16="http://schemas.microsoft.com/office/drawing/2014/main" id="{F9A0064E-6C01-5414-485D-F5C974529605}"/>
                </a:ext>
              </a:extLst>
            </p:cNvPr>
            <p:cNvSpPr/>
            <p:nvPr/>
          </p:nvSpPr>
          <p:spPr>
            <a:xfrm>
              <a:off x="5502430" y="35802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6" name="Freeform: Shape 159">
              <a:extLst>
                <a:ext uri="{FF2B5EF4-FFF2-40B4-BE49-F238E27FC236}">
                  <a16:creationId xmlns:a16="http://schemas.microsoft.com/office/drawing/2014/main" id="{2E9D057F-20FF-F316-51E7-E3AD2FA58BF0}"/>
                </a:ext>
              </a:extLst>
            </p:cNvPr>
            <p:cNvSpPr/>
            <p:nvPr/>
          </p:nvSpPr>
          <p:spPr>
            <a:xfrm>
              <a:off x="5616740" y="380882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Freeform: Shape 160">
              <a:extLst>
                <a:ext uri="{FF2B5EF4-FFF2-40B4-BE49-F238E27FC236}">
                  <a16:creationId xmlns:a16="http://schemas.microsoft.com/office/drawing/2014/main" id="{0DB562B5-BCCC-120F-F7D5-DC6815B2D6DA}"/>
                </a:ext>
              </a:extLst>
            </p:cNvPr>
            <p:cNvSpPr/>
            <p:nvPr/>
          </p:nvSpPr>
          <p:spPr>
            <a:xfrm>
              <a:off x="7636049" y="46470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8" name="Freeform: Shape 161">
              <a:extLst>
                <a:ext uri="{FF2B5EF4-FFF2-40B4-BE49-F238E27FC236}">
                  <a16:creationId xmlns:a16="http://schemas.microsoft.com/office/drawing/2014/main" id="{3A635C5C-941A-CAA3-9B54-D7FBF4537BE1}"/>
                </a:ext>
              </a:extLst>
            </p:cNvPr>
            <p:cNvSpPr/>
            <p:nvPr/>
          </p:nvSpPr>
          <p:spPr>
            <a:xfrm>
              <a:off x="7750349" y="46470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39" name="Group 138">
            <a:extLst>
              <a:ext uri="{FF2B5EF4-FFF2-40B4-BE49-F238E27FC236}">
                <a16:creationId xmlns:a16="http://schemas.microsoft.com/office/drawing/2014/main" id="{03235A63-C74B-30EC-6F1F-E98BED8ECB5F}"/>
              </a:ext>
            </a:extLst>
          </p:cNvPr>
          <p:cNvGrpSpPr/>
          <p:nvPr/>
        </p:nvGrpSpPr>
        <p:grpSpPr>
          <a:xfrm>
            <a:off x="7482820" y="2025967"/>
            <a:ext cx="3081332" cy="2688273"/>
            <a:chOff x="4162425" y="1743074"/>
            <a:chExt cx="3866588" cy="3380898"/>
          </a:xfrm>
        </p:grpSpPr>
        <p:sp>
          <p:nvSpPr>
            <p:cNvPr id="140" name="Freeform: Shape 166">
              <a:extLst>
                <a:ext uri="{FF2B5EF4-FFF2-40B4-BE49-F238E27FC236}">
                  <a16:creationId xmlns:a16="http://schemas.microsoft.com/office/drawing/2014/main" id="{C243AA56-96CA-A423-BAB6-A8DDB936FEC3}"/>
                </a:ext>
              </a:extLst>
            </p:cNvPr>
            <p:cNvSpPr/>
            <p:nvPr/>
          </p:nvSpPr>
          <p:spPr>
            <a:xfrm>
              <a:off x="4162425" y="1743074"/>
              <a:ext cx="3866588" cy="3380898"/>
            </a:xfrm>
            <a:custGeom>
              <a:avLst/>
              <a:gdLst>
                <a:gd name="connsiteX0" fmla="*/ 3866588 w 3866588"/>
                <a:gd name="connsiteY0" fmla="*/ 3380899 h 3380898"/>
                <a:gd name="connsiteX1" fmla="*/ 3866588 w 3866588"/>
                <a:gd name="connsiteY1" fmla="*/ 2970667 h 3380898"/>
                <a:gd name="connsiteX2" fmla="*/ 3362039 w 3866588"/>
                <a:gd name="connsiteY2" fmla="*/ 2970667 h 3380898"/>
                <a:gd name="connsiteX3" fmla="*/ 3362039 w 3866588"/>
                <a:gd name="connsiteY3" fmla="*/ 2546290 h 3380898"/>
                <a:gd name="connsiteX4" fmla="*/ 2782053 w 3866588"/>
                <a:gd name="connsiteY4" fmla="*/ 2546290 h 3380898"/>
                <a:gd name="connsiteX5" fmla="*/ 2782053 w 3866588"/>
                <a:gd name="connsiteY5" fmla="*/ 2272798 h 3380898"/>
                <a:gd name="connsiteX6" fmla="*/ 1584360 w 3866588"/>
                <a:gd name="connsiteY6" fmla="*/ 2272798 h 3380898"/>
                <a:gd name="connsiteX7" fmla="*/ 1584360 w 3866588"/>
                <a:gd name="connsiteY7" fmla="*/ 1999307 h 3380898"/>
                <a:gd name="connsiteX8" fmla="*/ 1457039 w 3866588"/>
                <a:gd name="connsiteY8" fmla="*/ 1999307 h 3380898"/>
                <a:gd name="connsiteX9" fmla="*/ 1457039 w 3866588"/>
                <a:gd name="connsiteY9" fmla="*/ 1716386 h 3380898"/>
                <a:gd name="connsiteX10" fmla="*/ 1306154 w 3866588"/>
                <a:gd name="connsiteY10" fmla="*/ 1716386 h 3380898"/>
                <a:gd name="connsiteX11" fmla="*/ 1306154 w 3866588"/>
                <a:gd name="connsiteY11" fmla="*/ 1466469 h 3380898"/>
                <a:gd name="connsiteX12" fmla="*/ 1004373 w 3866588"/>
                <a:gd name="connsiteY12" fmla="*/ 1466469 h 3380898"/>
                <a:gd name="connsiteX13" fmla="*/ 1004373 w 3866588"/>
                <a:gd name="connsiteY13" fmla="*/ 1263710 h 3380898"/>
                <a:gd name="connsiteX14" fmla="*/ 834617 w 3866588"/>
                <a:gd name="connsiteY14" fmla="*/ 1263710 h 3380898"/>
                <a:gd name="connsiteX15" fmla="*/ 834617 w 3866588"/>
                <a:gd name="connsiteY15" fmla="*/ 1084526 h 3380898"/>
                <a:gd name="connsiteX16" fmla="*/ 754455 w 3866588"/>
                <a:gd name="connsiteY16" fmla="*/ 1084526 h 3380898"/>
                <a:gd name="connsiteX17" fmla="*/ 754455 w 3866588"/>
                <a:gd name="connsiteY17" fmla="*/ 914777 h 3380898"/>
                <a:gd name="connsiteX18" fmla="*/ 683726 w 3866588"/>
                <a:gd name="connsiteY18" fmla="*/ 914777 h 3380898"/>
                <a:gd name="connsiteX19" fmla="*/ 683726 w 3866588"/>
                <a:gd name="connsiteY19" fmla="*/ 768602 h 3380898"/>
                <a:gd name="connsiteX20" fmla="*/ 594133 w 3866588"/>
                <a:gd name="connsiteY20" fmla="*/ 768602 h 3380898"/>
                <a:gd name="connsiteX21" fmla="*/ 594133 w 3866588"/>
                <a:gd name="connsiteY21" fmla="*/ 598849 h 3380898"/>
                <a:gd name="connsiteX22" fmla="*/ 542265 w 3866588"/>
                <a:gd name="connsiteY22" fmla="*/ 598849 h 3380898"/>
                <a:gd name="connsiteX23" fmla="*/ 542265 w 3866588"/>
                <a:gd name="connsiteY23" fmla="*/ 471535 h 3380898"/>
                <a:gd name="connsiteX24" fmla="*/ 372512 w 3866588"/>
                <a:gd name="connsiteY24" fmla="*/ 471535 h 3380898"/>
                <a:gd name="connsiteX25" fmla="*/ 372512 w 3866588"/>
                <a:gd name="connsiteY25" fmla="*/ 358367 h 3380898"/>
                <a:gd name="connsiteX26" fmla="*/ 348936 w 3866588"/>
                <a:gd name="connsiteY26" fmla="*/ 358367 h 3380898"/>
                <a:gd name="connsiteX27" fmla="*/ 348936 w 3866588"/>
                <a:gd name="connsiteY27" fmla="*/ 235768 h 3380898"/>
                <a:gd name="connsiteX28" fmla="*/ 287636 w 3866588"/>
                <a:gd name="connsiteY28" fmla="*/ 235768 h 3380898"/>
                <a:gd name="connsiteX29" fmla="*/ 287636 w 3866588"/>
                <a:gd name="connsiteY29" fmla="*/ 117884 h 3380898"/>
                <a:gd name="connsiteX30" fmla="*/ 80161 w 3866588"/>
                <a:gd name="connsiteY30" fmla="*/ 117884 h 3380898"/>
                <a:gd name="connsiteX31" fmla="*/ 80161 w 3866588"/>
                <a:gd name="connsiteY31" fmla="*/ 0 h 3380898"/>
                <a:gd name="connsiteX32" fmla="*/ 0 w 3866588"/>
                <a:gd name="connsiteY32" fmla="*/ 0 h 338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66588" h="3380898">
                  <a:moveTo>
                    <a:pt x="3866588" y="3380899"/>
                  </a:moveTo>
                  <a:lnTo>
                    <a:pt x="3866588" y="2970667"/>
                  </a:lnTo>
                  <a:lnTo>
                    <a:pt x="3362039" y="2970667"/>
                  </a:lnTo>
                  <a:lnTo>
                    <a:pt x="3362039" y="2546290"/>
                  </a:lnTo>
                  <a:lnTo>
                    <a:pt x="2782053" y="2546290"/>
                  </a:lnTo>
                  <a:lnTo>
                    <a:pt x="2782053" y="2272798"/>
                  </a:lnTo>
                  <a:lnTo>
                    <a:pt x="1584360" y="2272798"/>
                  </a:lnTo>
                  <a:lnTo>
                    <a:pt x="1584360" y="1999307"/>
                  </a:lnTo>
                  <a:lnTo>
                    <a:pt x="1457039" y="1999307"/>
                  </a:lnTo>
                  <a:lnTo>
                    <a:pt x="1457039" y="1716386"/>
                  </a:lnTo>
                  <a:lnTo>
                    <a:pt x="1306154" y="1716386"/>
                  </a:lnTo>
                  <a:lnTo>
                    <a:pt x="1306154" y="1466469"/>
                  </a:lnTo>
                  <a:lnTo>
                    <a:pt x="1004373" y="1466469"/>
                  </a:lnTo>
                  <a:lnTo>
                    <a:pt x="1004373" y="1263710"/>
                  </a:lnTo>
                  <a:lnTo>
                    <a:pt x="834617" y="1263710"/>
                  </a:lnTo>
                  <a:lnTo>
                    <a:pt x="834617" y="1084526"/>
                  </a:lnTo>
                  <a:lnTo>
                    <a:pt x="754455" y="1084526"/>
                  </a:lnTo>
                  <a:lnTo>
                    <a:pt x="754455" y="914777"/>
                  </a:lnTo>
                  <a:lnTo>
                    <a:pt x="683726" y="914777"/>
                  </a:lnTo>
                  <a:lnTo>
                    <a:pt x="683726" y="768602"/>
                  </a:lnTo>
                  <a:lnTo>
                    <a:pt x="594133" y="768602"/>
                  </a:lnTo>
                  <a:lnTo>
                    <a:pt x="594133" y="598849"/>
                  </a:lnTo>
                  <a:lnTo>
                    <a:pt x="542265" y="598849"/>
                  </a:lnTo>
                  <a:lnTo>
                    <a:pt x="542265" y="471535"/>
                  </a:lnTo>
                  <a:lnTo>
                    <a:pt x="372512" y="471535"/>
                  </a:lnTo>
                  <a:lnTo>
                    <a:pt x="372512" y="358367"/>
                  </a:lnTo>
                  <a:lnTo>
                    <a:pt x="348936" y="358367"/>
                  </a:lnTo>
                  <a:lnTo>
                    <a:pt x="348936" y="235768"/>
                  </a:lnTo>
                  <a:lnTo>
                    <a:pt x="287636" y="235768"/>
                  </a:lnTo>
                  <a:lnTo>
                    <a:pt x="287636" y="117884"/>
                  </a:lnTo>
                  <a:lnTo>
                    <a:pt x="80161" y="117884"/>
                  </a:lnTo>
                  <a:lnTo>
                    <a:pt x="80161"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1" name="Freeform: Shape 167">
              <a:extLst>
                <a:ext uri="{FF2B5EF4-FFF2-40B4-BE49-F238E27FC236}">
                  <a16:creationId xmlns:a16="http://schemas.microsoft.com/office/drawing/2014/main" id="{9919D911-E071-54FA-C99A-FF7EE2EB1E9A}"/>
                </a:ext>
              </a:extLst>
            </p:cNvPr>
            <p:cNvSpPr/>
            <p:nvPr/>
          </p:nvSpPr>
          <p:spPr>
            <a:xfrm>
              <a:off x="4611137" y="217650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Freeform: Shape 168">
              <a:extLst>
                <a:ext uri="{FF2B5EF4-FFF2-40B4-BE49-F238E27FC236}">
                  <a16:creationId xmlns:a16="http://schemas.microsoft.com/office/drawing/2014/main" id="{49F8CB7F-833D-D5CB-4C93-9934357FA0B9}"/>
                </a:ext>
              </a:extLst>
            </p:cNvPr>
            <p:cNvSpPr/>
            <p:nvPr/>
          </p:nvSpPr>
          <p:spPr>
            <a:xfrm>
              <a:off x="4668287" y="217650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3" name="Freeform: Shape 169">
              <a:extLst>
                <a:ext uri="{FF2B5EF4-FFF2-40B4-BE49-F238E27FC236}">
                  <a16:creationId xmlns:a16="http://schemas.microsoft.com/office/drawing/2014/main" id="{3BB3802A-A3AD-87D2-7FB4-FFA597C5478B}"/>
                </a:ext>
              </a:extLst>
            </p:cNvPr>
            <p:cNvSpPr/>
            <p:nvPr/>
          </p:nvSpPr>
          <p:spPr>
            <a:xfrm>
              <a:off x="4801637" y="246226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4" name="Freeform: Shape 170">
              <a:extLst>
                <a:ext uri="{FF2B5EF4-FFF2-40B4-BE49-F238E27FC236}">
                  <a16:creationId xmlns:a16="http://schemas.microsoft.com/office/drawing/2014/main" id="{753CFE7D-CA49-818C-6883-AE9408F564B1}"/>
                </a:ext>
              </a:extLst>
            </p:cNvPr>
            <p:cNvSpPr/>
            <p:nvPr/>
          </p:nvSpPr>
          <p:spPr>
            <a:xfrm>
              <a:off x="4858787" y="261466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5" name="Freeform: Shape 171">
              <a:extLst>
                <a:ext uri="{FF2B5EF4-FFF2-40B4-BE49-F238E27FC236}">
                  <a16:creationId xmlns:a16="http://schemas.microsoft.com/office/drawing/2014/main" id="{617DC8D6-D44A-7C0B-4A32-31A683C0D51E}"/>
                </a:ext>
              </a:extLst>
            </p:cNvPr>
            <p:cNvSpPr/>
            <p:nvPr/>
          </p:nvSpPr>
          <p:spPr>
            <a:xfrm>
              <a:off x="4934987" y="280515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6" name="Freeform: Shape 172">
              <a:extLst>
                <a:ext uri="{FF2B5EF4-FFF2-40B4-BE49-F238E27FC236}">
                  <a16:creationId xmlns:a16="http://schemas.microsoft.com/office/drawing/2014/main" id="{5F4AB684-C24F-57AC-C5B1-E50AC91DFE3E}"/>
                </a:ext>
              </a:extLst>
            </p:cNvPr>
            <p:cNvSpPr/>
            <p:nvPr/>
          </p:nvSpPr>
          <p:spPr>
            <a:xfrm>
              <a:off x="5030237" y="29575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7" name="Freeform: Shape 173">
              <a:extLst>
                <a:ext uri="{FF2B5EF4-FFF2-40B4-BE49-F238E27FC236}">
                  <a16:creationId xmlns:a16="http://schemas.microsoft.com/office/drawing/2014/main" id="{99DE5CC0-FEF4-5077-30A2-166F43EC6312}"/>
                </a:ext>
              </a:extLst>
            </p:cNvPr>
            <p:cNvSpPr/>
            <p:nvPr/>
          </p:nvSpPr>
          <p:spPr>
            <a:xfrm>
              <a:off x="5087387" y="29575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8" name="Freeform: Shape 174">
              <a:extLst>
                <a:ext uri="{FF2B5EF4-FFF2-40B4-BE49-F238E27FC236}">
                  <a16:creationId xmlns:a16="http://schemas.microsoft.com/office/drawing/2014/main" id="{82C75A52-F8A7-A458-B4B4-9F409FB518C1}"/>
                </a:ext>
              </a:extLst>
            </p:cNvPr>
            <p:cNvSpPr/>
            <p:nvPr/>
          </p:nvSpPr>
          <p:spPr>
            <a:xfrm>
              <a:off x="5373138" y="316711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9" name="Freeform: Shape 175">
              <a:extLst>
                <a:ext uri="{FF2B5EF4-FFF2-40B4-BE49-F238E27FC236}">
                  <a16:creationId xmlns:a16="http://schemas.microsoft.com/office/drawing/2014/main" id="{04EF2DA6-0BF8-BA38-83E9-5AF22B1D6117}"/>
                </a:ext>
              </a:extLst>
            </p:cNvPr>
            <p:cNvSpPr/>
            <p:nvPr/>
          </p:nvSpPr>
          <p:spPr>
            <a:xfrm>
              <a:off x="5544588" y="34147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0" name="Freeform: Shape 176">
              <a:extLst>
                <a:ext uri="{FF2B5EF4-FFF2-40B4-BE49-F238E27FC236}">
                  <a16:creationId xmlns:a16="http://schemas.microsoft.com/office/drawing/2014/main" id="{8565F278-0BCB-51D4-688D-21486E6D9844}"/>
                </a:ext>
              </a:extLst>
            </p:cNvPr>
            <p:cNvSpPr/>
            <p:nvPr/>
          </p:nvSpPr>
          <p:spPr>
            <a:xfrm>
              <a:off x="7335297" y="425296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aphicFrame>
        <p:nvGraphicFramePr>
          <p:cNvPr id="151" name="Table 73">
            <a:extLst>
              <a:ext uri="{FF2B5EF4-FFF2-40B4-BE49-F238E27FC236}">
                <a16:creationId xmlns:a16="http://schemas.microsoft.com/office/drawing/2014/main" id="{7D1F9FC0-F4EA-412C-DE15-DFD5BCE4B809}"/>
              </a:ext>
            </a:extLst>
          </p:cNvPr>
          <p:cNvGraphicFramePr>
            <a:graphicFrameLocks noGrp="1"/>
          </p:cNvGraphicFramePr>
          <p:nvPr>
            <p:extLst>
              <p:ext uri="{D42A27DB-BD31-4B8C-83A1-F6EECF244321}">
                <p14:modId xmlns:p14="http://schemas.microsoft.com/office/powerpoint/2010/main" val="9835028"/>
              </p:ext>
            </p:extLst>
          </p:nvPr>
        </p:nvGraphicFramePr>
        <p:xfrm>
          <a:off x="8906335" y="2053859"/>
          <a:ext cx="3034405" cy="938012"/>
        </p:xfrm>
        <a:graphic>
          <a:graphicData uri="http://schemas.openxmlformats.org/drawingml/2006/table">
            <a:tbl>
              <a:tblPr firstRow="1" bandRow="1">
                <a:tableStyleId>{5C22544A-7EE6-4342-B048-85BDC9FD1C3A}</a:tableStyleId>
              </a:tblPr>
              <a:tblGrid>
                <a:gridCol w="1912187">
                  <a:extLst>
                    <a:ext uri="{9D8B030D-6E8A-4147-A177-3AD203B41FA5}">
                      <a16:colId xmlns:a16="http://schemas.microsoft.com/office/drawing/2014/main" val="2888481444"/>
                    </a:ext>
                  </a:extLst>
                </a:gridCol>
                <a:gridCol w="1122218">
                  <a:extLst>
                    <a:ext uri="{9D8B030D-6E8A-4147-A177-3AD203B41FA5}">
                      <a16:colId xmlns:a16="http://schemas.microsoft.com/office/drawing/2014/main" val="648828405"/>
                    </a:ext>
                  </a:extLst>
                </a:gridCol>
              </a:tblGrid>
              <a:tr h="0">
                <a:tc>
                  <a:txBody>
                    <a:bodyPr/>
                    <a:lstStyle/>
                    <a:p>
                      <a:pPr algn="l" rtl="0"/>
                      <a:endParaRPr lang="en-GB" sz="1100" dirty="0">
                        <a:solidFill>
                          <a:schemeClr val="tx1"/>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mOS, mo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862602"/>
                  </a:ext>
                </a:extLst>
              </a:tr>
              <a:tr h="291092">
                <a:tc>
                  <a:txBody>
                    <a:bodyPr/>
                    <a:lstStyle/>
                    <a:p>
                      <a:pPr algn="l"/>
                      <a:r>
                        <a:rPr lang="ja-JP" sz="1100">
                          <a:solidFill>
                            <a:schemeClr val="tx1"/>
                          </a:solidFill>
                        </a:rPr>
                        <a:t>nal-IRI + 5FU</a:t>
                      </a:r>
                      <a:r>
                        <a:rPr lang="ja-JP" sz="1100" baseline="0">
                          <a:solidFill>
                            <a:schemeClr val="tx1"/>
                          </a:solidFill>
                        </a:rPr>
                        <a:t> + </a:t>
                      </a:r>
                      <a:r>
                        <a:rPr lang="ja-JP" sz="1100">
                          <a:solidFill>
                            <a:schemeClr val="tx1"/>
                          </a:solidFill>
                        </a:rPr>
                        <a:t>フォリン酸</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dirty="0">
                          <a:solidFill>
                            <a:schemeClr val="tx1"/>
                          </a:solidFill>
                        </a:rPr>
                        <a:t>9 (4、15)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2807784"/>
                  </a:ext>
                </a:extLst>
              </a:tr>
              <a:tr h="119547">
                <a:tc>
                  <a:txBody>
                    <a:bodyPr/>
                    <a:lstStyle/>
                    <a:p>
                      <a:pPr algn="l"/>
                      <a:r>
                        <a:rPr lang="ja-JP" sz="1100">
                          <a:solidFill>
                            <a:schemeClr val="tx1"/>
                          </a:solidFill>
                        </a:rPr>
                        <a:t>ドセタキセル</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dirty="0">
                          <a:solidFill>
                            <a:schemeClr val="tx1"/>
                          </a:solidFill>
                        </a:rPr>
                        <a:t>5 (3、</a:t>
                      </a:r>
                      <a:r>
                        <a:rPr lang="ja-JP" sz="1100" baseline="0" dirty="0">
                          <a:solidFill>
                            <a:schemeClr val="tx1"/>
                          </a:solidFill>
                        </a:rPr>
                        <a:t>11</a:t>
                      </a:r>
                      <a:r>
                        <a:rPr lang="ja-JP" sz="1100" dirty="0">
                          <a:solidFill>
                            <a:schemeClr val="tx1"/>
                          </a:solidFill>
                        </a:rPr>
                        <a:t>) </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9278923"/>
                  </a:ext>
                </a:extLst>
              </a:tr>
            </a:tbl>
          </a:graphicData>
        </a:graphic>
      </p:graphicFrame>
    </p:spTree>
    <p:extLst>
      <p:ext uri="{BB962C8B-B14F-4D97-AF65-F5344CB8AC3E}">
        <p14:creationId xmlns:p14="http://schemas.microsoft.com/office/powerpoint/2010/main" val="11012287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179614"/>
            <a:ext cx="11039831" cy="807720"/>
          </a:xfrm>
        </p:spPr>
        <p:txBody>
          <a:bodyPr/>
          <a:lstStyle/>
          <a:p>
            <a:pPr>
              <a:lnSpc>
                <a:spcPct val="90000"/>
              </a:lnSpc>
            </a:pPr>
            <a:r>
              <a:rPr lang="ja-JP" dirty="0"/>
              <a:t>4005：NET-02: リポソームイリノテカン(nal-IRI) 、および5-フルオロウラシル (5-FU)/葉酸またはドセタキセルの、進行性分化不良な肺外神経内分泌癌 (PD-EP-NEC)を有する患者 (pts) の第二選択療法としての多施設、無作為化、第II相試験 – McNamara MG, et al</a:t>
            </a:r>
          </a:p>
        </p:txBody>
      </p:sp>
      <p:sp>
        <p:nvSpPr>
          <p:cNvPr id="5" name="Content Placeholder 4"/>
          <p:cNvSpPr>
            <a:spLocks noGrp="1"/>
          </p:cNvSpPr>
          <p:nvPr>
            <p:ph idx="1"/>
          </p:nvPr>
        </p:nvSpPr>
        <p:spPr>
          <a:xfrm>
            <a:off x="486835" y="1254035"/>
            <a:ext cx="11332632" cy="4746172"/>
          </a:xfrm>
        </p:spPr>
        <p:txBody>
          <a:bodyPr/>
          <a:lstStyle/>
          <a:p>
            <a:pPr marL="0" indent="0">
              <a:buNone/>
            </a:pPr>
            <a:r>
              <a:rPr lang="ja-JP" b="1" dirty="0"/>
              <a:t>主要結果 (続き) </a:t>
            </a:r>
          </a:p>
          <a:p>
            <a:pPr marL="0" indent="0">
              <a:spcBef>
                <a:spcPts val="18600"/>
              </a:spcBef>
              <a:buNone/>
            </a:pPr>
            <a:r>
              <a:rPr lang="ja-JP" b="1" dirty="0"/>
              <a:t>結論</a:t>
            </a:r>
          </a:p>
          <a:p>
            <a:r>
              <a:rPr lang="ja-JP" b="1" dirty="0"/>
              <a:t>進行性の分化不良な肺外神経内分泌癌の患者では、リポソームイリノテカン+ 5 FU +フォリン酸が6ヵ月PFS率の改善の主要評価項目を満たし、新たな安全性シグナルは報告されなかった</a:t>
            </a:r>
          </a:p>
        </p:txBody>
      </p:sp>
      <p:sp>
        <p:nvSpPr>
          <p:cNvPr id="4" name="Text Placeholder 3"/>
          <p:cNvSpPr>
            <a:spLocks noGrp="1"/>
          </p:cNvSpPr>
          <p:nvPr>
            <p:ph type="body" sz="quarter" idx="11"/>
          </p:nvPr>
        </p:nvSpPr>
        <p:spPr/>
        <p:txBody>
          <a:bodyPr/>
          <a:lstStyle/>
          <a:p>
            <a:r>
              <a:rPr lang="ja-JP"/>
              <a:t>McNamara MG, et al.J Clin Oncol 2022;40(suppl):abstr 4005</a:t>
            </a:r>
          </a:p>
        </p:txBody>
      </p:sp>
      <p:graphicFrame>
        <p:nvGraphicFramePr>
          <p:cNvPr id="6" name="Table 5"/>
          <p:cNvGraphicFramePr>
            <a:graphicFrameLocks noGrp="1"/>
          </p:cNvGraphicFramePr>
          <p:nvPr>
            <p:extLst>
              <p:ext uri="{D42A27DB-BD31-4B8C-83A1-F6EECF244321}">
                <p14:modId xmlns:p14="http://schemas.microsoft.com/office/powerpoint/2010/main" val="1191735689"/>
              </p:ext>
            </p:extLst>
          </p:nvPr>
        </p:nvGraphicFramePr>
        <p:xfrm>
          <a:off x="226522" y="1656080"/>
          <a:ext cx="5778038" cy="852310"/>
        </p:xfrm>
        <a:graphic>
          <a:graphicData uri="http://schemas.openxmlformats.org/drawingml/2006/table">
            <a:tbl>
              <a:tblPr firstRow="1" bandRow="1">
                <a:tableStyleId>{5202B0CA-FC54-4496-8BCA-5EF66A818D29}</a:tableStyleId>
              </a:tblPr>
              <a:tblGrid>
                <a:gridCol w="1668879">
                  <a:extLst>
                    <a:ext uri="{9D8B030D-6E8A-4147-A177-3AD203B41FA5}">
                      <a16:colId xmlns:a16="http://schemas.microsoft.com/office/drawing/2014/main" val="1411244669"/>
                    </a:ext>
                  </a:extLst>
                </a:gridCol>
                <a:gridCol w="2449689">
                  <a:extLst>
                    <a:ext uri="{9D8B030D-6E8A-4147-A177-3AD203B41FA5}">
                      <a16:colId xmlns:a16="http://schemas.microsoft.com/office/drawing/2014/main" val="1864822337"/>
                    </a:ext>
                  </a:extLst>
                </a:gridCol>
                <a:gridCol w="1659470">
                  <a:extLst>
                    <a:ext uri="{9D8B030D-6E8A-4147-A177-3AD203B41FA5}">
                      <a16:colId xmlns:a16="http://schemas.microsoft.com/office/drawing/2014/main" val="1523594416"/>
                    </a:ext>
                  </a:extLst>
                </a:gridCol>
              </a:tblGrid>
              <a:tr h="303670">
                <a:tc>
                  <a:txBody>
                    <a:bodyPr/>
                    <a:lstStyle/>
                    <a:p>
                      <a:r>
                        <a:rPr lang="ja-JP" sz="1200" dirty="0">
                          <a:solidFill>
                            <a:schemeClr val="tx2"/>
                          </a:solidFill>
                        </a:rPr>
                        <a:t>転帰</a:t>
                      </a:r>
                    </a:p>
                  </a:txBody>
                  <a:tcPr anchor="ctr"/>
                </a:tc>
                <a:tc>
                  <a:txBody>
                    <a:bodyPr/>
                    <a:lstStyle/>
                    <a:p>
                      <a:pPr algn="ctr"/>
                      <a:r>
                        <a:rPr lang="ja-JP" sz="1200" baseline="0">
                          <a:solidFill>
                            <a:schemeClr val="tx2"/>
                          </a:solidFill>
                        </a:rPr>
                        <a:t>nal-IRI + 5FU + フォリン酸</a:t>
                      </a:r>
                    </a:p>
                  </a:txBody>
                  <a:tcPr anchor="ctr"/>
                </a:tc>
                <a:tc>
                  <a:txBody>
                    <a:bodyPr/>
                    <a:lstStyle/>
                    <a:p>
                      <a:pPr algn="ctr"/>
                      <a:r>
                        <a:rPr lang="ja-JP" sz="1200" baseline="0">
                          <a:solidFill>
                            <a:schemeClr val="tx2"/>
                          </a:solidFill>
                        </a:rPr>
                        <a:t>ドセタキセル</a:t>
                      </a:r>
                    </a:p>
                  </a:txBody>
                  <a:tcPr anchor="ctr"/>
                </a:tc>
                <a:extLst>
                  <a:ext uri="{0D108BD9-81ED-4DB2-BD59-A6C34878D82A}">
                    <a16:rowId xmlns:a16="http://schemas.microsoft.com/office/drawing/2014/main" val="333937366"/>
                  </a:ext>
                </a:extLst>
              </a:tr>
              <a:tr h="207152">
                <a:tc>
                  <a:txBody>
                    <a:bodyPr/>
                    <a:lstStyle/>
                    <a:p>
                      <a:r>
                        <a:rPr lang="ja-JP" sz="1200" dirty="0">
                          <a:solidFill>
                            <a:schemeClr val="tx1"/>
                          </a:solidFill>
                        </a:rPr>
                        <a:t>6か月のPFS率、%</a:t>
                      </a:r>
                    </a:p>
                  </a:txBody>
                  <a:tcPr/>
                </a:tc>
                <a:tc>
                  <a:txBody>
                    <a:bodyPr/>
                    <a:lstStyle/>
                    <a:p>
                      <a:pPr algn="ctr"/>
                      <a:r>
                        <a:rPr lang="ja-JP" sz="1200">
                          <a:solidFill>
                            <a:schemeClr val="tx1"/>
                          </a:solidFill>
                        </a:rPr>
                        <a:t>31</a:t>
                      </a:r>
                    </a:p>
                  </a:txBody>
                  <a:tcPr/>
                </a:tc>
                <a:tc>
                  <a:txBody>
                    <a:bodyPr/>
                    <a:lstStyle/>
                    <a:p>
                      <a:pPr algn="ctr"/>
                      <a:r>
                        <a:rPr lang="ja-JP" sz="1200">
                          <a:solidFill>
                            <a:schemeClr val="tx1"/>
                          </a:solidFill>
                        </a:rPr>
                        <a:t>13.8</a:t>
                      </a:r>
                    </a:p>
                  </a:txBody>
                  <a:tcPr/>
                </a:tc>
                <a:extLst>
                  <a:ext uri="{0D108BD9-81ED-4DB2-BD59-A6C34878D82A}">
                    <a16:rowId xmlns:a16="http://schemas.microsoft.com/office/drawing/2014/main" val="2078810786"/>
                  </a:ext>
                </a:extLst>
              </a:tr>
              <a:tr h="207152">
                <a:tc>
                  <a:txBody>
                    <a:bodyPr/>
                    <a:lstStyle/>
                    <a:p>
                      <a:r>
                        <a:rPr lang="ja-JP" sz="1200">
                          <a:solidFill>
                            <a:schemeClr val="tx1"/>
                          </a:solidFill>
                        </a:rPr>
                        <a:t>ORR、</a:t>
                      </a:r>
                      <a:r>
                        <a:rPr lang="ja-JP" sz="1200" baseline="0">
                          <a:solidFill>
                            <a:schemeClr val="tx1"/>
                          </a:solidFill>
                        </a:rPr>
                        <a:t> % (95%CI)</a:t>
                      </a:r>
                    </a:p>
                  </a:txBody>
                  <a:tcPr/>
                </a:tc>
                <a:tc>
                  <a:txBody>
                    <a:bodyPr/>
                    <a:lstStyle/>
                    <a:p>
                      <a:pPr algn="ctr"/>
                      <a:r>
                        <a:rPr lang="ja-JP" sz="1200" dirty="0">
                          <a:solidFill>
                            <a:schemeClr val="tx1"/>
                          </a:solidFill>
                        </a:rPr>
                        <a:t>10.3 (2.2、27.4) </a:t>
                      </a:r>
                    </a:p>
                  </a:txBody>
                  <a:tcPr/>
                </a:tc>
                <a:tc>
                  <a:txBody>
                    <a:bodyPr/>
                    <a:lstStyle/>
                    <a:p>
                      <a:pPr algn="ctr"/>
                      <a:r>
                        <a:rPr lang="ja-JP" sz="1200" dirty="0">
                          <a:solidFill>
                            <a:schemeClr val="tx1"/>
                          </a:solidFill>
                        </a:rPr>
                        <a:t>10.3 (2.2、27.4) </a:t>
                      </a:r>
                    </a:p>
                  </a:txBody>
                  <a:tcPr/>
                </a:tc>
                <a:extLst>
                  <a:ext uri="{0D108BD9-81ED-4DB2-BD59-A6C34878D82A}">
                    <a16:rowId xmlns:a16="http://schemas.microsoft.com/office/drawing/2014/main" val="7747065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08473981"/>
              </p:ext>
            </p:extLst>
          </p:nvPr>
        </p:nvGraphicFramePr>
        <p:xfrm>
          <a:off x="6170122" y="1656080"/>
          <a:ext cx="5778038" cy="1737360"/>
        </p:xfrm>
        <a:graphic>
          <a:graphicData uri="http://schemas.openxmlformats.org/drawingml/2006/table">
            <a:tbl>
              <a:tblPr firstRow="1" bandRow="1">
                <a:tableStyleId>{5202B0CA-FC54-4496-8BCA-5EF66A818D29}</a:tableStyleId>
              </a:tblPr>
              <a:tblGrid>
                <a:gridCol w="1912722">
                  <a:extLst>
                    <a:ext uri="{9D8B030D-6E8A-4147-A177-3AD203B41FA5}">
                      <a16:colId xmlns:a16="http://schemas.microsoft.com/office/drawing/2014/main" val="1411244669"/>
                    </a:ext>
                  </a:extLst>
                </a:gridCol>
                <a:gridCol w="2556934">
                  <a:extLst>
                    <a:ext uri="{9D8B030D-6E8A-4147-A177-3AD203B41FA5}">
                      <a16:colId xmlns:a16="http://schemas.microsoft.com/office/drawing/2014/main" val="1864822337"/>
                    </a:ext>
                  </a:extLst>
                </a:gridCol>
                <a:gridCol w="1308382">
                  <a:extLst>
                    <a:ext uri="{9D8B030D-6E8A-4147-A177-3AD203B41FA5}">
                      <a16:colId xmlns:a16="http://schemas.microsoft.com/office/drawing/2014/main" val="1523594416"/>
                    </a:ext>
                  </a:extLst>
                </a:gridCol>
              </a:tblGrid>
              <a:tr h="303670">
                <a:tc>
                  <a:txBody>
                    <a:bodyPr/>
                    <a:lstStyle/>
                    <a:p>
                      <a:r>
                        <a:rPr lang="ja-JP" sz="1400" dirty="0">
                          <a:solidFill>
                            <a:schemeClr val="tx2"/>
                          </a:solidFill>
                        </a:rPr>
                        <a:t>AEs、n (%)</a:t>
                      </a:r>
                    </a:p>
                  </a:txBody>
                  <a:tcPr anchor="ctr"/>
                </a:tc>
                <a:tc>
                  <a:txBody>
                    <a:bodyPr/>
                    <a:lstStyle/>
                    <a:p>
                      <a:pPr algn="ctr"/>
                      <a:r>
                        <a:rPr lang="ja-JP" sz="1400" baseline="0">
                          <a:solidFill>
                            <a:schemeClr val="tx2"/>
                          </a:solidFill>
                        </a:rPr>
                        <a:t>nal-IRI + 5FU + フォリン酸 </a:t>
                      </a:r>
                      <a:br>
                        <a:rPr lang="ja-JP" sz="1400" baseline="0">
                          <a:solidFill>
                            <a:schemeClr val="tx2"/>
                          </a:solidFill>
                        </a:rPr>
                      </a:br>
                      <a:r>
                        <a:rPr lang="ja-JP" sz="1400" baseline="0">
                          <a:solidFill>
                            <a:schemeClr val="tx2"/>
                          </a:solidFill>
                        </a:rPr>
                        <a:t>(n=29)</a:t>
                      </a:r>
                    </a:p>
                  </a:txBody>
                  <a:tcPr anchor="ctr"/>
                </a:tc>
                <a:tc>
                  <a:txBody>
                    <a:bodyPr/>
                    <a:lstStyle/>
                    <a:p>
                      <a:pPr algn="ctr"/>
                      <a:r>
                        <a:rPr lang="ja-JP" sz="1400" baseline="0" dirty="0">
                          <a:solidFill>
                            <a:schemeClr val="tx2"/>
                          </a:solidFill>
                        </a:rPr>
                        <a:t>ドセタキセル</a:t>
                      </a:r>
                      <a:br>
                        <a:rPr lang="ja-JP" sz="1400" baseline="0" dirty="0">
                          <a:solidFill>
                            <a:schemeClr val="tx2"/>
                          </a:solidFill>
                        </a:rPr>
                      </a:br>
                      <a:r>
                        <a:rPr lang="ja-JP" sz="1400" baseline="0" dirty="0">
                          <a:solidFill>
                            <a:schemeClr val="tx2"/>
                          </a:solidFill>
                        </a:rPr>
                        <a:t>(n=29) </a:t>
                      </a:r>
                    </a:p>
                  </a:txBody>
                  <a:tcPr anchor="ctr"/>
                </a:tc>
                <a:extLst>
                  <a:ext uri="{0D108BD9-81ED-4DB2-BD59-A6C34878D82A}">
                    <a16:rowId xmlns:a16="http://schemas.microsoft.com/office/drawing/2014/main" val="333937366"/>
                  </a:ext>
                </a:extLst>
              </a:tr>
              <a:tr h="207152">
                <a:tc>
                  <a:txBody>
                    <a:bodyPr/>
                    <a:lstStyle/>
                    <a:p>
                      <a:r>
                        <a:rPr lang="ja-JP" sz="1400">
                          <a:solidFill>
                            <a:schemeClr val="tx1"/>
                          </a:solidFill>
                        </a:rPr>
                        <a:t>全体</a:t>
                      </a:r>
                    </a:p>
                  </a:txBody>
                  <a:tcPr/>
                </a:tc>
                <a:tc>
                  <a:txBody>
                    <a:bodyPr/>
                    <a:lstStyle/>
                    <a:p>
                      <a:pPr algn="ctr"/>
                      <a:r>
                        <a:rPr lang="ja-JP" sz="1400">
                          <a:solidFill>
                            <a:schemeClr val="tx1"/>
                          </a:solidFill>
                        </a:rPr>
                        <a:t>27 (93.1)</a:t>
                      </a:r>
                    </a:p>
                  </a:txBody>
                  <a:tcPr/>
                </a:tc>
                <a:tc>
                  <a:txBody>
                    <a:bodyPr/>
                    <a:lstStyle/>
                    <a:p>
                      <a:pPr algn="ctr"/>
                      <a:r>
                        <a:rPr lang="ja-JP" sz="1400">
                          <a:solidFill>
                            <a:schemeClr val="tx1"/>
                          </a:solidFill>
                        </a:rPr>
                        <a:t>28 (96.6)</a:t>
                      </a:r>
                    </a:p>
                  </a:txBody>
                  <a:tcPr/>
                </a:tc>
                <a:extLst>
                  <a:ext uri="{0D108BD9-81ED-4DB2-BD59-A6C34878D82A}">
                    <a16:rowId xmlns:a16="http://schemas.microsoft.com/office/drawing/2014/main" val="2078810786"/>
                  </a:ext>
                </a:extLst>
              </a:tr>
              <a:tr h="207152">
                <a:tc>
                  <a:txBody>
                    <a:bodyPr/>
                    <a:lstStyle/>
                    <a:p>
                      <a:r>
                        <a:rPr lang="ja-JP" sz="1400">
                          <a:solidFill>
                            <a:schemeClr val="tx1"/>
                          </a:solidFill>
                        </a:rPr>
                        <a:t>グレード ≥3</a:t>
                      </a:r>
                    </a:p>
                  </a:txBody>
                  <a:tcPr/>
                </a:tc>
                <a:tc>
                  <a:txBody>
                    <a:bodyPr/>
                    <a:lstStyle/>
                    <a:p>
                      <a:pPr algn="ctr"/>
                      <a:r>
                        <a:rPr lang="ja-JP" sz="1400">
                          <a:solidFill>
                            <a:schemeClr val="tx1"/>
                          </a:solidFill>
                        </a:rPr>
                        <a:t>16 (55.2)</a:t>
                      </a:r>
                    </a:p>
                  </a:txBody>
                  <a:tcPr/>
                </a:tc>
                <a:tc>
                  <a:txBody>
                    <a:bodyPr/>
                    <a:lstStyle/>
                    <a:p>
                      <a:pPr algn="ctr"/>
                      <a:r>
                        <a:rPr lang="ja-JP" sz="1400">
                          <a:solidFill>
                            <a:schemeClr val="tx1"/>
                          </a:solidFill>
                        </a:rPr>
                        <a:t>17 (58.6)</a:t>
                      </a:r>
                    </a:p>
                  </a:txBody>
                  <a:tcPr/>
                </a:tc>
                <a:extLst>
                  <a:ext uri="{0D108BD9-81ED-4DB2-BD59-A6C34878D82A}">
                    <a16:rowId xmlns:a16="http://schemas.microsoft.com/office/drawing/2014/main" val="77470655"/>
                  </a:ext>
                </a:extLst>
              </a:tr>
              <a:tr h="207152">
                <a:tc>
                  <a:txBody>
                    <a:bodyPr/>
                    <a:lstStyle/>
                    <a:p>
                      <a:r>
                        <a:rPr lang="ja-JP" sz="1400">
                          <a:solidFill>
                            <a:schemeClr val="tx1"/>
                          </a:solidFill>
                        </a:rPr>
                        <a:t>重篤</a:t>
                      </a:r>
                    </a:p>
                  </a:txBody>
                  <a:tcPr/>
                </a:tc>
                <a:tc>
                  <a:txBody>
                    <a:bodyPr/>
                    <a:lstStyle/>
                    <a:p>
                      <a:pPr algn="ctr"/>
                      <a:r>
                        <a:rPr lang="ja-JP" sz="1400">
                          <a:solidFill>
                            <a:schemeClr val="tx1"/>
                          </a:solidFill>
                        </a:rPr>
                        <a:t>10 (34.5)</a:t>
                      </a:r>
                    </a:p>
                  </a:txBody>
                  <a:tcPr/>
                </a:tc>
                <a:tc>
                  <a:txBody>
                    <a:bodyPr/>
                    <a:lstStyle/>
                    <a:p>
                      <a:pPr algn="ctr"/>
                      <a:r>
                        <a:rPr lang="ja-JP" sz="1400">
                          <a:solidFill>
                            <a:schemeClr val="tx1"/>
                          </a:solidFill>
                        </a:rPr>
                        <a:t>7 (24.1)</a:t>
                      </a:r>
                    </a:p>
                  </a:txBody>
                  <a:tcPr/>
                </a:tc>
                <a:extLst>
                  <a:ext uri="{0D108BD9-81ED-4DB2-BD59-A6C34878D82A}">
                    <a16:rowId xmlns:a16="http://schemas.microsoft.com/office/drawing/2014/main" val="1440192755"/>
                  </a:ext>
                </a:extLst>
              </a:tr>
              <a:tr h="207152">
                <a:tc>
                  <a:txBody>
                    <a:bodyPr/>
                    <a:lstStyle/>
                    <a:p>
                      <a:r>
                        <a:rPr lang="ja-JP" sz="1400">
                          <a:solidFill>
                            <a:schemeClr val="tx1"/>
                          </a:solidFill>
                        </a:rPr>
                        <a:t>減量に至った</a:t>
                      </a:r>
                    </a:p>
                  </a:txBody>
                  <a:tcPr/>
                </a:tc>
                <a:tc>
                  <a:txBody>
                    <a:bodyPr/>
                    <a:lstStyle/>
                    <a:p>
                      <a:pPr algn="ctr"/>
                      <a:r>
                        <a:rPr lang="ja-JP" sz="1400">
                          <a:solidFill>
                            <a:schemeClr val="tx1"/>
                          </a:solidFill>
                        </a:rPr>
                        <a:t>8 (28)</a:t>
                      </a:r>
                    </a:p>
                  </a:txBody>
                  <a:tcPr/>
                </a:tc>
                <a:tc>
                  <a:txBody>
                    <a:bodyPr/>
                    <a:lstStyle/>
                    <a:p>
                      <a:pPr algn="ctr"/>
                      <a:r>
                        <a:rPr lang="ja-JP" sz="1400">
                          <a:solidFill>
                            <a:schemeClr val="tx1"/>
                          </a:solidFill>
                        </a:rPr>
                        <a:t>8 (28)</a:t>
                      </a:r>
                    </a:p>
                  </a:txBody>
                  <a:tcPr/>
                </a:tc>
                <a:extLst>
                  <a:ext uri="{0D108BD9-81ED-4DB2-BD59-A6C34878D82A}">
                    <a16:rowId xmlns:a16="http://schemas.microsoft.com/office/drawing/2014/main" val="4127913121"/>
                  </a:ext>
                </a:extLst>
              </a:tr>
            </a:tbl>
          </a:graphicData>
        </a:graphic>
      </p:graphicFrame>
    </p:spTree>
    <p:extLst>
      <p:ext uri="{BB962C8B-B14F-4D97-AF65-F5344CB8AC3E}">
        <p14:creationId xmlns:p14="http://schemas.microsoft.com/office/powerpoint/2010/main" val="29127479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t>結腸癌、直腸癌</a:t>
            </a:r>
            <a:br>
              <a:rPr lang="ja-JP"/>
            </a:br>
            <a:r>
              <a:rPr lang="ja-JP"/>
              <a:t>および肛門癌</a:t>
            </a:r>
          </a:p>
        </p:txBody>
      </p:sp>
    </p:spTree>
    <p:extLst>
      <p:ext uri="{BB962C8B-B14F-4D97-AF65-F5344CB8AC3E}">
        <p14:creationId xmlns:p14="http://schemas.microsoft.com/office/powerpoint/2010/main" val="21042958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9: CIRCULATE - Japan におけるGALAXYの観察研究からの、大腸がん患者のアジュバント環境における循環腫瘍DNA動態と臨床転帰の関連性</a:t>
            </a:r>
            <a:r>
              <a:rPr lang="en-GB" altLang="ja-JP" dirty="0"/>
              <a:t> </a:t>
            </a:r>
            <a:r>
              <a:rPr lang="ja-JP" dirty="0"/>
              <a:t>– Kotaka M, et al</a:t>
            </a:r>
          </a:p>
        </p:txBody>
      </p:sp>
      <p:sp>
        <p:nvSpPr>
          <p:cNvPr id="8" name="Content Placeholder 7"/>
          <p:cNvSpPr>
            <a:spLocks noGrp="1"/>
          </p:cNvSpPr>
          <p:nvPr>
            <p:ph idx="1"/>
          </p:nvPr>
        </p:nvSpPr>
        <p:spPr/>
        <p:txBody>
          <a:bodyPr/>
          <a:lstStyle/>
          <a:p>
            <a:pPr marL="0" indent="0">
              <a:buNone/>
            </a:pPr>
            <a:r>
              <a:rPr lang="ja-JP" b="1" dirty="0"/>
              <a:t>研究目的</a:t>
            </a:r>
          </a:p>
          <a:p>
            <a:r>
              <a:rPr lang="ja-JP" dirty="0"/>
              <a:t>日本の施設で実施されたGALAXY試験の分析であるSoCアジュバント化学療法 (ACT) の恩恵を受けるCRC患者の選択にctDNAベースの微小残存病変 (MRD) を使用できるかどうかを評価する</a:t>
            </a:r>
          </a:p>
          <a:p>
            <a:pPr marL="0" indent="0">
              <a:spcBef>
                <a:spcPts val="1200"/>
              </a:spcBef>
              <a:buNone/>
            </a:pPr>
            <a:r>
              <a:rPr lang="ja-JP" b="1" dirty="0"/>
              <a:t>方法</a:t>
            </a:r>
          </a:p>
          <a:p>
            <a:r>
              <a:rPr lang="ja-JP" dirty="0"/>
              <a:t>CRC患者 (n= 1040) は、個別化された腫瘍情報アッセイ (SignateraオーダーメイドマルチプレックスPCR NGS) を使用して術後MRDを測定した。</a:t>
            </a:r>
          </a:p>
          <a:p>
            <a:r>
              <a:rPr lang="ja-JP" dirty="0"/>
              <a:t>術前に採血し、術後4、12、24、36、48、72、96週目に採血した。</a:t>
            </a:r>
          </a:p>
          <a:p>
            <a:r>
              <a:rPr lang="ja-JP" dirty="0"/>
              <a:t>MRDおよび6ヵ月DFSとの関連性を評価した。</a:t>
            </a:r>
          </a:p>
          <a:p>
            <a:r>
              <a:rPr lang="ja-JP" dirty="0"/>
              <a:t>以下のコホートを調べた：動態分析、n= 838、クリアランス分析 (すべての転帰) 、n= 183 (術後-4 w ctDNA陽性) およびctDNA陰性、n = 521 (術後-4 w ctDNA陰性) </a:t>
            </a:r>
          </a:p>
        </p:txBody>
      </p:sp>
      <p:sp>
        <p:nvSpPr>
          <p:cNvPr id="5" name="Text Placeholder 4"/>
          <p:cNvSpPr>
            <a:spLocks noGrp="1"/>
          </p:cNvSpPr>
          <p:nvPr>
            <p:ph type="body" sz="quarter" idx="11"/>
          </p:nvPr>
        </p:nvSpPr>
        <p:spPr/>
        <p:txBody>
          <a:bodyPr/>
          <a:lstStyle/>
          <a:p>
            <a:r>
              <a:rPr lang="ja-JP"/>
              <a:t>Kotaka M, et al.J Clin Oncol 2022;40(suppl):abstr 9</a:t>
            </a:r>
          </a:p>
        </p:txBody>
      </p:sp>
    </p:spTree>
    <p:extLst>
      <p:ext uri="{BB962C8B-B14F-4D97-AF65-F5344CB8AC3E}">
        <p14:creationId xmlns:p14="http://schemas.microsoft.com/office/powerpoint/2010/main" val="34520315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9: CIRCULATE - Japan におけるGALAXYの観察研究からの、大腸がん患者のアジュバント環境における循環腫瘍DNA動態と臨床転帰の関連性</a:t>
            </a:r>
            <a:r>
              <a:rPr lang="en-GB" altLang="ja-JP" dirty="0"/>
              <a:t> </a:t>
            </a:r>
            <a:r>
              <a:rPr lang="ja-JP" dirty="0"/>
              <a:t>– Kotaka M, et al</a:t>
            </a:r>
          </a:p>
        </p:txBody>
      </p:sp>
      <p:sp>
        <p:nvSpPr>
          <p:cNvPr id="8" name="Content Placeholder 7"/>
          <p:cNvSpPr>
            <a:spLocks noGrp="1"/>
          </p:cNvSpPr>
          <p:nvPr>
            <p:ph idx="1"/>
          </p:nvPr>
        </p:nvSpPr>
        <p:spPr/>
        <p:txBody>
          <a:bodyPr/>
          <a:lstStyle/>
          <a:p>
            <a:pPr marL="0" indent="0">
              <a:buNone/>
            </a:pPr>
            <a:r>
              <a:rPr lang="ja-JP" sz="1200" b="1"/>
              <a:t>主要結果</a:t>
            </a:r>
          </a:p>
        </p:txBody>
      </p:sp>
      <p:sp>
        <p:nvSpPr>
          <p:cNvPr id="5" name="Text Placeholder 4"/>
          <p:cNvSpPr>
            <a:spLocks noGrp="1"/>
          </p:cNvSpPr>
          <p:nvPr>
            <p:ph type="body" sz="quarter" idx="11"/>
          </p:nvPr>
        </p:nvSpPr>
        <p:spPr/>
        <p:txBody>
          <a:bodyPr/>
          <a:lstStyle/>
          <a:p>
            <a:r>
              <a:rPr lang="ja-JP" dirty="0"/>
              <a:t>Kotaka M, et al.J Clin Oncol 2022;40(suppl):abstr 9</a:t>
            </a:r>
          </a:p>
        </p:txBody>
      </p:sp>
      <p:sp>
        <p:nvSpPr>
          <p:cNvPr id="6" name="TextBox 5">
            <a:extLst>
              <a:ext uri="{FF2B5EF4-FFF2-40B4-BE49-F238E27FC236}">
                <a16:creationId xmlns:a16="http://schemas.microsoft.com/office/drawing/2014/main" id="{D0D1CB8A-2CED-4E0B-903E-316FD2ED4F19}"/>
              </a:ext>
            </a:extLst>
          </p:cNvPr>
          <p:cNvSpPr txBox="1"/>
          <p:nvPr/>
        </p:nvSpPr>
        <p:spPr>
          <a:xfrm>
            <a:off x="8528776" y="1935676"/>
            <a:ext cx="1178529" cy="307777"/>
          </a:xfrm>
          <a:prstGeom prst="rect">
            <a:avLst/>
          </a:prstGeom>
          <a:noFill/>
        </p:spPr>
        <p:txBody>
          <a:bodyPr wrap="none" rtlCol="0">
            <a:spAutoFit/>
          </a:bodyPr>
          <a:lstStyle/>
          <a:p>
            <a:pPr algn="ctr"/>
            <a:r>
              <a:rPr lang="ja-JP" sz="1400" b="1"/>
              <a:t>pStage II–III</a:t>
            </a:r>
          </a:p>
        </p:txBody>
      </p:sp>
      <p:sp>
        <p:nvSpPr>
          <p:cNvPr id="7" name="TextBox 6">
            <a:extLst>
              <a:ext uri="{FF2B5EF4-FFF2-40B4-BE49-F238E27FC236}">
                <a16:creationId xmlns:a16="http://schemas.microsoft.com/office/drawing/2014/main" id="{2C893BA4-F7DD-4E77-9769-43EC826CB4E6}"/>
              </a:ext>
            </a:extLst>
          </p:cNvPr>
          <p:cNvSpPr txBox="1"/>
          <p:nvPr/>
        </p:nvSpPr>
        <p:spPr>
          <a:xfrm>
            <a:off x="4024147" y="1573227"/>
            <a:ext cx="4243469" cy="338554"/>
          </a:xfrm>
          <a:prstGeom prst="rect">
            <a:avLst/>
          </a:prstGeom>
          <a:noFill/>
        </p:spPr>
        <p:txBody>
          <a:bodyPr wrap="none" rtlCol="0">
            <a:spAutoFit/>
          </a:bodyPr>
          <a:lstStyle/>
          <a:p>
            <a:pPr algn="ctr"/>
            <a:r>
              <a:rPr lang="ja-JP" sz="1600" b="1"/>
              <a:t>術後4w ctDNAステータスによる無病生存率</a:t>
            </a:r>
          </a:p>
        </p:txBody>
      </p:sp>
      <p:sp>
        <p:nvSpPr>
          <p:cNvPr id="9" name="TextBox 8">
            <a:extLst>
              <a:ext uri="{FF2B5EF4-FFF2-40B4-BE49-F238E27FC236}">
                <a16:creationId xmlns:a16="http://schemas.microsoft.com/office/drawing/2014/main" id="{D0D1CB8A-2CED-4E0B-903E-316FD2ED4F19}"/>
              </a:ext>
            </a:extLst>
          </p:cNvPr>
          <p:cNvSpPr txBox="1"/>
          <p:nvPr/>
        </p:nvSpPr>
        <p:spPr>
          <a:xfrm>
            <a:off x="2536083" y="1935676"/>
            <a:ext cx="1149675" cy="307777"/>
          </a:xfrm>
          <a:prstGeom prst="rect">
            <a:avLst/>
          </a:prstGeom>
          <a:noFill/>
        </p:spPr>
        <p:txBody>
          <a:bodyPr wrap="none" rtlCol="0">
            <a:spAutoFit/>
          </a:bodyPr>
          <a:lstStyle/>
          <a:p>
            <a:pPr algn="ctr"/>
            <a:r>
              <a:rPr lang="ja-JP" sz="1400" b="1" dirty="0"/>
              <a:t>pStage I–IV</a:t>
            </a:r>
          </a:p>
        </p:txBody>
      </p:sp>
      <p:graphicFrame>
        <p:nvGraphicFramePr>
          <p:cNvPr id="10" name="Table 115">
            <a:extLst>
              <a:ext uri="{FF2B5EF4-FFF2-40B4-BE49-F238E27FC236}">
                <a16:creationId xmlns:a16="http://schemas.microsoft.com/office/drawing/2014/main" id="{B18B139C-1237-4A01-B502-E8D7FBAEB8AF}"/>
              </a:ext>
            </a:extLst>
          </p:cNvPr>
          <p:cNvGraphicFramePr>
            <a:graphicFrameLocks noGrp="1"/>
          </p:cNvGraphicFramePr>
          <p:nvPr>
            <p:extLst>
              <p:ext uri="{D42A27DB-BD31-4B8C-83A1-F6EECF244321}">
                <p14:modId xmlns:p14="http://schemas.microsoft.com/office/powerpoint/2010/main" val="4021054313"/>
              </p:ext>
            </p:extLst>
          </p:nvPr>
        </p:nvGraphicFramePr>
        <p:xfrm>
          <a:off x="1033734" y="4082715"/>
          <a:ext cx="4442506" cy="947520"/>
        </p:xfrm>
        <a:graphic>
          <a:graphicData uri="http://schemas.openxmlformats.org/drawingml/2006/table">
            <a:tbl>
              <a:tblPr firstRow="1" bandRow="1">
                <a:tableStyleId>{5C22544A-7EE6-4342-B048-85BDC9FD1C3A}</a:tableStyleId>
              </a:tblPr>
              <a:tblGrid>
                <a:gridCol w="754426">
                  <a:extLst>
                    <a:ext uri="{9D8B030D-6E8A-4147-A177-3AD203B41FA5}">
                      <a16:colId xmlns:a16="http://schemas.microsoft.com/office/drawing/2014/main" val="2166593457"/>
                    </a:ext>
                  </a:extLst>
                </a:gridCol>
                <a:gridCol w="812800">
                  <a:extLst>
                    <a:ext uri="{9D8B030D-6E8A-4147-A177-3AD203B41FA5}">
                      <a16:colId xmlns:a16="http://schemas.microsoft.com/office/drawing/2014/main" val="1716289721"/>
                    </a:ext>
                  </a:extLst>
                </a:gridCol>
                <a:gridCol w="1391920">
                  <a:extLst>
                    <a:ext uri="{9D8B030D-6E8A-4147-A177-3AD203B41FA5}">
                      <a16:colId xmlns:a16="http://schemas.microsoft.com/office/drawing/2014/main" val="3818263587"/>
                    </a:ext>
                  </a:extLst>
                </a:gridCol>
                <a:gridCol w="1483360">
                  <a:extLst>
                    <a:ext uri="{9D8B030D-6E8A-4147-A177-3AD203B41FA5}">
                      <a16:colId xmlns:a16="http://schemas.microsoft.com/office/drawing/2014/main" val="2279286009"/>
                    </a:ext>
                  </a:extLst>
                </a:gridCol>
              </a:tblGrid>
              <a:tr h="0">
                <a:tc>
                  <a:txBody>
                    <a:bodyPr/>
                    <a:lstStyle/>
                    <a:p>
                      <a:pPr algn="l"/>
                      <a:r>
                        <a:rPr lang="ja-JP" sz="1200" dirty="0">
                          <a:solidFill>
                            <a:srgbClr val="4D4D4D"/>
                          </a:solidFill>
                        </a:rPr>
                        <a:t>ctDNA</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事象／日</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6 か月 DFS、% (95%CI)</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12 か月 DFS、% (95%CI)</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8981586"/>
                  </a:ext>
                </a:extLst>
              </a:tr>
              <a:tr h="0">
                <a:tc>
                  <a:txBody>
                    <a:bodyPr/>
                    <a:lstStyle/>
                    <a:p>
                      <a:pPr algn="l"/>
                      <a:r>
                        <a:rPr lang="ja-JP" sz="1200">
                          <a:solidFill>
                            <a:schemeClr val="tx1"/>
                          </a:solidFill>
                        </a:rPr>
                        <a:t>陰性</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52/852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dirty="0">
                          <a:solidFill>
                            <a:schemeClr val="tx1"/>
                          </a:solidFill>
                        </a:rPr>
                        <a:t>96.5</a:t>
                      </a:r>
                      <a:r>
                        <a:rPr lang="ja-JP" sz="1200" baseline="0" dirty="0">
                          <a:solidFill>
                            <a:schemeClr val="tx1"/>
                          </a:solidFill>
                        </a:rPr>
                        <a:t> </a:t>
                      </a:r>
                      <a:r>
                        <a:rPr lang="ja-JP" sz="1200" dirty="0">
                          <a:solidFill>
                            <a:schemeClr val="tx1"/>
                          </a:solidFill>
                        </a:rPr>
                        <a:t>(95.0、97.5)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dirty="0">
                          <a:solidFill>
                            <a:schemeClr val="tx1"/>
                          </a:solidFill>
                        </a:rPr>
                        <a:t>92.7( 90.4、94.5 )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675968"/>
                  </a:ext>
                </a:extLst>
              </a:tr>
              <a:tr h="0">
                <a:tc>
                  <a:txBody>
                    <a:bodyPr/>
                    <a:lstStyle/>
                    <a:p>
                      <a:pPr algn="l"/>
                      <a:r>
                        <a:rPr lang="ja-JP" sz="1200">
                          <a:solidFill>
                            <a:schemeClr val="tx1"/>
                          </a:solidFill>
                        </a:rPr>
                        <a:t>陽性</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91/188</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62.8</a:t>
                      </a:r>
                      <a:r>
                        <a:rPr lang="ja-JP" sz="1200" baseline="0">
                          <a:solidFill>
                            <a:schemeClr val="tx1"/>
                          </a:solidFill>
                        </a:rPr>
                        <a:t> </a:t>
                      </a:r>
                      <a:r>
                        <a:rPr lang="ja-JP" sz="1200">
                          <a:solidFill>
                            <a:schemeClr val="tx1"/>
                          </a:solidFill>
                        </a:rPr>
                        <a:t>(55.4、</a:t>
                      </a:r>
                      <a:r>
                        <a:rPr lang="ja-JP" sz="1200" baseline="0">
                          <a:solidFill>
                            <a:schemeClr val="tx1"/>
                          </a:solidFill>
                        </a:rPr>
                        <a:t> </a:t>
                      </a:r>
                      <a:r>
                        <a:rPr lang="ja-JP" sz="1200">
                          <a:solidFill>
                            <a:schemeClr val="tx1"/>
                          </a:solidFill>
                        </a:rPr>
                        <a:t>69.2)</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chemeClr val="tx1"/>
                          </a:solidFill>
                        </a:rPr>
                        <a:t>47.5</a:t>
                      </a:r>
                      <a:r>
                        <a:rPr lang="ja-JP" sz="1200" baseline="0" dirty="0">
                          <a:solidFill>
                            <a:schemeClr val="tx1"/>
                          </a:solidFill>
                        </a:rPr>
                        <a:t> </a:t>
                      </a:r>
                      <a:r>
                        <a:rPr lang="ja-JP" sz="1200" dirty="0">
                          <a:solidFill>
                            <a:schemeClr val="tx1"/>
                          </a:solidFill>
                        </a:rPr>
                        <a:t>(39.3、55.2) </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0350512"/>
                  </a:ext>
                </a:extLst>
              </a:tr>
            </a:tbl>
          </a:graphicData>
        </a:graphic>
      </p:graphicFrame>
      <p:grpSp>
        <p:nvGrpSpPr>
          <p:cNvPr id="11" name="Group 10">
            <a:extLst>
              <a:ext uri="{FF2B5EF4-FFF2-40B4-BE49-F238E27FC236}">
                <a16:creationId xmlns:a16="http://schemas.microsoft.com/office/drawing/2014/main" id="{A943F359-6065-483D-8523-9CB261EE18C0}"/>
              </a:ext>
            </a:extLst>
          </p:cNvPr>
          <p:cNvGrpSpPr/>
          <p:nvPr/>
        </p:nvGrpSpPr>
        <p:grpSpPr>
          <a:xfrm>
            <a:off x="1116791" y="3092660"/>
            <a:ext cx="766961" cy="641306"/>
            <a:chOff x="1045671" y="4023360"/>
            <a:chExt cx="766961" cy="641306"/>
          </a:xfrm>
        </p:grpSpPr>
        <p:cxnSp>
          <p:nvCxnSpPr>
            <p:cNvPr id="12" name="Straight Connector 11">
              <a:extLst>
                <a:ext uri="{FF2B5EF4-FFF2-40B4-BE49-F238E27FC236}">
                  <a16:creationId xmlns:a16="http://schemas.microsoft.com/office/drawing/2014/main" id="{B1EC4976-F9F1-4FD8-9496-258700D00AB0}"/>
                </a:ext>
              </a:extLst>
            </p:cNvPr>
            <p:cNvCxnSpPr>
              <a:cxnSpLocks/>
            </p:cNvCxnSpPr>
            <p:nvPr/>
          </p:nvCxnSpPr>
          <p:spPr>
            <a:xfrm>
              <a:off x="1045671" y="4378158"/>
              <a:ext cx="216000" cy="0"/>
            </a:xfrm>
            <a:prstGeom prst="line">
              <a:avLst/>
            </a:prstGeom>
            <a:noFill/>
            <a:ln w="22225" cap="flat">
              <a:solidFill>
                <a:srgbClr val="B60D27"/>
              </a:solidFill>
              <a:prstDash val="solid"/>
              <a:miter/>
            </a:ln>
          </p:spPr>
        </p:cxnSp>
        <p:cxnSp>
          <p:nvCxnSpPr>
            <p:cNvPr id="13" name="Straight Connector 12">
              <a:extLst>
                <a:ext uri="{FF2B5EF4-FFF2-40B4-BE49-F238E27FC236}">
                  <a16:creationId xmlns:a16="http://schemas.microsoft.com/office/drawing/2014/main" id="{3E6F318D-9171-4BF2-926C-FFAE1CCFFF66}"/>
                </a:ext>
              </a:extLst>
            </p:cNvPr>
            <p:cNvCxnSpPr>
              <a:cxnSpLocks/>
            </p:cNvCxnSpPr>
            <p:nvPr/>
          </p:nvCxnSpPr>
          <p:spPr>
            <a:xfrm>
              <a:off x="1045671" y="4540068"/>
              <a:ext cx="216000" cy="0"/>
            </a:xfrm>
            <a:prstGeom prst="line">
              <a:avLst/>
            </a:prstGeom>
            <a:noFill/>
            <a:ln w="22225" cap="flat">
              <a:solidFill>
                <a:schemeClr val="accent2"/>
              </a:solidFill>
              <a:prstDash val="solid"/>
              <a:miter/>
            </a:ln>
          </p:spPr>
        </p:cxnSp>
        <p:sp>
          <p:nvSpPr>
            <p:cNvPr id="14" name="TextBox 13">
              <a:extLst>
                <a:ext uri="{FF2B5EF4-FFF2-40B4-BE49-F238E27FC236}">
                  <a16:creationId xmlns:a16="http://schemas.microsoft.com/office/drawing/2014/main" id="{3B0654B6-882A-4E9B-ADC4-0E8B1CCC72BA}"/>
                </a:ext>
              </a:extLst>
            </p:cNvPr>
            <p:cNvSpPr txBox="1"/>
            <p:nvPr/>
          </p:nvSpPr>
          <p:spPr>
            <a:xfrm>
              <a:off x="1212682" y="4233779"/>
              <a:ext cx="466794" cy="430887"/>
            </a:xfrm>
            <a:prstGeom prst="rect">
              <a:avLst/>
            </a:prstGeom>
            <a:noFill/>
          </p:spPr>
          <p:txBody>
            <a:bodyPr wrap="none" rtlCol="0">
              <a:spAutoFit/>
            </a:bodyPr>
            <a:lstStyle/>
            <a:p>
              <a:r>
                <a:rPr lang="ja-JP" sz="1100"/>
                <a:t>陰性</a:t>
              </a:r>
            </a:p>
            <a:p>
              <a:r>
                <a:rPr lang="ja-JP" sz="1100"/>
                <a:t>陽性</a:t>
              </a:r>
            </a:p>
          </p:txBody>
        </p:sp>
        <p:sp>
          <p:nvSpPr>
            <p:cNvPr id="15" name="TextBox 14">
              <a:extLst>
                <a:ext uri="{FF2B5EF4-FFF2-40B4-BE49-F238E27FC236}">
                  <a16:creationId xmlns:a16="http://schemas.microsoft.com/office/drawing/2014/main" id="{B4F82D22-931E-4324-AEBA-793EB1AC2D48}"/>
                </a:ext>
              </a:extLst>
            </p:cNvPr>
            <p:cNvSpPr txBox="1"/>
            <p:nvPr/>
          </p:nvSpPr>
          <p:spPr>
            <a:xfrm>
              <a:off x="1219200" y="4023360"/>
              <a:ext cx="593432" cy="261610"/>
            </a:xfrm>
            <a:prstGeom prst="rect">
              <a:avLst/>
            </a:prstGeom>
            <a:noFill/>
          </p:spPr>
          <p:txBody>
            <a:bodyPr wrap="none" rtlCol="0">
              <a:spAutoFit/>
            </a:bodyPr>
            <a:lstStyle/>
            <a:p>
              <a:r>
                <a:rPr lang="ja-JP" sz="1100"/>
                <a:t>ctDNA</a:t>
              </a:r>
            </a:p>
          </p:txBody>
        </p:sp>
      </p:grpSp>
      <p:grpSp>
        <p:nvGrpSpPr>
          <p:cNvPr id="16" name="Group 15">
            <a:extLst>
              <a:ext uri="{FF2B5EF4-FFF2-40B4-BE49-F238E27FC236}">
                <a16:creationId xmlns:a16="http://schemas.microsoft.com/office/drawing/2014/main" id="{9C588ADC-795C-40A7-99BE-EE4BFD332ABE}"/>
              </a:ext>
            </a:extLst>
          </p:cNvPr>
          <p:cNvGrpSpPr/>
          <p:nvPr/>
        </p:nvGrpSpPr>
        <p:grpSpPr>
          <a:xfrm>
            <a:off x="3463" y="2358997"/>
            <a:ext cx="5775730" cy="3810652"/>
            <a:chOff x="3463" y="2358997"/>
            <a:chExt cx="5775730" cy="3810652"/>
          </a:xfrm>
        </p:grpSpPr>
        <p:sp>
          <p:nvSpPr>
            <p:cNvPr id="17" name="TextBox 16">
              <a:extLst>
                <a:ext uri="{FF2B5EF4-FFF2-40B4-BE49-F238E27FC236}">
                  <a16:creationId xmlns:a16="http://schemas.microsoft.com/office/drawing/2014/main" id="{435495AC-BF87-4287-BF63-0D92D5CCA8D7}"/>
                </a:ext>
              </a:extLst>
            </p:cNvPr>
            <p:cNvSpPr txBox="1"/>
            <p:nvPr/>
          </p:nvSpPr>
          <p:spPr>
            <a:xfrm>
              <a:off x="3463" y="5387678"/>
              <a:ext cx="1172116" cy="261610"/>
            </a:xfrm>
            <a:prstGeom prst="rect">
              <a:avLst/>
            </a:prstGeom>
            <a:noFill/>
          </p:spPr>
          <p:txBody>
            <a:bodyPr wrap="none" rtlCol="0">
              <a:spAutoFit/>
            </a:bodyPr>
            <a:lstStyle/>
            <a:p>
              <a:pPr algn="r"/>
              <a:r>
                <a:rPr lang="ja-JP" sz="1100" dirty="0"/>
                <a:t>リスク有患者数</a:t>
              </a:r>
            </a:p>
          </p:txBody>
        </p:sp>
        <p:sp>
          <p:nvSpPr>
            <p:cNvPr id="18" name="TextBox 17">
              <a:extLst>
                <a:ext uri="{FF2B5EF4-FFF2-40B4-BE49-F238E27FC236}">
                  <a16:creationId xmlns:a16="http://schemas.microsoft.com/office/drawing/2014/main" id="{8C4DA1E0-8105-4957-9522-4F7D0A18250D}"/>
                </a:ext>
              </a:extLst>
            </p:cNvPr>
            <p:cNvSpPr txBox="1"/>
            <p:nvPr/>
          </p:nvSpPr>
          <p:spPr>
            <a:xfrm>
              <a:off x="3031786" y="5332801"/>
              <a:ext cx="748923" cy="261610"/>
            </a:xfrm>
            <a:prstGeom prst="rect">
              <a:avLst/>
            </a:prstGeom>
            <a:noFill/>
          </p:spPr>
          <p:txBody>
            <a:bodyPr wrap="none" rtlCol="0">
              <a:spAutoFit/>
            </a:bodyPr>
            <a:lstStyle/>
            <a:p>
              <a:pPr algn="ctr" fontAlgn="base">
                <a:spcBef>
                  <a:spcPct val="0"/>
                </a:spcBef>
                <a:spcAft>
                  <a:spcPct val="0"/>
                </a:spcAft>
              </a:pPr>
              <a:r>
                <a:rPr lang="ja-JP" sz="1100">
                  <a:solidFill>
                    <a:srgbClr val="4D4D4D"/>
                  </a:solidFill>
                  <a:cs typeface="Arial" panose="020B0604020202020204" pitchFamily="34" charset="0"/>
                </a:rPr>
                <a:t>術後月数</a:t>
              </a:r>
            </a:p>
          </p:txBody>
        </p:sp>
        <p:sp>
          <p:nvSpPr>
            <p:cNvPr id="19" name="Line 21">
              <a:extLst>
                <a:ext uri="{FF2B5EF4-FFF2-40B4-BE49-F238E27FC236}">
                  <a16:creationId xmlns:a16="http://schemas.microsoft.com/office/drawing/2014/main" id="{3068C65E-090D-4F52-983A-A398A57BD21E}"/>
                </a:ext>
              </a:extLst>
            </p:cNvPr>
            <p:cNvSpPr>
              <a:spLocks noChangeShapeType="1"/>
            </p:cNvSpPr>
            <p:nvPr/>
          </p:nvSpPr>
          <p:spPr bwMode="auto">
            <a:xfrm>
              <a:off x="5506303" y="509121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20" name="TextBox 19">
              <a:extLst>
                <a:ext uri="{FF2B5EF4-FFF2-40B4-BE49-F238E27FC236}">
                  <a16:creationId xmlns:a16="http://schemas.microsoft.com/office/drawing/2014/main" id="{66676007-EA91-45C0-8374-FE6C46EBB013}"/>
                </a:ext>
              </a:extLst>
            </p:cNvPr>
            <p:cNvSpPr txBox="1"/>
            <p:nvPr/>
          </p:nvSpPr>
          <p:spPr>
            <a:xfrm>
              <a:off x="5391404" y="5163216"/>
              <a:ext cx="229797"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18</a:t>
              </a:r>
            </a:p>
          </p:txBody>
        </p:sp>
        <p:sp>
          <p:nvSpPr>
            <p:cNvPr id="21" name="Line 21">
              <a:extLst>
                <a:ext uri="{FF2B5EF4-FFF2-40B4-BE49-F238E27FC236}">
                  <a16:creationId xmlns:a16="http://schemas.microsoft.com/office/drawing/2014/main" id="{82A6A484-E11D-465F-91FC-A80E2CD0271D}"/>
                </a:ext>
              </a:extLst>
            </p:cNvPr>
            <p:cNvSpPr>
              <a:spLocks noChangeShapeType="1"/>
            </p:cNvSpPr>
            <p:nvPr/>
          </p:nvSpPr>
          <p:spPr bwMode="auto">
            <a:xfrm>
              <a:off x="4083091" y="509121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22" name="TextBox 21">
              <a:extLst>
                <a:ext uri="{FF2B5EF4-FFF2-40B4-BE49-F238E27FC236}">
                  <a16:creationId xmlns:a16="http://schemas.microsoft.com/office/drawing/2014/main" id="{63D995C3-2858-4C70-9DBA-A0F1FBC44C1B}"/>
                </a:ext>
              </a:extLst>
            </p:cNvPr>
            <p:cNvSpPr txBox="1"/>
            <p:nvPr/>
          </p:nvSpPr>
          <p:spPr>
            <a:xfrm>
              <a:off x="3968192" y="5163216"/>
              <a:ext cx="229797"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12</a:t>
              </a:r>
            </a:p>
          </p:txBody>
        </p:sp>
        <p:sp>
          <p:nvSpPr>
            <p:cNvPr id="23" name="Line 21">
              <a:extLst>
                <a:ext uri="{FF2B5EF4-FFF2-40B4-BE49-F238E27FC236}">
                  <a16:creationId xmlns:a16="http://schemas.microsoft.com/office/drawing/2014/main" id="{AE525A94-317F-4C46-8E19-2E50676711BD}"/>
                </a:ext>
              </a:extLst>
            </p:cNvPr>
            <p:cNvSpPr>
              <a:spLocks noChangeShapeType="1"/>
            </p:cNvSpPr>
            <p:nvPr/>
          </p:nvSpPr>
          <p:spPr bwMode="auto">
            <a:xfrm>
              <a:off x="2640669" y="509121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24" name="TextBox 23">
              <a:extLst>
                <a:ext uri="{FF2B5EF4-FFF2-40B4-BE49-F238E27FC236}">
                  <a16:creationId xmlns:a16="http://schemas.microsoft.com/office/drawing/2014/main" id="{FAC778E4-0E27-4D40-A684-6FD3ADB759A9}"/>
                </a:ext>
              </a:extLst>
            </p:cNvPr>
            <p:cNvSpPr txBox="1"/>
            <p:nvPr/>
          </p:nvSpPr>
          <p:spPr>
            <a:xfrm>
              <a:off x="2565043" y="5163216"/>
              <a:ext cx="15125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6</a:t>
              </a:r>
            </a:p>
          </p:txBody>
        </p:sp>
        <p:sp>
          <p:nvSpPr>
            <p:cNvPr id="25" name="Line 21">
              <a:extLst>
                <a:ext uri="{FF2B5EF4-FFF2-40B4-BE49-F238E27FC236}">
                  <a16:creationId xmlns:a16="http://schemas.microsoft.com/office/drawing/2014/main" id="{05F9CE31-013A-409C-9671-3A38A6552895}"/>
                </a:ext>
              </a:extLst>
            </p:cNvPr>
            <p:cNvSpPr>
              <a:spLocks noChangeShapeType="1"/>
            </p:cNvSpPr>
            <p:nvPr/>
          </p:nvSpPr>
          <p:spPr bwMode="auto">
            <a:xfrm>
              <a:off x="1165350" y="509121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26" name="TextBox 25">
              <a:extLst>
                <a:ext uri="{FF2B5EF4-FFF2-40B4-BE49-F238E27FC236}">
                  <a16:creationId xmlns:a16="http://schemas.microsoft.com/office/drawing/2014/main" id="{3B9F6333-86D6-4FDD-B8CA-227D8DB99896}"/>
                </a:ext>
              </a:extLst>
            </p:cNvPr>
            <p:cNvSpPr txBox="1"/>
            <p:nvPr/>
          </p:nvSpPr>
          <p:spPr>
            <a:xfrm>
              <a:off x="5430677" y="5627174"/>
              <a:ext cx="151251"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1</a:t>
              </a:r>
            </a:p>
          </p:txBody>
        </p:sp>
        <p:sp>
          <p:nvSpPr>
            <p:cNvPr id="27" name="TextBox 26">
              <a:extLst>
                <a:ext uri="{FF2B5EF4-FFF2-40B4-BE49-F238E27FC236}">
                  <a16:creationId xmlns:a16="http://schemas.microsoft.com/office/drawing/2014/main" id="{96BB3EA3-076B-4B49-AA34-ED9A1927DDF8}"/>
                </a:ext>
              </a:extLst>
            </p:cNvPr>
            <p:cNvSpPr txBox="1"/>
            <p:nvPr/>
          </p:nvSpPr>
          <p:spPr>
            <a:xfrm>
              <a:off x="3928919" y="5627174"/>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310</a:t>
              </a:r>
            </a:p>
          </p:txBody>
        </p:sp>
        <p:sp>
          <p:nvSpPr>
            <p:cNvPr id="28" name="TextBox 27">
              <a:extLst>
                <a:ext uri="{FF2B5EF4-FFF2-40B4-BE49-F238E27FC236}">
                  <a16:creationId xmlns:a16="http://schemas.microsoft.com/office/drawing/2014/main" id="{93F47935-0E16-4C4C-9285-6827012B0ECD}"/>
                </a:ext>
              </a:extLst>
            </p:cNvPr>
            <p:cNvSpPr txBox="1"/>
            <p:nvPr/>
          </p:nvSpPr>
          <p:spPr>
            <a:xfrm>
              <a:off x="2486497" y="5627174"/>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822</a:t>
              </a:r>
            </a:p>
          </p:txBody>
        </p:sp>
        <p:sp>
          <p:nvSpPr>
            <p:cNvPr id="29" name="TextBox 28">
              <a:extLst>
                <a:ext uri="{FF2B5EF4-FFF2-40B4-BE49-F238E27FC236}">
                  <a16:creationId xmlns:a16="http://schemas.microsoft.com/office/drawing/2014/main" id="{1223F9C6-A9C5-4095-B3DA-4ADB8E99CB19}"/>
                </a:ext>
              </a:extLst>
            </p:cNvPr>
            <p:cNvSpPr txBox="1"/>
            <p:nvPr/>
          </p:nvSpPr>
          <p:spPr>
            <a:xfrm>
              <a:off x="999212" y="5627174"/>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852</a:t>
              </a:r>
            </a:p>
          </p:txBody>
        </p:sp>
        <p:sp>
          <p:nvSpPr>
            <p:cNvPr id="30" name="TextBox 29">
              <a:extLst>
                <a:ext uri="{FF2B5EF4-FFF2-40B4-BE49-F238E27FC236}">
                  <a16:creationId xmlns:a16="http://schemas.microsoft.com/office/drawing/2014/main" id="{98EE84B5-121C-4D02-BD22-451518C71EF1}"/>
                </a:ext>
              </a:extLst>
            </p:cNvPr>
            <p:cNvSpPr txBox="1"/>
            <p:nvPr/>
          </p:nvSpPr>
          <p:spPr>
            <a:xfrm>
              <a:off x="544317" y="5607199"/>
              <a:ext cx="466794" cy="261610"/>
            </a:xfrm>
            <a:prstGeom prst="rect">
              <a:avLst/>
            </a:prstGeom>
            <a:noFill/>
          </p:spPr>
          <p:txBody>
            <a:bodyPr wrap="none" rtlCol="0">
              <a:spAutoFit/>
            </a:bodyPr>
            <a:lstStyle/>
            <a:p>
              <a:pPr algn="r"/>
              <a:r>
                <a:rPr lang="ja-JP" sz="1100">
                  <a:solidFill>
                    <a:srgbClr val="B60D27"/>
                  </a:solidFill>
                </a:rPr>
                <a:t>陰性</a:t>
              </a:r>
            </a:p>
          </p:txBody>
        </p:sp>
        <p:sp>
          <p:nvSpPr>
            <p:cNvPr id="31" name="TextBox 30">
              <a:extLst>
                <a:ext uri="{FF2B5EF4-FFF2-40B4-BE49-F238E27FC236}">
                  <a16:creationId xmlns:a16="http://schemas.microsoft.com/office/drawing/2014/main" id="{8AA8708C-F3D1-47D6-B362-D9F93B14148E}"/>
                </a:ext>
              </a:extLst>
            </p:cNvPr>
            <p:cNvSpPr txBox="1"/>
            <p:nvPr/>
          </p:nvSpPr>
          <p:spPr>
            <a:xfrm>
              <a:off x="5430677" y="5913603"/>
              <a:ext cx="151251"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0</a:t>
              </a:r>
            </a:p>
          </p:txBody>
        </p:sp>
        <p:sp>
          <p:nvSpPr>
            <p:cNvPr id="32" name="TextBox 31">
              <a:extLst>
                <a:ext uri="{FF2B5EF4-FFF2-40B4-BE49-F238E27FC236}">
                  <a16:creationId xmlns:a16="http://schemas.microsoft.com/office/drawing/2014/main" id="{FE1C00C4-E70A-4AFE-AD4A-07B67EDD99BA}"/>
                </a:ext>
              </a:extLst>
            </p:cNvPr>
            <p:cNvSpPr txBox="1"/>
            <p:nvPr/>
          </p:nvSpPr>
          <p:spPr>
            <a:xfrm>
              <a:off x="3968192" y="5913603"/>
              <a:ext cx="229797"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38</a:t>
              </a:r>
            </a:p>
          </p:txBody>
        </p:sp>
        <p:sp>
          <p:nvSpPr>
            <p:cNvPr id="33" name="TextBox 32">
              <a:extLst>
                <a:ext uri="{FF2B5EF4-FFF2-40B4-BE49-F238E27FC236}">
                  <a16:creationId xmlns:a16="http://schemas.microsoft.com/office/drawing/2014/main" id="{C21C34BD-110C-4498-976C-8348923446B7}"/>
                </a:ext>
              </a:extLst>
            </p:cNvPr>
            <p:cNvSpPr txBox="1"/>
            <p:nvPr/>
          </p:nvSpPr>
          <p:spPr>
            <a:xfrm>
              <a:off x="2486496" y="5913603"/>
              <a:ext cx="308344"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118</a:t>
              </a:r>
            </a:p>
          </p:txBody>
        </p:sp>
        <p:sp>
          <p:nvSpPr>
            <p:cNvPr id="34" name="TextBox 33">
              <a:extLst>
                <a:ext uri="{FF2B5EF4-FFF2-40B4-BE49-F238E27FC236}">
                  <a16:creationId xmlns:a16="http://schemas.microsoft.com/office/drawing/2014/main" id="{7C89F8FB-BD3D-4846-A0C6-B82611E3B2BC}"/>
                </a:ext>
              </a:extLst>
            </p:cNvPr>
            <p:cNvSpPr txBox="1"/>
            <p:nvPr/>
          </p:nvSpPr>
          <p:spPr>
            <a:xfrm>
              <a:off x="999212" y="5913603"/>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188</a:t>
              </a:r>
            </a:p>
          </p:txBody>
        </p:sp>
        <p:sp>
          <p:nvSpPr>
            <p:cNvPr id="35" name="TextBox 34">
              <a:extLst>
                <a:ext uri="{FF2B5EF4-FFF2-40B4-BE49-F238E27FC236}">
                  <a16:creationId xmlns:a16="http://schemas.microsoft.com/office/drawing/2014/main" id="{9895AD2B-6DD6-4016-8E70-0D873AB4ACEA}"/>
                </a:ext>
              </a:extLst>
            </p:cNvPr>
            <p:cNvSpPr txBox="1"/>
            <p:nvPr/>
          </p:nvSpPr>
          <p:spPr>
            <a:xfrm>
              <a:off x="544317" y="5908039"/>
              <a:ext cx="466794" cy="261610"/>
            </a:xfrm>
            <a:prstGeom prst="rect">
              <a:avLst/>
            </a:prstGeom>
            <a:noFill/>
          </p:spPr>
          <p:txBody>
            <a:bodyPr wrap="none" rtlCol="0">
              <a:spAutoFit/>
            </a:bodyPr>
            <a:lstStyle/>
            <a:p>
              <a:pPr algn="r"/>
              <a:r>
                <a:rPr lang="ja-JP" sz="1100">
                  <a:solidFill>
                    <a:schemeClr val="accent2"/>
                  </a:solidFill>
                </a:rPr>
                <a:t>陽性</a:t>
              </a:r>
            </a:p>
          </p:txBody>
        </p:sp>
        <p:sp>
          <p:nvSpPr>
            <p:cNvPr id="36" name="Freeform 21">
              <a:extLst>
                <a:ext uri="{FF2B5EF4-FFF2-40B4-BE49-F238E27FC236}">
                  <a16:creationId xmlns:a16="http://schemas.microsoft.com/office/drawing/2014/main" id="{46FF0DCF-B197-4C71-8715-4987EF466C2A}"/>
                </a:ext>
              </a:extLst>
            </p:cNvPr>
            <p:cNvSpPr>
              <a:spLocks/>
            </p:cNvSpPr>
            <p:nvPr/>
          </p:nvSpPr>
          <p:spPr bwMode="auto">
            <a:xfrm>
              <a:off x="950023" y="2484909"/>
              <a:ext cx="4829170" cy="2595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37" name="TextBox 36">
              <a:extLst>
                <a:ext uri="{FF2B5EF4-FFF2-40B4-BE49-F238E27FC236}">
                  <a16:creationId xmlns:a16="http://schemas.microsoft.com/office/drawing/2014/main" id="{94FE278B-7D0B-433C-AED5-8175AD1DB6B8}"/>
                </a:ext>
              </a:extLst>
            </p:cNvPr>
            <p:cNvSpPr txBox="1"/>
            <p:nvPr/>
          </p:nvSpPr>
          <p:spPr>
            <a:xfrm>
              <a:off x="1079756" y="5202767"/>
              <a:ext cx="15125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0</a:t>
              </a:r>
            </a:p>
          </p:txBody>
        </p:sp>
        <p:grpSp>
          <p:nvGrpSpPr>
            <p:cNvPr id="38" name="Group 37">
              <a:extLst>
                <a:ext uri="{FF2B5EF4-FFF2-40B4-BE49-F238E27FC236}">
                  <a16:creationId xmlns:a16="http://schemas.microsoft.com/office/drawing/2014/main" id="{011358D6-B3FF-4E4C-B48E-597BE5FA967C}"/>
                </a:ext>
              </a:extLst>
            </p:cNvPr>
            <p:cNvGrpSpPr/>
            <p:nvPr/>
          </p:nvGrpSpPr>
          <p:grpSpPr>
            <a:xfrm>
              <a:off x="352004" y="2358997"/>
              <a:ext cx="612475" cy="2727605"/>
              <a:chOff x="341844" y="2386939"/>
              <a:chExt cx="612475" cy="2415810"/>
            </a:xfrm>
          </p:grpSpPr>
          <p:sp>
            <p:nvSpPr>
              <p:cNvPr id="300" name="TextBox 299">
                <a:extLst>
                  <a:ext uri="{FF2B5EF4-FFF2-40B4-BE49-F238E27FC236}">
                    <a16:creationId xmlns:a16="http://schemas.microsoft.com/office/drawing/2014/main" id="{3E295617-B822-4997-BA0C-F53FEBF94743}"/>
                  </a:ext>
                </a:extLst>
              </p:cNvPr>
              <p:cNvSpPr txBox="1"/>
              <p:nvPr/>
            </p:nvSpPr>
            <p:spPr>
              <a:xfrm rot="16200000">
                <a:off x="147382" y="3519863"/>
                <a:ext cx="650534" cy="261610"/>
              </a:xfrm>
              <a:prstGeom prst="rect">
                <a:avLst/>
              </a:prstGeom>
              <a:noFill/>
            </p:spPr>
            <p:txBody>
              <a:bodyPr wrap="none" rtlCol="0">
                <a:spAutoFit/>
              </a:bodyPr>
              <a:lstStyle/>
              <a:p>
                <a:pPr algn="ctr" fontAlgn="base">
                  <a:spcBef>
                    <a:spcPct val="0"/>
                  </a:spcBef>
                  <a:spcAft>
                    <a:spcPct val="0"/>
                  </a:spcAft>
                </a:pPr>
                <a:r>
                  <a:rPr lang="ja-JP" sz="1100">
                    <a:solidFill>
                      <a:srgbClr val="4D4D4D"/>
                    </a:solidFill>
                    <a:cs typeface="Arial" panose="020B0604020202020204" pitchFamily="34" charset="0"/>
                  </a:rPr>
                  <a:t>DFS、%</a:t>
                </a:r>
              </a:p>
            </p:txBody>
          </p:sp>
          <p:sp>
            <p:nvSpPr>
              <p:cNvPr id="301" name="Line 6">
                <a:extLst>
                  <a:ext uri="{FF2B5EF4-FFF2-40B4-BE49-F238E27FC236}">
                    <a16:creationId xmlns:a16="http://schemas.microsoft.com/office/drawing/2014/main" id="{CB5B14E8-C9D7-4FF8-BF30-59B789AFEFAE}"/>
                  </a:ext>
                </a:extLst>
              </p:cNvPr>
              <p:cNvSpPr>
                <a:spLocks noChangeShapeType="1"/>
              </p:cNvSpPr>
              <p:nvPr/>
            </p:nvSpPr>
            <p:spPr bwMode="auto">
              <a:xfrm>
                <a:off x="877403" y="2505231"/>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302" name="Line 7">
                <a:extLst>
                  <a:ext uri="{FF2B5EF4-FFF2-40B4-BE49-F238E27FC236}">
                    <a16:creationId xmlns:a16="http://schemas.microsoft.com/office/drawing/2014/main" id="{FBF56BA2-55C9-4E0C-869B-96783D60C1C8}"/>
                  </a:ext>
                </a:extLst>
              </p:cNvPr>
              <p:cNvSpPr>
                <a:spLocks noChangeShapeType="1"/>
              </p:cNvSpPr>
              <p:nvPr/>
            </p:nvSpPr>
            <p:spPr bwMode="auto">
              <a:xfrm>
                <a:off x="877403" y="2965083"/>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303" name="Line 8">
                <a:extLst>
                  <a:ext uri="{FF2B5EF4-FFF2-40B4-BE49-F238E27FC236}">
                    <a16:creationId xmlns:a16="http://schemas.microsoft.com/office/drawing/2014/main" id="{A0D7A0D0-FAF7-4683-9EFE-77C88F66CBB0}"/>
                  </a:ext>
                </a:extLst>
              </p:cNvPr>
              <p:cNvSpPr>
                <a:spLocks noChangeShapeType="1"/>
              </p:cNvSpPr>
              <p:nvPr/>
            </p:nvSpPr>
            <p:spPr bwMode="auto">
              <a:xfrm>
                <a:off x="877403" y="3404288"/>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304" name="Line 9">
                <a:extLst>
                  <a:ext uri="{FF2B5EF4-FFF2-40B4-BE49-F238E27FC236}">
                    <a16:creationId xmlns:a16="http://schemas.microsoft.com/office/drawing/2014/main" id="{A9833B87-31B1-4E40-A7B3-1A3033C694D4}"/>
                  </a:ext>
                </a:extLst>
              </p:cNvPr>
              <p:cNvSpPr>
                <a:spLocks noChangeShapeType="1"/>
              </p:cNvSpPr>
              <p:nvPr/>
            </p:nvSpPr>
            <p:spPr bwMode="auto">
              <a:xfrm>
                <a:off x="877403" y="3857686"/>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305" name="Line 10">
                <a:extLst>
                  <a:ext uri="{FF2B5EF4-FFF2-40B4-BE49-F238E27FC236}">
                    <a16:creationId xmlns:a16="http://schemas.microsoft.com/office/drawing/2014/main" id="{DD43213A-C713-4CAA-A915-E79C444A2D6F}"/>
                  </a:ext>
                </a:extLst>
              </p:cNvPr>
              <p:cNvSpPr>
                <a:spLocks noChangeShapeType="1"/>
              </p:cNvSpPr>
              <p:nvPr/>
            </p:nvSpPr>
            <p:spPr bwMode="auto">
              <a:xfrm>
                <a:off x="877403" y="4301625"/>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306" name="TextBox 305">
                <a:extLst>
                  <a:ext uri="{FF2B5EF4-FFF2-40B4-BE49-F238E27FC236}">
                    <a16:creationId xmlns:a16="http://schemas.microsoft.com/office/drawing/2014/main" id="{C83B3481-4F63-4C26-818A-D972B729E84A}"/>
                  </a:ext>
                </a:extLst>
              </p:cNvPr>
              <p:cNvSpPr txBox="1"/>
              <p:nvPr/>
            </p:nvSpPr>
            <p:spPr>
              <a:xfrm>
                <a:off x="533978" y="2386939"/>
                <a:ext cx="420308" cy="231705"/>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100</a:t>
                </a:r>
              </a:p>
            </p:txBody>
          </p:sp>
          <p:sp>
            <p:nvSpPr>
              <p:cNvPr id="307" name="TextBox 306">
                <a:extLst>
                  <a:ext uri="{FF2B5EF4-FFF2-40B4-BE49-F238E27FC236}">
                    <a16:creationId xmlns:a16="http://schemas.microsoft.com/office/drawing/2014/main" id="{CE85F5A6-F5BC-414E-8E6B-B75764E9C0DC}"/>
                  </a:ext>
                </a:extLst>
              </p:cNvPr>
              <p:cNvSpPr txBox="1"/>
              <p:nvPr/>
            </p:nvSpPr>
            <p:spPr>
              <a:xfrm>
                <a:off x="612526" y="2848493"/>
                <a:ext cx="341760" cy="231705"/>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80</a:t>
                </a:r>
              </a:p>
            </p:txBody>
          </p:sp>
          <p:sp>
            <p:nvSpPr>
              <p:cNvPr id="308" name="TextBox 307">
                <a:extLst>
                  <a:ext uri="{FF2B5EF4-FFF2-40B4-BE49-F238E27FC236}">
                    <a16:creationId xmlns:a16="http://schemas.microsoft.com/office/drawing/2014/main" id="{B30CF529-4B24-4906-864D-314A6D6B89FE}"/>
                  </a:ext>
                </a:extLst>
              </p:cNvPr>
              <p:cNvSpPr txBox="1"/>
              <p:nvPr/>
            </p:nvSpPr>
            <p:spPr>
              <a:xfrm>
                <a:off x="612526" y="3287493"/>
                <a:ext cx="341760" cy="231705"/>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60</a:t>
                </a:r>
              </a:p>
            </p:txBody>
          </p:sp>
          <p:sp>
            <p:nvSpPr>
              <p:cNvPr id="309" name="TextBox 308">
                <a:extLst>
                  <a:ext uri="{FF2B5EF4-FFF2-40B4-BE49-F238E27FC236}">
                    <a16:creationId xmlns:a16="http://schemas.microsoft.com/office/drawing/2014/main" id="{223CC98F-3519-46AE-BCEC-115AD6A0A7F7}"/>
                  </a:ext>
                </a:extLst>
              </p:cNvPr>
              <p:cNvSpPr txBox="1"/>
              <p:nvPr/>
            </p:nvSpPr>
            <p:spPr>
              <a:xfrm>
                <a:off x="612526" y="3740694"/>
                <a:ext cx="341760" cy="231705"/>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40</a:t>
                </a:r>
              </a:p>
            </p:txBody>
          </p:sp>
          <p:sp>
            <p:nvSpPr>
              <p:cNvPr id="310" name="TextBox 309">
                <a:extLst>
                  <a:ext uri="{FF2B5EF4-FFF2-40B4-BE49-F238E27FC236}">
                    <a16:creationId xmlns:a16="http://schemas.microsoft.com/office/drawing/2014/main" id="{72888D79-DD86-464F-9C3D-3FBC6F462BB4}"/>
                  </a:ext>
                </a:extLst>
              </p:cNvPr>
              <p:cNvSpPr txBox="1"/>
              <p:nvPr/>
            </p:nvSpPr>
            <p:spPr>
              <a:xfrm>
                <a:off x="612526" y="4184426"/>
                <a:ext cx="341760" cy="231705"/>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20</a:t>
                </a:r>
              </a:p>
            </p:txBody>
          </p:sp>
          <p:sp>
            <p:nvSpPr>
              <p:cNvPr id="311" name="TextBox 310">
                <a:extLst>
                  <a:ext uri="{FF2B5EF4-FFF2-40B4-BE49-F238E27FC236}">
                    <a16:creationId xmlns:a16="http://schemas.microsoft.com/office/drawing/2014/main" id="{A2BF1CCE-4FC6-4546-BF2B-FC5B59CFE7B0}"/>
                  </a:ext>
                </a:extLst>
              </p:cNvPr>
              <p:cNvSpPr txBox="1"/>
              <p:nvPr/>
            </p:nvSpPr>
            <p:spPr>
              <a:xfrm>
                <a:off x="691081" y="4571044"/>
                <a:ext cx="263213" cy="231705"/>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0</a:t>
                </a:r>
              </a:p>
            </p:txBody>
          </p:sp>
          <p:sp>
            <p:nvSpPr>
              <p:cNvPr id="312" name="Line 9">
                <a:extLst>
                  <a:ext uri="{FF2B5EF4-FFF2-40B4-BE49-F238E27FC236}">
                    <a16:creationId xmlns:a16="http://schemas.microsoft.com/office/drawing/2014/main" id="{EDEE71D6-7F8E-4F2F-AF95-1E94CDDDBF78}"/>
                  </a:ext>
                </a:extLst>
              </p:cNvPr>
              <p:cNvSpPr>
                <a:spLocks noChangeShapeType="1"/>
              </p:cNvSpPr>
              <p:nvPr/>
            </p:nvSpPr>
            <p:spPr bwMode="auto">
              <a:xfrm>
                <a:off x="882319" y="4741529"/>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grpSp>
        <p:grpSp>
          <p:nvGrpSpPr>
            <p:cNvPr id="39" name="Group 38">
              <a:extLst>
                <a:ext uri="{FF2B5EF4-FFF2-40B4-BE49-F238E27FC236}">
                  <a16:creationId xmlns:a16="http://schemas.microsoft.com/office/drawing/2014/main" id="{6E6D63F3-E8B3-43C8-BAAB-B7EA44AD55B3}"/>
                </a:ext>
              </a:extLst>
            </p:cNvPr>
            <p:cNvGrpSpPr/>
            <p:nvPr/>
          </p:nvGrpSpPr>
          <p:grpSpPr>
            <a:xfrm>
              <a:off x="1155382" y="2468993"/>
              <a:ext cx="4513898" cy="355487"/>
              <a:chOff x="6367462" y="3312272"/>
              <a:chExt cx="5556246" cy="289363"/>
            </a:xfrm>
          </p:grpSpPr>
          <p:sp>
            <p:nvSpPr>
              <p:cNvPr id="117" name="Freeform: Shape 242">
                <a:extLst>
                  <a:ext uri="{FF2B5EF4-FFF2-40B4-BE49-F238E27FC236}">
                    <a16:creationId xmlns:a16="http://schemas.microsoft.com/office/drawing/2014/main" id="{CF4053A9-6CFF-4692-B179-303A8319CC1B}"/>
                  </a:ext>
                </a:extLst>
              </p:cNvPr>
              <p:cNvSpPr/>
              <p:nvPr/>
            </p:nvSpPr>
            <p:spPr>
              <a:xfrm>
                <a:off x="6367462" y="3312272"/>
                <a:ext cx="5556246" cy="233456"/>
              </a:xfrm>
              <a:custGeom>
                <a:avLst/>
                <a:gdLst>
                  <a:gd name="connsiteX0" fmla="*/ 5556247 w 5556246"/>
                  <a:gd name="connsiteY0" fmla="*/ 233457 h 233456"/>
                  <a:gd name="connsiteX1" fmla="*/ 3364878 w 5556246"/>
                  <a:gd name="connsiteY1" fmla="*/ 233457 h 233456"/>
                  <a:gd name="connsiteX2" fmla="*/ 3364878 w 5556246"/>
                  <a:gd name="connsiteY2" fmla="*/ 180541 h 233456"/>
                  <a:gd name="connsiteX3" fmla="*/ 2944654 w 5556246"/>
                  <a:gd name="connsiteY3" fmla="*/ 180541 h 233456"/>
                  <a:gd name="connsiteX4" fmla="*/ 2944654 w 5556246"/>
                  <a:gd name="connsiteY4" fmla="*/ 158751 h 233456"/>
                  <a:gd name="connsiteX5" fmla="*/ 2511981 w 5556246"/>
                  <a:gd name="connsiteY5" fmla="*/ 158751 h 233456"/>
                  <a:gd name="connsiteX6" fmla="*/ 2511981 w 5556246"/>
                  <a:gd name="connsiteY6" fmla="*/ 149413 h 233456"/>
                  <a:gd name="connsiteX7" fmla="*/ 2216277 w 5556246"/>
                  <a:gd name="connsiteY7" fmla="*/ 149413 h 233456"/>
                  <a:gd name="connsiteX8" fmla="*/ 2216277 w 5556246"/>
                  <a:gd name="connsiteY8" fmla="*/ 136962 h 233456"/>
                  <a:gd name="connsiteX9" fmla="*/ 1898771 w 5556246"/>
                  <a:gd name="connsiteY9" fmla="*/ 136962 h 233456"/>
                  <a:gd name="connsiteX10" fmla="*/ 1898771 w 5556246"/>
                  <a:gd name="connsiteY10" fmla="*/ 133848 h 233456"/>
                  <a:gd name="connsiteX11" fmla="*/ 1802282 w 5556246"/>
                  <a:gd name="connsiteY11" fmla="*/ 133848 h 233456"/>
                  <a:gd name="connsiteX12" fmla="*/ 1802282 w 5556246"/>
                  <a:gd name="connsiteY12" fmla="*/ 118284 h 233456"/>
                  <a:gd name="connsiteX13" fmla="*/ 1680886 w 5556246"/>
                  <a:gd name="connsiteY13" fmla="*/ 118284 h 233456"/>
                  <a:gd name="connsiteX14" fmla="*/ 1680886 w 5556246"/>
                  <a:gd name="connsiteY14" fmla="*/ 93382 h 233456"/>
                  <a:gd name="connsiteX15" fmla="*/ 1285561 w 5556246"/>
                  <a:gd name="connsiteY15" fmla="*/ 93382 h 233456"/>
                  <a:gd name="connsiteX16" fmla="*/ 1285561 w 5556246"/>
                  <a:gd name="connsiteY16" fmla="*/ 80932 h 233456"/>
                  <a:gd name="connsiteX17" fmla="*/ 1055218 w 5556246"/>
                  <a:gd name="connsiteY17" fmla="*/ 80932 h 233456"/>
                  <a:gd name="connsiteX18" fmla="*/ 1055218 w 5556246"/>
                  <a:gd name="connsiteY18" fmla="*/ 62255 h 233456"/>
                  <a:gd name="connsiteX19" fmla="*/ 1017870 w 5556246"/>
                  <a:gd name="connsiteY19" fmla="*/ 62255 h 233456"/>
                  <a:gd name="connsiteX20" fmla="*/ 1017870 w 5556246"/>
                  <a:gd name="connsiteY20" fmla="*/ 49804 h 233456"/>
                  <a:gd name="connsiteX21" fmla="*/ 887133 w 5556246"/>
                  <a:gd name="connsiteY21" fmla="*/ 49804 h 233456"/>
                  <a:gd name="connsiteX22" fmla="*/ 887133 w 5556246"/>
                  <a:gd name="connsiteY22" fmla="*/ 37353 h 233456"/>
                  <a:gd name="connsiteX23" fmla="*/ 613211 w 5556246"/>
                  <a:gd name="connsiteY23" fmla="*/ 37353 h 233456"/>
                  <a:gd name="connsiteX24" fmla="*/ 613211 w 5556246"/>
                  <a:gd name="connsiteY24" fmla="*/ 28015 h 233456"/>
                  <a:gd name="connsiteX25" fmla="*/ 420220 w 5556246"/>
                  <a:gd name="connsiteY25" fmla="*/ 28015 h 233456"/>
                  <a:gd name="connsiteX26" fmla="*/ 420220 w 5556246"/>
                  <a:gd name="connsiteY26" fmla="*/ 0 h 233456"/>
                  <a:gd name="connsiteX27" fmla="*/ 0 w 5556246"/>
                  <a:gd name="connsiteY27" fmla="*/ 0 h 23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6246" h="233456">
                    <a:moveTo>
                      <a:pt x="5556247" y="233457"/>
                    </a:moveTo>
                    <a:lnTo>
                      <a:pt x="3364878" y="233457"/>
                    </a:lnTo>
                    <a:lnTo>
                      <a:pt x="3364878" y="180541"/>
                    </a:lnTo>
                    <a:lnTo>
                      <a:pt x="2944654" y="180541"/>
                    </a:lnTo>
                    <a:lnTo>
                      <a:pt x="2944654" y="158751"/>
                    </a:lnTo>
                    <a:lnTo>
                      <a:pt x="2511981" y="158751"/>
                    </a:lnTo>
                    <a:lnTo>
                      <a:pt x="2511981" y="149413"/>
                    </a:lnTo>
                    <a:lnTo>
                      <a:pt x="2216277" y="149413"/>
                    </a:lnTo>
                    <a:lnTo>
                      <a:pt x="2216277" y="136962"/>
                    </a:lnTo>
                    <a:lnTo>
                      <a:pt x="1898771" y="136962"/>
                    </a:lnTo>
                    <a:lnTo>
                      <a:pt x="1898771" y="133848"/>
                    </a:lnTo>
                    <a:lnTo>
                      <a:pt x="1802282" y="133848"/>
                    </a:lnTo>
                    <a:lnTo>
                      <a:pt x="1802282" y="118284"/>
                    </a:lnTo>
                    <a:lnTo>
                      <a:pt x="1680886" y="118284"/>
                    </a:lnTo>
                    <a:lnTo>
                      <a:pt x="1680886" y="93382"/>
                    </a:lnTo>
                    <a:lnTo>
                      <a:pt x="1285561" y="93382"/>
                    </a:lnTo>
                    <a:lnTo>
                      <a:pt x="1285561" y="80932"/>
                    </a:lnTo>
                    <a:lnTo>
                      <a:pt x="1055218" y="80932"/>
                    </a:lnTo>
                    <a:lnTo>
                      <a:pt x="1055218" y="62255"/>
                    </a:lnTo>
                    <a:lnTo>
                      <a:pt x="1017870" y="62255"/>
                    </a:lnTo>
                    <a:lnTo>
                      <a:pt x="1017870" y="49804"/>
                    </a:lnTo>
                    <a:lnTo>
                      <a:pt x="887133" y="49804"/>
                    </a:lnTo>
                    <a:lnTo>
                      <a:pt x="887133" y="37353"/>
                    </a:lnTo>
                    <a:lnTo>
                      <a:pt x="613211" y="37353"/>
                    </a:lnTo>
                    <a:lnTo>
                      <a:pt x="613211" y="28015"/>
                    </a:lnTo>
                    <a:lnTo>
                      <a:pt x="420220" y="28015"/>
                    </a:lnTo>
                    <a:lnTo>
                      <a:pt x="420220" y="0"/>
                    </a:lnTo>
                    <a:lnTo>
                      <a:pt x="0" y="0"/>
                    </a:lnTo>
                  </a:path>
                </a:pathLst>
              </a:custGeom>
              <a:noFill/>
              <a:ln w="25400" cap="flat">
                <a:solidFill>
                  <a:srgbClr val="B60D27"/>
                </a:solidFill>
                <a:prstDash val="solid"/>
                <a:miter/>
              </a:ln>
            </p:spPr>
            <p:txBody>
              <a:bodyPr rtlCol="0" anchor="ctr"/>
              <a:lstStyle/>
              <a:p>
                <a:endParaRPr lang="en-GB" sz="1400"/>
              </a:p>
            </p:txBody>
          </p:sp>
          <p:sp>
            <p:nvSpPr>
              <p:cNvPr id="118" name="Freeform: Shape 243">
                <a:extLst>
                  <a:ext uri="{FF2B5EF4-FFF2-40B4-BE49-F238E27FC236}">
                    <a16:creationId xmlns:a16="http://schemas.microsoft.com/office/drawing/2014/main" id="{B8C90AC0-40AE-4903-AB5E-B02967EA194F}"/>
                  </a:ext>
                </a:extLst>
              </p:cNvPr>
              <p:cNvSpPr/>
              <p:nvPr/>
            </p:nvSpPr>
            <p:spPr>
              <a:xfrm>
                <a:off x="8228133" y="3394842"/>
                <a:ext cx="9525" cy="107999"/>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19" name="Freeform: Shape 244">
                <a:extLst>
                  <a:ext uri="{FF2B5EF4-FFF2-40B4-BE49-F238E27FC236}">
                    <a16:creationId xmlns:a16="http://schemas.microsoft.com/office/drawing/2014/main" id="{C4AC648E-4FBA-4414-9E93-140DCD2E395C}"/>
                  </a:ext>
                </a:extLst>
              </p:cNvPr>
              <p:cNvSpPr/>
              <p:nvPr/>
            </p:nvSpPr>
            <p:spPr>
              <a:xfrm>
                <a:off x="8247182" y="3398826"/>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20" name="Freeform: Shape 245">
                <a:extLst>
                  <a:ext uri="{FF2B5EF4-FFF2-40B4-BE49-F238E27FC236}">
                    <a16:creationId xmlns:a16="http://schemas.microsoft.com/office/drawing/2014/main" id="{01E1CADC-6137-4241-BDFE-0796B929552B}"/>
                  </a:ext>
                </a:extLst>
              </p:cNvPr>
              <p:cNvSpPr/>
              <p:nvPr/>
            </p:nvSpPr>
            <p:spPr>
              <a:xfrm>
                <a:off x="830433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21" name="Freeform: Shape 246">
                <a:extLst>
                  <a:ext uri="{FF2B5EF4-FFF2-40B4-BE49-F238E27FC236}">
                    <a16:creationId xmlns:a16="http://schemas.microsoft.com/office/drawing/2014/main" id="{E4DCBCBF-69E3-4247-8A57-46F26FFB3B41}"/>
                  </a:ext>
                </a:extLst>
              </p:cNvPr>
              <p:cNvSpPr/>
              <p:nvPr/>
            </p:nvSpPr>
            <p:spPr>
              <a:xfrm>
                <a:off x="838053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22" name="Freeform: Shape 247">
                <a:extLst>
                  <a:ext uri="{FF2B5EF4-FFF2-40B4-BE49-F238E27FC236}">
                    <a16:creationId xmlns:a16="http://schemas.microsoft.com/office/drawing/2014/main" id="{25C1B7C8-854B-4135-BEF5-802C35F9F8A3}"/>
                  </a:ext>
                </a:extLst>
              </p:cNvPr>
              <p:cNvSpPr/>
              <p:nvPr/>
            </p:nvSpPr>
            <p:spPr>
              <a:xfrm>
                <a:off x="839958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23" name="Freeform: Shape 248">
                <a:extLst>
                  <a:ext uri="{FF2B5EF4-FFF2-40B4-BE49-F238E27FC236}">
                    <a16:creationId xmlns:a16="http://schemas.microsoft.com/office/drawing/2014/main" id="{B4DE6C07-2C90-4D98-9B20-0A080AEED327}"/>
                  </a:ext>
                </a:extLst>
              </p:cNvPr>
              <p:cNvSpPr/>
              <p:nvPr/>
            </p:nvSpPr>
            <p:spPr>
              <a:xfrm>
                <a:off x="841863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24" name="Freeform: Shape 249">
                <a:extLst>
                  <a:ext uri="{FF2B5EF4-FFF2-40B4-BE49-F238E27FC236}">
                    <a16:creationId xmlns:a16="http://schemas.microsoft.com/office/drawing/2014/main" id="{AC9F5C04-49D6-403C-92B6-2C28C9D78A77}"/>
                  </a:ext>
                </a:extLst>
              </p:cNvPr>
              <p:cNvSpPr/>
              <p:nvPr/>
            </p:nvSpPr>
            <p:spPr>
              <a:xfrm>
                <a:off x="845674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25" name="Freeform: Shape 250">
                <a:extLst>
                  <a:ext uri="{FF2B5EF4-FFF2-40B4-BE49-F238E27FC236}">
                    <a16:creationId xmlns:a16="http://schemas.microsoft.com/office/drawing/2014/main" id="{1D5E7ACD-4858-4F65-934C-0BE90CF36A86}"/>
                  </a:ext>
                </a:extLst>
              </p:cNvPr>
              <p:cNvSpPr/>
              <p:nvPr/>
            </p:nvSpPr>
            <p:spPr>
              <a:xfrm>
                <a:off x="847579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26" name="Freeform: Shape 251">
                <a:extLst>
                  <a:ext uri="{FF2B5EF4-FFF2-40B4-BE49-F238E27FC236}">
                    <a16:creationId xmlns:a16="http://schemas.microsoft.com/office/drawing/2014/main" id="{338DBA8A-E71B-48DB-9C5E-9CF4F23EC6DE}"/>
                  </a:ext>
                </a:extLst>
              </p:cNvPr>
              <p:cNvSpPr/>
              <p:nvPr/>
            </p:nvSpPr>
            <p:spPr>
              <a:xfrm>
                <a:off x="849484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27" name="Freeform: Shape 252">
                <a:extLst>
                  <a:ext uri="{FF2B5EF4-FFF2-40B4-BE49-F238E27FC236}">
                    <a16:creationId xmlns:a16="http://schemas.microsoft.com/office/drawing/2014/main" id="{F2024595-424F-4CE5-9B76-3F6D5A573F8F}"/>
                  </a:ext>
                </a:extLst>
              </p:cNvPr>
              <p:cNvSpPr/>
              <p:nvPr/>
            </p:nvSpPr>
            <p:spPr>
              <a:xfrm>
                <a:off x="853294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28" name="Freeform: Shape 253">
                <a:extLst>
                  <a:ext uri="{FF2B5EF4-FFF2-40B4-BE49-F238E27FC236}">
                    <a16:creationId xmlns:a16="http://schemas.microsoft.com/office/drawing/2014/main" id="{06165FB8-305B-42F1-B5CE-EB7A66EA9D43}"/>
                  </a:ext>
                </a:extLst>
              </p:cNvPr>
              <p:cNvSpPr/>
              <p:nvPr/>
            </p:nvSpPr>
            <p:spPr>
              <a:xfrm>
                <a:off x="855199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29" name="Freeform: Shape 254">
                <a:extLst>
                  <a:ext uri="{FF2B5EF4-FFF2-40B4-BE49-F238E27FC236}">
                    <a16:creationId xmlns:a16="http://schemas.microsoft.com/office/drawing/2014/main" id="{3B79B419-F634-4650-A60E-DA8D82316FBB}"/>
                  </a:ext>
                </a:extLst>
              </p:cNvPr>
              <p:cNvSpPr/>
              <p:nvPr/>
            </p:nvSpPr>
            <p:spPr>
              <a:xfrm>
                <a:off x="859009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30" name="Freeform: Shape 255">
                <a:extLst>
                  <a:ext uri="{FF2B5EF4-FFF2-40B4-BE49-F238E27FC236}">
                    <a16:creationId xmlns:a16="http://schemas.microsoft.com/office/drawing/2014/main" id="{7C1C0FCC-60E9-4642-8C68-D7AD921D764F}"/>
                  </a:ext>
                </a:extLst>
              </p:cNvPr>
              <p:cNvSpPr/>
              <p:nvPr/>
            </p:nvSpPr>
            <p:spPr>
              <a:xfrm>
                <a:off x="860914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31" name="Freeform: Shape 256">
                <a:extLst>
                  <a:ext uri="{FF2B5EF4-FFF2-40B4-BE49-F238E27FC236}">
                    <a16:creationId xmlns:a16="http://schemas.microsoft.com/office/drawing/2014/main" id="{1706AC64-D754-43D5-8DE8-B847B11DD759}"/>
                  </a:ext>
                </a:extLst>
              </p:cNvPr>
              <p:cNvSpPr/>
              <p:nvPr/>
            </p:nvSpPr>
            <p:spPr>
              <a:xfrm>
                <a:off x="862819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32" name="Freeform: Shape 257">
                <a:extLst>
                  <a:ext uri="{FF2B5EF4-FFF2-40B4-BE49-F238E27FC236}">
                    <a16:creationId xmlns:a16="http://schemas.microsoft.com/office/drawing/2014/main" id="{7B412760-414D-476D-B52F-1173A9DB749D}"/>
                  </a:ext>
                </a:extLst>
              </p:cNvPr>
              <p:cNvSpPr/>
              <p:nvPr/>
            </p:nvSpPr>
            <p:spPr>
              <a:xfrm>
                <a:off x="862819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33" name="Freeform: Shape 258">
                <a:extLst>
                  <a:ext uri="{FF2B5EF4-FFF2-40B4-BE49-F238E27FC236}">
                    <a16:creationId xmlns:a16="http://schemas.microsoft.com/office/drawing/2014/main" id="{7F4C9F99-04CC-4DA6-BCCA-F392FCAE22F5}"/>
                  </a:ext>
                </a:extLst>
              </p:cNvPr>
              <p:cNvSpPr/>
              <p:nvPr/>
            </p:nvSpPr>
            <p:spPr>
              <a:xfrm>
                <a:off x="864724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34" name="Freeform: Shape 259">
                <a:extLst>
                  <a:ext uri="{FF2B5EF4-FFF2-40B4-BE49-F238E27FC236}">
                    <a16:creationId xmlns:a16="http://schemas.microsoft.com/office/drawing/2014/main" id="{EBC6368F-441C-4CCC-A0D1-556C8EFCE28B}"/>
                  </a:ext>
                </a:extLst>
              </p:cNvPr>
              <p:cNvSpPr/>
              <p:nvPr/>
            </p:nvSpPr>
            <p:spPr>
              <a:xfrm>
                <a:off x="866629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35" name="Freeform: Shape 260">
                <a:extLst>
                  <a:ext uri="{FF2B5EF4-FFF2-40B4-BE49-F238E27FC236}">
                    <a16:creationId xmlns:a16="http://schemas.microsoft.com/office/drawing/2014/main" id="{84FC8E1B-21E1-460C-935E-44028E849B3A}"/>
                  </a:ext>
                </a:extLst>
              </p:cNvPr>
              <p:cNvSpPr/>
              <p:nvPr/>
            </p:nvSpPr>
            <p:spPr>
              <a:xfrm>
                <a:off x="868534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36" name="Freeform: Shape 261">
                <a:extLst>
                  <a:ext uri="{FF2B5EF4-FFF2-40B4-BE49-F238E27FC236}">
                    <a16:creationId xmlns:a16="http://schemas.microsoft.com/office/drawing/2014/main" id="{041DDFA2-350F-4A5A-82C9-E2243E796187}"/>
                  </a:ext>
                </a:extLst>
              </p:cNvPr>
              <p:cNvSpPr/>
              <p:nvPr/>
            </p:nvSpPr>
            <p:spPr>
              <a:xfrm>
                <a:off x="868534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37" name="Freeform: Shape 262">
                <a:extLst>
                  <a:ext uri="{FF2B5EF4-FFF2-40B4-BE49-F238E27FC236}">
                    <a16:creationId xmlns:a16="http://schemas.microsoft.com/office/drawing/2014/main" id="{EC1E11CD-6A63-40B6-A1FD-7229E0268D9C}"/>
                  </a:ext>
                </a:extLst>
              </p:cNvPr>
              <p:cNvSpPr/>
              <p:nvPr/>
            </p:nvSpPr>
            <p:spPr>
              <a:xfrm>
                <a:off x="870439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38" name="Freeform: Shape 263">
                <a:extLst>
                  <a:ext uri="{FF2B5EF4-FFF2-40B4-BE49-F238E27FC236}">
                    <a16:creationId xmlns:a16="http://schemas.microsoft.com/office/drawing/2014/main" id="{2B9AF44F-3E85-4265-AC78-19197589E269}"/>
                  </a:ext>
                </a:extLst>
              </p:cNvPr>
              <p:cNvSpPr/>
              <p:nvPr/>
            </p:nvSpPr>
            <p:spPr>
              <a:xfrm>
                <a:off x="872344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39" name="Freeform: Shape 264">
                <a:extLst>
                  <a:ext uri="{FF2B5EF4-FFF2-40B4-BE49-F238E27FC236}">
                    <a16:creationId xmlns:a16="http://schemas.microsoft.com/office/drawing/2014/main" id="{0BA08CDE-340F-4E8C-AFDA-D166BBA40AD9}"/>
                  </a:ext>
                </a:extLst>
              </p:cNvPr>
              <p:cNvSpPr/>
              <p:nvPr/>
            </p:nvSpPr>
            <p:spPr>
              <a:xfrm>
                <a:off x="874249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40" name="Freeform: Shape 265">
                <a:extLst>
                  <a:ext uri="{FF2B5EF4-FFF2-40B4-BE49-F238E27FC236}">
                    <a16:creationId xmlns:a16="http://schemas.microsoft.com/office/drawing/2014/main" id="{AB1D1A1C-5F78-46DE-A129-1D71E301F633}"/>
                  </a:ext>
                </a:extLst>
              </p:cNvPr>
              <p:cNvSpPr/>
              <p:nvPr/>
            </p:nvSpPr>
            <p:spPr>
              <a:xfrm>
                <a:off x="874249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41" name="Freeform: Shape 266">
                <a:extLst>
                  <a:ext uri="{FF2B5EF4-FFF2-40B4-BE49-F238E27FC236}">
                    <a16:creationId xmlns:a16="http://schemas.microsoft.com/office/drawing/2014/main" id="{8D5680E6-F09E-4C59-8C46-6A7D239BF196}"/>
                  </a:ext>
                </a:extLst>
              </p:cNvPr>
              <p:cNvSpPr/>
              <p:nvPr/>
            </p:nvSpPr>
            <p:spPr>
              <a:xfrm>
                <a:off x="879964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42" name="Freeform: Shape 267">
                <a:extLst>
                  <a:ext uri="{FF2B5EF4-FFF2-40B4-BE49-F238E27FC236}">
                    <a16:creationId xmlns:a16="http://schemas.microsoft.com/office/drawing/2014/main" id="{4FC8AA2C-3E40-4661-903B-EB40E4EF060F}"/>
                  </a:ext>
                </a:extLst>
              </p:cNvPr>
              <p:cNvSpPr/>
              <p:nvPr/>
            </p:nvSpPr>
            <p:spPr>
              <a:xfrm>
                <a:off x="881869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43" name="Freeform: Shape 268">
                <a:extLst>
                  <a:ext uri="{FF2B5EF4-FFF2-40B4-BE49-F238E27FC236}">
                    <a16:creationId xmlns:a16="http://schemas.microsoft.com/office/drawing/2014/main" id="{0E4476BD-EE78-42BD-A424-770D399EA182}"/>
                  </a:ext>
                </a:extLst>
              </p:cNvPr>
              <p:cNvSpPr/>
              <p:nvPr/>
            </p:nvSpPr>
            <p:spPr>
              <a:xfrm>
                <a:off x="883774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44" name="Freeform: Shape 269">
                <a:extLst>
                  <a:ext uri="{FF2B5EF4-FFF2-40B4-BE49-F238E27FC236}">
                    <a16:creationId xmlns:a16="http://schemas.microsoft.com/office/drawing/2014/main" id="{783EBE7F-D014-487D-BE80-487FFC7D5125}"/>
                  </a:ext>
                </a:extLst>
              </p:cNvPr>
              <p:cNvSpPr/>
              <p:nvPr/>
            </p:nvSpPr>
            <p:spPr>
              <a:xfrm>
                <a:off x="883774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45" name="Freeform: Shape 270">
                <a:extLst>
                  <a:ext uri="{FF2B5EF4-FFF2-40B4-BE49-F238E27FC236}">
                    <a16:creationId xmlns:a16="http://schemas.microsoft.com/office/drawing/2014/main" id="{834420C8-0C42-45A8-930C-7B9118607149}"/>
                  </a:ext>
                </a:extLst>
              </p:cNvPr>
              <p:cNvSpPr/>
              <p:nvPr/>
            </p:nvSpPr>
            <p:spPr>
              <a:xfrm>
                <a:off x="887584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46" name="Freeform: Shape 271">
                <a:extLst>
                  <a:ext uri="{FF2B5EF4-FFF2-40B4-BE49-F238E27FC236}">
                    <a16:creationId xmlns:a16="http://schemas.microsoft.com/office/drawing/2014/main" id="{D9B4598C-1BC9-4255-8303-E47D05330AC2}"/>
                  </a:ext>
                </a:extLst>
              </p:cNvPr>
              <p:cNvSpPr/>
              <p:nvPr/>
            </p:nvSpPr>
            <p:spPr>
              <a:xfrm>
                <a:off x="889489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47" name="Freeform: Shape 272">
                <a:extLst>
                  <a:ext uri="{FF2B5EF4-FFF2-40B4-BE49-F238E27FC236}">
                    <a16:creationId xmlns:a16="http://schemas.microsoft.com/office/drawing/2014/main" id="{5029F525-90C5-4177-A706-5D5124651DB5}"/>
                  </a:ext>
                </a:extLst>
              </p:cNvPr>
              <p:cNvSpPr/>
              <p:nvPr/>
            </p:nvSpPr>
            <p:spPr>
              <a:xfrm>
                <a:off x="891394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48" name="Freeform: Shape 273">
                <a:extLst>
                  <a:ext uri="{FF2B5EF4-FFF2-40B4-BE49-F238E27FC236}">
                    <a16:creationId xmlns:a16="http://schemas.microsoft.com/office/drawing/2014/main" id="{08D221E4-3A33-46E3-A5A5-17083F796089}"/>
                  </a:ext>
                </a:extLst>
              </p:cNvPr>
              <p:cNvSpPr/>
              <p:nvPr/>
            </p:nvSpPr>
            <p:spPr>
              <a:xfrm>
                <a:off x="8913942" y="3398384"/>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49" name="Freeform: Shape 274">
                <a:extLst>
                  <a:ext uri="{FF2B5EF4-FFF2-40B4-BE49-F238E27FC236}">
                    <a16:creationId xmlns:a16="http://schemas.microsoft.com/office/drawing/2014/main" id="{C913F139-D06B-4452-81BC-4CF02BC03859}"/>
                  </a:ext>
                </a:extLst>
              </p:cNvPr>
              <p:cNvSpPr/>
              <p:nvPr/>
            </p:nvSpPr>
            <p:spPr>
              <a:xfrm>
                <a:off x="893299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50" name="Freeform: Shape 275">
                <a:extLst>
                  <a:ext uri="{FF2B5EF4-FFF2-40B4-BE49-F238E27FC236}">
                    <a16:creationId xmlns:a16="http://schemas.microsoft.com/office/drawing/2014/main" id="{D52B4123-D591-4F5C-AB93-4402AEBD3615}"/>
                  </a:ext>
                </a:extLst>
              </p:cNvPr>
              <p:cNvSpPr/>
              <p:nvPr/>
            </p:nvSpPr>
            <p:spPr>
              <a:xfrm>
                <a:off x="895204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51" name="Freeform: Shape 276">
                <a:extLst>
                  <a:ext uri="{FF2B5EF4-FFF2-40B4-BE49-F238E27FC236}">
                    <a16:creationId xmlns:a16="http://schemas.microsoft.com/office/drawing/2014/main" id="{FB88F54F-FA9E-4B25-B6CD-2225E352AE8F}"/>
                  </a:ext>
                </a:extLst>
              </p:cNvPr>
              <p:cNvSpPr/>
              <p:nvPr/>
            </p:nvSpPr>
            <p:spPr>
              <a:xfrm>
                <a:off x="897109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52" name="Freeform: Shape 277">
                <a:extLst>
                  <a:ext uri="{FF2B5EF4-FFF2-40B4-BE49-F238E27FC236}">
                    <a16:creationId xmlns:a16="http://schemas.microsoft.com/office/drawing/2014/main" id="{5D0A76EB-2C8F-4CAD-B5F0-934F69F1A048}"/>
                  </a:ext>
                </a:extLst>
              </p:cNvPr>
              <p:cNvSpPr/>
              <p:nvPr/>
            </p:nvSpPr>
            <p:spPr>
              <a:xfrm>
                <a:off x="897109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53" name="Freeform: Shape 278">
                <a:extLst>
                  <a:ext uri="{FF2B5EF4-FFF2-40B4-BE49-F238E27FC236}">
                    <a16:creationId xmlns:a16="http://schemas.microsoft.com/office/drawing/2014/main" id="{3364650B-76D3-4B33-BFC9-30503F45D303}"/>
                  </a:ext>
                </a:extLst>
              </p:cNvPr>
              <p:cNvSpPr/>
              <p:nvPr/>
            </p:nvSpPr>
            <p:spPr>
              <a:xfrm>
                <a:off x="900919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54" name="Freeform: Shape 279">
                <a:extLst>
                  <a:ext uri="{FF2B5EF4-FFF2-40B4-BE49-F238E27FC236}">
                    <a16:creationId xmlns:a16="http://schemas.microsoft.com/office/drawing/2014/main" id="{3BFDB6F4-14C3-492A-A5B1-7F2833F90D1D}"/>
                  </a:ext>
                </a:extLst>
              </p:cNvPr>
              <p:cNvSpPr/>
              <p:nvPr/>
            </p:nvSpPr>
            <p:spPr>
              <a:xfrm>
                <a:off x="902824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55" name="Freeform: Shape 280">
                <a:extLst>
                  <a:ext uri="{FF2B5EF4-FFF2-40B4-BE49-F238E27FC236}">
                    <a16:creationId xmlns:a16="http://schemas.microsoft.com/office/drawing/2014/main" id="{19041FBC-7BF7-48C0-8551-E1B4831777E5}"/>
                  </a:ext>
                </a:extLst>
              </p:cNvPr>
              <p:cNvSpPr/>
              <p:nvPr/>
            </p:nvSpPr>
            <p:spPr>
              <a:xfrm>
                <a:off x="904729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56" name="Freeform: Shape 281">
                <a:extLst>
                  <a:ext uri="{FF2B5EF4-FFF2-40B4-BE49-F238E27FC236}">
                    <a16:creationId xmlns:a16="http://schemas.microsoft.com/office/drawing/2014/main" id="{52378701-F2C2-4A51-A26D-3787968061EF}"/>
                  </a:ext>
                </a:extLst>
              </p:cNvPr>
              <p:cNvSpPr/>
              <p:nvPr/>
            </p:nvSpPr>
            <p:spPr>
              <a:xfrm>
                <a:off x="904729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57" name="Freeform: Shape 282">
                <a:extLst>
                  <a:ext uri="{FF2B5EF4-FFF2-40B4-BE49-F238E27FC236}">
                    <a16:creationId xmlns:a16="http://schemas.microsoft.com/office/drawing/2014/main" id="{C0C81DED-782F-4B41-9EA2-DED69906FF88}"/>
                  </a:ext>
                </a:extLst>
              </p:cNvPr>
              <p:cNvSpPr/>
              <p:nvPr/>
            </p:nvSpPr>
            <p:spPr>
              <a:xfrm>
                <a:off x="908539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58" name="Freeform: Shape 283">
                <a:extLst>
                  <a:ext uri="{FF2B5EF4-FFF2-40B4-BE49-F238E27FC236}">
                    <a16:creationId xmlns:a16="http://schemas.microsoft.com/office/drawing/2014/main" id="{1368E218-170D-42B2-889B-EDFD6AB82226}"/>
                  </a:ext>
                </a:extLst>
              </p:cNvPr>
              <p:cNvSpPr/>
              <p:nvPr/>
            </p:nvSpPr>
            <p:spPr>
              <a:xfrm>
                <a:off x="910444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59" name="Freeform: Shape 284">
                <a:extLst>
                  <a:ext uri="{FF2B5EF4-FFF2-40B4-BE49-F238E27FC236}">
                    <a16:creationId xmlns:a16="http://schemas.microsoft.com/office/drawing/2014/main" id="{B6C2250E-22A4-4667-943D-BE7F21FBC5C5}"/>
                  </a:ext>
                </a:extLst>
              </p:cNvPr>
              <p:cNvSpPr/>
              <p:nvPr/>
            </p:nvSpPr>
            <p:spPr>
              <a:xfrm>
                <a:off x="912349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60" name="Freeform: Shape 285">
                <a:extLst>
                  <a:ext uri="{FF2B5EF4-FFF2-40B4-BE49-F238E27FC236}">
                    <a16:creationId xmlns:a16="http://schemas.microsoft.com/office/drawing/2014/main" id="{70B3D01D-E561-4031-B5C8-A2E51CCEDC00}"/>
                  </a:ext>
                </a:extLst>
              </p:cNvPr>
              <p:cNvSpPr/>
              <p:nvPr/>
            </p:nvSpPr>
            <p:spPr>
              <a:xfrm>
                <a:off x="912349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61" name="Freeform: Shape 286">
                <a:extLst>
                  <a:ext uri="{FF2B5EF4-FFF2-40B4-BE49-F238E27FC236}">
                    <a16:creationId xmlns:a16="http://schemas.microsoft.com/office/drawing/2014/main" id="{8563C7C2-940B-47F1-BCCB-916CFBA09339}"/>
                  </a:ext>
                </a:extLst>
              </p:cNvPr>
              <p:cNvSpPr/>
              <p:nvPr/>
            </p:nvSpPr>
            <p:spPr>
              <a:xfrm>
                <a:off x="916159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62" name="Freeform: Shape 287">
                <a:extLst>
                  <a:ext uri="{FF2B5EF4-FFF2-40B4-BE49-F238E27FC236}">
                    <a16:creationId xmlns:a16="http://schemas.microsoft.com/office/drawing/2014/main" id="{BDE4A530-51D4-4329-AC42-34837DF948B8}"/>
                  </a:ext>
                </a:extLst>
              </p:cNvPr>
              <p:cNvSpPr/>
              <p:nvPr/>
            </p:nvSpPr>
            <p:spPr>
              <a:xfrm>
                <a:off x="918064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63" name="Freeform: Shape 288">
                <a:extLst>
                  <a:ext uri="{FF2B5EF4-FFF2-40B4-BE49-F238E27FC236}">
                    <a16:creationId xmlns:a16="http://schemas.microsoft.com/office/drawing/2014/main" id="{64AC2FB2-52FD-44E3-9693-314928355C44}"/>
                  </a:ext>
                </a:extLst>
              </p:cNvPr>
              <p:cNvSpPr/>
              <p:nvPr/>
            </p:nvSpPr>
            <p:spPr>
              <a:xfrm>
                <a:off x="919969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64" name="Freeform: Shape 289">
                <a:extLst>
                  <a:ext uri="{FF2B5EF4-FFF2-40B4-BE49-F238E27FC236}">
                    <a16:creationId xmlns:a16="http://schemas.microsoft.com/office/drawing/2014/main" id="{49F1537D-A65A-4D81-A867-BB6FCF0E29A3}"/>
                  </a:ext>
                </a:extLst>
              </p:cNvPr>
              <p:cNvSpPr/>
              <p:nvPr/>
            </p:nvSpPr>
            <p:spPr>
              <a:xfrm>
                <a:off x="919969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65" name="Freeform: Shape 290">
                <a:extLst>
                  <a:ext uri="{FF2B5EF4-FFF2-40B4-BE49-F238E27FC236}">
                    <a16:creationId xmlns:a16="http://schemas.microsoft.com/office/drawing/2014/main" id="{034E84DD-93CB-441E-B9ED-A2974FEA9F66}"/>
                  </a:ext>
                </a:extLst>
              </p:cNvPr>
              <p:cNvSpPr/>
              <p:nvPr/>
            </p:nvSpPr>
            <p:spPr>
              <a:xfrm>
                <a:off x="921874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66" name="Freeform: Shape 291">
                <a:extLst>
                  <a:ext uri="{FF2B5EF4-FFF2-40B4-BE49-F238E27FC236}">
                    <a16:creationId xmlns:a16="http://schemas.microsoft.com/office/drawing/2014/main" id="{73F28B06-0EFB-488C-A1F6-895F382907CF}"/>
                  </a:ext>
                </a:extLst>
              </p:cNvPr>
              <p:cNvSpPr/>
              <p:nvPr/>
            </p:nvSpPr>
            <p:spPr>
              <a:xfrm>
                <a:off x="923779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67" name="Freeform: Shape 292">
                <a:extLst>
                  <a:ext uri="{FF2B5EF4-FFF2-40B4-BE49-F238E27FC236}">
                    <a16:creationId xmlns:a16="http://schemas.microsoft.com/office/drawing/2014/main" id="{ECD336D9-EC35-47CA-8035-ECE2443E41C5}"/>
                  </a:ext>
                </a:extLst>
              </p:cNvPr>
              <p:cNvSpPr/>
              <p:nvPr/>
            </p:nvSpPr>
            <p:spPr>
              <a:xfrm>
                <a:off x="925684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68" name="Freeform: Shape 293">
                <a:extLst>
                  <a:ext uri="{FF2B5EF4-FFF2-40B4-BE49-F238E27FC236}">
                    <a16:creationId xmlns:a16="http://schemas.microsoft.com/office/drawing/2014/main" id="{E185E529-4C8C-4C03-9147-075ED8291B39}"/>
                  </a:ext>
                </a:extLst>
              </p:cNvPr>
              <p:cNvSpPr/>
              <p:nvPr/>
            </p:nvSpPr>
            <p:spPr>
              <a:xfrm>
                <a:off x="9256842" y="34174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69" name="Freeform: Shape 294">
                <a:extLst>
                  <a:ext uri="{FF2B5EF4-FFF2-40B4-BE49-F238E27FC236}">
                    <a16:creationId xmlns:a16="http://schemas.microsoft.com/office/drawing/2014/main" id="{A32D9307-2CE4-4B9E-961F-823E2917440E}"/>
                  </a:ext>
                </a:extLst>
              </p:cNvPr>
              <p:cNvSpPr/>
              <p:nvPr/>
            </p:nvSpPr>
            <p:spPr>
              <a:xfrm>
                <a:off x="92758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70" name="Freeform: Shape 295">
                <a:extLst>
                  <a:ext uri="{FF2B5EF4-FFF2-40B4-BE49-F238E27FC236}">
                    <a16:creationId xmlns:a16="http://schemas.microsoft.com/office/drawing/2014/main" id="{2AE753D9-3B49-4B2E-941C-F1F0E68B12F9}"/>
                  </a:ext>
                </a:extLst>
              </p:cNvPr>
              <p:cNvSpPr/>
              <p:nvPr/>
            </p:nvSpPr>
            <p:spPr>
              <a:xfrm>
                <a:off x="929494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71" name="Freeform: Shape 296">
                <a:extLst>
                  <a:ext uri="{FF2B5EF4-FFF2-40B4-BE49-F238E27FC236}">
                    <a16:creationId xmlns:a16="http://schemas.microsoft.com/office/drawing/2014/main" id="{85D61323-F345-44A1-BBD5-A25FDD9F6289}"/>
                  </a:ext>
                </a:extLst>
              </p:cNvPr>
              <p:cNvSpPr/>
              <p:nvPr/>
            </p:nvSpPr>
            <p:spPr>
              <a:xfrm>
                <a:off x="93139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72" name="Freeform: Shape 297">
                <a:extLst>
                  <a:ext uri="{FF2B5EF4-FFF2-40B4-BE49-F238E27FC236}">
                    <a16:creationId xmlns:a16="http://schemas.microsoft.com/office/drawing/2014/main" id="{F4D82E5F-02F8-4E6B-B784-DCC19274E9FC}"/>
                  </a:ext>
                </a:extLst>
              </p:cNvPr>
              <p:cNvSpPr/>
              <p:nvPr/>
            </p:nvSpPr>
            <p:spPr>
              <a:xfrm>
                <a:off x="93139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73" name="Freeform: Shape 298">
                <a:extLst>
                  <a:ext uri="{FF2B5EF4-FFF2-40B4-BE49-F238E27FC236}">
                    <a16:creationId xmlns:a16="http://schemas.microsoft.com/office/drawing/2014/main" id="{9EDC7652-7D35-4DA2-8150-70421EA59A77}"/>
                  </a:ext>
                </a:extLst>
              </p:cNvPr>
              <p:cNvSpPr/>
              <p:nvPr/>
            </p:nvSpPr>
            <p:spPr>
              <a:xfrm>
                <a:off x="93520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74" name="Freeform: Shape 299">
                <a:extLst>
                  <a:ext uri="{FF2B5EF4-FFF2-40B4-BE49-F238E27FC236}">
                    <a16:creationId xmlns:a16="http://schemas.microsoft.com/office/drawing/2014/main" id="{3E324B94-C2A1-4BDC-9C55-0121C5E4C51E}"/>
                  </a:ext>
                </a:extLst>
              </p:cNvPr>
              <p:cNvSpPr/>
              <p:nvPr/>
            </p:nvSpPr>
            <p:spPr>
              <a:xfrm>
                <a:off x="937114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75" name="Freeform: Shape 300">
                <a:extLst>
                  <a:ext uri="{FF2B5EF4-FFF2-40B4-BE49-F238E27FC236}">
                    <a16:creationId xmlns:a16="http://schemas.microsoft.com/office/drawing/2014/main" id="{FE53AE8F-C642-46B9-9CAF-FC7C3975BA56}"/>
                  </a:ext>
                </a:extLst>
              </p:cNvPr>
              <p:cNvSpPr/>
              <p:nvPr/>
            </p:nvSpPr>
            <p:spPr>
              <a:xfrm>
                <a:off x="93901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76" name="Freeform: Shape 301">
                <a:extLst>
                  <a:ext uri="{FF2B5EF4-FFF2-40B4-BE49-F238E27FC236}">
                    <a16:creationId xmlns:a16="http://schemas.microsoft.com/office/drawing/2014/main" id="{28059FA6-003A-42CF-97B7-9B8EB686F27F}"/>
                  </a:ext>
                </a:extLst>
              </p:cNvPr>
              <p:cNvSpPr/>
              <p:nvPr/>
            </p:nvSpPr>
            <p:spPr>
              <a:xfrm>
                <a:off x="93901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77" name="Freeform: Shape 302">
                <a:extLst>
                  <a:ext uri="{FF2B5EF4-FFF2-40B4-BE49-F238E27FC236}">
                    <a16:creationId xmlns:a16="http://schemas.microsoft.com/office/drawing/2014/main" id="{2173E370-E57F-497A-AEBC-F6A0BDD62EE3}"/>
                  </a:ext>
                </a:extLst>
              </p:cNvPr>
              <p:cNvSpPr/>
              <p:nvPr/>
            </p:nvSpPr>
            <p:spPr>
              <a:xfrm>
                <a:off x="940924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78" name="Freeform: Shape 303">
                <a:extLst>
                  <a:ext uri="{FF2B5EF4-FFF2-40B4-BE49-F238E27FC236}">
                    <a16:creationId xmlns:a16="http://schemas.microsoft.com/office/drawing/2014/main" id="{B69434CE-4AAF-4FA4-8734-63DC3E366036}"/>
                  </a:ext>
                </a:extLst>
              </p:cNvPr>
              <p:cNvSpPr/>
              <p:nvPr/>
            </p:nvSpPr>
            <p:spPr>
              <a:xfrm>
                <a:off x="94282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79" name="Freeform: Shape 304">
                <a:extLst>
                  <a:ext uri="{FF2B5EF4-FFF2-40B4-BE49-F238E27FC236}">
                    <a16:creationId xmlns:a16="http://schemas.microsoft.com/office/drawing/2014/main" id="{F57C0649-F100-4373-A141-FBAD2B4F67AA}"/>
                  </a:ext>
                </a:extLst>
              </p:cNvPr>
              <p:cNvSpPr/>
              <p:nvPr/>
            </p:nvSpPr>
            <p:spPr>
              <a:xfrm>
                <a:off x="944734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80" name="Freeform: Shape 305">
                <a:extLst>
                  <a:ext uri="{FF2B5EF4-FFF2-40B4-BE49-F238E27FC236}">
                    <a16:creationId xmlns:a16="http://schemas.microsoft.com/office/drawing/2014/main" id="{0A6F735A-67C4-4594-AAED-646037E5F6E9}"/>
                  </a:ext>
                </a:extLst>
              </p:cNvPr>
              <p:cNvSpPr/>
              <p:nvPr/>
            </p:nvSpPr>
            <p:spPr>
              <a:xfrm>
                <a:off x="944734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81" name="Freeform: Shape 306">
                <a:extLst>
                  <a:ext uri="{FF2B5EF4-FFF2-40B4-BE49-F238E27FC236}">
                    <a16:creationId xmlns:a16="http://schemas.microsoft.com/office/drawing/2014/main" id="{E2F3E2C2-5561-499C-8D39-C0808E738EAB}"/>
                  </a:ext>
                </a:extLst>
              </p:cNvPr>
              <p:cNvSpPr/>
              <p:nvPr/>
            </p:nvSpPr>
            <p:spPr>
              <a:xfrm>
                <a:off x="95044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82" name="Freeform: Shape 307">
                <a:extLst>
                  <a:ext uri="{FF2B5EF4-FFF2-40B4-BE49-F238E27FC236}">
                    <a16:creationId xmlns:a16="http://schemas.microsoft.com/office/drawing/2014/main" id="{7A3B0A19-D803-418C-B828-3C56F510EB44}"/>
                  </a:ext>
                </a:extLst>
              </p:cNvPr>
              <p:cNvSpPr/>
              <p:nvPr/>
            </p:nvSpPr>
            <p:spPr>
              <a:xfrm>
                <a:off x="952354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83" name="Freeform: Shape 308">
                <a:extLst>
                  <a:ext uri="{FF2B5EF4-FFF2-40B4-BE49-F238E27FC236}">
                    <a16:creationId xmlns:a16="http://schemas.microsoft.com/office/drawing/2014/main" id="{04529A3E-28BC-4666-BB61-D0BD9EDE2645}"/>
                  </a:ext>
                </a:extLst>
              </p:cNvPr>
              <p:cNvSpPr/>
              <p:nvPr/>
            </p:nvSpPr>
            <p:spPr>
              <a:xfrm>
                <a:off x="95425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84" name="Freeform: Shape 309">
                <a:extLst>
                  <a:ext uri="{FF2B5EF4-FFF2-40B4-BE49-F238E27FC236}">
                    <a16:creationId xmlns:a16="http://schemas.microsoft.com/office/drawing/2014/main" id="{8E73EAC4-AC87-4409-945F-FBD0AB525786}"/>
                  </a:ext>
                </a:extLst>
              </p:cNvPr>
              <p:cNvSpPr/>
              <p:nvPr/>
            </p:nvSpPr>
            <p:spPr>
              <a:xfrm>
                <a:off x="95425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85" name="Freeform: Shape 310">
                <a:extLst>
                  <a:ext uri="{FF2B5EF4-FFF2-40B4-BE49-F238E27FC236}">
                    <a16:creationId xmlns:a16="http://schemas.microsoft.com/office/drawing/2014/main" id="{F2A27621-4E5B-4F79-BC23-3CF14C354B79}"/>
                  </a:ext>
                </a:extLst>
              </p:cNvPr>
              <p:cNvSpPr/>
              <p:nvPr/>
            </p:nvSpPr>
            <p:spPr>
              <a:xfrm>
                <a:off x="959974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86" name="Freeform: Shape 311">
                <a:extLst>
                  <a:ext uri="{FF2B5EF4-FFF2-40B4-BE49-F238E27FC236}">
                    <a16:creationId xmlns:a16="http://schemas.microsoft.com/office/drawing/2014/main" id="{5980F259-4F00-4B16-8BA9-82D166A44923}"/>
                  </a:ext>
                </a:extLst>
              </p:cNvPr>
              <p:cNvSpPr/>
              <p:nvPr/>
            </p:nvSpPr>
            <p:spPr>
              <a:xfrm>
                <a:off x="96187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87" name="Freeform: Shape 312">
                <a:extLst>
                  <a:ext uri="{FF2B5EF4-FFF2-40B4-BE49-F238E27FC236}">
                    <a16:creationId xmlns:a16="http://schemas.microsoft.com/office/drawing/2014/main" id="{EE0155BB-8FB5-4DEF-B1CB-CC5B396B79C4}"/>
                  </a:ext>
                </a:extLst>
              </p:cNvPr>
              <p:cNvSpPr/>
              <p:nvPr/>
            </p:nvSpPr>
            <p:spPr>
              <a:xfrm>
                <a:off x="963784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88" name="Freeform: Shape 313">
                <a:extLst>
                  <a:ext uri="{FF2B5EF4-FFF2-40B4-BE49-F238E27FC236}">
                    <a16:creationId xmlns:a16="http://schemas.microsoft.com/office/drawing/2014/main" id="{C687A239-F142-471B-9EC4-A343462917CA}"/>
                  </a:ext>
                </a:extLst>
              </p:cNvPr>
              <p:cNvSpPr/>
              <p:nvPr/>
            </p:nvSpPr>
            <p:spPr>
              <a:xfrm>
                <a:off x="963784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89" name="Freeform: Shape 314">
                <a:extLst>
                  <a:ext uri="{FF2B5EF4-FFF2-40B4-BE49-F238E27FC236}">
                    <a16:creationId xmlns:a16="http://schemas.microsoft.com/office/drawing/2014/main" id="{312463A0-14A0-4DA1-B09E-4C1B361D4080}"/>
                  </a:ext>
                </a:extLst>
              </p:cNvPr>
              <p:cNvSpPr/>
              <p:nvPr/>
            </p:nvSpPr>
            <p:spPr>
              <a:xfrm>
                <a:off x="96568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90" name="Freeform: Shape 315">
                <a:extLst>
                  <a:ext uri="{FF2B5EF4-FFF2-40B4-BE49-F238E27FC236}">
                    <a16:creationId xmlns:a16="http://schemas.microsoft.com/office/drawing/2014/main" id="{A8068695-1454-49DE-9BC2-F6298A338AF3}"/>
                  </a:ext>
                </a:extLst>
              </p:cNvPr>
              <p:cNvSpPr/>
              <p:nvPr/>
            </p:nvSpPr>
            <p:spPr>
              <a:xfrm>
                <a:off x="967594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91" name="Freeform: Shape 316">
                <a:extLst>
                  <a:ext uri="{FF2B5EF4-FFF2-40B4-BE49-F238E27FC236}">
                    <a16:creationId xmlns:a16="http://schemas.microsoft.com/office/drawing/2014/main" id="{93B47C5A-E5C0-4E8C-BFC9-5E9B79EE967E}"/>
                  </a:ext>
                </a:extLst>
              </p:cNvPr>
              <p:cNvSpPr/>
              <p:nvPr/>
            </p:nvSpPr>
            <p:spPr>
              <a:xfrm>
                <a:off x="96949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92" name="Freeform: Shape 317">
                <a:extLst>
                  <a:ext uri="{FF2B5EF4-FFF2-40B4-BE49-F238E27FC236}">
                    <a16:creationId xmlns:a16="http://schemas.microsoft.com/office/drawing/2014/main" id="{AFF7F6EA-1AF4-4BCA-8416-0D9E209AD133}"/>
                  </a:ext>
                </a:extLst>
              </p:cNvPr>
              <p:cNvSpPr/>
              <p:nvPr/>
            </p:nvSpPr>
            <p:spPr>
              <a:xfrm>
                <a:off x="96949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93" name="Freeform: Shape 318">
                <a:extLst>
                  <a:ext uri="{FF2B5EF4-FFF2-40B4-BE49-F238E27FC236}">
                    <a16:creationId xmlns:a16="http://schemas.microsoft.com/office/drawing/2014/main" id="{F1D2DE13-C297-48AD-B971-494240396E90}"/>
                  </a:ext>
                </a:extLst>
              </p:cNvPr>
              <p:cNvSpPr/>
              <p:nvPr/>
            </p:nvSpPr>
            <p:spPr>
              <a:xfrm>
                <a:off x="96949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94" name="Freeform: Shape 319">
                <a:extLst>
                  <a:ext uri="{FF2B5EF4-FFF2-40B4-BE49-F238E27FC236}">
                    <a16:creationId xmlns:a16="http://schemas.microsoft.com/office/drawing/2014/main" id="{9D54036C-E6E2-466B-8C2D-070ED0DE0D41}"/>
                  </a:ext>
                </a:extLst>
              </p:cNvPr>
              <p:cNvSpPr/>
              <p:nvPr/>
            </p:nvSpPr>
            <p:spPr>
              <a:xfrm>
                <a:off x="971404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95" name="Freeform: Shape 320">
                <a:extLst>
                  <a:ext uri="{FF2B5EF4-FFF2-40B4-BE49-F238E27FC236}">
                    <a16:creationId xmlns:a16="http://schemas.microsoft.com/office/drawing/2014/main" id="{DBB8ED11-49D6-4EC1-8842-3C6A773E3407}"/>
                  </a:ext>
                </a:extLst>
              </p:cNvPr>
              <p:cNvSpPr/>
              <p:nvPr/>
            </p:nvSpPr>
            <p:spPr>
              <a:xfrm>
                <a:off x="97330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96" name="Freeform: Shape 321">
                <a:extLst>
                  <a:ext uri="{FF2B5EF4-FFF2-40B4-BE49-F238E27FC236}">
                    <a16:creationId xmlns:a16="http://schemas.microsoft.com/office/drawing/2014/main" id="{CA7975E4-E0B0-4F02-A056-5F39840B8A2D}"/>
                  </a:ext>
                </a:extLst>
              </p:cNvPr>
              <p:cNvSpPr/>
              <p:nvPr/>
            </p:nvSpPr>
            <p:spPr>
              <a:xfrm>
                <a:off x="9733092" y="343648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97" name="Freeform: Shape 322">
                <a:extLst>
                  <a:ext uri="{FF2B5EF4-FFF2-40B4-BE49-F238E27FC236}">
                    <a16:creationId xmlns:a16="http://schemas.microsoft.com/office/drawing/2014/main" id="{30E0499D-47C1-4FD9-8EA0-0CF9D71BA2D9}"/>
                  </a:ext>
                </a:extLst>
              </p:cNvPr>
              <p:cNvSpPr/>
              <p:nvPr/>
            </p:nvSpPr>
            <p:spPr>
              <a:xfrm>
                <a:off x="9733092"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98" name="Freeform: Shape 323">
                <a:extLst>
                  <a:ext uri="{FF2B5EF4-FFF2-40B4-BE49-F238E27FC236}">
                    <a16:creationId xmlns:a16="http://schemas.microsoft.com/office/drawing/2014/main" id="{B8A5D351-45FC-4641-8FC6-9FF9EA70A90C}"/>
                  </a:ext>
                </a:extLst>
              </p:cNvPr>
              <p:cNvSpPr/>
              <p:nvPr/>
            </p:nvSpPr>
            <p:spPr>
              <a:xfrm>
                <a:off x="9752142"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199" name="Freeform: Shape 324">
                <a:extLst>
                  <a:ext uri="{FF2B5EF4-FFF2-40B4-BE49-F238E27FC236}">
                    <a16:creationId xmlns:a16="http://schemas.microsoft.com/office/drawing/2014/main" id="{7A417FC7-B87C-4CE4-A171-38CE68C72506}"/>
                  </a:ext>
                </a:extLst>
              </p:cNvPr>
              <p:cNvSpPr/>
              <p:nvPr/>
            </p:nvSpPr>
            <p:spPr>
              <a:xfrm>
                <a:off x="9771192"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00" name="Freeform: Shape 325">
                <a:extLst>
                  <a:ext uri="{FF2B5EF4-FFF2-40B4-BE49-F238E27FC236}">
                    <a16:creationId xmlns:a16="http://schemas.microsoft.com/office/drawing/2014/main" id="{620B8D0C-89CF-445C-9E4C-249D18368255}"/>
                  </a:ext>
                </a:extLst>
              </p:cNvPr>
              <p:cNvSpPr/>
              <p:nvPr/>
            </p:nvSpPr>
            <p:spPr>
              <a:xfrm>
                <a:off x="9771192"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01" name="Freeform: Shape 326">
                <a:extLst>
                  <a:ext uri="{FF2B5EF4-FFF2-40B4-BE49-F238E27FC236}">
                    <a16:creationId xmlns:a16="http://schemas.microsoft.com/office/drawing/2014/main" id="{61F2C116-0A82-4322-AB87-27937077ADD0}"/>
                  </a:ext>
                </a:extLst>
              </p:cNvPr>
              <p:cNvSpPr/>
              <p:nvPr/>
            </p:nvSpPr>
            <p:spPr>
              <a:xfrm>
                <a:off x="9790242"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02" name="Freeform: Shape 327">
                <a:extLst>
                  <a:ext uri="{FF2B5EF4-FFF2-40B4-BE49-F238E27FC236}">
                    <a16:creationId xmlns:a16="http://schemas.microsoft.com/office/drawing/2014/main" id="{D9F0417C-CC6B-42A1-B35B-888DC436183B}"/>
                  </a:ext>
                </a:extLst>
              </p:cNvPr>
              <p:cNvSpPr/>
              <p:nvPr/>
            </p:nvSpPr>
            <p:spPr>
              <a:xfrm>
                <a:off x="9809292"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03" name="Freeform: Shape 328">
                <a:extLst>
                  <a:ext uri="{FF2B5EF4-FFF2-40B4-BE49-F238E27FC236}">
                    <a16:creationId xmlns:a16="http://schemas.microsoft.com/office/drawing/2014/main" id="{B3807ED1-35C2-4FBE-9739-4ABB700CBFF7}"/>
                  </a:ext>
                </a:extLst>
              </p:cNvPr>
              <p:cNvSpPr/>
              <p:nvPr/>
            </p:nvSpPr>
            <p:spPr>
              <a:xfrm>
                <a:off x="9828342"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04" name="Freeform: Shape 329">
                <a:extLst>
                  <a:ext uri="{FF2B5EF4-FFF2-40B4-BE49-F238E27FC236}">
                    <a16:creationId xmlns:a16="http://schemas.microsoft.com/office/drawing/2014/main" id="{529DDCF5-0A2B-4A91-9DA1-02A75645510F}"/>
                  </a:ext>
                </a:extLst>
              </p:cNvPr>
              <p:cNvSpPr/>
              <p:nvPr/>
            </p:nvSpPr>
            <p:spPr>
              <a:xfrm>
                <a:off x="9828342"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05" name="Freeform: Shape 330">
                <a:extLst>
                  <a:ext uri="{FF2B5EF4-FFF2-40B4-BE49-F238E27FC236}">
                    <a16:creationId xmlns:a16="http://schemas.microsoft.com/office/drawing/2014/main" id="{C69037DC-3618-4FC3-BCE2-472C55FD2AD0}"/>
                  </a:ext>
                </a:extLst>
              </p:cNvPr>
              <p:cNvSpPr/>
              <p:nvPr/>
            </p:nvSpPr>
            <p:spPr>
              <a:xfrm>
                <a:off x="9847392"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06" name="Freeform: Shape 331">
                <a:extLst>
                  <a:ext uri="{FF2B5EF4-FFF2-40B4-BE49-F238E27FC236}">
                    <a16:creationId xmlns:a16="http://schemas.microsoft.com/office/drawing/2014/main" id="{D5EF549D-A3CC-44E5-91F9-9E5AED0F8EA3}"/>
                  </a:ext>
                </a:extLst>
              </p:cNvPr>
              <p:cNvSpPr/>
              <p:nvPr/>
            </p:nvSpPr>
            <p:spPr>
              <a:xfrm>
                <a:off x="9866442"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07" name="Freeform: Shape 332">
                <a:extLst>
                  <a:ext uri="{FF2B5EF4-FFF2-40B4-BE49-F238E27FC236}">
                    <a16:creationId xmlns:a16="http://schemas.microsoft.com/office/drawing/2014/main" id="{C4610F20-1B51-4FFC-9AB5-2B57C7F52C1A}"/>
                  </a:ext>
                </a:extLst>
              </p:cNvPr>
              <p:cNvSpPr/>
              <p:nvPr/>
            </p:nvSpPr>
            <p:spPr>
              <a:xfrm>
                <a:off x="9885492"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08" name="Freeform: Shape 333">
                <a:extLst>
                  <a:ext uri="{FF2B5EF4-FFF2-40B4-BE49-F238E27FC236}">
                    <a16:creationId xmlns:a16="http://schemas.microsoft.com/office/drawing/2014/main" id="{DFC0945B-677D-40CA-B7DF-380AB789ECE5}"/>
                  </a:ext>
                </a:extLst>
              </p:cNvPr>
              <p:cNvSpPr/>
              <p:nvPr/>
            </p:nvSpPr>
            <p:spPr>
              <a:xfrm>
                <a:off x="9885492"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09" name="Freeform: Shape 334">
                <a:extLst>
                  <a:ext uri="{FF2B5EF4-FFF2-40B4-BE49-F238E27FC236}">
                    <a16:creationId xmlns:a16="http://schemas.microsoft.com/office/drawing/2014/main" id="{95BD068B-448B-453D-ABDD-D7821B01680A}"/>
                  </a:ext>
                </a:extLst>
              </p:cNvPr>
              <p:cNvSpPr/>
              <p:nvPr/>
            </p:nvSpPr>
            <p:spPr>
              <a:xfrm>
                <a:off x="99045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10" name="Freeform: Shape 335">
                <a:extLst>
                  <a:ext uri="{FF2B5EF4-FFF2-40B4-BE49-F238E27FC236}">
                    <a16:creationId xmlns:a16="http://schemas.microsoft.com/office/drawing/2014/main" id="{1A3265C3-761C-4F3D-8421-F09BBC5D787D}"/>
                  </a:ext>
                </a:extLst>
              </p:cNvPr>
              <p:cNvSpPr/>
              <p:nvPr/>
            </p:nvSpPr>
            <p:spPr>
              <a:xfrm>
                <a:off x="99236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11" name="Freeform: Shape 336">
                <a:extLst>
                  <a:ext uri="{FF2B5EF4-FFF2-40B4-BE49-F238E27FC236}">
                    <a16:creationId xmlns:a16="http://schemas.microsoft.com/office/drawing/2014/main" id="{0E6BBBE7-F820-406E-A05E-CDD2FDCD170B}"/>
                  </a:ext>
                </a:extLst>
              </p:cNvPr>
              <p:cNvSpPr/>
              <p:nvPr/>
            </p:nvSpPr>
            <p:spPr>
              <a:xfrm>
                <a:off x="99426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12" name="Freeform: Shape 337">
                <a:extLst>
                  <a:ext uri="{FF2B5EF4-FFF2-40B4-BE49-F238E27FC236}">
                    <a16:creationId xmlns:a16="http://schemas.microsoft.com/office/drawing/2014/main" id="{72BE8EC6-6B04-41D8-BF5E-1252C13A6CDF}"/>
                  </a:ext>
                </a:extLst>
              </p:cNvPr>
              <p:cNvSpPr/>
              <p:nvPr/>
            </p:nvSpPr>
            <p:spPr>
              <a:xfrm>
                <a:off x="99426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13" name="Freeform: Shape 338">
                <a:extLst>
                  <a:ext uri="{FF2B5EF4-FFF2-40B4-BE49-F238E27FC236}">
                    <a16:creationId xmlns:a16="http://schemas.microsoft.com/office/drawing/2014/main" id="{15D2589C-3DC5-415B-8C6A-571085DF20FE}"/>
                  </a:ext>
                </a:extLst>
              </p:cNvPr>
              <p:cNvSpPr/>
              <p:nvPr/>
            </p:nvSpPr>
            <p:spPr>
              <a:xfrm>
                <a:off x="99807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14" name="Freeform: Shape 339">
                <a:extLst>
                  <a:ext uri="{FF2B5EF4-FFF2-40B4-BE49-F238E27FC236}">
                    <a16:creationId xmlns:a16="http://schemas.microsoft.com/office/drawing/2014/main" id="{57EB7B50-845A-4406-ACD3-F359BE45593A}"/>
                  </a:ext>
                </a:extLst>
              </p:cNvPr>
              <p:cNvSpPr/>
              <p:nvPr/>
            </p:nvSpPr>
            <p:spPr>
              <a:xfrm>
                <a:off x="99998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15" name="Freeform: Shape 340">
                <a:extLst>
                  <a:ext uri="{FF2B5EF4-FFF2-40B4-BE49-F238E27FC236}">
                    <a16:creationId xmlns:a16="http://schemas.microsoft.com/office/drawing/2014/main" id="{1A69377A-DA01-4737-B5BC-55092FFB42B6}"/>
                  </a:ext>
                </a:extLst>
              </p:cNvPr>
              <p:cNvSpPr/>
              <p:nvPr/>
            </p:nvSpPr>
            <p:spPr>
              <a:xfrm>
                <a:off x="100188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16" name="Freeform: Shape 341">
                <a:extLst>
                  <a:ext uri="{FF2B5EF4-FFF2-40B4-BE49-F238E27FC236}">
                    <a16:creationId xmlns:a16="http://schemas.microsoft.com/office/drawing/2014/main" id="{AD2684D6-3F07-4D44-8D67-6B33AB69E911}"/>
                  </a:ext>
                </a:extLst>
              </p:cNvPr>
              <p:cNvSpPr/>
              <p:nvPr/>
            </p:nvSpPr>
            <p:spPr>
              <a:xfrm>
                <a:off x="100188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17" name="Freeform: Shape 342">
                <a:extLst>
                  <a:ext uri="{FF2B5EF4-FFF2-40B4-BE49-F238E27FC236}">
                    <a16:creationId xmlns:a16="http://schemas.microsoft.com/office/drawing/2014/main" id="{A22A53BD-187D-4EBE-AB75-5B15B2584004}"/>
                  </a:ext>
                </a:extLst>
              </p:cNvPr>
              <p:cNvSpPr/>
              <p:nvPr/>
            </p:nvSpPr>
            <p:spPr>
              <a:xfrm>
                <a:off x="100379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18" name="Freeform: Shape 343">
                <a:extLst>
                  <a:ext uri="{FF2B5EF4-FFF2-40B4-BE49-F238E27FC236}">
                    <a16:creationId xmlns:a16="http://schemas.microsoft.com/office/drawing/2014/main" id="{B2E5F1AD-060D-4B3D-A75D-B5E3D9D38004}"/>
                  </a:ext>
                </a:extLst>
              </p:cNvPr>
              <p:cNvSpPr/>
              <p:nvPr/>
            </p:nvSpPr>
            <p:spPr>
              <a:xfrm>
                <a:off x="100569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19" name="Freeform: Shape 344">
                <a:extLst>
                  <a:ext uri="{FF2B5EF4-FFF2-40B4-BE49-F238E27FC236}">
                    <a16:creationId xmlns:a16="http://schemas.microsoft.com/office/drawing/2014/main" id="{2A2B62E7-8CF8-4BF1-B457-23A128AA1568}"/>
                  </a:ext>
                </a:extLst>
              </p:cNvPr>
              <p:cNvSpPr/>
              <p:nvPr/>
            </p:nvSpPr>
            <p:spPr>
              <a:xfrm>
                <a:off x="100760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20" name="Freeform: Shape 345">
                <a:extLst>
                  <a:ext uri="{FF2B5EF4-FFF2-40B4-BE49-F238E27FC236}">
                    <a16:creationId xmlns:a16="http://schemas.microsoft.com/office/drawing/2014/main" id="{C444CE0B-2CCC-49E7-B829-A9B5B1F4587B}"/>
                  </a:ext>
                </a:extLst>
              </p:cNvPr>
              <p:cNvSpPr/>
              <p:nvPr/>
            </p:nvSpPr>
            <p:spPr>
              <a:xfrm>
                <a:off x="100760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21" name="Freeform: Shape 346">
                <a:extLst>
                  <a:ext uri="{FF2B5EF4-FFF2-40B4-BE49-F238E27FC236}">
                    <a16:creationId xmlns:a16="http://schemas.microsoft.com/office/drawing/2014/main" id="{E7A5E141-64D9-4ADE-971B-637E6939C816}"/>
                  </a:ext>
                </a:extLst>
              </p:cNvPr>
              <p:cNvSpPr/>
              <p:nvPr/>
            </p:nvSpPr>
            <p:spPr>
              <a:xfrm>
                <a:off x="101141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22" name="Freeform: Shape 347">
                <a:extLst>
                  <a:ext uri="{FF2B5EF4-FFF2-40B4-BE49-F238E27FC236}">
                    <a16:creationId xmlns:a16="http://schemas.microsoft.com/office/drawing/2014/main" id="{1607CEC6-E5F1-49E8-813A-804E561509E6}"/>
                  </a:ext>
                </a:extLst>
              </p:cNvPr>
              <p:cNvSpPr/>
              <p:nvPr/>
            </p:nvSpPr>
            <p:spPr>
              <a:xfrm>
                <a:off x="101331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23" name="Freeform: Shape 348">
                <a:extLst>
                  <a:ext uri="{FF2B5EF4-FFF2-40B4-BE49-F238E27FC236}">
                    <a16:creationId xmlns:a16="http://schemas.microsoft.com/office/drawing/2014/main" id="{406923A2-EAA6-40BF-9181-07DB77E95E0C}"/>
                  </a:ext>
                </a:extLst>
              </p:cNvPr>
              <p:cNvSpPr/>
              <p:nvPr/>
            </p:nvSpPr>
            <p:spPr>
              <a:xfrm>
                <a:off x="101522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24" name="Freeform: Shape 349">
                <a:extLst>
                  <a:ext uri="{FF2B5EF4-FFF2-40B4-BE49-F238E27FC236}">
                    <a16:creationId xmlns:a16="http://schemas.microsoft.com/office/drawing/2014/main" id="{CDCC4195-0E5B-4ECE-8FBE-4D8E14F982B9}"/>
                  </a:ext>
                </a:extLst>
              </p:cNvPr>
              <p:cNvSpPr/>
              <p:nvPr/>
            </p:nvSpPr>
            <p:spPr>
              <a:xfrm>
                <a:off x="101522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25" name="Freeform: Shape 350">
                <a:extLst>
                  <a:ext uri="{FF2B5EF4-FFF2-40B4-BE49-F238E27FC236}">
                    <a16:creationId xmlns:a16="http://schemas.microsoft.com/office/drawing/2014/main" id="{5A912123-B07E-43D8-AA68-51AE3EC2068F}"/>
                  </a:ext>
                </a:extLst>
              </p:cNvPr>
              <p:cNvSpPr/>
              <p:nvPr/>
            </p:nvSpPr>
            <p:spPr>
              <a:xfrm>
                <a:off x="101903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26" name="Freeform: Shape 351">
                <a:extLst>
                  <a:ext uri="{FF2B5EF4-FFF2-40B4-BE49-F238E27FC236}">
                    <a16:creationId xmlns:a16="http://schemas.microsoft.com/office/drawing/2014/main" id="{D0A73B43-D536-4D64-BBE2-31D53B546649}"/>
                  </a:ext>
                </a:extLst>
              </p:cNvPr>
              <p:cNvSpPr/>
              <p:nvPr/>
            </p:nvSpPr>
            <p:spPr>
              <a:xfrm>
                <a:off x="102093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27" name="Freeform: Shape 352">
                <a:extLst>
                  <a:ext uri="{FF2B5EF4-FFF2-40B4-BE49-F238E27FC236}">
                    <a16:creationId xmlns:a16="http://schemas.microsoft.com/office/drawing/2014/main" id="{55F01ACB-2088-46F5-86E0-BC64D87402E2}"/>
                  </a:ext>
                </a:extLst>
              </p:cNvPr>
              <p:cNvSpPr/>
              <p:nvPr/>
            </p:nvSpPr>
            <p:spPr>
              <a:xfrm>
                <a:off x="102284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28" name="Freeform: Shape 353">
                <a:extLst>
                  <a:ext uri="{FF2B5EF4-FFF2-40B4-BE49-F238E27FC236}">
                    <a16:creationId xmlns:a16="http://schemas.microsoft.com/office/drawing/2014/main" id="{EC92C205-2084-443C-A517-E5FCA6E51992}"/>
                  </a:ext>
                </a:extLst>
              </p:cNvPr>
              <p:cNvSpPr/>
              <p:nvPr/>
            </p:nvSpPr>
            <p:spPr>
              <a:xfrm>
                <a:off x="102284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29" name="Freeform: Shape 354">
                <a:extLst>
                  <a:ext uri="{FF2B5EF4-FFF2-40B4-BE49-F238E27FC236}">
                    <a16:creationId xmlns:a16="http://schemas.microsoft.com/office/drawing/2014/main" id="{4612F8FB-5384-414F-A43C-9B32AE31A5A3}"/>
                  </a:ext>
                </a:extLst>
              </p:cNvPr>
              <p:cNvSpPr/>
              <p:nvPr/>
            </p:nvSpPr>
            <p:spPr>
              <a:xfrm>
                <a:off x="102474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30" name="Freeform: Shape 355">
                <a:extLst>
                  <a:ext uri="{FF2B5EF4-FFF2-40B4-BE49-F238E27FC236}">
                    <a16:creationId xmlns:a16="http://schemas.microsoft.com/office/drawing/2014/main" id="{AF938E47-7BE8-41CD-8093-CB3F0B404A61}"/>
                  </a:ext>
                </a:extLst>
              </p:cNvPr>
              <p:cNvSpPr/>
              <p:nvPr/>
            </p:nvSpPr>
            <p:spPr>
              <a:xfrm>
                <a:off x="102665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31" name="Freeform: Shape 356">
                <a:extLst>
                  <a:ext uri="{FF2B5EF4-FFF2-40B4-BE49-F238E27FC236}">
                    <a16:creationId xmlns:a16="http://schemas.microsoft.com/office/drawing/2014/main" id="{5EB5F5FD-4E96-4699-A5DA-1FDF2AF4ACA7}"/>
                  </a:ext>
                </a:extLst>
              </p:cNvPr>
              <p:cNvSpPr/>
              <p:nvPr/>
            </p:nvSpPr>
            <p:spPr>
              <a:xfrm>
                <a:off x="102855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32" name="Freeform: Shape 357">
                <a:extLst>
                  <a:ext uri="{FF2B5EF4-FFF2-40B4-BE49-F238E27FC236}">
                    <a16:creationId xmlns:a16="http://schemas.microsoft.com/office/drawing/2014/main" id="{627A2D1D-9BEA-42FA-9491-3E7C8BD6E07C}"/>
                  </a:ext>
                </a:extLst>
              </p:cNvPr>
              <p:cNvSpPr/>
              <p:nvPr/>
            </p:nvSpPr>
            <p:spPr>
              <a:xfrm>
                <a:off x="102855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33" name="Freeform: Shape 358">
                <a:extLst>
                  <a:ext uri="{FF2B5EF4-FFF2-40B4-BE49-F238E27FC236}">
                    <a16:creationId xmlns:a16="http://schemas.microsoft.com/office/drawing/2014/main" id="{114C3AC0-41AA-4A76-93CB-FB41ECD60529}"/>
                  </a:ext>
                </a:extLst>
              </p:cNvPr>
              <p:cNvSpPr/>
              <p:nvPr/>
            </p:nvSpPr>
            <p:spPr>
              <a:xfrm>
                <a:off x="103236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34" name="Freeform: Shape 359">
                <a:extLst>
                  <a:ext uri="{FF2B5EF4-FFF2-40B4-BE49-F238E27FC236}">
                    <a16:creationId xmlns:a16="http://schemas.microsoft.com/office/drawing/2014/main" id="{5717C948-9620-4853-AB06-EDA4838EE6E0}"/>
                  </a:ext>
                </a:extLst>
              </p:cNvPr>
              <p:cNvSpPr/>
              <p:nvPr/>
            </p:nvSpPr>
            <p:spPr>
              <a:xfrm>
                <a:off x="103427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35" name="Freeform: Shape 360">
                <a:extLst>
                  <a:ext uri="{FF2B5EF4-FFF2-40B4-BE49-F238E27FC236}">
                    <a16:creationId xmlns:a16="http://schemas.microsoft.com/office/drawing/2014/main" id="{3DDF8F61-DF02-48D1-86D8-BEE6276145F1}"/>
                  </a:ext>
                </a:extLst>
              </p:cNvPr>
              <p:cNvSpPr/>
              <p:nvPr/>
            </p:nvSpPr>
            <p:spPr>
              <a:xfrm>
                <a:off x="103617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36" name="Freeform: Shape 361">
                <a:extLst>
                  <a:ext uri="{FF2B5EF4-FFF2-40B4-BE49-F238E27FC236}">
                    <a16:creationId xmlns:a16="http://schemas.microsoft.com/office/drawing/2014/main" id="{715F7FD5-099C-4ECD-A62A-FCF411F512D5}"/>
                  </a:ext>
                </a:extLst>
              </p:cNvPr>
              <p:cNvSpPr/>
              <p:nvPr/>
            </p:nvSpPr>
            <p:spPr>
              <a:xfrm>
                <a:off x="103617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37" name="Freeform: Shape 362">
                <a:extLst>
                  <a:ext uri="{FF2B5EF4-FFF2-40B4-BE49-F238E27FC236}">
                    <a16:creationId xmlns:a16="http://schemas.microsoft.com/office/drawing/2014/main" id="{10256E56-E295-4AAF-86A8-674FA9A0880B}"/>
                  </a:ext>
                </a:extLst>
              </p:cNvPr>
              <p:cNvSpPr/>
              <p:nvPr/>
            </p:nvSpPr>
            <p:spPr>
              <a:xfrm>
                <a:off x="103808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38" name="Freeform: Shape 363">
                <a:extLst>
                  <a:ext uri="{FF2B5EF4-FFF2-40B4-BE49-F238E27FC236}">
                    <a16:creationId xmlns:a16="http://schemas.microsoft.com/office/drawing/2014/main" id="{B44C228A-A589-4075-B398-FB7715F57BF7}"/>
                  </a:ext>
                </a:extLst>
              </p:cNvPr>
              <p:cNvSpPr/>
              <p:nvPr/>
            </p:nvSpPr>
            <p:spPr>
              <a:xfrm>
                <a:off x="103998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39" name="Freeform: Shape 364">
                <a:extLst>
                  <a:ext uri="{FF2B5EF4-FFF2-40B4-BE49-F238E27FC236}">
                    <a16:creationId xmlns:a16="http://schemas.microsoft.com/office/drawing/2014/main" id="{3B39B47F-7381-4658-9430-65EFF10393E8}"/>
                  </a:ext>
                </a:extLst>
              </p:cNvPr>
              <p:cNvSpPr/>
              <p:nvPr/>
            </p:nvSpPr>
            <p:spPr>
              <a:xfrm>
                <a:off x="104189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40" name="Freeform: Shape 365">
                <a:extLst>
                  <a:ext uri="{FF2B5EF4-FFF2-40B4-BE49-F238E27FC236}">
                    <a16:creationId xmlns:a16="http://schemas.microsoft.com/office/drawing/2014/main" id="{16B15410-1D66-42AF-96B5-1DED9C0B377A}"/>
                  </a:ext>
                </a:extLst>
              </p:cNvPr>
              <p:cNvSpPr/>
              <p:nvPr/>
            </p:nvSpPr>
            <p:spPr>
              <a:xfrm>
                <a:off x="104189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41" name="Freeform: Shape 366">
                <a:extLst>
                  <a:ext uri="{FF2B5EF4-FFF2-40B4-BE49-F238E27FC236}">
                    <a16:creationId xmlns:a16="http://schemas.microsoft.com/office/drawing/2014/main" id="{8F1A0A28-C4D1-452A-9D32-99E9E5F3DF10}"/>
                  </a:ext>
                </a:extLst>
              </p:cNvPr>
              <p:cNvSpPr/>
              <p:nvPr/>
            </p:nvSpPr>
            <p:spPr>
              <a:xfrm>
                <a:off x="104379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42" name="Freeform: Shape 367">
                <a:extLst>
                  <a:ext uri="{FF2B5EF4-FFF2-40B4-BE49-F238E27FC236}">
                    <a16:creationId xmlns:a16="http://schemas.microsoft.com/office/drawing/2014/main" id="{6A93746A-E60F-4E94-A40C-8142B7A0326C}"/>
                  </a:ext>
                </a:extLst>
              </p:cNvPr>
              <p:cNvSpPr/>
              <p:nvPr/>
            </p:nvSpPr>
            <p:spPr>
              <a:xfrm>
                <a:off x="104570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43" name="Freeform: Shape 368">
                <a:extLst>
                  <a:ext uri="{FF2B5EF4-FFF2-40B4-BE49-F238E27FC236}">
                    <a16:creationId xmlns:a16="http://schemas.microsoft.com/office/drawing/2014/main" id="{54B0B855-9B7F-491A-AFA4-5E8F96E0AE28}"/>
                  </a:ext>
                </a:extLst>
              </p:cNvPr>
              <p:cNvSpPr/>
              <p:nvPr/>
            </p:nvSpPr>
            <p:spPr>
              <a:xfrm>
                <a:off x="104760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44" name="Freeform: Shape 369">
                <a:extLst>
                  <a:ext uri="{FF2B5EF4-FFF2-40B4-BE49-F238E27FC236}">
                    <a16:creationId xmlns:a16="http://schemas.microsoft.com/office/drawing/2014/main" id="{79082D1B-B826-475D-B2C9-849978240BB4}"/>
                  </a:ext>
                </a:extLst>
              </p:cNvPr>
              <p:cNvSpPr/>
              <p:nvPr/>
            </p:nvSpPr>
            <p:spPr>
              <a:xfrm>
                <a:off x="104760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45" name="Freeform: Shape 370">
                <a:extLst>
                  <a:ext uri="{FF2B5EF4-FFF2-40B4-BE49-F238E27FC236}">
                    <a16:creationId xmlns:a16="http://schemas.microsoft.com/office/drawing/2014/main" id="{11E504DF-7B25-40E9-921B-2883A91CFD9E}"/>
                  </a:ext>
                </a:extLst>
              </p:cNvPr>
              <p:cNvSpPr/>
              <p:nvPr/>
            </p:nvSpPr>
            <p:spPr>
              <a:xfrm>
                <a:off x="105141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46" name="Freeform: Shape 371">
                <a:extLst>
                  <a:ext uri="{FF2B5EF4-FFF2-40B4-BE49-F238E27FC236}">
                    <a16:creationId xmlns:a16="http://schemas.microsoft.com/office/drawing/2014/main" id="{A419F6A8-C581-4F98-9409-B3FEB357033C}"/>
                  </a:ext>
                </a:extLst>
              </p:cNvPr>
              <p:cNvSpPr/>
              <p:nvPr/>
            </p:nvSpPr>
            <p:spPr>
              <a:xfrm>
                <a:off x="105332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47" name="Freeform: Shape 372">
                <a:extLst>
                  <a:ext uri="{FF2B5EF4-FFF2-40B4-BE49-F238E27FC236}">
                    <a16:creationId xmlns:a16="http://schemas.microsoft.com/office/drawing/2014/main" id="{D6B37C18-735E-44E2-82A3-6ED4324A68B6}"/>
                  </a:ext>
                </a:extLst>
              </p:cNvPr>
              <p:cNvSpPr/>
              <p:nvPr/>
            </p:nvSpPr>
            <p:spPr>
              <a:xfrm>
                <a:off x="105522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48" name="Freeform: Shape 373">
                <a:extLst>
                  <a:ext uri="{FF2B5EF4-FFF2-40B4-BE49-F238E27FC236}">
                    <a16:creationId xmlns:a16="http://schemas.microsoft.com/office/drawing/2014/main" id="{BDD04756-1CA0-49A3-974F-7CF5D5BBBA55}"/>
                  </a:ext>
                </a:extLst>
              </p:cNvPr>
              <p:cNvSpPr/>
              <p:nvPr/>
            </p:nvSpPr>
            <p:spPr>
              <a:xfrm>
                <a:off x="105522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49" name="Freeform: Shape 374">
                <a:extLst>
                  <a:ext uri="{FF2B5EF4-FFF2-40B4-BE49-F238E27FC236}">
                    <a16:creationId xmlns:a16="http://schemas.microsoft.com/office/drawing/2014/main" id="{6CF7FB70-095C-4492-9ECA-B024E8EE42EC}"/>
                  </a:ext>
                </a:extLst>
              </p:cNvPr>
              <p:cNvSpPr/>
              <p:nvPr/>
            </p:nvSpPr>
            <p:spPr>
              <a:xfrm>
                <a:off x="105903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50" name="Freeform: Shape 375">
                <a:extLst>
                  <a:ext uri="{FF2B5EF4-FFF2-40B4-BE49-F238E27FC236}">
                    <a16:creationId xmlns:a16="http://schemas.microsoft.com/office/drawing/2014/main" id="{D2D8B8B1-1435-4EA0-8AB4-5CBFDFEFA726}"/>
                  </a:ext>
                </a:extLst>
              </p:cNvPr>
              <p:cNvSpPr/>
              <p:nvPr/>
            </p:nvSpPr>
            <p:spPr>
              <a:xfrm>
                <a:off x="106094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51" name="Freeform: Shape 376">
                <a:extLst>
                  <a:ext uri="{FF2B5EF4-FFF2-40B4-BE49-F238E27FC236}">
                    <a16:creationId xmlns:a16="http://schemas.microsoft.com/office/drawing/2014/main" id="{77E603B3-4AAA-4EF1-BC89-275FB40976CB}"/>
                  </a:ext>
                </a:extLst>
              </p:cNvPr>
              <p:cNvSpPr/>
              <p:nvPr/>
            </p:nvSpPr>
            <p:spPr>
              <a:xfrm>
                <a:off x="106284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52" name="Freeform: Shape 377">
                <a:extLst>
                  <a:ext uri="{FF2B5EF4-FFF2-40B4-BE49-F238E27FC236}">
                    <a16:creationId xmlns:a16="http://schemas.microsoft.com/office/drawing/2014/main" id="{E450C67D-A05A-4BF9-A8C3-DD0C8443DE85}"/>
                  </a:ext>
                </a:extLst>
              </p:cNvPr>
              <p:cNvSpPr/>
              <p:nvPr/>
            </p:nvSpPr>
            <p:spPr>
              <a:xfrm>
                <a:off x="106284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53" name="Freeform: Shape 378">
                <a:extLst>
                  <a:ext uri="{FF2B5EF4-FFF2-40B4-BE49-F238E27FC236}">
                    <a16:creationId xmlns:a16="http://schemas.microsoft.com/office/drawing/2014/main" id="{3CA2C84E-9C42-41CA-B984-1E875704B97D}"/>
                  </a:ext>
                </a:extLst>
              </p:cNvPr>
              <p:cNvSpPr/>
              <p:nvPr/>
            </p:nvSpPr>
            <p:spPr>
              <a:xfrm>
                <a:off x="106665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54" name="Freeform: Shape 379">
                <a:extLst>
                  <a:ext uri="{FF2B5EF4-FFF2-40B4-BE49-F238E27FC236}">
                    <a16:creationId xmlns:a16="http://schemas.microsoft.com/office/drawing/2014/main" id="{4D9E382A-0EA4-4181-87A8-D6A0E2860928}"/>
                  </a:ext>
                </a:extLst>
              </p:cNvPr>
              <p:cNvSpPr/>
              <p:nvPr/>
            </p:nvSpPr>
            <p:spPr>
              <a:xfrm>
                <a:off x="106856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55" name="Freeform: Shape 380">
                <a:extLst>
                  <a:ext uri="{FF2B5EF4-FFF2-40B4-BE49-F238E27FC236}">
                    <a16:creationId xmlns:a16="http://schemas.microsoft.com/office/drawing/2014/main" id="{14FA22B8-ADEA-4D0D-B753-21AB9C289895}"/>
                  </a:ext>
                </a:extLst>
              </p:cNvPr>
              <p:cNvSpPr/>
              <p:nvPr/>
            </p:nvSpPr>
            <p:spPr>
              <a:xfrm>
                <a:off x="107046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56" name="Freeform: Shape 381">
                <a:extLst>
                  <a:ext uri="{FF2B5EF4-FFF2-40B4-BE49-F238E27FC236}">
                    <a16:creationId xmlns:a16="http://schemas.microsoft.com/office/drawing/2014/main" id="{6E001E92-0BD1-4BF2-A38A-079D176CF56E}"/>
                  </a:ext>
                </a:extLst>
              </p:cNvPr>
              <p:cNvSpPr/>
              <p:nvPr/>
            </p:nvSpPr>
            <p:spPr>
              <a:xfrm>
                <a:off x="107046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57" name="Freeform: Shape 382">
                <a:extLst>
                  <a:ext uri="{FF2B5EF4-FFF2-40B4-BE49-F238E27FC236}">
                    <a16:creationId xmlns:a16="http://schemas.microsoft.com/office/drawing/2014/main" id="{C99F45AD-273C-4800-AA93-A01C29BCA809}"/>
                  </a:ext>
                </a:extLst>
              </p:cNvPr>
              <p:cNvSpPr/>
              <p:nvPr/>
            </p:nvSpPr>
            <p:spPr>
              <a:xfrm>
                <a:off x="107427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58" name="Freeform: Shape 383">
                <a:extLst>
                  <a:ext uri="{FF2B5EF4-FFF2-40B4-BE49-F238E27FC236}">
                    <a16:creationId xmlns:a16="http://schemas.microsoft.com/office/drawing/2014/main" id="{870339CF-B2B7-41EB-8DBA-B2F08121609B}"/>
                  </a:ext>
                </a:extLst>
              </p:cNvPr>
              <p:cNvSpPr/>
              <p:nvPr/>
            </p:nvSpPr>
            <p:spPr>
              <a:xfrm>
                <a:off x="107618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59" name="Freeform: Shape 384">
                <a:extLst>
                  <a:ext uri="{FF2B5EF4-FFF2-40B4-BE49-F238E27FC236}">
                    <a16:creationId xmlns:a16="http://schemas.microsoft.com/office/drawing/2014/main" id="{B2F57A78-22E1-442B-9C40-0DCC2F0CDC09}"/>
                  </a:ext>
                </a:extLst>
              </p:cNvPr>
              <p:cNvSpPr/>
              <p:nvPr/>
            </p:nvSpPr>
            <p:spPr>
              <a:xfrm>
                <a:off x="107808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60" name="Freeform: Shape 385">
                <a:extLst>
                  <a:ext uri="{FF2B5EF4-FFF2-40B4-BE49-F238E27FC236}">
                    <a16:creationId xmlns:a16="http://schemas.microsoft.com/office/drawing/2014/main" id="{7C164F35-0A75-4CCB-8B5A-1705F52FE61C}"/>
                  </a:ext>
                </a:extLst>
              </p:cNvPr>
              <p:cNvSpPr/>
              <p:nvPr/>
            </p:nvSpPr>
            <p:spPr>
              <a:xfrm>
                <a:off x="107808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61" name="Freeform: Shape 386">
                <a:extLst>
                  <a:ext uri="{FF2B5EF4-FFF2-40B4-BE49-F238E27FC236}">
                    <a16:creationId xmlns:a16="http://schemas.microsoft.com/office/drawing/2014/main" id="{A08FBC5B-58FA-4F45-AA60-E388820F67B5}"/>
                  </a:ext>
                </a:extLst>
              </p:cNvPr>
              <p:cNvSpPr/>
              <p:nvPr/>
            </p:nvSpPr>
            <p:spPr>
              <a:xfrm>
                <a:off x="107999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62" name="Freeform: Shape 387">
                <a:extLst>
                  <a:ext uri="{FF2B5EF4-FFF2-40B4-BE49-F238E27FC236}">
                    <a16:creationId xmlns:a16="http://schemas.microsoft.com/office/drawing/2014/main" id="{779C4C48-3590-44AA-810B-3EE6FBA3E822}"/>
                  </a:ext>
                </a:extLst>
              </p:cNvPr>
              <p:cNvSpPr/>
              <p:nvPr/>
            </p:nvSpPr>
            <p:spPr>
              <a:xfrm>
                <a:off x="108189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63" name="Freeform: Shape 388">
                <a:extLst>
                  <a:ext uri="{FF2B5EF4-FFF2-40B4-BE49-F238E27FC236}">
                    <a16:creationId xmlns:a16="http://schemas.microsoft.com/office/drawing/2014/main" id="{C2C441F0-0E4C-4A79-91CF-7F627D602482}"/>
                  </a:ext>
                </a:extLst>
              </p:cNvPr>
              <p:cNvSpPr/>
              <p:nvPr/>
            </p:nvSpPr>
            <p:spPr>
              <a:xfrm>
                <a:off x="108380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64" name="Freeform: Shape 389">
                <a:extLst>
                  <a:ext uri="{FF2B5EF4-FFF2-40B4-BE49-F238E27FC236}">
                    <a16:creationId xmlns:a16="http://schemas.microsoft.com/office/drawing/2014/main" id="{9B0860A2-311B-4CF5-93D7-82B6E7CD630C}"/>
                  </a:ext>
                </a:extLst>
              </p:cNvPr>
              <p:cNvSpPr/>
              <p:nvPr/>
            </p:nvSpPr>
            <p:spPr>
              <a:xfrm>
                <a:off x="108380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65" name="Freeform: Shape 390">
                <a:extLst>
                  <a:ext uri="{FF2B5EF4-FFF2-40B4-BE49-F238E27FC236}">
                    <a16:creationId xmlns:a16="http://schemas.microsoft.com/office/drawing/2014/main" id="{336AC16B-8077-487A-A7F4-ABD4EB1B7D6A}"/>
                  </a:ext>
                </a:extLst>
              </p:cNvPr>
              <p:cNvSpPr/>
              <p:nvPr/>
            </p:nvSpPr>
            <p:spPr>
              <a:xfrm>
                <a:off x="108570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66" name="Freeform: Shape 391">
                <a:extLst>
                  <a:ext uri="{FF2B5EF4-FFF2-40B4-BE49-F238E27FC236}">
                    <a16:creationId xmlns:a16="http://schemas.microsoft.com/office/drawing/2014/main" id="{B87DEC3D-76A0-47E8-81E0-F5FC2B750DE2}"/>
                  </a:ext>
                </a:extLst>
              </p:cNvPr>
              <p:cNvSpPr/>
              <p:nvPr/>
            </p:nvSpPr>
            <p:spPr>
              <a:xfrm>
                <a:off x="108761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67" name="Freeform: Shape 392">
                <a:extLst>
                  <a:ext uri="{FF2B5EF4-FFF2-40B4-BE49-F238E27FC236}">
                    <a16:creationId xmlns:a16="http://schemas.microsoft.com/office/drawing/2014/main" id="{F2AD51A3-215B-4565-A43B-D5B78B8EC0FA}"/>
                  </a:ext>
                </a:extLst>
              </p:cNvPr>
              <p:cNvSpPr/>
              <p:nvPr/>
            </p:nvSpPr>
            <p:spPr>
              <a:xfrm>
                <a:off x="108951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68" name="Freeform: Shape 393">
                <a:extLst>
                  <a:ext uri="{FF2B5EF4-FFF2-40B4-BE49-F238E27FC236}">
                    <a16:creationId xmlns:a16="http://schemas.microsoft.com/office/drawing/2014/main" id="{1AF7F97F-61EE-4AC4-9906-F51E93A8CAE0}"/>
                  </a:ext>
                </a:extLst>
              </p:cNvPr>
              <p:cNvSpPr/>
              <p:nvPr/>
            </p:nvSpPr>
            <p:spPr>
              <a:xfrm>
                <a:off x="108951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69" name="Freeform: Shape 394">
                <a:extLst>
                  <a:ext uri="{FF2B5EF4-FFF2-40B4-BE49-F238E27FC236}">
                    <a16:creationId xmlns:a16="http://schemas.microsoft.com/office/drawing/2014/main" id="{A0C8AECF-46DD-4FE6-BDEC-4A472D34F8C3}"/>
                  </a:ext>
                </a:extLst>
              </p:cNvPr>
              <p:cNvSpPr/>
              <p:nvPr/>
            </p:nvSpPr>
            <p:spPr>
              <a:xfrm>
                <a:off x="109332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70" name="Freeform: Shape 395">
                <a:extLst>
                  <a:ext uri="{FF2B5EF4-FFF2-40B4-BE49-F238E27FC236}">
                    <a16:creationId xmlns:a16="http://schemas.microsoft.com/office/drawing/2014/main" id="{2DA9E715-FF11-448E-88AD-38E7540AB241}"/>
                  </a:ext>
                </a:extLst>
              </p:cNvPr>
              <p:cNvSpPr/>
              <p:nvPr/>
            </p:nvSpPr>
            <p:spPr>
              <a:xfrm>
                <a:off x="109523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71" name="Freeform: Shape 396">
                <a:extLst>
                  <a:ext uri="{FF2B5EF4-FFF2-40B4-BE49-F238E27FC236}">
                    <a16:creationId xmlns:a16="http://schemas.microsoft.com/office/drawing/2014/main" id="{5B258385-48A4-452A-9365-989C13B03EAA}"/>
                  </a:ext>
                </a:extLst>
              </p:cNvPr>
              <p:cNvSpPr/>
              <p:nvPr/>
            </p:nvSpPr>
            <p:spPr>
              <a:xfrm>
                <a:off x="109713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72" name="Freeform: Shape 397">
                <a:extLst>
                  <a:ext uri="{FF2B5EF4-FFF2-40B4-BE49-F238E27FC236}">
                    <a16:creationId xmlns:a16="http://schemas.microsoft.com/office/drawing/2014/main" id="{5C251D97-75BF-4C8D-A2D2-5E94E87CEDCF}"/>
                  </a:ext>
                </a:extLst>
              </p:cNvPr>
              <p:cNvSpPr/>
              <p:nvPr/>
            </p:nvSpPr>
            <p:spPr>
              <a:xfrm>
                <a:off x="109713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73" name="Freeform: Shape 398">
                <a:extLst>
                  <a:ext uri="{FF2B5EF4-FFF2-40B4-BE49-F238E27FC236}">
                    <a16:creationId xmlns:a16="http://schemas.microsoft.com/office/drawing/2014/main" id="{8AFC4B89-E408-475C-A8E0-74D1715A83E6}"/>
                  </a:ext>
                </a:extLst>
              </p:cNvPr>
              <p:cNvSpPr/>
              <p:nvPr/>
            </p:nvSpPr>
            <p:spPr>
              <a:xfrm>
                <a:off x="110094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74" name="Freeform: Shape 399">
                <a:extLst>
                  <a:ext uri="{FF2B5EF4-FFF2-40B4-BE49-F238E27FC236}">
                    <a16:creationId xmlns:a16="http://schemas.microsoft.com/office/drawing/2014/main" id="{B3BCFCE0-CC1E-466C-9643-0F5D83D35714}"/>
                  </a:ext>
                </a:extLst>
              </p:cNvPr>
              <p:cNvSpPr/>
              <p:nvPr/>
            </p:nvSpPr>
            <p:spPr>
              <a:xfrm>
                <a:off x="110285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75" name="Freeform: Shape 400">
                <a:extLst>
                  <a:ext uri="{FF2B5EF4-FFF2-40B4-BE49-F238E27FC236}">
                    <a16:creationId xmlns:a16="http://schemas.microsoft.com/office/drawing/2014/main" id="{BC3B9427-4FA9-44BE-A425-4F1255B86826}"/>
                  </a:ext>
                </a:extLst>
              </p:cNvPr>
              <p:cNvSpPr/>
              <p:nvPr/>
            </p:nvSpPr>
            <p:spPr>
              <a:xfrm>
                <a:off x="110475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76" name="Freeform: Shape 401">
                <a:extLst>
                  <a:ext uri="{FF2B5EF4-FFF2-40B4-BE49-F238E27FC236}">
                    <a16:creationId xmlns:a16="http://schemas.microsoft.com/office/drawing/2014/main" id="{23D453F9-691A-4589-99DD-83656AB2BFC1}"/>
                  </a:ext>
                </a:extLst>
              </p:cNvPr>
              <p:cNvSpPr/>
              <p:nvPr/>
            </p:nvSpPr>
            <p:spPr>
              <a:xfrm>
                <a:off x="110475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77" name="Freeform: Shape 402">
                <a:extLst>
                  <a:ext uri="{FF2B5EF4-FFF2-40B4-BE49-F238E27FC236}">
                    <a16:creationId xmlns:a16="http://schemas.microsoft.com/office/drawing/2014/main" id="{8881B88A-4E41-49CD-AD16-046E460C295F}"/>
                  </a:ext>
                </a:extLst>
              </p:cNvPr>
              <p:cNvSpPr/>
              <p:nvPr/>
            </p:nvSpPr>
            <p:spPr>
              <a:xfrm>
                <a:off x="110856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78" name="Freeform: Shape 403">
                <a:extLst>
                  <a:ext uri="{FF2B5EF4-FFF2-40B4-BE49-F238E27FC236}">
                    <a16:creationId xmlns:a16="http://schemas.microsoft.com/office/drawing/2014/main" id="{847A2100-439A-42A2-B6EE-0227963C4647}"/>
                  </a:ext>
                </a:extLst>
              </p:cNvPr>
              <p:cNvSpPr/>
              <p:nvPr/>
            </p:nvSpPr>
            <p:spPr>
              <a:xfrm>
                <a:off x="111047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79" name="Freeform: Shape 404">
                <a:extLst>
                  <a:ext uri="{FF2B5EF4-FFF2-40B4-BE49-F238E27FC236}">
                    <a16:creationId xmlns:a16="http://schemas.microsoft.com/office/drawing/2014/main" id="{CA7E67CA-DB14-4FE3-83E3-DFF7B575B75C}"/>
                  </a:ext>
                </a:extLst>
              </p:cNvPr>
              <p:cNvSpPr/>
              <p:nvPr/>
            </p:nvSpPr>
            <p:spPr>
              <a:xfrm>
                <a:off x="111237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80" name="Freeform: Shape 405">
                <a:extLst>
                  <a:ext uri="{FF2B5EF4-FFF2-40B4-BE49-F238E27FC236}">
                    <a16:creationId xmlns:a16="http://schemas.microsoft.com/office/drawing/2014/main" id="{25FA3C25-D914-44F3-9D1E-1E8AB2C32D2D}"/>
                  </a:ext>
                </a:extLst>
              </p:cNvPr>
              <p:cNvSpPr/>
              <p:nvPr/>
            </p:nvSpPr>
            <p:spPr>
              <a:xfrm>
                <a:off x="111237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81" name="Freeform: Shape 406">
                <a:extLst>
                  <a:ext uri="{FF2B5EF4-FFF2-40B4-BE49-F238E27FC236}">
                    <a16:creationId xmlns:a16="http://schemas.microsoft.com/office/drawing/2014/main" id="{EC3A2FD4-863C-466D-8370-32270BEC2DB4}"/>
                  </a:ext>
                </a:extLst>
              </p:cNvPr>
              <p:cNvSpPr/>
              <p:nvPr/>
            </p:nvSpPr>
            <p:spPr>
              <a:xfrm>
                <a:off x="111618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82" name="Freeform: Shape 407">
                <a:extLst>
                  <a:ext uri="{FF2B5EF4-FFF2-40B4-BE49-F238E27FC236}">
                    <a16:creationId xmlns:a16="http://schemas.microsoft.com/office/drawing/2014/main" id="{797B02D8-4DB8-4BB6-A3BF-D80150EE3195}"/>
                  </a:ext>
                </a:extLst>
              </p:cNvPr>
              <p:cNvSpPr/>
              <p:nvPr/>
            </p:nvSpPr>
            <p:spPr>
              <a:xfrm>
                <a:off x="111809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83" name="Freeform: Shape 408">
                <a:extLst>
                  <a:ext uri="{FF2B5EF4-FFF2-40B4-BE49-F238E27FC236}">
                    <a16:creationId xmlns:a16="http://schemas.microsoft.com/office/drawing/2014/main" id="{6E146BEA-6A9B-4D45-BCAF-6874C1F9C1A7}"/>
                  </a:ext>
                </a:extLst>
              </p:cNvPr>
              <p:cNvSpPr/>
              <p:nvPr/>
            </p:nvSpPr>
            <p:spPr>
              <a:xfrm>
                <a:off x="111999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84" name="Freeform: Shape 409">
                <a:extLst>
                  <a:ext uri="{FF2B5EF4-FFF2-40B4-BE49-F238E27FC236}">
                    <a16:creationId xmlns:a16="http://schemas.microsoft.com/office/drawing/2014/main" id="{946A7213-6268-4159-A788-F227868D8A07}"/>
                  </a:ext>
                </a:extLst>
              </p:cNvPr>
              <p:cNvSpPr/>
              <p:nvPr/>
            </p:nvSpPr>
            <p:spPr>
              <a:xfrm>
                <a:off x="111999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85" name="Freeform: Shape 410">
                <a:extLst>
                  <a:ext uri="{FF2B5EF4-FFF2-40B4-BE49-F238E27FC236}">
                    <a16:creationId xmlns:a16="http://schemas.microsoft.com/office/drawing/2014/main" id="{4E6F744E-B098-482D-A58F-51B7847228D3}"/>
                  </a:ext>
                </a:extLst>
              </p:cNvPr>
              <p:cNvSpPr/>
              <p:nvPr/>
            </p:nvSpPr>
            <p:spPr>
              <a:xfrm>
                <a:off x="112380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86" name="Freeform: Shape 411">
                <a:extLst>
                  <a:ext uri="{FF2B5EF4-FFF2-40B4-BE49-F238E27FC236}">
                    <a16:creationId xmlns:a16="http://schemas.microsoft.com/office/drawing/2014/main" id="{970FA09B-4938-414F-A25D-FE4F12D643BF}"/>
                  </a:ext>
                </a:extLst>
              </p:cNvPr>
              <p:cNvSpPr/>
              <p:nvPr/>
            </p:nvSpPr>
            <p:spPr>
              <a:xfrm>
                <a:off x="112571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87" name="Freeform: Shape 412">
                <a:extLst>
                  <a:ext uri="{FF2B5EF4-FFF2-40B4-BE49-F238E27FC236}">
                    <a16:creationId xmlns:a16="http://schemas.microsoft.com/office/drawing/2014/main" id="{ADB9E38A-44A8-43F9-8C48-3D1546658758}"/>
                  </a:ext>
                </a:extLst>
              </p:cNvPr>
              <p:cNvSpPr/>
              <p:nvPr/>
            </p:nvSpPr>
            <p:spPr>
              <a:xfrm>
                <a:off x="112952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88" name="Freeform: Shape 413">
                <a:extLst>
                  <a:ext uri="{FF2B5EF4-FFF2-40B4-BE49-F238E27FC236}">
                    <a16:creationId xmlns:a16="http://schemas.microsoft.com/office/drawing/2014/main" id="{6DA69D41-4673-441A-A368-FF7268CE00C6}"/>
                  </a:ext>
                </a:extLst>
              </p:cNvPr>
              <p:cNvSpPr/>
              <p:nvPr/>
            </p:nvSpPr>
            <p:spPr>
              <a:xfrm>
                <a:off x="113142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89" name="Freeform: Shape 414">
                <a:extLst>
                  <a:ext uri="{FF2B5EF4-FFF2-40B4-BE49-F238E27FC236}">
                    <a16:creationId xmlns:a16="http://schemas.microsoft.com/office/drawing/2014/main" id="{F1A68A5D-C908-42D8-8D99-46C561AEF94E}"/>
                  </a:ext>
                </a:extLst>
              </p:cNvPr>
              <p:cNvSpPr/>
              <p:nvPr/>
            </p:nvSpPr>
            <p:spPr>
              <a:xfrm>
                <a:off x="1133330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90" name="Freeform: Shape 415">
                <a:extLst>
                  <a:ext uri="{FF2B5EF4-FFF2-40B4-BE49-F238E27FC236}">
                    <a16:creationId xmlns:a16="http://schemas.microsoft.com/office/drawing/2014/main" id="{BBD896F1-66DB-43D0-91FE-1B3FB0D8E904}"/>
                  </a:ext>
                </a:extLst>
              </p:cNvPr>
              <p:cNvSpPr/>
              <p:nvPr/>
            </p:nvSpPr>
            <p:spPr>
              <a:xfrm>
                <a:off x="1139045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91" name="Freeform: Shape 416">
                <a:extLst>
                  <a:ext uri="{FF2B5EF4-FFF2-40B4-BE49-F238E27FC236}">
                    <a16:creationId xmlns:a16="http://schemas.microsoft.com/office/drawing/2014/main" id="{47BF0F6F-6A6C-4D6C-ACBC-0D0C263B7142}"/>
                  </a:ext>
                </a:extLst>
              </p:cNvPr>
              <p:cNvSpPr/>
              <p:nvPr/>
            </p:nvSpPr>
            <p:spPr>
              <a:xfrm>
                <a:off x="1144761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92" name="Freeform: Shape 417">
                <a:extLst>
                  <a:ext uri="{FF2B5EF4-FFF2-40B4-BE49-F238E27FC236}">
                    <a16:creationId xmlns:a16="http://schemas.microsoft.com/office/drawing/2014/main" id="{32AFAB28-8C4B-4A88-81C3-6A287070BA8F}"/>
                  </a:ext>
                </a:extLst>
              </p:cNvPr>
              <p:cNvSpPr/>
              <p:nvPr/>
            </p:nvSpPr>
            <p:spPr>
              <a:xfrm>
                <a:off x="1146666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93" name="Freeform: Shape 418">
                <a:extLst>
                  <a:ext uri="{FF2B5EF4-FFF2-40B4-BE49-F238E27FC236}">
                    <a16:creationId xmlns:a16="http://schemas.microsoft.com/office/drawing/2014/main" id="{3F2EEBDD-AD97-4F6B-901A-916F5C1A4993}"/>
                  </a:ext>
                </a:extLst>
              </p:cNvPr>
              <p:cNvSpPr/>
              <p:nvPr/>
            </p:nvSpPr>
            <p:spPr>
              <a:xfrm>
                <a:off x="1152381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94" name="Freeform: Shape 419">
                <a:extLst>
                  <a:ext uri="{FF2B5EF4-FFF2-40B4-BE49-F238E27FC236}">
                    <a16:creationId xmlns:a16="http://schemas.microsoft.com/office/drawing/2014/main" id="{56D4B6F0-537A-4193-AA6A-DC7A6DC5A06F}"/>
                  </a:ext>
                </a:extLst>
              </p:cNvPr>
              <p:cNvSpPr/>
              <p:nvPr/>
            </p:nvSpPr>
            <p:spPr>
              <a:xfrm>
                <a:off x="1154286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95" name="Freeform: Shape 420">
                <a:extLst>
                  <a:ext uri="{FF2B5EF4-FFF2-40B4-BE49-F238E27FC236}">
                    <a16:creationId xmlns:a16="http://schemas.microsoft.com/office/drawing/2014/main" id="{1749B4F5-1A2B-462F-AE5A-E9DA7BD7196E}"/>
                  </a:ext>
                </a:extLst>
              </p:cNvPr>
              <p:cNvSpPr/>
              <p:nvPr/>
            </p:nvSpPr>
            <p:spPr>
              <a:xfrm>
                <a:off x="1163811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96" name="Freeform: Shape 421">
                <a:extLst>
                  <a:ext uri="{FF2B5EF4-FFF2-40B4-BE49-F238E27FC236}">
                    <a16:creationId xmlns:a16="http://schemas.microsoft.com/office/drawing/2014/main" id="{3EF43B34-71D7-473B-A6F0-07FE6A5C238C}"/>
                  </a:ext>
                </a:extLst>
              </p:cNvPr>
              <p:cNvSpPr/>
              <p:nvPr/>
            </p:nvSpPr>
            <p:spPr>
              <a:xfrm>
                <a:off x="1167621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97" name="Freeform: Shape 422">
                <a:extLst>
                  <a:ext uri="{FF2B5EF4-FFF2-40B4-BE49-F238E27FC236}">
                    <a16:creationId xmlns:a16="http://schemas.microsoft.com/office/drawing/2014/main" id="{C7C77CEB-A1FF-4A29-B44F-F3A8A8CA7CB6}"/>
                  </a:ext>
                </a:extLst>
              </p:cNvPr>
              <p:cNvSpPr/>
              <p:nvPr/>
            </p:nvSpPr>
            <p:spPr>
              <a:xfrm>
                <a:off x="1173336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98" name="Freeform: Shape 423">
                <a:extLst>
                  <a:ext uri="{FF2B5EF4-FFF2-40B4-BE49-F238E27FC236}">
                    <a16:creationId xmlns:a16="http://schemas.microsoft.com/office/drawing/2014/main" id="{45CD4E36-FA2A-4905-AB3E-2355C3F4306F}"/>
                  </a:ext>
                </a:extLst>
              </p:cNvPr>
              <p:cNvSpPr/>
              <p:nvPr/>
            </p:nvSpPr>
            <p:spPr>
              <a:xfrm>
                <a:off x="1179051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sp>
            <p:nvSpPr>
              <p:cNvPr id="299" name="Freeform: Shape 424">
                <a:extLst>
                  <a:ext uri="{FF2B5EF4-FFF2-40B4-BE49-F238E27FC236}">
                    <a16:creationId xmlns:a16="http://schemas.microsoft.com/office/drawing/2014/main" id="{8622BCE7-38E2-4BCC-9B01-C1A05C97A5B0}"/>
                  </a:ext>
                </a:extLst>
              </p:cNvPr>
              <p:cNvSpPr/>
              <p:nvPr/>
            </p:nvSpPr>
            <p:spPr>
              <a:xfrm>
                <a:off x="11866711" y="349363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tlCol="0" anchor="ctr"/>
              <a:lstStyle/>
              <a:p>
                <a:endParaRPr lang="en-GB" sz="1400"/>
              </a:p>
            </p:txBody>
          </p:sp>
        </p:grpSp>
        <p:grpSp>
          <p:nvGrpSpPr>
            <p:cNvPr id="40" name="Group 39">
              <a:extLst>
                <a:ext uri="{FF2B5EF4-FFF2-40B4-BE49-F238E27FC236}">
                  <a16:creationId xmlns:a16="http://schemas.microsoft.com/office/drawing/2014/main" id="{8974FF02-D9F0-4FE0-BD59-B0C9A8ED6F4E}"/>
                </a:ext>
              </a:extLst>
            </p:cNvPr>
            <p:cNvGrpSpPr/>
            <p:nvPr/>
          </p:nvGrpSpPr>
          <p:grpSpPr>
            <a:xfrm>
              <a:off x="1094422" y="2468993"/>
              <a:ext cx="4219258" cy="1381647"/>
              <a:chOff x="1094422" y="2468993"/>
              <a:chExt cx="4331018" cy="1381647"/>
            </a:xfrm>
          </p:grpSpPr>
          <p:sp>
            <p:nvSpPr>
              <p:cNvPr id="42" name="Freeform: Shape 429">
                <a:extLst>
                  <a:ext uri="{FF2B5EF4-FFF2-40B4-BE49-F238E27FC236}">
                    <a16:creationId xmlns:a16="http://schemas.microsoft.com/office/drawing/2014/main" id="{53A6ABDD-602B-421F-AF81-FD46D48EF797}"/>
                  </a:ext>
                </a:extLst>
              </p:cNvPr>
              <p:cNvSpPr/>
              <p:nvPr/>
            </p:nvSpPr>
            <p:spPr>
              <a:xfrm>
                <a:off x="1094422" y="2468993"/>
                <a:ext cx="4331018" cy="1335232"/>
              </a:xfrm>
              <a:custGeom>
                <a:avLst/>
                <a:gdLst>
                  <a:gd name="connsiteX0" fmla="*/ 5093475 w 5093474"/>
                  <a:gd name="connsiteY0" fmla="*/ 1462859 h 1462858"/>
                  <a:gd name="connsiteX1" fmla="*/ 3468919 w 5093474"/>
                  <a:gd name="connsiteY1" fmla="*/ 1462859 h 1462858"/>
                  <a:gd name="connsiteX2" fmla="*/ 3468919 w 5093474"/>
                  <a:gd name="connsiteY2" fmla="*/ 1414853 h 1462858"/>
                  <a:gd name="connsiteX3" fmla="*/ 3431019 w 5093474"/>
                  <a:gd name="connsiteY3" fmla="*/ 1414853 h 1462858"/>
                  <a:gd name="connsiteX4" fmla="*/ 3431019 w 5093474"/>
                  <a:gd name="connsiteY4" fmla="*/ 1379487 h 1462858"/>
                  <a:gd name="connsiteX5" fmla="*/ 3375441 w 5093474"/>
                  <a:gd name="connsiteY5" fmla="*/ 1379487 h 1462858"/>
                  <a:gd name="connsiteX6" fmla="*/ 3375441 w 5093474"/>
                  <a:gd name="connsiteY6" fmla="*/ 1344111 h 1462858"/>
                  <a:gd name="connsiteX7" fmla="*/ 3327435 w 5093474"/>
                  <a:gd name="connsiteY7" fmla="*/ 1344111 h 1462858"/>
                  <a:gd name="connsiteX8" fmla="*/ 3327435 w 5093474"/>
                  <a:gd name="connsiteY8" fmla="*/ 1321375 h 1462858"/>
                  <a:gd name="connsiteX9" fmla="*/ 3249111 w 5093474"/>
                  <a:gd name="connsiteY9" fmla="*/ 1321375 h 1462858"/>
                  <a:gd name="connsiteX10" fmla="*/ 3249111 w 5093474"/>
                  <a:gd name="connsiteY10" fmla="*/ 1283475 h 1462858"/>
                  <a:gd name="connsiteX11" fmla="*/ 2587162 w 5093474"/>
                  <a:gd name="connsiteY11" fmla="*/ 1283475 h 1462858"/>
                  <a:gd name="connsiteX12" fmla="*/ 2587162 w 5093474"/>
                  <a:gd name="connsiteY12" fmla="*/ 1222839 h 1462858"/>
                  <a:gd name="connsiteX13" fmla="*/ 2516419 w 5093474"/>
                  <a:gd name="connsiteY13" fmla="*/ 1222839 h 1462858"/>
                  <a:gd name="connsiteX14" fmla="*/ 2516419 w 5093474"/>
                  <a:gd name="connsiteY14" fmla="*/ 1149572 h 1462858"/>
                  <a:gd name="connsiteX15" fmla="*/ 2001012 w 5093474"/>
                  <a:gd name="connsiteY15" fmla="*/ 1149572 h 1462858"/>
                  <a:gd name="connsiteX16" fmla="*/ 2001012 w 5093474"/>
                  <a:gd name="connsiteY16" fmla="*/ 1086402 h 1462858"/>
                  <a:gd name="connsiteX17" fmla="*/ 1808988 w 5093474"/>
                  <a:gd name="connsiteY17" fmla="*/ 1086402 h 1462858"/>
                  <a:gd name="connsiteX18" fmla="*/ 1808988 w 5093474"/>
                  <a:gd name="connsiteY18" fmla="*/ 1043454 h 1462858"/>
                  <a:gd name="connsiteX19" fmla="*/ 1781204 w 5093474"/>
                  <a:gd name="connsiteY19" fmla="*/ 1043454 h 1462858"/>
                  <a:gd name="connsiteX20" fmla="*/ 1781204 w 5093474"/>
                  <a:gd name="connsiteY20" fmla="*/ 1010612 h 1462858"/>
                  <a:gd name="connsiteX21" fmla="*/ 1743304 w 5093474"/>
                  <a:gd name="connsiteY21" fmla="*/ 1010612 h 1462858"/>
                  <a:gd name="connsiteX22" fmla="*/ 1743304 w 5093474"/>
                  <a:gd name="connsiteY22" fmla="*/ 997982 h 1462858"/>
                  <a:gd name="connsiteX23" fmla="*/ 1720567 w 5093474"/>
                  <a:gd name="connsiteY23" fmla="*/ 997982 h 1462858"/>
                  <a:gd name="connsiteX24" fmla="*/ 1720567 w 5093474"/>
                  <a:gd name="connsiteY24" fmla="*/ 967664 h 1462858"/>
                  <a:gd name="connsiteX25" fmla="*/ 1672561 w 5093474"/>
                  <a:gd name="connsiteY25" fmla="*/ 967664 h 1462858"/>
                  <a:gd name="connsiteX26" fmla="*/ 1672561 w 5093474"/>
                  <a:gd name="connsiteY26" fmla="*/ 924708 h 1462858"/>
                  <a:gd name="connsiteX27" fmla="*/ 1619507 w 5093474"/>
                  <a:gd name="connsiteY27" fmla="*/ 924708 h 1462858"/>
                  <a:gd name="connsiteX28" fmla="*/ 1619507 w 5093474"/>
                  <a:gd name="connsiteY28" fmla="*/ 899443 h 1462858"/>
                  <a:gd name="connsiteX29" fmla="*/ 1596762 w 5093474"/>
                  <a:gd name="connsiteY29" fmla="*/ 899443 h 1462858"/>
                  <a:gd name="connsiteX30" fmla="*/ 1596762 w 5093474"/>
                  <a:gd name="connsiteY30" fmla="*/ 861545 h 1462858"/>
                  <a:gd name="connsiteX31" fmla="*/ 1563919 w 5093474"/>
                  <a:gd name="connsiteY31" fmla="*/ 861545 h 1462858"/>
                  <a:gd name="connsiteX32" fmla="*/ 1563919 w 5093474"/>
                  <a:gd name="connsiteY32" fmla="*/ 826174 h 1462858"/>
                  <a:gd name="connsiteX33" fmla="*/ 1538649 w 5093474"/>
                  <a:gd name="connsiteY33" fmla="*/ 826174 h 1462858"/>
                  <a:gd name="connsiteX34" fmla="*/ 1538649 w 5093474"/>
                  <a:gd name="connsiteY34" fmla="*/ 803435 h 1462858"/>
                  <a:gd name="connsiteX35" fmla="*/ 1508331 w 5093474"/>
                  <a:gd name="connsiteY35" fmla="*/ 803435 h 1462858"/>
                  <a:gd name="connsiteX36" fmla="*/ 1508331 w 5093474"/>
                  <a:gd name="connsiteY36" fmla="*/ 783223 h 1462858"/>
                  <a:gd name="connsiteX37" fmla="*/ 1369381 w 5093474"/>
                  <a:gd name="connsiteY37" fmla="*/ 783223 h 1462858"/>
                  <a:gd name="connsiteX38" fmla="*/ 1369381 w 5093474"/>
                  <a:gd name="connsiteY38" fmla="*/ 770591 h 1462858"/>
                  <a:gd name="connsiteX39" fmla="*/ 1323899 w 5093474"/>
                  <a:gd name="connsiteY39" fmla="*/ 770591 h 1462858"/>
                  <a:gd name="connsiteX40" fmla="*/ 1323899 w 5093474"/>
                  <a:gd name="connsiteY40" fmla="*/ 722587 h 1462858"/>
                  <a:gd name="connsiteX41" fmla="*/ 1273369 w 5093474"/>
                  <a:gd name="connsiteY41" fmla="*/ 722587 h 1462858"/>
                  <a:gd name="connsiteX42" fmla="*/ 1273369 w 5093474"/>
                  <a:gd name="connsiteY42" fmla="*/ 697321 h 1462858"/>
                  <a:gd name="connsiteX43" fmla="*/ 1174833 w 5093474"/>
                  <a:gd name="connsiteY43" fmla="*/ 697321 h 1462858"/>
                  <a:gd name="connsiteX44" fmla="*/ 1174833 w 5093474"/>
                  <a:gd name="connsiteY44" fmla="*/ 682161 h 1462858"/>
                  <a:gd name="connsiteX45" fmla="*/ 1088936 w 5093474"/>
                  <a:gd name="connsiteY45" fmla="*/ 682161 h 1462858"/>
                  <a:gd name="connsiteX46" fmla="*/ 1088936 w 5093474"/>
                  <a:gd name="connsiteY46" fmla="*/ 644264 h 1462858"/>
                  <a:gd name="connsiteX47" fmla="*/ 1035872 w 5093474"/>
                  <a:gd name="connsiteY47" fmla="*/ 644264 h 1462858"/>
                  <a:gd name="connsiteX48" fmla="*/ 1035872 w 5093474"/>
                  <a:gd name="connsiteY48" fmla="*/ 629105 h 1462858"/>
                  <a:gd name="connsiteX49" fmla="*/ 932288 w 5093474"/>
                  <a:gd name="connsiteY49" fmla="*/ 629105 h 1462858"/>
                  <a:gd name="connsiteX50" fmla="*/ 932288 w 5093474"/>
                  <a:gd name="connsiteY50" fmla="*/ 621525 h 1462858"/>
                  <a:gd name="connsiteX51" fmla="*/ 879231 w 5093474"/>
                  <a:gd name="connsiteY51" fmla="*/ 621525 h 1462858"/>
                  <a:gd name="connsiteX52" fmla="*/ 879231 w 5093474"/>
                  <a:gd name="connsiteY52" fmla="*/ 601313 h 1462858"/>
                  <a:gd name="connsiteX53" fmla="*/ 818594 w 5093474"/>
                  <a:gd name="connsiteY53" fmla="*/ 601313 h 1462858"/>
                  <a:gd name="connsiteX54" fmla="*/ 818594 w 5093474"/>
                  <a:gd name="connsiteY54" fmla="*/ 538150 h 1462858"/>
                  <a:gd name="connsiteX55" fmla="*/ 765537 w 5093474"/>
                  <a:gd name="connsiteY55" fmla="*/ 538150 h 1462858"/>
                  <a:gd name="connsiteX56" fmla="*/ 765537 w 5093474"/>
                  <a:gd name="connsiteY56" fmla="*/ 447195 h 1462858"/>
                  <a:gd name="connsiteX57" fmla="*/ 704901 w 5093474"/>
                  <a:gd name="connsiteY57" fmla="*/ 447195 h 1462858"/>
                  <a:gd name="connsiteX58" fmla="*/ 704901 w 5093474"/>
                  <a:gd name="connsiteY58" fmla="*/ 414350 h 1462858"/>
                  <a:gd name="connsiteX59" fmla="*/ 641737 w 5093474"/>
                  <a:gd name="connsiteY59" fmla="*/ 414350 h 1462858"/>
                  <a:gd name="connsiteX60" fmla="*/ 641737 w 5093474"/>
                  <a:gd name="connsiteY60" fmla="*/ 401718 h 1462858"/>
                  <a:gd name="connsiteX61" fmla="*/ 581101 w 5093474"/>
                  <a:gd name="connsiteY61" fmla="*/ 401718 h 1462858"/>
                  <a:gd name="connsiteX62" fmla="*/ 581101 w 5093474"/>
                  <a:gd name="connsiteY62" fmla="*/ 348661 h 1462858"/>
                  <a:gd name="connsiteX63" fmla="*/ 555835 w 5093474"/>
                  <a:gd name="connsiteY63" fmla="*/ 348661 h 1462858"/>
                  <a:gd name="connsiteX64" fmla="*/ 555835 w 5093474"/>
                  <a:gd name="connsiteY64" fmla="*/ 313290 h 1462858"/>
                  <a:gd name="connsiteX65" fmla="*/ 512884 w 5093474"/>
                  <a:gd name="connsiteY65" fmla="*/ 313290 h 1462858"/>
                  <a:gd name="connsiteX66" fmla="*/ 512884 w 5093474"/>
                  <a:gd name="connsiteY66" fmla="*/ 280445 h 1462858"/>
                  <a:gd name="connsiteX67" fmla="*/ 487619 w 5093474"/>
                  <a:gd name="connsiteY67" fmla="*/ 280445 h 1462858"/>
                  <a:gd name="connsiteX68" fmla="*/ 487619 w 5093474"/>
                  <a:gd name="connsiteY68" fmla="*/ 214754 h 1462858"/>
                  <a:gd name="connsiteX69" fmla="*/ 457301 w 5093474"/>
                  <a:gd name="connsiteY69" fmla="*/ 214754 h 1462858"/>
                  <a:gd name="connsiteX70" fmla="*/ 457301 w 5093474"/>
                  <a:gd name="connsiteY70" fmla="*/ 219807 h 1462858"/>
                  <a:gd name="connsiteX71" fmla="*/ 472460 w 5093474"/>
                  <a:gd name="connsiteY71" fmla="*/ 219807 h 1462858"/>
                  <a:gd name="connsiteX72" fmla="*/ 472460 w 5093474"/>
                  <a:gd name="connsiteY72" fmla="*/ 176856 h 1462858"/>
                  <a:gd name="connsiteX73" fmla="*/ 434562 w 5093474"/>
                  <a:gd name="connsiteY73" fmla="*/ 176856 h 1462858"/>
                  <a:gd name="connsiteX74" fmla="*/ 434562 w 5093474"/>
                  <a:gd name="connsiteY74" fmla="*/ 141485 h 1462858"/>
                  <a:gd name="connsiteX75" fmla="*/ 411824 w 5093474"/>
                  <a:gd name="connsiteY75" fmla="*/ 141485 h 1462858"/>
                  <a:gd name="connsiteX76" fmla="*/ 411824 w 5093474"/>
                  <a:gd name="connsiteY76" fmla="*/ 108641 h 1462858"/>
                  <a:gd name="connsiteX77" fmla="*/ 351187 w 5093474"/>
                  <a:gd name="connsiteY77" fmla="*/ 108641 h 1462858"/>
                  <a:gd name="connsiteX78" fmla="*/ 351187 w 5093474"/>
                  <a:gd name="connsiteY78" fmla="*/ 73269 h 1462858"/>
                  <a:gd name="connsiteX79" fmla="*/ 315816 w 5093474"/>
                  <a:gd name="connsiteY79" fmla="*/ 73269 h 1462858"/>
                  <a:gd name="connsiteX80" fmla="*/ 315816 w 5093474"/>
                  <a:gd name="connsiteY80" fmla="*/ 58110 h 1462858"/>
                  <a:gd name="connsiteX81" fmla="*/ 242547 w 5093474"/>
                  <a:gd name="connsiteY81" fmla="*/ 58110 h 1462858"/>
                  <a:gd name="connsiteX82" fmla="*/ 242547 w 5093474"/>
                  <a:gd name="connsiteY82" fmla="*/ 48004 h 1462858"/>
                  <a:gd name="connsiteX83" fmla="*/ 144012 w 5093474"/>
                  <a:gd name="connsiteY83" fmla="*/ 48004 h 1462858"/>
                  <a:gd name="connsiteX84" fmla="*/ 144012 w 5093474"/>
                  <a:gd name="connsiteY84" fmla="*/ 0 h 1462858"/>
                  <a:gd name="connsiteX85" fmla="*/ 0 w 5093474"/>
                  <a:gd name="connsiteY85" fmla="*/ 0 h 146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093474" h="1462858">
                    <a:moveTo>
                      <a:pt x="5093475" y="1462859"/>
                    </a:moveTo>
                    <a:lnTo>
                      <a:pt x="3468919" y="1462859"/>
                    </a:lnTo>
                    <a:lnTo>
                      <a:pt x="3468919" y="1414853"/>
                    </a:lnTo>
                    <a:lnTo>
                      <a:pt x="3431019" y="1414853"/>
                    </a:lnTo>
                    <a:lnTo>
                      <a:pt x="3431019" y="1379487"/>
                    </a:lnTo>
                    <a:lnTo>
                      <a:pt x="3375441" y="1379487"/>
                    </a:lnTo>
                    <a:lnTo>
                      <a:pt x="3375441" y="1344111"/>
                    </a:lnTo>
                    <a:lnTo>
                      <a:pt x="3327435" y="1344111"/>
                    </a:lnTo>
                    <a:lnTo>
                      <a:pt x="3327435" y="1321375"/>
                    </a:lnTo>
                    <a:lnTo>
                      <a:pt x="3249111" y="1321375"/>
                    </a:lnTo>
                    <a:lnTo>
                      <a:pt x="3249111" y="1283475"/>
                    </a:lnTo>
                    <a:lnTo>
                      <a:pt x="2587162" y="1283475"/>
                    </a:lnTo>
                    <a:lnTo>
                      <a:pt x="2587162" y="1222839"/>
                    </a:lnTo>
                    <a:lnTo>
                      <a:pt x="2516419" y="1222839"/>
                    </a:lnTo>
                    <a:lnTo>
                      <a:pt x="2516419" y="1149572"/>
                    </a:lnTo>
                    <a:lnTo>
                      <a:pt x="2001012" y="1149572"/>
                    </a:lnTo>
                    <a:lnTo>
                      <a:pt x="2001012" y="1086402"/>
                    </a:lnTo>
                    <a:lnTo>
                      <a:pt x="1808988" y="1086402"/>
                    </a:lnTo>
                    <a:lnTo>
                      <a:pt x="1808988" y="1043454"/>
                    </a:lnTo>
                    <a:lnTo>
                      <a:pt x="1781204" y="1043454"/>
                    </a:lnTo>
                    <a:lnTo>
                      <a:pt x="1781204" y="1010612"/>
                    </a:lnTo>
                    <a:lnTo>
                      <a:pt x="1743304" y="1010612"/>
                    </a:lnTo>
                    <a:lnTo>
                      <a:pt x="1743304" y="997982"/>
                    </a:lnTo>
                    <a:lnTo>
                      <a:pt x="1720567" y="997982"/>
                    </a:lnTo>
                    <a:lnTo>
                      <a:pt x="1720567" y="967664"/>
                    </a:lnTo>
                    <a:lnTo>
                      <a:pt x="1672561" y="967664"/>
                    </a:lnTo>
                    <a:lnTo>
                      <a:pt x="1672561" y="924708"/>
                    </a:lnTo>
                    <a:lnTo>
                      <a:pt x="1619507" y="924708"/>
                    </a:lnTo>
                    <a:lnTo>
                      <a:pt x="1619507" y="899443"/>
                    </a:lnTo>
                    <a:lnTo>
                      <a:pt x="1596762" y="899443"/>
                    </a:lnTo>
                    <a:lnTo>
                      <a:pt x="1596762" y="861545"/>
                    </a:lnTo>
                    <a:lnTo>
                      <a:pt x="1563919" y="861545"/>
                    </a:lnTo>
                    <a:lnTo>
                      <a:pt x="1563919" y="826174"/>
                    </a:lnTo>
                    <a:lnTo>
                      <a:pt x="1538649" y="826174"/>
                    </a:lnTo>
                    <a:lnTo>
                      <a:pt x="1538649" y="803435"/>
                    </a:lnTo>
                    <a:lnTo>
                      <a:pt x="1508331" y="803435"/>
                    </a:lnTo>
                    <a:lnTo>
                      <a:pt x="1508331" y="783223"/>
                    </a:lnTo>
                    <a:lnTo>
                      <a:pt x="1369381" y="783223"/>
                    </a:lnTo>
                    <a:lnTo>
                      <a:pt x="1369381" y="770591"/>
                    </a:lnTo>
                    <a:lnTo>
                      <a:pt x="1323899" y="770591"/>
                    </a:lnTo>
                    <a:lnTo>
                      <a:pt x="1323899" y="722587"/>
                    </a:lnTo>
                    <a:lnTo>
                      <a:pt x="1273369" y="722587"/>
                    </a:lnTo>
                    <a:lnTo>
                      <a:pt x="1273369" y="697321"/>
                    </a:lnTo>
                    <a:lnTo>
                      <a:pt x="1174833" y="697321"/>
                    </a:lnTo>
                    <a:lnTo>
                      <a:pt x="1174833" y="682161"/>
                    </a:lnTo>
                    <a:lnTo>
                      <a:pt x="1088936" y="682161"/>
                    </a:lnTo>
                    <a:lnTo>
                      <a:pt x="1088936" y="644264"/>
                    </a:lnTo>
                    <a:lnTo>
                      <a:pt x="1035872" y="644264"/>
                    </a:lnTo>
                    <a:lnTo>
                      <a:pt x="1035872" y="629105"/>
                    </a:lnTo>
                    <a:lnTo>
                      <a:pt x="932288" y="629105"/>
                    </a:lnTo>
                    <a:lnTo>
                      <a:pt x="932288" y="621525"/>
                    </a:lnTo>
                    <a:lnTo>
                      <a:pt x="879231" y="621525"/>
                    </a:lnTo>
                    <a:lnTo>
                      <a:pt x="879231" y="601313"/>
                    </a:lnTo>
                    <a:lnTo>
                      <a:pt x="818594" y="601313"/>
                    </a:lnTo>
                    <a:lnTo>
                      <a:pt x="818594" y="538150"/>
                    </a:lnTo>
                    <a:lnTo>
                      <a:pt x="765537" y="538150"/>
                    </a:lnTo>
                    <a:lnTo>
                      <a:pt x="765537" y="447195"/>
                    </a:lnTo>
                    <a:lnTo>
                      <a:pt x="704901" y="447195"/>
                    </a:lnTo>
                    <a:lnTo>
                      <a:pt x="704901" y="414350"/>
                    </a:lnTo>
                    <a:lnTo>
                      <a:pt x="641737" y="414350"/>
                    </a:lnTo>
                    <a:lnTo>
                      <a:pt x="641737" y="401718"/>
                    </a:lnTo>
                    <a:lnTo>
                      <a:pt x="581101" y="401718"/>
                    </a:lnTo>
                    <a:lnTo>
                      <a:pt x="581101" y="348661"/>
                    </a:lnTo>
                    <a:lnTo>
                      <a:pt x="555835" y="348661"/>
                    </a:lnTo>
                    <a:lnTo>
                      <a:pt x="555835" y="313290"/>
                    </a:lnTo>
                    <a:lnTo>
                      <a:pt x="512884" y="313290"/>
                    </a:lnTo>
                    <a:lnTo>
                      <a:pt x="512884" y="280445"/>
                    </a:lnTo>
                    <a:lnTo>
                      <a:pt x="487619" y="280445"/>
                    </a:lnTo>
                    <a:lnTo>
                      <a:pt x="487619" y="214754"/>
                    </a:lnTo>
                    <a:lnTo>
                      <a:pt x="457301" y="214754"/>
                    </a:lnTo>
                    <a:lnTo>
                      <a:pt x="457301" y="219807"/>
                    </a:lnTo>
                    <a:lnTo>
                      <a:pt x="472460" y="219807"/>
                    </a:lnTo>
                    <a:lnTo>
                      <a:pt x="472460" y="176856"/>
                    </a:lnTo>
                    <a:lnTo>
                      <a:pt x="434562" y="176856"/>
                    </a:lnTo>
                    <a:lnTo>
                      <a:pt x="434562" y="141485"/>
                    </a:lnTo>
                    <a:lnTo>
                      <a:pt x="411824" y="141485"/>
                    </a:lnTo>
                    <a:lnTo>
                      <a:pt x="411824" y="108641"/>
                    </a:lnTo>
                    <a:lnTo>
                      <a:pt x="351187" y="108641"/>
                    </a:lnTo>
                    <a:lnTo>
                      <a:pt x="351187" y="73269"/>
                    </a:lnTo>
                    <a:lnTo>
                      <a:pt x="315816" y="73269"/>
                    </a:lnTo>
                    <a:lnTo>
                      <a:pt x="315816" y="58110"/>
                    </a:lnTo>
                    <a:lnTo>
                      <a:pt x="242547" y="58110"/>
                    </a:lnTo>
                    <a:lnTo>
                      <a:pt x="242547" y="48004"/>
                    </a:lnTo>
                    <a:lnTo>
                      <a:pt x="144012" y="48004"/>
                    </a:lnTo>
                    <a:lnTo>
                      <a:pt x="144012" y="0"/>
                    </a:lnTo>
                    <a:lnTo>
                      <a:pt x="0" y="0"/>
                    </a:lnTo>
                  </a:path>
                </a:pathLst>
              </a:custGeom>
              <a:noFill/>
              <a:ln w="22225" cap="flat">
                <a:solidFill>
                  <a:schemeClr val="accent2"/>
                </a:solidFill>
                <a:prstDash val="solid"/>
                <a:miter/>
              </a:ln>
            </p:spPr>
            <p:txBody>
              <a:bodyPr rtlCol="0" anchor="ctr"/>
              <a:lstStyle/>
              <a:p>
                <a:endParaRPr lang="en-GB" sz="1400"/>
              </a:p>
            </p:txBody>
          </p:sp>
          <p:sp>
            <p:nvSpPr>
              <p:cNvPr id="43" name="Freeform: Shape 430">
                <a:extLst>
                  <a:ext uri="{FF2B5EF4-FFF2-40B4-BE49-F238E27FC236}">
                    <a16:creationId xmlns:a16="http://schemas.microsoft.com/office/drawing/2014/main" id="{CE9E1577-CA0D-4F07-91F1-1B813239FB2B}"/>
                  </a:ext>
                </a:extLst>
              </p:cNvPr>
              <p:cNvSpPr/>
              <p:nvPr/>
            </p:nvSpPr>
            <p:spPr>
              <a:xfrm>
                <a:off x="2679884" y="3428915"/>
                <a:ext cx="8099" cy="98580"/>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44" name="Freeform: Shape 431">
                <a:extLst>
                  <a:ext uri="{FF2B5EF4-FFF2-40B4-BE49-F238E27FC236}">
                    <a16:creationId xmlns:a16="http://schemas.microsoft.com/office/drawing/2014/main" id="{67D8DDD8-087F-4560-8F44-C8D92D50C4FD}"/>
                  </a:ext>
                </a:extLst>
              </p:cNvPr>
              <p:cNvSpPr/>
              <p:nvPr/>
            </p:nvSpPr>
            <p:spPr>
              <a:xfrm>
                <a:off x="2825669" y="348107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45" name="Freeform: Shape 432">
                <a:extLst>
                  <a:ext uri="{FF2B5EF4-FFF2-40B4-BE49-F238E27FC236}">
                    <a16:creationId xmlns:a16="http://schemas.microsoft.com/office/drawing/2014/main" id="{52134498-17B6-4FA1-9244-6890EFD58BA0}"/>
                  </a:ext>
                </a:extLst>
              </p:cNvPr>
              <p:cNvSpPr/>
              <p:nvPr/>
            </p:nvSpPr>
            <p:spPr>
              <a:xfrm>
                <a:off x="2858066" y="348107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46" name="Freeform: Shape 433">
                <a:extLst>
                  <a:ext uri="{FF2B5EF4-FFF2-40B4-BE49-F238E27FC236}">
                    <a16:creationId xmlns:a16="http://schemas.microsoft.com/office/drawing/2014/main" id="{A1661F1D-5B37-4368-A4BB-8CC0F52685C0}"/>
                  </a:ext>
                </a:extLst>
              </p:cNvPr>
              <p:cNvSpPr/>
              <p:nvPr/>
            </p:nvSpPr>
            <p:spPr>
              <a:xfrm>
                <a:off x="2874264" y="348107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47" name="Freeform: Shape 434">
                <a:extLst>
                  <a:ext uri="{FF2B5EF4-FFF2-40B4-BE49-F238E27FC236}">
                    <a16:creationId xmlns:a16="http://schemas.microsoft.com/office/drawing/2014/main" id="{4DA318F9-F835-47E3-8919-20327689F9D7}"/>
                  </a:ext>
                </a:extLst>
              </p:cNvPr>
              <p:cNvSpPr/>
              <p:nvPr/>
            </p:nvSpPr>
            <p:spPr>
              <a:xfrm>
                <a:off x="2890462" y="348107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48" name="Freeform: Shape 435">
                <a:extLst>
                  <a:ext uri="{FF2B5EF4-FFF2-40B4-BE49-F238E27FC236}">
                    <a16:creationId xmlns:a16="http://schemas.microsoft.com/office/drawing/2014/main" id="{26D0A5C5-E971-4B13-8E39-6A0EFEE12F0A}"/>
                  </a:ext>
                </a:extLst>
              </p:cNvPr>
              <p:cNvSpPr/>
              <p:nvPr/>
            </p:nvSpPr>
            <p:spPr>
              <a:xfrm>
                <a:off x="2922859" y="348107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49" name="Freeform: Shape 436">
                <a:extLst>
                  <a:ext uri="{FF2B5EF4-FFF2-40B4-BE49-F238E27FC236}">
                    <a16:creationId xmlns:a16="http://schemas.microsoft.com/office/drawing/2014/main" id="{7AA5CAD3-58F9-4B15-A890-C18535285F49}"/>
                  </a:ext>
                </a:extLst>
              </p:cNvPr>
              <p:cNvSpPr/>
              <p:nvPr/>
            </p:nvSpPr>
            <p:spPr>
              <a:xfrm>
                <a:off x="2939057" y="348107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50" name="Freeform: Shape 437">
                <a:extLst>
                  <a:ext uri="{FF2B5EF4-FFF2-40B4-BE49-F238E27FC236}">
                    <a16:creationId xmlns:a16="http://schemas.microsoft.com/office/drawing/2014/main" id="{8723591C-0A76-4D16-AFD7-2D433D9BA6CA}"/>
                  </a:ext>
                </a:extLst>
              </p:cNvPr>
              <p:cNvSpPr/>
              <p:nvPr/>
            </p:nvSpPr>
            <p:spPr>
              <a:xfrm>
                <a:off x="2987652" y="348107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51" name="Freeform: Shape 438">
                <a:extLst>
                  <a:ext uri="{FF2B5EF4-FFF2-40B4-BE49-F238E27FC236}">
                    <a16:creationId xmlns:a16="http://schemas.microsoft.com/office/drawing/2014/main" id="{13628563-78DE-488F-BC5C-B832CFBF43F3}"/>
                  </a:ext>
                </a:extLst>
              </p:cNvPr>
              <p:cNvSpPr/>
              <p:nvPr/>
            </p:nvSpPr>
            <p:spPr>
              <a:xfrm>
                <a:off x="3003851" y="348107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52" name="Freeform: Shape 439">
                <a:extLst>
                  <a:ext uri="{FF2B5EF4-FFF2-40B4-BE49-F238E27FC236}">
                    <a16:creationId xmlns:a16="http://schemas.microsoft.com/office/drawing/2014/main" id="{63644058-2A4C-4BCE-A2B8-8F06CEADF63C}"/>
                  </a:ext>
                </a:extLst>
              </p:cNvPr>
              <p:cNvSpPr/>
              <p:nvPr/>
            </p:nvSpPr>
            <p:spPr>
              <a:xfrm>
                <a:off x="3068644" y="348107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53" name="Freeform: Shape 440">
                <a:extLst>
                  <a:ext uri="{FF2B5EF4-FFF2-40B4-BE49-F238E27FC236}">
                    <a16:creationId xmlns:a16="http://schemas.microsoft.com/office/drawing/2014/main" id="{400E9B9A-47D2-40D8-A414-CC8DE87E00CC}"/>
                  </a:ext>
                </a:extLst>
              </p:cNvPr>
              <p:cNvSpPr/>
              <p:nvPr/>
            </p:nvSpPr>
            <p:spPr>
              <a:xfrm>
                <a:off x="3117239" y="348107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54" name="Freeform: Shape 441">
                <a:extLst>
                  <a:ext uri="{FF2B5EF4-FFF2-40B4-BE49-F238E27FC236}">
                    <a16:creationId xmlns:a16="http://schemas.microsoft.com/office/drawing/2014/main" id="{B2B2B00D-EF54-4052-8080-B956B3A7EF7B}"/>
                  </a:ext>
                </a:extLst>
              </p:cNvPr>
              <p:cNvSpPr/>
              <p:nvPr/>
            </p:nvSpPr>
            <p:spPr>
              <a:xfrm>
                <a:off x="3149636" y="348107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55" name="Freeform: Shape 442">
                <a:extLst>
                  <a:ext uri="{FF2B5EF4-FFF2-40B4-BE49-F238E27FC236}">
                    <a16:creationId xmlns:a16="http://schemas.microsoft.com/office/drawing/2014/main" id="{B580F892-CF60-46B9-913A-B6C5147EAD5E}"/>
                  </a:ext>
                </a:extLst>
              </p:cNvPr>
              <p:cNvSpPr/>
              <p:nvPr/>
            </p:nvSpPr>
            <p:spPr>
              <a:xfrm>
                <a:off x="3165834" y="348107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56" name="Freeform: Shape 443">
                <a:extLst>
                  <a:ext uri="{FF2B5EF4-FFF2-40B4-BE49-F238E27FC236}">
                    <a16:creationId xmlns:a16="http://schemas.microsoft.com/office/drawing/2014/main" id="{D1C058DB-0457-4AFC-B77E-1F0D31AC1A67}"/>
                  </a:ext>
                </a:extLst>
              </p:cNvPr>
              <p:cNvSpPr/>
              <p:nvPr/>
            </p:nvSpPr>
            <p:spPr>
              <a:xfrm>
                <a:off x="3182034" y="348107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57" name="Freeform: Shape 444">
                <a:extLst>
                  <a:ext uri="{FF2B5EF4-FFF2-40B4-BE49-F238E27FC236}">
                    <a16:creationId xmlns:a16="http://schemas.microsoft.com/office/drawing/2014/main" id="{3CEB1999-9320-4EC8-8A79-2173A49C0DFD}"/>
                  </a:ext>
                </a:extLst>
              </p:cNvPr>
              <p:cNvSpPr/>
              <p:nvPr/>
            </p:nvSpPr>
            <p:spPr>
              <a:xfrm>
                <a:off x="3182034" y="348107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58" name="Freeform: Shape 445">
                <a:extLst>
                  <a:ext uri="{FF2B5EF4-FFF2-40B4-BE49-F238E27FC236}">
                    <a16:creationId xmlns:a16="http://schemas.microsoft.com/office/drawing/2014/main" id="{4A39464C-6029-4164-8B5B-0CBD7E679670}"/>
                  </a:ext>
                </a:extLst>
              </p:cNvPr>
              <p:cNvSpPr/>
              <p:nvPr/>
            </p:nvSpPr>
            <p:spPr>
              <a:xfrm>
                <a:off x="3214430"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59" name="Freeform: Shape 446">
                <a:extLst>
                  <a:ext uri="{FF2B5EF4-FFF2-40B4-BE49-F238E27FC236}">
                    <a16:creationId xmlns:a16="http://schemas.microsoft.com/office/drawing/2014/main" id="{3C8F0DD5-005D-4D8A-9BE3-711E039F3ADA}"/>
                  </a:ext>
                </a:extLst>
              </p:cNvPr>
              <p:cNvSpPr/>
              <p:nvPr/>
            </p:nvSpPr>
            <p:spPr>
              <a:xfrm>
                <a:off x="3230629"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60" name="Freeform: Shape 447">
                <a:extLst>
                  <a:ext uri="{FF2B5EF4-FFF2-40B4-BE49-F238E27FC236}">
                    <a16:creationId xmlns:a16="http://schemas.microsoft.com/office/drawing/2014/main" id="{B0F90F2E-556F-4219-AFCF-523EE9A8430D}"/>
                  </a:ext>
                </a:extLst>
              </p:cNvPr>
              <p:cNvSpPr/>
              <p:nvPr/>
            </p:nvSpPr>
            <p:spPr>
              <a:xfrm>
                <a:off x="3279224"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61" name="Freeform: Shape 448">
                <a:extLst>
                  <a:ext uri="{FF2B5EF4-FFF2-40B4-BE49-F238E27FC236}">
                    <a16:creationId xmlns:a16="http://schemas.microsoft.com/office/drawing/2014/main" id="{9B93D7D4-4DC8-42DC-A837-92109616CC82}"/>
                  </a:ext>
                </a:extLst>
              </p:cNvPr>
              <p:cNvSpPr/>
              <p:nvPr/>
            </p:nvSpPr>
            <p:spPr>
              <a:xfrm>
                <a:off x="3295422"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62" name="Freeform: Shape 449">
                <a:extLst>
                  <a:ext uri="{FF2B5EF4-FFF2-40B4-BE49-F238E27FC236}">
                    <a16:creationId xmlns:a16="http://schemas.microsoft.com/office/drawing/2014/main" id="{8BF2A904-31B8-43A4-A240-18B9113CFDF6}"/>
                  </a:ext>
                </a:extLst>
              </p:cNvPr>
              <p:cNvSpPr/>
              <p:nvPr/>
            </p:nvSpPr>
            <p:spPr>
              <a:xfrm>
                <a:off x="3360223"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63" name="Freeform: Shape 450">
                <a:extLst>
                  <a:ext uri="{FF2B5EF4-FFF2-40B4-BE49-F238E27FC236}">
                    <a16:creationId xmlns:a16="http://schemas.microsoft.com/office/drawing/2014/main" id="{FCE9E13F-E9B6-447A-B2D2-8C793C918C4F}"/>
                  </a:ext>
                </a:extLst>
              </p:cNvPr>
              <p:cNvSpPr/>
              <p:nvPr/>
            </p:nvSpPr>
            <p:spPr>
              <a:xfrm>
                <a:off x="3376421"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64" name="Freeform: Shape 451">
                <a:extLst>
                  <a:ext uri="{FF2B5EF4-FFF2-40B4-BE49-F238E27FC236}">
                    <a16:creationId xmlns:a16="http://schemas.microsoft.com/office/drawing/2014/main" id="{2534803A-6E41-4521-AB31-8D29F71010DD}"/>
                  </a:ext>
                </a:extLst>
              </p:cNvPr>
              <p:cNvSpPr/>
              <p:nvPr/>
            </p:nvSpPr>
            <p:spPr>
              <a:xfrm>
                <a:off x="3408818"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65" name="Freeform: Shape 452">
                <a:extLst>
                  <a:ext uri="{FF2B5EF4-FFF2-40B4-BE49-F238E27FC236}">
                    <a16:creationId xmlns:a16="http://schemas.microsoft.com/office/drawing/2014/main" id="{51F94F67-B533-4D02-A54B-B4E3BFD1C0F6}"/>
                  </a:ext>
                </a:extLst>
              </p:cNvPr>
              <p:cNvSpPr/>
              <p:nvPr/>
            </p:nvSpPr>
            <p:spPr>
              <a:xfrm>
                <a:off x="3425016"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66" name="Freeform: Shape 453">
                <a:extLst>
                  <a:ext uri="{FF2B5EF4-FFF2-40B4-BE49-F238E27FC236}">
                    <a16:creationId xmlns:a16="http://schemas.microsoft.com/office/drawing/2014/main" id="{DEA30188-A027-4700-8146-06E0104E23FD}"/>
                  </a:ext>
                </a:extLst>
              </p:cNvPr>
              <p:cNvSpPr/>
              <p:nvPr/>
            </p:nvSpPr>
            <p:spPr>
              <a:xfrm>
                <a:off x="3473612"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67" name="Freeform: Shape 454">
                <a:extLst>
                  <a:ext uri="{FF2B5EF4-FFF2-40B4-BE49-F238E27FC236}">
                    <a16:creationId xmlns:a16="http://schemas.microsoft.com/office/drawing/2014/main" id="{1AD5D3DC-115C-40EC-9E7F-CFF9AA2B6029}"/>
                  </a:ext>
                </a:extLst>
              </p:cNvPr>
              <p:cNvSpPr/>
              <p:nvPr/>
            </p:nvSpPr>
            <p:spPr>
              <a:xfrm>
                <a:off x="3489810"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68" name="Freeform: Shape 455">
                <a:extLst>
                  <a:ext uri="{FF2B5EF4-FFF2-40B4-BE49-F238E27FC236}">
                    <a16:creationId xmlns:a16="http://schemas.microsoft.com/office/drawing/2014/main" id="{2BA3735C-694D-4676-A939-15D761CF7B4D}"/>
                  </a:ext>
                </a:extLst>
              </p:cNvPr>
              <p:cNvSpPr/>
              <p:nvPr/>
            </p:nvSpPr>
            <p:spPr>
              <a:xfrm>
                <a:off x="3538405"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69" name="Freeform: Shape 456">
                <a:extLst>
                  <a:ext uri="{FF2B5EF4-FFF2-40B4-BE49-F238E27FC236}">
                    <a16:creationId xmlns:a16="http://schemas.microsoft.com/office/drawing/2014/main" id="{831D0EF1-475D-4718-BB79-0AD86ACE63F4}"/>
                  </a:ext>
                </a:extLst>
              </p:cNvPr>
              <p:cNvSpPr/>
              <p:nvPr/>
            </p:nvSpPr>
            <p:spPr>
              <a:xfrm>
                <a:off x="3570802"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70" name="Freeform: Shape 457">
                <a:extLst>
                  <a:ext uri="{FF2B5EF4-FFF2-40B4-BE49-F238E27FC236}">
                    <a16:creationId xmlns:a16="http://schemas.microsoft.com/office/drawing/2014/main" id="{38E37B2D-E89C-4E58-B0B9-0B0EF02AF508}"/>
                  </a:ext>
                </a:extLst>
              </p:cNvPr>
              <p:cNvSpPr/>
              <p:nvPr/>
            </p:nvSpPr>
            <p:spPr>
              <a:xfrm>
                <a:off x="3651793"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71" name="Freeform: Shape 458">
                <a:extLst>
                  <a:ext uri="{FF2B5EF4-FFF2-40B4-BE49-F238E27FC236}">
                    <a16:creationId xmlns:a16="http://schemas.microsoft.com/office/drawing/2014/main" id="{C631C92E-A736-4C64-AB38-741959FA4B9D}"/>
                  </a:ext>
                </a:extLst>
              </p:cNvPr>
              <p:cNvSpPr/>
              <p:nvPr/>
            </p:nvSpPr>
            <p:spPr>
              <a:xfrm>
                <a:off x="3684190"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72" name="Freeform: Shape 459">
                <a:extLst>
                  <a:ext uri="{FF2B5EF4-FFF2-40B4-BE49-F238E27FC236}">
                    <a16:creationId xmlns:a16="http://schemas.microsoft.com/office/drawing/2014/main" id="{532D3BF7-AD5E-49DA-BD9A-11BA03844EA0}"/>
                  </a:ext>
                </a:extLst>
              </p:cNvPr>
              <p:cNvSpPr/>
              <p:nvPr/>
            </p:nvSpPr>
            <p:spPr>
              <a:xfrm>
                <a:off x="3862372" y="358540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73" name="Freeform: Shape 460">
                <a:extLst>
                  <a:ext uri="{FF2B5EF4-FFF2-40B4-BE49-F238E27FC236}">
                    <a16:creationId xmlns:a16="http://schemas.microsoft.com/office/drawing/2014/main" id="{AF60173A-8214-4E8C-994D-BB9DB761911B}"/>
                  </a:ext>
                </a:extLst>
              </p:cNvPr>
              <p:cNvSpPr/>
              <p:nvPr/>
            </p:nvSpPr>
            <p:spPr>
              <a:xfrm>
                <a:off x="3878570" y="3637571"/>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74" name="Freeform: Shape 461">
                <a:extLst>
                  <a:ext uri="{FF2B5EF4-FFF2-40B4-BE49-F238E27FC236}">
                    <a16:creationId xmlns:a16="http://schemas.microsoft.com/office/drawing/2014/main" id="{C2FB3E7D-EF0F-4041-8434-1804FD16108B}"/>
                  </a:ext>
                </a:extLst>
              </p:cNvPr>
              <p:cNvSpPr/>
              <p:nvPr/>
            </p:nvSpPr>
            <p:spPr>
              <a:xfrm>
                <a:off x="3910967" y="3637571"/>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75" name="Freeform: Shape 462">
                <a:extLst>
                  <a:ext uri="{FF2B5EF4-FFF2-40B4-BE49-F238E27FC236}">
                    <a16:creationId xmlns:a16="http://schemas.microsoft.com/office/drawing/2014/main" id="{6ED86B24-01B9-4EEE-91EF-42DED5B1E826}"/>
                  </a:ext>
                </a:extLst>
              </p:cNvPr>
              <p:cNvSpPr/>
              <p:nvPr/>
            </p:nvSpPr>
            <p:spPr>
              <a:xfrm>
                <a:off x="3927165" y="3637571"/>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76" name="Freeform: Shape 463">
                <a:extLst>
                  <a:ext uri="{FF2B5EF4-FFF2-40B4-BE49-F238E27FC236}">
                    <a16:creationId xmlns:a16="http://schemas.microsoft.com/office/drawing/2014/main" id="{973B82EE-A230-4AE7-B35B-95FBBF2B28CC}"/>
                  </a:ext>
                </a:extLst>
              </p:cNvPr>
              <p:cNvSpPr/>
              <p:nvPr/>
            </p:nvSpPr>
            <p:spPr>
              <a:xfrm>
                <a:off x="3943364" y="367234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77" name="Freeform: Shape 464">
                <a:extLst>
                  <a:ext uri="{FF2B5EF4-FFF2-40B4-BE49-F238E27FC236}">
                    <a16:creationId xmlns:a16="http://schemas.microsoft.com/office/drawing/2014/main" id="{F4384D24-03E7-4BC1-9C51-54E859AFDA9E}"/>
                  </a:ext>
                </a:extLst>
              </p:cNvPr>
              <p:cNvSpPr/>
              <p:nvPr/>
            </p:nvSpPr>
            <p:spPr>
              <a:xfrm>
                <a:off x="3959562" y="367234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78" name="Freeform: Shape 465">
                <a:extLst>
                  <a:ext uri="{FF2B5EF4-FFF2-40B4-BE49-F238E27FC236}">
                    <a16:creationId xmlns:a16="http://schemas.microsoft.com/office/drawing/2014/main" id="{B960C9D4-1DFC-46C3-BCAB-BB5AE2EF433C}"/>
                  </a:ext>
                </a:extLst>
              </p:cNvPr>
              <p:cNvSpPr/>
              <p:nvPr/>
            </p:nvSpPr>
            <p:spPr>
              <a:xfrm>
                <a:off x="3975760" y="3672347"/>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79" name="Freeform: Shape 466">
                <a:extLst>
                  <a:ext uri="{FF2B5EF4-FFF2-40B4-BE49-F238E27FC236}">
                    <a16:creationId xmlns:a16="http://schemas.microsoft.com/office/drawing/2014/main" id="{64859B32-23CF-40CA-A77F-C240328C331C}"/>
                  </a:ext>
                </a:extLst>
              </p:cNvPr>
              <p:cNvSpPr/>
              <p:nvPr/>
            </p:nvSpPr>
            <p:spPr>
              <a:xfrm>
                <a:off x="3991959" y="374189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80" name="Freeform: Shape 467">
                <a:extLst>
                  <a:ext uri="{FF2B5EF4-FFF2-40B4-BE49-F238E27FC236}">
                    <a16:creationId xmlns:a16="http://schemas.microsoft.com/office/drawing/2014/main" id="{EEE6B0AB-67B8-4C36-9747-612C6937EE0F}"/>
                  </a:ext>
                </a:extLst>
              </p:cNvPr>
              <p:cNvSpPr/>
              <p:nvPr/>
            </p:nvSpPr>
            <p:spPr>
              <a:xfrm>
                <a:off x="4008157" y="374189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81" name="Freeform: Shape 468">
                <a:extLst>
                  <a:ext uri="{FF2B5EF4-FFF2-40B4-BE49-F238E27FC236}">
                    <a16:creationId xmlns:a16="http://schemas.microsoft.com/office/drawing/2014/main" id="{64CDAF2A-9216-4514-ABEA-D8F57E930C34}"/>
                  </a:ext>
                </a:extLst>
              </p:cNvPr>
              <p:cNvSpPr/>
              <p:nvPr/>
            </p:nvSpPr>
            <p:spPr>
              <a:xfrm>
                <a:off x="4024356" y="374189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82" name="Freeform: Shape 469">
                <a:extLst>
                  <a:ext uri="{FF2B5EF4-FFF2-40B4-BE49-F238E27FC236}">
                    <a16:creationId xmlns:a16="http://schemas.microsoft.com/office/drawing/2014/main" id="{0B9C792E-5004-4F00-855D-04DD9332F0AB}"/>
                  </a:ext>
                </a:extLst>
              </p:cNvPr>
              <p:cNvSpPr/>
              <p:nvPr/>
            </p:nvSpPr>
            <p:spPr>
              <a:xfrm>
                <a:off x="4105347"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83" name="Freeform: Shape 470">
                <a:extLst>
                  <a:ext uri="{FF2B5EF4-FFF2-40B4-BE49-F238E27FC236}">
                    <a16:creationId xmlns:a16="http://schemas.microsoft.com/office/drawing/2014/main" id="{F929B4C5-F91E-4505-A526-5227FC5C7664}"/>
                  </a:ext>
                </a:extLst>
              </p:cNvPr>
              <p:cNvSpPr/>
              <p:nvPr/>
            </p:nvSpPr>
            <p:spPr>
              <a:xfrm>
                <a:off x="4105347"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84" name="Freeform: Shape 471">
                <a:extLst>
                  <a:ext uri="{FF2B5EF4-FFF2-40B4-BE49-F238E27FC236}">
                    <a16:creationId xmlns:a16="http://schemas.microsoft.com/office/drawing/2014/main" id="{B02BC55F-E698-4C9B-8B0B-F4FF705E5768}"/>
                  </a:ext>
                </a:extLst>
              </p:cNvPr>
              <p:cNvSpPr/>
              <p:nvPr/>
            </p:nvSpPr>
            <p:spPr>
              <a:xfrm>
                <a:off x="4170141"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85" name="Freeform: Shape 472">
                <a:extLst>
                  <a:ext uri="{FF2B5EF4-FFF2-40B4-BE49-F238E27FC236}">
                    <a16:creationId xmlns:a16="http://schemas.microsoft.com/office/drawing/2014/main" id="{F41A9CD1-35F2-44D1-9F07-321E48844C87}"/>
                  </a:ext>
                </a:extLst>
              </p:cNvPr>
              <p:cNvSpPr/>
              <p:nvPr/>
            </p:nvSpPr>
            <p:spPr>
              <a:xfrm>
                <a:off x="4186339"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86" name="Freeform: Shape 473">
                <a:extLst>
                  <a:ext uri="{FF2B5EF4-FFF2-40B4-BE49-F238E27FC236}">
                    <a16:creationId xmlns:a16="http://schemas.microsoft.com/office/drawing/2014/main" id="{A26380DB-8FBF-4053-A660-F44154A9CA70}"/>
                  </a:ext>
                </a:extLst>
              </p:cNvPr>
              <p:cNvSpPr/>
              <p:nvPr/>
            </p:nvSpPr>
            <p:spPr>
              <a:xfrm>
                <a:off x="4234934"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87" name="Freeform: Shape 474">
                <a:extLst>
                  <a:ext uri="{FF2B5EF4-FFF2-40B4-BE49-F238E27FC236}">
                    <a16:creationId xmlns:a16="http://schemas.microsoft.com/office/drawing/2014/main" id="{83703339-0205-43E9-B3D2-E0EEEE93C2EF}"/>
                  </a:ext>
                </a:extLst>
              </p:cNvPr>
              <p:cNvSpPr/>
              <p:nvPr/>
            </p:nvSpPr>
            <p:spPr>
              <a:xfrm>
                <a:off x="4267331"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88" name="Freeform: Shape 475">
                <a:extLst>
                  <a:ext uri="{FF2B5EF4-FFF2-40B4-BE49-F238E27FC236}">
                    <a16:creationId xmlns:a16="http://schemas.microsoft.com/office/drawing/2014/main" id="{0ECC73AD-5642-4D46-8170-C923F2934F05}"/>
                  </a:ext>
                </a:extLst>
              </p:cNvPr>
              <p:cNvSpPr/>
              <p:nvPr/>
            </p:nvSpPr>
            <p:spPr>
              <a:xfrm>
                <a:off x="4299728"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89" name="Freeform: Shape 476">
                <a:extLst>
                  <a:ext uri="{FF2B5EF4-FFF2-40B4-BE49-F238E27FC236}">
                    <a16:creationId xmlns:a16="http://schemas.microsoft.com/office/drawing/2014/main" id="{A0696F2E-4834-4805-A348-ABD72095681A}"/>
                  </a:ext>
                </a:extLst>
              </p:cNvPr>
              <p:cNvSpPr/>
              <p:nvPr/>
            </p:nvSpPr>
            <p:spPr>
              <a:xfrm>
                <a:off x="4332124"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90" name="Freeform: Shape 477">
                <a:extLst>
                  <a:ext uri="{FF2B5EF4-FFF2-40B4-BE49-F238E27FC236}">
                    <a16:creationId xmlns:a16="http://schemas.microsoft.com/office/drawing/2014/main" id="{D0D0E998-F922-4C55-9BA4-24D39C6DC997}"/>
                  </a:ext>
                </a:extLst>
              </p:cNvPr>
              <p:cNvSpPr/>
              <p:nvPr/>
            </p:nvSpPr>
            <p:spPr>
              <a:xfrm>
                <a:off x="4413116"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91" name="Freeform: Shape 478">
                <a:extLst>
                  <a:ext uri="{FF2B5EF4-FFF2-40B4-BE49-F238E27FC236}">
                    <a16:creationId xmlns:a16="http://schemas.microsoft.com/office/drawing/2014/main" id="{CA46AC23-FD83-405B-A97C-AC24F68A8163}"/>
                  </a:ext>
                </a:extLst>
              </p:cNvPr>
              <p:cNvSpPr/>
              <p:nvPr/>
            </p:nvSpPr>
            <p:spPr>
              <a:xfrm>
                <a:off x="4461711"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92" name="Freeform: Shape 479">
                <a:extLst>
                  <a:ext uri="{FF2B5EF4-FFF2-40B4-BE49-F238E27FC236}">
                    <a16:creationId xmlns:a16="http://schemas.microsoft.com/office/drawing/2014/main" id="{B9FD81D6-F417-4F9E-9246-99EF798E13D6}"/>
                  </a:ext>
                </a:extLst>
              </p:cNvPr>
              <p:cNvSpPr/>
              <p:nvPr/>
            </p:nvSpPr>
            <p:spPr>
              <a:xfrm>
                <a:off x="4477909"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93" name="Freeform: Shape 480">
                <a:extLst>
                  <a:ext uri="{FF2B5EF4-FFF2-40B4-BE49-F238E27FC236}">
                    <a16:creationId xmlns:a16="http://schemas.microsoft.com/office/drawing/2014/main" id="{ADF5E663-2C3D-4D3F-823D-2ED9F7466288}"/>
                  </a:ext>
                </a:extLst>
              </p:cNvPr>
              <p:cNvSpPr/>
              <p:nvPr/>
            </p:nvSpPr>
            <p:spPr>
              <a:xfrm>
                <a:off x="4494108"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94" name="Freeform: Shape 481">
                <a:extLst>
                  <a:ext uri="{FF2B5EF4-FFF2-40B4-BE49-F238E27FC236}">
                    <a16:creationId xmlns:a16="http://schemas.microsoft.com/office/drawing/2014/main" id="{066D31C9-3455-4A4B-A104-A791A10BF7ED}"/>
                  </a:ext>
                </a:extLst>
              </p:cNvPr>
              <p:cNvSpPr/>
              <p:nvPr/>
            </p:nvSpPr>
            <p:spPr>
              <a:xfrm>
                <a:off x="4526505"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95" name="Freeform: Shape 482">
                <a:extLst>
                  <a:ext uri="{FF2B5EF4-FFF2-40B4-BE49-F238E27FC236}">
                    <a16:creationId xmlns:a16="http://schemas.microsoft.com/office/drawing/2014/main" id="{67751B1E-7569-4B2A-AD3D-FBE36BA44883}"/>
                  </a:ext>
                </a:extLst>
              </p:cNvPr>
              <p:cNvSpPr/>
              <p:nvPr/>
            </p:nvSpPr>
            <p:spPr>
              <a:xfrm>
                <a:off x="4558901"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96" name="Freeform: Shape 483">
                <a:extLst>
                  <a:ext uri="{FF2B5EF4-FFF2-40B4-BE49-F238E27FC236}">
                    <a16:creationId xmlns:a16="http://schemas.microsoft.com/office/drawing/2014/main" id="{88FFB88E-48B1-4D81-A408-BC04FAC6C4F9}"/>
                  </a:ext>
                </a:extLst>
              </p:cNvPr>
              <p:cNvSpPr/>
              <p:nvPr/>
            </p:nvSpPr>
            <p:spPr>
              <a:xfrm>
                <a:off x="4591298"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97" name="Freeform: Shape 484">
                <a:extLst>
                  <a:ext uri="{FF2B5EF4-FFF2-40B4-BE49-F238E27FC236}">
                    <a16:creationId xmlns:a16="http://schemas.microsoft.com/office/drawing/2014/main" id="{20F2BACD-BF22-45EA-96FA-7E8C305701CA}"/>
                  </a:ext>
                </a:extLst>
              </p:cNvPr>
              <p:cNvSpPr/>
              <p:nvPr/>
            </p:nvSpPr>
            <p:spPr>
              <a:xfrm>
                <a:off x="4607496"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98" name="Freeform: Shape 485">
                <a:extLst>
                  <a:ext uri="{FF2B5EF4-FFF2-40B4-BE49-F238E27FC236}">
                    <a16:creationId xmlns:a16="http://schemas.microsoft.com/office/drawing/2014/main" id="{49FC55E2-FF1E-4810-A2B8-BED164C5EBEA}"/>
                  </a:ext>
                </a:extLst>
              </p:cNvPr>
              <p:cNvSpPr/>
              <p:nvPr/>
            </p:nvSpPr>
            <p:spPr>
              <a:xfrm>
                <a:off x="4623695"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99" name="Freeform: Shape 486">
                <a:extLst>
                  <a:ext uri="{FF2B5EF4-FFF2-40B4-BE49-F238E27FC236}">
                    <a16:creationId xmlns:a16="http://schemas.microsoft.com/office/drawing/2014/main" id="{8ED7CB30-8B55-4151-8ED5-8F451A665161}"/>
                  </a:ext>
                </a:extLst>
              </p:cNvPr>
              <p:cNvSpPr/>
              <p:nvPr/>
            </p:nvSpPr>
            <p:spPr>
              <a:xfrm>
                <a:off x="4656099"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100" name="Freeform: Shape 487">
                <a:extLst>
                  <a:ext uri="{FF2B5EF4-FFF2-40B4-BE49-F238E27FC236}">
                    <a16:creationId xmlns:a16="http://schemas.microsoft.com/office/drawing/2014/main" id="{F4659B82-1A82-4744-A674-CE5767993212}"/>
                  </a:ext>
                </a:extLst>
              </p:cNvPr>
              <p:cNvSpPr/>
              <p:nvPr/>
            </p:nvSpPr>
            <p:spPr>
              <a:xfrm>
                <a:off x="4688496"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101" name="Freeform: Shape 488">
                <a:extLst>
                  <a:ext uri="{FF2B5EF4-FFF2-40B4-BE49-F238E27FC236}">
                    <a16:creationId xmlns:a16="http://schemas.microsoft.com/office/drawing/2014/main" id="{B725DB94-FB1B-490C-AB1C-2E7D1759F0CE}"/>
                  </a:ext>
                </a:extLst>
              </p:cNvPr>
              <p:cNvSpPr/>
              <p:nvPr/>
            </p:nvSpPr>
            <p:spPr>
              <a:xfrm>
                <a:off x="4704694"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102" name="Freeform: Shape 489">
                <a:extLst>
                  <a:ext uri="{FF2B5EF4-FFF2-40B4-BE49-F238E27FC236}">
                    <a16:creationId xmlns:a16="http://schemas.microsoft.com/office/drawing/2014/main" id="{6566D6A6-E644-4CEA-BD16-C397A1513B51}"/>
                  </a:ext>
                </a:extLst>
              </p:cNvPr>
              <p:cNvSpPr/>
              <p:nvPr/>
            </p:nvSpPr>
            <p:spPr>
              <a:xfrm>
                <a:off x="4720892"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103" name="Freeform: Shape 490">
                <a:extLst>
                  <a:ext uri="{FF2B5EF4-FFF2-40B4-BE49-F238E27FC236}">
                    <a16:creationId xmlns:a16="http://schemas.microsoft.com/office/drawing/2014/main" id="{5B6E17F1-EC84-4C36-9E1D-3328E047EA91}"/>
                  </a:ext>
                </a:extLst>
              </p:cNvPr>
              <p:cNvSpPr/>
              <p:nvPr/>
            </p:nvSpPr>
            <p:spPr>
              <a:xfrm>
                <a:off x="4737091"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104" name="Freeform: Shape 491">
                <a:extLst>
                  <a:ext uri="{FF2B5EF4-FFF2-40B4-BE49-F238E27FC236}">
                    <a16:creationId xmlns:a16="http://schemas.microsoft.com/office/drawing/2014/main" id="{732FD38C-1AC8-4DFD-BBB3-C10E9390927D}"/>
                  </a:ext>
                </a:extLst>
              </p:cNvPr>
              <p:cNvSpPr/>
              <p:nvPr/>
            </p:nvSpPr>
            <p:spPr>
              <a:xfrm>
                <a:off x="4769487"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105" name="Freeform: Shape 492">
                <a:extLst>
                  <a:ext uri="{FF2B5EF4-FFF2-40B4-BE49-F238E27FC236}">
                    <a16:creationId xmlns:a16="http://schemas.microsoft.com/office/drawing/2014/main" id="{BD1CFA5C-CD7B-4FFA-8260-446C727EBF1D}"/>
                  </a:ext>
                </a:extLst>
              </p:cNvPr>
              <p:cNvSpPr/>
              <p:nvPr/>
            </p:nvSpPr>
            <p:spPr>
              <a:xfrm>
                <a:off x="4785686"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106" name="Freeform: Shape 493">
                <a:extLst>
                  <a:ext uri="{FF2B5EF4-FFF2-40B4-BE49-F238E27FC236}">
                    <a16:creationId xmlns:a16="http://schemas.microsoft.com/office/drawing/2014/main" id="{03627F27-7AA8-4320-BFE0-E4A9A02E5BA6}"/>
                  </a:ext>
                </a:extLst>
              </p:cNvPr>
              <p:cNvSpPr/>
              <p:nvPr/>
            </p:nvSpPr>
            <p:spPr>
              <a:xfrm>
                <a:off x="4818083"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107" name="Freeform: Shape 494">
                <a:extLst>
                  <a:ext uri="{FF2B5EF4-FFF2-40B4-BE49-F238E27FC236}">
                    <a16:creationId xmlns:a16="http://schemas.microsoft.com/office/drawing/2014/main" id="{8FBA68D7-C579-4C2E-80B9-728032762AB0}"/>
                  </a:ext>
                </a:extLst>
              </p:cNvPr>
              <p:cNvSpPr/>
              <p:nvPr/>
            </p:nvSpPr>
            <p:spPr>
              <a:xfrm>
                <a:off x="4834281"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108" name="Freeform: Shape 495">
                <a:extLst>
                  <a:ext uri="{FF2B5EF4-FFF2-40B4-BE49-F238E27FC236}">
                    <a16:creationId xmlns:a16="http://schemas.microsoft.com/office/drawing/2014/main" id="{D29B7F78-9D34-422F-AB71-C4D07129B44A}"/>
                  </a:ext>
                </a:extLst>
              </p:cNvPr>
              <p:cNvSpPr/>
              <p:nvPr/>
            </p:nvSpPr>
            <p:spPr>
              <a:xfrm>
                <a:off x="4850479"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109" name="Freeform: Shape 496">
                <a:extLst>
                  <a:ext uri="{FF2B5EF4-FFF2-40B4-BE49-F238E27FC236}">
                    <a16:creationId xmlns:a16="http://schemas.microsoft.com/office/drawing/2014/main" id="{BDF007CE-C26A-4E50-8B2E-BDA6A89611DF}"/>
                  </a:ext>
                </a:extLst>
              </p:cNvPr>
              <p:cNvSpPr/>
              <p:nvPr/>
            </p:nvSpPr>
            <p:spPr>
              <a:xfrm>
                <a:off x="4882876"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110" name="Freeform: Shape 497">
                <a:extLst>
                  <a:ext uri="{FF2B5EF4-FFF2-40B4-BE49-F238E27FC236}">
                    <a16:creationId xmlns:a16="http://schemas.microsoft.com/office/drawing/2014/main" id="{B2596F8B-7F59-4E70-AB34-FC822B28F1E8}"/>
                  </a:ext>
                </a:extLst>
              </p:cNvPr>
              <p:cNvSpPr/>
              <p:nvPr/>
            </p:nvSpPr>
            <p:spPr>
              <a:xfrm>
                <a:off x="4947669"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111" name="Freeform: Shape 498">
                <a:extLst>
                  <a:ext uri="{FF2B5EF4-FFF2-40B4-BE49-F238E27FC236}">
                    <a16:creationId xmlns:a16="http://schemas.microsoft.com/office/drawing/2014/main" id="{A2E21333-02E4-4C89-A8DF-8AA3209D1C15}"/>
                  </a:ext>
                </a:extLst>
              </p:cNvPr>
              <p:cNvSpPr/>
              <p:nvPr/>
            </p:nvSpPr>
            <p:spPr>
              <a:xfrm>
                <a:off x="5012463"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112" name="Freeform: Shape 499">
                <a:extLst>
                  <a:ext uri="{FF2B5EF4-FFF2-40B4-BE49-F238E27FC236}">
                    <a16:creationId xmlns:a16="http://schemas.microsoft.com/office/drawing/2014/main" id="{04EC7A7A-2205-483F-867E-CE20326624B1}"/>
                  </a:ext>
                </a:extLst>
              </p:cNvPr>
              <p:cNvSpPr/>
              <p:nvPr/>
            </p:nvSpPr>
            <p:spPr>
              <a:xfrm>
                <a:off x="5109653"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113" name="Freeform: Shape 500">
                <a:extLst>
                  <a:ext uri="{FF2B5EF4-FFF2-40B4-BE49-F238E27FC236}">
                    <a16:creationId xmlns:a16="http://schemas.microsoft.com/office/drawing/2014/main" id="{3B4EB559-6480-483B-BAE8-348F2B3D0051}"/>
                  </a:ext>
                </a:extLst>
              </p:cNvPr>
              <p:cNvSpPr/>
              <p:nvPr/>
            </p:nvSpPr>
            <p:spPr>
              <a:xfrm>
                <a:off x="5125851"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114" name="Freeform: Shape 501">
                <a:extLst>
                  <a:ext uri="{FF2B5EF4-FFF2-40B4-BE49-F238E27FC236}">
                    <a16:creationId xmlns:a16="http://schemas.microsoft.com/office/drawing/2014/main" id="{4634DA01-A734-43C5-8F76-7C7255FF84E9}"/>
                  </a:ext>
                </a:extLst>
              </p:cNvPr>
              <p:cNvSpPr/>
              <p:nvPr/>
            </p:nvSpPr>
            <p:spPr>
              <a:xfrm>
                <a:off x="5142050"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115" name="Freeform: Shape 502">
                <a:extLst>
                  <a:ext uri="{FF2B5EF4-FFF2-40B4-BE49-F238E27FC236}">
                    <a16:creationId xmlns:a16="http://schemas.microsoft.com/office/drawing/2014/main" id="{AB6768B5-C38D-4BD2-B22D-28C6F376E91B}"/>
                  </a:ext>
                </a:extLst>
              </p:cNvPr>
              <p:cNvSpPr/>
              <p:nvPr/>
            </p:nvSpPr>
            <p:spPr>
              <a:xfrm>
                <a:off x="5206843"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sp>
            <p:nvSpPr>
              <p:cNvPr id="116" name="Freeform: Shape 503">
                <a:extLst>
                  <a:ext uri="{FF2B5EF4-FFF2-40B4-BE49-F238E27FC236}">
                    <a16:creationId xmlns:a16="http://schemas.microsoft.com/office/drawing/2014/main" id="{03C9405E-CF3B-49E6-9A80-12FFE044FA4D}"/>
                  </a:ext>
                </a:extLst>
              </p:cNvPr>
              <p:cNvSpPr/>
              <p:nvPr/>
            </p:nvSpPr>
            <p:spPr>
              <a:xfrm>
                <a:off x="5336430" y="3752059"/>
                <a:ext cx="8099" cy="98581"/>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2"/>
                </a:solidFill>
                <a:prstDash val="solid"/>
                <a:miter/>
              </a:ln>
            </p:spPr>
            <p:txBody>
              <a:bodyPr rtlCol="0" anchor="ctr"/>
              <a:lstStyle/>
              <a:p>
                <a:endParaRPr lang="en-GB" sz="1400"/>
              </a:p>
            </p:txBody>
          </p:sp>
        </p:grpSp>
        <p:sp>
          <p:nvSpPr>
            <p:cNvPr id="41" name="TextBox 40">
              <a:extLst>
                <a:ext uri="{FF2B5EF4-FFF2-40B4-BE49-F238E27FC236}">
                  <a16:creationId xmlns:a16="http://schemas.microsoft.com/office/drawing/2014/main" id="{31D7E755-F815-4E65-A4CD-0A0C86D04E36}"/>
                </a:ext>
              </a:extLst>
            </p:cNvPr>
            <p:cNvSpPr txBox="1"/>
            <p:nvPr/>
          </p:nvSpPr>
          <p:spPr>
            <a:xfrm>
              <a:off x="3027680" y="2860430"/>
              <a:ext cx="2627642" cy="430887"/>
            </a:xfrm>
            <a:prstGeom prst="rect">
              <a:avLst/>
            </a:prstGeom>
            <a:noFill/>
          </p:spPr>
          <p:txBody>
            <a:bodyPr wrap="none" rtlCol="0">
              <a:spAutoFit/>
            </a:bodyPr>
            <a:lstStyle/>
            <a:p>
              <a:r>
                <a:rPr lang="ja-JP" sz="1100" dirty="0"/>
                <a:t>HR 10.9 (95％CI 7.8、15.4) ; p &lt;0.001</a:t>
              </a:r>
            </a:p>
            <a:p>
              <a:r>
                <a:rPr lang="ja-JP" sz="1100" dirty="0"/>
                <a:t>再発に対する感度：63.6％</a:t>
              </a:r>
            </a:p>
          </p:txBody>
        </p:sp>
      </p:grpSp>
      <p:sp>
        <p:nvSpPr>
          <p:cNvPr id="313" name="TextBox 312">
            <a:extLst>
              <a:ext uri="{FF2B5EF4-FFF2-40B4-BE49-F238E27FC236}">
                <a16:creationId xmlns:a16="http://schemas.microsoft.com/office/drawing/2014/main" id="{7A5D8D6D-7BC8-40CA-B6A4-C2EE0956E776}"/>
              </a:ext>
            </a:extLst>
          </p:cNvPr>
          <p:cNvSpPr txBox="1"/>
          <p:nvPr/>
        </p:nvSpPr>
        <p:spPr>
          <a:xfrm>
            <a:off x="8855867" y="5332801"/>
            <a:ext cx="748923" cy="261610"/>
          </a:xfrm>
          <a:prstGeom prst="rect">
            <a:avLst/>
          </a:prstGeom>
          <a:noFill/>
        </p:spPr>
        <p:txBody>
          <a:bodyPr wrap="none" rtlCol="0">
            <a:spAutoFit/>
          </a:bodyPr>
          <a:lstStyle/>
          <a:p>
            <a:pPr algn="ctr" fontAlgn="base">
              <a:spcBef>
                <a:spcPct val="0"/>
              </a:spcBef>
              <a:spcAft>
                <a:spcPct val="0"/>
              </a:spcAft>
            </a:pPr>
            <a:r>
              <a:rPr lang="ja-JP" sz="1100">
                <a:solidFill>
                  <a:srgbClr val="4D4D4D"/>
                </a:solidFill>
                <a:cs typeface="Arial" panose="020B0604020202020204" pitchFamily="34" charset="0"/>
              </a:rPr>
              <a:t>術後月数</a:t>
            </a:r>
          </a:p>
        </p:txBody>
      </p:sp>
      <p:sp>
        <p:nvSpPr>
          <p:cNvPr id="314" name="Line 21">
            <a:extLst>
              <a:ext uri="{FF2B5EF4-FFF2-40B4-BE49-F238E27FC236}">
                <a16:creationId xmlns:a16="http://schemas.microsoft.com/office/drawing/2014/main" id="{06238F30-E0AE-42C5-AC86-ACBAC6C95372}"/>
              </a:ext>
            </a:extLst>
          </p:cNvPr>
          <p:cNvSpPr>
            <a:spLocks noChangeShapeType="1"/>
          </p:cNvSpPr>
          <p:nvPr/>
        </p:nvSpPr>
        <p:spPr bwMode="auto">
          <a:xfrm>
            <a:off x="11330384" y="509121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315" name="TextBox 314">
            <a:extLst>
              <a:ext uri="{FF2B5EF4-FFF2-40B4-BE49-F238E27FC236}">
                <a16:creationId xmlns:a16="http://schemas.microsoft.com/office/drawing/2014/main" id="{70C3BE37-C3BE-42BD-B1BD-1E78AF8A3310}"/>
              </a:ext>
            </a:extLst>
          </p:cNvPr>
          <p:cNvSpPr txBox="1"/>
          <p:nvPr/>
        </p:nvSpPr>
        <p:spPr>
          <a:xfrm>
            <a:off x="11215485" y="5163216"/>
            <a:ext cx="229797"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18</a:t>
            </a:r>
          </a:p>
        </p:txBody>
      </p:sp>
      <p:sp>
        <p:nvSpPr>
          <p:cNvPr id="316" name="Line 21">
            <a:extLst>
              <a:ext uri="{FF2B5EF4-FFF2-40B4-BE49-F238E27FC236}">
                <a16:creationId xmlns:a16="http://schemas.microsoft.com/office/drawing/2014/main" id="{9B169FBA-8EFA-4668-9AE5-624FB03CE006}"/>
              </a:ext>
            </a:extLst>
          </p:cNvPr>
          <p:cNvSpPr>
            <a:spLocks noChangeShapeType="1"/>
          </p:cNvSpPr>
          <p:nvPr/>
        </p:nvSpPr>
        <p:spPr bwMode="auto">
          <a:xfrm>
            <a:off x="9907172" y="509121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317" name="TextBox 316">
            <a:extLst>
              <a:ext uri="{FF2B5EF4-FFF2-40B4-BE49-F238E27FC236}">
                <a16:creationId xmlns:a16="http://schemas.microsoft.com/office/drawing/2014/main" id="{26B7115F-4982-4E63-BDE1-22592F13C50A}"/>
              </a:ext>
            </a:extLst>
          </p:cNvPr>
          <p:cNvSpPr txBox="1"/>
          <p:nvPr/>
        </p:nvSpPr>
        <p:spPr>
          <a:xfrm>
            <a:off x="9792273" y="5163216"/>
            <a:ext cx="229797"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12</a:t>
            </a:r>
          </a:p>
        </p:txBody>
      </p:sp>
      <p:sp>
        <p:nvSpPr>
          <p:cNvPr id="318" name="Line 21">
            <a:extLst>
              <a:ext uri="{FF2B5EF4-FFF2-40B4-BE49-F238E27FC236}">
                <a16:creationId xmlns:a16="http://schemas.microsoft.com/office/drawing/2014/main" id="{F2D80CAB-D7A1-47E6-A0B4-59ED023D3616}"/>
              </a:ext>
            </a:extLst>
          </p:cNvPr>
          <p:cNvSpPr>
            <a:spLocks noChangeShapeType="1"/>
          </p:cNvSpPr>
          <p:nvPr/>
        </p:nvSpPr>
        <p:spPr bwMode="auto">
          <a:xfrm>
            <a:off x="8464750" y="509121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319" name="TextBox 318">
            <a:extLst>
              <a:ext uri="{FF2B5EF4-FFF2-40B4-BE49-F238E27FC236}">
                <a16:creationId xmlns:a16="http://schemas.microsoft.com/office/drawing/2014/main" id="{FA0833EC-80AB-4C78-B076-A6E2D2D24759}"/>
              </a:ext>
            </a:extLst>
          </p:cNvPr>
          <p:cNvSpPr txBox="1"/>
          <p:nvPr/>
        </p:nvSpPr>
        <p:spPr>
          <a:xfrm>
            <a:off x="8389124" y="5163216"/>
            <a:ext cx="15125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6</a:t>
            </a:r>
          </a:p>
        </p:txBody>
      </p:sp>
      <p:sp>
        <p:nvSpPr>
          <p:cNvPr id="320" name="Line 21">
            <a:extLst>
              <a:ext uri="{FF2B5EF4-FFF2-40B4-BE49-F238E27FC236}">
                <a16:creationId xmlns:a16="http://schemas.microsoft.com/office/drawing/2014/main" id="{C9773E2A-BB6A-468C-9D52-49B0E96CC0A4}"/>
              </a:ext>
            </a:extLst>
          </p:cNvPr>
          <p:cNvSpPr>
            <a:spLocks noChangeShapeType="1"/>
          </p:cNvSpPr>
          <p:nvPr/>
        </p:nvSpPr>
        <p:spPr bwMode="auto">
          <a:xfrm>
            <a:off x="6989431" y="509121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cs typeface="Arial" panose="020B0604020202020204" pitchFamily="34" charset="0"/>
            </a:endParaRPr>
          </a:p>
        </p:txBody>
      </p:sp>
      <p:sp>
        <p:nvSpPr>
          <p:cNvPr id="321" name="TextBox 320">
            <a:extLst>
              <a:ext uri="{FF2B5EF4-FFF2-40B4-BE49-F238E27FC236}">
                <a16:creationId xmlns:a16="http://schemas.microsoft.com/office/drawing/2014/main" id="{FD3A75FA-B197-4554-940C-B1FB8FAC3180}"/>
              </a:ext>
            </a:extLst>
          </p:cNvPr>
          <p:cNvSpPr txBox="1"/>
          <p:nvPr/>
        </p:nvSpPr>
        <p:spPr>
          <a:xfrm>
            <a:off x="11254758" y="5627174"/>
            <a:ext cx="151251"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0</a:t>
            </a:r>
          </a:p>
        </p:txBody>
      </p:sp>
      <p:sp>
        <p:nvSpPr>
          <p:cNvPr id="322" name="TextBox 321">
            <a:extLst>
              <a:ext uri="{FF2B5EF4-FFF2-40B4-BE49-F238E27FC236}">
                <a16:creationId xmlns:a16="http://schemas.microsoft.com/office/drawing/2014/main" id="{43E10FD8-2DD4-4B79-A0EC-C1D967A8E21B}"/>
              </a:ext>
            </a:extLst>
          </p:cNvPr>
          <p:cNvSpPr txBox="1"/>
          <p:nvPr/>
        </p:nvSpPr>
        <p:spPr>
          <a:xfrm>
            <a:off x="9753000" y="5627174"/>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223</a:t>
            </a:r>
          </a:p>
        </p:txBody>
      </p:sp>
      <p:sp>
        <p:nvSpPr>
          <p:cNvPr id="323" name="TextBox 322">
            <a:extLst>
              <a:ext uri="{FF2B5EF4-FFF2-40B4-BE49-F238E27FC236}">
                <a16:creationId xmlns:a16="http://schemas.microsoft.com/office/drawing/2014/main" id="{5E8C9ECF-63F8-425C-8B75-460487AE88D2}"/>
              </a:ext>
            </a:extLst>
          </p:cNvPr>
          <p:cNvSpPr txBox="1"/>
          <p:nvPr/>
        </p:nvSpPr>
        <p:spPr>
          <a:xfrm>
            <a:off x="8310578" y="5627174"/>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584</a:t>
            </a:r>
          </a:p>
        </p:txBody>
      </p:sp>
      <p:sp>
        <p:nvSpPr>
          <p:cNvPr id="324" name="TextBox 323">
            <a:extLst>
              <a:ext uri="{FF2B5EF4-FFF2-40B4-BE49-F238E27FC236}">
                <a16:creationId xmlns:a16="http://schemas.microsoft.com/office/drawing/2014/main" id="{7650E895-6412-4060-9E83-E6BB08BAD6FA}"/>
              </a:ext>
            </a:extLst>
          </p:cNvPr>
          <p:cNvSpPr txBox="1"/>
          <p:nvPr/>
        </p:nvSpPr>
        <p:spPr>
          <a:xfrm>
            <a:off x="6823293" y="5627174"/>
            <a:ext cx="308345" cy="241980"/>
          </a:xfrm>
          <a:prstGeom prst="rect">
            <a:avLst/>
          </a:prstGeom>
          <a:noFill/>
        </p:spPr>
        <p:txBody>
          <a:bodyPr wrap="none" lIns="36000" tIns="36000" rIns="36000" bIns="36000" rtlCol="0" anchor="t" anchorCtr="0">
            <a:spAutoFit/>
          </a:bodyPr>
          <a:lstStyle/>
          <a:p>
            <a:pPr algn="ctr"/>
            <a:r>
              <a:rPr lang="ja-JP" sz="1100">
                <a:solidFill>
                  <a:srgbClr val="B60D27"/>
                </a:solidFill>
                <a:cs typeface="Arial" panose="020B0604020202020204" pitchFamily="34" charset="0"/>
              </a:rPr>
              <a:t>597</a:t>
            </a:r>
          </a:p>
        </p:txBody>
      </p:sp>
      <p:sp>
        <p:nvSpPr>
          <p:cNvPr id="325" name="TextBox 324">
            <a:extLst>
              <a:ext uri="{FF2B5EF4-FFF2-40B4-BE49-F238E27FC236}">
                <a16:creationId xmlns:a16="http://schemas.microsoft.com/office/drawing/2014/main" id="{3F306340-4ADC-4BF1-9558-B99ECBFA470A}"/>
              </a:ext>
            </a:extLst>
          </p:cNvPr>
          <p:cNvSpPr txBox="1"/>
          <p:nvPr/>
        </p:nvSpPr>
        <p:spPr>
          <a:xfrm>
            <a:off x="11254758" y="5913603"/>
            <a:ext cx="151251"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0</a:t>
            </a:r>
          </a:p>
        </p:txBody>
      </p:sp>
      <p:sp>
        <p:nvSpPr>
          <p:cNvPr id="326" name="TextBox 325">
            <a:extLst>
              <a:ext uri="{FF2B5EF4-FFF2-40B4-BE49-F238E27FC236}">
                <a16:creationId xmlns:a16="http://schemas.microsoft.com/office/drawing/2014/main" id="{64FD5852-EFF8-44EE-8122-6339CB4D9AE0}"/>
              </a:ext>
            </a:extLst>
          </p:cNvPr>
          <p:cNvSpPr txBox="1"/>
          <p:nvPr/>
        </p:nvSpPr>
        <p:spPr>
          <a:xfrm>
            <a:off x="9792273" y="5913603"/>
            <a:ext cx="229797"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31</a:t>
            </a:r>
          </a:p>
        </p:txBody>
      </p:sp>
      <p:sp>
        <p:nvSpPr>
          <p:cNvPr id="327" name="TextBox 326">
            <a:extLst>
              <a:ext uri="{FF2B5EF4-FFF2-40B4-BE49-F238E27FC236}">
                <a16:creationId xmlns:a16="http://schemas.microsoft.com/office/drawing/2014/main" id="{701AD6F2-016E-4971-ADDF-B539B938215D}"/>
              </a:ext>
            </a:extLst>
          </p:cNvPr>
          <p:cNvSpPr txBox="1"/>
          <p:nvPr/>
        </p:nvSpPr>
        <p:spPr>
          <a:xfrm>
            <a:off x="8349851" y="5913603"/>
            <a:ext cx="229797"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84</a:t>
            </a:r>
          </a:p>
        </p:txBody>
      </p:sp>
      <p:sp>
        <p:nvSpPr>
          <p:cNvPr id="328" name="TextBox 327">
            <a:extLst>
              <a:ext uri="{FF2B5EF4-FFF2-40B4-BE49-F238E27FC236}">
                <a16:creationId xmlns:a16="http://schemas.microsoft.com/office/drawing/2014/main" id="{D5DC7867-D159-4622-BA2A-9E6DB6FD9DD4}"/>
              </a:ext>
            </a:extLst>
          </p:cNvPr>
          <p:cNvSpPr txBox="1"/>
          <p:nvPr/>
        </p:nvSpPr>
        <p:spPr>
          <a:xfrm>
            <a:off x="6823293" y="5913603"/>
            <a:ext cx="308344" cy="241980"/>
          </a:xfrm>
          <a:prstGeom prst="rect">
            <a:avLst/>
          </a:prstGeom>
          <a:noFill/>
        </p:spPr>
        <p:txBody>
          <a:bodyPr wrap="none" lIns="36000" tIns="36000" rIns="36000" bIns="36000" rtlCol="0" anchor="t" anchorCtr="0">
            <a:spAutoFit/>
          </a:bodyPr>
          <a:lstStyle/>
          <a:p>
            <a:pPr algn="ctr"/>
            <a:r>
              <a:rPr lang="ja-JP" sz="1100">
                <a:solidFill>
                  <a:schemeClr val="accent2"/>
                </a:solidFill>
                <a:cs typeface="Arial" panose="020B0604020202020204" pitchFamily="34" charset="0"/>
              </a:rPr>
              <a:t>115</a:t>
            </a:r>
          </a:p>
        </p:txBody>
      </p:sp>
      <p:sp>
        <p:nvSpPr>
          <p:cNvPr id="329" name="Freeform 21">
            <a:extLst>
              <a:ext uri="{FF2B5EF4-FFF2-40B4-BE49-F238E27FC236}">
                <a16:creationId xmlns:a16="http://schemas.microsoft.com/office/drawing/2014/main" id="{34E50A71-2534-4581-9A7C-D99750C13EF5}"/>
              </a:ext>
            </a:extLst>
          </p:cNvPr>
          <p:cNvSpPr>
            <a:spLocks/>
          </p:cNvSpPr>
          <p:nvPr/>
        </p:nvSpPr>
        <p:spPr bwMode="auto">
          <a:xfrm>
            <a:off x="6774104" y="2484909"/>
            <a:ext cx="4829170" cy="259509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330" name="TextBox 329">
            <a:extLst>
              <a:ext uri="{FF2B5EF4-FFF2-40B4-BE49-F238E27FC236}">
                <a16:creationId xmlns:a16="http://schemas.microsoft.com/office/drawing/2014/main" id="{85FA183A-51C5-4A5C-BA14-38227F652263}"/>
              </a:ext>
            </a:extLst>
          </p:cNvPr>
          <p:cNvSpPr txBox="1"/>
          <p:nvPr/>
        </p:nvSpPr>
        <p:spPr>
          <a:xfrm>
            <a:off x="6901840" y="5202767"/>
            <a:ext cx="151251" cy="241980"/>
          </a:xfrm>
          <a:prstGeom prst="rect">
            <a:avLst/>
          </a:prstGeom>
          <a:noFill/>
        </p:spPr>
        <p:txBody>
          <a:bodyPr wrap="none" lIns="36000" tIns="36000" rIns="36000" bIns="36000" rtlCol="0" anchor="t" anchorCtr="0">
            <a:spAutoFit/>
          </a:bodyPr>
          <a:lstStyle/>
          <a:p>
            <a:pPr algn="ctr"/>
            <a:r>
              <a:rPr lang="ja-JP" sz="1100">
                <a:solidFill>
                  <a:srgbClr val="4D4D4D"/>
                </a:solidFill>
                <a:cs typeface="Arial" panose="020B0604020202020204" pitchFamily="34" charset="0"/>
              </a:rPr>
              <a:t>0</a:t>
            </a:r>
          </a:p>
        </p:txBody>
      </p:sp>
      <p:grpSp>
        <p:nvGrpSpPr>
          <p:cNvPr id="331" name="Group 330">
            <a:extLst>
              <a:ext uri="{FF2B5EF4-FFF2-40B4-BE49-F238E27FC236}">
                <a16:creationId xmlns:a16="http://schemas.microsoft.com/office/drawing/2014/main" id="{EE811C04-80DE-4936-B710-00DAF1BD3918}"/>
              </a:ext>
            </a:extLst>
          </p:cNvPr>
          <p:cNvGrpSpPr/>
          <p:nvPr/>
        </p:nvGrpSpPr>
        <p:grpSpPr>
          <a:xfrm>
            <a:off x="6176085" y="2358997"/>
            <a:ext cx="612475" cy="2727605"/>
            <a:chOff x="341844" y="2386939"/>
            <a:chExt cx="612475" cy="2415810"/>
          </a:xfrm>
        </p:grpSpPr>
        <p:sp>
          <p:nvSpPr>
            <p:cNvPr id="332" name="TextBox 331">
              <a:extLst>
                <a:ext uri="{FF2B5EF4-FFF2-40B4-BE49-F238E27FC236}">
                  <a16:creationId xmlns:a16="http://schemas.microsoft.com/office/drawing/2014/main" id="{D30ECEB0-661A-4197-A87B-D6DEFB0D4242}"/>
                </a:ext>
              </a:extLst>
            </p:cNvPr>
            <p:cNvSpPr txBox="1"/>
            <p:nvPr/>
          </p:nvSpPr>
          <p:spPr>
            <a:xfrm rot="16200000">
              <a:off x="147382" y="3519863"/>
              <a:ext cx="650534" cy="261610"/>
            </a:xfrm>
            <a:prstGeom prst="rect">
              <a:avLst/>
            </a:prstGeom>
            <a:noFill/>
          </p:spPr>
          <p:txBody>
            <a:bodyPr wrap="none" rtlCol="0">
              <a:spAutoFit/>
            </a:bodyPr>
            <a:lstStyle/>
            <a:p>
              <a:pPr algn="ctr" fontAlgn="base">
                <a:spcBef>
                  <a:spcPct val="0"/>
                </a:spcBef>
                <a:spcAft>
                  <a:spcPct val="0"/>
                </a:spcAft>
              </a:pPr>
              <a:r>
                <a:rPr lang="ja-JP" sz="1100">
                  <a:solidFill>
                    <a:srgbClr val="4D4D4D"/>
                  </a:solidFill>
                  <a:cs typeface="Arial" panose="020B0604020202020204" pitchFamily="34" charset="0"/>
                </a:rPr>
                <a:t>DFS、%</a:t>
              </a:r>
            </a:p>
          </p:txBody>
        </p:sp>
        <p:sp>
          <p:nvSpPr>
            <p:cNvPr id="333" name="Line 6">
              <a:extLst>
                <a:ext uri="{FF2B5EF4-FFF2-40B4-BE49-F238E27FC236}">
                  <a16:creationId xmlns:a16="http://schemas.microsoft.com/office/drawing/2014/main" id="{5651AD61-38AF-4FF2-9721-FDC2B67F9C78}"/>
                </a:ext>
              </a:extLst>
            </p:cNvPr>
            <p:cNvSpPr>
              <a:spLocks noChangeShapeType="1"/>
            </p:cNvSpPr>
            <p:nvPr/>
          </p:nvSpPr>
          <p:spPr bwMode="auto">
            <a:xfrm>
              <a:off x="877403" y="2505231"/>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334" name="Line 7">
              <a:extLst>
                <a:ext uri="{FF2B5EF4-FFF2-40B4-BE49-F238E27FC236}">
                  <a16:creationId xmlns:a16="http://schemas.microsoft.com/office/drawing/2014/main" id="{5500309E-C64E-4595-8450-F9F3DBB6E98A}"/>
                </a:ext>
              </a:extLst>
            </p:cNvPr>
            <p:cNvSpPr>
              <a:spLocks noChangeShapeType="1"/>
            </p:cNvSpPr>
            <p:nvPr/>
          </p:nvSpPr>
          <p:spPr bwMode="auto">
            <a:xfrm>
              <a:off x="877403" y="2965083"/>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335" name="Line 8">
              <a:extLst>
                <a:ext uri="{FF2B5EF4-FFF2-40B4-BE49-F238E27FC236}">
                  <a16:creationId xmlns:a16="http://schemas.microsoft.com/office/drawing/2014/main" id="{847712A3-F99A-4289-B798-39CEFFD61278}"/>
                </a:ext>
              </a:extLst>
            </p:cNvPr>
            <p:cNvSpPr>
              <a:spLocks noChangeShapeType="1"/>
            </p:cNvSpPr>
            <p:nvPr/>
          </p:nvSpPr>
          <p:spPr bwMode="auto">
            <a:xfrm>
              <a:off x="877403" y="3404288"/>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336" name="Line 9">
              <a:extLst>
                <a:ext uri="{FF2B5EF4-FFF2-40B4-BE49-F238E27FC236}">
                  <a16:creationId xmlns:a16="http://schemas.microsoft.com/office/drawing/2014/main" id="{E5D7F1C1-992A-4BCB-921E-4229217AA3E6}"/>
                </a:ext>
              </a:extLst>
            </p:cNvPr>
            <p:cNvSpPr>
              <a:spLocks noChangeShapeType="1"/>
            </p:cNvSpPr>
            <p:nvPr/>
          </p:nvSpPr>
          <p:spPr bwMode="auto">
            <a:xfrm>
              <a:off x="877403" y="3857686"/>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337" name="Line 10">
              <a:extLst>
                <a:ext uri="{FF2B5EF4-FFF2-40B4-BE49-F238E27FC236}">
                  <a16:creationId xmlns:a16="http://schemas.microsoft.com/office/drawing/2014/main" id="{D99661EB-7807-4C2A-816C-8D74D3ED3809}"/>
                </a:ext>
              </a:extLst>
            </p:cNvPr>
            <p:cNvSpPr>
              <a:spLocks noChangeShapeType="1"/>
            </p:cNvSpPr>
            <p:nvPr/>
          </p:nvSpPr>
          <p:spPr bwMode="auto">
            <a:xfrm>
              <a:off x="877403" y="4301625"/>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338" name="TextBox 337">
              <a:extLst>
                <a:ext uri="{FF2B5EF4-FFF2-40B4-BE49-F238E27FC236}">
                  <a16:creationId xmlns:a16="http://schemas.microsoft.com/office/drawing/2014/main" id="{CC37C3AE-820E-4F46-920B-144B2D214BFE}"/>
                </a:ext>
              </a:extLst>
            </p:cNvPr>
            <p:cNvSpPr txBox="1"/>
            <p:nvPr/>
          </p:nvSpPr>
          <p:spPr>
            <a:xfrm>
              <a:off x="533978" y="2386939"/>
              <a:ext cx="420308" cy="231705"/>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100</a:t>
              </a:r>
            </a:p>
          </p:txBody>
        </p:sp>
        <p:sp>
          <p:nvSpPr>
            <p:cNvPr id="339" name="TextBox 338">
              <a:extLst>
                <a:ext uri="{FF2B5EF4-FFF2-40B4-BE49-F238E27FC236}">
                  <a16:creationId xmlns:a16="http://schemas.microsoft.com/office/drawing/2014/main" id="{C1FF8A80-C625-47BE-ACB9-20DC369ADC44}"/>
                </a:ext>
              </a:extLst>
            </p:cNvPr>
            <p:cNvSpPr txBox="1"/>
            <p:nvPr/>
          </p:nvSpPr>
          <p:spPr>
            <a:xfrm>
              <a:off x="612526" y="2848493"/>
              <a:ext cx="341760" cy="231705"/>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80</a:t>
              </a:r>
            </a:p>
          </p:txBody>
        </p:sp>
        <p:sp>
          <p:nvSpPr>
            <p:cNvPr id="340" name="TextBox 339">
              <a:extLst>
                <a:ext uri="{FF2B5EF4-FFF2-40B4-BE49-F238E27FC236}">
                  <a16:creationId xmlns:a16="http://schemas.microsoft.com/office/drawing/2014/main" id="{A5DA629A-4DD5-4122-AFE9-DF0E19109BDA}"/>
                </a:ext>
              </a:extLst>
            </p:cNvPr>
            <p:cNvSpPr txBox="1"/>
            <p:nvPr/>
          </p:nvSpPr>
          <p:spPr>
            <a:xfrm>
              <a:off x="612526" y="3287493"/>
              <a:ext cx="341760" cy="231705"/>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60</a:t>
              </a:r>
            </a:p>
          </p:txBody>
        </p:sp>
        <p:sp>
          <p:nvSpPr>
            <p:cNvPr id="341" name="TextBox 340">
              <a:extLst>
                <a:ext uri="{FF2B5EF4-FFF2-40B4-BE49-F238E27FC236}">
                  <a16:creationId xmlns:a16="http://schemas.microsoft.com/office/drawing/2014/main" id="{FEFA9393-9392-4291-BAB1-CD272D93D313}"/>
                </a:ext>
              </a:extLst>
            </p:cNvPr>
            <p:cNvSpPr txBox="1"/>
            <p:nvPr/>
          </p:nvSpPr>
          <p:spPr>
            <a:xfrm>
              <a:off x="612526" y="3740694"/>
              <a:ext cx="341760" cy="231705"/>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40</a:t>
              </a:r>
            </a:p>
          </p:txBody>
        </p:sp>
        <p:sp>
          <p:nvSpPr>
            <p:cNvPr id="342" name="TextBox 341">
              <a:extLst>
                <a:ext uri="{FF2B5EF4-FFF2-40B4-BE49-F238E27FC236}">
                  <a16:creationId xmlns:a16="http://schemas.microsoft.com/office/drawing/2014/main" id="{0CE515BC-7E6E-4D92-99AC-580CED1AED7A}"/>
                </a:ext>
              </a:extLst>
            </p:cNvPr>
            <p:cNvSpPr txBox="1"/>
            <p:nvPr/>
          </p:nvSpPr>
          <p:spPr>
            <a:xfrm>
              <a:off x="612526" y="4184426"/>
              <a:ext cx="341760" cy="231705"/>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20</a:t>
              </a:r>
            </a:p>
          </p:txBody>
        </p:sp>
        <p:sp>
          <p:nvSpPr>
            <p:cNvPr id="343" name="TextBox 342">
              <a:extLst>
                <a:ext uri="{FF2B5EF4-FFF2-40B4-BE49-F238E27FC236}">
                  <a16:creationId xmlns:a16="http://schemas.microsoft.com/office/drawing/2014/main" id="{A3B46BA8-8B2F-4C89-8D0C-AC8596899948}"/>
                </a:ext>
              </a:extLst>
            </p:cNvPr>
            <p:cNvSpPr txBox="1"/>
            <p:nvPr/>
          </p:nvSpPr>
          <p:spPr>
            <a:xfrm>
              <a:off x="691081" y="4571044"/>
              <a:ext cx="263213" cy="231705"/>
            </a:xfrm>
            <a:prstGeom prst="rect">
              <a:avLst/>
            </a:prstGeom>
            <a:noFill/>
          </p:spPr>
          <p:txBody>
            <a:bodyPr wrap="none" rtlCol="0" anchor="ctr" anchorCtr="0">
              <a:spAutoFit/>
            </a:bodyPr>
            <a:lstStyle/>
            <a:p>
              <a:pPr algn="r"/>
              <a:r>
                <a:rPr lang="ja-JP" sz="1100">
                  <a:solidFill>
                    <a:srgbClr val="4D4D4D"/>
                  </a:solidFill>
                  <a:cs typeface="Arial" panose="020B0604020202020204" pitchFamily="34" charset="0"/>
                </a:rPr>
                <a:t>0</a:t>
              </a:r>
            </a:p>
          </p:txBody>
        </p:sp>
        <p:sp>
          <p:nvSpPr>
            <p:cNvPr id="344" name="Line 9">
              <a:extLst>
                <a:ext uri="{FF2B5EF4-FFF2-40B4-BE49-F238E27FC236}">
                  <a16:creationId xmlns:a16="http://schemas.microsoft.com/office/drawing/2014/main" id="{3252E98E-0B55-4642-B050-3BB6ADDF4450}"/>
                </a:ext>
              </a:extLst>
            </p:cNvPr>
            <p:cNvSpPr>
              <a:spLocks noChangeShapeType="1"/>
            </p:cNvSpPr>
            <p:nvPr/>
          </p:nvSpPr>
          <p:spPr bwMode="auto">
            <a:xfrm>
              <a:off x="882319" y="4741529"/>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grpSp>
      <p:sp>
        <p:nvSpPr>
          <p:cNvPr id="345" name="TextBox 344">
            <a:extLst>
              <a:ext uri="{FF2B5EF4-FFF2-40B4-BE49-F238E27FC236}">
                <a16:creationId xmlns:a16="http://schemas.microsoft.com/office/drawing/2014/main" id="{F77EFB54-94EB-40FE-A43C-18F5B1E30071}"/>
              </a:ext>
            </a:extLst>
          </p:cNvPr>
          <p:cNvSpPr txBox="1"/>
          <p:nvPr/>
        </p:nvSpPr>
        <p:spPr>
          <a:xfrm>
            <a:off x="9337840" y="2760674"/>
            <a:ext cx="2432076" cy="430887"/>
          </a:xfrm>
          <a:prstGeom prst="rect">
            <a:avLst/>
          </a:prstGeom>
          <a:noFill/>
        </p:spPr>
        <p:txBody>
          <a:bodyPr wrap="none" rtlCol="0">
            <a:spAutoFit/>
          </a:bodyPr>
          <a:lstStyle/>
          <a:p>
            <a:r>
              <a:rPr lang="ja-JP" sz="1100"/>
              <a:t>HR 13.3 (95%CI 8.0, 22.2); p&lt;0.001</a:t>
            </a:r>
          </a:p>
          <a:p>
            <a:r>
              <a:rPr lang="ja-JP" sz="1100"/>
              <a:t>再発に対する感度：67.6%</a:t>
            </a:r>
          </a:p>
        </p:txBody>
      </p:sp>
      <p:graphicFrame>
        <p:nvGraphicFramePr>
          <p:cNvPr id="346" name="Table 115">
            <a:extLst>
              <a:ext uri="{FF2B5EF4-FFF2-40B4-BE49-F238E27FC236}">
                <a16:creationId xmlns:a16="http://schemas.microsoft.com/office/drawing/2014/main" id="{7FC58B5E-6F7E-467B-912E-9D5F43477790}"/>
              </a:ext>
            </a:extLst>
          </p:cNvPr>
          <p:cNvGraphicFramePr>
            <a:graphicFrameLocks noGrp="1"/>
          </p:cNvGraphicFramePr>
          <p:nvPr>
            <p:extLst>
              <p:ext uri="{D42A27DB-BD31-4B8C-83A1-F6EECF244321}">
                <p14:modId xmlns:p14="http://schemas.microsoft.com/office/powerpoint/2010/main" val="3537031108"/>
              </p:ext>
            </p:extLst>
          </p:nvPr>
        </p:nvGraphicFramePr>
        <p:xfrm>
          <a:off x="6885894" y="4082715"/>
          <a:ext cx="4442506" cy="947520"/>
        </p:xfrm>
        <a:graphic>
          <a:graphicData uri="http://schemas.openxmlformats.org/drawingml/2006/table">
            <a:tbl>
              <a:tblPr firstRow="1" bandRow="1">
                <a:tableStyleId>{5C22544A-7EE6-4342-B048-85BDC9FD1C3A}</a:tableStyleId>
              </a:tblPr>
              <a:tblGrid>
                <a:gridCol w="754426">
                  <a:extLst>
                    <a:ext uri="{9D8B030D-6E8A-4147-A177-3AD203B41FA5}">
                      <a16:colId xmlns:a16="http://schemas.microsoft.com/office/drawing/2014/main" val="2166593457"/>
                    </a:ext>
                  </a:extLst>
                </a:gridCol>
                <a:gridCol w="812800">
                  <a:extLst>
                    <a:ext uri="{9D8B030D-6E8A-4147-A177-3AD203B41FA5}">
                      <a16:colId xmlns:a16="http://schemas.microsoft.com/office/drawing/2014/main" val="1716289721"/>
                    </a:ext>
                  </a:extLst>
                </a:gridCol>
                <a:gridCol w="1391920">
                  <a:extLst>
                    <a:ext uri="{9D8B030D-6E8A-4147-A177-3AD203B41FA5}">
                      <a16:colId xmlns:a16="http://schemas.microsoft.com/office/drawing/2014/main" val="3818263587"/>
                    </a:ext>
                  </a:extLst>
                </a:gridCol>
                <a:gridCol w="1483360">
                  <a:extLst>
                    <a:ext uri="{9D8B030D-6E8A-4147-A177-3AD203B41FA5}">
                      <a16:colId xmlns:a16="http://schemas.microsoft.com/office/drawing/2014/main" val="2279286009"/>
                    </a:ext>
                  </a:extLst>
                </a:gridCol>
              </a:tblGrid>
              <a:tr h="0">
                <a:tc>
                  <a:txBody>
                    <a:bodyPr/>
                    <a:lstStyle/>
                    <a:p>
                      <a:pPr algn="l"/>
                      <a:r>
                        <a:rPr lang="ja-JP" sz="1200" dirty="0">
                          <a:solidFill>
                            <a:srgbClr val="4D4D4D"/>
                          </a:solidFill>
                        </a:rPr>
                        <a:t>ctDNA</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事象／日</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6 か月 DFS、% (95%CI)</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4D4D4D"/>
                          </a:solidFill>
                        </a:rPr>
                        <a:t>12 か月 DFS、% (95%CI)</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8981586"/>
                  </a:ext>
                </a:extLst>
              </a:tr>
              <a:tr h="0">
                <a:tc>
                  <a:txBody>
                    <a:bodyPr/>
                    <a:lstStyle/>
                    <a:p>
                      <a:pPr algn="l"/>
                      <a:r>
                        <a:rPr lang="ja-JP" sz="1200">
                          <a:solidFill>
                            <a:schemeClr val="tx1"/>
                          </a:solidFill>
                        </a:rPr>
                        <a:t>陰性</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22/597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97.8 (96.3, 98.7)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95.2 (92.6,</a:t>
                      </a:r>
                      <a:r>
                        <a:rPr lang="ja-JP" sz="1200" baseline="0">
                          <a:solidFill>
                            <a:schemeClr val="tx1"/>
                          </a:solidFill>
                        </a:rPr>
                        <a:t> </a:t>
                      </a:r>
                      <a:r>
                        <a:rPr lang="ja-JP" sz="1200">
                          <a:solidFill>
                            <a:schemeClr val="tx1"/>
                          </a:solidFill>
                        </a:rPr>
                        <a:t>96.9)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675968"/>
                  </a:ext>
                </a:extLst>
              </a:tr>
              <a:tr h="0">
                <a:tc>
                  <a:txBody>
                    <a:bodyPr/>
                    <a:lstStyle/>
                    <a:p>
                      <a:pPr algn="l"/>
                      <a:r>
                        <a:rPr lang="ja-JP" sz="1200">
                          <a:solidFill>
                            <a:schemeClr val="tx1"/>
                          </a:solidFill>
                        </a:rPr>
                        <a:t>陽性</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46/115</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73.0</a:t>
                      </a:r>
                      <a:r>
                        <a:rPr lang="ja-JP" sz="1200" baseline="0">
                          <a:solidFill>
                            <a:schemeClr val="tx1"/>
                          </a:solidFill>
                        </a:rPr>
                        <a:t> </a:t>
                      </a:r>
                      <a:r>
                        <a:rPr lang="ja-JP" sz="1200">
                          <a:solidFill>
                            <a:schemeClr val="tx1"/>
                          </a:solidFill>
                        </a:rPr>
                        <a:t>(63.9、</a:t>
                      </a:r>
                      <a:r>
                        <a:rPr lang="ja-JP" sz="1200" baseline="0">
                          <a:solidFill>
                            <a:schemeClr val="tx1"/>
                          </a:solidFill>
                        </a:rPr>
                        <a:t> </a:t>
                      </a:r>
                      <a:r>
                        <a:rPr lang="ja-JP" sz="1200">
                          <a:solidFill>
                            <a:schemeClr val="tx1"/>
                          </a:solidFill>
                        </a:rPr>
                        <a:t>80.2)</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chemeClr val="tx1"/>
                          </a:solidFill>
                        </a:rPr>
                        <a:t>55.5</a:t>
                      </a:r>
                      <a:r>
                        <a:rPr lang="ja-JP" sz="1200" baseline="0" dirty="0">
                          <a:solidFill>
                            <a:schemeClr val="tx1"/>
                          </a:solidFill>
                        </a:rPr>
                        <a:t> </a:t>
                      </a:r>
                      <a:r>
                        <a:rPr lang="ja-JP" sz="1200" dirty="0">
                          <a:solidFill>
                            <a:schemeClr val="tx1"/>
                          </a:solidFill>
                        </a:rPr>
                        <a:t>(44.8、65.0) </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0350512"/>
                  </a:ext>
                </a:extLst>
              </a:tr>
            </a:tbl>
          </a:graphicData>
        </a:graphic>
      </p:graphicFrame>
      <p:sp>
        <p:nvSpPr>
          <p:cNvPr id="347" name="Freeform: Shape 821">
            <a:extLst>
              <a:ext uri="{FF2B5EF4-FFF2-40B4-BE49-F238E27FC236}">
                <a16:creationId xmlns:a16="http://schemas.microsoft.com/office/drawing/2014/main" id="{ED6697C5-C78D-4B06-A7C4-2770909C921C}"/>
              </a:ext>
            </a:extLst>
          </p:cNvPr>
          <p:cNvSpPr/>
          <p:nvPr/>
        </p:nvSpPr>
        <p:spPr>
          <a:xfrm>
            <a:off x="6950528" y="2525484"/>
            <a:ext cx="4435929" cy="128038"/>
          </a:xfrm>
          <a:custGeom>
            <a:avLst/>
            <a:gdLst>
              <a:gd name="connsiteX0" fmla="*/ 5558038 w 5558037"/>
              <a:gd name="connsiteY0" fmla="*/ 181939 h 181938"/>
              <a:gd name="connsiteX1" fmla="*/ 3556711 w 5558037"/>
              <a:gd name="connsiteY1" fmla="*/ 181939 h 181938"/>
              <a:gd name="connsiteX2" fmla="*/ 3556711 w 5558037"/>
              <a:gd name="connsiteY2" fmla="*/ 139130 h 181938"/>
              <a:gd name="connsiteX3" fmla="*/ 3417580 w 5558037"/>
              <a:gd name="connsiteY3" fmla="*/ 139130 h 181938"/>
              <a:gd name="connsiteX4" fmla="*/ 3417580 w 5558037"/>
              <a:gd name="connsiteY4" fmla="*/ 131995 h 181938"/>
              <a:gd name="connsiteX5" fmla="*/ 3160728 w 5558037"/>
              <a:gd name="connsiteY5" fmla="*/ 131995 h 181938"/>
              <a:gd name="connsiteX6" fmla="*/ 3160728 w 5558037"/>
              <a:gd name="connsiteY6" fmla="*/ 99888 h 181938"/>
              <a:gd name="connsiteX7" fmla="*/ 1937109 w 5558037"/>
              <a:gd name="connsiteY7" fmla="*/ 99888 h 181938"/>
              <a:gd name="connsiteX8" fmla="*/ 1937109 w 5558037"/>
              <a:gd name="connsiteY8" fmla="*/ 71349 h 181938"/>
              <a:gd name="connsiteX9" fmla="*/ 1651711 w 5558037"/>
              <a:gd name="connsiteY9" fmla="*/ 71349 h 181938"/>
              <a:gd name="connsiteX10" fmla="*/ 1651711 w 5558037"/>
              <a:gd name="connsiteY10" fmla="*/ 57079 h 181938"/>
              <a:gd name="connsiteX11" fmla="*/ 1187949 w 5558037"/>
              <a:gd name="connsiteY11" fmla="*/ 57079 h 181938"/>
              <a:gd name="connsiteX12" fmla="*/ 1187949 w 5558037"/>
              <a:gd name="connsiteY12" fmla="*/ 53511 h 181938"/>
              <a:gd name="connsiteX13" fmla="*/ 1002440 w 5558037"/>
              <a:gd name="connsiteY13" fmla="*/ 53511 h 181938"/>
              <a:gd name="connsiteX14" fmla="*/ 1002440 w 5558037"/>
              <a:gd name="connsiteY14" fmla="*/ 21404 h 181938"/>
              <a:gd name="connsiteX15" fmla="*/ 827641 w 5558037"/>
              <a:gd name="connsiteY15" fmla="*/ 21404 h 181938"/>
              <a:gd name="connsiteX16" fmla="*/ 827641 w 5558037"/>
              <a:gd name="connsiteY16" fmla="*/ 14270 h 181938"/>
              <a:gd name="connsiteX17" fmla="*/ 545815 w 5558037"/>
              <a:gd name="connsiteY17" fmla="*/ 14270 h 181938"/>
              <a:gd name="connsiteX18" fmla="*/ 545815 w 5558037"/>
              <a:gd name="connsiteY18" fmla="*/ 0 h 181938"/>
              <a:gd name="connsiteX19" fmla="*/ 0 w 5558037"/>
              <a:gd name="connsiteY19" fmla="*/ 0 h 18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58037" h="181938">
                <a:moveTo>
                  <a:pt x="5558038" y="181939"/>
                </a:moveTo>
                <a:lnTo>
                  <a:pt x="3556711" y="181939"/>
                </a:lnTo>
                <a:lnTo>
                  <a:pt x="3556711" y="139130"/>
                </a:lnTo>
                <a:lnTo>
                  <a:pt x="3417580" y="139130"/>
                </a:lnTo>
                <a:lnTo>
                  <a:pt x="3417580" y="131995"/>
                </a:lnTo>
                <a:lnTo>
                  <a:pt x="3160728" y="131995"/>
                </a:lnTo>
                <a:lnTo>
                  <a:pt x="3160728" y="99888"/>
                </a:lnTo>
                <a:lnTo>
                  <a:pt x="1937109" y="99888"/>
                </a:lnTo>
                <a:lnTo>
                  <a:pt x="1937109" y="71349"/>
                </a:lnTo>
                <a:lnTo>
                  <a:pt x="1651711" y="71349"/>
                </a:lnTo>
                <a:lnTo>
                  <a:pt x="1651711" y="57079"/>
                </a:lnTo>
                <a:lnTo>
                  <a:pt x="1187949" y="57079"/>
                </a:lnTo>
                <a:lnTo>
                  <a:pt x="1187949" y="53511"/>
                </a:lnTo>
                <a:lnTo>
                  <a:pt x="1002440" y="53511"/>
                </a:lnTo>
                <a:lnTo>
                  <a:pt x="1002440" y="21404"/>
                </a:lnTo>
                <a:lnTo>
                  <a:pt x="827641" y="21404"/>
                </a:lnTo>
                <a:lnTo>
                  <a:pt x="827641" y="14270"/>
                </a:lnTo>
                <a:lnTo>
                  <a:pt x="545815" y="14270"/>
                </a:lnTo>
                <a:lnTo>
                  <a:pt x="545815" y="0"/>
                </a:lnTo>
                <a:lnTo>
                  <a:pt x="0" y="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grpSp>
        <p:nvGrpSpPr>
          <p:cNvPr id="348" name="Group 347">
            <a:extLst>
              <a:ext uri="{FF2B5EF4-FFF2-40B4-BE49-F238E27FC236}">
                <a16:creationId xmlns:a16="http://schemas.microsoft.com/office/drawing/2014/main" id="{6A89708B-873C-4780-9C1D-D4AD015F51E1}"/>
              </a:ext>
            </a:extLst>
          </p:cNvPr>
          <p:cNvGrpSpPr/>
          <p:nvPr/>
        </p:nvGrpSpPr>
        <p:grpSpPr>
          <a:xfrm>
            <a:off x="8592009" y="2514372"/>
            <a:ext cx="3726716" cy="160013"/>
            <a:chOff x="8592009" y="2528661"/>
            <a:chExt cx="3726716" cy="160013"/>
          </a:xfrm>
        </p:grpSpPr>
        <p:sp>
          <p:nvSpPr>
            <p:cNvPr id="349" name="Freeform: Shape 822">
              <a:extLst>
                <a:ext uri="{FF2B5EF4-FFF2-40B4-BE49-F238E27FC236}">
                  <a16:creationId xmlns:a16="http://schemas.microsoft.com/office/drawing/2014/main" id="{747535F2-735C-4128-8E26-FB2692AEC173}"/>
                </a:ext>
              </a:extLst>
            </p:cNvPr>
            <p:cNvSpPr/>
            <p:nvPr/>
          </p:nvSpPr>
          <p:spPr>
            <a:xfrm>
              <a:off x="8592009" y="2532328"/>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0" name="Freeform: Shape 823">
              <a:extLst>
                <a:ext uri="{FF2B5EF4-FFF2-40B4-BE49-F238E27FC236}">
                  <a16:creationId xmlns:a16="http://schemas.microsoft.com/office/drawing/2014/main" id="{332CD4FB-1632-4183-A10D-1F260459F0DF}"/>
                </a:ext>
              </a:extLst>
            </p:cNvPr>
            <p:cNvSpPr/>
            <p:nvPr/>
          </p:nvSpPr>
          <p:spPr>
            <a:xfrm>
              <a:off x="8668029"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1" name="Freeform: Shape 824">
              <a:extLst>
                <a:ext uri="{FF2B5EF4-FFF2-40B4-BE49-F238E27FC236}">
                  <a16:creationId xmlns:a16="http://schemas.microsoft.com/office/drawing/2014/main" id="{49C3A1F8-E6F5-4645-AAD1-5B6A3543376B}"/>
                </a:ext>
              </a:extLst>
            </p:cNvPr>
            <p:cNvSpPr/>
            <p:nvPr/>
          </p:nvSpPr>
          <p:spPr>
            <a:xfrm>
              <a:off x="8713641"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2" name="Freeform: Shape 825">
              <a:extLst>
                <a:ext uri="{FF2B5EF4-FFF2-40B4-BE49-F238E27FC236}">
                  <a16:creationId xmlns:a16="http://schemas.microsoft.com/office/drawing/2014/main" id="{A7FE4ADF-4647-4478-9132-D031F524CE2C}"/>
                </a:ext>
              </a:extLst>
            </p:cNvPr>
            <p:cNvSpPr/>
            <p:nvPr/>
          </p:nvSpPr>
          <p:spPr>
            <a:xfrm>
              <a:off x="8728845"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3" name="Freeform: Shape 826">
              <a:extLst>
                <a:ext uri="{FF2B5EF4-FFF2-40B4-BE49-F238E27FC236}">
                  <a16:creationId xmlns:a16="http://schemas.microsoft.com/office/drawing/2014/main" id="{3E974326-8888-422D-9C2A-024C0F7EB26B}"/>
                </a:ext>
              </a:extLst>
            </p:cNvPr>
            <p:cNvSpPr/>
            <p:nvPr/>
          </p:nvSpPr>
          <p:spPr>
            <a:xfrm>
              <a:off x="8744049"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4" name="Freeform: Shape 827">
              <a:extLst>
                <a:ext uri="{FF2B5EF4-FFF2-40B4-BE49-F238E27FC236}">
                  <a16:creationId xmlns:a16="http://schemas.microsoft.com/office/drawing/2014/main" id="{962380CC-47A1-4992-A1C4-BEAF99BB4809}"/>
                </a:ext>
              </a:extLst>
            </p:cNvPr>
            <p:cNvSpPr/>
            <p:nvPr/>
          </p:nvSpPr>
          <p:spPr>
            <a:xfrm>
              <a:off x="8759253"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5" name="Freeform: Shape 828">
              <a:extLst>
                <a:ext uri="{FF2B5EF4-FFF2-40B4-BE49-F238E27FC236}">
                  <a16:creationId xmlns:a16="http://schemas.microsoft.com/office/drawing/2014/main" id="{A21173B9-4829-44A1-A72F-2C26DCD106BD}"/>
                </a:ext>
              </a:extLst>
            </p:cNvPr>
            <p:cNvSpPr/>
            <p:nvPr/>
          </p:nvSpPr>
          <p:spPr>
            <a:xfrm>
              <a:off x="8759253"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6" name="Freeform: Shape 829">
              <a:extLst>
                <a:ext uri="{FF2B5EF4-FFF2-40B4-BE49-F238E27FC236}">
                  <a16:creationId xmlns:a16="http://schemas.microsoft.com/office/drawing/2014/main" id="{09C51993-5075-4E90-9F59-591EBDC76BF4}"/>
                </a:ext>
              </a:extLst>
            </p:cNvPr>
            <p:cNvSpPr/>
            <p:nvPr/>
          </p:nvSpPr>
          <p:spPr>
            <a:xfrm>
              <a:off x="8804865"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7" name="Freeform: Shape 830">
              <a:extLst>
                <a:ext uri="{FF2B5EF4-FFF2-40B4-BE49-F238E27FC236}">
                  <a16:creationId xmlns:a16="http://schemas.microsoft.com/office/drawing/2014/main" id="{84A020CD-082B-4FD7-9EC0-F266A9870D9A}"/>
                </a:ext>
              </a:extLst>
            </p:cNvPr>
            <p:cNvSpPr/>
            <p:nvPr/>
          </p:nvSpPr>
          <p:spPr>
            <a:xfrm>
              <a:off x="8820069"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8" name="Freeform: Shape 831">
              <a:extLst>
                <a:ext uri="{FF2B5EF4-FFF2-40B4-BE49-F238E27FC236}">
                  <a16:creationId xmlns:a16="http://schemas.microsoft.com/office/drawing/2014/main" id="{29FF2F5E-12B8-4FBC-B717-25C603A217A3}"/>
                </a:ext>
              </a:extLst>
            </p:cNvPr>
            <p:cNvSpPr/>
            <p:nvPr/>
          </p:nvSpPr>
          <p:spPr>
            <a:xfrm>
              <a:off x="8835273"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9" name="Freeform: Shape 832">
              <a:extLst>
                <a:ext uri="{FF2B5EF4-FFF2-40B4-BE49-F238E27FC236}">
                  <a16:creationId xmlns:a16="http://schemas.microsoft.com/office/drawing/2014/main" id="{65EC3BF9-59B5-4844-8A55-285C7C1534B4}"/>
                </a:ext>
              </a:extLst>
            </p:cNvPr>
            <p:cNvSpPr/>
            <p:nvPr/>
          </p:nvSpPr>
          <p:spPr>
            <a:xfrm>
              <a:off x="8850477"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0" name="Freeform: Shape 833">
              <a:extLst>
                <a:ext uri="{FF2B5EF4-FFF2-40B4-BE49-F238E27FC236}">
                  <a16:creationId xmlns:a16="http://schemas.microsoft.com/office/drawing/2014/main" id="{AC1BA0EA-470A-42F7-B1F5-1323F0CBAEC1}"/>
                </a:ext>
              </a:extLst>
            </p:cNvPr>
            <p:cNvSpPr/>
            <p:nvPr/>
          </p:nvSpPr>
          <p:spPr>
            <a:xfrm>
              <a:off x="8850477"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1" name="Freeform: Shape 834">
              <a:extLst>
                <a:ext uri="{FF2B5EF4-FFF2-40B4-BE49-F238E27FC236}">
                  <a16:creationId xmlns:a16="http://schemas.microsoft.com/office/drawing/2014/main" id="{21183343-D8A9-4947-A71B-334736840E13}"/>
                </a:ext>
              </a:extLst>
            </p:cNvPr>
            <p:cNvSpPr/>
            <p:nvPr/>
          </p:nvSpPr>
          <p:spPr>
            <a:xfrm>
              <a:off x="8880885"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2" name="Freeform: Shape 835">
              <a:extLst>
                <a:ext uri="{FF2B5EF4-FFF2-40B4-BE49-F238E27FC236}">
                  <a16:creationId xmlns:a16="http://schemas.microsoft.com/office/drawing/2014/main" id="{D1A2092D-9C44-4F91-96FC-A7E18C71AF7F}"/>
                </a:ext>
              </a:extLst>
            </p:cNvPr>
            <p:cNvSpPr/>
            <p:nvPr/>
          </p:nvSpPr>
          <p:spPr>
            <a:xfrm>
              <a:off x="8896089"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3" name="Freeform: Shape 836">
              <a:extLst>
                <a:ext uri="{FF2B5EF4-FFF2-40B4-BE49-F238E27FC236}">
                  <a16:creationId xmlns:a16="http://schemas.microsoft.com/office/drawing/2014/main" id="{5E525CA9-C832-4FB9-B14F-2B22148148F4}"/>
                </a:ext>
              </a:extLst>
            </p:cNvPr>
            <p:cNvSpPr/>
            <p:nvPr/>
          </p:nvSpPr>
          <p:spPr>
            <a:xfrm>
              <a:off x="8911293"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4" name="Freeform: Shape 837">
              <a:extLst>
                <a:ext uri="{FF2B5EF4-FFF2-40B4-BE49-F238E27FC236}">
                  <a16:creationId xmlns:a16="http://schemas.microsoft.com/office/drawing/2014/main" id="{59C5757F-EC07-4137-8081-0559A9AF2112}"/>
                </a:ext>
              </a:extLst>
            </p:cNvPr>
            <p:cNvSpPr/>
            <p:nvPr/>
          </p:nvSpPr>
          <p:spPr>
            <a:xfrm>
              <a:off x="8941701"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5" name="Freeform: Shape 838">
              <a:extLst>
                <a:ext uri="{FF2B5EF4-FFF2-40B4-BE49-F238E27FC236}">
                  <a16:creationId xmlns:a16="http://schemas.microsoft.com/office/drawing/2014/main" id="{942576D9-A7E3-434E-96CF-5357276CE3D6}"/>
                </a:ext>
              </a:extLst>
            </p:cNvPr>
            <p:cNvSpPr/>
            <p:nvPr/>
          </p:nvSpPr>
          <p:spPr>
            <a:xfrm>
              <a:off x="8956905"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6" name="Freeform: Shape 839">
              <a:extLst>
                <a:ext uri="{FF2B5EF4-FFF2-40B4-BE49-F238E27FC236}">
                  <a16:creationId xmlns:a16="http://schemas.microsoft.com/office/drawing/2014/main" id="{7491A212-55B1-46D1-B244-B800AE62A8B5}"/>
                </a:ext>
              </a:extLst>
            </p:cNvPr>
            <p:cNvSpPr/>
            <p:nvPr/>
          </p:nvSpPr>
          <p:spPr>
            <a:xfrm>
              <a:off x="8972109"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7" name="Freeform: Shape 840">
              <a:extLst>
                <a:ext uri="{FF2B5EF4-FFF2-40B4-BE49-F238E27FC236}">
                  <a16:creationId xmlns:a16="http://schemas.microsoft.com/office/drawing/2014/main" id="{3F69019E-5FCF-4211-BF0E-6C05EB8B6DEE}"/>
                </a:ext>
              </a:extLst>
            </p:cNvPr>
            <p:cNvSpPr/>
            <p:nvPr/>
          </p:nvSpPr>
          <p:spPr>
            <a:xfrm>
              <a:off x="9002517"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8" name="Freeform: Shape 841">
              <a:extLst>
                <a:ext uri="{FF2B5EF4-FFF2-40B4-BE49-F238E27FC236}">
                  <a16:creationId xmlns:a16="http://schemas.microsoft.com/office/drawing/2014/main" id="{8AFE0FBD-A3A2-435D-92C0-3DE29601DDD3}"/>
                </a:ext>
              </a:extLst>
            </p:cNvPr>
            <p:cNvSpPr/>
            <p:nvPr/>
          </p:nvSpPr>
          <p:spPr>
            <a:xfrm>
              <a:off x="9017721"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9" name="Freeform: Shape 842">
              <a:extLst>
                <a:ext uri="{FF2B5EF4-FFF2-40B4-BE49-F238E27FC236}">
                  <a16:creationId xmlns:a16="http://schemas.microsoft.com/office/drawing/2014/main" id="{55DF57A1-4618-4025-AD59-0D065BA06520}"/>
                </a:ext>
              </a:extLst>
            </p:cNvPr>
            <p:cNvSpPr/>
            <p:nvPr/>
          </p:nvSpPr>
          <p:spPr>
            <a:xfrm>
              <a:off x="9032932"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70" name="Freeform: Shape 843">
              <a:extLst>
                <a:ext uri="{FF2B5EF4-FFF2-40B4-BE49-F238E27FC236}">
                  <a16:creationId xmlns:a16="http://schemas.microsoft.com/office/drawing/2014/main" id="{F94DACF9-E1B2-41AA-BBFB-F74C83FB3895}"/>
                </a:ext>
              </a:extLst>
            </p:cNvPr>
            <p:cNvSpPr/>
            <p:nvPr/>
          </p:nvSpPr>
          <p:spPr>
            <a:xfrm>
              <a:off x="9048136"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71" name="Freeform: Shape 844">
              <a:extLst>
                <a:ext uri="{FF2B5EF4-FFF2-40B4-BE49-F238E27FC236}">
                  <a16:creationId xmlns:a16="http://schemas.microsoft.com/office/drawing/2014/main" id="{D045147E-2AF6-4565-8F3A-B6B5F7C1AA36}"/>
                </a:ext>
              </a:extLst>
            </p:cNvPr>
            <p:cNvSpPr/>
            <p:nvPr/>
          </p:nvSpPr>
          <p:spPr>
            <a:xfrm>
              <a:off x="9063340"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72" name="Freeform: Shape 845">
              <a:extLst>
                <a:ext uri="{FF2B5EF4-FFF2-40B4-BE49-F238E27FC236}">
                  <a16:creationId xmlns:a16="http://schemas.microsoft.com/office/drawing/2014/main" id="{9E28E9EB-AFC0-466D-8A15-E73C709A1297}"/>
                </a:ext>
              </a:extLst>
            </p:cNvPr>
            <p:cNvSpPr/>
            <p:nvPr/>
          </p:nvSpPr>
          <p:spPr>
            <a:xfrm>
              <a:off x="9078544"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73" name="Freeform: Shape 846">
              <a:extLst>
                <a:ext uri="{FF2B5EF4-FFF2-40B4-BE49-F238E27FC236}">
                  <a16:creationId xmlns:a16="http://schemas.microsoft.com/office/drawing/2014/main" id="{B30407ED-CFC4-45F9-B63F-7284BF58598B}"/>
                </a:ext>
              </a:extLst>
            </p:cNvPr>
            <p:cNvSpPr/>
            <p:nvPr/>
          </p:nvSpPr>
          <p:spPr>
            <a:xfrm>
              <a:off x="9108952"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74" name="Freeform: Shape 847">
              <a:extLst>
                <a:ext uri="{FF2B5EF4-FFF2-40B4-BE49-F238E27FC236}">
                  <a16:creationId xmlns:a16="http://schemas.microsoft.com/office/drawing/2014/main" id="{6689652E-3F92-4BC3-AB58-242A1411A3DC}"/>
                </a:ext>
              </a:extLst>
            </p:cNvPr>
            <p:cNvSpPr/>
            <p:nvPr/>
          </p:nvSpPr>
          <p:spPr>
            <a:xfrm>
              <a:off x="9124156"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75" name="Freeform: Shape 848">
              <a:extLst>
                <a:ext uri="{FF2B5EF4-FFF2-40B4-BE49-F238E27FC236}">
                  <a16:creationId xmlns:a16="http://schemas.microsoft.com/office/drawing/2014/main" id="{9FD06E2D-BC09-4E68-95E4-3F2FAD72CF42}"/>
                </a:ext>
              </a:extLst>
            </p:cNvPr>
            <p:cNvSpPr/>
            <p:nvPr/>
          </p:nvSpPr>
          <p:spPr>
            <a:xfrm>
              <a:off x="9139360"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76" name="Freeform: Shape 849">
              <a:extLst>
                <a:ext uri="{FF2B5EF4-FFF2-40B4-BE49-F238E27FC236}">
                  <a16:creationId xmlns:a16="http://schemas.microsoft.com/office/drawing/2014/main" id="{1E2D231A-8E75-48AF-8F10-B7E1949933EE}"/>
                </a:ext>
              </a:extLst>
            </p:cNvPr>
            <p:cNvSpPr/>
            <p:nvPr/>
          </p:nvSpPr>
          <p:spPr>
            <a:xfrm>
              <a:off x="9169768"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77" name="Freeform: Shape 850">
              <a:extLst>
                <a:ext uri="{FF2B5EF4-FFF2-40B4-BE49-F238E27FC236}">
                  <a16:creationId xmlns:a16="http://schemas.microsoft.com/office/drawing/2014/main" id="{73456F41-2FDD-424F-AD22-FE82EBF3B607}"/>
                </a:ext>
              </a:extLst>
            </p:cNvPr>
            <p:cNvSpPr/>
            <p:nvPr/>
          </p:nvSpPr>
          <p:spPr>
            <a:xfrm>
              <a:off x="9184972"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78" name="Freeform: Shape 851">
              <a:extLst>
                <a:ext uri="{FF2B5EF4-FFF2-40B4-BE49-F238E27FC236}">
                  <a16:creationId xmlns:a16="http://schemas.microsoft.com/office/drawing/2014/main" id="{993FF4C4-31B7-47ED-B446-6F9DCE2B879B}"/>
                </a:ext>
              </a:extLst>
            </p:cNvPr>
            <p:cNvSpPr/>
            <p:nvPr/>
          </p:nvSpPr>
          <p:spPr>
            <a:xfrm>
              <a:off x="9200176"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79" name="Freeform: Shape 852">
              <a:extLst>
                <a:ext uri="{FF2B5EF4-FFF2-40B4-BE49-F238E27FC236}">
                  <a16:creationId xmlns:a16="http://schemas.microsoft.com/office/drawing/2014/main" id="{CB5E4921-493A-4C52-B077-504519F05026}"/>
                </a:ext>
              </a:extLst>
            </p:cNvPr>
            <p:cNvSpPr/>
            <p:nvPr/>
          </p:nvSpPr>
          <p:spPr>
            <a:xfrm>
              <a:off x="9215380"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80" name="Freeform: Shape 853">
              <a:extLst>
                <a:ext uri="{FF2B5EF4-FFF2-40B4-BE49-F238E27FC236}">
                  <a16:creationId xmlns:a16="http://schemas.microsoft.com/office/drawing/2014/main" id="{537112A3-04C0-4592-A563-285BA27A2C82}"/>
                </a:ext>
              </a:extLst>
            </p:cNvPr>
            <p:cNvSpPr/>
            <p:nvPr/>
          </p:nvSpPr>
          <p:spPr>
            <a:xfrm>
              <a:off x="9230584"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81" name="Freeform: Shape 854">
              <a:extLst>
                <a:ext uri="{FF2B5EF4-FFF2-40B4-BE49-F238E27FC236}">
                  <a16:creationId xmlns:a16="http://schemas.microsoft.com/office/drawing/2014/main" id="{6A5A1DB5-23BF-40DB-9A54-1EA5759F7D6E}"/>
                </a:ext>
              </a:extLst>
            </p:cNvPr>
            <p:cNvSpPr/>
            <p:nvPr/>
          </p:nvSpPr>
          <p:spPr>
            <a:xfrm>
              <a:off x="9245788"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82" name="Freeform: Shape 855">
              <a:extLst>
                <a:ext uri="{FF2B5EF4-FFF2-40B4-BE49-F238E27FC236}">
                  <a16:creationId xmlns:a16="http://schemas.microsoft.com/office/drawing/2014/main" id="{ABB83481-17E4-4348-941F-85DBA6E8FACA}"/>
                </a:ext>
              </a:extLst>
            </p:cNvPr>
            <p:cNvSpPr/>
            <p:nvPr/>
          </p:nvSpPr>
          <p:spPr>
            <a:xfrm>
              <a:off x="9260992"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83" name="Freeform: Shape 856">
              <a:extLst>
                <a:ext uri="{FF2B5EF4-FFF2-40B4-BE49-F238E27FC236}">
                  <a16:creationId xmlns:a16="http://schemas.microsoft.com/office/drawing/2014/main" id="{D630E4DB-FEC8-4A64-A109-117F74C668FB}"/>
                </a:ext>
              </a:extLst>
            </p:cNvPr>
            <p:cNvSpPr/>
            <p:nvPr/>
          </p:nvSpPr>
          <p:spPr>
            <a:xfrm>
              <a:off x="9276196"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84" name="Freeform: Shape 857">
              <a:extLst>
                <a:ext uri="{FF2B5EF4-FFF2-40B4-BE49-F238E27FC236}">
                  <a16:creationId xmlns:a16="http://schemas.microsoft.com/office/drawing/2014/main" id="{33B78911-E73D-4A47-BCA1-0FDEFD523840}"/>
                </a:ext>
              </a:extLst>
            </p:cNvPr>
            <p:cNvSpPr/>
            <p:nvPr/>
          </p:nvSpPr>
          <p:spPr>
            <a:xfrm>
              <a:off x="9291400"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85" name="Freeform: Shape 858">
              <a:extLst>
                <a:ext uri="{FF2B5EF4-FFF2-40B4-BE49-F238E27FC236}">
                  <a16:creationId xmlns:a16="http://schemas.microsoft.com/office/drawing/2014/main" id="{17E938AA-EE9D-4754-A6F1-0E72921EA460}"/>
                </a:ext>
              </a:extLst>
            </p:cNvPr>
            <p:cNvSpPr/>
            <p:nvPr/>
          </p:nvSpPr>
          <p:spPr>
            <a:xfrm>
              <a:off x="9276196"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86" name="Freeform: Shape 859">
              <a:extLst>
                <a:ext uri="{FF2B5EF4-FFF2-40B4-BE49-F238E27FC236}">
                  <a16:creationId xmlns:a16="http://schemas.microsoft.com/office/drawing/2014/main" id="{1750768A-3E22-4845-8041-9A814155F596}"/>
                </a:ext>
              </a:extLst>
            </p:cNvPr>
            <p:cNvSpPr/>
            <p:nvPr/>
          </p:nvSpPr>
          <p:spPr>
            <a:xfrm>
              <a:off x="9291400"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87" name="Freeform: Shape 860">
              <a:extLst>
                <a:ext uri="{FF2B5EF4-FFF2-40B4-BE49-F238E27FC236}">
                  <a16:creationId xmlns:a16="http://schemas.microsoft.com/office/drawing/2014/main" id="{2A409876-5070-4F08-84DC-EB3D5C385034}"/>
                </a:ext>
              </a:extLst>
            </p:cNvPr>
            <p:cNvSpPr/>
            <p:nvPr/>
          </p:nvSpPr>
          <p:spPr>
            <a:xfrm>
              <a:off x="9306604"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88" name="Freeform: Shape 861">
              <a:extLst>
                <a:ext uri="{FF2B5EF4-FFF2-40B4-BE49-F238E27FC236}">
                  <a16:creationId xmlns:a16="http://schemas.microsoft.com/office/drawing/2014/main" id="{286D6977-86D9-49A8-B8F7-3A7F6498D979}"/>
                </a:ext>
              </a:extLst>
            </p:cNvPr>
            <p:cNvSpPr/>
            <p:nvPr/>
          </p:nvSpPr>
          <p:spPr>
            <a:xfrm>
              <a:off x="9337012"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89" name="Freeform: Shape 862">
              <a:extLst>
                <a:ext uri="{FF2B5EF4-FFF2-40B4-BE49-F238E27FC236}">
                  <a16:creationId xmlns:a16="http://schemas.microsoft.com/office/drawing/2014/main" id="{8EDAD2CF-1070-4237-BFDC-EC7575A9F593}"/>
                </a:ext>
              </a:extLst>
            </p:cNvPr>
            <p:cNvSpPr/>
            <p:nvPr/>
          </p:nvSpPr>
          <p:spPr>
            <a:xfrm>
              <a:off x="9352216"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0" name="Freeform: Shape 863">
              <a:extLst>
                <a:ext uri="{FF2B5EF4-FFF2-40B4-BE49-F238E27FC236}">
                  <a16:creationId xmlns:a16="http://schemas.microsoft.com/office/drawing/2014/main" id="{2388D660-7CFA-4115-BF53-5EC02D361592}"/>
                </a:ext>
              </a:extLst>
            </p:cNvPr>
            <p:cNvSpPr/>
            <p:nvPr/>
          </p:nvSpPr>
          <p:spPr>
            <a:xfrm>
              <a:off x="9367420"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1" name="Freeform: Shape 864">
              <a:extLst>
                <a:ext uri="{FF2B5EF4-FFF2-40B4-BE49-F238E27FC236}">
                  <a16:creationId xmlns:a16="http://schemas.microsoft.com/office/drawing/2014/main" id="{9CB9ED20-964A-4F7A-86E6-D70B45B5A2EA}"/>
                </a:ext>
              </a:extLst>
            </p:cNvPr>
            <p:cNvSpPr/>
            <p:nvPr/>
          </p:nvSpPr>
          <p:spPr>
            <a:xfrm>
              <a:off x="9397828"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2" name="Freeform: Shape 865">
              <a:extLst>
                <a:ext uri="{FF2B5EF4-FFF2-40B4-BE49-F238E27FC236}">
                  <a16:creationId xmlns:a16="http://schemas.microsoft.com/office/drawing/2014/main" id="{F1DACF2D-C6E9-46EF-A0B8-FC9A9A88737B}"/>
                </a:ext>
              </a:extLst>
            </p:cNvPr>
            <p:cNvSpPr/>
            <p:nvPr/>
          </p:nvSpPr>
          <p:spPr>
            <a:xfrm>
              <a:off x="9413032"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3" name="Freeform: Shape 866">
              <a:extLst>
                <a:ext uri="{FF2B5EF4-FFF2-40B4-BE49-F238E27FC236}">
                  <a16:creationId xmlns:a16="http://schemas.microsoft.com/office/drawing/2014/main" id="{23D86D41-E10F-4EBF-930A-BDA1E950D67A}"/>
                </a:ext>
              </a:extLst>
            </p:cNvPr>
            <p:cNvSpPr/>
            <p:nvPr/>
          </p:nvSpPr>
          <p:spPr>
            <a:xfrm>
              <a:off x="9428236"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4" name="Freeform: Shape 867">
              <a:extLst>
                <a:ext uri="{FF2B5EF4-FFF2-40B4-BE49-F238E27FC236}">
                  <a16:creationId xmlns:a16="http://schemas.microsoft.com/office/drawing/2014/main" id="{59EDCAFC-3774-4F62-AC6E-CB2EB0594184}"/>
                </a:ext>
              </a:extLst>
            </p:cNvPr>
            <p:cNvSpPr/>
            <p:nvPr/>
          </p:nvSpPr>
          <p:spPr>
            <a:xfrm>
              <a:off x="9443440"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5" name="Freeform: Shape 868">
              <a:extLst>
                <a:ext uri="{FF2B5EF4-FFF2-40B4-BE49-F238E27FC236}">
                  <a16:creationId xmlns:a16="http://schemas.microsoft.com/office/drawing/2014/main" id="{14B305E3-B329-4BC7-A35D-47DF26BA455E}"/>
                </a:ext>
              </a:extLst>
            </p:cNvPr>
            <p:cNvSpPr/>
            <p:nvPr/>
          </p:nvSpPr>
          <p:spPr>
            <a:xfrm>
              <a:off x="9458644"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6" name="Freeform: Shape 869">
              <a:extLst>
                <a:ext uri="{FF2B5EF4-FFF2-40B4-BE49-F238E27FC236}">
                  <a16:creationId xmlns:a16="http://schemas.microsoft.com/office/drawing/2014/main" id="{358BFC48-294B-480E-9038-F671DE7686C4}"/>
                </a:ext>
              </a:extLst>
            </p:cNvPr>
            <p:cNvSpPr/>
            <p:nvPr/>
          </p:nvSpPr>
          <p:spPr>
            <a:xfrm>
              <a:off x="9473848"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7" name="Freeform: Shape 870">
              <a:extLst>
                <a:ext uri="{FF2B5EF4-FFF2-40B4-BE49-F238E27FC236}">
                  <a16:creationId xmlns:a16="http://schemas.microsoft.com/office/drawing/2014/main" id="{738098DE-AE4D-4CCF-B222-26D03B186BAF}"/>
                </a:ext>
              </a:extLst>
            </p:cNvPr>
            <p:cNvSpPr/>
            <p:nvPr/>
          </p:nvSpPr>
          <p:spPr>
            <a:xfrm>
              <a:off x="9489052"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8" name="Freeform: Shape 871">
              <a:extLst>
                <a:ext uri="{FF2B5EF4-FFF2-40B4-BE49-F238E27FC236}">
                  <a16:creationId xmlns:a16="http://schemas.microsoft.com/office/drawing/2014/main" id="{4CA11C76-B66C-4868-8951-ACA36D2BCFCD}"/>
                </a:ext>
              </a:extLst>
            </p:cNvPr>
            <p:cNvSpPr/>
            <p:nvPr/>
          </p:nvSpPr>
          <p:spPr>
            <a:xfrm>
              <a:off x="9504256"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9" name="Freeform: Shape 872">
              <a:extLst>
                <a:ext uri="{FF2B5EF4-FFF2-40B4-BE49-F238E27FC236}">
                  <a16:creationId xmlns:a16="http://schemas.microsoft.com/office/drawing/2014/main" id="{A44BBD0F-4625-4DC3-851F-5E2DC589DA04}"/>
                </a:ext>
              </a:extLst>
            </p:cNvPr>
            <p:cNvSpPr/>
            <p:nvPr/>
          </p:nvSpPr>
          <p:spPr>
            <a:xfrm>
              <a:off x="9519460"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0" name="Freeform: Shape 873">
              <a:extLst>
                <a:ext uri="{FF2B5EF4-FFF2-40B4-BE49-F238E27FC236}">
                  <a16:creationId xmlns:a16="http://schemas.microsoft.com/office/drawing/2014/main" id="{C0CB2D40-EF73-4572-A382-54B799E4D60B}"/>
                </a:ext>
              </a:extLst>
            </p:cNvPr>
            <p:cNvSpPr/>
            <p:nvPr/>
          </p:nvSpPr>
          <p:spPr>
            <a:xfrm>
              <a:off x="9549868"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1" name="Freeform: Shape 874">
              <a:extLst>
                <a:ext uri="{FF2B5EF4-FFF2-40B4-BE49-F238E27FC236}">
                  <a16:creationId xmlns:a16="http://schemas.microsoft.com/office/drawing/2014/main" id="{61ABB0DD-AE88-444A-B22E-0CDF07723983}"/>
                </a:ext>
              </a:extLst>
            </p:cNvPr>
            <p:cNvSpPr/>
            <p:nvPr/>
          </p:nvSpPr>
          <p:spPr>
            <a:xfrm>
              <a:off x="9565072"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2" name="Freeform: Shape 875">
              <a:extLst>
                <a:ext uri="{FF2B5EF4-FFF2-40B4-BE49-F238E27FC236}">
                  <a16:creationId xmlns:a16="http://schemas.microsoft.com/office/drawing/2014/main" id="{766E471E-AF27-4632-AA18-2E726F2C6FF7}"/>
                </a:ext>
              </a:extLst>
            </p:cNvPr>
            <p:cNvSpPr/>
            <p:nvPr/>
          </p:nvSpPr>
          <p:spPr>
            <a:xfrm>
              <a:off x="9580276"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3" name="Freeform: Shape 876">
              <a:extLst>
                <a:ext uri="{FF2B5EF4-FFF2-40B4-BE49-F238E27FC236}">
                  <a16:creationId xmlns:a16="http://schemas.microsoft.com/office/drawing/2014/main" id="{CD2ACECA-00D7-46C9-8DC6-3504AD588EB9}"/>
                </a:ext>
              </a:extLst>
            </p:cNvPr>
            <p:cNvSpPr/>
            <p:nvPr/>
          </p:nvSpPr>
          <p:spPr>
            <a:xfrm>
              <a:off x="9580276"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4" name="Freeform: Shape 877">
              <a:extLst>
                <a:ext uri="{FF2B5EF4-FFF2-40B4-BE49-F238E27FC236}">
                  <a16:creationId xmlns:a16="http://schemas.microsoft.com/office/drawing/2014/main" id="{8F71A60D-C00D-4CA5-9BF1-F98FF726A885}"/>
                </a:ext>
              </a:extLst>
            </p:cNvPr>
            <p:cNvSpPr/>
            <p:nvPr/>
          </p:nvSpPr>
          <p:spPr>
            <a:xfrm>
              <a:off x="9595481"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5" name="Freeform: Shape 878">
              <a:extLst>
                <a:ext uri="{FF2B5EF4-FFF2-40B4-BE49-F238E27FC236}">
                  <a16:creationId xmlns:a16="http://schemas.microsoft.com/office/drawing/2014/main" id="{BA57D5A0-968E-4521-9283-A8E0F50D4A21}"/>
                </a:ext>
              </a:extLst>
            </p:cNvPr>
            <p:cNvSpPr/>
            <p:nvPr/>
          </p:nvSpPr>
          <p:spPr>
            <a:xfrm>
              <a:off x="9610685" y="2528661"/>
              <a:ext cx="2556000" cy="133200"/>
            </a:xfrm>
            <a:custGeom>
              <a:avLst/>
              <a:gdLst>
                <a:gd name="connsiteX0" fmla="*/ 0 w 9525"/>
                <a:gd name="connsiteY0" fmla="*/ 0 h 107999"/>
                <a:gd name="connsiteX1" fmla="*/ 0 w 9525"/>
                <a:gd name="connsiteY1" fmla="*/ 108000 h 107999"/>
              </a:gdLst>
              <a:ahLst/>
              <a:cxnLst>
                <a:cxn ang="0">
                  <a:pos x="connsiteX0" y="connsiteY0"/>
                </a:cxn>
                <a:cxn ang="0">
                  <a:pos x="connsiteX1" y="connsiteY1"/>
                </a:cxn>
              </a:cxnLst>
              <a:rect l="l" t="t" r="r" b="b"/>
              <a:pathLst>
                <a:path w="9525" h="107999">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6" name="Freeform: Shape 879">
              <a:extLst>
                <a:ext uri="{FF2B5EF4-FFF2-40B4-BE49-F238E27FC236}">
                  <a16:creationId xmlns:a16="http://schemas.microsoft.com/office/drawing/2014/main" id="{2EEBA4DD-7EF8-47A0-9E58-D8CFAB031FD4}"/>
                </a:ext>
              </a:extLst>
            </p:cNvPr>
            <p:cNvSpPr/>
            <p:nvPr/>
          </p:nvSpPr>
          <p:spPr>
            <a:xfrm>
              <a:off x="9625889"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7" name="Freeform: Shape 880">
              <a:extLst>
                <a:ext uri="{FF2B5EF4-FFF2-40B4-BE49-F238E27FC236}">
                  <a16:creationId xmlns:a16="http://schemas.microsoft.com/office/drawing/2014/main" id="{95DA0336-1C9B-48C7-B62D-B53A8C6393EB}"/>
                </a:ext>
              </a:extLst>
            </p:cNvPr>
            <p:cNvSpPr/>
            <p:nvPr/>
          </p:nvSpPr>
          <p:spPr>
            <a:xfrm>
              <a:off x="9641093"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8" name="Freeform: Shape 881">
              <a:extLst>
                <a:ext uri="{FF2B5EF4-FFF2-40B4-BE49-F238E27FC236}">
                  <a16:creationId xmlns:a16="http://schemas.microsoft.com/office/drawing/2014/main" id="{9F461E45-0AA8-4753-B8D2-AE24902110FB}"/>
                </a:ext>
              </a:extLst>
            </p:cNvPr>
            <p:cNvSpPr/>
            <p:nvPr/>
          </p:nvSpPr>
          <p:spPr>
            <a:xfrm>
              <a:off x="9656297"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9" name="Freeform: Shape 882">
              <a:extLst>
                <a:ext uri="{FF2B5EF4-FFF2-40B4-BE49-F238E27FC236}">
                  <a16:creationId xmlns:a16="http://schemas.microsoft.com/office/drawing/2014/main" id="{06DE3471-745D-4E7D-8289-D3990E2FB3C4}"/>
                </a:ext>
              </a:extLst>
            </p:cNvPr>
            <p:cNvSpPr/>
            <p:nvPr/>
          </p:nvSpPr>
          <p:spPr>
            <a:xfrm>
              <a:off x="9701909"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10" name="Freeform: Shape 883">
              <a:extLst>
                <a:ext uri="{FF2B5EF4-FFF2-40B4-BE49-F238E27FC236}">
                  <a16:creationId xmlns:a16="http://schemas.microsoft.com/office/drawing/2014/main" id="{D4C427F4-8F0C-49B4-9F61-16173D8A0C44}"/>
                </a:ext>
              </a:extLst>
            </p:cNvPr>
            <p:cNvSpPr/>
            <p:nvPr/>
          </p:nvSpPr>
          <p:spPr>
            <a:xfrm>
              <a:off x="9717113"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11" name="Freeform: Shape 884">
              <a:extLst>
                <a:ext uri="{FF2B5EF4-FFF2-40B4-BE49-F238E27FC236}">
                  <a16:creationId xmlns:a16="http://schemas.microsoft.com/office/drawing/2014/main" id="{138D675D-1482-4925-B836-B06CFF943B94}"/>
                </a:ext>
              </a:extLst>
            </p:cNvPr>
            <p:cNvSpPr/>
            <p:nvPr/>
          </p:nvSpPr>
          <p:spPr>
            <a:xfrm>
              <a:off x="9732317"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12" name="Freeform: Shape 885">
              <a:extLst>
                <a:ext uri="{FF2B5EF4-FFF2-40B4-BE49-F238E27FC236}">
                  <a16:creationId xmlns:a16="http://schemas.microsoft.com/office/drawing/2014/main" id="{4A3979D7-3D24-4E3E-A372-3A10C4D8BA49}"/>
                </a:ext>
              </a:extLst>
            </p:cNvPr>
            <p:cNvSpPr/>
            <p:nvPr/>
          </p:nvSpPr>
          <p:spPr>
            <a:xfrm>
              <a:off x="9732317"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13" name="Freeform: Shape 886">
              <a:extLst>
                <a:ext uri="{FF2B5EF4-FFF2-40B4-BE49-F238E27FC236}">
                  <a16:creationId xmlns:a16="http://schemas.microsoft.com/office/drawing/2014/main" id="{DF348C61-E5AF-48A1-8D02-54A1BB0E2280}"/>
                </a:ext>
              </a:extLst>
            </p:cNvPr>
            <p:cNvSpPr/>
            <p:nvPr/>
          </p:nvSpPr>
          <p:spPr>
            <a:xfrm>
              <a:off x="9747521"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14" name="Freeform: Shape 887">
              <a:extLst>
                <a:ext uri="{FF2B5EF4-FFF2-40B4-BE49-F238E27FC236}">
                  <a16:creationId xmlns:a16="http://schemas.microsoft.com/office/drawing/2014/main" id="{3DD60F6F-F2F1-4B43-986C-F13720E8EDDA}"/>
                </a:ext>
              </a:extLst>
            </p:cNvPr>
            <p:cNvSpPr/>
            <p:nvPr/>
          </p:nvSpPr>
          <p:spPr>
            <a:xfrm>
              <a:off x="9762725"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grpSp>
      <p:sp>
        <p:nvSpPr>
          <p:cNvPr id="415" name="Freeform: Shape 888">
            <a:extLst>
              <a:ext uri="{FF2B5EF4-FFF2-40B4-BE49-F238E27FC236}">
                <a16:creationId xmlns:a16="http://schemas.microsoft.com/office/drawing/2014/main" id="{FB02582F-58FD-4B61-BC0E-40F486847A65}"/>
              </a:ext>
            </a:extLst>
          </p:cNvPr>
          <p:cNvSpPr/>
          <p:nvPr/>
        </p:nvSpPr>
        <p:spPr>
          <a:xfrm>
            <a:off x="9793133"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16" name="Freeform: Shape 889">
            <a:extLst>
              <a:ext uri="{FF2B5EF4-FFF2-40B4-BE49-F238E27FC236}">
                <a16:creationId xmlns:a16="http://schemas.microsoft.com/office/drawing/2014/main" id="{88FE41D2-230A-4F11-8C47-65803B561CD2}"/>
              </a:ext>
            </a:extLst>
          </p:cNvPr>
          <p:cNvSpPr/>
          <p:nvPr/>
        </p:nvSpPr>
        <p:spPr>
          <a:xfrm>
            <a:off x="9808337"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17" name="Freeform: Shape 890">
            <a:extLst>
              <a:ext uri="{FF2B5EF4-FFF2-40B4-BE49-F238E27FC236}">
                <a16:creationId xmlns:a16="http://schemas.microsoft.com/office/drawing/2014/main" id="{BBAB5344-5EFB-4D8F-BB3F-22A9D17B2358}"/>
              </a:ext>
            </a:extLst>
          </p:cNvPr>
          <p:cNvSpPr/>
          <p:nvPr/>
        </p:nvSpPr>
        <p:spPr>
          <a:xfrm>
            <a:off x="9823541"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18" name="Freeform: Shape 891">
            <a:extLst>
              <a:ext uri="{FF2B5EF4-FFF2-40B4-BE49-F238E27FC236}">
                <a16:creationId xmlns:a16="http://schemas.microsoft.com/office/drawing/2014/main" id="{876DEE8A-5C81-4A38-9E08-290D65CAC2E7}"/>
              </a:ext>
            </a:extLst>
          </p:cNvPr>
          <p:cNvSpPr/>
          <p:nvPr/>
        </p:nvSpPr>
        <p:spPr>
          <a:xfrm>
            <a:off x="9838745"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19" name="Freeform: Shape 892">
            <a:extLst>
              <a:ext uri="{FF2B5EF4-FFF2-40B4-BE49-F238E27FC236}">
                <a16:creationId xmlns:a16="http://schemas.microsoft.com/office/drawing/2014/main" id="{BCFE3B8A-83D0-455D-BAA3-5A77E9EE8A35}"/>
              </a:ext>
            </a:extLst>
          </p:cNvPr>
          <p:cNvSpPr/>
          <p:nvPr/>
        </p:nvSpPr>
        <p:spPr>
          <a:xfrm>
            <a:off x="9853949"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20" name="Freeform: Shape 893">
            <a:extLst>
              <a:ext uri="{FF2B5EF4-FFF2-40B4-BE49-F238E27FC236}">
                <a16:creationId xmlns:a16="http://schemas.microsoft.com/office/drawing/2014/main" id="{6C9C72D2-3D83-4FEA-B3FF-8A62BE54488C}"/>
              </a:ext>
            </a:extLst>
          </p:cNvPr>
          <p:cNvSpPr/>
          <p:nvPr/>
        </p:nvSpPr>
        <p:spPr>
          <a:xfrm>
            <a:off x="9869153"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21" name="Freeform: Shape 894">
            <a:extLst>
              <a:ext uri="{FF2B5EF4-FFF2-40B4-BE49-F238E27FC236}">
                <a16:creationId xmlns:a16="http://schemas.microsoft.com/office/drawing/2014/main" id="{083FB518-50B3-4E62-9B14-017CDC0ACC2E}"/>
              </a:ext>
            </a:extLst>
          </p:cNvPr>
          <p:cNvSpPr/>
          <p:nvPr/>
        </p:nvSpPr>
        <p:spPr>
          <a:xfrm>
            <a:off x="9884357" y="255547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22" name="Freeform: Shape 895">
            <a:extLst>
              <a:ext uri="{FF2B5EF4-FFF2-40B4-BE49-F238E27FC236}">
                <a16:creationId xmlns:a16="http://schemas.microsoft.com/office/drawing/2014/main" id="{821B9CAC-23D5-425E-9A8C-58F47657667F}"/>
              </a:ext>
            </a:extLst>
          </p:cNvPr>
          <p:cNvSpPr/>
          <p:nvPr/>
        </p:nvSpPr>
        <p:spPr>
          <a:xfrm>
            <a:off x="9899561" y="258595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23" name="Freeform: Shape 896">
            <a:extLst>
              <a:ext uri="{FF2B5EF4-FFF2-40B4-BE49-F238E27FC236}">
                <a16:creationId xmlns:a16="http://schemas.microsoft.com/office/drawing/2014/main" id="{B7465FEE-F26E-4C4F-9AE1-E3F446D26013}"/>
              </a:ext>
            </a:extLst>
          </p:cNvPr>
          <p:cNvSpPr/>
          <p:nvPr/>
        </p:nvSpPr>
        <p:spPr>
          <a:xfrm>
            <a:off x="9914765" y="2585954"/>
            <a:ext cx="2556000" cy="1332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grpSp>
        <p:nvGrpSpPr>
          <p:cNvPr id="424" name="Group 423">
            <a:extLst>
              <a:ext uri="{FF2B5EF4-FFF2-40B4-BE49-F238E27FC236}">
                <a16:creationId xmlns:a16="http://schemas.microsoft.com/office/drawing/2014/main" id="{436268E9-5514-4812-8520-4F09F111D2D3}"/>
              </a:ext>
            </a:extLst>
          </p:cNvPr>
          <p:cNvGrpSpPr/>
          <p:nvPr/>
        </p:nvGrpSpPr>
        <p:grpSpPr>
          <a:xfrm>
            <a:off x="6950528" y="2525484"/>
            <a:ext cx="4093392" cy="1193076"/>
            <a:chOff x="3529012" y="2681287"/>
            <a:chExt cx="5134794" cy="1498568"/>
          </a:xfrm>
        </p:grpSpPr>
        <p:sp>
          <p:nvSpPr>
            <p:cNvPr id="425" name="Freeform: Shape 970">
              <a:extLst>
                <a:ext uri="{FF2B5EF4-FFF2-40B4-BE49-F238E27FC236}">
                  <a16:creationId xmlns:a16="http://schemas.microsoft.com/office/drawing/2014/main" id="{2B90E487-7278-47F6-B4D5-7721FD425900}"/>
                </a:ext>
              </a:extLst>
            </p:cNvPr>
            <p:cNvSpPr/>
            <p:nvPr/>
          </p:nvSpPr>
          <p:spPr>
            <a:xfrm>
              <a:off x="3529012" y="2681287"/>
              <a:ext cx="5134794" cy="1434722"/>
            </a:xfrm>
            <a:custGeom>
              <a:avLst/>
              <a:gdLst>
                <a:gd name="connsiteX0" fmla="*/ 5134794 w 5134794"/>
                <a:gd name="connsiteY0" fmla="*/ 1434722 h 1434722"/>
                <a:gd name="connsiteX1" fmla="*/ 3525812 w 5134794"/>
                <a:gd name="connsiteY1" fmla="*/ 1434722 h 1434722"/>
                <a:gd name="connsiteX2" fmla="*/ 3525812 w 5134794"/>
                <a:gd name="connsiteY2" fmla="*/ 1333071 h 1434722"/>
                <a:gd name="connsiteX3" fmla="*/ 3418351 w 5134794"/>
                <a:gd name="connsiteY3" fmla="*/ 1333071 h 1434722"/>
                <a:gd name="connsiteX4" fmla="*/ 3418351 w 5134794"/>
                <a:gd name="connsiteY4" fmla="*/ 1289504 h 1434722"/>
                <a:gd name="connsiteX5" fmla="*/ 3302184 w 5134794"/>
                <a:gd name="connsiteY5" fmla="*/ 1289504 h 1434722"/>
                <a:gd name="connsiteX6" fmla="*/ 3302184 w 5134794"/>
                <a:gd name="connsiteY6" fmla="*/ 1141390 h 1434722"/>
                <a:gd name="connsiteX7" fmla="*/ 2802646 w 5134794"/>
                <a:gd name="connsiteY7" fmla="*/ 1141390 h 1434722"/>
                <a:gd name="connsiteX8" fmla="*/ 2802646 w 5134794"/>
                <a:gd name="connsiteY8" fmla="*/ 1112349 h 1434722"/>
                <a:gd name="connsiteX9" fmla="*/ 2535450 w 5134794"/>
                <a:gd name="connsiteY9" fmla="*/ 1112349 h 1434722"/>
                <a:gd name="connsiteX10" fmla="*/ 2535450 w 5134794"/>
                <a:gd name="connsiteY10" fmla="*/ 1042645 h 1434722"/>
                <a:gd name="connsiteX11" fmla="*/ 2047523 w 5134794"/>
                <a:gd name="connsiteY11" fmla="*/ 1042645 h 1434722"/>
                <a:gd name="connsiteX12" fmla="*/ 2047523 w 5134794"/>
                <a:gd name="connsiteY12" fmla="*/ 999077 h 1434722"/>
                <a:gd name="connsiteX13" fmla="*/ 2001060 w 5134794"/>
                <a:gd name="connsiteY13" fmla="*/ 999077 h 1434722"/>
                <a:gd name="connsiteX14" fmla="*/ 2001060 w 5134794"/>
                <a:gd name="connsiteY14" fmla="*/ 926470 h 1434722"/>
                <a:gd name="connsiteX15" fmla="*/ 1823895 w 5134794"/>
                <a:gd name="connsiteY15" fmla="*/ 926470 h 1434722"/>
                <a:gd name="connsiteX16" fmla="*/ 1823895 w 5134794"/>
                <a:gd name="connsiteY16" fmla="*/ 856766 h 1434722"/>
                <a:gd name="connsiteX17" fmla="*/ 1800663 w 5134794"/>
                <a:gd name="connsiteY17" fmla="*/ 856766 h 1434722"/>
                <a:gd name="connsiteX18" fmla="*/ 1800663 w 5134794"/>
                <a:gd name="connsiteY18" fmla="*/ 827723 h 1434722"/>
                <a:gd name="connsiteX19" fmla="*/ 1762906 w 5134794"/>
                <a:gd name="connsiteY19" fmla="*/ 827723 h 1434722"/>
                <a:gd name="connsiteX20" fmla="*/ 1762906 w 5134794"/>
                <a:gd name="connsiteY20" fmla="*/ 795777 h 1434722"/>
                <a:gd name="connsiteX21" fmla="*/ 1719339 w 5134794"/>
                <a:gd name="connsiteY21" fmla="*/ 795777 h 1434722"/>
                <a:gd name="connsiteX22" fmla="*/ 1719339 w 5134794"/>
                <a:gd name="connsiteY22" fmla="*/ 763830 h 1434722"/>
                <a:gd name="connsiteX23" fmla="*/ 1687392 w 5134794"/>
                <a:gd name="connsiteY23" fmla="*/ 763830 h 1434722"/>
                <a:gd name="connsiteX24" fmla="*/ 1687392 w 5134794"/>
                <a:gd name="connsiteY24" fmla="*/ 740595 h 1434722"/>
                <a:gd name="connsiteX25" fmla="*/ 1638024 w 5134794"/>
                <a:gd name="connsiteY25" fmla="*/ 740595 h 1434722"/>
                <a:gd name="connsiteX26" fmla="*/ 1638024 w 5134794"/>
                <a:gd name="connsiteY26" fmla="*/ 708648 h 1434722"/>
                <a:gd name="connsiteX27" fmla="*/ 1594457 w 5134794"/>
                <a:gd name="connsiteY27" fmla="*/ 708648 h 1434722"/>
                <a:gd name="connsiteX28" fmla="*/ 1594457 w 5134794"/>
                <a:gd name="connsiteY28" fmla="*/ 627327 h 1434722"/>
                <a:gd name="connsiteX29" fmla="*/ 1533468 w 5134794"/>
                <a:gd name="connsiteY29" fmla="*/ 627327 h 1434722"/>
                <a:gd name="connsiteX30" fmla="*/ 1533468 w 5134794"/>
                <a:gd name="connsiteY30" fmla="*/ 598284 h 1434722"/>
                <a:gd name="connsiteX31" fmla="*/ 1492806 w 5134794"/>
                <a:gd name="connsiteY31" fmla="*/ 598284 h 1434722"/>
                <a:gd name="connsiteX32" fmla="*/ 1492806 w 5134794"/>
                <a:gd name="connsiteY32" fmla="*/ 572146 h 1434722"/>
                <a:gd name="connsiteX33" fmla="*/ 1399870 w 5134794"/>
                <a:gd name="connsiteY33" fmla="*/ 572146 h 1434722"/>
                <a:gd name="connsiteX34" fmla="*/ 1399870 w 5134794"/>
                <a:gd name="connsiteY34" fmla="*/ 531486 h 1434722"/>
                <a:gd name="connsiteX35" fmla="*/ 1335977 w 5134794"/>
                <a:gd name="connsiteY35" fmla="*/ 531486 h 1434722"/>
                <a:gd name="connsiteX36" fmla="*/ 1335977 w 5134794"/>
                <a:gd name="connsiteY36" fmla="*/ 479208 h 1434722"/>
                <a:gd name="connsiteX37" fmla="*/ 1213999 w 5134794"/>
                <a:gd name="connsiteY37" fmla="*/ 479208 h 1434722"/>
                <a:gd name="connsiteX38" fmla="*/ 1213999 w 5134794"/>
                <a:gd name="connsiteY38" fmla="*/ 458878 h 1434722"/>
                <a:gd name="connsiteX39" fmla="*/ 1109443 w 5134794"/>
                <a:gd name="connsiteY39" fmla="*/ 458878 h 1434722"/>
                <a:gd name="connsiteX40" fmla="*/ 1109443 w 5134794"/>
                <a:gd name="connsiteY40" fmla="*/ 418218 h 1434722"/>
                <a:gd name="connsiteX41" fmla="*/ 819011 w 5134794"/>
                <a:gd name="connsiteY41" fmla="*/ 418218 h 1434722"/>
                <a:gd name="connsiteX42" fmla="*/ 819011 w 5134794"/>
                <a:gd name="connsiteY42" fmla="*/ 406601 h 1434722"/>
                <a:gd name="connsiteX43" fmla="*/ 778351 w 5134794"/>
                <a:gd name="connsiteY43" fmla="*/ 406601 h 1434722"/>
                <a:gd name="connsiteX44" fmla="*/ 778351 w 5134794"/>
                <a:gd name="connsiteY44" fmla="*/ 348515 h 1434722"/>
                <a:gd name="connsiteX45" fmla="*/ 737690 w 5134794"/>
                <a:gd name="connsiteY45" fmla="*/ 348515 h 1434722"/>
                <a:gd name="connsiteX46" fmla="*/ 737690 w 5134794"/>
                <a:gd name="connsiteY46" fmla="*/ 319472 h 1434722"/>
                <a:gd name="connsiteX47" fmla="*/ 711552 w 5134794"/>
                <a:gd name="connsiteY47" fmla="*/ 319472 h 1434722"/>
                <a:gd name="connsiteX48" fmla="*/ 711552 w 5134794"/>
                <a:gd name="connsiteY48" fmla="*/ 293334 h 1434722"/>
                <a:gd name="connsiteX49" fmla="*/ 612806 w 5134794"/>
                <a:gd name="connsiteY49" fmla="*/ 293334 h 1434722"/>
                <a:gd name="connsiteX50" fmla="*/ 612806 w 5134794"/>
                <a:gd name="connsiteY50" fmla="*/ 267195 h 1434722"/>
                <a:gd name="connsiteX51" fmla="*/ 569242 w 5134794"/>
                <a:gd name="connsiteY51" fmla="*/ 267195 h 1434722"/>
                <a:gd name="connsiteX52" fmla="*/ 569242 w 5134794"/>
                <a:gd name="connsiteY52" fmla="*/ 232343 h 1434722"/>
                <a:gd name="connsiteX53" fmla="*/ 479208 w 5134794"/>
                <a:gd name="connsiteY53" fmla="*/ 232343 h 1434722"/>
                <a:gd name="connsiteX54" fmla="*/ 479208 w 5134794"/>
                <a:gd name="connsiteY54" fmla="*/ 200396 h 1434722"/>
                <a:gd name="connsiteX55" fmla="*/ 447262 w 5134794"/>
                <a:gd name="connsiteY55" fmla="*/ 200396 h 1434722"/>
                <a:gd name="connsiteX56" fmla="*/ 447262 w 5134794"/>
                <a:gd name="connsiteY56" fmla="*/ 156832 h 1434722"/>
                <a:gd name="connsiteX57" fmla="*/ 426931 w 5134794"/>
                <a:gd name="connsiteY57" fmla="*/ 156832 h 1434722"/>
                <a:gd name="connsiteX58" fmla="*/ 426931 w 5134794"/>
                <a:gd name="connsiteY58" fmla="*/ 119076 h 1434722"/>
                <a:gd name="connsiteX59" fmla="*/ 342707 w 5134794"/>
                <a:gd name="connsiteY59" fmla="*/ 119076 h 1434722"/>
                <a:gd name="connsiteX60" fmla="*/ 342707 w 5134794"/>
                <a:gd name="connsiteY60" fmla="*/ 87129 h 1434722"/>
                <a:gd name="connsiteX61" fmla="*/ 264291 w 5134794"/>
                <a:gd name="connsiteY61" fmla="*/ 87129 h 1434722"/>
                <a:gd name="connsiteX62" fmla="*/ 264291 w 5134794"/>
                <a:gd name="connsiteY62" fmla="*/ 66799 h 1434722"/>
                <a:gd name="connsiteX63" fmla="*/ 153928 w 5134794"/>
                <a:gd name="connsiteY63" fmla="*/ 66799 h 1434722"/>
                <a:gd name="connsiteX64" fmla="*/ 153928 w 5134794"/>
                <a:gd name="connsiteY64" fmla="*/ 0 h 1434722"/>
                <a:gd name="connsiteX65" fmla="*/ 0 w 5134794"/>
                <a:gd name="connsiteY65" fmla="*/ 0 h 143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134794" h="1434722">
                  <a:moveTo>
                    <a:pt x="5134794" y="1434722"/>
                  </a:moveTo>
                  <a:lnTo>
                    <a:pt x="3525812" y="1434722"/>
                  </a:lnTo>
                  <a:lnTo>
                    <a:pt x="3525812" y="1333071"/>
                  </a:lnTo>
                  <a:lnTo>
                    <a:pt x="3418351" y="1333071"/>
                  </a:lnTo>
                  <a:lnTo>
                    <a:pt x="3418351" y="1289504"/>
                  </a:lnTo>
                  <a:lnTo>
                    <a:pt x="3302184" y="1289504"/>
                  </a:lnTo>
                  <a:lnTo>
                    <a:pt x="3302184" y="1141390"/>
                  </a:lnTo>
                  <a:lnTo>
                    <a:pt x="2802646" y="1141390"/>
                  </a:lnTo>
                  <a:lnTo>
                    <a:pt x="2802646" y="1112349"/>
                  </a:lnTo>
                  <a:lnTo>
                    <a:pt x="2535450" y="1112349"/>
                  </a:lnTo>
                  <a:lnTo>
                    <a:pt x="2535450" y="1042645"/>
                  </a:lnTo>
                  <a:lnTo>
                    <a:pt x="2047523" y="1042645"/>
                  </a:lnTo>
                  <a:lnTo>
                    <a:pt x="2047523" y="999077"/>
                  </a:lnTo>
                  <a:lnTo>
                    <a:pt x="2001060" y="999077"/>
                  </a:lnTo>
                  <a:lnTo>
                    <a:pt x="2001060" y="926470"/>
                  </a:lnTo>
                  <a:lnTo>
                    <a:pt x="1823895" y="926470"/>
                  </a:lnTo>
                  <a:lnTo>
                    <a:pt x="1823895" y="856766"/>
                  </a:lnTo>
                  <a:lnTo>
                    <a:pt x="1800663" y="856766"/>
                  </a:lnTo>
                  <a:lnTo>
                    <a:pt x="1800663" y="827723"/>
                  </a:lnTo>
                  <a:lnTo>
                    <a:pt x="1762906" y="827723"/>
                  </a:lnTo>
                  <a:lnTo>
                    <a:pt x="1762906" y="795777"/>
                  </a:lnTo>
                  <a:lnTo>
                    <a:pt x="1719339" y="795777"/>
                  </a:lnTo>
                  <a:lnTo>
                    <a:pt x="1719339" y="763830"/>
                  </a:lnTo>
                  <a:lnTo>
                    <a:pt x="1687392" y="763830"/>
                  </a:lnTo>
                  <a:lnTo>
                    <a:pt x="1687392" y="740595"/>
                  </a:lnTo>
                  <a:lnTo>
                    <a:pt x="1638024" y="740595"/>
                  </a:lnTo>
                  <a:lnTo>
                    <a:pt x="1638024" y="708648"/>
                  </a:lnTo>
                  <a:lnTo>
                    <a:pt x="1594457" y="708648"/>
                  </a:lnTo>
                  <a:lnTo>
                    <a:pt x="1594457" y="627327"/>
                  </a:lnTo>
                  <a:lnTo>
                    <a:pt x="1533468" y="627327"/>
                  </a:lnTo>
                  <a:lnTo>
                    <a:pt x="1533468" y="598284"/>
                  </a:lnTo>
                  <a:lnTo>
                    <a:pt x="1492806" y="598284"/>
                  </a:lnTo>
                  <a:lnTo>
                    <a:pt x="1492806" y="572146"/>
                  </a:lnTo>
                  <a:lnTo>
                    <a:pt x="1399870" y="572146"/>
                  </a:lnTo>
                  <a:lnTo>
                    <a:pt x="1399870" y="531486"/>
                  </a:lnTo>
                  <a:lnTo>
                    <a:pt x="1335977" y="531486"/>
                  </a:lnTo>
                  <a:lnTo>
                    <a:pt x="1335977" y="479208"/>
                  </a:lnTo>
                  <a:lnTo>
                    <a:pt x="1213999" y="479208"/>
                  </a:lnTo>
                  <a:lnTo>
                    <a:pt x="1213999" y="458878"/>
                  </a:lnTo>
                  <a:lnTo>
                    <a:pt x="1109443" y="458878"/>
                  </a:lnTo>
                  <a:lnTo>
                    <a:pt x="1109443" y="418218"/>
                  </a:lnTo>
                  <a:lnTo>
                    <a:pt x="819011" y="418218"/>
                  </a:lnTo>
                  <a:lnTo>
                    <a:pt x="819011" y="406601"/>
                  </a:lnTo>
                  <a:lnTo>
                    <a:pt x="778351" y="406601"/>
                  </a:lnTo>
                  <a:lnTo>
                    <a:pt x="778351" y="348515"/>
                  </a:lnTo>
                  <a:lnTo>
                    <a:pt x="737690" y="348515"/>
                  </a:lnTo>
                  <a:lnTo>
                    <a:pt x="737690" y="319472"/>
                  </a:lnTo>
                  <a:lnTo>
                    <a:pt x="711552" y="319472"/>
                  </a:lnTo>
                  <a:lnTo>
                    <a:pt x="711552" y="293334"/>
                  </a:lnTo>
                  <a:lnTo>
                    <a:pt x="612806" y="293334"/>
                  </a:lnTo>
                  <a:lnTo>
                    <a:pt x="612806" y="267195"/>
                  </a:lnTo>
                  <a:lnTo>
                    <a:pt x="569242" y="267195"/>
                  </a:lnTo>
                  <a:lnTo>
                    <a:pt x="569242" y="232343"/>
                  </a:lnTo>
                  <a:lnTo>
                    <a:pt x="479208" y="232343"/>
                  </a:lnTo>
                  <a:lnTo>
                    <a:pt x="479208" y="200396"/>
                  </a:lnTo>
                  <a:lnTo>
                    <a:pt x="447262" y="200396"/>
                  </a:lnTo>
                  <a:lnTo>
                    <a:pt x="447262" y="156832"/>
                  </a:lnTo>
                  <a:lnTo>
                    <a:pt x="426931" y="156832"/>
                  </a:lnTo>
                  <a:lnTo>
                    <a:pt x="426931" y="119076"/>
                  </a:lnTo>
                  <a:lnTo>
                    <a:pt x="342707" y="119076"/>
                  </a:lnTo>
                  <a:lnTo>
                    <a:pt x="342707" y="87129"/>
                  </a:lnTo>
                  <a:lnTo>
                    <a:pt x="264291" y="87129"/>
                  </a:lnTo>
                  <a:lnTo>
                    <a:pt x="264291" y="66799"/>
                  </a:lnTo>
                  <a:lnTo>
                    <a:pt x="153928" y="66799"/>
                  </a:lnTo>
                  <a:lnTo>
                    <a:pt x="153928" y="0"/>
                  </a:ln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26" name="Freeform: Shape 971">
              <a:extLst>
                <a:ext uri="{FF2B5EF4-FFF2-40B4-BE49-F238E27FC236}">
                  <a16:creationId xmlns:a16="http://schemas.microsoft.com/office/drawing/2014/main" id="{5B626BE4-807C-4595-A8FB-513A56D7D6BB}"/>
                </a:ext>
              </a:extLst>
            </p:cNvPr>
            <p:cNvSpPr/>
            <p:nvPr/>
          </p:nvSpPr>
          <p:spPr>
            <a:xfrm>
              <a:off x="5416800" y="3559599"/>
              <a:ext cx="9525" cy="143997"/>
            </a:xfrm>
            <a:custGeom>
              <a:avLst/>
              <a:gdLst>
                <a:gd name="connsiteX0" fmla="*/ 0 w 9525"/>
                <a:gd name="connsiteY0" fmla="*/ 0 h 143997"/>
                <a:gd name="connsiteX1" fmla="*/ 0 w 9525"/>
                <a:gd name="connsiteY1" fmla="*/ 143997 h 143997"/>
              </a:gdLst>
              <a:ahLst/>
              <a:cxnLst>
                <a:cxn ang="0">
                  <a:pos x="connsiteX0" y="connsiteY0"/>
                </a:cxn>
                <a:cxn ang="0">
                  <a:pos x="connsiteX1" y="connsiteY1"/>
                </a:cxn>
              </a:cxnLst>
              <a:rect l="l" t="t" r="r" b="b"/>
              <a:pathLst>
                <a:path w="9525" h="143997">
                  <a:moveTo>
                    <a:pt x="0" y="0"/>
                  </a:moveTo>
                  <a:lnTo>
                    <a:pt x="0" y="143997"/>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27" name="Freeform: Shape 972">
              <a:extLst>
                <a:ext uri="{FF2B5EF4-FFF2-40B4-BE49-F238E27FC236}">
                  <a16:creationId xmlns:a16="http://schemas.microsoft.com/office/drawing/2014/main" id="{8130196E-2616-4225-BDEA-01555B125E51}"/>
                </a:ext>
              </a:extLst>
            </p:cNvPr>
            <p:cNvSpPr/>
            <p:nvPr/>
          </p:nvSpPr>
          <p:spPr>
            <a:xfrm>
              <a:off x="5531100" y="3616749"/>
              <a:ext cx="9525" cy="143997"/>
            </a:xfrm>
            <a:custGeom>
              <a:avLst/>
              <a:gdLst>
                <a:gd name="connsiteX0" fmla="*/ 0 w 9525"/>
                <a:gd name="connsiteY0" fmla="*/ 0 h 143997"/>
                <a:gd name="connsiteX1" fmla="*/ 0 w 9525"/>
                <a:gd name="connsiteY1" fmla="*/ 143997 h 143997"/>
              </a:gdLst>
              <a:ahLst/>
              <a:cxnLst>
                <a:cxn ang="0">
                  <a:pos x="connsiteX0" y="connsiteY0"/>
                </a:cxn>
                <a:cxn ang="0">
                  <a:pos x="connsiteX1" y="connsiteY1"/>
                </a:cxn>
              </a:cxnLst>
              <a:rect l="l" t="t" r="r" b="b"/>
              <a:pathLst>
                <a:path w="9525" h="143997">
                  <a:moveTo>
                    <a:pt x="0" y="0"/>
                  </a:moveTo>
                  <a:lnTo>
                    <a:pt x="0" y="143997"/>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28" name="Freeform: Shape 973">
              <a:extLst>
                <a:ext uri="{FF2B5EF4-FFF2-40B4-BE49-F238E27FC236}">
                  <a16:creationId xmlns:a16="http://schemas.microsoft.com/office/drawing/2014/main" id="{1F2E333F-EB9D-4CED-8B69-45AF2FD038AC}"/>
                </a:ext>
              </a:extLst>
            </p:cNvPr>
            <p:cNvSpPr/>
            <p:nvPr/>
          </p:nvSpPr>
          <p:spPr>
            <a:xfrm>
              <a:off x="5607300" y="365484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29" name="Freeform: Shape 974">
              <a:extLst>
                <a:ext uri="{FF2B5EF4-FFF2-40B4-BE49-F238E27FC236}">
                  <a16:creationId xmlns:a16="http://schemas.microsoft.com/office/drawing/2014/main" id="{3E241EB3-C7D9-492D-87D9-FB22A3016D13}"/>
                </a:ext>
              </a:extLst>
            </p:cNvPr>
            <p:cNvSpPr/>
            <p:nvPr/>
          </p:nvSpPr>
          <p:spPr>
            <a:xfrm>
              <a:off x="5702550" y="365484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30" name="Freeform: Shape 975">
              <a:extLst>
                <a:ext uri="{FF2B5EF4-FFF2-40B4-BE49-F238E27FC236}">
                  <a16:creationId xmlns:a16="http://schemas.microsoft.com/office/drawing/2014/main" id="{1435139D-57FD-4B47-A78C-C92373AC0149}"/>
                </a:ext>
              </a:extLst>
            </p:cNvPr>
            <p:cNvSpPr/>
            <p:nvPr/>
          </p:nvSpPr>
          <p:spPr>
            <a:xfrm>
              <a:off x="5759700" y="365484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31" name="Freeform: Shape 976">
              <a:extLst>
                <a:ext uri="{FF2B5EF4-FFF2-40B4-BE49-F238E27FC236}">
                  <a16:creationId xmlns:a16="http://schemas.microsoft.com/office/drawing/2014/main" id="{F767F20E-52E9-4896-BDD6-06AC7EC0C3F5}"/>
                </a:ext>
              </a:extLst>
            </p:cNvPr>
            <p:cNvSpPr/>
            <p:nvPr/>
          </p:nvSpPr>
          <p:spPr>
            <a:xfrm>
              <a:off x="5874009" y="365484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32" name="Freeform: Shape 977">
              <a:extLst>
                <a:ext uri="{FF2B5EF4-FFF2-40B4-BE49-F238E27FC236}">
                  <a16:creationId xmlns:a16="http://schemas.microsoft.com/office/drawing/2014/main" id="{691766D0-FE8D-44F6-9575-CC2F47B0330D}"/>
                </a:ext>
              </a:extLst>
            </p:cNvPr>
            <p:cNvSpPr/>
            <p:nvPr/>
          </p:nvSpPr>
          <p:spPr>
            <a:xfrm>
              <a:off x="5950209" y="365484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33" name="Freeform: Shape 978">
              <a:extLst>
                <a:ext uri="{FF2B5EF4-FFF2-40B4-BE49-F238E27FC236}">
                  <a16:creationId xmlns:a16="http://schemas.microsoft.com/office/drawing/2014/main" id="{B7177AF0-0C6A-458E-9C6E-5AC4DA765A86}"/>
                </a:ext>
              </a:extLst>
            </p:cNvPr>
            <p:cNvSpPr/>
            <p:nvPr/>
          </p:nvSpPr>
          <p:spPr>
            <a:xfrm>
              <a:off x="5988309" y="365484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34" name="Freeform: Shape 979">
              <a:extLst>
                <a:ext uri="{FF2B5EF4-FFF2-40B4-BE49-F238E27FC236}">
                  <a16:creationId xmlns:a16="http://schemas.microsoft.com/office/drawing/2014/main" id="{9BBE1533-E2D1-42ED-8D2A-63386B8226E6}"/>
                </a:ext>
              </a:extLst>
            </p:cNvPr>
            <p:cNvSpPr/>
            <p:nvPr/>
          </p:nvSpPr>
          <p:spPr>
            <a:xfrm>
              <a:off x="6045459" y="373104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35" name="Freeform: Shape 980">
              <a:extLst>
                <a:ext uri="{FF2B5EF4-FFF2-40B4-BE49-F238E27FC236}">
                  <a16:creationId xmlns:a16="http://schemas.microsoft.com/office/drawing/2014/main" id="{CE2900DD-D430-4135-95F5-886AB8434310}"/>
                </a:ext>
              </a:extLst>
            </p:cNvPr>
            <p:cNvSpPr/>
            <p:nvPr/>
          </p:nvSpPr>
          <p:spPr>
            <a:xfrm>
              <a:off x="6121659" y="373104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36" name="Freeform: Shape 981">
              <a:extLst>
                <a:ext uri="{FF2B5EF4-FFF2-40B4-BE49-F238E27FC236}">
                  <a16:creationId xmlns:a16="http://schemas.microsoft.com/office/drawing/2014/main" id="{BBD18006-CBCC-4775-9D41-F23D5FAC7DEC}"/>
                </a:ext>
              </a:extLst>
            </p:cNvPr>
            <p:cNvSpPr/>
            <p:nvPr/>
          </p:nvSpPr>
          <p:spPr>
            <a:xfrm>
              <a:off x="6140709" y="373104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37" name="Freeform: Shape 982">
              <a:extLst>
                <a:ext uri="{FF2B5EF4-FFF2-40B4-BE49-F238E27FC236}">
                  <a16:creationId xmlns:a16="http://schemas.microsoft.com/office/drawing/2014/main" id="{25DA33D2-55F5-4CC5-B27A-6B8D0273E1E7}"/>
                </a:ext>
              </a:extLst>
            </p:cNvPr>
            <p:cNvSpPr/>
            <p:nvPr/>
          </p:nvSpPr>
          <p:spPr>
            <a:xfrm>
              <a:off x="6197859" y="373104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38" name="Freeform: Shape 983">
              <a:extLst>
                <a:ext uri="{FF2B5EF4-FFF2-40B4-BE49-F238E27FC236}">
                  <a16:creationId xmlns:a16="http://schemas.microsoft.com/office/drawing/2014/main" id="{14A41DF7-13BC-4556-B19F-641245F25E69}"/>
                </a:ext>
              </a:extLst>
            </p:cNvPr>
            <p:cNvSpPr/>
            <p:nvPr/>
          </p:nvSpPr>
          <p:spPr>
            <a:xfrm>
              <a:off x="6293109" y="373104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39" name="Freeform: Shape 984">
              <a:extLst>
                <a:ext uri="{FF2B5EF4-FFF2-40B4-BE49-F238E27FC236}">
                  <a16:creationId xmlns:a16="http://schemas.microsoft.com/office/drawing/2014/main" id="{FE86D7D4-1274-489A-AD26-98B55993D2BD}"/>
                </a:ext>
              </a:extLst>
            </p:cNvPr>
            <p:cNvSpPr/>
            <p:nvPr/>
          </p:nvSpPr>
          <p:spPr>
            <a:xfrm>
              <a:off x="6369309" y="375009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40" name="Freeform: Shape 985">
              <a:extLst>
                <a:ext uri="{FF2B5EF4-FFF2-40B4-BE49-F238E27FC236}">
                  <a16:creationId xmlns:a16="http://schemas.microsoft.com/office/drawing/2014/main" id="{A6465638-6BE1-4C09-95B0-EDC1D4974FB0}"/>
                </a:ext>
              </a:extLst>
            </p:cNvPr>
            <p:cNvSpPr/>
            <p:nvPr/>
          </p:nvSpPr>
          <p:spPr>
            <a:xfrm>
              <a:off x="6407409" y="375009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41" name="Freeform: Shape 986">
              <a:extLst>
                <a:ext uri="{FF2B5EF4-FFF2-40B4-BE49-F238E27FC236}">
                  <a16:creationId xmlns:a16="http://schemas.microsoft.com/office/drawing/2014/main" id="{C4EE066D-FFF4-46F3-8DEF-C08ACF6FF3FF}"/>
                </a:ext>
              </a:extLst>
            </p:cNvPr>
            <p:cNvSpPr/>
            <p:nvPr/>
          </p:nvSpPr>
          <p:spPr>
            <a:xfrm>
              <a:off x="6426459" y="375009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42" name="Freeform: Shape 987">
              <a:extLst>
                <a:ext uri="{FF2B5EF4-FFF2-40B4-BE49-F238E27FC236}">
                  <a16:creationId xmlns:a16="http://schemas.microsoft.com/office/drawing/2014/main" id="{12DD0467-025F-4C33-B8FF-B17F4A5D0692}"/>
                </a:ext>
              </a:extLst>
            </p:cNvPr>
            <p:cNvSpPr/>
            <p:nvPr/>
          </p:nvSpPr>
          <p:spPr>
            <a:xfrm>
              <a:off x="6559809" y="375009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43" name="Freeform: Shape 988">
              <a:extLst>
                <a:ext uri="{FF2B5EF4-FFF2-40B4-BE49-F238E27FC236}">
                  <a16:creationId xmlns:a16="http://schemas.microsoft.com/office/drawing/2014/main" id="{3BF213B8-5400-428A-85E4-FBDAE5AF973A}"/>
                </a:ext>
              </a:extLst>
            </p:cNvPr>
            <p:cNvSpPr/>
            <p:nvPr/>
          </p:nvSpPr>
          <p:spPr>
            <a:xfrm>
              <a:off x="6616959" y="375009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44" name="Freeform: Shape 989">
              <a:extLst>
                <a:ext uri="{FF2B5EF4-FFF2-40B4-BE49-F238E27FC236}">
                  <a16:creationId xmlns:a16="http://schemas.microsoft.com/office/drawing/2014/main" id="{66D87787-4D11-452C-A623-ECA08CDB98B4}"/>
                </a:ext>
              </a:extLst>
            </p:cNvPr>
            <p:cNvSpPr/>
            <p:nvPr/>
          </p:nvSpPr>
          <p:spPr>
            <a:xfrm>
              <a:off x="6826509" y="375009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45" name="Freeform: Shape 990">
              <a:extLst>
                <a:ext uri="{FF2B5EF4-FFF2-40B4-BE49-F238E27FC236}">
                  <a16:creationId xmlns:a16="http://schemas.microsoft.com/office/drawing/2014/main" id="{680C6752-A974-47F2-A438-C97A027685A8}"/>
                </a:ext>
              </a:extLst>
            </p:cNvPr>
            <p:cNvSpPr/>
            <p:nvPr/>
          </p:nvSpPr>
          <p:spPr>
            <a:xfrm>
              <a:off x="6864609" y="380724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46" name="Freeform: Shape 991">
              <a:extLst>
                <a:ext uri="{FF2B5EF4-FFF2-40B4-BE49-F238E27FC236}">
                  <a16:creationId xmlns:a16="http://schemas.microsoft.com/office/drawing/2014/main" id="{6FA8ABC6-5CD9-4921-87E7-4D33FC9B968D}"/>
                </a:ext>
              </a:extLst>
            </p:cNvPr>
            <p:cNvSpPr/>
            <p:nvPr/>
          </p:nvSpPr>
          <p:spPr>
            <a:xfrm>
              <a:off x="6883659" y="3807247"/>
              <a:ext cx="9525" cy="143998"/>
            </a:xfrm>
            <a:custGeom>
              <a:avLst/>
              <a:gdLst>
                <a:gd name="connsiteX0" fmla="*/ 0 w 9525"/>
                <a:gd name="connsiteY0" fmla="*/ 0 h 143998"/>
                <a:gd name="connsiteX1" fmla="*/ 0 w 9525"/>
                <a:gd name="connsiteY1" fmla="*/ 143999 h 143998"/>
              </a:gdLst>
              <a:ahLst/>
              <a:cxnLst>
                <a:cxn ang="0">
                  <a:pos x="connsiteX0" y="connsiteY0"/>
                </a:cxn>
                <a:cxn ang="0">
                  <a:pos x="connsiteX1" y="connsiteY1"/>
                </a:cxn>
              </a:cxnLst>
              <a:rect l="l" t="t" r="r" b="b"/>
              <a:pathLst>
                <a:path w="9525" h="143998">
                  <a:moveTo>
                    <a:pt x="0" y="0"/>
                  </a:moveTo>
                  <a:lnTo>
                    <a:pt x="0" y="143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47" name="Freeform: Shape 992">
              <a:extLst>
                <a:ext uri="{FF2B5EF4-FFF2-40B4-BE49-F238E27FC236}">
                  <a16:creationId xmlns:a16="http://schemas.microsoft.com/office/drawing/2014/main" id="{0AF3F7B6-A52F-46FE-9C48-2B65BA6B916F}"/>
                </a:ext>
              </a:extLst>
            </p:cNvPr>
            <p:cNvSpPr/>
            <p:nvPr/>
          </p:nvSpPr>
          <p:spPr>
            <a:xfrm>
              <a:off x="6902709" y="390249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48" name="Freeform: Shape 993">
              <a:extLst>
                <a:ext uri="{FF2B5EF4-FFF2-40B4-BE49-F238E27FC236}">
                  <a16:creationId xmlns:a16="http://schemas.microsoft.com/office/drawing/2014/main" id="{5ADDB5D6-779C-4117-9D41-181AB74F9CC4}"/>
                </a:ext>
              </a:extLst>
            </p:cNvPr>
            <p:cNvSpPr/>
            <p:nvPr/>
          </p:nvSpPr>
          <p:spPr>
            <a:xfrm>
              <a:off x="6940809" y="390249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49" name="Freeform: Shape 994">
              <a:extLst>
                <a:ext uri="{FF2B5EF4-FFF2-40B4-BE49-F238E27FC236}">
                  <a16:creationId xmlns:a16="http://schemas.microsoft.com/office/drawing/2014/main" id="{E48F0D05-0968-41A1-80F6-41EAB75548EA}"/>
                </a:ext>
              </a:extLst>
            </p:cNvPr>
            <p:cNvSpPr/>
            <p:nvPr/>
          </p:nvSpPr>
          <p:spPr>
            <a:xfrm>
              <a:off x="6959859" y="390249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50" name="Freeform: Shape 995">
              <a:extLst>
                <a:ext uri="{FF2B5EF4-FFF2-40B4-BE49-F238E27FC236}">
                  <a16:creationId xmlns:a16="http://schemas.microsoft.com/office/drawing/2014/main" id="{5FD32AE2-1308-42E4-A8E5-597405F3079B}"/>
                </a:ext>
              </a:extLst>
            </p:cNvPr>
            <p:cNvSpPr/>
            <p:nvPr/>
          </p:nvSpPr>
          <p:spPr>
            <a:xfrm>
              <a:off x="697890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51" name="Freeform: Shape 996">
              <a:extLst>
                <a:ext uri="{FF2B5EF4-FFF2-40B4-BE49-F238E27FC236}">
                  <a16:creationId xmlns:a16="http://schemas.microsoft.com/office/drawing/2014/main" id="{67994A69-0ECD-4C27-9C7F-B6FC8CFC4AA0}"/>
                </a:ext>
              </a:extLst>
            </p:cNvPr>
            <p:cNvSpPr/>
            <p:nvPr/>
          </p:nvSpPr>
          <p:spPr>
            <a:xfrm>
              <a:off x="701700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52" name="Freeform: Shape 997">
              <a:extLst>
                <a:ext uri="{FF2B5EF4-FFF2-40B4-BE49-F238E27FC236}">
                  <a16:creationId xmlns:a16="http://schemas.microsoft.com/office/drawing/2014/main" id="{FA93A65F-58C3-4DDB-A3FA-4AEF513934E5}"/>
                </a:ext>
              </a:extLst>
            </p:cNvPr>
            <p:cNvSpPr/>
            <p:nvPr/>
          </p:nvSpPr>
          <p:spPr>
            <a:xfrm>
              <a:off x="703605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53" name="Freeform: Shape 998">
              <a:extLst>
                <a:ext uri="{FF2B5EF4-FFF2-40B4-BE49-F238E27FC236}">
                  <a16:creationId xmlns:a16="http://schemas.microsoft.com/office/drawing/2014/main" id="{F86343BC-02E7-480E-80BC-A6F890BE3CB3}"/>
                </a:ext>
              </a:extLst>
            </p:cNvPr>
            <p:cNvSpPr/>
            <p:nvPr/>
          </p:nvSpPr>
          <p:spPr>
            <a:xfrm>
              <a:off x="705510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54" name="Freeform: Shape 999">
              <a:extLst>
                <a:ext uri="{FF2B5EF4-FFF2-40B4-BE49-F238E27FC236}">
                  <a16:creationId xmlns:a16="http://schemas.microsoft.com/office/drawing/2014/main" id="{A512956A-A1F9-48AD-BD79-259D8DF0F8F7}"/>
                </a:ext>
              </a:extLst>
            </p:cNvPr>
            <p:cNvSpPr/>
            <p:nvPr/>
          </p:nvSpPr>
          <p:spPr>
            <a:xfrm>
              <a:off x="711225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55" name="Freeform: Shape 1000">
              <a:extLst>
                <a:ext uri="{FF2B5EF4-FFF2-40B4-BE49-F238E27FC236}">
                  <a16:creationId xmlns:a16="http://schemas.microsoft.com/office/drawing/2014/main" id="{891F9539-37C0-4502-A5F6-422A61EA35CE}"/>
                </a:ext>
              </a:extLst>
            </p:cNvPr>
            <p:cNvSpPr/>
            <p:nvPr/>
          </p:nvSpPr>
          <p:spPr>
            <a:xfrm>
              <a:off x="718845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56" name="Freeform: Shape 1001">
              <a:extLst>
                <a:ext uri="{FF2B5EF4-FFF2-40B4-BE49-F238E27FC236}">
                  <a16:creationId xmlns:a16="http://schemas.microsoft.com/office/drawing/2014/main" id="{ECEE5239-7354-4226-B4E0-A7747EB6932D}"/>
                </a:ext>
              </a:extLst>
            </p:cNvPr>
            <p:cNvSpPr/>
            <p:nvPr/>
          </p:nvSpPr>
          <p:spPr>
            <a:xfrm>
              <a:off x="724560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57" name="Freeform: Shape 1002">
              <a:extLst>
                <a:ext uri="{FF2B5EF4-FFF2-40B4-BE49-F238E27FC236}">
                  <a16:creationId xmlns:a16="http://schemas.microsoft.com/office/drawing/2014/main" id="{852C7591-FBD4-405D-A1F0-41770DC64132}"/>
                </a:ext>
              </a:extLst>
            </p:cNvPr>
            <p:cNvSpPr/>
            <p:nvPr/>
          </p:nvSpPr>
          <p:spPr>
            <a:xfrm>
              <a:off x="728370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58" name="Freeform: Shape 1003">
              <a:extLst>
                <a:ext uri="{FF2B5EF4-FFF2-40B4-BE49-F238E27FC236}">
                  <a16:creationId xmlns:a16="http://schemas.microsoft.com/office/drawing/2014/main" id="{43C2ECC0-A583-4469-85A4-487C1DF80626}"/>
                </a:ext>
              </a:extLst>
            </p:cNvPr>
            <p:cNvSpPr/>
            <p:nvPr/>
          </p:nvSpPr>
          <p:spPr>
            <a:xfrm>
              <a:off x="734086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59" name="Freeform: Shape 1004">
              <a:extLst>
                <a:ext uri="{FF2B5EF4-FFF2-40B4-BE49-F238E27FC236}">
                  <a16:creationId xmlns:a16="http://schemas.microsoft.com/office/drawing/2014/main" id="{38FB625F-B1DC-4E60-9CA5-F7BB7ADAD099}"/>
                </a:ext>
              </a:extLst>
            </p:cNvPr>
            <p:cNvSpPr/>
            <p:nvPr/>
          </p:nvSpPr>
          <p:spPr>
            <a:xfrm>
              <a:off x="739801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60" name="Freeform: Shape 1005">
              <a:extLst>
                <a:ext uri="{FF2B5EF4-FFF2-40B4-BE49-F238E27FC236}">
                  <a16:creationId xmlns:a16="http://schemas.microsoft.com/office/drawing/2014/main" id="{9AA84366-CD03-49FA-B296-63CC1C1B9DE5}"/>
                </a:ext>
              </a:extLst>
            </p:cNvPr>
            <p:cNvSpPr/>
            <p:nvPr/>
          </p:nvSpPr>
          <p:spPr>
            <a:xfrm>
              <a:off x="749326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61" name="Freeform: Shape 1006">
              <a:extLst>
                <a:ext uri="{FF2B5EF4-FFF2-40B4-BE49-F238E27FC236}">
                  <a16:creationId xmlns:a16="http://schemas.microsoft.com/office/drawing/2014/main" id="{462F4B94-FAC8-4A1B-8F5F-3B1BAE184BFF}"/>
                </a:ext>
              </a:extLst>
            </p:cNvPr>
            <p:cNvSpPr/>
            <p:nvPr/>
          </p:nvSpPr>
          <p:spPr>
            <a:xfrm>
              <a:off x="755041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62" name="Freeform: Shape 1007">
              <a:extLst>
                <a:ext uri="{FF2B5EF4-FFF2-40B4-BE49-F238E27FC236}">
                  <a16:creationId xmlns:a16="http://schemas.microsoft.com/office/drawing/2014/main" id="{C9367060-F95D-46E6-A9AE-EB3FD55910BB}"/>
                </a:ext>
              </a:extLst>
            </p:cNvPr>
            <p:cNvSpPr/>
            <p:nvPr/>
          </p:nvSpPr>
          <p:spPr>
            <a:xfrm>
              <a:off x="756946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63" name="Freeform: Shape 1008">
              <a:extLst>
                <a:ext uri="{FF2B5EF4-FFF2-40B4-BE49-F238E27FC236}">
                  <a16:creationId xmlns:a16="http://schemas.microsoft.com/office/drawing/2014/main" id="{50E1B778-9CC4-4DA1-AA23-B0A12AFAE98D}"/>
                </a:ext>
              </a:extLst>
            </p:cNvPr>
            <p:cNvSpPr/>
            <p:nvPr/>
          </p:nvSpPr>
          <p:spPr>
            <a:xfrm>
              <a:off x="758851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64" name="Freeform: Shape 1009">
              <a:extLst>
                <a:ext uri="{FF2B5EF4-FFF2-40B4-BE49-F238E27FC236}">
                  <a16:creationId xmlns:a16="http://schemas.microsoft.com/office/drawing/2014/main" id="{54E2610C-2E90-4E18-BB0E-A1C48B69BF8C}"/>
                </a:ext>
              </a:extLst>
            </p:cNvPr>
            <p:cNvSpPr/>
            <p:nvPr/>
          </p:nvSpPr>
          <p:spPr>
            <a:xfrm>
              <a:off x="760756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65" name="Freeform: Shape 1010">
              <a:extLst>
                <a:ext uri="{FF2B5EF4-FFF2-40B4-BE49-F238E27FC236}">
                  <a16:creationId xmlns:a16="http://schemas.microsoft.com/office/drawing/2014/main" id="{5FEC298D-CFED-4114-8F39-F88C66F45D73}"/>
                </a:ext>
              </a:extLst>
            </p:cNvPr>
            <p:cNvSpPr/>
            <p:nvPr/>
          </p:nvSpPr>
          <p:spPr>
            <a:xfrm>
              <a:off x="762661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66" name="Freeform: Shape 1011">
              <a:extLst>
                <a:ext uri="{FF2B5EF4-FFF2-40B4-BE49-F238E27FC236}">
                  <a16:creationId xmlns:a16="http://schemas.microsoft.com/office/drawing/2014/main" id="{9B9533EE-ADC0-435F-8031-AC1A671C8CE6}"/>
                </a:ext>
              </a:extLst>
            </p:cNvPr>
            <p:cNvSpPr/>
            <p:nvPr/>
          </p:nvSpPr>
          <p:spPr>
            <a:xfrm>
              <a:off x="766471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67" name="Freeform: Shape 1012">
              <a:extLst>
                <a:ext uri="{FF2B5EF4-FFF2-40B4-BE49-F238E27FC236}">
                  <a16:creationId xmlns:a16="http://schemas.microsoft.com/office/drawing/2014/main" id="{814040FB-1A53-4C16-96E0-AE004AB4F316}"/>
                </a:ext>
              </a:extLst>
            </p:cNvPr>
            <p:cNvSpPr/>
            <p:nvPr/>
          </p:nvSpPr>
          <p:spPr>
            <a:xfrm>
              <a:off x="768376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68" name="Freeform: Shape 1013">
              <a:extLst>
                <a:ext uri="{FF2B5EF4-FFF2-40B4-BE49-F238E27FC236}">
                  <a16:creationId xmlns:a16="http://schemas.microsoft.com/office/drawing/2014/main" id="{294004BE-A6EB-452B-83C6-935B538351AA}"/>
                </a:ext>
              </a:extLst>
            </p:cNvPr>
            <p:cNvSpPr/>
            <p:nvPr/>
          </p:nvSpPr>
          <p:spPr>
            <a:xfrm>
              <a:off x="770281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69" name="Freeform: Shape 1014">
              <a:extLst>
                <a:ext uri="{FF2B5EF4-FFF2-40B4-BE49-F238E27FC236}">
                  <a16:creationId xmlns:a16="http://schemas.microsoft.com/office/drawing/2014/main" id="{73989A84-7A17-4C6A-A46C-A6105F4F82D7}"/>
                </a:ext>
              </a:extLst>
            </p:cNvPr>
            <p:cNvSpPr/>
            <p:nvPr/>
          </p:nvSpPr>
          <p:spPr>
            <a:xfrm>
              <a:off x="775996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70" name="Freeform: Shape 1015">
              <a:extLst>
                <a:ext uri="{FF2B5EF4-FFF2-40B4-BE49-F238E27FC236}">
                  <a16:creationId xmlns:a16="http://schemas.microsoft.com/office/drawing/2014/main" id="{D5D891A2-FA81-4777-A399-50359C3E9D5E}"/>
                </a:ext>
              </a:extLst>
            </p:cNvPr>
            <p:cNvSpPr/>
            <p:nvPr/>
          </p:nvSpPr>
          <p:spPr>
            <a:xfrm>
              <a:off x="781711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71" name="Freeform: Shape 1016">
              <a:extLst>
                <a:ext uri="{FF2B5EF4-FFF2-40B4-BE49-F238E27FC236}">
                  <a16:creationId xmlns:a16="http://schemas.microsoft.com/office/drawing/2014/main" id="{9613BB41-E943-4838-9EB4-A87AA54570D2}"/>
                </a:ext>
              </a:extLst>
            </p:cNvPr>
            <p:cNvSpPr/>
            <p:nvPr/>
          </p:nvSpPr>
          <p:spPr>
            <a:xfrm>
              <a:off x="783616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72" name="Freeform: Shape 1017">
              <a:extLst>
                <a:ext uri="{FF2B5EF4-FFF2-40B4-BE49-F238E27FC236}">
                  <a16:creationId xmlns:a16="http://schemas.microsoft.com/office/drawing/2014/main" id="{376CCE22-F78B-4E48-8C7A-DBEF2F3C7E0B}"/>
                </a:ext>
              </a:extLst>
            </p:cNvPr>
            <p:cNvSpPr/>
            <p:nvPr/>
          </p:nvSpPr>
          <p:spPr>
            <a:xfrm>
              <a:off x="785521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73" name="Freeform: Shape 1018">
              <a:extLst>
                <a:ext uri="{FF2B5EF4-FFF2-40B4-BE49-F238E27FC236}">
                  <a16:creationId xmlns:a16="http://schemas.microsoft.com/office/drawing/2014/main" id="{8DF5EF52-B330-4787-885C-AE33AF121648}"/>
                </a:ext>
              </a:extLst>
            </p:cNvPr>
            <p:cNvSpPr/>
            <p:nvPr/>
          </p:nvSpPr>
          <p:spPr>
            <a:xfrm>
              <a:off x="789331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74" name="Freeform: Shape 1019">
              <a:extLst>
                <a:ext uri="{FF2B5EF4-FFF2-40B4-BE49-F238E27FC236}">
                  <a16:creationId xmlns:a16="http://schemas.microsoft.com/office/drawing/2014/main" id="{50921997-F055-4585-ACAB-20BDA0F0EB4A}"/>
                </a:ext>
              </a:extLst>
            </p:cNvPr>
            <p:cNvSpPr/>
            <p:nvPr/>
          </p:nvSpPr>
          <p:spPr>
            <a:xfrm>
              <a:off x="796951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75" name="Freeform: Shape 1020">
              <a:extLst>
                <a:ext uri="{FF2B5EF4-FFF2-40B4-BE49-F238E27FC236}">
                  <a16:creationId xmlns:a16="http://schemas.microsoft.com/office/drawing/2014/main" id="{8EEAF30F-1BDD-4A07-AD7C-F733A90899EB}"/>
                </a:ext>
              </a:extLst>
            </p:cNvPr>
            <p:cNvSpPr/>
            <p:nvPr/>
          </p:nvSpPr>
          <p:spPr>
            <a:xfrm>
              <a:off x="798856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76" name="Freeform: Shape 1021">
              <a:extLst>
                <a:ext uri="{FF2B5EF4-FFF2-40B4-BE49-F238E27FC236}">
                  <a16:creationId xmlns:a16="http://schemas.microsoft.com/office/drawing/2014/main" id="{F84A6D88-5821-469A-B989-7FF8EA74750D}"/>
                </a:ext>
              </a:extLst>
            </p:cNvPr>
            <p:cNvSpPr/>
            <p:nvPr/>
          </p:nvSpPr>
          <p:spPr>
            <a:xfrm>
              <a:off x="804571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77" name="Freeform: Shape 1022">
              <a:extLst>
                <a:ext uri="{FF2B5EF4-FFF2-40B4-BE49-F238E27FC236}">
                  <a16:creationId xmlns:a16="http://schemas.microsoft.com/office/drawing/2014/main" id="{5A540F6B-BD01-4387-9CF6-4CC6E17CA9A7}"/>
                </a:ext>
              </a:extLst>
            </p:cNvPr>
            <p:cNvSpPr/>
            <p:nvPr/>
          </p:nvSpPr>
          <p:spPr>
            <a:xfrm>
              <a:off x="810286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78" name="Freeform: Shape 1023">
              <a:extLst>
                <a:ext uri="{FF2B5EF4-FFF2-40B4-BE49-F238E27FC236}">
                  <a16:creationId xmlns:a16="http://schemas.microsoft.com/office/drawing/2014/main" id="{98F7ADCA-BF7A-46E9-8E7D-9C5B9A2E8713}"/>
                </a:ext>
              </a:extLst>
            </p:cNvPr>
            <p:cNvSpPr/>
            <p:nvPr/>
          </p:nvSpPr>
          <p:spPr>
            <a:xfrm>
              <a:off x="817906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79" name="Freeform: Shape 1024">
              <a:extLst>
                <a:ext uri="{FF2B5EF4-FFF2-40B4-BE49-F238E27FC236}">
                  <a16:creationId xmlns:a16="http://schemas.microsoft.com/office/drawing/2014/main" id="{E90FB886-7555-42C2-B2A4-3DE128022EE9}"/>
                </a:ext>
              </a:extLst>
            </p:cNvPr>
            <p:cNvSpPr/>
            <p:nvPr/>
          </p:nvSpPr>
          <p:spPr>
            <a:xfrm>
              <a:off x="8579119" y="4035847"/>
              <a:ext cx="9525" cy="144008"/>
            </a:xfrm>
            <a:custGeom>
              <a:avLst/>
              <a:gdLst>
                <a:gd name="connsiteX0" fmla="*/ 0 w 9525"/>
                <a:gd name="connsiteY0" fmla="*/ 0 h 144008"/>
                <a:gd name="connsiteX1" fmla="*/ 0 w 9525"/>
                <a:gd name="connsiteY1" fmla="*/ 144009 h 144008"/>
              </a:gdLst>
              <a:ahLst/>
              <a:cxnLst>
                <a:cxn ang="0">
                  <a:pos x="connsiteX0" y="connsiteY0"/>
                </a:cxn>
                <a:cxn ang="0">
                  <a:pos x="connsiteX1" y="connsiteY1"/>
                </a:cxn>
              </a:cxnLst>
              <a:rect l="l" t="t" r="r" b="b"/>
              <a:pathLst>
                <a:path w="9525" h="144008">
                  <a:moveTo>
                    <a:pt x="0" y="0"/>
                  </a:moveTo>
                  <a:lnTo>
                    <a:pt x="0" y="14400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grpSp>
      <p:grpSp>
        <p:nvGrpSpPr>
          <p:cNvPr id="480" name="Group 479">
            <a:extLst>
              <a:ext uri="{FF2B5EF4-FFF2-40B4-BE49-F238E27FC236}">
                <a16:creationId xmlns:a16="http://schemas.microsoft.com/office/drawing/2014/main" id="{9F5C48D4-C351-4D8B-BC56-F6CC977234DE}"/>
              </a:ext>
            </a:extLst>
          </p:cNvPr>
          <p:cNvGrpSpPr/>
          <p:nvPr/>
        </p:nvGrpSpPr>
        <p:grpSpPr>
          <a:xfrm>
            <a:off x="6897831" y="3092660"/>
            <a:ext cx="766961" cy="641306"/>
            <a:chOff x="1045671" y="4023360"/>
            <a:chExt cx="766961" cy="641306"/>
          </a:xfrm>
        </p:grpSpPr>
        <p:cxnSp>
          <p:nvCxnSpPr>
            <p:cNvPr id="481" name="Straight Connector 480">
              <a:extLst>
                <a:ext uri="{FF2B5EF4-FFF2-40B4-BE49-F238E27FC236}">
                  <a16:creationId xmlns:a16="http://schemas.microsoft.com/office/drawing/2014/main" id="{8D5F950D-31D3-4E29-94A2-C473B72C63FE}"/>
                </a:ext>
              </a:extLst>
            </p:cNvPr>
            <p:cNvCxnSpPr>
              <a:cxnSpLocks/>
            </p:cNvCxnSpPr>
            <p:nvPr/>
          </p:nvCxnSpPr>
          <p:spPr>
            <a:xfrm>
              <a:off x="1045671" y="4378158"/>
              <a:ext cx="216000" cy="0"/>
            </a:xfrm>
            <a:prstGeom prst="line">
              <a:avLst/>
            </a:prstGeom>
            <a:noFill/>
            <a:ln w="22225" cap="flat">
              <a:solidFill>
                <a:srgbClr val="B60D27"/>
              </a:solidFill>
              <a:prstDash val="solid"/>
              <a:miter/>
            </a:ln>
          </p:spPr>
        </p:cxnSp>
        <p:cxnSp>
          <p:nvCxnSpPr>
            <p:cNvPr id="482" name="Straight Connector 481">
              <a:extLst>
                <a:ext uri="{FF2B5EF4-FFF2-40B4-BE49-F238E27FC236}">
                  <a16:creationId xmlns:a16="http://schemas.microsoft.com/office/drawing/2014/main" id="{681D5F61-AD38-433F-A052-A148888DC057}"/>
                </a:ext>
              </a:extLst>
            </p:cNvPr>
            <p:cNvCxnSpPr>
              <a:cxnSpLocks/>
            </p:cNvCxnSpPr>
            <p:nvPr/>
          </p:nvCxnSpPr>
          <p:spPr>
            <a:xfrm>
              <a:off x="1045671" y="4540068"/>
              <a:ext cx="216000" cy="0"/>
            </a:xfrm>
            <a:prstGeom prst="line">
              <a:avLst/>
            </a:prstGeom>
            <a:noFill/>
            <a:ln w="22225" cap="flat">
              <a:solidFill>
                <a:schemeClr val="accent2"/>
              </a:solidFill>
              <a:prstDash val="solid"/>
              <a:miter/>
            </a:ln>
          </p:spPr>
        </p:cxnSp>
        <p:sp>
          <p:nvSpPr>
            <p:cNvPr id="483" name="TextBox 482">
              <a:extLst>
                <a:ext uri="{FF2B5EF4-FFF2-40B4-BE49-F238E27FC236}">
                  <a16:creationId xmlns:a16="http://schemas.microsoft.com/office/drawing/2014/main" id="{44F5639C-BF89-4639-93F3-A05FB2361CE3}"/>
                </a:ext>
              </a:extLst>
            </p:cNvPr>
            <p:cNvSpPr txBox="1"/>
            <p:nvPr/>
          </p:nvSpPr>
          <p:spPr>
            <a:xfrm>
              <a:off x="1212682" y="4233779"/>
              <a:ext cx="466794" cy="430887"/>
            </a:xfrm>
            <a:prstGeom prst="rect">
              <a:avLst/>
            </a:prstGeom>
            <a:noFill/>
          </p:spPr>
          <p:txBody>
            <a:bodyPr wrap="none" rtlCol="0">
              <a:spAutoFit/>
            </a:bodyPr>
            <a:lstStyle/>
            <a:p>
              <a:r>
                <a:rPr lang="ja-JP" sz="1100"/>
                <a:t>陰性</a:t>
              </a:r>
            </a:p>
            <a:p>
              <a:r>
                <a:rPr lang="ja-JP" sz="1100"/>
                <a:t>陽性</a:t>
              </a:r>
            </a:p>
          </p:txBody>
        </p:sp>
        <p:sp>
          <p:nvSpPr>
            <p:cNvPr id="484" name="TextBox 483">
              <a:extLst>
                <a:ext uri="{FF2B5EF4-FFF2-40B4-BE49-F238E27FC236}">
                  <a16:creationId xmlns:a16="http://schemas.microsoft.com/office/drawing/2014/main" id="{52AB78E9-4655-4B9A-A9D5-788CD65C5BEA}"/>
                </a:ext>
              </a:extLst>
            </p:cNvPr>
            <p:cNvSpPr txBox="1"/>
            <p:nvPr/>
          </p:nvSpPr>
          <p:spPr>
            <a:xfrm>
              <a:off x="1219200" y="4023360"/>
              <a:ext cx="593432" cy="261610"/>
            </a:xfrm>
            <a:prstGeom prst="rect">
              <a:avLst/>
            </a:prstGeom>
            <a:noFill/>
          </p:spPr>
          <p:txBody>
            <a:bodyPr wrap="none" rtlCol="0">
              <a:spAutoFit/>
            </a:bodyPr>
            <a:lstStyle/>
            <a:p>
              <a:r>
                <a:rPr lang="ja-JP" sz="1100"/>
                <a:t>ctDNA</a:t>
              </a:r>
            </a:p>
          </p:txBody>
        </p:sp>
      </p:grpSp>
    </p:spTree>
    <p:extLst>
      <p:ext uri="{BB962C8B-B14F-4D97-AF65-F5344CB8AC3E}">
        <p14:creationId xmlns:p14="http://schemas.microsoft.com/office/powerpoint/2010/main" val="3282210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dirty="0"/>
              <a:t>9: CIRCULATE - Japan におけるGALAXYの観察研究からの、大腸がん患者のアジュバント環境における循環腫瘍DNA動態と臨床転帰の関連性</a:t>
            </a:r>
            <a:r>
              <a:rPr lang="en-GB" altLang="ja-JP" dirty="0"/>
              <a:t> </a:t>
            </a:r>
            <a:r>
              <a:rPr lang="ja-JP" dirty="0"/>
              <a:t>– Kotaka M, et al</a:t>
            </a:r>
          </a:p>
        </p:txBody>
      </p:sp>
      <p:sp>
        <p:nvSpPr>
          <p:cNvPr id="8" name="Content Placeholder 7"/>
          <p:cNvSpPr>
            <a:spLocks noGrp="1"/>
          </p:cNvSpPr>
          <p:nvPr>
            <p:ph idx="1"/>
          </p:nvPr>
        </p:nvSpPr>
        <p:spPr>
          <a:xfrm>
            <a:off x="555322" y="1248810"/>
            <a:ext cx="11149846" cy="4746172"/>
          </a:xfrm>
        </p:spPr>
        <p:txBody>
          <a:bodyPr/>
          <a:lstStyle/>
          <a:p>
            <a:pPr marL="0" indent="0">
              <a:buNone/>
            </a:pPr>
            <a:r>
              <a:rPr lang="ja-JP" b="1" dirty="0"/>
              <a:t>主要結果 (続き) </a:t>
            </a:r>
          </a:p>
          <a:p>
            <a:pPr marL="0" indent="0">
              <a:spcBef>
                <a:spcPts val="29400"/>
              </a:spcBef>
              <a:buNone/>
            </a:pPr>
            <a:r>
              <a:rPr lang="ja-JP" b="1" dirty="0"/>
              <a:t>結論</a:t>
            </a:r>
          </a:p>
          <a:p>
            <a:r>
              <a:rPr lang="ja-JP" b="1" dirty="0"/>
              <a:t>CRC患者では、個別化された腫瘍情報に基づいたアッセイを使用して、術後の決定を層別化することで、すべてのステージでアジュバント化学療法の恩恵を受ける可能性が高い患者を特定することができた</a:t>
            </a:r>
          </a:p>
        </p:txBody>
      </p:sp>
      <p:sp>
        <p:nvSpPr>
          <p:cNvPr id="5" name="Text Placeholder 4"/>
          <p:cNvSpPr>
            <a:spLocks noGrp="1"/>
          </p:cNvSpPr>
          <p:nvPr>
            <p:ph type="body" sz="quarter" idx="11"/>
          </p:nvPr>
        </p:nvSpPr>
        <p:spPr/>
        <p:txBody>
          <a:bodyPr/>
          <a:lstStyle/>
          <a:p>
            <a:r>
              <a:rPr lang="ja-JP"/>
              <a:t>Kotaka M, et al.J Clin Oncol 2022;40(suppl):abstr 9</a:t>
            </a:r>
          </a:p>
        </p:txBody>
      </p:sp>
      <p:graphicFrame>
        <p:nvGraphicFramePr>
          <p:cNvPr id="6" name="Group 88"/>
          <p:cNvGraphicFramePr>
            <a:graphicFrameLocks noGrp="1"/>
          </p:cNvGraphicFramePr>
          <p:nvPr>
            <p:extLst>
              <p:ext uri="{D42A27DB-BD31-4B8C-83A1-F6EECF244321}">
                <p14:modId xmlns:p14="http://schemas.microsoft.com/office/powerpoint/2010/main" val="2238957506"/>
              </p:ext>
            </p:extLst>
          </p:nvPr>
        </p:nvGraphicFramePr>
        <p:xfrm>
          <a:off x="600705" y="1631980"/>
          <a:ext cx="10990590" cy="1244224"/>
        </p:xfrm>
        <a:graphic>
          <a:graphicData uri="http://schemas.openxmlformats.org/drawingml/2006/table">
            <a:tbl>
              <a:tblPr firstRow="1" bandRow="1">
                <a:tableStyleId>{5202B0CA-FC54-4496-8BCA-5EF66A818D29}</a:tableStyleId>
              </a:tblPr>
              <a:tblGrid>
                <a:gridCol w="3298546">
                  <a:extLst>
                    <a:ext uri="{9D8B030D-6E8A-4147-A177-3AD203B41FA5}">
                      <a16:colId xmlns:a16="http://schemas.microsoft.com/office/drawing/2014/main" val="20000"/>
                    </a:ext>
                  </a:extLst>
                </a:gridCol>
                <a:gridCol w="1923011">
                  <a:extLst>
                    <a:ext uri="{9D8B030D-6E8A-4147-A177-3AD203B41FA5}">
                      <a16:colId xmlns:a16="http://schemas.microsoft.com/office/drawing/2014/main" val="20001"/>
                    </a:ext>
                  </a:extLst>
                </a:gridCol>
                <a:gridCol w="2035642">
                  <a:extLst>
                    <a:ext uri="{9D8B030D-6E8A-4147-A177-3AD203B41FA5}">
                      <a16:colId xmlns:a16="http://schemas.microsoft.com/office/drawing/2014/main" val="3749878584"/>
                    </a:ext>
                  </a:extLst>
                </a:gridCol>
                <a:gridCol w="1684713">
                  <a:extLst>
                    <a:ext uri="{9D8B030D-6E8A-4147-A177-3AD203B41FA5}">
                      <a16:colId xmlns:a16="http://schemas.microsoft.com/office/drawing/2014/main" val="3472169565"/>
                    </a:ext>
                  </a:extLst>
                </a:gridCol>
                <a:gridCol w="2048678">
                  <a:extLst>
                    <a:ext uri="{9D8B030D-6E8A-4147-A177-3AD203B41FA5}">
                      <a16:colId xmlns:a16="http://schemas.microsoft.com/office/drawing/2014/main" val="3156539426"/>
                    </a:ext>
                  </a:extLst>
                </a:gridCol>
              </a:tblGrid>
              <a:tr h="311056">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術後4 w ～ 12 wのctDNAダイナミクス</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陰性&gt;陰性</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陰性&gt;陽性</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陽性&gt; 陰性</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Pos &gt; Pos</a:t>
                      </a:r>
                    </a:p>
                  </a:txBody>
                  <a:tcPr marT="18000" marB="18000" anchor="ctr" horzOverflow="overflow">
                    <a:solidFill>
                      <a:schemeClr val="bg2"/>
                    </a:solidFill>
                  </a:tcPr>
                </a:tc>
                <a:extLst>
                  <a:ext uri="{0D108BD9-81ED-4DB2-BD59-A6C34878D82A}">
                    <a16:rowId xmlns:a16="http://schemas.microsoft.com/office/drawing/2014/main" val="4094055339"/>
                  </a:ext>
                </a:extLst>
              </a:tr>
              <a:tr h="311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事象／日</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31/660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13/32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4/62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50/84</a:t>
                      </a:r>
                    </a:p>
                  </a:txBody>
                  <a:tcPr anchor="ctr"/>
                </a:tc>
                <a:extLst>
                  <a:ext uri="{0D108BD9-81ED-4DB2-BD59-A6C34878D82A}">
                    <a16:rowId xmlns:a16="http://schemas.microsoft.com/office/drawing/2014/main" val="587649221"/>
                  </a:ext>
                </a:extLst>
              </a:tr>
              <a:tr h="311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6-mo DFS rate,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98.0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62.5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58.3</a:t>
                      </a:r>
                    </a:p>
                  </a:txBody>
                  <a:tcPr anchor="ctr"/>
                </a:tc>
                <a:extLst>
                  <a:ext uri="{0D108BD9-81ED-4DB2-BD59-A6C34878D82A}">
                    <a16:rowId xmlns:a16="http://schemas.microsoft.com/office/drawing/2014/main" val="2907359281"/>
                  </a:ext>
                </a:extLst>
              </a:tr>
              <a:tr h="311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HR (95%CI); p値</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0.8 (0.27、2.15); 0.60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9.2 (3.0, 28.4); &lt;0.001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参照</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15.8 (5.7, 44.2); &lt;0.001</a:t>
                      </a:r>
                    </a:p>
                  </a:txBody>
                  <a:tcPr anchor="ctr"/>
                </a:tc>
                <a:extLst>
                  <a:ext uri="{0D108BD9-81ED-4DB2-BD59-A6C34878D82A}">
                    <a16:rowId xmlns:a16="http://schemas.microsoft.com/office/drawing/2014/main" val="4134467266"/>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3608758823"/>
              </p:ext>
            </p:extLst>
          </p:nvPr>
        </p:nvGraphicFramePr>
        <p:xfrm>
          <a:off x="96984" y="2997008"/>
          <a:ext cx="11998033" cy="2001005"/>
        </p:xfrm>
        <a:graphic>
          <a:graphicData uri="http://schemas.openxmlformats.org/drawingml/2006/table">
            <a:tbl>
              <a:tblPr firstRow="1" bandRow="1">
                <a:tableStyleId>{5202B0CA-FC54-4496-8BCA-5EF66A818D29}</a:tableStyleId>
              </a:tblPr>
              <a:tblGrid>
                <a:gridCol w="1601585">
                  <a:extLst>
                    <a:ext uri="{9D8B030D-6E8A-4147-A177-3AD203B41FA5}">
                      <a16:colId xmlns:a16="http://schemas.microsoft.com/office/drawing/2014/main" val="20000"/>
                    </a:ext>
                  </a:extLst>
                </a:gridCol>
                <a:gridCol w="1299556">
                  <a:extLst>
                    <a:ext uri="{9D8B030D-6E8A-4147-A177-3AD203B41FA5}">
                      <a16:colId xmlns:a16="http://schemas.microsoft.com/office/drawing/2014/main" val="20001"/>
                    </a:ext>
                  </a:extLst>
                </a:gridCol>
                <a:gridCol w="1299556">
                  <a:extLst>
                    <a:ext uri="{9D8B030D-6E8A-4147-A177-3AD203B41FA5}">
                      <a16:colId xmlns:a16="http://schemas.microsoft.com/office/drawing/2014/main" val="3672201766"/>
                    </a:ext>
                  </a:extLst>
                </a:gridCol>
                <a:gridCol w="1299556">
                  <a:extLst>
                    <a:ext uri="{9D8B030D-6E8A-4147-A177-3AD203B41FA5}">
                      <a16:colId xmlns:a16="http://schemas.microsoft.com/office/drawing/2014/main" val="3749878584"/>
                    </a:ext>
                  </a:extLst>
                </a:gridCol>
                <a:gridCol w="1299556">
                  <a:extLst>
                    <a:ext uri="{9D8B030D-6E8A-4147-A177-3AD203B41FA5}">
                      <a16:colId xmlns:a16="http://schemas.microsoft.com/office/drawing/2014/main" val="3686708899"/>
                    </a:ext>
                  </a:extLst>
                </a:gridCol>
                <a:gridCol w="1299556">
                  <a:extLst>
                    <a:ext uri="{9D8B030D-6E8A-4147-A177-3AD203B41FA5}">
                      <a16:colId xmlns:a16="http://schemas.microsoft.com/office/drawing/2014/main" val="3472169565"/>
                    </a:ext>
                  </a:extLst>
                </a:gridCol>
                <a:gridCol w="1299556">
                  <a:extLst>
                    <a:ext uri="{9D8B030D-6E8A-4147-A177-3AD203B41FA5}">
                      <a16:colId xmlns:a16="http://schemas.microsoft.com/office/drawing/2014/main" val="1286929641"/>
                    </a:ext>
                  </a:extLst>
                </a:gridCol>
                <a:gridCol w="1299556">
                  <a:extLst>
                    <a:ext uri="{9D8B030D-6E8A-4147-A177-3AD203B41FA5}">
                      <a16:colId xmlns:a16="http://schemas.microsoft.com/office/drawing/2014/main" val="3625518277"/>
                    </a:ext>
                  </a:extLst>
                </a:gridCol>
                <a:gridCol w="1299556">
                  <a:extLst>
                    <a:ext uri="{9D8B030D-6E8A-4147-A177-3AD203B41FA5}">
                      <a16:colId xmlns:a16="http://schemas.microsoft.com/office/drawing/2014/main" val="853136600"/>
                    </a:ext>
                  </a:extLst>
                </a:gridCol>
              </a:tblGrid>
              <a:tr h="308761">
                <a:tc rowSpan="3">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dirty="0">
                          <a:ln>
                            <a:noFill/>
                          </a:ln>
                          <a:solidFill>
                            <a:schemeClr val="tx2"/>
                          </a:solidFill>
                          <a:latin typeface="+mn-lt"/>
                          <a:ea typeface="MS Mincho"/>
                          <a:cs typeface="Arial" charset="0"/>
                        </a:rPr>
                        <a:t>DFS</a:t>
                      </a:r>
                    </a:p>
                  </a:txBody>
                  <a:tcPr anchor="ctr" horzOverflow="overflow"/>
                </a:tc>
                <a:tc gridSpan="6">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ctDNA陽性集団</a:t>
                      </a:r>
                    </a:p>
                  </a:txBody>
                  <a:tcPr marT="18000" marB="18000" anchor="ctr" horzOverflow="overflow">
                    <a:solidFill>
                      <a:schemeClr val="bg2"/>
                    </a:solidFill>
                  </a:tcPr>
                </a:tc>
                <a:tc hMerge="1">
                  <a:txBody>
                    <a:bodyPr/>
                    <a:lstStyle/>
                    <a:p>
                      <a:endParaRPr lang="en-GB"/>
                    </a:p>
                  </a:txBody>
                  <a:tcPr/>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hMerge="1">
                  <a:txBody>
                    <a:bodyPr/>
                    <a:lstStyle/>
                    <a:p>
                      <a:endParaRPr lang="en-GB"/>
                    </a:p>
                  </a:txBody>
                  <a:tcPr/>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ctDNA 陰性集団</a:t>
                      </a:r>
                    </a:p>
                  </a:txBody>
                  <a:tcPr marT="18000" marB="18000" anchor="ctr" horzOverflow="overflow">
                    <a:solidFill>
                      <a:schemeClr val="bg2"/>
                    </a:solidFill>
                  </a:tcPr>
                </a:tc>
                <a:tc hMerge="1">
                  <a:txBody>
                    <a:bodyPr/>
                    <a:lstStyle/>
                    <a:p>
                      <a:endParaRPr lang="en-GB"/>
                    </a:p>
                  </a:txBody>
                  <a:tcPr/>
                </a:tc>
                <a:extLst>
                  <a:ext uri="{0D108BD9-81ED-4DB2-BD59-A6C34878D82A}">
                    <a16:rowId xmlns:a16="http://schemas.microsoft.com/office/drawing/2014/main" val="3311118087"/>
                  </a:ext>
                </a:extLst>
              </a:tr>
              <a:tr h="308761">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高リスク pStage II</a:t>
                      </a:r>
                    </a:p>
                  </a:txBody>
                  <a:tcPr marT="18000" marB="18000" anchor="ctr" horzOverflow="overflow">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pStage III</a:t>
                      </a:r>
                    </a:p>
                  </a:txBody>
                  <a:tcPr marT="18000" marB="18000" anchor="ctr" horzOverflow="overflow">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pStage IV</a:t>
                      </a:r>
                    </a:p>
                  </a:txBody>
                  <a:tcPr marT="18000" marB="18000" anchor="ctr" horzOverflow="overflow">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200" b="1" i="0" u="none" strike="noStrike" cap="none" normalizeH="0" baseline="0">
                          <a:ln>
                            <a:noFill/>
                          </a:ln>
                          <a:solidFill>
                            <a:schemeClr val="tx2"/>
                          </a:solidFill>
                          <a:latin typeface="+mn-lt"/>
                          <a:ea typeface="MS Mincho"/>
                          <a:cs typeface="Arial" charset="0"/>
                        </a:rPr>
                        <a:t>高リスク pStage II–III</a:t>
                      </a:r>
                    </a:p>
                  </a:txBody>
                  <a:tcPr marT="18000" marB="18000" anchor="ctr" horzOverflow="overflow">
                    <a:solidFill>
                      <a:schemeClr val="bg2"/>
                    </a:solidFill>
                  </a:tcPr>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extLst>
                  <a:ext uri="{0D108BD9-81ED-4DB2-BD59-A6C34878D82A}">
                    <a16:rowId xmlns:a16="http://schemas.microsoft.com/office/drawing/2014/main" val="4094055339"/>
                  </a:ext>
                </a:extLst>
              </a:tr>
              <a:tr h="30876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1" i="0" u="none" strike="noStrike" cap="none" normalizeH="0" baseline="0">
                          <a:ln>
                            <a:noFill/>
                          </a:ln>
                          <a:solidFill>
                            <a:schemeClr val="tx2"/>
                          </a:solidFill>
                          <a:latin typeface="+mn-lt"/>
                          <a:ea typeface="MS Mincho"/>
                          <a:cs typeface="Arial" charset="0"/>
                        </a:rPr>
                        <a:t>ACTあり</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1" i="0" u="none" strike="noStrike" cap="none" normalizeH="0" baseline="0">
                          <a:ln>
                            <a:noFill/>
                          </a:ln>
                          <a:solidFill>
                            <a:schemeClr val="tx2"/>
                          </a:solidFill>
                          <a:latin typeface="+mn-lt"/>
                          <a:ea typeface="MS Mincho"/>
                          <a:cs typeface="Arial" charset="0"/>
                        </a:rPr>
                        <a:t>ACTなし</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1" i="0" u="none" strike="noStrike" cap="none" normalizeH="0" baseline="0">
                          <a:ln>
                            <a:noFill/>
                          </a:ln>
                          <a:solidFill>
                            <a:schemeClr val="tx2"/>
                          </a:solidFill>
                          <a:latin typeface="+mn-lt"/>
                          <a:ea typeface="MS Mincho"/>
                          <a:cs typeface="Arial" charset="0"/>
                        </a:rPr>
                        <a:t>ACTあり</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1" i="0" u="none" strike="noStrike" cap="none" normalizeH="0" baseline="0">
                          <a:ln>
                            <a:noFill/>
                          </a:ln>
                          <a:solidFill>
                            <a:schemeClr val="tx2"/>
                          </a:solidFill>
                          <a:latin typeface="+mn-lt"/>
                          <a:ea typeface="MS Mincho"/>
                          <a:cs typeface="Arial" charset="0"/>
                        </a:rPr>
                        <a:t>ACTなし</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1" i="0" u="none" strike="noStrike" cap="none" normalizeH="0" baseline="0">
                          <a:ln>
                            <a:noFill/>
                          </a:ln>
                          <a:solidFill>
                            <a:schemeClr val="tx2"/>
                          </a:solidFill>
                          <a:latin typeface="+mn-lt"/>
                          <a:ea typeface="MS Mincho"/>
                          <a:cs typeface="Arial" charset="0"/>
                        </a:rPr>
                        <a:t>ACTあり</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1" i="0" u="none" strike="noStrike" cap="none" normalizeH="0" baseline="0">
                          <a:ln>
                            <a:noFill/>
                          </a:ln>
                          <a:solidFill>
                            <a:schemeClr val="tx2"/>
                          </a:solidFill>
                          <a:latin typeface="+mn-lt"/>
                          <a:ea typeface="MS Mincho"/>
                          <a:cs typeface="Arial" charset="0"/>
                        </a:rPr>
                        <a:t>ACTなし</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1" i="0" u="none" strike="noStrike" cap="none" normalizeH="0" baseline="0">
                          <a:ln>
                            <a:noFill/>
                          </a:ln>
                          <a:solidFill>
                            <a:schemeClr val="tx2"/>
                          </a:solidFill>
                          <a:latin typeface="+mn-lt"/>
                          <a:ea typeface="MS Mincho"/>
                          <a:cs typeface="Arial" charset="0"/>
                        </a:rPr>
                        <a:t>ACTあり</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1" i="0" u="none" strike="noStrike" cap="none" normalizeH="0" baseline="0">
                          <a:ln>
                            <a:noFill/>
                          </a:ln>
                          <a:solidFill>
                            <a:schemeClr val="tx2"/>
                          </a:solidFill>
                          <a:latin typeface="+mn-lt"/>
                          <a:ea typeface="MS Mincho"/>
                          <a:cs typeface="Arial" charset="0"/>
                        </a:rPr>
                        <a:t>ACTなし</a:t>
                      </a:r>
                    </a:p>
                  </a:txBody>
                  <a:tcPr anchor="ctr">
                    <a:solidFill>
                      <a:schemeClr val="bg2"/>
                    </a:solidFill>
                  </a:tcPr>
                </a:tc>
                <a:extLst>
                  <a:ext uri="{0D108BD9-81ED-4DB2-BD59-A6C34878D82A}">
                    <a16:rowId xmlns:a16="http://schemas.microsoft.com/office/drawing/2014/main" val="4064979596"/>
                  </a:ext>
                </a:extLst>
              </a:tr>
              <a:tr h="308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事象／日</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7/13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17/65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19/25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9/22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35/46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7/214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12/317</a:t>
                      </a:r>
                    </a:p>
                  </a:txBody>
                  <a:tcPr anchor="ctr"/>
                </a:tc>
                <a:extLst>
                  <a:ext uri="{0D108BD9-81ED-4DB2-BD59-A6C34878D82A}">
                    <a16:rowId xmlns:a16="http://schemas.microsoft.com/office/drawing/2014/main" val="587649221"/>
                  </a:ext>
                </a:extLst>
              </a:tr>
              <a:tr h="308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u="none" strike="noStrike" cap="none" normalizeH="0" baseline="0">
                          <a:ln>
                            <a:noFill/>
                          </a:ln>
                          <a:solidFill>
                            <a:schemeClr val="tx1"/>
                          </a:solidFill>
                        </a:rPr>
                        <a:t>12-mo DFS 率,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88.9 </a:t>
                      </a:r>
                      <a:br>
                        <a:rPr kumimoji="0" lang="en-GB" altLang="ja-JP" sz="1200" b="0" i="0" u="none" strike="noStrike" cap="none" normalizeH="0" baseline="0" dirty="0">
                          <a:ln>
                            <a:noFill/>
                          </a:ln>
                          <a:solidFill>
                            <a:schemeClr val="tx1"/>
                          </a:solidFill>
                          <a:latin typeface="+mn-lt"/>
                          <a:ea typeface="MS Mincho"/>
                          <a:cs typeface="Arial" charset="0"/>
                        </a:rPr>
                      </a:br>
                      <a:r>
                        <a:rPr kumimoji="0" lang="ja-JP" sz="1200" b="0" i="0" u="none" strike="noStrike" cap="none" normalizeH="0" baseline="0" dirty="0">
                          <a:ln>
                            <a:noFill/>
                          </a:ln>
                          <a:solidFill>
                            <a:schemeClr val="tx1"/>
                          </a:solidFill>
                          <a:latin typeface="+mn-lt"/>
                          <a:ea typeface="MS Mincho"/>
                          <a:cs typeface="Arial" charset="0"/>
                        </a:rPr>
                        <a:t>(43.3、98.4)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46.2 </a:t>
                      </a:r>
                      <a:br>
                        <a:rPr kumimoji="0" lang="en-GB" altLang="ja-JP" sz="1200" b="0" i="0" u="none" strike="noStrike" cap="none" normalizeH="0" baseline="0" dirty="0">
                          <a:ln>
                            <a:noFill/>
                          </a:ln>
                          <a:solidFill>
                            <a:schemeClr val="tx1"/>
                          </a:solidFill>
                          <a:latin typeface="+mn-lt"/>
                          <a:ea typeface="MS Mincho"/>
                          <a:cs typeface="Arial" charset="0"/>
                        </a:rPr>
                      </a:br>
                      <a:r>
                        <a:rPr kumimoji="0" lang="ja-JP" sz="1200" b="0" i="0" u="none" strike="noStrike" cap="none" normalizeH="0" baseline="0" dirty="0">
                          <a:ln>
                            <a:noFill/>
                          </a:ln>
                          <a:solidFill>
                            <a:schemeClr val="tx1"/>
                          </a:solidFill>
                          <a:latin typeface="+mn-lt"/>
                          <a:ea typeface="MS Mincho"/>
                          <a:cs typeface="Arial" charset="0"/>
                        </a:rPr>
                        <a:t>(19.2、69.6)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68.3 </a:t>
                      </a:r>
                      <a:br>
                        <a:rPr kumimoji="0" lang="en-GB" altLang="ja-JP" sz="1200" b="0" i="0" u="none" strike="noStrike" cap="none" normalizeH="0" baseline="0" dirty="0">
                          <a:ln>
                            <a:noFill/>
                          </a:ln>
                          <a:solidFill>
                            <a:schemeClr val="tx1"/>
                          </a:solidFill>
                          <a:latin typeface="+mn-lt"/>
                          <a:ea typeface="MS Mincho"/>
                          <a:cs typeface="Arial" charset="0"/>
                        </a:rPr>
                      </a:br>
                      <a:r>
                        <a:rPr kumimoji="0" lang="ja-JP" sz="1200" b="0" i="0" u="none" strike="noStrike" cap="none" normalizeH="0" baseline="0" dirty="0">
                          <a:ln>
                            <a:noFill/>
                          </a:ln>
                          <a:solidFill>
                            <a:schemeClr val="tx1"/>
                          </a:solidFill>
                          <a:latin typeface="+mn-lt"/>
                          <a:ea typeface="MS Mincho"/>
                          <a:cs typeface="Arial" charset="0"/>
                        </a:rPr>
                        <a:t>(53.4、79.2)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24.0 </a:t>
                      </a:r>
                      <a:br>
                        <a:rPr kumimoji="0" lang="en-GB" altLang="ja-JP" sz="1200" b="0" i="0" u="none" strike="noStrike" cap="none" normalizeH="0" baseline="0" dirty="0">
                          <a:ln>
                            <a:noFill/>
                          </a:ln>
                          <a:solidFill>
                            <a:schemeClr val="tx1"/>
                          </a:solidFill>
                          <a:latin typeface="+mn-lt"/>
                          <a:ea typeface="MS Mincho"/>
                          <a:cs typeface="Arial" charset="0"/>
                        </a:rPr>
                      </a:br>
                      <a:r>
                        <a:rPr kumimoji="0" lang="ja-JP" sz="1200" b="0" i="0" u="none" strike="noStrike" cap="none" normalizeH="0" baseline="0" dirty="0">
                          <a:ln>
                            <a:noFill/>
                          </a:ln>
                          <a:solidFill>
                            <a:schemeClr val="tx1"/>
                          </a:solidFill>
                          <a:latin typeface="+mn-lt"/>
                          <a:ea typeface="MS Mincho"/>
                          <a:cs typeface="Arial" charset="0"/>
                        </a:rPr>
                        <a:t>(9.8、41.7)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53.7 </a:t>
                      </a:r>
                      <a:br>
                        <a:rPr kumimoji="0" lang="en-GB" altLang="ja-JP" sz="1200" b="0" i="0" u="none" strike="noStrike" cap="none" normalizeH="0" baseline="0" dirty="0">
                          <a:ln>
                            <a:noFill/>
                          </a:ln>
                          <a:solidFill>
                            <a:schemeClr val="tx1"/>
                          </a:solidFill>
                          <a:latin typeface="+mn-lt"/>
                          <a:ea typeface="MS Mincho"/>
                          <a:cs typeface="Arial" charset="0"/>
                        </a:rPr>
                      </a:br>
                      <a:r>
                        <a:rPr kumimoji="0" lang="ja-JP" sz="1200" b="0" i="0" u="none" strike="noStrike" cap="none" normalizeH="0" baseline="0" dirty="0">
                          <a:ln>
                            <a:noFill/>
                          </a:ln>
                          <a:solidFill>
                            <a:schemeClr val="tx1"/>
                          </a:solidFill>
                          <a:latin typeface="+mn-lt"/>
                          <a:ea typeface="MS Mincho"/>
                          <a:cs typeface="Arial" charset="0"/>
                        </a:rPr>
                        <a:t>(28.4、73.6)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22.3 </a:t>
                      </a:r>
                      <a:br>
                        <a:rPr kumimoji="0" lang="en-GB" altLang="ja-JP" sz="1200" b="0" i="0" u="none" strike="noStrike" cap="none" normalizeH="0" baseline="0" dirty="0">
                          <a:ln>
                            <a:noFill/>
                          </a:ln>
                          <a:solidFill>
                            <a:schemeClr val="tx1"/>
                          </a:solidFill>
                          <a:latin typeface="+mn-lt"/>
                          <a:ea typeface="MS Mincho"/>
                          <a:cs typeface="Arial" charset="0"/>
                        </a:rPr>
                      </a:br>
                      <a:r>
                        <a:rPr kumimoji="0" lang="ja-JP" sz="1200" b="0" i="0" u="none" strike="noStrike" cap="none" normalizeH="0" baseline="0" dirty="0">
                          <a:ln>
                            <a:noFill/>
                          </a:ln>
                          <a:solidFill>
                            <a:schemeClr val="tx1"/>
                          </a:solidFill>
                          <a:latin typeface="+mn-lt"/>
                          <a:ea typeface="MS Mincho"/>
                          <a:cs typeface="Arial" charset="0"/>
                        </a:rPr>
                        <a:t>(11.2、35.7)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96.2 </a:t>
                      </a:r>
                      <a:br>
                        <a:rPr kumimoji="0" lang="en-GB" altLang="ja-JP" sz="1200" b="0" i="0" u="none" strike="noStrike" cap="none" normalizeH="0" baseline="0" dirty="0">
                          <a:ln>
                            <a:noFill/>
                          </a:ln>
                          <a:solidFill>
                            <a:schemeClr val="tx1"/>
                          </a:solidFill>
                          <a:latin typeface="+mn-lt"/>
                          <a:ea typeface="MS Mincho"/>
                          <a:cs typeface="Arial" charset="0"/>
                        </a:rPr>
                      </a:br>
                      <a:r>
                        <a:rPr kumimoji="0" lang="ja-JP" sz="1200" b="0" i="0" u="none" strike="noStrike" cap="none" normalizeH="0" baseline="0" dirty="0">
                          <a:ln>
                            <a:noFill/>
                          </a:ln>
                          <a:solidFill>
                            <a:schemeClr val="tx1"/>
                          </a:solidFill>
                          <a:latin typeface="+mn-lt"/>
                          <a:ea typeface="MS Mincho"/>
                          <a:cs typeface="Arial" charset="0"/>
                        </a:rPr>
                        <a:t>(92.1、98.2)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94.7 </a:t>
                      </a:r>
                      <a:br>
                        <a:rPr kumimoji="0" lang="en-GB" altLang="ja-JP" sz="1200" b="0" i="0" u="none" strike="noStrike" cap="none" normalizeH="0" baseline="0" dirty="0">
                          <a:ln>
                            <a:noFill/>
                          </a:ln>
                          <a:solidFill>
                            <a:schemeClr val="tx1"/>
                          </a:solidFill>
                          <a:latin typeface="+mn-lt"/>
                          <a:ea typeface="MS Mincho"/>
                          <a:cs typeface="Arial" charset="0"/>
                        </a:rPr>
                      </a:br>
                      <a:r>
                        <a:rPr kumimoji="0" lang="ja-JP" sz="1200" b="0" i="0" u="none" strike="noStrike" cap="none" normalizeH="0" baseline="0" dirty="0">
                          <a:ln>
                            <a:noFill/>
                          </a:ln>
                          <a:solidFill>
                            <a:schemeClr val="tx1"/>
                          </a:solidFill>
                          <a:latin typeface="+mn-lt"/>
                          <a:ea typeface="MS Mincho"/>
                          <a:cs typeface="Arial" charset="0"/>
                        </a:rPr>
                        <a:t>(90.5、97.1) </a:t>
                      </a:r>
                    </a:p>
                  </a:txBody>
                  <a:tcPr anchor="ctr"/>
                </a:tc>
                <a:extLst>
                  <a:ext uri="{0D108BD9-81ED-4DB2-BD59-A6C34878D82A}">
                    <a16:rowId xmlns:a16="http://schemas.microsoft.com/office/drawing/2014/main" val="2907359281"/>
                  </a:ext>
                </a:extLst>
              </a:tr>
              <a:tr h="308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HR (95%CI); p値</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9.4 (1.1、79.1); 0.04</a:t>
                      </a:r>
                    </a:p>
                  </a:txBody>
                  <a:tcPr anchor="ct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8.8 (3.9, 19.5); &lt;0.001</a:t>
                      </a:r>
                    </a:p>
                  </a:txBody>
                  <a:tcPr anchor="ct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a:ln>
                            <a:noFill/>
                          </a:ln>
                          <a:solidFill>
                            <a:schemeClr val="tx1"/>
                          </a:solidFill>
                          <a:latin typeface="+mn-lt"/>
                          <a:ea typeface="MS Mincho"/>
                          <a:cs typeface="Arial" charset="0"/>
                        </a:rPr>
                        <a:t>2.4 (1.1, 5.2); 0.02</a:t>
                      </a:r>
                    </a:p>
                  </a:txBody>
                  <a:tcPr anchor="ct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200" b="0" i="0" u="none" strike="noStrike" cap="none" normalizeH="0" baseline="0" dirty="0">
                          <a:ln>
                            <a:noFill/>
                          </a:ln>
                          <a:solidFill>
                            <a:schemeClr val="tx1"/>
                          </a:solidFill>
                          <a:latin typeface="+mn-lt"/>
                          <a:ea typeface="MS Mincho"/>
                          <a:cs typeface="Arial" charset="0"/>
                        </a:rPr>
                        <a:t>1.3 (0.5, 3.6); 0.63</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normalizeH="0" baseline="0" dirty="0">
                        <a:ln>
                          <a:noFill/>
                        </a:ln>
                        <a:solidFill>
                          <a:schemeClr val="tx1"/>
                        </a:solidFill>
                        <a:effectLst/>
                        <a:latin typeface="+mn-lt"/>
                        <a:ea typeface="+mn-ea"/>
                        <a:cs typeface="Arial" charset="0"/>
                      </a:endParaRPr>
                    </a:p>
                  </a:txBody>
                  <a:tcPr anchor="ctr"/>
                </a:tc>
                <a:extLst>
                  <a:ext uri="{0D108BD9-81ED-4DB2-BD59-A6C34878D82A}">
                    <a16:rowId xmlns:a16="http://schemas.microsoft.com/office/drawing/2014/main" val="4134467266"/>
                  </a:ext>
                </a:extLst>
              </a:tr>
            </a:tbl>
          </a:graphicData>
        </a:graphic>
      </p:graphicFrame>
    </p:spTree>
    <p:extLst>
      <p:ext uri="{BB962C8B-B14F-4D97-AF65-F5344CB8AC3E}">
        <p14:creationId xmlns:p14="http://schemas.microsoft.com/office/powerpoint/2010/main" val="25846113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86834" y="6096001"/>
            <a:ext cx="6663561" cy="487363"/>
          </a:xfrm>
        </p:spPr>
        <p:txBody>
          <a:bodyPr/>
          <a:lstStyle/>
          <a:p>
            <a:r>
              <a:rPr lang="ja-JP" dirty="0"/>
              <a:t>* 380名の患者ではなく、250名の患者に発生不良と遅延があったため、プロトコルが修正された</a:t>
            </a:r>
          </a:p>
        </p:txBody>
      </p:sp>
      <p:sp>
        <p:nvSpPr>
          <p:cNvPr id="29" name="Title 1"/>
          <p:cNvSpPr>
            <a:spLocks noGrp="1"/>
          </p:cNvSpPr>
          <p:nvPr>
            <p:ph type="title"/>
          </p:nvPr>
        </p:nvSpPr>
        <p:spPr>
          <a:xfrm>
            <a:off x="486832" y="179614"/>
            <a:ext cx="11218335" cy="807720"/>
          </a:xfrm>
        </p:spPr>
        <p:txBody>
          <a:bodyPr/>
          <a:lstStyle/>
          <a:p>
            <a:r>
              <a:rPr lang="ja-JP"/>
              <a:t>10：転移性大腸癌の高齢患者における初期療法として、mFOLFOX 7またはCapeOX +ベバシズマブ対5 - FU/l - LVまたはカペシタビン+ベバシズマブの無作為化第III相試験：JCOG1018 study (RESPECT) – Hamaguchi T, et al</a:t>
            </a:r>
          </a:p>
        </p:txBody>
      </p:sp>
      <p:sp>
        <p:nvSpPr>
          <p:cNvPr id="30" name="Content Placeholder 2"/>
          <p:cNvSpPr>
            <a:spLocks noGrp="1"/>
          </p:cNvSpPr>
          <p:nvPr>
            <p:ph idx="1"/>
          </p:nvPr>
        </p:nvSpPr>
        <p:spPr>
          <a:xfrm>
            <a:off x="486833" y="1254035"/>
            <a:ext cx="11218335" cy="4746172"/>
          </a:xfrm>
        </p:spPr>
        <p:txBody>
          <a:bodyPr/>
          <a:lstStyle/>
          <a:p>
            <a:pPr marL="0" indent="0">
              <a:buNone/>
            </a:pPr>
            <a:r>
              <a:rPr lang="ja-JP" b="1" dirty="0"/>
              <a:t>研究目的</a:t>
            </a:r>
          </a:p>
          <a:p>
            <a:r>
              <a:rPr lang="ja-JP" dirty="0"/>
              <a:t>PERCESS試験において、日本の施設におけるmCRCを有する高齢患者におけるフルオロピリミジン+ベバシズマブへのオキサリプラチンの添加の有効性および安全性を評価する</a:t>
            </a:r>
          </a:p>
        </p:txBody>
      </p:sp>
      <p:sp>
        <p:nvSpPr>
          <p:cNvPr id="31" name="Text Placeholder 4"/>
          <p:cNvSpPr>
            <a:spLocks noGrp="1"/>
          </p:cNvSpPr>
          <p:nvPr>
            <p:ph type="body" sz="quarter" idx="11"/>
          </p:nvPr>
        </p:nvSpPr>
        <p:spPr>
          <a:xfrm>
            <a:off x="6197601" y="6096001"/>
            <a:ext cx="5507567" cy="487363"/>
          </a:xfrm>
        </p:spPr>
        <p:txBody>
          <a:bodyPr/>
          <a:lstStyle/>
          <a:p>
            <a:r>
              <a:rPr lang="ja-JP"/>
              <a:t>Hamaguchi T, et al.J Clin Oncol 2022;40(suppl):abstr 10</a:t>
            </a:r>
          </a:p>
        </p:txBody>
      </p:sp>
      <p:sp>
        <p:nvSpPr>
          <p:cNvPr id="15" name="Rectangle 9"/>
          <p:cNvSpPr txBox="1">
            <a:spLocks noChangeArrowheads="1"/>
          </p:cNvSpPr>
          <p:nvPr/>
        </p:nvSpPr>
        <p:spPr bwMode="auto">
          <a:xfrm>
            <a:off x="1838052" y="5511399"/>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PFS</a:t>
            </a:r>
          </a:p>
        </p:txBody>
      </p:sp>
      <p:sp>
        <p:nvSpPr>
          <p:cNvPr id="16" name="Oval 14"/>
          <p:cNvSpPr>
            <a:spLocks noChangeArrowheads="1"/>
          </p:cNvSpPr>
          <p:nvPr/>
        </p:nvSpPr>
        <p:spPr bwMode="auto">
          <a:xfrm>
            <a:off x="5051801" y="353543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a:p>
            <a:pPr algn="ctr">
              <a:defRPr/>
            </a:pPr>
            <a:r>
              <a:rPr lang="ja-JP" sz="1600" b="1">
                <a:solidFill>
                  <a:srgbClr val="043882"/>
                </a:solidFill>
                <a:ea typeface="SimSun" pitchFamily="2" charset="-122"/>
              </a:rPr>
              <a:t>1:1</a:t>
            </a:r>
          </a:p>
        </p:txBody>
      </p:sp>
      <p:cxnSp>
        <p:nvCxnSpPr>
          <p:cNvPr id="17" name="AutoShape 15"/>
          <p:cNvCxnSpPr>
            <a:cxnSpLocks noChangeShapeType="1"/>
            <a:stCxn id="16" idx="0"/>
            <a:endCxn id="19" idx="1"/>
          </p:cNvCxnSpPr>
          <p:nvPr/>
        </p:nvCxnSpPr>
        <p:spPr bwMode="auto">
          <a:xfrm rot="5400000" flipH="1" flipV="1">
            <a:off x="5059158" y="2959200"/>
            <a:ext cx="860678" cy="291797"/>
          </a:xfrm>
          <a:prstGeom prst="bentConnector2">
            <a:avLst/>
          </a:prstGeom>
          <a:noFill/>
          <a:ln w="57150">
            <a:solidFill>
              <a:schemeClr val="bg2">
                <a:lumMod val="60000"/>
                <a:lumOff val="40000"/>
              </a:schemeClr>
            </a:solidFill>
            <a:round/>
            <a:headEnd/>
            <a:tailEnd type="triangle" w="med" len="med"/>
          </a:ln>
        </p:spPr>
      </p:cxnSp>
      <p:cxnSp>
        <p:nvCxnSpPr>
          <p:cNvPr id="18" name="AutoShape 19"/>
          <p:cNvCxnSpPr>
            <a:cxnSpLocks noChangeShapeType="1"/>
            <a:stCxn id="20" idx="3"/>
            <a:endCxn id="16" idx="2"/>
          </p:cNvCxnSpPr>
          <p:nvPr/>
        </p:nvCxnSpPr>
        <p:spPr bwMode="auto">
          <a:xfrm>
            <a:off x="4878629" y="3827537"/>
            <a:ext cx="173172" cy="0"/>
          </a:xfrm>
          <a:prstGeom prst="straightConnector1">
            <a:avLst/>
          </a:prstGeom>
          <a:noFill/>
          <a:ln w="57150">
            <a:solidFill>
              <a:schemeClr val="bg2">
                <a:lumMod val="60000"/>
                <a:lumOff val="40000"/>
              </a:schemeClr>
            </a:solidFill>
            <a:round/>
            <a:headEnd type="none" w="med" len="med"/>
            <a:tailEnd type="none" w="med" len="med"/>
          </a:ln>
        </p:spPr>
      </p:cxnSp>
      <p:sp>
        <p:nvSpPr>
          <p:cNvPr id="19" name="AutoShape 8"/>
          <p:cNvSpPr>
            <a:spLocks noChangeArrowheads="1"/>
          </p:cNvSpPr>
          <p:nvPr/>
        </p:nvSpPr>
        <p:spPr bwMode="auto">
          <a:xfrm>
            <a:off x="5635396" y="2175534"/>
            <a:ext cx="6073156" cy="998449"/>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b="1" dirty="0">
                <a:solidFill>
                  <a:srgbClr val="FFFFFF"/>
                </a:solidFill>
                <a:ea typeface="SimSun" pitchFamily="2" charset="-122"/>
              </a:rPr>
              <a:t>Oxaliplatin群</a:t>
            </a:r>
          </a:p>
          <a:p>
            <a:pPr algn="ctr" defTabSz="892175" eaLnBrk="0" hangingPunct="0">
              <a:defRPr/>
            </a:pPr>
            <a:r>
              <a:rPr lang="ja-JP" dirty="0">
                <a:solidFill>
                  <a:srgbClr val="FFFFFF"/>
                </a:solidFill>
                <a:ea typeface="SimSun" pitchFamily="2" charset="-122"/>
              </a:rPr>
              <a:t>mFOLFOX7 または CAPOX + ベバシズマブ</a:t>
            </a:r>
            <a:br>
              <a:rPr lang="ja-JP" dirty="0">
                <a:solidFill>
                  <a:srgbClr val="FFFFFF"/>
                </a:solidFill>
                <a:ea typeface="SimSun" pitchFamily="2" charset="-122"/>
              </a:rPr>
            </a:br>
            <a:r>
              <a:rPr lang="ja-JP" dirty="0">
                <a:solidFill>
                  <a:srgbClr val="FFFFFF"/>
                </a:solidFill>
                <a:ea typeface="SimSun" pitchFamily="2" charset="-122"/>
              </a:rPr>
              <a:t>(n=126)</a:t>
            </a:r>
          </a:p>
        </p:txBody>
      </p:sp>
      <p:sp>
        <p:nvSpPr>
          <p:cNvPr id="20" name="AutoShape 9"/>
          <p:cNvSpPr>
            <a:spLocks noChangeArrowheads="1"/>
          </p:cNvSpPr>
          <p:nvPr/>
        </p:nvSpPr>
        <p:spPr bwMode="auto">
          <a:xfrm>
            <a:off x="486834" y="3056300"/>
            <a:ext cx="4391795"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切除不能なmCRC</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75歳以上の患者のECOG PS 0 -2 </a:t>
            </a:r>
            <a:br>
              <a:rPr lang="ja-JP" sz="1600" dirty="0">
                <a:solidFill>
                  <a:srgbClr val="FFFFFF"/>
                </a:solidFill>
                <a:ea typeface="SimSun" pitchFamily="2" charset="-122"/>
              </a:rPr>
            </a:br>
            <a:r>
              <a:rPr lang="ja-JP" sz="1600" dirty="0">
                <a:solidFill>
                  <a:srgbClr val="FFFFFF"/>
                </a:solidFill>
                <a:ea typeface="SimSun" pitchFamily="2" charset="-122"/>
              </a:rPr>
              <a:t>70～74歳の患者のECOG PS 2</a:t>
            </a:r>
          </a:p>
          <a:p>
            <a:pPr defTabSz="892175" eaLnBrk="0" hangingPunct="0">
              <a:spcAft>
                <a:spcPct val="30000"/>
              </a:spcAft>
              <a:defRPr/>
            </a:pPr>
            <a:r>
              <a:rPr lang="ja-JP" sz="1600" dirty="0">
                <a:solidFill>
                  <a:srgbClr val="FFFFFF"/>
                </a:solidFill>
                <a:ea typeface="SimSun" pitchFamily="2" charset="-122"/>
              </a:rPr>
              <a:t>(n=251*</a:t>
            </a:r>
            <a:r>
              <a:rPr lang="en-GB" altLang="ja-JP" sz="1600" dirty="0">
                <a:solidFill>
                  <a:srgbClr val="FFFFFF"/>
                </a:solidFill>
                <a:ea typeface="SimSun" pitchFamily="2" charset="-122"/>
              </a:rPr>
              <a:t>)</a:t>
            </a:r>
            <a:endParaRPr lang="ja-JP" sz="1600" dirty="0">
              <a:solidFill>
                <a:srgbClr val="FFFFFF"/>
              </a:solidFill>
              <a:ea typeface="SimSun" pitchFamily="2" charset="-122"/>
            </a:endParaRPr>
          </a:p>
        </p:txBody>
      </p:sp>
      <p:cxnSp>
        <p:nvCxnSpPr>
          <p:cNvPr id="21" name="AutoShape 16"/>
          <p:cNvCxnSpPr>
            <a:cxnSpLocks noChangeShapeType="1"/>
            <a:stCxn id="16" idx="4"/>
            <a:endCxn id="22" idx="1"/>
          </p:cNvCxnSpPr>
          <p:nvPr/>
        </p:nvCxnSpPr>
        <p:spPr bwMode="auto">
          <a:xfrm rot="16200000" flipH="1">
            <a:off x="5074767" y="4388469"/>
            <a:ext cx="829658" cy="291994"/>
          </a:xfrm>
          <a:prstGeom prst="bentConnector2">
            <a:avLst/>
          </a:prstGeom>
          <a:noFill/>
          <a:ln w="57150">
            <a:solidFill>
              <a:schemeClr val="bg2">
                <a:lumMod val="60000"/>
                <a:lumOff val="40000"/>
              </a:schemeClr>
            </a:solidFill>
            <a:round/>
            <a:headEnd/>
            <a:tailEnd type="triangle" w="med" len="med"/>
          </a:ln>
        </p:spPr>
      </p:cxnSp>
      <p:sp>
        <p:nvSpPr>
          <p:cNvPr id="22" name="AutoShape 12"/>
          <p:cNvSpPr>
            <a:spLocks noChangeArrowheads="1"/>
          </p:cNvSpPr>
          <p:nvPr/>
        </p:nvSpPr>
        <p:spPr bwMode="auto">
          <a:xfrm>
            <a:off x="5635593" y="4450023"/>
            <a:ext cx="6069574" cy="998543"/>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b="1" dirty="0">
                <a:solidFill>
                  <a:srgbClr val="4D4D4D"/>
                </a:solidFill>
                <a:ea typeface="SimSun" pitchFamily="2" charset="-122"/>
              </a:rPr>
              <a:t>オキサリプラチンなし群</a:t>
            </a:r>
            <a:br>
              <a:rPr lang="ja-JP" b="1" dirty="0">
                <a:solidFill>
                  <a:srgbClr val="4D4D4D"/>
                </a:solidFill>
                <a:ea typeface="SimSun" pitchFamily="2" charset="-122"/>
              </a:rPr>
            </a:br>
            <a:r>
              <a:rPr lang="ja-JP" dirty="0">
                <a:solidFill>
                  <a:srgbClr val="4D4D4D"/>
                </a:solidFill>
                <a:ea typeface="SimSun" pitchFamily="2" charset="-122"/>
              </a:rPr>
              <a:t>5FU/レボロイコボリンまたはカペシタビン+ベバシズマブ</a:t>
            </a:r>
            <a:br>
              <a:rPr lang="ja-JP" dirty="0">
                <a:solidFill>
                  <a:srgbClr val="4D4D4D"/>
                </a:solidFill>
                <a:ea typeface="SimSun" pitchFamily="2" charset="-122"/>
              </a:rPr>
            </a:br>
            <a:r>
              <a:rPr lang="ja-JP" dirty="0">
                <a:solidFill>
                  <a:srgbClr val="4D4D4D"/>
                </a:solidFill>
                <a:ea typeface="SimSun" pitchFamily="2" charset="-122"/>
              </a:rPr>
              <a:t>(n=125)</a:t>
            </a:r>
          </a:p>
        </p:txBody>
      </p:sp>
      <p:sp>
        <p:nvSpPr>
          <p:cNvPr id="23" name="Content Placeholder 26"/>
          <p:cNvSpPr txBox="1">
            <a:spLocks/>
          </p:cNvSpPr>
          <p:nvPr/>
        </p:nvSpPr>
        <p:spPr>
          <a:xfrm>
            <a:off x="6121128" y="5511399"/>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OS、ORR、QoL、安全性</a:t>
            </a:r>
          </a:p>
        </p:txBody>
      </p:sp>
      <p:sp>
        <p:nvSpPr>
          <p:cNvPr id="24" name="Content Placeholder 26"/>
          <p:cNvSpPr txBox="1">
            <a:spLocks/>
          </p:cNvSpPr>
          <p:nvPr/>
        </p:nvSpPr>
        <p:spPr bwMode="auto">
          <a:xfrm>
            <a:off x="5968728" y="3243745"/>
            <a:ext cx="4391796" cy="780097"/>
          </a:xfrm>
          <a:prstGeom prst="rect">
            <a:avLst/>
          </a:prstGeom>
          <a:noFill/>
          <a:ln w="9525">
            <a:noFill/>
            <a:miter lim="800000"/>
            <a:headEnd/>
            <a:tailEnd/>
          </a:ln>
        </p:spPr>
        <p:txBody>
          <a:bodyPr/>
          <a:lstStyle/>
          <a:p>
            <a:pPr marL="190500" indent="-190500">
              <a:spcAft>
                <a:spcPts val="400"/>
              </a:spcAft>
              <a:defRPr/>
            </a:pPr>
            <a:r>
              <a:rPr lang="ja-JP" sz="1200" b="1" dirty="0">
                <a:solidFill>
                  <a:srgbClr val="043882"/>
                </a:solidFill>
              </a:rPr>
              <a:t>層別化</a:t>
            </a:r>
          </a:p>
          <a:p>
            <a:pPr marL="203200" lvl="0" indent="-203200">
              <a:spcBef>
                <a:spcPts val="0"/>
              </a:spcBef>
              <a:spcAft>
                <a:spcPts val="200"/>
              </a:spcAft>
              <a:buFont typeface="Arial" pitchFamily="34" charset="0"/>
              <a:buChar char="•"/>
              <a:defRPr/>
            </a:pPr>
            <a:r>
              <a:rPr lang="ja-JP" sz="1200" dirty="0">
                <a:solidFill>
                  <a:srgbClr val="4D4D4D"/>
                </a:solidFill>
                <a:latin typeface="Arial"/>
                <a:ea typeface="MS Mincho"/>
                <a:cs typeface="Arial"/>
              </a:rPr>
              <a:t>ECOG PS (0–1 または 2)</a:t>
            </a:r>
          </a:p>
          <a:p>
            <a:pPr marL="203200" lvl="0" indent="-203200">
              <a:spcBef>
                <a:spcPts val="0"/>
              </a:spcBef>
              <a:spcAft>
                <a:spcPts val="200"/>
              </a:spcAft>
              <a:buFont typeface="Arial" pitchFamily="34" charset="0"/>
              <a:buChar char="•"/>
              <a:defRPr/>
            </a:pPr>
            <a:r>
              <a:rPr lang="ja-JP" sz="1200" dirty="0">
                <a:solidFill>
                  <a:srgbClr val="4D4D4D"/>
                </a:solidFill>
                <a:latin typeface="Arial"/>
                <a:ea typeface="MS Mincho"/>
                <a:cs typeface="Arial"/>
              </a:rPr>
              <a:t>年齢 (85歳以上、80 -84歳、75〜79歳または70〜74歳)</a:t>
            </a:r>
          </a:p>
          <a:p>
            <a:pPr marL="203200" lvl="0" indent="-203200">
              <a:spcBef>
                <a:spcPts val="0"/>
              </a:spcBef>
              <a:spcAft>
                <a:spcPts val="200"/>
              </a:spcAft>
              <a:buFont typeface="Arial" pitchFamily="34" charset="0"/>
              <a:buChar char="•"/>
              <a:defRPr/>
            </a:pPr>
            <a:r>
              <a:rPr lang="ja-JP" sz="1200" dirty="0">
                <a:solidFill>
                  <a:srgbClr val="4D4D4D"/>
                </a:solidFill>
                <a:latin typeface="Arial"/>
                <a:ea typeface="MS Mincho"/>
                <a:cs typeface="Arial"/>
              </a:rPr>
              <a:t>転移部位の数 (1 or ≥2)</a:t>
            </a:r>
          </a:p>
          <a:p>
            <a:pPr marL="203200" lvl="0" indent="-203200">
              <a:spcBef>
                <a:spcPts val="0"/>
              </a:spcBef>
              <a:spcAft>
                <a:spcPts val="200"/>
              </a:spcAft>
              <a:buFont typeface="Arial" pitchFamily="34" charset="0"/>
              <a:buChar char="•"/>
              <a:defRPr/>
            </a:pPr>
            <a:r>
              <a:rPr lang="ja-JP" sz="1200" dirty="0">
                <a:solidFill>
                  <a:srgbClr val="4D4D4D"/>
                </a:solidFill>
                <a:latin typeface="Arial"/>
                <a:ea typeface="MS Mincho"/>
                <a:cs typeface="Arial"/>
              </a:rPr>
              <a:t>研究所</a:t>
            </a:r>
          </a:p>
        </p:txBody>
      </p:sp>
    </p:spTree>
    <p:extLst>
      <p:ext uri="{BB962C8B-B14F-4D97-AF65-F5344CB8AC3E}">
        <p14:creationId xmlns:p14="http://schemas.microsoft.com/office/powerpoint/2010/main" val="565842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dirty="0"/>
              <a:t>目次</a:t>
            </a:r>
          </a:p>
        </p:txBody>
      </p:sp>
      <p:sp>
        <p:nvSpPr>
          <p:cNvPr id="5123" name="Rectangle 3"/>
          <p:cNvSpPr>
            <a:spLocks noGrp="1" noChangeArrowheads="1"/>
          </p:cNvSpPr>
          <p:nvPr>
            <p:ph idx="1"/>
          </p:nvPr>
        </p:nvSpPr>
        <p:spPr>
          <a:noFill/>
          <a:ln>
            <a:noFill/>
          </a:ln>
        </p:spPr>
        <p:txBody>
          <a:bodyPr/>
          <a:lstStyle/>
          <a:p>
            <a:pPr>
              <a:spcAft>
                <a:spcPts val="1200"/>
              </a:spcAft>
              <a:tabLst>
                <a:tab pos="10850563" algn="r"/>
              </a:tabLst>
            </a:pPr>
            <a:r>
              <a:rPr lang="ja-JP" sz="1800">
                <a:solidFill>
                  <a:schemeClr val="accent1"/>
                </a:solidFill>
              </a:rPr>
              <a:t>食道・胃癌</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3" action="ppaction://hlinksldjump"/>
              </a:rPr>
              <a:t>7</a:t>
            </a:r>
          </a:p>
          <a:p>
            <a:pPr>
              <a:spcAft>
                <a:spcPts val="1200"/>
              </a:spcAft>
              <a:tabLst>
                <a:tab pos="10850563" algn="r"/>
              </a:tabLst>
            </a:pPr>
            <a:r>
              <a:rPr lang="ja-JP" sz="1800">
                <a:solidFill>
                  <a:schemeClr val="accent1"/>
                </a:solidFill>
              </a:rPr>
              <a:t>膵臓・小腸・肝胆道癌</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4" action="ppaction://hlinksldjump"/>
              </a:rPr>
              <a:t>17</a:t>
            </a:r>
          </a:p>
          <a:p>
            <a:pPr lvl="1">
              <a:spcAft>
                <a:spcPts val="1200"/>
              </a:spcAft>
              <a:tabLst>
                <a:tab pos="10850563" algn="r"/>
              </a:tabLst>
            </a:pPr>
            <a:r>
              <a:rPr lang="ja-JP" sz="1800">
                <a:solidFill>
                  <a:schemeClr val="accent1"/>
                </a:solidFill>
                <a:uFill>
                  <a:solidFill>
                    <a:schemeClr val="accent1"/>
                  </a:solidFill>
                </a:uFill>
              </a:rPr>
              <a:t>膵臓癌</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5" action="ppaction://hlinksldjump"/>
              </a:rPr>
              <a:t>18</a:t>
            </a:r>
          </a:p>
          <a:p>
            <a:pPr lvl="1">
              <a:spcAft>
                <a:spcPts val="1200"/>
              </a:spcAft>
              <a:tabLst>
                <a:tab pos="10850563" algn="r"/>
              </a:tabLst>
            </a:pPr>
            <a:r>
              <a:rPr lang="ja-JP" sz="1800">
                <a:solidFill>
                  <a:schemeClr val="accent1"/>
                </a:solidFill>
                <a:uFill>
                  <a:solidFill>
                    <a:schemeClr val="accent1"/>
                  </a:solidFill>
                </a:uFill>
              </a:rPr>
              <a:t>肝細胞癌</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6" action="ppaction://hlinksldjump"/>
              </a:rPr>
              <a:t>34</a:t>
            </a:r>
          </a:p>
          <a:p>
            <a:pPr lvl="1">
              <a:spcAft>
                <a:spcPts val="1200"/>
              </a:spcAft>
              <a:tabLst>
                <a:tab pos="10850563" algn="r"/>
              </a:tabLst>
            </a:pPr>
            <a:r>
              <a:rPr lang="ja-JP" sz="1800">
                <a:solidFill>
                  <a:schemeClr val="accent1"/>
                </a:solidFill>
                <a:uFill>
                  <a:solidFill>
                    <a:schemeClr val="accent1"/>
                  </a:solidFill>
                </a:uFill>
              </a:rPr>
              <a:t>胆道がん</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7" action="ppaction://hlinksldjump"/>
              </a:rPr>
              <a:t>44</a:t>
            </a:r>
          </a:p>
          <a:p>
            <a:pPr lvl="1">
              <a:spcAft>
                <a:spcPts val="1200"/>
              </a:spcAft>
              <a:tabLst>
                <a:tab pos="10850563" algn="r"/>
              </a:tabLst>
            </a:pPr>
            <a:r>
              <a:rPr lang="ja-JP" sz="1800">
                <a:solidFill>
                  <a:schemeClr val="accent1"/>
                </a:solidFill>
                <a:uFill>
                  <a:solidFill>
                    <a:schemeClr val="accent1"/>
                  </a:solidFill>
                </a:uFill>
              </a:rPr>
              <a:t>神経内分泌腫瘍</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8" action="ppaction://hlinksldjump"/>
              </a:rPr>
              <a:t>48</a:t>
            </a:r>
          </a:p>
          <a:p>
            <a:pPr>
              <a:spcAft>
                <a:spcPts val="1200"/>
              </a:spcAft>
              <a:tabLst>
                <a:tab pos="10850563" algn="r"/>
              </a:tabLst>
            </a:pPr>
            <a:r>
              <a:rPr lang="ja-JP" sz="1800">
                <a:solidFill>
                  <a:schemeClr val="accent1"/>
                </a:solidFill>
              </a:rPr>
              <a:t>結腸癌、直腸癌、肛門癌</a:t>
            </a:r>
            <a:r>
              <a:rPr lang="ja-JP" sz="1800" u="dotted">
                <a:solidFill>
                  <a:schemeClr val="accent1"/>
                </a:solidFill>
                <a:uFill>
                  <a:solidFill>
                    <a:schemeClr val="accent1"/>
                  </a:solidFill>
                </a:uFill>
              </a:rPr>
              <a:t>	</a:t>
            </a:r>
            <a:r>
              <a:rPr lang="ja-JP" sz="1800" u="dotted">
                <a:solidFill>
                  <a:schemeClr val="accent1"/>
                </a:solidFill>
                <a:uFill>
                  <a:solidFill>
                    <a:schemeClr val="accent1"/>
                  </a:solidFill>
                </a:uFill>
                <a:hlinkClick r:id="rId9" action="ppaction://hlinksldjump"/>
              </a:rPr>
              <a:t>55</a:t>
            </a:r>
          </a:p>
        </p:txBody>
      </p:sp>
      <p:sp>
        <p:nvSpPr>
          <p:cNvPr id="7" name="Text Placeholder 6"/>
          <p:cNvSpPr>
            <a:spLocks noGrp="1"/>
          </p:cNvSpPr>
          <p:nvPr>
            <p:ph type="body" sz="quarter" idx="10"/>
          </p:nvPr>
        </p:nvSpPr>
        <p:spPr>
          <a:xfrm>
            <a:off x="354688" y="6096001"/>
            <a:ext cx="6923936" cy="487363"/>
          </a:xfrm>
        </p:spPr>
        <p:txBody>
          <a:bodyPr/>
          <a:lstStyle/>
          <a:p>
            <a:pPr marL="0" lvl="2" indent="0">
              <a:spcBef>
                <a:spcPts val="600"/>
              </a:spcBef>
              <a:spcAft>
                <a:spcPts val="0"/>
              </a:spcAft>
              <a:buSzPct val="110000"/>
              <a:buNone/>
            </a:pPr>
            <a:r>
              <a:rPr lang="ja-JP" sz="1100" dirty="0">
                <a:solidFill>
                  <a:srgbClr val="363636"/>
                </a:solidFill>
              </a:rPr>
              <a:t>注：セクションに移動するには、番号を右クリックし「ハイパーリンクを開く」選択してください</a:t>
            </a:r>
          </a:p>
        </p:txBody>
      </p:sp>
    </p:spTree>
    <p:custDataLst>
      <p:tags r:id="rId1"/>
    </p:custDataLst>
    <p:extLst>
      <p:ext uri="{BB962C8B-B14F-4D97-AF65-F5344CB8AC3E}">
        <p14:creationId xmlns:p14="http://schemas.microsoft.com/office/powerpoint/2010/main" val="23095262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a:t>10：転移性大腸癌の高齢患者における初期療法として、mFOLFOX 7またはCapeOX +ベバシズマブ対5 - FU/l - LVまたはカペシタビン+ベバシズマブの無作為化第III相試験：JCOG1018 study (RESPECT) – Hamaguchi T, et al</a:t>
            </a:r>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Hamaguchi T, et al.J Clin Oncol 2022;40(suppl):abstr 10</a:t>
            </a:r>
          </a:p>
        </p:txBody>
      </p:sp>
      <p:sp>
        <p:nvSpPr>
          <p:cNvPr id="6" name="TextBox 5">
            <a:extLst>
              <a:ext uri="{FF2B5EF4-FFF2-40B4-BE49-F238E27FC236}">
                <a16:creationId xmlns:a16="http://schemas.microsoft.com/office/drawing/2014/main" id="{D0D1CB8A-2CED-4E0B-903E-316FD2ED4F19}"/>
              </a:ext>
            </a:extLst>
          </p:cNvPr>
          <p:cNvSpPr txBox="1"/>
          <p:nvPr/>
        </p:nvSpPr>
        <p:spPr>
          <a:xfrm>
            <a:off x="8447241" y="1449725"/>
            <a:ext cx="1715534" cy="338554"/>
          </a:xfrm>
          <a:prstGeom prst="rect">
            <a:avLst/>
          </a:prstGeom>
          <a:noFill/>
        </p:spPr>
        <p:txBody>
          <a:bodyPr wrap="none" rtlCol="0">
            <a:spAutoFit/>
          </a:bodyPr>
          <a:lstStyle/>
          <a:p>
            <a:pPr algn="ctr"/>
            <a:r>
              <a:rPr lang="ja-JP" sz="1600" b="1"/>
              <a:t>全生存期間</a:t>
            </a:r>
          </a:p>
        </p:txBody>
      </p:sp>
      <p:sp>
        <p:nvSpPr>
          <p:cNvPr id="7" name="TextBox 6">
            <a:extLst>
              <a:ext uri="{FF2B5EF4-FFF2-40B4-BE49-F238E27FC236}">
                <a16:creationId xmlns:a16="http://schemas.microsoft.com/office/drawing/2014/main" id="{2C893BA4-F7DD-4E77-9769-43EC826CB4E6}"/>
              </a:ext>
            </a:extLst>
          </p:cNvPr>
          <p:cNvSpPr txBox="1"/>
          <p:nvPr/>
        </p:nvSpPr>
        <p:spPr>
          <a:xfrm>
            <a:off x="1926147" y="1449725"/>
            <a:ext cx="2659702" cy="338554"/>
          </a:xfrm>
          <a:prstGeom prst="rect">
            <a:avLst/>
          </a:prstGeom>
          <a:noFill/>
        </p:spPr>
        <p:txBody>
          <a:bodyPr wrap="none" rtlCol="0">
            <a:spAutoFit/>
          </a:bodyPr>
          <a:lstStyle/>
          <a:p>
            <a:pPr algn="ctr"/>
            <a:r>
              <a:rPr lang="ja-JP" sz="1600" b="1"/>
              <a:t>無増悪生存期間</a:t>
            </a:r>
          </a:p>
        </p:txBody>
      </p:sp>
      <p:graphicFrame>
        <p:nvGraphicFramePr>
          <p:cNvPr id="8" name="Table 115">
            <a:extLst>
              <a:ext uri="{FF2B5EF4-FFF2-40B4-BE49-F238E27FC236}">
                <a16:creationId xmlns:a16="http://schemas.microsoft.com/office/drawing/2014/main" id="{5D7D3248-4400-49BC-8A12-005429B5B2B5}"/>
              </a:ext>
            </a:extLst>
          </p:cNvPr>
          <p:cNvGraphicFramePr>
            <a:graphicFrameLocks noGrp="1"/>
          </p:cNvGraphicFramePr>
          <p:nvPr>
            <p:extLst>
              <p:ext uri="{D42A27DB-BD31-4B8C-83A1-F6EECF244321}">
                <p14:modId xmlns:p14="http://schemas.microsoft.com/office/powerpoint/2010/main" val="1673391515"/>
              </p:ext>
            </p:extLst>
          </p:nvPr>
        </p:nvGraphicFramePr>
        <p:xfrm>
          <a:off x="7769247" y="1836180"/>
          <a:ext cx="4352166" cy="1365840"/>
        </p:xfrm>
        <a:graphic>
          <a:graphicData uri="http://schemas.openxmlformats.org/drawingml/2006/table">
            <a:tbl>
              <a:tblPr firstRow="1" bandRow="1">
                <a:tableStyleId>{5C22544A-7EE6-4342-B048-85BDC9FD1C3A}</a:tableStyleId>
              </a:tblPr>
              <a:tblGrid>
                <a:gridCol w="1368448">
                  <a:extLst>
                    <a:ext uri="{9D8B030D-6E8A-4147-A177-3AD203B41FA5}">
                      <a16:colId xmlns:a16="http://schemas.microsoft.com/office/drawing/2014/main" val="2166593457"/>
                    </a:ext>
                  </a:extLst>
                </a:gridCol>
                <a:gridCol w="1650226">
                  <a:extLst>
                    <a:ext uri="{9D8B030D-6E8A-4147-A177-3AD203B41FA5}">
                      <a16:colId xmlns:a16="http://schemas.microsoft.com/office/drawing/2014/main" val="3818263587"/>
                    </a:ext>
                  </a:extLst>
                </a:gridCol>
                <a:gridCol w="1333492">
                  <a:extLst>
                    <a:ext uri="{9D8B030D-6E8A-4147-A177-3AD203B41FA5}">
                      <a16:colId xmlns:a16="http://schemas.microsoft.com/office/drawing/2014/main" val="1255079705"/>
                    </a:ext>
                  </a:extLst>
                </a:gridCol>
              </a:tblGrid>
              <a:tr h="370840">
                <a:tc>
                  <a:txBody>
                    <a:bodyPr/>
                    <a:lstStyle/>
                    <a:p>
                      <a:pPr algn="l" rtl="0"/>
                      <a:endParaRPr lang="en-GB" sz="1100" dirty="0"/>
                    </a:p>
                  </a:txBody>
                  <a:tcPr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baseline="0" dirty="0">
                          <a:solidFill>
                            <a:schemeClr val="tx1"/>
                          </a:solidFill>
                        </a:rPr>
                        <a:t>オキサリプラチン</a:t>
                      </a:r>
                      <a:r>
                        <a:rPr lang="ja-JP" sz="1100" dirty="0">
                          <a:solidFill>
                            <a:schemeClr val="tx1"/>
                          </a:solidFill>
                        </a:rPr>
                        <a:t>なし</a:t>
                      </a:r>
                      <a:br>
                        <a:rPr lang="ja-JP" sz="1100" dirty="0">
                          <a:solidFill>
                            <a:schemeClr val="tx1"/>
                          </a:solidFill>
                        </a:rPr>
                      </a:br>
                      <a:r>
                        <a:rPr lang="ja-JP" sz="1100" dirty="0">
                          <a:solidFill>
                            <a:schemeClr val="tx1"/>
                          </a:solidFill>
                        </a:rPr>
                        <a:t>(n=125)</a:t>
                      </a:r>
                    </a:p>
                  </a:txBody>
                  <a:tcPr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dirty="0">
                          <a:solidFill>
                            <a:schemeClr val="tx1"/>
                          </a:solidFill>
                        </a:rPr>
                        <a:t>オキサリプラチン (n=126)</a:t>
                      </a:r>
                    </a:p>
                  </a:txBody>
                  <a:tcPr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8981586"/>
                  </a:ext>
                </a:extLst>
              </a:tr>
              <a:tr h="236855">
                <a:tc>
                  <a:txBody>
                    <a:bodyPr/>
                    <a:lstStyle/>
                    <a:p>
                      <a:pPr algn="l"/>
                      <a:r>
                        <a:rPr lang="ja-JP" sz="1100" dirty="0">
                          <a:solidFill>
                            <a:srgbClr val="4D4D4D"/>
                          </a:solidFill>
                        </a:rPr>
                        <a:t>イベント、n</a:t>
                      </a:r>
                    </a:p>
                  </a:txBody>
                  <a:tcPr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a:solidFill>
                            <a:schemeClr val="tx1"/>
                          </a:solidFill>
                        </a:rPr>
                        <a:t>109</a:t>
                      </a:r>
                    </a:p>
                  </a:txBody>
                  <a:tcPr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dirty="0">
                          <a:solidFill>
                            <a:schemeClr val="tx1"/>
                          </a:solidFill>
                        </a:rPr>
                        <a:t>114</a:t>
                      </a:r>
                    </a:p>
                  </a:txBody>
                  <a:tcPr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675968"/>
                  </a:ext>
                </a:extLst>
              </a:tr>
              <a:tr h="232829">
                <a:tc>
                  <a:txBody>
                    <a:bodyPr/>
                    <a:lstStyle/>
                    <a:p>
                      <a:pPr algn="l"/>
                      <a:r>
                        <a:rPr lang="ja-JP" sz="1100">
                          <a:solidFill>
                            <a:srgbClr val="4D4D4D"/>
                          </a:solidFill>
                        </a:rPr>
                        <a:t>mOS, mo (95%CI)</a:t>
                      </a:r>
                    </a:p>
                  </a:txBody>
                  <a:tcPr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21.3 (18.7、24.3) </a:t>
                      </a:r>
                    </a:p>
                  </a:txBody>
                  <a:tcPr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dirty="0">
                          <a:solidFill>
                            <a:schemeClr val="tx1"/>
                          </a:solidFill>
                        </a:rPr>
                        <a:t>19.7 (15.5、25.5) </a:t>
                      </a:r>
                    </a:p>
                  </a:txBody>
                  <a:tcPr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0350512"/>
                  </a:ext>
                </a:extLst>
              </a:tr>
              <a:tr h="230058">
                <a:tc>
                  <a:txBody>
                    <a:bodyPr/>
                    <a:lstStyle/>
                    <a:p>
                      <a:pPr algn="l"/>
                      <a:r>
                        <a:rPr lang="ja-JP" sz="1100" dirty="0">
                          <a:solidFill>
                            <a:srgbClr val="4D4D4D"/>
                          </a:solidFill>
                        </a:rPr>
                        <a:t>HR (95%CI) </a:t>
                      </a:r>
                    </a:p>
                  </a:txBody>
                  <a:tcPr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dirty="0">
                          <a:solidFill>
                            <a:schemeClr val="tx1"/>
                          </a:solidFill>
                        </a:rPr>
                        <a:t>1.058 (0.808、1.386) </a:t>
                      </a:r>
                    </a:p>
                  </a:txBody>
                  <a:tcPr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2595574"/>
                  </a:ext>
                </a:extLst>
              </a:tr>
              <a:tr h="1995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100">
                          <a:solidFill>
                            <a:srgbClr val="4D4D4D"/>
                          </a:solidFill>
                        </a:rPr>
                        <a:t>ORR、%</a:t>
                      </a:r>
                    </a:p>
                  </a:txBody>
                  <a:tcPr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29.5</a:t>
                      </a:r>
                    </a:p>
                  </a:txBody>
                  <a:tcPr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dirty="0">
                          <a:solidFill>
                            <a:schemeClr val="tx1"/>
                          </a:solidFill>
                        </a:rPr>
                        <a:t>47.7</a:t>
                      </a:r>
                    </a:p>
                  </a:txBody>
                  <a:tcPr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9384809"/>
                  </a:ext>
                </a:extLst>
              </a:tr>
            </a:tbl>
          </a:graphicData>
        </a:graphic>
      </p:graphicFrame>
      <p:graphicFrame>
        <p:nvGraphicFramePr>
          <p:cNvPr id="9" name="Table 115">
            <a:extLst>
              <a:ext uri="{FF2B5EF4-FFF2-40B4-BE49-F238E27FC236}">
                <a16:creationId xmlns:a16="http://schemas.microsoft.com/office/drawing/2014/main" id="{CFE8F687-393A-407C-9346-B5CBCFF7CAEC}"/>
              </a:ext>
            </a:extLst>
          </p:cNvPr>
          <p:cNvGraphicFramePr>
            <a:graphicFrameLocks noGrp="1"/>
          </p:cNvGraphicFramePr>
          <p:nvPr>
            <p:extLst>
              <p:ext uri="{D42A27DB-BD31-4B8C-83A1-F6EECF244321}">
                <p14:modId xmlns:p14="http://schemas.microsoft.com/office/powerpoint/2010/main" val="1775219559"/>
              </p:ext>
            </p:extLst>
          </p:nvPr>
        </p:nvGraphicFramePr>
        <p:xfrm>
          <a:off x="1631030" y="1798572"/>
          <a:ext cx="4744545" cy="1202400"/>
        </p:xfrm>
        <a:graphic>
          <a:graphicData uri="http://schemas.openxmlformats.org/drawingml/2006/table">
            <a:tbl>
              <a:tblPr firstRow="1" bandRow="1">
                <a:tableStyleId>{5C22544A-7EE6-4342-B048-85BDC9FD1C3A}</a:tableStyleId>
              </a:tblPr>
              <a:tblGrid>
                <a:gridCol w="1604119">
                  <a:extLst>
                    <a:ext uri="{9D8B030D-6E8A-4147-A177-3AD203B41FA5}">
                      <a16:colId xmlns:a16="http://schemas.microsoft.com/office/drawing/2014/main" val="2166593457"/>
                    </a:ext>
                  </a:extLst>
                </a:gridCol>
                <a:gridCol w="1711006">
                  <a:extLst>
                    <a:ext uri="{9D8B030D-6E8A-4147-A177-3AD203B41FA5}">
                      <a16:colId xmlns:a16="http://schemas.microsoft.com/office/drawing/2014/main" val="3818263587"/>
                    </a:ext>
                  </a:extLst>
                </a:gridCol>
                <a:gridCol w="1429420">
                  <a:extLst>
                    <a:ext uri="{9D8B030D-6E8A-4147-A177-3AD203B41FA5}">
                      <a16:colId xmlns:a16="http://schemas.microsoft.com/office/drawing/2014/main" val="1255079705"/>
                    </a:ext>
                  </a:extLst>
                </a:gridCol>
              </a:tblGrid>
              <a:tr h="370840">
                <a:tc>
                  <a:txBody>
                    <a:bodyPr/>
                    <a:lstStyle/>
                    <a:p>
                      <a:pPr algn="l" rtl="0"/>
                      <a:endParaRPr lang="en-GB" sz="1200" dirty="0">
                        <a:solidFill>
                          <a:schemeClr val="tx1"/>
                        </a:solidFill>
                      </a:endParaRPr>
                    </a:p>
                  </a:txBody>
                  <a:tcPr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aseline="0" dirty="0">
                          <a:solidFill>
                            <a:schemeClr val="tx1"/>
                          </a:solidFill>
                        </a:rPr>
                        <a:t>オキサリプラチン</a:t>
                      </a:r>
                      <a:r>
                        <a:rPr lang="ja-JP" sz="1200" dirty="0">
                          <a:solidFill>
                            <a:schemeClr val="tx1"/>
                          </a:solidFill>
                        </a:rPr>
                        <a:t>なし</a:t>
                      </a:r>
                      <a:br>
                        <a:rPr lang="ja-JP" sz="1200" dirty="0">
                          <a:solidFill>
                            <a:schemeClr val="tx1"/>
                          </a:solidFill>
                        </a:rPr>
                      </a:br>
                      <a:r>
                        <a:rPr lang="ja-JP" sz="1200" dirty="0">
                          <a:solidFill>
                            <a:schemeClr val="tx1"/>
                          </a:solidFill>
                        </a:rPr>
                        <a:t>(n=125)</a:t>
                      </a:r>
                    </a:p>
                  </a:txBody>
                  <a:tcPr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オキサリプラチン (n=126)</a:t>
                      </a:r>
                    </a:p>
                  </a:txBody>
                  <a:tcPr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8981586"/>
                  </a:ext>
                </a:extLst>
              </a:tr>
              <a:tr h="221672">
                <a:tc>
                  <a:txBody>
                    <a:bodyPr/>
                    <a:lstStyle/>
                    <a:p>
                      <a:pPr algn="l"/>
                      <a:r>
                        <a:rPr lang="ja-JP" sz="1200">
                          <a:solidFill>
                            <a:schemeClr val="tx1"/>
                          </a:solidFill>
                        </a:rPr>
                        <a:t>イベント、n</a:t>
                      </a:r>
                    </a:p>
                  </a:txBody>
                  <a:tcPr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dirty="0">
                          <a:solidFill>
                            <a:schemeClr val="tx1"/>
                          </a:solidFill>
                        </a:rPr>
                        <a:t>119</a:t>
                      </a:r>
                    </a:p>
                  </a:txBody>
                  <a:tcPr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dirty="0">
                          <a:solidFill>
                            <a:schemeClr val="tx1"/>
                          </a:solidFill>
                        </a:rPr>
                        <a:t>122</a:t>
                      </a:r>
                    </a:p>
                  </a:txBody>
                  <a:tcPr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7675968"/>
                  </a:ext>
                </a:extLst>
              </a:tr>
              <a:tr h="217905">
                <a:tc>
                  <a:txBody>
                    <a:bodyPr/>
                    <a:lstStyle/>
                    <a:p>
                      <a:pPr algn="l"/>
                      <a:r>
                        <a:rPr lang="ja-JP" sz="1200">
                          <a:solidFill>
                            <a:schemeClr val="tx1"/>
                          </a:solidFill>
                        </a:rPr>
                        <a:t>mPFS、mo (95%CI)</a:t>
                      </a:r>
                    </a:p>
                  </a:txBody>
                  <a:tcPr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9.4 (8.33, 10.3)</a:t>
                      </a:r>
                    </a:p>
                  </a:txBody>
                  <a:tcPr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chemeClr val="tx1"/>
                          </a:solidFill>
                        </a:rPr>
                        <a:t>10.0 (9.0、11.2) </a:t>
                      </a:r>
                    </a:p>
                  </a:txBody>
                  <a:tcPr marT="36000" marB="3600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0350512"/>
                  </a:ext>
                </a:extLst>
              </a:tr>
              <a:tr h="217905">
                <a:tc>
                  <a:txBody>
                    <a:bodyPr/>
                    <a:lstStyle/>
                    <a:p>
                      <a:pPr algn="l"/>
                      <a:r>
                        <a:rPr lang="ja-JP" sz="1200">
                          <a:solidFill>
                            <a:schemeClr val="tx1"/>
                          </a:solidFill>
                        </a:rPr>
                        <a:t>HR (90.5%CI)</a:t>
                      </a:r>
                    </a:p>
                  </a:txBody>
                  <a:tcPr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chemeClr val="tx1"/>
                          </a:solidFill>
                        </a:rPr>
                        <a:t>0.837 (0.673、1.042)</a:t>
                      </a:r>
                    </a:p>
                  </a:txBody>
                  <a:tcPr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2576424"/>
                  </a:ext>
                </a:extLst>
              </a:tr>
            </a:tbl>
          </a:graphicData>
        </a:graphic>
      </p:graphicFrame>
      <p:sp>
        <p:nvSpPr>
          <p:cNvPr id="10" name="TextBox 9">
            <a:extLst>
              <a:ext uri="{FF2B5EF4-FFF2-40B4-BE49-F238E27FC236}">
                <a16:creationId xmlns:a16="http://schemas.microsoft.com/office/drawing/2014/main" id="{F6BB5199-430D-41C7-B38C-8EEE7CB951D0}"/>
              </a:ext>
            </a:extLst>
          </p:cNvPr>
          <p:cNvSpPr txBox="1"/>
          <p:nvPr/>
        </p:nvSpPr>
        <p:spPr>
          <a:xfrm rot="16200000">
            <a:off x="3635" y="3717616"/>
            <a:ext cx="1399742"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PFSの確率</a:t>
            </a:r>
          </a:p>
        </p:txBody>
      </p:sp>
      <p:sp>
        <p:nvSpPr>
          <p:cNvPr id="11" name="Freeform 21">
            <a:extLst>
              <a:ext uri="{FF2B5EF4-FFF2-40B4-BE49-F238E27FC236}">
                <a16:creationId xmlns:a16="http://schemas.microsoft.com/office/drawing/2014/main" id="{6461C8C6-8E43-410F-9355-D4EABA0166B5}"/>
              </a:ext>
            </a:extLst>
          </p:cNvPr>
          <p:cNvSpPr>
            <a:spLocks/>
          </p:cNvSpPr>
          <p:nvPr/>
        </p:nvSpPr>
        <p:spPr bwMode="auto">
          <a:xfrm>
            <a:off x="1324008" y="2817568"/>
            <a:ext cx="4829170" cy="204816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 name="Group 11">
            <a:extLst>
              <a:ext uri="{FF2B5EF4-FFF2-40B4-BE49-F238E27FC236}">
                <a16:creationId xmlns:a16="http://schemas.microsoft.com/office/drawing/2014/main" id="{57485A11-59FA-496E-A676-91B726DC2677}"/>
              </a:ext>
            </a:extLst>
          </p:cNvPr>
          <p:cNvGrpSpPr/>
          <p:nvPr/>
        </p:nvGrpSpPr>
        <p:grpSpPr>
          <a:xfrm>
            <a:off x="895139" y="2616653"/>
            <a:ext cx="433140" cy="2401701"/>
            <a:chOff x="679001" y="2969006"/>
            <a:chExt cx="433140" cy="1846240"/>
          </a:xfrm>
        </p:grpSpPr>
        <p:sp>
          <p:nvSpPr>
            <p:cNvPr id="13" name="Line 6">
              <a:extLst>
                <a:ext uri="{FF2B5EF4-FFF2-40B4-BE49-F238E27FC236}">
                  <a16:creationId xmlns:a16="http://schemas.microsoft.com/office/drawing/2014/main" id="{EC452E3C-1D3B-4E41-A74C-984A8C6E064D}"/>
                </a:ext>
              </a:extLst>
            </p:cNvPr>
            <p:cNvSpPr>
              <a:spLocks noChangeShapeType="1"/>
            </p:cNvSpPr>
            <p:nvPr/>
          </p:nvSpPr>
          <p:spPr bwMode="auto">
            <a:xfrm>
              <a:off x="1035250" y="3124603"/>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7">
              <a:extLst>
                <a:ext uri="{FF2B5EF4-FFF2-40B4-BE49-F238E27FC236}">
                  <a16:creationId xmlns:a16="http://schemas.microsoft.com/office/drawing/2014/main" id="{7AF57C6D-1ACE-4AB8-BA7F-E29E1DEFE85F}"/>
                </a:ext>
              </a:extLst>
            </p:cNvPr>
            <p:cNvSpPr>
              <a:spLocks noChangeShapeType="1"/>
            </p:cNvSpPr>
            <p:nvPr/>
          </p:nvSpPr>
          <p:spPr bwMode="auto">
            <a:xfrm>
              <a:off x="1035250" y="3446886"/>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8">
              <a:extLst>
                <a:ext uri="{FF2B5EF4-FFF2-40B4-BE49-F238E27FC236}">
                  <a16:creationId xmlns:a16="http://schemas.microsoft.com/office/drawing/2014/main" id="{90ED1B60-C04F-4391-91FC-FA1F1A9950A1}"/>
                </a:ext>
              </a:extLst>
            </p:cNvPr>
            <p:cNvSpPr>
              <a:spLocks noChangeShapeType="1"/>
            </p:cNvSpPr>
            <p:nvPr/>
          </p:nvSpPr>
          <p:spPr bwMode="auto">
            <a:xfrm>
              <a:off x="1035250" y="3754699"/>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9">
              <a:extLst>
                <a:ext uri="{FF2B5EF4-FFF2-40B4-BE49-F238E27FC236}">
                  <a16:creationId xmlns:a16="http://schemas.microsoft.com/office/drawing/2014/main" id="{5031CDC2-650F-435B-8DE5-E7CDA396DF34}"/>
                </a:ext>
              </a:extLst>
            </p:cNvPr>
            <p:cNvSpPr>
              <a:spLocks noChangeShapeType="1"/>
            </p:cNvSpPr>
            <p:nvPr/>
          </p:nvSpPr>
          <p:spPr bwMode="auto">
            <a:xfrm>
              <a:off x="1035250" y="4072459"/>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0">
              <a:extLst>
                <a:ext uri="{FF2B5EF4-FFF2-40B4-BE49-F238E27FC236}">
                  <a16:creationId xmlns:a16="http://schemas.microsoft.com/office/drawing/2014/main" id="{47BE8C26-72D8-45B7-A17B-CFFD6748694B}"/>
                </a:ext>
              </a:extLst>
            </p:cNvPr>
            <p:cNvSpPr>
              <a:spLocks noChangeShapeType="1"/>
            </p:cNvSpPr>
            <p:nvPr/>
          </p:nvSpPr>
          <p:spPr bwMode="auto">
            <a:xfrm>
              <a:off x="1035250" y="4383589"/>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1">
              <a:extLst>
                <a:ext uri="{FF2B5EF4-FFF2-40B4-BE49-F238E27FC236}">
                  <a16:creationId xmlns:a16="http://schemas.microsoft.com/office/drawing/2014/main" id="{F95CC075-5BFF-45E3-9F55-810D8C0FDBDE}"/>
                </a:ext>
              </a:extLst>
            </p:cNvPr>
            <p:cNvSpPr>
              <a:spLocks noChangeShapeType="1"/>
            </p:cNvSpPr>
            <p:nvPr/>
          </p:nvSpPr>
          <p:spPr bwMode="auto">
            <a:xfrm>
              <a:off x="1035250" y="4698034"/>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TextBox 18">
              <a:extLst>
                <a:ext uri="{FF2B5EF4-FFF2-40B4-BE49-F238E27FC236}">
                  <a16:creationId xmlns:a16="http://schemas.microsoft.com/office/drawing/2014/main" id="{514AB796-8C3F-4B4C-BEFF-D0FCFDBC3B49}"/>
                </a:ext>
              </a:extLst>
            </p:cNvPr>
            <p:cNvSpPr txBox="1"/>
            <p:nvPr/>
          </p:nvSpPr>
          <p:spPr>
            <a:xfrm>
              <a:off x="679001" y="2969006"/>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a:t>
              </a:r>
            </a:p>
          </p:txBody>
        </p:sp>
        <p:sp>
          <p:nvSpPr>
            <p:cNvPr id="20" name="TextBox 19">
              <a:extLst>
                <a:ext uri="{FF2B5EF4-FFF2-40B4-BE49-F238E27FC236}">
                  <a16:creationId xmlns:a16="http://schemas.microsoft.com/office/drawing/2014/main" id="{3C24F0CF-CDA4-4119-9F41-D78BF0D0351E}"/>
                </a:ext>
              </a:extLst>
            </p:cNvPr>
            <p:cNvSpPr txBox="1"/>
            <p:nvPr/>
          </p:nvSpPr>
          <p:spPr>
            <a:xfrm>
              <a:off x="679002" y="3292481"/>
              <a:ext cx="433131"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0.8</a:t>
              </a:r>
            </a:p>
          </p:txBody>
        </p:sp>
        <p:sp>
          <p:nvSpPr>
            <p:cNvPr id="21" name="TextBox 20">
              <a:extLst>
                <a:ext uri="{FF2B5EF4-FFF2-40B4-BE49-F238E27FC236}">
                  <a16:creationId xmlns:a16="http://schemas.microsoft.com/office/drawing/2014/main" id="{728E6884-F7AB-428C-9CE5-C1DD5870D789}"/>
                </a:ext>
              </a:extLst>
            </p:cNvPr>
            <p:cNvSpPr txBox="1"/>
            <p:nvPr/>
          </p:nvSpPr>
          <p:spPr>
            <a:xfrm>
              <a:off x="679002" y="3600151"/>
              <a:ext cx="433131"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0.6</a:t>
              </a:r>
            </a:p>
          </p:txBody>
        </p:sp>
        <p:sp>
          <p:nvSpPr>
            <p:cNvPr id="22" name="TextBox 21">
              <a:extLst>
                <a:ext uri="{FF2B5EF4-FFF2-40B4-BE49-F238E27FC236}">
                  <a16:creationId xmlns:a16="http://schemas.microsoft.com/office/drawing/2014/main" id="{18E1B103-6C21-4EE1-ADD1-7141FD72D772}"/>
                </a:ext>
              </a:extLst>
            </p:cNvPr>
            <p:cNvSpPr txBox="1"/>
            <p:nvPr/>
          </p:nvSpPr>
          <p:spPr>
            <a:xfrm>
              <a:off x="679002" y="3917772"/>
              <a:ext cx="433131"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0.4</a:t>
              </a:r>
            </a:p>
          </p:txBody>
        </p:sp>
        <p:sp>
          <p:nvSpPr>
            <p:cNvPr id="23" name="TextBox 22">
              <a:extLst>
                <a:ext uri="{FF2B5EF4-FFF2-40B4-BE49-F238E27FC236}">
                  <a16:creationId xmlns:a16="http://schemas.microsoft.com/office/drawing/2014/main" id="{62F197D4-3B06-4186-A535-99942CE24C79}"/>
                </a:ext>
              </a:extLst>
            </p:cNvPr>
            <p:cNvSpPr txBox="1"/>
            <p:nvPr/>
          </p:nvSpPr>
          <p:spPr>
            <a:xfrm>
              <a:off x="679002" y="4228758"/>
              <a:ext cx="433131"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0.2</a:t>
              </a:r>
            </a:p>
          </p:txBody>
        </p:sp>
        <p:sp>
          <p:nvSpPr>
            <p:cNvPr id="24" name="TextBox 23">
              <a:extLst>
                <a:ext uri="{FF2B5EF4-FFF2-40B4-BE49-F238E27FC236}">
                  <a16:creationId xmlns:a16="http://schemas.microsoft.com/office/drawing/2014/main" id="{5D8E7524-F00D-4EB0-A92E-5A1D2656EC65}"/>
                </a:ext>
              </a:extLst>
            </p:cNvPr>
            <p:cNvSpPr txBox="1"/>
            <p:nvPr/>
          </p:nvSpPr>
          <p:spPr>
            <a:xfrm>
              <a:off x="828089" y="4578651"/>
              <a:ext cx="284052" cy="23659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sp>
        <p:nvSpPr>
          <p:cNvPr id="25" name="TextBox 24">
            <a:extLst>
              <a:ext uri="{FF2B5EF4-FFF2-40B4-BE49-F238E27FC236}">
                <a16:creationId xmlns:a16="http://schemas.microsoft.com/office/drawing/2014/main" id="{86AC1D4D-89D1-4545-8F17-9FEAB47ACD75}"/>
              </a:ext>
            </a:extLst>
          </p:cNvPr>
          <p:cNvSpPr txBox="1"/>
          <p:nvPr/>
        </p:nvSpPr>
        <p:spPr>
          <a:xfrm>
            <a:off x="2608984" y="5153169"/>
            <a:ext cx="2351926"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無作為化後の月数</a:t>
            </a:r>
          </a:p>
        </p:txBody>
      </p:sp>
      <p:grpSp>
        <p:nvGrpSpPr>
          <p:cNvPr id="26" name="Group 25">
            <a:extLst>
              <a:ext uri="{FF2B5EF4-FFF2-40B4-BE49-F238E27FC236}">
                <a16:creationId xmlns:a16="http://schemas.microsoft.com/office/drawing/2014/main" id="{497B9CB7-0CCF-47C8-92B0-9AD307004AC1}"/>
              </a:ext>
            </a:extLst>
          </p:cNvPr>
          <p:cNvGrpSpPr/>
          <p:nvPr/>
        </p:nvGrpSpPr>
        <p:grpSpPr>
          <a:xfrm>
            <a:off x="1165304" y="4870944"/>
            <a:ext cx="5107231" cy="360147"/>
            <a:chOff x="1036254" y="4715296"/>
            <a:chExt cx="2242091" cy="360147"/>
          </a:xfrm>
        </p:grpSpPr>
        <p:sp>
          <p:nvSpPr>
            <p:cNvPr id="27" name="Line 21">
              <a:extLst>
                <a:ext uri="{FF2B5EF4-FFF2-40B4-BE49-F238E27FC236}">
                  <a16:creationId xmlns:a16="http://schemas.microsoft.com/office/drawing/2014/main" id="{C62416DB-909E-42CB-8AA8-1A9A9ED09935}"/>
                </a:ext>
              </a:extLst>
            </p:cNvPr>
            <p:cNvSpPr>
              <a:spLocks noChangeShapeType="1"/>
            </p:cNvSpPr>
            <p:nvPr/>
          </p:nvSpPr>
          <p:spPr bwMode="auto">
            <a:xfrm>
              <a:off x="3221256"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8" name="TextBox 27">
              <a:extLst>
                <a:ext uri="{FF2B5EF4-FFF2-40B4-BE49-F238E27FC236}">
                  <a16:creationId xmlns:a16="http://schemas.microsoft.com/office/drawing/2014/main" id="{EF3673AF-E2A1-4111-B30F-8E45433284FD}"/>
                </a:ext>
              </a:extLst>
            </p:cNvPr>
            <p:cNvSpPr txBox="1"/>
            <p:nvPr/>
          </p:nvSpPr>
          <p:spPr>
            <a:xfrm>
              <a:off x="3159167" y="4787296"/>
              <a:ext cx="119178"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84</a:t>
              </a:r>
            </a:p>
          </p:txBody>
        </p:sp>
        <p:sp>
          <p:nvSpPr>
            <p:cNvPr id="29" name="Line 21">
              <a:extLst>
                <a:ext uri="{FF2B5EF4-FFF2-40B4-BE49-F238E27FC236}">
                  <a16:creationId xmlns:a16="http://schemas.microsoft.com/office/drawing/2014/main" id="{3DD6AB6D-7872-42F3-BA16-406BC4ED70BD}"/>
                </a:ext>
              </a:extLst>
            </p:cNvPr>
            <p:cNvSpPr>
              <a:spLocks noChangeShapeType="1"/>
            </p:cNvSpPr>
            <p:nvPr/>
          </p:nvSpPr>
          <p:spPr bwMode="auto">
            <a:xfrm>
              <a:off x="2919350"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0" name="TextBox 29">
              <a:extLst>
                <a:ext uri="{FF2B5EF4-FFF2-40B4-BE49-F238E27FC236}">
                  <a16:creationId xmlns:a16="http://schemas.microsoft.com/office/drawing/2014/main" id="{E57C4411-E650-414A-A558-16C82B14BA27}"/>
                </a:ext>
              </a:extLst>
            </p:cNvPr>
            <p:cNvSpPr txBox="1"/>
            <p:nvPr/>
          </p:nvSpPr>
          <p:spPr>
            <a:xfrm>
              <a:off x="2857260" y="4787296"/>
              <a:ext cx="119178"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72</a:t>
              </a:r>
            </a:p>
          </p:txBody>
        </p:sp>
        <p:sp>
          <p:nvSpPr>
            <p:cNvPr id="31" name="Line 21">
              <a:extLst>
                <a:ext uri="{FF2B5EF4-FFF2-40B4-BE49-F238E27FC236}">
                  <a16:creationId xmlns:a16="http://schemas.microsoft.com/office/drawing/2014/main" id="{B48725B4-E489-4B01-A663-6B42457823D5}"/>
                </a:ext>
              </a:extLst>
            </p:cNvPr>
            <p:cNvSpPr>
              <a:spLocks noChangeShapeType="1"/>
            </p:cNvSpPr>
            <p:nvPr/>
          </p:nvSpPr>
          <p:spPr bwMode="auto">
            <a:xfrm>
              <a:off x="2617443"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2" name="TextBox 31">
              <a:extLst>
                <a:ext uri="{FF2B5EF4-FFF2-40B4-BE49-F238E27FC236}">
                  <a16:creationId xmlns:a16="http://schemas.microsoft.com/office/drawing/2014/main" id="{07BDF474-7FED-476D-A810-229CEF81336F}"/>
                </a:ext>
              </a:extLst>
            </p:cNvPr>
            <p:cNvSpPr txBox="1"/>
            <p:nvPr/>
          </p:nvSpPr>
          <p:spPr>
            <a:xfrm>
              <a:off x="2555352" y="4787296"/>
              <a:ext cx="119178"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60</a:t>
              </a:r>
            </a:p>
          </p:txBody>
        </p:sp>
        <p:sp>
          <p:nvSpPr>
            <p:cNvPr id="33" name="Line 21">
              <a:extLst>
                <a:ext uri="{FF2B5EF4-FFF2-40B4-BE49-F238E27FC236}">
                  <a16:creationId xmlns:a16="http://schemas.microsoft.com/office/drawing/2014/main" id="{681D14C8-3D65-489F-BA6A-24BD607E432F}"/>
                </a:ext>
              </a:extLst>
            </p:cNvPr>
            <p:cNvSpPr>
              <a:spLocks noChangeShapeType="1"/>
            </p:cNvSpPr>
            <p:nvPr/>
          </p:nvSpPr>
          <p:spPr bwMode="auto">
            <a:xfrm>
              <a:off x="2315537"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4" name="TextBox 33">
              <a:extLst>
                <a:ext uri="{FF2B5EF4-FFF2-40B4-BE49-F238E27FC236}">
                  <a16:creationId xmlns:a16="http://schemas.microsoft.com/office/drawing/2014/main" id="{450B5519-B30B-48CF-85AD-6BBB97EF7CF6}"/>
                </a:ext>
              </a:extLst>
            </p:cNvPr>
            <p:cNvSpPr txBox="1"/>
            <p:nvPr/>
          </p:nvSpPr>
          <p:spPr>
            <a:xfrm>
              <a:off x="2253446" y="4787296"/>
              <a:ext cx="119178"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48</a:t>
              </a:r>
            </a:p>
          </p:txBody>
        </p:sp>
        <p:sp>
          <p:nvSpPr>
            <p:cNvPr id="35" name="Line 21">
              <a:extLst>
                <a:ext uri="{FF2B5EF4-FFF2-40B4-BE49-F238E27FC236}">
                  <a16:creationId xmlns:a16="http://schemas.microsoft.com/office/drawing/2014/main" id="{0F40AAFE-03EF-4A61-B2C7-803DFE901D93}"/>
                </a:ext>
              </a:extLst>
            </p:cNvPr>
            <p:cNvSpPr>
              <a:spLocks noChangeShapeType="1"/>
            </p:cNvSpPr>
            <p:nvPr/>
          </p:nvSpPr>
          <p:spPr bwMode="auto">
            <a:xfrm>
              <a:off x="2013630"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6" name="TextBox 35">
              <a:extLst>
                <a:ext uri="{FF2B5EF4-FFF2-40B4-BE49-F238E27FC236}">
                  <a16:creationId xmlns:a16="http://schemas.microsoft.com/office/drawing/2014/main" id="{D416A2B8-5066-46DE-B57E-2C1C63F851A1}"/>
                </a:ext>
              </a:extLst>
            </p:cNvPr>
            <p:cNvSpPr txBox="1"/>
            <p:nvPr/>
          </p:nvSpPr>
          <p:spPr>
            <a:xfrm>
              <a:off x="1951540" y="4787296"/>
              <a:ext cx="119178"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36</a:t>
              </a:r>
            </a:p>
          </p:txBody>
        </p:sp>
        <p:sp>
          <p:nvSpPr>
            <p:cNvPr id="37" name="Line 21">
              <a:extLst>
                <a:ext uri="{FF2B5EF4-FFF2-40B4-BE49-F238E27FC236}">
                  <a16:creationId xmlns:a16="http://schemas.microsoft.com/office/drawing/2014/main" id="{592E3844-6759-4AC5-8539-C028DD674E4D}"/>
                </a:ext>
              </a:extLst>
            </p:cNvPr>
            <p:cNvSpPr>
              <a:spLocks noChangeShapeType="1"/>
            </p:cNvSpPr>
            <p:nvPr/>
          </p:nvSpPr>
          <p:spPr bwMode="auto">
            <a:xfrm>
              <a:off x="1711723"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id="{BD951E28-C630-4685-8E30-BDE956D914E7}"/>
                </a:ext>
              </a:extLst>
            </p:cNvPr>
            <p:cNvSpPr txBox="1"/>
            <p:nvPr/>
          </p:nvSpPr>
          <p:spPr>
            <a:xfrm>
              <a:off x="1649633" y="4787296"/>
              <a:ext cx="119178"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24</a:t>
              </a:r>
            </a:p>
          </p:txBody>
        </p:sp>
        <p:sp>
          <p:nvSpPr>
            <p:cNvPr id="39" name="Line 21">
              <a:extLst>
                <a:ext uri="{FF2B5EF4-FFF2-40B4-BE49-F238E27FC236}">
                  <a16:creationId xmlns:a16="http://schemas.microsoft.com/office/drawing/2014/main" id="{ACA499EF-BC82-4243-866C-2CB15F886DBB}"/>
                </a:ext>
              </a:extLst>
            </p:cNvPr>
            <p:cNvSpPr>
              <a:spLocks noChangeShapeType="1"/>
            </p:cNvSpPr>
            <p:nvPr/>
          </p:nvSpPr>
          <p:spPr bwMode="auto">
            <a:xfrm>
              <a:off x="1409817"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0" name="TextBox 39">
              <a:extLst>
                <a:ext uri="{FF2B5EF4-FFF2-40B4-BE49-F238E27FC236}">
                  <a16:creationId xmlns:a16="http://schemas.microsoft.com/office/drawing/2014/main" id="{0199F241-851A-4CC0-95B7-8FDBDE2275F1}"/>
                </a:ext>
              </a:extLst>
            </p:cNvPr>
            <p:cNvSpPr txBox="1"/>
            <p:nvPr/>
          </p:nvSpPr>
          <p:spPr>
            <a:xfrm>
              <a:off x="1347727" y="4787296"/>
              <a:ext cx="119178"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12</a:t>
              </a:r>
            </a:p>
          </p:txBody>
        </p:sp>
        <p:sp>
          <p:nvSpPr>
            <p:cNvPr id="41" name="Line 21">
              <a:extLst>
                <a:ext uri="{FF2B5EF4-FFF2-40B4-BE49-F238E27FC236}">
                  <a16:creationId xmlns:a16="http://schemas.microsoft.com/office/drawing/2014/main" id="{5E7C9633-F534-4061-A45C-A51C71731FB0}"/>
                </a:ext>
              </a:extLst>
            </p:cNvPr>
            <p:cNvSpPr>
              <a:spLocks noChangeShapeType="1"/>
            </p:cNvSpPr>
            <p:nvPr/>
          </p:nvSpPr>
          <p:spPr bwMode="auto">
            <a:xfrm>
              <a:off x="1107910"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id="{205062AA-0F05-4F66-80E2-26EAD8F76D40}"/>
                </a:ext>
              </a:extLst>
            </p:cNvPr>
            <p:cNvSpPr txBox="1"/>
            <p:nvPr/>
          </p:nvSpPr>
          <p:spPr>
            <a:xfrm>
              <a:off x="1036254" y="4787296"/>
              <a:ext cx="138311"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0</a:t>
              </a:r>
            </a:p>
          </p:txBody>
        </p:sp>
      </p:grpSp>
      <p:sp>
        <p:nvSpPr>
          <p:cNvPr id="43" name="TextBox 42">
            <a:extLst>
              <a:ext uri="{FF2B5EF4-FFF2-40B4-BE49-F238E27FC236}">
                <a16:creationId xmlns:a16="http://schemas.microsoft.com/office/drawing/2014/main" id="{90287220-5651-44C9-8010-994DA8BB22E3}"/>
              </a:ext>
            </a:extLst>
          </p:cNvPr>
          <p:cNvSpPr txBox="1"/>
          <p:nvPr/>
        </p:nvSpPr>
        <p:spPr>
          <a:xfrm>
            <a:off x="-41649" y="5212184"/>
            <a:ext cx="1261885" cy="276999"/>
          </a:xfrm>
          <a:prstGeom prst="rect">
            <a:avLst/>
          </a:prstGeom>
          <a:noFill/>
        </p:spPr>
        <p:txBody>
          <a:bodyPr wrap="none" rtlCol="0">
            <a:spAutoFit/>
          </a:bodyPr>
          <a:lstStyle/>
          <a:p>
            <a:pPr algn="r"/>
            <a:r>
              <a:rPr lang="ja-JP" sz="1200" dirty="0"/>
              <a:t>リスク有患者数</a:t>
            </a:r>
          </a:p>
        </p:txBody>
      </p:sp>
      <p:sp>
        <p:nvSpPr>
          <p:cNvPr id="44" name="TextBox 43">
            <a:extLst>
              <a:ext uri="{FF2B5EF4-FFF2-40B4-BE49-F238E27FC236}">
                <a16:creationId xmlns:a16="http://schemas.microsoft.com/office/drawing/2014/main" id="{9793E94A-CCD1-45B2-9BE4-B79868F83671}"/>
              </a:ext>
            </a:extLst>
          </p:cNvPr>
          <p:cNvSpPr txBox="1"/>
          <p:nvPr/>
        </p:nvSpPr>
        <p:spPr>
          <a:xfrm>
            <a:off x="0" y="5417410"/>
            <a:ext cx="1270684" cy="523220"/>
          </a:xfrm>
          <a:prstGeom prst="rect">
            <a:avLst/>
          </a:prstGeom>
          <a:noFill/>
        </p:spPr>
        <p:txBody>
          <a:bodyPr wrap="square" rtlCol="0">
            <a:spAutoFit/>
          </a:bodyPr>
          <a:lstStyle/>
          <a:p>
            <a:pPr algn="r"/>
            <a:r>
              <a:rPr lang="ja-JP" sz="1400" dirty="0">
                <a:solidFill>
                  <a:schemeClr val="accent2"/>
                </a:solidFill>
              </a:rPr>
              <a:t>オキサリプラチンなし</a:t>
            </a:r>
          </a:p>
        </p:txBody>
      </p:sp>
      <p:sp>
        <p:nvSpPr>
          <p:cNvPr id="45" name="TextBox 44">
            <a:extLst>
              <a:ext uri="{FF2B5EF4-FFF2-40B4-BE49-F238E27FC236}">
                <a16:creationId xmlns:a16="http://schemas.microsoft.com/office/drawing/2014/main" id="{4AA73A60-F19B-4C2E-B406-8C0C75BDD006}"/>
              </a:ext>
            </a:extLst>
          </p:cNvPr>
          <p:cNvSpPr txBox="1"/>
          <p:nvPr/>
        </p:nvSpPr>
        <p:spPr>
          <a:xfrm>
            <a:off x="230435" y="5805039"/>
            <a:ext cx="1040249" cy="523220"/>
          </a:xfrm>
          <a:prstGeom prst="rect">
            <a:avLst/>
          </a:prstGeom>
          <a:noFill/>
        </p:spPr>
        <p:txBody>
          <a:bodyPr wrap="square" rtlCol="0">
            <a:spAutoFit/>
          </a:bodyPr>
          <a:lstStyle/>
          <a:p>
            <a:pPr algn="r"/>
            <a:r>
              <a:rPr lang="ja-JP" sz="1400" dirty="0">
                <a:solidFill>
                  <a:srgbClr val="B60D27"/>
                </a:solidFill>
              </a:rPr>
              <a:t>オキサリプラチン</a:t>
            </a:r>
          </a:p>
        </p:txBody>
      </p:sp>
      <p:grpSp>
        <p:nvGrpSpPr>
          <p:cNvPr id="46" name="Group 45">
            <a:extLst>
              <a:ext uri="{FF2B5EF4-FFF2-40B4-BE49-F238E27FC236}">
                <a16:creationId xmlns:a16="http://schemas.microsoft.com/office/drawing/2014/main" id="{F0894281-CAFD-4EA9-9DEE-935DF4EDFBD6}"/>
              </a:ext>
            </a:extLst>
          </p:cNvPr>
          <p:cNvGrpSpPr/>
          <p:nvPr/>
        </p:nvGrpSpPr>
        <p:grpSpPr>
          <a:xfrm>
            <a:off x="1137402" y="5534947"/>
            <a:ext cx="5085440" cy="288147"/>
            <a:chOff x="1051892" y="5630939"/>
            <a:chExt cx="5085440" cy="288147"/>
          </a:xfrm>
        </p:grpSpPr>
        <p:sp>
          <p:nvSpPr>
            <p:cNvPr id="47" name="TextBox 46">
              <a:extLst>
                <a:ext uri="{FF2B5EF4-FFF2-40B4-BE49-F238E27FC236}">
                  <a16:creationId xmlns:a16="http://schemas.microsoft.com/office/drawing/2014/main" id="{F1DDF161-F30D-4104-99B5-FCBFD0988638}"/>
                </a:ext>
              </a:extLst>
            </p:cNvPr>
            <p:cNvSpPr txBox="1"/>
            <p:nvPr/>
          </p:nvSpPr>
          <p:spPr>
            <a:xfrm>
              <a:off x="5965243" y="563093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
          <p:nvSpPr>
            <p:cNvPr id="48" name="TextBox 47">
              <a:extLst>
                <a:ext uri="{FF2B5EF4-FFF2-40B4-BE49-F238E27FC236}">
                  <a16:creationId xmlns:a16="http://schemas.microsoft.com/office/drawing/2014/main" id="{B4107D57-C3B8-4178-8671-705B28AE75A0}"/>
                </a:ext>
              </a:extLst>
            </p:cNvPr>
            <p:cNvSpPr txBox="1"/>
            <p:nvPr/>
          </p:nvSpPr>
          <p:spPr>
            <a:xfrm>
              <a:off x="5277533" y="563093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a:t>
              </a:r>
            </a:p>
          </p:txBody>
        </p:sp>
        <p:sp>
          <p:nvSpPr>
            <p:cNvPr id="49" name="TextBox 48">
              <a:extLst>
                <a:ext uri="{FF2B5EF4-FFF2-40B4-BE49-F238E27FC236}">
                  <a16:creationId xmlns:a16="http://schemas.microsoft.com/office/drawing/2014/main" id="{A5DA3350-D3B5-4A36-B3CA-C39A63ABC49B}"/>
                </a:ext>
              </a:extLst>
            </p:cNvPr>
            <p:cNvSpPr txBox="1"/>
            <p:nvPr/>
          </p:nvSpPr>
          <p:spPr>
            <a:xfrm>
              <a:off x="4589820" y="563093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a:t>
              </a:r>
            </a:p>
          </p:txBody>
        </p:sp>
        <p:sp>
          <p:nvSpPr>
            <p:cNvPr id="50" name="TextBox 49">
              <a:extLst>
                <a:ext uri="{FF2B5EF4-FFF2-40B4-BE49-F238E27FC236}">
                  <a16:creationId xmlns:a16="http://schemas.microsoft.com/office/drawing/2014/main" id="{295F7AF8-EFC1-4ECA-8590-A22A8E149998}"/>
                </a:ext>
              </a:extLst>
            </p:cNvPr>
            <p:cNvSpPr txBox="1"/>
            <p:nvPr/>
          </p:nvSpPr>
          <p:spPr>
            <a:xfrm>
              <a:off x="3902112" y="563093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4</a:t>
              </a:r>
            </a:p>
          </p:txBody>
        </p:sp>
        <p:sp>
          <p:nvSpPr>
            <p:cNvPr id="51" name="TextBox 50">
              <a:extLst>
                <a:ext uri="{FF2B5EF4-FFF2-40B4-BE49-F238E27FC236}">
                  <a16:creationId xmlns:a16="http://schemas.microsoft.com/office/drawing/2014/main" id="{3EF51DD8-8A35-4884-8E02-58B1062297B0}"/>
                </a:ext>
              </a:extLst>
            </p:cNvPr>
            <p:cNvSpPr txBox="1"/>
            <p:nvPr/>
          </p:nvSpPr>
          <p:spPr>
            <a:xfrm>
              <a:off x="3214405" y="563093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4</a:t>
              </a:r>
            </a:p>
          </p:txBody>
        </p:sp>
        <p:sp>
          <p:nvSpPr>
            <p:cNvPr id="52" name="TextBox 51">
              <a:extLst>
                <a:ext uri="{FF2B5EF4-FFF2-40B4-BE49-F238E27FC236}">
                  <a16:creationId xmlns:a16="http://schemas.microsoft.com/office/drawing/2014/main" id="{C24444A7-1609-45F3-BE06-FC0A81D9D670}"/>
                </a:ext>
              </a:extLst>
            </p:cNvPr>
            <p:cNvSpPr txBox="1"/>
            <p:nvPr/>
          </p:nvSpPr>
          <p:spPr>
            <a:xfrm>
              <a:off x="2477001" y="5630939"/>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12</a:t>
              </a:r>
            </a:p>
          </p:txBody>
        </p:sp>
        <p:sp>
          <p:nvSpPr>
            <p:cNvPr id="53" name="TextBox 52">
              <a:extLst>
                <a:ext uri="{FF2B5EF4-FFF2-40B4-BE49-F238E27FC236}">
                  <a16:creationId xmlns:a16="http://schemas.microsoft.com/office/drawing/2014/main" id="{36BA1683-4C66-4646-A04E-2DBBA8A154D1}"/>
                </a:ext>
              </a:extLst>
            </p:cNvPr>
            <p:cNvSpPr txBox="1"/>
            <p:nvPr/>
          </p:nvSpPr>
          <p:spPr>
            <a:xfrm>
              <a:off x="1789293" y="5630939"/>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35</a:t>
              </a:r>
            </a:p>
          </p:txBody>
        </p:sp>
        <p:sp>
          <p:nvSpPr>
            <p:cNvPr id="54" name="TextBox 53">
              <a:extLst>
                <a:ext uri="{FF2B5EF4-FFF2-40B4-BE49-F238E27FC236}">
                  <a16:creationId xmlns:a16="http://schemas.microsoft.com/office/drawing/2014/main" id="{C65DFCC0-77BF-4383-9534-1C570F2D6C81}"/>
                </a:ext>
              </a:extLst>
            </p:cNvPr>
            <p:cNvSpPr txBox="1"/>
            <p:nvPr/>
          </p:nvSpPr>
          <p:spPr>
            <a:xfrm>
              <a:off x="1051892" y="5630939"/>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125</a:t>
              </a:r>
            </a:p>
          </p:txBody>
        </p:sp>
      </p:grpSp>
      <p:grpSp>
        <p:nvGrpSpPr>
          <p:cNvPr id="55" name="Group 54">
            <a:extLst>
              <a:ext uri="{FF2B5EF4-FFF2-40B4-BE49-F238E27FC236}">
                <a16:creationId xmlns:a16="http://schemas.microsoft.com/office/drawing/2014/main" id="{52F9517C-61CE-4514-8558-464910E9121D}"/>
              </a:ext>
            </a:extLst>
          </p:cNvPr>
          <p:cNvGrpSpPr/>
          <p:nvPr/>
        </p:nvGrpSpPr>
        <p:grpSpPr>
          <a:xfrm>
            <a:off x="1137402" y="5922576"/>
            <a:ext cx="5085440" cy="288147"/>
            <a:chOff x="1051892" y="5630939"/>
            <a:chExt cx="5085440" cy="288147"/>
          </a:xfrm>
        </p:grpSpPr>
        <p:sp>
          <p:nvSpPr>
            <p:cNvPr id="56" name="TextBox 55">
              <a:extLst>
                <a:ext uri="{FF2B5EF4-FFF2-40B4-BE49-F238E27FC236}">
                  <a16:creationId xmlns:a16="http://schemas.microsoft.com/office/drawing/2014/main" id="{57187385-73F7-48CD-835F-C6833CBA022E}"/>
                </a:ext>
              </a:extLst>
            </p:cNvPr>
            <p:cNvSpPr txBox="1"/>
            <p:nvPr/>
          </p:nvSpPr>
          <p:spPr>
            <a:xfrm>
              <a:off x="5965243" y="5630939"/>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0</a:t>
              </a:r>
            </a:p>
          </p:txBody>
        </p:sp>
        <p:sp>
          <p:nvSpPr>
            <p:cNvPr id="57" name="TextBox 56">
              <a:extLst>
                <a:ext uri="{FF2B5EF4-FFF2-40B4-BE49-F238E27FC236}">
                  <a16:creationId xmlns:a16="http://schemas.microsoft.com/office/drawing/2014/main" id="{E5346510-9D01-4D2F-8C4C-BCD324F42936}"/>
                </a:ext>
              </a:extLst>
            </p:cNvPr>
            <p:cNvSpPr txBox="1"/>
            <p:nvPr/>
          </p:nvSpPr>
          <p:spPr>
            <a:xfrm>
              <a:off x="5277533" y="5630939"/>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1</a:t>
              </a:r>
            </a:p>
          </p:txBody>
        </p:sp>
        <p:sp>
          <p:nvSpPr>
            <p:cNvPr id="58" name="TextBox 57">
              <a:extLst>
                <a:ext uri="{FF2B5EF4-FFF2-40B4-BE49-F238E27FC236}">
                  <a16:creationId xmlns:a16="http://schemas.microsoft.com/office/drawing/2014/main" id="{87D154F0-7265-492A-8C07-7E0553CD63B4}"/>
                </a:ext>
              </a:extLst>
            </p:cNvPr>
            <p:cNvSpPr txBox="1"/>
            <p:nvPr/>
          </p:nvSpPr>
          <p:spPr>
            <a:xfrm>
              <a:off x="4589820" y="5630939"/>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2</a:t>
              </a:r>
            </a:p>
          </p:txBody>
        </p:sp>
        <p:sp>
          <p:nvSpPr>
            <p:cNvPr id="59" name="TextBox 58">
              <a:extLst>
                <a:ext uri="{FF2B5EF4-FFF2-40B4-BE49-F238E27FC236}">
                  <a16:creationId xmlns:a16="http://schemas.microsoft.com/office/drawing/2014/main" id="{877F350E-A1D7-48C0-A617-B1C2C1FC8D7B}"/>
                </a:ext>
              </a:extLst>
            </p:cNvPr>
            <p:cNvSpPr txBox="1"/>
            <p:nvPr/>
          </p:nvSpPr>
          <p:spPr>
            <a:xfrm>
              <a:off x="3902112" y="5630939"/>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3</a:t>
              </a:r>
            </a:p>
          </p:txBody>
        </p:sp>
        <p:sp>
          <p:nvSpPr>
            <p:cNvPr id="60" name="TextBox 59">
              <a:extLst>
                <a:ext uri="{FF2B5EF4-FFF2-40B4-BE49-F238E27FC236}">
                  <a16:creationId xmlns:a16="http://schemas.microsoft.com/office/drawing/2014/main" id="{09D5CB44-B2F1-4B98-AD0D-C9C4D03139B9}"/>
                </a:ext>
              </a:extLst>
            </p:cNvPr>
            <p:cNvSpPr txBox="1"/>
            <p:nvPr/>
          </p:nvSpPr>
          <p:spPr>
            <a:xfrm>
              <a:off x="3214405" y="5630939"/>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7</a:t>
              </a:r>
            </a:p>
          </p:txBody>
        </p:sp>
        <p:sp>
          <p:nvSpPr>
            <p:cNvPr id="61" name="TextBox 60">
              <a:extLst>
                <a:ext uri="{FF2B5EF4-FFF2-40B4-BE49-F238E27FC236}">
                  <a16:creationId xmlns:a16="http://schemas.microsoft.com/office/drawing/2014/main" id="{B8F12594-EF16-42BE-B2E3-AFCD1AD74268}"/>
                </a:ext>
              </a:extLst>
            </p:cNvPr>
            <p:cNvSpPr txBox="1"/>
            <p:nvPr/>
          </p:nvSpPr>
          <p:spPr>
            <a:xfrm>
              <a:off x="2477001" y="5630939"/>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16</a:t>
              </a:r>
            </a:p>
          </p:txBody>
        </p:sp>
        <p:sp>
          <p:nvSpPr>
            <p:cNvPr id="62" name="TextBox 61">
              <a:extLst>
                <a:ext uri="{FF2B5EF4-FFF2-40B4-BE49-F238E27FC236}">
                  <a16:creationId xmlns:a16="http://schemas.microsoft.com/office/drawing/2014/main" id="{1994995E-9A6C-45AF-B5D8-79A8611DA18E}"/>
                </a:ext>
              </a:extLst>
            </p:cNvPr>
            <p:cNvSpPr txBox="1"/>
            <p:nvPr/>
          </p:nvSpPr>
          <p:spPr>
            <a:xfrm>
              <a:off x="1789293" y="5630939"/>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46</a:t>
              </a:r>
            </a:p>
          </p:txBody>
        </p:sp>
        <p:sp>
          <p:nvSpPr>
            <p:cNvPr id="63" name="TextBox 62">
              <a:extLst>
                <a:ext uri="{FF2B5EF4-FFF2-40B4-BE49-F238E27FC236}">
                  <a16:creationId xmlns:a16="http://schemas.microsoft.com/office/drawing/2014/main" id="{84994E7E-DE14-471D-87B6-30DCB3FBF80C}"/>
                </a:ext>
              </a:extLst>
            </p:cNvPr>
            <p:cNvSpPr txBox="1"/>
            <p:nvPr/>
          </p:nvSpPr>
          <p:spPr>
            <a:xfrm>
              <a:off x="1051892" y="5630939"/>
              <a:ext cx="370862" cy="288147"/>
            </a:xfrm>
            <a:prstGeom prst="rect">
              <a:avLst/>
            </a:prstGeom>
            <a:noFill/>
          </p:spPr>
          <p:txBody>
            <a:bodyPr wrap="none" lIns="36000" tIns="36000" rIns="36000" bIns="36000" rtlCol="0" anchor="t" anchorCtr="0">
              <a:spAutoFit/>
            </a:bodyPr>
            <a:lstStyle/>
            <a:p>
              <a:pPr algn="ctr"/>
              <a:r>
                <a:rPr lang="ja-JP" sz="1400" dirty="0">
                  <a:solidFill>
                    <a:srgbClr val="B60D27"/>
                  </a:solidFill>
                  <a:cs typeface="Arial" panose="020B0604020202020204" pitchFamily="34" charset="0"/>
                </a:rPr>
                <a:t>126</a:t>
              </a:r>
            </a:p>
          </p:txBody>
        </p:sp>
      </p:grpSp>
      <p:grpSp>
        <p:nvGrpSpPr>
          <p:cNvPr id="64" name="Group 63">
            <a:extLst>
              <a:ext uri="{FF2B5EF4-FFF2-40B4-BE49-F238E27FC236}">
                <a16:creationId xmlns:a16="http://schemas.microsoft.com/office/drawing/2014/main" id="{4DB00A86-3E24-4E78-AEF8-9E404F785FAF}"/>
              </a:ext>
            </a:extLst>
          </p:cNvPr>
          <p:cNvGrpSpPr/>
          <p:nvPr/>
        </p:nvGrpSpPr>
        <p:grpSpPr>
          <a:xfrm>
            <a:off x="4035943" y="3982360"/>
            <a:ext cx="1427292" cy="523220"/>
            <a:chOff x="1045671" y="4233779"/>
            <a:chExt cx="1427292" cy="523220"/>
          </a:xfrm>
        </p:grpSpPr>
        <p:cxnSp>
          <p:nvCxnSpPr>
            <p:cNvPr id="65" name="Straight Connector 64">
              <a:extLst>
                <a:ext uri="{FF2B5EF4-FFF2-40B4-BE49-F238E27FC236}">
                  <a16:creationId xmlns:a16="http://schemas.microsoft.com/office/drawing/2014/main" id="{28B2CCB5-33DB-461D-9CF9-BC3C910E604E}"/>
                </a:ext>
              </a:extLst>
            </p:cNvPr>
            <p:cNvCxnSpPr>
              <a:cxnSpLocks/>
            </p:cNvCxnSpPr>
            <p:nvPr/>
          </p:nvCxnSpPr>
          <p:spPr>
            <a:xfrm>
              <a:off x="1045671" y="4378158"/>
              <a:ext cx="216000" cy="0"/>
            </a:xfrm>
            <a:prstGeom prst="line">
              <a:avLst/>
            </a:prstGeom>
            <a:noFill/>
            <a:ln w="22225" cap="flat">
              <a:solidFill>
                <a:srgbClr val="B60D27"/>
              </a:solidFill>
              <a:prstDash val="solid"/>
              <a:miter/>
            </a:ln>
          </p:spPr>
        </p:cxnSp>
        <p:cxnSp>
          <p:nvCxnSpPr>
            <p:cNvPr id="66" name="Straight Connector 65">
              <a:extLst>
                <a:ext uri="{FF2B5EF4-FFF2-40B4-BE49-F238E27FC236}">
                  <a16:creationId xmlns:a16="http://schemas.microsoft.com/office/drawing/2014/main" id="{4C3A8CF7-3401-49CF-A01F-6A11C3032EC6}"/>
                </a:ext>
              </a:extLst>
            </p:cNvPr>
            <p:cNvCxnSpPr>
              <a:cxnSpLocks/>
            </p:cNvCxnSpPr>
            <p:nvPr/>
          </p:nvCxnSpPr>
          <p:spPr>
            <a:xfrm>
              <a:off x="1045671" y="4608509"/>
              <a:ext cx="216000" cy="0"/>
            </a:xfrm>
            <a:prstGeom prst="line">
              <a:avLst/>
            </a:prstGeom>
            <a:noFill/>
            <a:ln w="22225" cap="flat">
              <a:solidFill>
                <a:schemeClr val="accent2"/>
              </a:solidFill>
              <a:prstDash val="solid"/>
              <a:miter/>
            </a:ln>
          </p:spPr>
        </p:cxnSp>
        <p:sp>
          <p:nvSpPr>
            <p:cNvPr id="67" name="TextBox 66">
              <a:extLst>
                <a:ext uri="{FF2B5EF4-FFF2-40B4-BE49-F238E27FC236}">
                  <a16:creationId xmlns:a16="http://schemas.microsoft.com/office/drawing/2014/main" id="{582EA69B-0101-4EE1-8FA9-26AD8666FE38}"/>
                </a:ext>
              </a:extLst>
            </p:cNvPr>
            <p:cNvSpPr txBox="1"/>
            <p:nvPr/>
          </p:nvSpPr>
          <p:spPr>
            <a:xfrm>
              <a:off x="1212682" y="4233779"/>
              <a:ext cx="1260281" cy="523220"/>
            </a:xfrm>
            <a:prstGeom prst="rect">
              <a:avLst/>
            </a:prstGeom>
            <a:noFill/>
          </p:spPr>
          <p:txBody>
            <a:bodyPr wrap="none" rtlCol="0">
              <a:spAutoFit/>
            </a:bodyPr>
            <a:lstStyle/>
            <a:p>
              <a:r>
                <a:rPr lang="ja-JP" sz="1400"/>
                <a:t>オキサリプラチン</a:t>
              </a:r>
            </a:p>
            <a:p>
              <a:r>
                <a:rPr lang="ja-JP" sz="1400"/>
                <a:t>オキサリプラチンなし</a:t>
              </a:r>
            </a:p>
          </p:txBody>
        </p:sp>
      </p:grpSp>
      <p:sp>
        <p:nvSpPr>
          <p:cNvPr id="68" name="TextBox 67">
            <a:extLst>
              <a:ext uri="{FF2B5EF4-FFF2-40B4-BE49-F238E27FC236}">
                <a16:creationId xmlns:a16="http://schemas.microsoft.com/office/drawing/2014/main" id="{39015848-B65E-4B26-9C8E-B6BE2AB66E1B}"/>
              </a:ext>
            </a:extLst>
          </p:cNvPr>
          <p:cNvSpPr txBox="1"/>
          <p:nvPr/>
        </p:nvSpPr>
        <p:spPr>
          <a:xfrm>
            <a:off x="2859120" y="3099136"/>
            <a:ext cx="3209533" cy="276999"/>
          </a:xfrm>
          <a:prstGeom prst="rect">
            <a:avLst/>
          </a:prstGeom>
          <a:noFill/>
        </p:spPr>
        <p:txBody>
          <a:bodyPr wrap="none" rtlCol="0">
            <a:spAutoFit/>
          </a:bodyPr>
          <a:lstStyle/>
          <a:p>
            <a:r>
              <a:rPr lang="ja-JP" sz="1200" dirty="0"/>
              <a:t>片側 p=0.086 (層別ログランク検定による) </a:t>
            </a:r>
          </a:p>
        </p:txBody>
      </p:sp>
      <p:grpSp>
        <p:nvGrpSpPr>
          <p:cNvPr id="69" name="Group 68">
            <a:extLst>
              <a:ext uri="{FF2B5EF4-FFF2-40B4-BE49-F238E27FC236}">
                <a16:creationId xmlns:a16="http://schemas.microsoft.com/office/drawing/2014/main" id="{3DB1EA01-B246-4453-8A6D-D080FF165831}"/>
              </a:ext>
            </a:extLst>
          </p:cNvPr>
          <p:cNvGrpSpPr/>
          <p:nvPr/>
        </p:nvGrpSpPr>
        <p:grpSpPr>
          <a:xfrm>
            <a:off x="1329001" y="2818431"/>
            <a:ext cx="4664393" cy="1988821"/>
            <a:chOff x="3176587" y="2209799"/>
            <a:chExt cx="5834062" cy="2447706"/>
          </a:xfrm>
        </p:grpSpPr>
        <p:sp>
          <p:nvSpPr>
            <p:cNvPr id="70" name="Freeform: Shape 375">
              <a:extLst>
                <a:ext uri="{FF2B5EF4-FFF2-40B4-BE49-F238E27FC236}">
                  <a16:creationId xmlns:a16="http://schemas.microsoft.com/office/drawing/2014/main" id="{2F264CDA-91F1-498F-B8B5-5A9A97CC5E37}"/>
                </a:ext>
              </a:extLst>
            </p:cNvPr>
            <p:cNvSpPr/>
            <p:nvPr/>
          </p:nvSpPr>
          <p:spPr>
            <a:xfrm>
              <a:off x="3176587" y="2209799"/>
              <a:ext cx="5834062" cy="2413720"/>
            </a:xfrm>
            <a:custGeom>
              <a:avLst/>
              <a:gdLst>
                <a:gd name="connsiteX0" fmla="*/ 5834063 w 5834062"/>
                <a:gd name="connsiteY0" fmla="*/ 2413721 h 2413720"/>
                <a:gd name="connsiteX1" fmla="*/ 4215899 w 5834062"/>
                <a:gd name="connsiteY1" fmla="*/ 2413721 h 2413720"/>
                <a:gd name="connsiteX2" fmla="*/ 4215899 w 5834062"/>
                <a:gd name="connsiteY2" fmla="*/ 2383955 h 2413720"/>
                <a:gd name="connsiteX3" fmla="*/ 2557139 w 5834062"/>
                <a:gd name="connsiteY3" fmla="*/ 2383955 h 2413720"/>
                <a:gd name="connsiteX4" fmla="*/ 2557139 w 5834062"/>
                <a:gd name="connsiteY4" fmla="*/ 2359600 h 2413720"/>
                <a:gd name="connsiteX5" fmla="*/ 2419131 w 5834062"/>
                <a:gd name="connsiteY5" fmla="*/ 2359600 h 2413720"/>
                <a:gd name="connsiteX6" fmla="*/ 2419131 w 5834062"/>
                <a:gd name="connsiteY6" fmla="*/ 2335244 h 2413720"/>
                <a:gd name="connsiteX7" fmla="*/ 2199951 w 5834062"/>
                <a:gd name="connsiteY7" fmla="*/ 2335244 h 2413720"/>
                <a:gd name="connsiteX8" fmla="*/ 2199951 w 5834062"/>
                <a:gd name="connsiteY8" fmla="*/ 2316309 h 2413720"/>
                <a:gd name="connsiteX9" fmla="*/ 1942881 w 5834062"/>
                <a:gd name="connsiteY9" fmla="*/ 2316309 h 2413720"/>
                <a:gd name="connsiteX10" fmla="*/ 1942881 w 5834062"/>
                <a:gd name="connsiteY10" fmla="*/ 2273008 h 2413720"/>
                <a:gd name="connsiteX11" fmla="*/ 1872529 w 5834062"/>
                <a:gd name="connsiteY11" fmla="*/ 2273008 h 2413720"/>
                <a:gd name="connsiteX12" fmla="*/ 1872529 w 5834062"/>
                <a:gd name="connsiteY12" fmla="*/ 2245947 h 2413720"/>
                <a:gd name="connsiteX13" fmla="*/ 1769697 w 5834062"/>
                <a:gd name="connsiteY13" fmla="*/ 2245947 h 2413720"/>
                <a:gd name="connsiteX14" fmla="*/ 1769697 w 5834062"/>
                <a:gd name="connsiteY14" fmla="*/ 2221602 h 2413720"/>
                <a:gd name="connsiteX15" fmla="*/ 1707461 w 5834062"/>
                <a:gd name="connsiteY15" fmla="*/ 2221602 h 2413720"/>
                <a:gd name="connsiteX16" fmla="*/ 1707461 w 5834062"/>
                <a:gd name="connsiteY16" fmla="*/ 2202656 h 2413720"/>
                <a:gd name="connsiteX17" fmla="*/ 1647930 w 5834062"/>
                <a:gd name="connsiteY17" fmla="*/ 2202656 h 2413720"/>
                <a:gd name="connsiteX18" fmla="*/ 1647930 w 5834062"/>
                <a:gd name="connsiteY18" fmla="*/ 2181006 h 2413720"/>
                <a:gd name="connsiteX19" fmla="*/ 1518047 w 5834062"/>
                <a:gd name="connsiteY19" fmla="*/ 2181006 h 2413720"/>
                <a:gd name="connsiteX20" fmla="*/ 1518047 w 5834062"/>
                <a:gd name="connsiteY20" fmla="*/ 2151240 h 2413720"/>
                <a:gd name="connsiteX21" fmla="*/ 1415225 w 5834062"/>
                <a:gd name="connsiteY21" fmla="*/ 2151240 h 2413720"/>
                <a:gd name="connsiteX22" fmla="*/ 1415225 w 5834062"/>
                <a:gd name="connsiteY22" fmla="*/ 2132305 h 2413720"/>
                <a:gd name="connsiteX23" fmla="*/ 1342158 w 5834062"/>
                <a:gd name="connsiteY23" fmla="*/ 2132305 h 2413720"/>
                <a:gd name="connsiteX24" fmla="*/ 1342158 w 5834062"/>
                <a:gd name="connsiteY24" fmla="*/ 2094414 h 2413720"/>
                <a:gd name="connsiteX25" fmla="*/ 1282627 w 5834062"/>
                <a:gd name="connsiteY25" fmla="*/ 2094414 h 2413720"/>
                <a:gd name="connsiteX26" fmla="*/ 1282627 w 5834062"/>
                <a:gd name="connsiteY26" fmla="*/ 2064649 h 2413720"/>
                <a:gd name="connsiteX27" fmla="*/ 1228506 w 5834062"/>
                <a:gd name="connsiteY27" fmla="*/ 2064649 h 2413720"/>
                <a:gd name="connsiteX28" fmla="*/ 1228506 w 5834062"/>
                <a:gd name="connsiteY28" fmla="*/ 2026768 h 2413720"/>
                <a:gd name="connsiteX29" fmla="*/ 1201445 w 5834062"/>
                <a:gd name="connsiteY29" fmla="*/ 2026768 h 2413720"/>
                <a:gd name="connsiteX30" fmla="*/ 1201445 w 5834062"/>
                <a:gd name="connsiteY30" fmla="*/ 1997002 h 2413720"/>
                <a:gd name="connsiteX31" fmla="*/ 1106738 w 5834062"/>
                <a:gd name="connsiteY31" fmla="*/ 1997002 h 2413720"/>
                <a:gd name="connsiteX32" fmla="*/ 1106738 w 5834062"/>
                <a:gd name="connsiteY32" fmla="*/ 1959121 h 2413720"/>
                <a:gd name="connsiteX33" fmla="*/ 1074268 w 5834062"/>
                <a:gd name="connsiteY33" fmla="*/ 1959121 h 2413720"/>
                <a:gd name="connsiteX34" fmla="*/ 1074268 w 5834062"/>
                <a:gd name="connsiteY34" fmla="*/ 1907705 h 2413720"/>
                <a:gd name="connsiteX35" fmla="*/ 1001211 w 5834062"/>
                <a:gd name="connsiteY35" fmla="*/ 1907705 h 2413720"/>
                <a:gd name="connsiteX36" fmla="*/ 1001211 w 5834062"/>
                <a:gd name="connsiteY36" fmla="*/ 1886055 h 2413720"/>
                <a:gd name="connsiteX37" fmla="*/ 974150 w 5834062"/>
                <a:gd name="connsiteY37" fmla="*/ 1886055 h 2413720"/>
                <a:gd name="connsiteX38" fmla="*/ 974150 w 5834062"/>
                <a:gd name="connsiteY38" fmla="*/ 1867119 h 2413720"/>
                <a:gd name="connsiteX39" fmla="*/ 947088 w 5834062"/>
                <a:gd name="connsiteY39" fmla="*/ 1867119 h 2413720"/>
                <a:gd name="connsiteX40" fmla="*/ 947088 w 5834062"/>
                <a:gd name="connsiteY40" fmla="*/ 1848174 h 2413720"/>
                <a:gd name="connsiteX41" fmla="*/ 930853 w 5834062"/>
                <a:gd name="connsiteY41" fmla="*/ 1848174 h 2413720"/>
                <a:gd name="connsiteX42" fmla="*/ 930853 w 5834062"/>
                <a:gd name="connsiteY42" fmla="*/ 1829229 h 2413720"/>
                <a:gd name="connsiteX43" fmla="*/ 890263 w 5834062"/>
                <a:gd name="connsiteY43" fmla="*/ 1829229 h 2413720"/>
                <a:gd name="connsiteX44" fmla="*/ 890263 w 5834062"/>
                <a:gd name="connsiteY44" fmla="*/ 1785938 h 2413720"/>
                <a:gd name="connsiteX45" fmla="*/ 860497 w 5834062"/>
                <a:gd name="connsiteY45" fmla="*/ 1785938 h 2413720"/>
                <a:gd name="connsiteX46" fmla="*/ 860497 w 5834062"/>
                <a:gd name="connsiteY46" fmla="*/ 1753467 h 2413720"/>
                <a:gd name="connsiteX47" fmla="*/ 838850 w 5834062"/>
                <a:gd name="connsiteY47" fmla="*/ 1753467 h 2413720"/>
                <a:gd name="connsiteX48" fmla="*/ 838850 w 5834062"/>
                <a:gd name="connsiteY48" fmla="*/ 1639815 h 2413720"/>
                <a:gd name="connsiteX49" fmla="*/ 811790 w 5834062"/>
                <a:gd name="connsiteY49" fmla="*/ 1639815 h 2413720"/>
                <a:gd name="connsiteX50" fmla="*/ 811790 w 5834062"/>
                <a:gd name="connsiteY50" fmla="*/ 1528867 h 2413720"/>
                <a:gd name="connsiteX51" fmla="*/ 798260 w 5834062"/>
                <a:gd name="connsiteY51" fmla="*/ 1528867 h 2413720"/>
                <a:gd name="connsiteX52" fmla="*/ 798260 w 5834062"/>
                <a:gd name="connsiteY52" fmla="*/ 1501807 h 2413720"/>
                <a:gd name="connsiteX53" fmla="*/ 773906 w 5834062"/>
                <a:gd name="connsiteY53" fmla="*/ 1501807 h 2413720"/>
                <a:gd name="connsiteX54" fmla="*/ 773906 w 5834062"/>
                <a:gd name="connsiteY54" fmla="*/ 1461221 h 2413720"/>
                <a:gd name="connsiteX55" fmla="*/ 752259 w 5834062"/>
                <a:gd name="connsiteY55" fmla="*/ 1461221 h 2413720"/>
                <a:gd name="connsiteX56" fmla="*/ 752259 w 5834062"/>
                <a:gd name="connsiteY56" fmla="*/ 1412510 h 2413720"/>
                <a:gd name="connsiteX57" fmla="*/ 727905 w 5834062"/>
                <a:gd name="connsiteY57" fmla="*/ 1412510 h 2413720"/>
                <a:gd name="connsiteX58" fmla="*/ 727905 w 5834062"/>
                <a:gd name="connsiteY58" fmla="*/ 1328633 h 2413720"/>
                <a:gd name="connsiteX59" fmla="*/ 695434 w 5834062"/>
                <a:gd name="connsiteY59" fmla="*/ 1328633 h 2413720"/>
                <a:gd name="connsiteX60" fmla="*/ 695434 w 5834062"/>
                <a:gd name="connsiteY60" fmla="*/ 1233916 h 2413720"/>
                <a:gd name="connsiteX61" fmla="*/ 665668 w 5834062"/>
                <a:gd name="connsiteY61" fmla="*/ 1233916 h 2413720"/>
                <a:gd name="connsiteX62" fmla="*/ 665668 w 5834062"/>
                <a:gd name="connsiteY62" fmla="*/ 1152744 h 2413720"/>
                <a:gd name="connsiteX63" fmla="*/ 652138 w 5834062"/>
                <a:gd name="connsiteY63" fmla="*/ 1152744 h 2413720"/>
                <a:gd name="connsiteX64" fmla="*/ 652138 w 5834062"/>
                <a:gd name="connsiteY64" fmla="*/ 1066152 h 2413720"/>
                <a:gd name="connsiteX65" fmla="*/ 619666 w 5834062"/>
                <a:gd name="connsiteY65" fmla="*/ 1066152 h 2413720"/>
                <a:gd name="connsiteX66" fmla="*/ 619666 w 5834062"/>
                <a:gd name="connsiteY66" fmla="*/ 1020147 h 2413720"/>
                <a:gd name="connsiteX67" fmla="*/ 589900 w 5834062"/>
                <a:gd name="connsiteY67" fmla="*/ 1020147 h 2413720"/>
                <a:gd name="connsiteX68" fmla="*/ 589900 w 5834062"/>
                <a:gd name="connsiteY68" fmla="*/ 957910 h 2413720"/>
                <a:gd name="connsiteX69" fmla="*/ 570959 w 5834062"/>
                <a:gd name="connsiteY69" fmla="*/ 957910 h 2413720"/>
                <a:gd name="connsiteX70" fmla="*/ 570959 w 5834062"/>
                <a:gd name="connsiteY70" fmla="*/ 925440 h 2413720"/>
                <a:gd name="connsiteX71" fmla="*/ 530369 w 5834062"/>
                <a:gd name="connsiteY71" fmla="*/ 925440 h 2413720"/>
                <a:gd name="connsiteX72" fmla="*/ 530369 w 5834062"/>
                <a:gd name="connsiteY72" fmla="*/ 890263 h 2413720"/>
                <a:gd name="connsiteX73" fmla="*/ 487074 w 5834062"/>
                <a:gd name="connsiteY73" fmla="*/ 890263 h 2413720"/>
                <a:gd name="connsiteX74" fmla="*/ 487074 w 5834062"/>
                <a:gd name="connsiteY74" fmla="*/ 841556 h 2413720"/>
                <a:gd name="connsiteX75" fmla="*/ 446484 w 5834062"/>
                <a:gd name="connsiteY75" fmla="*/ 841556 h 2413720"/>
                <a:gd name="connsiteX76" fmla="*/ 446484 w 5834062"/>
                <a:gd name="connsiteY76" fmla="*/ 722492 h 2413720"/>
                <a:gd name="connsiteX77" fmla="*/ 405895 w 5834062"/>
                <a:gd name="connsiteY77" fmla="*/ 722492 h 2413720"/>
                <a:gd name="connsiteX78" fmla="*/ 405895 w 5834062"/>
                <a:gd name="connsiteY78" fmla="*/ 646726 h 2413720"/>
                <a:gd name="connsiteX79" fmla="*/ 376129 w 5834062"/>
                <a:gd name="connsiteY79" fmla="*/ 646726 h 2413720"/>
                <a:gd name="connsiteX80" fmla="*/ 376129 w 5834062"/>
                <a:gd name="connsiteY80" fmla="*/ 592606 h 2413720"/>
                <a:gd name="connsiteX81" fmla="*/ 354481 w 5834062"/>
                <a:gd name="connsiteY81" fmla="*/ 592606 h 2413720"/>
                <a:gd name="connsiteX82" fmla="*/ 354481 w 5834062"/>
                <a:gd name="connsiteY82" fmla="*/ 541193 h 2413720"/>
                <a:gd name="connsiteX83" fmla="*/ 330128 w 5834062"/>
                <a:gd name="connsiteY83" fmla="*/ 541193 h 2413720"/>
                <a:gd name="connsiteX84" fmla="*/ 330128 w 5834062"/>
                <a:gd name="connsiteY84" fmla="*/ 460014 h 2413720"/>
                <a:gd name="connsiteX85" fmla="*/ 292244 w 5834062"/>
                <a:gd name="connsiteY85" fmla="*/ 460014 h 2413720"/>
                <a:gd name="connsiteX86" fmla="*/ 292244 w 5834062"/>
                <a:gd name="connsiteY86" fmla="*/ 373423 h 2413720"/>
                <a:gd name="connsiteX87" fmla="*/ 251655 w 5834062"/>
                <a:gd name="connsiteY87" fmla="*/ 373423 h 2413720"/>
                <a:gd name="connsiteX88" fmla="*/ 251655 w 5834062"/>
                <a:gd name="connsiteY88" fmla="*/ 319304 h 2413720"/>
                <a:gd name="connsiteX89" fmla="*/ 230007 w 5834062"/>
                <a:gd name="connsiteY89" fmla="*/ 319304 h 2413720"/>
                <a:gd name="connsiteX90" fmla="*/ 230007 w 5834062"/>
                <a:gd name="connsiteY90" fmla="*/ 270597 h 2413720"/>
                <a:gd name="connsiteX91" fmla="*/ 213771 w 5834062"/>
                <a:gd name="connsiteY91" fmla="*/ 270597 h 2413720"/>
                <a:gd name="connsiteX92" fmla="*/ 213771 w 5834062"/>
                <a:gd name="connsiteY92" fmla="*/ 208359 h 2413720"/>
                <a:gd name="connsiteX93" fmla="*/ 186712 w 5834062"/>
                <a:gd name="connsiteY93" fmla="*/ 208359 h 2413720"/>
                <a:gd name="connsiteX94" fmla="*/ 186712 w 5834062"/>
                <a:gd name="connsiteY94" fmla="*/ 194829 h 2413720"/>
                <a:gd name="connsiteX95" fmla="*/ 154240 w 5834062"/>
                <a:gd name="connsiteY95" fmla="*/ 194829 h 2413720"/>
                <a:gd name="connsiteX96" fmla="*/ 154240 w 5834062"/>
                <a:gd name="connsiteY96" fmla="*/ 75767 h 2413720"/>
                <a:gd name="connsiteX97" fmla="*/ 113650 w 5834062"/>
                <a:gd name="connsiteY97" fmla="*/ 75767 h 2413720"/>
                <a:gd name="connsiteX98" fmla="*/ 113650 w 5834062"/>
                <a:gd name="connsiteY98" fmla="*/ 40589 h 2413720"/>
                <a:gd name="connsiteX99" fmla="*/ 97415 w 5834062"/>
                <a:gd name="connsiteY99" fmla="*/ 40589 h 2413720"/>
                <a:gd name="connsiteX100" fmla="*/ 97415 w 5834062"/>
                <a:gd name="connsiteY100" fmla="*/ 0 h 2413720"/>
                <a:gd name="connsiteX101" fmla="*/ 0 w 5834062"/>
                <a:gd name="connsiteY101" fmla="*/ 0 h 241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34062" h="2413720">
                  <a:moveTo>
                    <a:pt x="5834063" y="2413721"/>
                  </a:moveTo>
                  <a:lnTo>
                    <a:pt x="4215899" y="2413721"/>
                  </a:lnTo>
                  <a:lnTo>
                    <a:pt x="4215899" y="2383955"/>
                  </a:lnTo>
                  <a:lnTo>
                    <a:pt x="2557139" y="2383955"/>
                  </a:lnTo>
                  <a:lnTo>
                    <a:pt x="2557139" y="2359600"/>
                  </a:lnTo>
                  <a:lnTo>
                    <a:pt x="2419131" y="2359600"/>
                  </a:lnTo>
                  <a:lnTo>
                    <a:pt x="2419131" y="2335244"/>
                  </a:lnTo>
                  <a:lnTo>
                    <a:pt x="2199951" y="2335244"/>
                  </a:lnTo>
                  <a:lnTo>
                    <a:pt x="2199951" y="2316309"/>
                  </a:lnTo>
                  <a:lnTo>
                    <a:pt x="1942881" y="2316309"/>
                  </a:lnTo>
                  <a:lnTo>
                    <a:pt x="1942881" y="2273008"/>
                  </a:lnTo>
                  <a:lnTo>
                    <a:pt x="1872529" y="2273008"/>
                  </a:lnTo>
                  <a:lnTo>
                    <a:pt x="1872529" y="2245947"/>
                  </a:lnTo>
                  <a:lnTo>
                    <a:pt x="1769697" y="2245947"/>
                  </a:lnTo>
                  <a:lnTo>
                    <a:pt x="1769697" y="2221602"/>
                  </a:lnTo>
                  <a:lnTo>
                    <a:pt x="1707461" y="2221602"/>
                  </a:lnTo>
                  <a:lnTo>
                    <a:pt x="1707461" y="2202656"/>
                  </a:lnTo>
                  <a:lnTo>
                    <a:pt x="1647930" y="2202656"/>
                  </a:lnTo>
                  <a:lnTo>
                    <a:pt x="1647930" y="2181006"/>
                  </a:lnTo>
                  <a:lnTo>
                    <a:pt x="1518047" y="2181006"/>
                  </a:lnTo>
                  <a:lnTo>
                    <a:pt x="1518047" y="2151240"/>
                  </a:lnTo>
                  <a:lnTo>
                    <a:pt x="1415225" y="2151240"/>
                  </a:lnTo>
                  <a:lnTo>
                    <a:pt x="1415225" y="2132305"/>
                  </a:lnTo>
                  <a:lnTo>
                    <a:pt x="1342158" y="2132305"/>
                  </a:lnTo>
                  <a:lnTo>
                    <a:pt x="1342158" y="2094414"/>
                  </a:lnTo>
                  <a:lnTo>
                    <a:pt x="1282627" y="2094414"/>
                  </a:lnTo>
                  <a:lnTo>
                    <a:pt x="1282627" y="2064649"/>
                  </a:lnTo>
                  <a:lnTo>
                    <a:pt x="1228506" y="2064649"/>
                  </a:lnTo>
                  <a:lnTo>
                    <a:pt x="1228506" y="2026768"/>
                  </a:lnTo>
                  <a:lnTo>
                    <a:pt x="1201445" y="2026768"/>
                  </a:lnTo>
                  <a:lnTo>
                    <a:pt x="1201445" y="1997002"/>
                  </a:lnTo>
                  <a:lnTo>
                    <a:pt x="1106738" y="1997002"/>
                  </a:lnTo>
                  <a:lnTo>
                    <a:pt x="1106738" y="1959121"/>
                  </a:lnTo>
                  <a:lnTo>
                    <a:pt x="1074268" y="1959121"/>
                  </a:lnTo>
                  <a:lnTo>
                    <a:pt x="1074268" y="1907705"/>
                  </a:lnTo>
                  <a:lnTo>
                    <a:pt x="1001211" y="1907705"/>
                  </a:lnTo>
                  <a:lnTo>
                    <a:pt x="1001211" y="1886055"/>
                  </a:lnTo>
                  <a:lnTo>
                    <a:pt x="974150" y="1886055"/>
                  </a:lnTo>
                  <a:lnTo>
                    <a:pt x="974150" y="1867119"/>
                  </a:lnTo>
                  <a:lnTo>
                    <a:pt x="947088" y="1867119"/>
                  </a:lnTo>
                  <a:lnTo>
                    <a:pt x="947088" y="1848174"/>
                  </a:lnTo>
                  <a:lnTo>
                    <a:pt x="930853" y="1848174"/>
                  </a:lnTo>
                  <a:lnTo>
                    <a:pt x="930853" y="1829229"/>
                  </a:lnTo>
                  <a:lnTo>
                    <a:pt x="890263" y="1829229"/>
                  </a:lnTo>
                  <a:lnTo>
                    <a:pt x="890263" y="1785938"/>
                  </a:lnTo>
                  <a:lnTo>
                    <a:pt x="860497" y="1785938"/>
                  </a:lnTo>
                  <a:lnTo>
                    <a:pt x="860497" y="1753467"/>
                  </a:lnTo>
                  <a:lnTo>
                    <a:pt x="838850" y="1753467"/>
                  </a:lnTo>
                  <a:lnTo>
                    <a:pt x="838850" y="1639815"/>
                  </a:lnTo>
                  <a:lnTo>
                    <a:pt x="811790" y="1639815"/>
                  </a:lnTo>
                  <a:lnTo>
                    <a:pt x="811790" y="1528867"/>
                  </a:lnTo>
                  <a:lnTo>
                    <a:pt x="798260" y="1528867"/>
                  </a:lnTo>
                  <a:lnTo>
                    <a:pt x="798260" y="1501807"/>
                  </a:lnTo>
                  <a:lnTo>
                    <a:pt x="773906" y="1501807"/>
                  </a:lnTo>
                  <a:lnTo>
                    <a:pt x="773906" y="1461221"/>
                  </a:lnTo>
                  <a:lnTo>
                    <a:pt x="752259" y="1461221"/>
                  </a:lnTo>
                  <a:lnTo>
                    <a:pt x="752259" y="1412510"/>
                  </a:lnTo>
                  <a:lnTo>
                    <a:pt x="727905" y="1412510"/>
                  </a:lnTo>
                  <a:lnTo>
                    <a:pt x="727905" y="1328633"/>
                  </a:lnTo>
                  <a:lnTo>
                    <a:pt x="695434" y="1328633"/>
                  </a:lnTo>
                  <a:lnTo>
                    <a:pt x="695434" y="1233916"/>
                  </a:lnTo>
                  <a:lnTo>
                    <a:pt x="665668" y="1233916"/>
                  </a:lnTo>
                  <a:lnTo>
                    <a:pt x="665668" y="1152744"/>
                  </a:lnTo>
                  <a:lnTo>
                    <a:pt x="652138" y="1152744"/>
                  </a:lnTo>
                  <a:lnTo>
                    <a:pt x="652138" y="1066152"/>
                  </a:lnTo>
                  <a:lnTo>
                    <a:pt x="619666" y="1066152"/>
                  </a:lnTo>
                  <a:lnTo>
                    <a:pt x="619666" y="1020147"/>
                  </a:lnTo>
                  <a:lnTo>
                    <a:pt x="589900" y="1020147"/>
                  </a:lnTo>
                  <a:lnTo>
                    <a:pt x="589900" y="957910"/>
                  </a:lnTo>
                  <a:lnTo>
                    <a:pt x="570959" y="957910"/>
                  </a:lnTo>
                  <a:lnTo>
                    <a:pt x="570959" y="925440"/>
                  </a:lnTo>
                  <a:lnTo>
                    <a:pt x="530369" y="925440"/>
                  </a:lnTo>
                  <a:lnTo>
                    <a:pt x="530369" y="890263"/>
                  </a:lnTo>
                  <a:lnTo>
                    <a:pt x="487074" y="890263"/>
                  </a:lnTo>
                  <a:lnTo>
                    <a:pt x="487074" y="841556"/>
                  </a:lnTo>
                  <a:lnTo>
                    <a:pt x="446484" y="841556"/>
                  </a:lnTo>
                  <a:lnTo>
                    <a:pt x="446484" y="722492"/>
                  </a:lnTo>
                  <a:lnTo>
                    <a:pt x="405895" y="722492"/>
                  </a:lnTo>
                  <a:lnTo>
                    <a:pt x="405895" y="646726"/>
                  </a:lnTo>
                  <a:lnTo>
                    <a:pt x="376129" y="646726"/>
                  </a:lnTo>
                  <a:lnTo>
                    <a:pt x="376129" y="592606"/>
                  </a:lnTo>
                  <a:lnTo>
                    <a:pt x="354481" y="592606"/>
                  </a:lnTo>
                  <a:lnTo>
                    <a:pt x="354481" y="541193"/>
                  </a:lnTo>
                  <a:lnTo>
                    <a:pt x="330128" y="541193"/>
                  </a:lnTo>
                  <a:lnTo>
                    <a:pt x="330128" y="460014"/>
                  </a:lnTo>
                  <a:lnTo>
                    <a:pt x="292244" y="460014"/>
                  </a:lnTo>
                  <a:lnTo>
                    <a:pt x="292244" y="373423"/>
                  </a:lnTo>
                  <a:lnTo>
                    <a:pt x="251655" y="373423"/>
                  </a:lnTo>
                  <a:lnTo>
                    <a:pt x="251655" y="319304"/>
                  </a:lnTo>
                  <a:lnTo>
                    <a:pt x="230007" y="319304"/>
                  </a:lnTo>
                  <a:lnTo>
                    <a:pt x="230007" y="270597"/>
                  </a:lnTo>
                  <a:lnTo>
                    <a:pt x="213771" y="270597"/>
                  </a:lnTo>
                  <a:lnTo>
                    <a:pt x="213771" y="208359"/>
                  </a:lnTo>
                  <a:lnTo>
                    <a:pt x="186712" y="208359"/>
                  </a:lnTo>
                  <a:lnTo>
                    <a:pt x="186712" y="194829"/>
                  </a:lnTo>
                  <a:lnTo>
                    <a:pt x="154240" y="194829"/>
                  </a:lnTo>
                  <a:lnTo>
                    <a:pt x="154240" y="75767"/>
                  </a:lnTo>
                  <a:lnTo>
                    <a:pt x="113650" y="75767"/>
                  </a:lnTo>
                  <a:lnTo>
                    <a:pt x="113650" y="40589"/>
                  </a:lnTo>
                  <a:lnTo>
                    <a:pt x="97415" y="40589"/>
                  </a:lnTo>
                  <a:lnTo>
                    <a:pt x="97415" y="0"/>
                  </a:lnTo>
                  <a:lnTo>
                    <a:pt x="0" y="0"/>
                  </a:lnTo>
                </a:path>
              </a:pathLst>
            </a:custGeom>
            <a:noFill/>
            <a:ln w="22225" cap="flat">
              <a:solidFill>
                <a:schemeClr val="accent2"/>
              </a:solidFill>
              <a:prstDash val="solid"/>
              <a:miter/>
            </a:ln>
          </p:spPr>
          <p:txBody>
            <a:bodyPr rtlCol="0" anchor="ctr"/>
            <a:lstStyle/>
            <a:p>
              <a:endParaRPr lang="en-GB"/>
            </a:p>
          </p:txBody>
        </p:sp>
        <p:sp>
          <p:nvSpPr>
            <p:cNvPr id="71" name="Freeform: Shape 376">
              <a:extLst>
                <a:ext uri="{FF2B5EF4-FFF2-40B4-BE49-F238E27FC236}">
                  <a16:creationId xmlns:a16="http://schemas.microsoft.com/office/drawing/2014/main" id="{58650568-4D95-4839-B56E-131B2FC33CCC}"/>
                </a:ext>
              </a:extLst>
            </p:cNvPr>
            <p:cNvSpPr/>
            <p:nvPr/>
          </p:nvSpPr>
          <p:spPr>
            <a:xfrm>
              <a:off x="4656533" y="430080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72" name="Freeform: Shape 377">
              <a:extLst>
                <a:ext uri="{FF2B5EF4-FFF2-40B4-BE49-F238E27FC236}">
                  <a16:creationId xmlns:a16="http://schemas.microsoft.com/office/drawing/2014/main" id="{05D500A0-9CD1-434B-B21F-6C9A12A9D943}"/>
                </a:ext>
              </a:extLst>
            </p:cNvPr>
            <p:cNvSpPr/>
            <p:nvPr/>
          </p:nvSpPr>
          <p:spPr>
            <a:xfrm>
              <a:off x="5208983" y="44722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73" name="Freeform: Shape 378">
              <a:extLst>
                <a:ext uri="{FF2B5EF4-FFF2-40B4-BE49-F238E27FC236}">
                  <a16:creationId xmlns:a16="http://schemas.microsoft.com/office/drawing/2014/main" id="{5324C233-D91E-4628-BE36-93563FD2076C}"/>
                </a:ext>
              </a:extLst>
            </p:cNvPr>
            <p:cNvSpPr/>
            <p:nvPr/>
          </p:nvSpPr>
          <p:spPr>
            <a:xfrm>
              <a:off x="6618693" y="454846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74" name="Freeform: Shape 379">
              <a:extLst>
                <a:ext uri="{FF2B5EF4-FFF2-40B4-BE49-F238E27FC236}">
                  <a16:creationId xmlns:a16="http://schemas.microsoft.com/office/drawing/2014/main" id="{58D88B16-BF9E-427D-8427-4CEF4662A9CF}"/>
                </a:ext>
              </a:extLst>
            </p:cNvPr>
            <p:cNvSpPr/>
            <p:nvPr/>
          </p:nvSpPr>
          <p:spPr>
            <a:xfrm>
              <a:off x="7895053" y="456751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75" name="Freeform: Shape 380">
              <a:extLst>
                <a:ext uri="{FF2B5EF4-FFF2-40B4-BE49-F238E27FC236}">
                  <a16:creationId xmlns:a16="http://schemas.microsoft.com/office/drawing/2014/main" id="{170D09C7-1F88-443E-AB1A-1C667A0D6FFB}"/>
                </a:ext>
              </a:extLst>
            </p:cNvPr>
            <p:cNvSpPr/>
            <p:nvPr/>
          </p:nvSpPr>
          <p:spPr>
            <a:xfrm>
              <a:off x="8999962" y="456751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grpSp>
      <p:grpSp>
        <p:nvGrpSpPr>
          <p:cNvPr id="76" name="Group 75">
            <a:extLst>
              <a:ext uri="{FF2B5EF4-FFF2-40B4-BE49-F238E27FC236}">
                <a16:creationId xmlns:a16="http://schemas.microsoft.com/office/drawing/2014/main" id="{A4459F9B-D4E8-480F-965D-599D60CA1B57}"/>
              </a:ext>
            </a:extLst>
          </p:cNvPr>
          <p:cNvGrpSpPr/>
          <p:nvPr/>
        </p:nvGrpSpPr>
        <p:grpSpPr>
          <a:xfrm>
            <a:off x="1329001" y="2818431"/>
            <a:ext cx="4809173" cy="2001600"/>
            <a:chOff x="3081337" y="2181224"/>
            <a:chExt cx="6031410" cy="2504103"/>
          </a:xfrm>
        </p:grpSpPr>
        <p:sp>
          <p:nvSpPr>
            <p:cNvPr id="77" name="Freeform: Shape 385">
              <a:extLst>
                <a:ext uri="{FF2B5EF4-FFF2-40B4-BE49-F238E27FC236}">
                  <a16:creationId xmlns:a16="http://schemas.microsoft.com/office/drawing/2014/main" id="{EA2D45D7-31BF-4369-91C7-70BA90B446EA}"/>
                </a:ext>
              </a:extLst>
            </p:cNvPr>
            <p:cNvSpPr/>
            <p:nvPr/>
          </p:nvSpPr>
          <p:spPr>
            <a:xfrm>
              <a:off x="3081337" y="2181224"/>
              <a:ext cx="6028896" cy="2465136"/>
            </a:xfrm>
            <a:custGeom>
              <a:avLst/>
              <a:gdLst>
                <a:gd name="connsiteX0" fmla="*/ 6028897 w 6028896"/>
                <a:gd name="connsiteY0" fmla="*/ 2465137 h 2465136"/>
                <a:gd name="connsiteX1" fmla="*/ 4132012 w 6028896"/>
                <a:gd name="connsiteY1" fmla="*/ 2465137 h 2465136"/>
                <a:gd name="connsiteX2" fmla="*/ 4132012 w 6028896"/>
                <a:gd name="connsiteY2" fmla="*/ 2443486 h 2465136"/>
                <a:gd name="connsiteX3" fmla="*/ 3117276 w 6028896"/>
                <a:gd name="connsiteY3" fmla="*/ 2443486 h 2465136"/>
                <a:gd name="connsiteX4" fmla="*/ 3117276 w 6028896"/>
                <a:gd name="connsiteY4" fmla="*/ 2413721 h 2465136"/>
                <a:gd name="connsiteX5" fmla="*/ 3019854 w 6028896"/>
                <a:gd name="connsiteY5" fmla="*/ 2413721 h 2465136"/>
                <a:gd name="connsiteX6" fmla="*/ 3019854 w 6028896"/>
                <a:gd name="connsiteY6" fmla="*/ 2392071 h 2465136"/>
                <a:gd name="connsiteX7" fmla="*/ 2595020 w 6028896"/>
                <a:gd name="connsiteY7" fmla="*/ 2392071 h 2465136"/>
                <a:gd name="connsiteX8" fmla="*/ 2595020 w 6028896"/>
                <a:gd name="connsiteY8" fmla="*/ 2373135 h 2465136"/>
                <a:gd name="connsiteX9" fmla="*/ 2530078 w 6028896"/>
                <a:gd name="connsiteY9" fmla="*/ 2373135 h 2465136"/>
                <a:gd name="connsiteX10" fmla="*/ 2530078 w 6028896"/>
                <a:gd name="connsiteY10" fmla="*/ 2356895 h 2465136"/>
                <a:gd name="connsiteX11" fmla="*/ 2446192 w 6028896"/>
                <a:gd name="connsiteY11" fmla="*/ 2356895 h 2465136"/>
                <a:gd name="connsiteX12" fmla="*/ 2446192 w 6028896"/>
                <a:gd name="connsiteY12" fmla="*/ 2327129 h 2465136"/>
                <a:gd name="connsiteX13" fmla="*/ 2254072 w 6028896"/>
                <a:gd name="connsiteY13" fmla="*/ 2327129 h 2465136"/>
                <a:gd name="connsiteX14" fmla="*/ 2254072 w 6028896"/>
                <a:gd name="connsiteY14" fmla="*/ 2302774 h 2465136"/>
                <a:gd name="connsiteX15" fmla="*/ 2113360 w 6028896"/>
                <a:gd name="connsiteY15" fmla="*/ 2302774 h 2465136"/>
                <a:gd name="connsiteX16" fmla="*/ 2113360 w 6028896"/>
                <a:gd name="connsiteY16" fmla="*/ 2283838 h 2465136"/>
                <a:gd name="connsiteX17" fmla="*/ 1850879 w 6028896"/>
                <a:gd name="connsiteY17" fmla="*/ 2283838 h 2465136"/>
                <a:gd name="connsiteX18" fmla="*/ 1850879 w 6028896"/>
                <a:gd name="connsiteY18" fmla="*/ 2245947 h 2465136"/>
                <a:gd name="connsiteX19" fmla="*/ 1823819 w 6028896"/>
                <a:gd name="connsiteY19" fmla="*/ 2245947 h 2465136"/>
                <a:gd name="connsiteX20" fmla="*/ 1823819 w 6028896"/>
                <a:gd name="connsiteY20" fmla="*/ 2224307 h 2465136"/>
                <a:gd name="connsiteX21" fmla="*/ 1764287 w 6028896"/>
                <a:gd name="connsiteY21" fmla="*/ 2224307 h 2465136"/>
                <a:gd name="connsiteX22" fmla="*/ 1764287 w 6028896"/>
                <a:gd name="connsiteY22" fmla="*/ 2205361 h 2465136"/>
                <a:gd name="connsiteX23" fmla="*/ 1699346 w 6028896"/>
                <a:gd name="connsiteY23" fmla="*/ 2205361 h 2465136"/>
                <a:gd name="connsiteX24" fmla="*/ 1699346 w 6028896"/>
                <a:gd name="connsiteY24" fmla="*/ 2159356 h 2465136"/>
                <a:gd name="connsiteX25" fmla="*/ 1593818 w 6028896"/>
                <a:gd name="connsiteY25" fmla="*/ 2159356 h 2465136"/>
                <a:gd name="connsiteX26" fmla="*/ 1593818 w 6028896"/>
                <a:gd name="connsiteY26" fmla="*/ 2083594 h 2465136"/>
                <a:gd name="connsiteX27" fmla="*/ 1561338 w 6028896"/>
                <a:gd name="connsiteY27" fmla="*/ 2083594 h 2465136"/>
                <a:gd name="connsiteX28" fmla="*/ 1561338 w 6028896"/>
                <a:gd name="connsiteY28" fmla="*/ 2061944 h 2465136"/>
                <a:gd name="connsiteX29" fmla="*/ 1507227 w 6028896"/>
                <a:gd name="connsiteY29" fmla="*/ 2061944 h 2465136"/>
                <a:gd name="connsiteX30" fmla="*/ 1507227 w 6028896"/>
                <a:gd name="connsiteY30" fmla="*/ 2015947 h 2465136"/>
                <a:gd name="connsiteX31" fmla="*/ 1442276 w 6028896"/>
                <a:gd name="connsiteY31" fmla="*/ 2015947 h 2465136"/>
                <a:gd name="connsiteX32" fmla="*/ 1442276 w 6028896"/>
                <a:gd name="connsiteY32" fmla="*/ 1999707 h 2465136"/>
                <a:gd name="connsiteX33" fmla="*/ 1352979 w 6028896"/>
                <a:gd name="connsiteY33" fmla="*/ 1999707 h 2465136"/>
                <a:gd name="connsiteX34" fmla="*/ 1352979 w 6028896"/>
                <a:gd name="connsiteY34" fmla="*/ 1967236 h 2465136"/>
                <a:gd name="connsiteX35" fmla="*/ 1328633 w 6028896"/>
                <a:gd name="connsiteY35" fmla="*/ 1967236 h 2465136"/>
                <a:gd name="connsiteX36" fmla="*/ 1328633 w 6028896"/>
                <a:gd name="connsiteY36" fmla="*/ 1942881 h 2465136"/>
                <a:gd name="connsiteX37" fmla="*/ 1255566 w 6028896"/>
                <a:gd name="connsiteY37" fmla="*/ 1942881 h 2465136"/>
                <a:gd name="connsiteX38" fmla="*/ 1255566 w 6028896"/>
                <a:gd name="connsiteY38" fmla="*/ 1921240 h 2465136"/>
                <a:gd name="connsiteX39" fmla="*/ 1179805 w 6028896"/>
                <a:gd name="connsiteY39" fmla="*/ 1921240 h 2465136"/>
                <a:gd name="connsiteX40" fmla="*/ 1179805 w 6028896"/>
                <a:gd name="connsiteY40" fmla="*/ 1905000 h 2465136"/>
                <a:gd name="connsiteX41" fmla="*/ 1093213 w 6028896"/>
                <a:gd name="connsiteY41" fmla="*/ 1905000 h 2465136"/>
                <a:gd name="connsiteX42" fmla="*/ 1093213 w 6028896"/>
                <a:gd name="connsiteY42" fmla="*/ 1850879 h 2465136"/>
                <a:gd name="connsiteX43" fmla="*/ 1071563 w 6028896"/>
                <a:gd name="connsiteY43" fmla="*/ 1850879 h 2465136"/>
                <a:gd name="connsiteX44" fmla="*/ 1071563 w 6028896"/>
                <a:gd name="connsiteY44" fmla="*/ 1834648 h 2465136"/>
                <a:gd name="connsiteX45" fmla="*/ 1052617 w 6028896"/>
                <a:gd name="connsiteY45" fmla="*/ 1834648 h 2465136"/>
                <a:gd name="connsiteX46" fmla="*/ 1052617 w 6028896"/>
                <a:gd name="connsiteY46" fmla="*/ 1807588 h 2465136"/>
                <a:gd name="connsiteX47" fmla="*/ 1003916 w 6028896"/>
                <a:gd name="connsiteY47" fmla="*/ 1807588 h 2465136"/>
                <a:gd name="connsiteX48" fmla="*/ 1003916 w 6028896"/>
                <a:gd name="connsiteY48" fmla="*/ 1785938 h 2465136"/>
                <a:gd name="connsiteX49" fmla="*/ 963320 w 6028896"/>
                <a:gd name="connsiteY49" fmla="*/ 1785938 h 2465136"/>
                <a:gd name="connsiteX50" fmla="*/ 963320 w 6028896"/>
                <a:gd name="connsiteY50" fmla="*/ 1739932 h 2465136"/>
                <a:gd name="connsiteX51" fmla="*/ 909204 w 6028896"/>
                <a:gd name="connsiteY51" fmla="*/ 1739932 h 2465136"/>
                <a:gd name="connsiteX52" fmla="*/ 909204 w 6028896"/>
                <a:gd name="connsiteY52" fmla="*/ 1669580 h 2465136"/>
                <a:gd name="connsiteX53" fmla="*/ 887557 w 6028896"/>
                <a:gd name="connsiteY53" fmla="*/ 1669580 h 2465136"/>
                <a:gd name="connsiteX54" fmla="*/ 887557 w 6028896"/>
                <a:gd name="connsiteY54" fmla="*/ 1612754 h 2465136"/>
                <a:gd name="connsiteX55" fmla="*/ 863203 w 6028896"/>
                <a:gd name="connsiteY55" fmla="*/ 1612754 h 2465136"/>
                <a:gd name="connsiteX56" fmla="*/ 863203 w 6028896"/>
                <a:gd name="connsiteY56" fmla="*/ 1531572 h 2465136"/>
                <a:gd name="connsiteX57" fmla="*/ 830731 w 6028896"/>
                <a:gd name="connsiteY57" fmla="*/ 1531572 h 2465136"/>
                <a:gd name="connsiteX58" fmla="*/ 830731 w 6028896"/>
                <a:gd name="connsiteY58" fmla="*/ 1504521 h 2465136"/>
                <a:gd name="connsiteX59" fmla="*/ 803672 w 6028896"/>
                <a:gd name="connsiteY59" fmla="*/ 1504521 h 2465136"/>
                <a:gd name="connsiteX60" fmla="*/ 803672 w 6028896"/>
                <a:gd name="connsiteY60" fmla="*/ 1398984 h 2465136"/>
                <a:gd name="connsiteX61" fmla="*/ 771200 w 6028896"/>
                <a:gd name="connsiteY61" fmla="*/ 1398984 h 2465136"/>
                <a:gd name="connsiteX62" fmla="*/ 771200 w 6028896"/>
                <a:gd name="connsiteY62" fmla="*/ 1328633 h 2465136"/>
                <a:gd name="connsiteX63" fmla="*/ 746847 w 6028896"/>
                <a:gd name="connsiteY63" fmla="*/ 1328633 h 2465136"/>
                <a:gd name="connsiteX64" fmla="*/ 746847 w 6028896"/>
                <a:gd name="connsiteY64" fmla="*/ 1279922 h 2465136"/>
                <a:gd name="connsiteX65" fmla="*/ 722493 w 6028896"/>
                <a:gd name="connsiteY65" fmla="*/ 1279922 h 2465136"/>
                <a:gd name="connsiteX66" fmla="*/ 722493 w 6028896"/>
                <a:gd name="connsiteY66" fmla="*/ 1193330 h 2465136"/>
                <a:gd name="connsiteX67" fmla="*/ 706257 w 6028896"/>
                <a:gd name="connsiteY67" fmla="*/ 1193330 h 2465136"/>
                <a:gd name="connsiteX68" fmla="*/ 706257 w 6028896"/>
                <a:gd name="connsiteY68" fmla="*/ 1150039 h 2465136"/>
                <a:gd name="connsiteX69" fmla="*/ 681903 w 6028896"/>
                <a:gd name="connsiteY69" fmla="*/ 1150039 h 2465136"/>
                <a:gd name="connsiteX70" fmla="*/ 681903 w 6028896"/>
                <a:gd name="connsiteY70" fmla="*/ 1071563 h 2465136"/>
                <a:gd name="connsiteX71" fmla="*/ 662962 w 6028896"/>
                <a:gd name="connsiteY71" fmla="*/ 1071563 h 2465136"/>
                <a:gd name="connsiteX72" fmla="*/ 662962 w 6028896"/>
                <a:gd name="connsiteY72" fmla="*/ 1012031 h 2465136"/>
                <a:gd name="connsiteX73" fmla="*/ 627784 w 6028896"/>
                <a:gd name="connsiteY73" fmla="*/ 1012031 h 2465136"/>
                <a:gd name="connsiteX74" fmla="*/ 627784 w 6028896"/>
                <a:gd name="connsiteY74" fmla="*/ 903793 h 2465136"/>
                <a:gd name="connsiteX75" fmla="*/ 603431 w 6028896"/>
                <a:gd name="connsiteY75" fmla="*/ 903793 h 2465136"/>
                <a:gd name="connsiteX76" fmla="*/ 603431 w 6028896"/>
                <a:gd name="connsiteY76" fmla="*/ 879439 h 2465136"/>
                <a:gd name="connsiteX77" fmla="*/ 589900 w 6028896"/>
                <a:gd name="connsiteY77" fmla="*/ 879439 h 2465136"/>
                <a:gd name="connsiteX78" fmla="*/ 589900 w 6028896"/>
                <a:gd name="connsiteY78" fmla="*/ 833438 h 2465136"/>
                <a:gd name="connsiteX79" fmla="*/ 549312 w 6028896"/>
                <a:gd name="connsiteY79" fmla="*/ 833438 h 2465136"/>
                <a:gd name="connsiteX80" fmla="*/ 549312 w 6028896"/>
                <a:gd name="connsiteY80" fmla="*/ 782024 h 2465136"/>
                <a:gd name="connsiteX81" fmla="*/ 522252 w 6028896"/>
                <a:gd name="connsiteY81" fmla="*/ 782024 h 2465136"/>
                <a:gd name="connsiteX82" fmla="*/ 522252 w 6028896"/>
                <a:gd name="connsiteY82" fmla="*/ 722492 h 2465136"/>
                <a:gd name="connsiteX83" fmla="*/ 460015 w 6028896"/>
                <a:gd name="connsiteY83" fmla="*/ 722492 h 2465136"/>
                <a:gd name="connsiteX84" fmla="*/ 460015 w 6028896"/>
                <a:gd name="connsiteY84" fmla="*/ 654844 h 2465136"/>
                <a:gd name="connsiteX85" fmla="*/ 438366 w 6028896"/>
                <a:gd name="connsiteY85" fmla="*/ 654844 h 2465136"/>
                <a:gd name="connsiteX86" fmla="*/ 438366 w 6028896"/>
                <a:gd name="connsiteY86" fmla="*/ 619666 h 2465136"/>
                <a:gd name="connsiteX87" fmla="*/ 408601 w 6028896"/>
                <a:gd name="connsiteY87" fmla="*/ 619666 h 2465136"/>
                <a:gd name="connsiteX88" fmla="*/ 408601 w 6028896"/>
                <a:gd name="connsiteY88" fmla="*/ 549312 h 2465136"/>
                <a:gd name="connsiteX89" fmla="*/ 365306 w 6028896"/>
                <a:gd name="connsiteY89" fmla="*/ 549312 h 2465136"/>
                <a:gd name="connsiteX90" fmla="*/ 365306 w 6028896"/>
                <a:gd name="connsiteY90" fmla="*/ 514133 h 2465136"/>
                <a:gd name="connsiteX91" fmla="*/ 354481 w 6028896"/>
                <a:gd name="connsiteY91" fmla="*/ 514133 h 2465136"/>
                <a:gd name="connsiteX92" fmla="*/ 354481 w 6028896"/>
                <a:gd name="connsiteY92" fmla="*/ 478956 h 2465136"/>
                <a:gd name="connsiteX93" fmla="*/ 338246 w 6028896"/>
                <a:gd name="connsiteY93" fmla="*/ 478956 h 2465136"/>
                <a:gd name="connsiteX94" fmla="*/ 338246 w 6028896"/>
                <a:gd name="connsiteY94" fmla="*/ 392365 h 2465136"/>
                <a:gd name="connsiteX95" fmla="*/ 322010 w 6028896"/>
                <a:gd name="connsiteY95" fmla="*/ 392365 h 2465136"/>
                <a:gd name="connsiteX96" fmla="*/ 322010 w 6028896"/>
                <a:gd name="connsiteY96" fmla="*/ 349069 h 2465136"/>
                <a:gd name="connsiteX97" fmla="*/ 303068 w 6028896"/>
                <a:gd name="connsiteY97" fmla="*/ 349069 h 2465136"/>
                <a:gd name="connsiteX98" fmla="*/ 303068 w 6028896"/>
                <a:gd name="connsiteY98" fmla="*/ 300362 h 2465136"/>
                <a:gd name="connsiteX99" fmla="*/ 289538 w 6028896"/>
                <a:gd name="connsiteY99" fmla="*/ 300362 h 2465136"/>
                <a:gd name="connsiteX100" fmla="*/ 289538 w 6028896"/>
                <a:gd name="connsiteY100" fmla="*/ 267891 h 2465136"/>
                <a:gd name="connsiteX101" fmla="*/ 273303 w 6028896"/>
                <a:gd name="connsiteY101" fmla="*/ 267891 h 2465136"/>
                <a:gd name="connsiteX102" fmla="*/ 273303 w 6028896"/>
                <a:gd name="connsiteY102" fmla="*/ 230007 h 2465136"/>
                <a:gd name="connsiteX103" fmla="*/ 251655 w 6028896"/>
                <a:gd name="connsiteY103" fmla="*/ 230007 h 2465136"/>
                <a:gd name="connsiteX104" fmla="*/ 251655 w 6028896"/>
                <a:gd name="connsiteY104" fmla="*/ 197535 h 2465136"/>
                <a:gd name="connsiteX105" fmla="*/ 211065 w 6028896"/>
                <a:gd name="connsiteY105" fmla="*/ 197535 h 2465136"/>
                <a:gd name="connsiteX106" fmla="*/ 211065 w 6028896"/>
                <a:gd name="connsiteY106" fmla="*/ 124475 h 2465136"/>
                <a:gd name="connsiteX107" fmla="*/ 127181 w 6028896"/>
                <a:gd name="connsiteY107" fmla="*/ 124475 h 2465136"/>
                <a:gd name="connsiteX108" fmla="*/ 127181 w 6028896"/>
                <a:gd name="connsiteY108" fmla="*/ 67649 h 2465136"/>
                <a:gd name="connsiteX109" fmla="*/ 110944 w 6028896"/>
                <a:gd name="connsiteY109" fmla="*/ 67649 h 2465136"/>
                <a:gd name="connsiteX110" fmla="*/ 110944 w 6028896"/>
                <a:gd name="connsiteY110" fmla="*/ 40589 h 2465136"/>
                <a:gd name="connsiteX111" fmla="*/ 73061 w 6028896"/>
                <a:gd name="connsiteY111" fmla="*/ 40589 h 2465136"/>
                <a:gd name="connsiteX112" fmla="*/ 73061 w 6028896"/>
                <a:gd name="connsiteY112" fmla="*/ 0 h 2465136"/>
                <a:gd name="connsiteX113" fmla="*/ 0 w 6028896"/>
                <a:gd name="connsiteY113" fmla="*/ 0 h 24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28896" h="2465136">
                  <a:moveTo>
                    <a:pt x="6028897" y="2465137"/>
                  </a:moveTo>
                  <a:lnTo>
                    <a:pt x="4132012" y="2465137"/>
                  </a:lnTo>
                  <a:lnTo>
                    <a:pt x="4132012" y="2443486"/>
                  </a:lnTo>
                  <a:lnTo>
                    <a:pt x="3117276" y="2443486"/>
                  </a:lnTo>
                  <a:lnTo>
                    <a:pt x="3117276" y="2413721"/>
                  </a:lnTo>
                  <a:lnTo>
                    <a:pt x="3019854" y="2413721"/>
                  </a:lnTo>
                  <a:lnTo>
                    <a:pt x="3019854" y="2392071"/>
                  </a:lnTo>
                  <a:lnTo>
                    <a:pt x="2595020" y="2392071"/>
                  </a:lnTo>
                  <a:lnTo>
                    <a:pt x="2595020" y="2373135"/>
                  </a:lnTo>
                  <a:lnTo>
                    <a:pt x="2530078" y="2373135"/>
                  </a:lnTo>
                  <a:lnTo>
                    <a:pt x="2530078" y="2356895"/>
                  </a:lnTo>
                  <a:lnTo>
                    <a:pt x="2446192" y="2356895"/>
                  </a:lnTo>
                  <a:lnTo>
                    <a:pt x="2446192" y="2327129"/>
                  </a:lnTo>
                  <a:lnTo>
                    <a:pt x="2254072" y="2327129"/>
                  </a:lnTo>
                  <a:lnTo>
                    <a:pt x="2254072" y="2302774"/>
                  </a:lnTo>
                  <a:lnTo>
                    <a:pt x="2113360" y="2302774"/>
                  </a:lnTo>
                  <a:lnTo>
                    <a:pt x="2113360" y="2283838"/>
                  </a:lnTo>
                  <a:lnTo>
                    <a:pt x="1850879" y="2283838"/>
                  </a:lnTo>
                  <a:lnTo>
                    <a:pt x="1850879" y="2245947"/>
                  </a:lnTo>
                  <a:lnTo>
                    <a:pt x="1823819" y="2245947"/>
                  </a:lnTo>
                  <a:lnTo>
                    <a:pt x="1823819" y="2224307"/>
                  </a:lnTo>
                  <a:lnTo>
                    <a:pt x="1764287" y="2224307"/>
                  </a:lnTo>
                  <a:lnTo>
                    <a:pt x="1764287" y="2205361"/>
                  </a:lnTo>
                  <a:lnTo>
                    <a:pt x="1699346" y="2205361"/>
                  </a:lnTo>
                  <a:lnTo>
                    <a:pt x="1699346" y="2159356"/>
                  </a:lnTo>
                  <a:lnTo>
                    <a:pt x="1593818" y="2159356"/>
                  </a:lnTo>
                  <a:lnTo>
                    <a:pt x="1593818" y="2083594"/>
                  </a:lnTo>
                  <a:lnTo>
                    <a:pt x="1561338" y="2083594"/>
                  </a:lnTo>
                  <a:lnTo>
                    <a:pt x="1561338" y="2061944"/>
                  </a:lnTo>
                  <a:lnTo>
                    <a:pt x="1507227" y="2061944"/>
                  </a:lnTo>
                  <a:lnTo>
                    <a:pt x="1507227" y="2015947"/>
                  </a:lnTo>
                  <a:lnTo>
                    <a:pt x="1442276" y="2015947"/>
                  </a:lnTo>
                  <a:lnTo>
                    <a:pt x="1442276" y="1999707"/>
                  </a:lnTo>
                  <a:lnTo>
                    <a:pt x="1352979" y="1999707"/>
                  </a:lnTo>
                  <a:lnTo>
                    <a:pt x="1352979" y="1967236"/>
                  </a:lnTo>
                  <a:lnTo>
                    <a:pt x="1328633" y="1967236"/>
                  </a:lnTo>
                  <a:lnTo>
                    <a:pt x="1328633" y="1942881"/>
                  </a:lnTo>
                  <a:lnTo>
                    <a:pt x="1255566" y="1942881"/>
                  </a:lnTo>
                  <a:lnTo>
                    <a:pt x="1255566" y="1921240"/>
                  </a:lnTo>
                  <a:lnTo>
                    <a:pt x="1179805" y="1921240"/>
                  </a:lnTo>
                  <a:lnTo>
                    <a:pt x="1179805" y="1905000"/>
                  </a:lnTo>
                  <a:lnTo>
                    <a:pt x="1093213" y="1905000"/>
                  </a:lnTo>
                  <a:lnTo>
                    <a:pt x="1093213" y="1850879"/>
                  </a:lnTo>
                  <a:lnTo>
                    <a:pt x="1071563" y="1850879"/>
                  </a:lnTo>
                  <a:lnTo>
                    <a:pt x="1071563" y="1834648"/>
                  </a:lnTo>
                  <a:lnTo>
                    <a:pt x="1052617" y="1834648"/>
                  </a:lnTo>
                  <a:lnTo>
                    <a:pt x="1052617" y="1807588"/>
                  </a:lnTo>
                  <a:lnTo>
                    <a:pt x="1003916" y="1807588"/>
                  </a:lnTo>
                  <a:lnTo>
                    <a:pt x="1003916" y="1785938"/>
                  </a:lnTo>
                  <a:lnTo>
                    <a:pt x="963320" y="1785938"/>
                  </a:lnTo>
                  <a:lnTo>
                    <a:pt x="963320" y="1739932"/>
                  </a:lnTo>
                  <a:lnTo>
                    <a:pt x="909204" y="1739932"/>
                  </a:lnTo>
                  <a:lnTo>
                    <a:pt x="909204" y="1669580"/>
                  </a:lnTo>
                  <a:lnTo>
                    <a:pt x="887557" y="1669580"/>
                  </a:lnTo>
                  <a:lnTo>
                    <a:pt x="887557" y="1612754"/>
                  </a:lnTo>
                  <a:lnTo>
                    <a:pt x="863203" y="1612754"/>
                  </a:lnTo>
                  <a:lnTo>
                    <a:pt x="863203" y="1531572"/>
                  </a:lnTo>
                  <a:lnTo>
                    <a:pt x="830731" y="1531572"/>
                  </a:lnTo>
                  <a:lnTo>
                    <a:pt x="830731" y="1504521"/>
                  </a:lnTo>
                  <a:lnTo>
                    <a:pt x="803672" y="1504521"/>
                  </a:lnTo>
                  <a:lnTo>
                    <a:pt x="803672" y="1398984"/>
                  </a:lnTo>
                  <a:lnTo>
                    <a:pt x="771200" y="1398984"/>
                  </a:lnTo>
                  <a:lnTo>
                    <a:pt x="771200" y="1328633"/>
                  </a:lnTo>
                  <a:lnTo>
                    <a:pt x="746847" y="1328633"/>
                  </a:lnTo>
                  <a:lnTo>
                    <a:pt x="746847" y="1279922"/>
                  </a:lnTo>
                  <a:lnTo>
                    <a:pt x="722493" y="1279922"/>
                  </a:lnTo>
                  <a:lnTo>
                    <a:pt x="722493" y="1193330"/>
                  </a:lnTo>
                  <a:lnTo>
                    <a:pt x="706257" y="1193330"/>
                  </a:lnTo>
                  <a:lnTo>
                    <a:pt x="706257" y="1150039"/>
                  </a:lnTo>
                  <a:lnTo>
                    <a:pt x="681903" y="1150039"/>
                  </a:lnTo>
                  <a:lnTo>
                    <a:pt x="681903" y="1071563"/>
                  </a:lnTo>
                  <a:lnTo>
                    <a:pt x="662962" y="1071563"/>
                  </a:lnTo>
                  <a:lnTo>
                    <a:pt x="662962" y="1012031"/>
                  </a:lnTo>
                  <a:lnTo>
                    <a:pt x="627784" y="1012031"/>
                  </a:lnTo>
                  <a:lnTo>
                    <a:pt x="627784" y="903793"/>
                  </a:lnTo>
                  <a:lnTo>
                    <a:pt x="603431" y="903793"/>
                  </a:lnTo>
                  <a:lnTo>
                    <a:pt x="603431" y="879439"/>
                  </a:lnTo>
                  <a:lnTo>
                    <a:pt x="589900" y="879439"/>
                  </a:lnTo>
                  <a:lnTo>
                    <a:pt x="589900" y="833438"/>
                  </a:lnTo>
                  <a:lnTo>
                    <a:pt x="549312" y="833438"/>
                  </a:lnTo>
                  <a:lnTo>
                    <a:pt x="549312" y="782024"/>
                  </a:lnTo>
                  <a:lnTo>
                    <a:pt x="522252" y="782024"/>
                  </a:lnTo>
                  <a:lnTo>
                    <a:pt x="522252" y="722492"/>
                  </a:lnTo>
                  <a:lnTo>
                    <a:pt x="460015" y="722492"/>
                  </a:lnTo>
                  <a:lnTo>
                    <a:pt x="460015" y="654844"/>
                  </a:lnTo>
                  <a:lnTo>
                    <a:pt x="438366" y="654844"/>
                  </a:lnTo>
                  <a:lnTo>
                    <a:pt x="438366" y="619666"/>
                  </a:lnTo>
                  <a:lnTo>
                    <a:pt x="408601" y="619666"/>
                  </a:lnTo>
                  <a:lnTo>
                    <a:pt x="408601" y="549312"/>
                  </a:lnTo>
                  <a:lnTo>
                    <a:pt x="365306" y="549312"/>
                  </a:lnTo>
                  <a:lnTo>
                    <a:pt x="365306" y="514133"/>
                  </a:lnTo>
                  <a:lnTo>
                    <a:pt x="354481" y="514133"/>
                  </a:lnTo>
                  <a:lnTo>
                    <a:pt x="354481" y="478956"/>
                  </a:lnTo>
                  <a:lnTo>
                    <a:pt x="338246" y="478956"/>
                  </a:lnTo>
                  <a:lnTo>
                    <a:pt x="338246" y="392365"/>
                  </a:lnTo>
                  <a:lnTo>
                    <a:pt x="322010" y="392365"/>
                  </a:lnTo>
                  <a:lnTo>
                    <a:pt x="322010" y="349069"/>
                  </a:lnTo>
                  <a:lnTo>
                    <a:pt x="303068" y="349069"/>
                  </a:lnTo>
                  <a:lnTo>
                    <a:pt x="303068" y="300362"/>
                  </a:lnTo>
                  <a:lnTo>
                    <a:pt x="289538" y="300362"/>
                  </a:lnTo>
                  <a:lnTo>
                    <a:pt x="289538" y="267891"/>
                  </a:lnTo>
                  <a:lnTo>
                    <a:pt x="273303" y="267891"/>
                  </a:lnTo>
                  <a:lnTo>
                    <a:pt x="273303" y="230007"/>
                  </a:lnTo>
                  <a:lnTo>
                    <a:pt x="251655" y="230007"/>
                  </a:lnTo>
                  <a:lnTo>
                    <a:pt x="251655" y="197535"/>
                  </a:lnTo>
                  <a:lnTo>
                    <a:pt x="211065" y="197535"/>
                  </a:lnTo>
                  <a:lnTo>
                    <a:pt x="211065" y="124475"/>
                  </a:lnTo>
                  <a:lnTo>
                    <a:pt x="127181" y="124475"/>
                  </a:lnTo>
                  <a:lnTo>
                    <a:pt x="127181" y="67649"/>
                  </a:lnTo>
                  <a:lnTo>
                    <a:pt x="110944" y="67649"/>
                  </a:lnTo>
                  <a:lnTo>
                    <a:pt x="110944" y="40589"/>
                  </a:lnTo>
                  <a:lnTo>
                    <a:pt x="73061" y="40589"/>
                  </a:lnTo>
                  <a:lnTo>
                    <a:pt x="73061" y="0"/>
                  </a:lnTo>
                  <a:lnTo>
                    <a:pt x="0" y="0"/>
                  </a:lnTo>
                </a:path>
              </a:pathLst>
            </a:custGeom>
            <a:noFill/>
            <a:ln w="22225" cap="flat">
              <a:solidFill>
                <a:srgbClr val="B60D27"/>
              </a:solidFill>
              <a:prstDash val="solid"/>
              <a:miter/>
            </a:ln>
          </p:spPr>
          <p:txBody>
            <a:bodyPr rtlCol="0" anchor="ctr"/>
            <a:lstStyle/>
            <a:p>
              <a:endParaRPr lang="en-GB"/>
            </a:p>
          </p:txBody>
        </p:sp>
        <p:sp>
          <p:nvSpPr>
            <p:cNvPr id="78" name="Freeform: Shape 386">
              <a:extLst>
                <a:ext uri="{FF2B5EF4-FFF2-40B4-BE49-F238E27FC236}">
                  <a16:creationId xmlns:a16="http://schemas.microsoft.com/office/drawing/2014/main" id="{0D9B5795-4621-4C20-AA73-902B42458984}"/>
                </a:ext>
              </a:extLst>
            </p:cNvPr>
            <p:cNvSpPr/>
            <p:nvPr/>
          </p:nvSpPr>
          <p:spPr>
            <a:xfrm>
              <a:off x="5102694" y="442387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60D27"/>
              </a:solidFill>
              <a:prstDash val="solid"/>
              <a:miter/>
            </a:ln>
          </p:spPr>
          <p:txBody>
            <a:bodyPr rtlCol="0" anchor="ctr"/>
            <a:lstStyle/>
            <a:p>
              <a:endParaRPr lang="en-GB"/>
            </a:p>
          </p:txBody>
        </p:sp>
        <p:sp>
          <p:nvSpPr>
            <p:cNvPr id="79" name="Freeform: Shape 387">
              <a:extLst>
                <a:ext uri="{FF2B5EF4-FFF2-40B4-BE49-F238E27FC236}">
                  <a16:creationId xmlns:a16="http://schemas.microsoft.com/office/drawing/2014/main" id="{84167970-9A1D-4E3E-A0D4-12714F1A7A0B}"/>
                </a:ext>
              </a:extLst>
            </p:cNvPr>
            <p:cNvSpPr/>
            <p:nvPr/>
          </p:nvSpPr>
          <p:spPr>
            <a:xfrm>
              <a:off x="6207604" y="457627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60D27"/>
              </a:solidFill>
              <a:prstDash val="solid"/>
              <a:miter/>
            </a:ln>
          </p:spPr>
          <p:txBody>
            <a:bodyPr rtlCol="0" anchor="ctr"/>
            <a:lstStyle/>
            <a:p>
              <a:endParaRPr lang="en-GB"/>
            </a:p>
          </p:txBody>
        </p:sp>
        <p:sp>
          <p:nvSpPr>
            <p:cNvPr id="80" name="Freeform: Shape 388">
              <a:extLst>
                <a:ext uri="{FF2B5EF4-FFF2-40B4-BE49-F238E27FC236}">
                  <a16:creationId xmlns:a16="http://schemas.microsoft.com/office/drawing/2014/main" id="{2D67E1C8-466E-419F-BE91-5069F5C919F6}"/>
                </a:ext>
              </a:extLst>
            </p:cNvPr>
            <p:cNvSpPr/>
            <p:nvPr/>
          </p:nvSpPr>
          <p:spPr>
            <a:xfrm>
              <a:off x="7941163" y="459532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60D27"/>
              </a:solidFill>
              <a:prstDash val="solid"/>
              <a:miter/>
            </a:ln>
          </p:spPr>
          <p:txBody>
            <a:bodyPr rtlCol="0" anchor="ctr"/>
            <a:lstStyle/>
            <a:p>
              <a:endParaRPr lang="en-GB"/>
            </a:p>
          </p:txBody>
        </p:sp>
        <p:sp>
          <p:nvSpPr>
            <p:cNvPr id="81" name="Freeform: Shape 389">
              <a:extLst>
                <a:ext uri="{FF2B5EF4-FFF2-40B4-BE49-F238E27FC236}">
                  <a16:creationId xmlns:a16="http://schemas.microsoft.com/office/drawing/2014/main" id="{FC014600-FB82-4651-928D-CB00885C0DC5}"/>
                </a:ext>
              </a:extLst>
            </p:cNvPr>
            <p:cNvSpPr/>
            <p:nvPr/>
          </p:nvSpPr>
          <p:spPr>
            <a:xfrm>
              <a:off x="9103222" y="459532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60D27"/>
              </a:solidFill>
              <a:prstDash val="solid"/>
              <a:miter/>
            </a:ln>
          </p:spPr>
          <p:txBody>
            <a:bodyPr rtlCol="0" anchor="ctr"/>
            <a:lstStyle/>
            <a:p>
              <a:endParaRPr lang="en-GB"/>
            </a:p>
          </p:txBody>
        </p:sp>
      </p:grpSp>
      <p:sp>
        <p:nvSpPr>
          <p:cNvPr id="82" name="TextBox 81">
            <a:extLst>
              <a:ext uri="{FF2B5EF4-FFF2-40B4-BE49-F238E27FC236}">
                <a16:creationId xmlns:a16="http://schemas.microsoft.com/office/drawing/2014/main" id="{1F37C894-B322-4D5F-9BB3-D493624FBE4A}"/>
              </a:ext>
            </a:extLst>
          </p:cNvPr>
          <p:cNvSpPr txBox="1"/>
          <p:nvPr/>
        </p:nvSpPr>
        <p:spPr>
          <a:xfrm rot="16200000">
            <a:off x="5860035" y="3698224"/>
            <a:ext cx="1309974"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OSの確率</a:t>
            </a:r>
          </a:p>
        </p:txBody>
      </p:sp>
      <p:sp>
        <p:nvSpPr>
          <p:cNvPr id="83" name="Freeform 21">
            <a:extLst>
              <a:ext uri="{FF2B5EF4-FFF2-40B4-BE49-F238E27FC236}">
                <a16:creationId xmlns:a16="http://schemas.microsoft.com/office/drawing/2014/main" id="{039ED590-D3C5-4328-8DE0-E0B7A3C17DA1}"/>
              </a:ext>
            </a:extLst>
          </p:cNvPr>
          <p:cNvSpPr>
            <a:spLocks/>
          </p:cNvSpPr>
          <p:nvPr/>
        </p:nvSpPr>
        <p:spPr bwMode="auto">
          <a:xfrm>
            <a:off x="7003448" y="2817568"/>
            <a:ext cx="4829170" cy="204816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84" name="Group 83">
            <a:extLst>
              <a:ext uri="{FF2B5EF4-FFF2-40B4-BE49-F238E27FC236}">
                <a16:creationId xmlns:a16="http://schemas.microsoft.com/office/drawing/2014/main" id="{ADC02129-E75C-4230-B837-24E1E4392712}"/>
              </a:ext>
            </a:extLst>
          </p:cNvPr>
          <p:cNvGrpSpPr/>
          <p:nvPr/>
        </p:nvGrpSpPr>
        <p:grpSpPr>
          <a:xfrm>
            <a:off x="6574579" y="2616653"/>
            <a:ext cx="433140" cy="2401701"/>
            <a:chOff x="679001" y="2969006"/>
            <a:chExt cx="433140" cy="1846240"/>
          </a:xfrm>
        </p:grpSpPr>
        <p:sp>
          <p:nvSpPr>
            <p:cNvPr id="85" name="Line 6">
              <a:extLst>
                <a:ext uri="{FF2B5EF4-FFF2-40B4-BE49-F238E27FC236}">
                  <a16:creationId xmlns:a16="http://schemas.microsoft.com/office/drawing/2014/main" id="{B0913B6E-D830-4C77-9441-A606F07B3197}"/>
                </a:ext>
              </a:extLst>
            </p:cNvPr>
            <p:cNvSpPr>
              <a:spLocks noChangeShapeType="1"/>
            </p:cNvSpPr>
            <p:nvPr/>
          </p:nvSpPr>
          <p:spPr bwMode="auto">
            <a:xfrm>
              <a:off x="1035250" y="3124603"/>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6" name="Line 7">
              <a:extLst>
                <a:ext uri="{FF2B5EF4-FFF2-40B4-BE49-F238E27FC236}">
                  <a16:creationId xmlns:a16="http://schemas.microsoft.com/office/drawing/2014/main" id="{1F3F7039-66EA-4621-B438-801A59BC6FA6}"/>
                </a:ext>
              </a:extLst>
            </p:cNvPr>
            <p:cNvSpPr>
              <a:spLocks noChangeShapeType="1"/>
            </p:cNvSpPr>
            <p:nvPr/>
          </p:nvSpPr>
          <p:spPr bwMode="auto">
            <a:xfrm>
              <a:off x="1035250" y="3446886"/>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7" name="Line 8">
              <a:extLst>
                <a:ext uri="{FF2B5EF4-FFF2-40B4-BE49-F238E27FC236}">
                  <a16:creationId xmlns:a16="http://schemas.microsoft.com/office/drawing/2014/main" id="{71BDAAAA-3E2E-46B9-A6A6-7F4166F18B34}"/>
                </a:ext>
              </a:extLst>
            </p:cNvPr>
            <p:cNvSpPr>
              <a:spLocks noChangeShapeType="1"/>
            </p:cNvSpPr>
            <p:nvPr/>
          </p:nvSpPr>
          <p:spPr bwMode="auto">
            <a:xfrm>
              <a:off x="1035250" y="3754699"/>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8" name="Line 9">
              <a:extLst>
                <a:ext uri="{FF2B5EF4-FFF2-40B4-BE49-F238E27FC236}">
                  <a16:creationId xmlns:a16="http://schemas.microsoft.com/office/drawing/2014/main" id="{A65EEC28-2496-4398-8771-78A5A717EBB2}"/>
                </a:ext>
              </a:extLst>
            </p:cNvPr>
            <p:cNvSpPr>
              <a:spLocks noChangeShapeType="1"/>
            </p:cNvSpPr>
            <p:nvPr/>
          </p:nvSpPr>
          <p:spPr bwMode="auto">
            <a:xfrm>
              <a:off x="1035250" y="4072459"/>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9" name="Line 10">
              <a:extLst>
                <a:ext uri="{FF2B5EF4-FFF2-40B4-BE49-F238E27FC236}">
                  <a16:creationId xmlns:a16="http://schemas.microsoft.com/office/drawing/2014/main" id="{2086BE2F-5131-43A5-86CA-AF37D719C03F}"/>
                </a:ext>
              </a:extLst>
            </p:cNvPr>
            <p:cNvSpPr>
              <a:spLocks noChangeShapeType="1"/>
            </p:cNvSpPr>
            <p:nvPr/>
          </p:nvSpPr>
          <p:spPr bwMode="auto">
            <a:xfrm>
              <a:off x="1035250" y="4383589"/>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90" name="Line 11">
              <a:extLst>
                <a:ext uri="{FF2B5EF4-FFF2-40B4-BE49-F238E27FC236}">
                  <a16:creationId xmlns:a16="http://schemas.microsoft.com/office/drawing/2014/main" id="{18C01898-E5F1-42E5-A7C2-144564358E8F}"/>
                </a:ext>
              </a:extLst>
            </p:cNvPr>
            <p:cNvSpPr>
              <a:spLocks noChangeShapeType="1"/>
            </p:cNvSpPr>
            <p:nvPr/>
          </p:nvSpPr>
          <p:spPr bwMode="auto">
            <a:xfrm>
              <a:off x="1035250" y="4698034"/>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91" name="TextBox 90">
              <a:extLst>
                <a:ext uri="{FF2B5EF4-FFF2-40B4-BE49-F238E27FC236}">
                  <a16:creationId xmlns:a16="http://schemas.microsoft.com/office/drawing/2014/main" id="{AE91CFB3-0FFC-4CE5-9C1F-DD34839FF917}"/>
                </a:ext>
              </a:extLst>
            </p:cNvPr>
            <p:cNvSpPr txBox="1"/>
            <p:nvPr/>
          </p:nvSpPr>
          <p:spPr>
            <a:xfrm>
              <a:off x="679001" y="2969006"/>
              <a:ext cx="43313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a:t>
              </a:r>
            </a:p>
          </p:txBody>
        </p:sp>
        <p:sp>
          <p:nvSpPr>
            <p:cNvPr id="92" name="TextBox 91">
              <a:extLst>
                <a:ext uri="{FF2B5EF4-FFF2-40B4-BE49-F238E27FC236}">
                  <a16:creationId xmlns:a16="http://schemas.microsoft.com/office/drawing/2014/main" id="{88C8C2C9-83FA-4ECF-80FA-9964184EFF3D}"/>
                </a:ext>
              </a:extLst>
            </p:cNvPr>
            <p:cNvSpPr txBox="1"/>
            <p:nvPr/>
          </p:nvSpPr>
          <p:spPr>
            <a:xfrm>
              <a:off x="679002" y="3292481"/>
              <a:ext cx="433131"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0.8</a:t>
              </a:r>
            </a:p>
          </p:txBody>
        </p:sp>
        <p:sp>
          <p:nvSpPr>
            <p:cNvPr id="93" name="TextBox 92">
              <a:extLst>
                <a:ext uri="{FF2B5EF4-FFF2-40B4-BE49-F238E27FC236}">
                  <a16:creationId xmlns:a16="http://schemas.microsoft.com/office/drawing/2014/main" id="{2D08F0B5-8A4E-4311-892F-6D737F52179B}"/>
                </a:ext>
              </a:extLst>
            </p:cNvPr>
            <p:cNvSpPr txBox="1"/>
            <p:nvPr/>
          </p:nvSpPr>
          <p:spPr>
            <a:xfrm>
              <a:off x="679002" y="3600151"/>
              <a:ext cx="433131"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0.6</a:t>
              </a:r>
            </a:p>
          </p:txBody>
        </p:sp>
        <p:sp>
          <p:nvSpPr>
            <p:cNvPr id="94" name="TextBox 93">
              <a:extLst>
                <a:ext uri="{FF2B5EF4-FFF2-40B4-BE49-F238E27FC236}">
                  <a16:creationId xmlns:a16="http://schemas.microsoft.com/office/drawing/2014/main" id="{2700B26B-FD23-491A-9165-BD3B0423DB4D}"/>
                </a:ext>
              </a:extLst>
            </p:cNvPr>
            <p:cNvSpPr txBox="1"/>
            <p:nvPr/>
          </p:nvSpPr>
          <p:spPr>
            <a:xfrm>
              <a:off x="679002" y="3917772"/>
              <a:ext cx="433131"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0.4</a:t>
              </a:r>
            </a:p>
          </p:txBody>
        </p:sp>
        <p:sp>
          <p:nvSpPr>
            <p:cNvPr id="95" name="TextBox 94">
              <a:extLst>
                <a:ext uri="{FF2B5EF4-FFF2-40B4-BE49-F238E27FC236}">
                  <a16:creationId xmlns:a16="http://schemas.microsoft.com/office/drawing/2014/main" id="{B56D7BC1-AFD1-49D4-AC78-A790C2D932C1}"/>
                </a:ext>
              </a:extLst>
            </p:cNvPr>
            <p:cNvSpPr txBox="1"/>
            <p:nvPr/>
          </p:nvSpPr>
          <p:spPr>
            <a:xfrm>
              <a:off x="679002" y="4228758"/>
              <a:ext cx="433131"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0.2</a:t>
              </a:r>
            </a:p>
          </p:txBody>
        </p:sp>
        <p:sp>
          <p:nvSpPr>
            <p:cNvPr id="96" name="TextBox 95">
              <a:extLst>
                <a:ext uri="{FF2B5EF4-FFF2-40B4-BE49-F238E27FC236}">
                  <a16:creationId xmlns:a16="http://schemas.microsoft.com/office/drawing/2014/main" id="{FF9F8E64-5509-42A6-8D3F-249459C11914}"/>
                </a:ext>
              </a:extLst>
            </p:cNvPr>
            <p:cNvSpPr txBox="1"/>
            <p:nvPr/>
          </p:nvSpPr>
          <p:spPr>
            <a:xfrm>
              <a:off x="828089" y="4578651"/>
              <a:ext cx="284052" cy="236595"/>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sp>
        <p:nvSpPr>
          <p:cNvPr id="97" name="TextBox 96">
            <a:extLst>
              <a:ext uri="{FF2B5EF4-FFF2-40B4-BE49-F238E27FC236}">
                <a16:creationId xmlns:a16="http://schemas.microsoft.com/office/drawing/2014/main" id="{BC2815F0-0C11-43DB-AB8A-A1F8D8940C8E}"/>
              </a:ext>
            </a:extLst>
          </p:cNvPr>
          <p:cNvSpPr txBox="1"/>
          <p:nvPr/>
        </p:nvSpPr>
        <p:spPr>
          <a:xfrm>
            <a:off x="8288424" y="5153169"/>
            <a:ext cx="2351926"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無作為化後の月数</a:t>
            </a:r>
          </a:p>
        </p:txBody>
      </p:sp>
      <p:grpSp>
        <p:nvGrpSpPr>
          <p:cNvPr id="98" name="Group 97">
            <a:extLst>
              <a:ext uri="{FF2B5EF4-FFF2-40B4-BE49-F238E27FC236}">
                <a16:creationId xmlns:a16="http://schemas.microsoft.com/office/drawing/2014/main" id="{7BA83ACE-D992-4556-BDE7-CC64EB9B9F01}"/>
              </a:ext>
            </a:extLst>
          </p:cNvPr>
          <p:cNvGrpSpPr/>
          <p:nvPr/>
        </p:nvGrpSpPr>
        <p:grpSpPr>
          <a:xfrm>
            <a:off x="6844744" y="4870944"/>
            <a:ext cx="5107231" cy="360147"/>
            <a:chOff x="1036254" y="4715296"/>
            <a:chExt cx="2242091" cy="360147"/>
          </a:xfrm>
        </p:grpSpPr>
        <p:sp>
          <p:nvSpPr>
            <p:cNvPr id="99" name="Line 21">
              <a:extLst>
                <a:ext uri="{FF2B5EF4-FFF2-40B4-BE49-F238E27FC236}">
                  <a16:creationId xmlns:a16="http://schemas.microsoft.com/office/drawing/2014/main" id="{4FDC1E99-C9D4-417D-BA2A-2F24C0688933}"/>
                </a:ext>
              </a:extLst>
            </p:cNvPr>
            <p:cNvSpPr>
              <a:spLocks noChangeShapeType="1"/>
            </p:cNvSpPr>
            <p:nvPr/>
          </p:nvSpPr>
          <p:spPr bwMode="auto">
            <a:xfrm>
              <a:off x="3221256"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00" name="TextBox 99">
              <a:extLst>
                <a:ext uri="{FF2B5EF4-FFF2-40B4-BE49-F238E27FC236}">
                  <a16:creationId xmlns:a16="http://schemas.microsoft.com/office/drawing/2014/main" id="{66765808-A7D3-4D8A-A6BF-38776FEAE4BE}"/>
                </a:ext>
              </a:extLst>
            </p:cNvPr>
            <p:cNvSpPr txBox="1"/>
            <p:nvPr/>
          </p:nvSpPr>
          <p:spPr>
            <a:xfrm>
              <a:off x="3159167" y="4787296"/>
              <a:ext cx="119178"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84</a:t>
              </a:r>
            </a:p>
          </p:txBody>
        </p:sp>
        <p:sp>
          <p:nvSpPr>
            <p:cNvPr id="101" name="Line 21">
              <a:extLst>
                <a:ext uri="{FF2B5EF4-FFF2-40B4-BE49-F238E27FC236}">
                  <a16:creationId xmlns:a16="http://schemas.microsoft.com/office/drawing/2014/main" id="{5A9069FE-27DC-4C3A-A19F-18D573ECE554}"/>
                </a:ext>
              </a:extLst>
            </p:cNvPr>
            <p:cNvSpPr>
              <a:spLocks noChangeShapeType="1"/>
            </p:cNvSpPr>
            <p:nvPr/>
          </p:nvSpPr>
          <p:spPr bwMode="auto">
            <a:xfrm>
              <a:off x="2919350"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02" name="TextBox 101">
              <a:extLst>
                <a:ext uri="{FF2B5EF4-FFF2-40B4-BE49-F238E27FC236}">
                  <a16:creationId xmlns:a16="http://schemas.microsoft.com/office/drawing/2014/main" id="{D8873EFB-897F-494B-A9D4-A4592CED87B4}"/>
                </a:ext>
              </a:extLst>
            </p:cNvPr>
            <p:cNvSpPr txBox="1"/>
            <p:nvPr/>
          </p:nvSpPr>
          <p:spPr>
            <a:xfrm>
              <a:off x="2857260" y="4787296"/>
              <a:ext cx="119178"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72</a:t>
              </a:r>
            </a:p>
          </p:txBody>
        </p:sp>
        <p:sp>
          <p:nvSpPr>
            <p:cNvPr id="103" name="Line 21">
              <a:extLst>
                <a:ext uri="{FF2B5EF4-FFF2-40B4-BE49-F238E27FC236}">
                  <a16:creationId xmlns:a16="http://schemas.microsoft.com/office/drawing/2014/main" id="{0959D1E7-7DCC-4D63-872C-79F0F720B916}"/>
                </a:ext>
              </a:extLst>
            </p:cNvPr>
            <p:cNvSpPr>
              <a:spLocks noChangeShapeType="1"/>
            </p:cNvSpPr>
            <p:nvPr/>
          </p:nvSpPr>
          <p:spPr bwMode="auto">
            <a:xfrm>
              <a:off x="2617443"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04" name="TextBox 103">
              <a:extLst>
                <a:ext uri="{FF2B5EF4-FFF2-40B4-BE49-F238E27FC236}">
                  <a16:creationId xmlns:a16="http://schemas.microsoft.com/office/drawing/2014/main" id="{794D1A2C-67B5-464B-B615-EA2511FAED95}"/>
                </a:ext>
              </a:extLst>
            </p:cNvPr>
            <p:cNvSpPr txBox="1"/>
            <p:nvPr/>
          </p:nvSpPr>
          <p:spPr>
            <a:xfrm>
              <a:off x="2555352" y="4787296"/>
              <a:ext cx="119178"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60</a:t>
              </a:r>
            </a:p>
          </p:txBody>
        </p:sp>
        <p:sp>
          <p:nvSpPr>
            <p:cNvPr id="105" name="Line 21">
              <a:extLst>
                <a:ext uri="{FF2B5EF4-FFF2-40B4-BE49-F238E27FC236}">
                  <a16:creationId xmlns:a16="http://schemas.microsoft.com/office/drawing/2014/main" id="{5E901A01-663B-457D-8478-CE30F97DA2AE}"/>
                </a:ext>
              </a:extLst>
            </p:cNvPr>
            <p:cNvSpPr>
              <a:spLocks noChangeShapeType="1"/>
            </p:cNvSpPr>
            <p:nvPr/>
          </p:nvSpPr>
          <p:spPr bwMode="auto">
            <a:xfrm>
              <a:off x="2315537"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06" name="TextBox 105">
              <a:extLst>
                <a:ext uri="{FF2B5EF4-FFF2-40B4-BE49-F238E27FC236}">
                  <a16:creationId xmlns:a16="http://schemas.microsoft.com/office/drawing/2014/main" id="{5DEC321F-C553-4CA8-B550-27DC182B47B5}"/>
                </a:ext>
              </a:extLst>
            </p:cNvPr>
            <p:cNvSpPr txBox="1"/>
            <p:nvPr/>
          </p:nvSpPr>
          <p:spPr>
            <a:xfrm>
              <a:off x="2253446" y="4787296"/>
              <a:ext cx="119178"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48</a:t>
              </a:r>
            </a:p>
          </p:txBody>
        </p:sp>
        <p:sp>
          <p:nvSpPr>
            <p:cNvPr id="107" name="Line 21">
              <a:extLst>
                <a:ext uri="{FF2B5EF4-FFF2-40B4-BE49-F238E27FC236}">
                  <a16:creationId xmlns:a16="http://schemas.microsoft.com/office/drawing/2014/main" id="{03089C5F-D37F-4E7C-842F-ACD814856EC0}"/>
                </a:ext>
              </a:extLst>
            </p:cNvPr>
            <p:cNvSpPr>
              <a:spLocks noChangeShapeType="1"/>
            </p:cNvSpPr>
            <p:nvPr/>
          </p:nvSpPr>
          <p:spPr bwMode="auto">
            <a:xfrm>
              <a:off x="2013630"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08" name="TextBox 107">
              <a:extLst>
                <a:ext uri="{FF2B5EF4-FFF2-40B4-BE49-F238E27FC236}">
                  <a16:creationId xmlns:a16="http://schemas.microsoft.com/office/drawing/2014/main" id="{0ED0B901-E849-425B-884F-60FC824EF776}"/>
                </a:ext>
              </a:extLst>
            </p:cNvPr>
            <p:cNvSpPr txBox="1"/>
            <p:nvPr/>
          </p:nvSpPr>
          <p:spPr>
            <a:xfrm>
              <a:off x="1951540" y="4787296"/>
              <a:ext cx="119178"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36</a:t>
              </a:r>
            </a:p>
          </p:txBody>
        </p:sp>
        <p:sp>
          <p:nvSpPr>
            <p:cNvPr id="109" name="Line 21">
              <a:extLst>
                <a:ext uri="{FF2B5EF4-FFF2-40B4-BE49-F238E27FC236}">
                  <a16:creationId xmlns:a16="http://schemas.microsoft.com/office/drawing/2014/main" id="{35DF36C0-46C5-4080-929F-57D18234ABEF}"/>
                </a:ext>
              </a:extLst>
            </p:cNvPr>
            <p:cNvSpPr>
              <a:spLocks noChangeShapeType="1"/>
            </p:cNvSpPr>
            <p:nvPr/>
          </p:nvSpPr>
          <p:spPr bwMode="auto">
            <a:xfrm>
              <a:off x="1711723"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10" name="TextBox 109">
              <a:extLst>
                <a:ext uri="{FF2B5EF4-FFF2-40B4-BE49-F238E27FC236}">
                  <a16:creationId xmlns:a16="http://schemas.microsoft.com/office/drawing/2014/main" id="{9A8C60A4-6B1C-4491-B402-0D294DBAB1A9}"/>
                </a:ext>
              </a:extLst>
            </p:cNvPr>
            <p:cNvSpPr txBox="1"/>
            <p:nvPr/>
          </p:nvSpPr>
          <p:spPr>
            <a:xfrm>
              <a:off x="1649633" y="4787296"/>
              <a:ext cx="119178"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24</a:t>
              </a:r>
            </a:p>
          </p:txBody>
        </p:sp>
        <p:sp>
          <p:nvSpPr>
            <p:cNvPr id="111" name="Line 21">
              <a:extLst>
                <a:ext uri="{FF2B5EF4-FFF2-40B4-BE49-F238E27FC236}">
                  <a16:creationId xmlns:a16="http://schemas.microsoft.com/office/drawing/2014/main" id="{21D48685-9018-47E3-9EEB-328988449048}"/>
                </a:ext>
              </a:extLst>
            </p:cNvPr>
            <p:cNvSpPr>
              <a:spLocks noChangeShapeType="1"/>
            </p:cNvSpPr>
            <p:nvPr/>
          </p:nvSpPr>
          <p:spPr bwMode="auto">
            <a:xfrm>
              <a:off x="1409817"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12" name="TextBox 111">
              <a:extLst>
                <a:ext uri="{FF2B5EF4-FFF2-40B4-BE49-F238E27FC236}">
                  <a16:creationId xmlns:a16="http://schemas.microsoft.com/office/drawing/2014/main" id="{7AAC0F48-F679-4E57-B219-9054C81D05DC}"/>
                </a:ext>
              </a:extLst>
            </p:cNvPr>
            <p:cNvSpPr txBox="1"/>
            <p:nvPr/>
          </p:nvSpPr>
          <p:spPr>
            <a:xfrm>
              <a:off x="1347727" y="4787296"/>
              <a:ext cx="119178"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12</a:t>
              </a:r>
            </a:p>
          </p:txBody>
        </p:sp>
        <p:sp>
          <p:nvSpPr>
            <p:cNvPr id="113" name="Line 21">
              <a:extLst>
                <a:ext uri="{FF2B5EF4-FFF2-40B4-BE49-F238E27FC236}">
                  <a16:creationId xmlns:a16="http://schemas.microsoft.com/office/drawing/2014/main" id="{2052CA2C-FAF9-420C-9360-9154F62B53D2}"/>
                </a:ext>
              </a:extLst>
            </p:cNvPr>
            <p:cNvSpPr>
              <a:spLocks noChangeShapeType="1"/>
            </p:cNvSpPr>
            <p:nvPr/>
          </p:nvSpPr>
          <p:spPr bwMode="auto">
            <a:xfrm>
              <a:off x="1107910" y="471529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14" name="TextBox 113">
              <a:extLst>
                <a:ext uri="{FF2B5EF4-FFF2-40B4-BE49-F238E27FC236}">
                  <a16:creationId xmlns:a16="http://schemas.microsoft.com/office/drawing/2014/main" id="{94C41BD0-4B57-4D04-9994-5B975439BC4F}"/>
                </a:ext>
              </a:extLst>
            </p:cNvPr>
            <p:cNvSpPr txBox="1"/>
            <p:nvPr/>
          </p:nvSpPr>
          <p:spPr>
            <a:xfrm>
              <a:off x="1036254" y="4787296"/>
              <a:ext cx="138311"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0</a:t>
              </a:r>
            </a:p>
          </p:txBody>
        </p:sp>
      </p:grpSp>
      <p:grpSp>
        <p:nvGrpSpPr>
          <p:cNvPr id="115" name="Group 114">
            <a:extLst>
              <a:ext uri="{FF2B5EF4-FFF2-40B4-BE49-F238E27FC236}">
                <a16:creationId xmlns:a16="http://schemas.microsoft.com/office/drawing/2014/main" id="{318AE454-67E0-4B92-9711-1961AA235433}"/>
              </a:ext>
            </a:extLst>
          </p:cNvPr>
          <p:cNvGrpSpPr/>
          <p:nvPr/>
        </p:nvGrpSpPr>
        <p:grpSpPr>
          <a:xfrm>
            <a:off x="6816842" y="5534947"/>
            <a:ext cx="5085440" cy="288147"/>
            <a:chOff x="1051892" y="5630939"/>
            <a:chExt cx="5085440" cy="288147"/>
          </a:xfrm>
        </p:grpSpPr>
        <p:sp>
          <p:nvSpPr>
            <p:cNvPr id="116" name="TextBox 115">
              <a:extLst>
                <a:ext uri="{FF2B5EF4-FFF2-40B4-BE49-F238E27FC236}">
                  <a16:creationId xmlns:a16="http://schemas.microsoft.com/office/drawing/2014/main" id="{B2A1CF54-96FC-4659-AD74-D3EF8DDE9AF6}"/>
                </a:ext>
              </a:extLst>
            </p:cNvPr>
            <p:cNvSpPr txBox="1"/>
            <p:nvPr/>
          </p:nvSpPr>
          <p:spPr>
            <a:xfrm>
              <a:off x="5965243" y="563093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
          <p:nvSpPr>
            <p:cNvPr id="117" name="TextBox 116">
              <a:extLst>
                <a:ext uri="{FF2B5EF4-FFF2-40B4-BE49-F238E27FC236}">
                  <a16:creationId xmlns:a16="http://schemas.microsoft.com/office/drawing/2014/main" id="{7521BACD-7138-4E82-83EE-07B19A5047E9}"/>
                </a:ext>
              </a:extLst>
            </p:cNvPr>
            <p:cNvSpPr txBox="1"/>
            <p:nvPr/>
          </p:nvSpPr>
          <p:spPr>
            <a:xfrm>
              <a:off x="5277533" y="563093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a:t>
              </a:r>
            </a:p>
          </p:txBody>
        </p:sp>
        <p:sp>
          <p:nvSpPr>
            <p:cNvPr id="118" name="TextBox 117">
              <a:extLst>
                <a:ext uri="{FF2B5EF4-FFF2-40B4-BE49-F238E27FC236}">
                  <a16:creationId xmlns:a16="http://schemas.microsoft.com/office/drawing/2014/main" id="{66906617-8053-4B9E-9025-5DD1F094DAE1}"/>
                </a:ext>
              </a:extLst>
            </p:cNvPr>
            <p:cNvSpPr txBox="1"/>
            <p:nvPr/>
          </p:nvSpPr>
          <p:spPr>
            <a:xfrm>
              <a:off x="4589820" y="563093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4</a:t>
              </a:r>
            </a:p>
          </p:txBody>
        </p:sp>
        <p:sp>
          <p:nvSpPr>
            <p:cNvPr id="119" name="TextBox 118">
              <a:extLst>
                <a:ext uri="{FF2B5EF4-FFF2-40B4-BE49-F238E27FC236}">
                  <a16:creationId xmlns:a16="http://schemas.microsoft.com/office/drawing/2014/main" id="{33CDDD74-965F-405F-A3CA-84712C052B20}"/>
                </a:ext>
              </a:extLst>
            </p:cNvPr>
            <p:cNvSpPr txBox="1"/>
            <p:nvPr/>
          </p:nvSpPr>
          <p:spPr>
            <a:xfrm>
              <a:off x="3852419" y="5630939"/>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15</a:t>
              </a:r>
            </a:p>
          </p:txBody>
        </p:sp>
        <p:sp>
          <p:nvSpPr>
            <p:cNvPr id="120" name="TextBox 119">
              <a:extLst>
                <a:ext uri="{FF2B5EF4-FFF2-40B4-BE49-F238E27FC236}">
                  <a16:creationId xmlns:a16="http://schemas.microsoft.com/office/drawing/2014/main" id="{3247C6E7-2E68-4962-B314-A7E13FB01A30}"/>
                </a:ext>
              </a:extLst>
            </p:cNvPr>
            <p:cNvSpPr txBox="1"/>
            <p:nvPr/>
          </p:nvSpPr>
          <p:spPr>
            <a:xfrm>
              <a:off x="3164712" y="5630939"/>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24</a:t>
              </a:r>
            </a:p>
          </p:txBody>
        </p:sp>
        <p:sp>
          <p:nvSpPr>
            <p:cNvPr id="121" name="TextBox 120">
              <a:extLst>
                <a:ext uri="{FF2B5EF4-FFF2-40B4-BE49-F238E27FC236}">
                  <a16:creationId xmlns:a16="http://schemas.microsoft.com/office/drawing/2014/main" id="{AF1724B9-2DCE-43C3-88A2-76E3A79ED152}"/>
                </a:ext>
              </a:extLst>
            </p:cNvPr>
            <p:cNvSpPr txBox="1"/>
            <p:nvPr/>
          </p:nvSpPr>
          <p:spPr>
            <a:xfrm>
              <a:off x="2477001" y="5630939"/>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54</a:t>
              </a:r>
            </a:p>
          </p:txBody>
        </p:sp>
        <p:sp>
          <p:nvSpPr>
            <p:cNvPr id="122" name="TextBox 121">
              <a:extLst>
                <a:ext uri="{FF2B5EF4-FFF2-40B4-BE49-F238E27FC236}">
                  <a16:creationId xmlns:a16="http://schemas.microsoft.com/office/drawing/2014/main" id="{C4DA3B3F-9A07-4025-82D8-117EB6007309}"/>
                </a:ext>
              </a:extLst>
            </p:cNvPr>
            <p:cNvSpPr txBox="1"/>
            <p:nvPr/>
          </p:nvSpPr>
          <p:spPr>
            <a:xfrm>
              <a:off x="1789293" y="5630939"/>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95</a:t>
              </a:r>
            </a:p>
          </p:txBody>
        </p:sp>
        <p:sp>
          <p:nvSpPr>
            <p:cNvPr id="123" name="TextBox 122">
              <a:extLst>
                <a:ext uri="{FF2B5EF4-FFF2-40B4-BE49-F238E27FC236}">
                  <a16:creationId xmlns:a16="http://schemas.microsoft.com/office/drawing/2014/main" id="{6DED3E45-700F-4952-BE2A-5E42B584C32D}"/>
                </a:ext>
              </a:extLst>
            </p:cNvPr>
            <p:cNvSpPr txBox="1"/>
            <p:nvPr/>
          </p:nvSpPr>
          <p:spPr>
            <a:xfrm>
              <a:off x="1051892" y="5630939"/>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125</a:t>
              </a:r>
            </a:p>
          </p:txBody>
        </p:sp>
      </p:grpSp>
      <p:grpSp>
        <p:nvGrpSpPr>
          <p:cNvPr id="124" name="Group 123">
            <a:extLst>
              <a:ext uri="{FF2B5EF4-FFF2-40B4-BE49-F238E27FC236}">
                <a16:creationId xmlns:a16="http://schemas.microsoft.com/office/drawing/2014/main" id="{18ECE2B6-610A-41A5-A08D-4E65545B2A93}"/>
              </a:ext>
            </a:extLst>
          </p:cNvPr>
          <p:cNvGrpSpPr/>
          <p:nvPr/>
        </p:nvGrpSpPr>
        <p:grpSpPr>
          <a:xfrm>
            <a:off x="6816842" y="5922576"/>
            <a:ext cx="5085440" cy="288147"/>
            <a:chOff x="1051892" y="5630939"/>
            <a:chExt cx="5085440" cy="288147"/>
          </a:xfrm>
        </p:grpSpPr>
        <p:sp>
          <p:nvSpPr>
            <p:cNvPr id="125" name="TextBox 124">
              <a:extLst>
                <a:ext uri="{FF2B5EF4-FFF2-40B4-BE49-F238E27FC236}">
                  <a16:creationId xmlns:a16="http://schemas.microsoft.com/office/drawing/2014/main" id="{F9919B42-4D36-4011-B838-1784894563FC}"/>
                </a:ext>
              </a:extLst>
            </p:cNvPr>
            <p:cNvSpPr txBox="1"/>
            <p:nvPr/>
          </p:nvSpPr>
          <p:spPr>
            <a:xfrm>
              <a:off x="5965243" y="5630939"/>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0</a:t>
              </a:r>
            </a:p>
          </p:txBody>
        </p:sp>
        <p:sp>
          <p:nvSpPr>
            <p:cNvPr id="126" name="TextBox 125">
              <a:extLst>
                <a:ext uri="{FF2B5EF4-FFF2-40B4-BE49-F238E27FC236}">
                  <a16:creationId xmlns:a16="http://schemas.microsoft.com/office/drawing/2014/main" id="{32941701-5405-4A6B-99F7-657A06658D08}"/>
                </a:ext>
              </a:extLst>
            </p:cNvPr>
            <p:cNvSpPr txBox="1"/>
            <p:nvPr/>
          </p:nvSpPr>
          <p:spPr>
            <a:xfrm>
              <a:off x="5277533" y="5630939"/>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1</a:t>
              </a:r>
            </a:p>
          </p:txBody>
        </p:sp>
        <p:sp>
          <p:nvSpPr>
            <p:cNvPr id="127" name="TextBox 126">
              <a:extLst>
                <a:ext uri="{FF2B5EF4-FFF2-40B4-BE49-F238E27FC236}">
                  <a16:creationId xmlns:a16="http://schemas.microsoft.com/office/drawing/2014/main" id="{73E73137-1D71-4113-B0B7-6246F6AC432F}"/>
                </a:ext>
              </a:extLst>
            </p:cNvPr>
            <p:cNvSpPr txBox="1"/>
            <p:nvPr/>
          </p:nvSpPr>
          <p:spPr>
            <a:xfrm>
              <a:off x="4589820" y="5630939"/>
              <a:ext cx="172089"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5</a:t>
              </a:r>
            </a:p>
          </p:txBody>
        </p:sp>
        <p:sp>
          <p:nvSpPr>
            <p:cNvPr id="128" name="TextBox 127">
              <a:extLst>
                <a:ext uri="{FF2B5EF4-FFF2-40B4-BE49-F238E27FC236}">
                  <a16:creationId xmlns:a16="http://schemas.microsoft.com/office/drawing/2014/main" id="{2C14B1C8-90B5-441C-8DF1-4456AF6FC1FF}"/>
                </a:ext>
              </a:extLst>
            </p:cNvPr>
            <p:cNvSpPr txBox="1"/>
            <p:nvPr/>
          </p:nvSpPr>
          <p:spPr>
            <a:xfrm>
              <a:off x="3859087" y="5630939"/>
              <a:ext cx="258139"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11</a:t>
              </a:r>
            </a:p>
          </p:txBody>
        </p:sp>
        <p:sp>
          <p:nvSpPr>
            <p:cNvPr id="129" name="TextBox 128">
              <a:extLst>
                <a:ext uri="{FF2B5EF4-FFF2-40B4-BE49-F238E27FC236}">
                  <a16:creationId xmlns:a16="http://schemas.microsoft.com/office/drawing/2014/main" id="{89B162EB-BB64-448B-A85E-47CABF81EF37}"/>
                </a:ext>
              </a:extLst>
            </p:cNvPr>
            <p:cNvSpPr txBox="1"/>
            <p:nvPr/>
          </p:nvSpPr>
          <p:spPr>
            <a:xfrm>
              <a:off x="3164712" y="5630939"/>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28</a:t>
              </a:r>
            </a:p>
          </p:txBody>
        </p:sp>
        <p:sp>
          <p:nvSpPr>
            <p:cNvPr id="130" name="TextBox 129">
              <a:extLst>
                <a:ext uri="{FF2B5EF4-FFF2-40B4-BE49-F238E27FC236}">
                  <a16:creationId xmlns:a16="http://schemas.microsoft.com/office/drawing/2014/main" id="{72BCF471-BBD7-4620-8E44-23593384E813}"/>
                </a:ext>
              </a:extLst>
            </p:cNvPr>
            <p:cNvSpPr txBox="1"/>
            <p:nvPr/>
          </p:nvSpPr>
          <p:spPr>
            <a:xfrm>
              <a:off x="2477001" y="5630939"/>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57</a:t>
              </a:r>
            </a:p>
          </p:txBody>
        </p:sp>
        <p:sp>
          <p:nvSpPr>
            <p:cNvPr id="131" name="TextBox 130">
              <a:extLst>
                <a:ext uri="{FF2B5EF4-FFF2-40B4-BE49-F238E27FC236}">
                  <a16:creationId xmlns:a16="http://schemas.microsoft.com/office/drawing/2014/main" id="{C5A0BC1B-4374-4608-9792-C80A006AD7AB}"/>
                </a:ext>
              </a:extLst>
            </p:cNvPr>
            <p:cNvSpPr txBox="1"/>
            <p:nvPr/>
          </p:nvSpPr>
          <p:spPr>
            <a:xfrm>
              <a:off x="1789293" y="5630939"/>
              <a:ext cx="271475"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91</a:t>
              </a:r>
            </a:p>
          </p:txBody>
        </p:sp>
        <p:sp>
          <p:nvSpPr>
            <p:cNvPr id="132" name="TextBox 131">
              <a:extLst>
                <a:ext uri="{FF2B5EF4-FFF2-40B4-BE49-F238E27FC236}">
                  <a16:creationId xmlns:a16="http://schemas.microsoft.com/office/drawing/2014/main" id="{AEB12C74-2ED1-4452-A510-93DC5C688A8C}"/>
                </a:ext>
              </a:extLst>
            </p:cNvPr>
            <p:cNvSpPr txBox="1"/>
            <p:nvPr/>
          </p:nvSpPr>
          <p:spPr>
            <a:xfrm>
              <a:off x="1051892" y="5630939"/>
              <a:ext cx="370862" cy="288147"/>
            </a:xfrm>
            <a:prstGeom prst="rect">
              <a:avLst/>
            </a:prstGeom>
            <a:noFill/>
          </p:spPr>
          <p:txBody>
            <a:bodyPr wrap="none" lIns="36000" tIns="36000" rIns="36000" bIns="36000" rtlCol="0" anchor="t" anchorCtr="0">
              <a:spAutoFit/>
            </a:bodyPr>
            <a:lstStyle/>
            <a:p>
              <a:pPr algn="ctr"/>
              <a:r>
                <a:rPr lang="ja-JP" sz="1400">
                  <a:solidFill>
                    <a:srgbClr val="B60D27"/>
                  </a:solidFill>
                  <a:cs typeface="Arial" panose="020B0604020202020204" pitchFamily="34" charset="0"/>
                </a:rPr>
                <a:t>126</a:t>
              </a:r>
            </a:p>
          </p:txBody>
        </p:sp>
      </p:grpSp>
      <p:grpSp>
        <p:nvGrpSpPr>
          <p:cNvPr id="133" name="Group 132">
            <a:extLst>
              <a:ext uri="{FF2B5EF4-FFF2-40B4-BE49-F238E27FC236}">
                <a16:creationId xmlns:a16="http://schemas.microsoft.com/office/drawing/2014/main" id="{130AAB93-8062-40F6-87C4-82E9A24E883B}"/>
              </a:ext>
            </a:extLst>
          </p:cNvPr>
          <p:cNvGrpSpPr/>
          <p:nvPr/>
        </p:nvGrpSpPr>
        <p:grpSpPr>
          <a:xfrm>
            <a:off x="10052261" y="3982360"/>
            <a:ext cx="2147040" cy="523220"/>
            <a:chOff x="1045671" y="4233779"/>
            <a:chExt cx="2147040" cy="523220"/>
          </a:xfrm>
        </p:grpSpPr>
        <p:cxnSp>
          <p:nvCxnSpPr>
            <p:cNvPr id="134" name="Straight Connector 133">
              <a:extLst>
                <a:ext uri="{FF2B5EF4-FFF2-40B4-BE49-F238E27FC236}">
                  <a16:creationId xmlns:a16="http://schemas.microsoft.com/office/drawing/2014/main" id="{E0B67BEC-0571-4AA1-AF44-21E6E31B77F1}"/>
                </a:ext>
              </a:extLst>
            </p:cNvPr>
            <p:cNvCxnSpPr>
              <a:cxnSpLocks/>
            </p:cNvCxnSpPr>
            <p:nvPr/>
          </p:nvCxnSpPr>
          <p:spPr>
            <a:xfrm>
              <a:off x="1045671" y="4378158"/>
              <a:ext cx="216000" cy="0"/>
            </a:xfrm>
            <a:prstGeom prst="line">
              <a:avLst/>
            </a:prstGeom>
            <a:noFill/>
            <a:ln w="22225" cap="flat">
              <a:solidFill>
                <a:srgbClr val="B60D27"/>
              </a:solidFill>
              <a:prstDash val="solid"/>
              <a:miter/>
            </a:ln>
          </p:spPr>
        </p:cxnSp>
        <p:cxnSp>
          <p:nvCxnSpPr>
            <p:cNvPr id="135" name="Straight Connector 134">
              <a:extLst>
                <a:ext uri="{FF2B5EF4-FFF2-40B4-BE49-F238E27FC236}">
                  <a16:creationId xmlns:a16="http://schemas.microsoft.com/office/drawing/2014/main" id="{1039B145-2BFC-460B-A4A6-969FF7384FF8}"/>
                </a:ext>
              </a:extLst>
            </p:cNvPr>
            <p:cNvCxnSpPr>
              <a:cxnSpLocks/>
            </p:cNvCxnSpPr>
            <p:nvPr/>
          </p:nvCxnSpPr>
          <p:spPr>
            <a:xfrm>
              <a:off x="1045671" y="4558631"/>
              <a:ext cx="216000" cy="0"/>
            </a:xfrm>
            <a:prstGeom prst="line">
              <a:avLst/>
            </a:prstGeom>
            <a:noFill/>
            <a:ln w="22225" cap="flat">
              <a:solidFill>
                <a:schemeClr val="accent2"/>
              </a:solidFill>
              <a:prstDash val="solid"/>
              <a:miter/>
            </a:ln>
          </p:spPr>
        </p:cxnSp>
        <p:sp>
          <p:nvSpPr>
            <p:cNvPr id="136" name="TextBox 135">
              <a:extLst>
                <a:ext uri="{FF2B5EF4-FFF2-40B4-BE49-F238E27FC236}">
                  <a16:creationId xmlns:a16="http://schemas.microsoft.com/office/drawing/2014/main" id="{A6F0AED3-D9D5-462E-A826-1B7503107E7B}"/>
                </a:ext>
              </a:extLst>
            </p:cNvPr>
            <p:cNvSpPr txBox="1"/>
            <p:nvPr/>
          </p:nvSpPr>
          <p:spPr>
            <a:xfrm>
              <a:off x="1212682" y="4233779"/>
              <a:ext cx="1980029" cy="523220"/>
            </a:xfrm>
            <a:prstGeom prst="rect">
              <a:avLst/>
            </a:prstGeom>
            <a:noFill/>
          </p:spPr>
          <p:txBody>
            <a:bodyPr wrap="none" rtlCol="0">
              <a:spAutoFit/>
            </a:bodyPr>
            <a:lstStyle/>
            <a:p>
              <a:r>
                <a:rPr lang="ja-JP" sz="1400" dirty="0"/>
                <a:t>オキサリプラチン</a:t>
              </a:r>
            </a:p>
            <a:p>
              <a:r>
                <a:rPr lang="ja-JP" sz="1400" dirty="0"/>
                <a:t>オキサリプラチンなし</a:t>
              </a:r>
            </a:p>
          </p:txBody>
        </p:sp>
      </p:grpSp>
      <p:grpSp>
        <p:nvGrpSpPr>
          <p:cNvPr id="137" name="Group 136">
            <a:extLst>
              <a:ext uri="{FF2B5EF4-FFF2-40B4-BE49-F238E27FC236}">
                <a16:creationId xmlns:a16="http://schemas.microsoft.com/office/drawing/2014/main" id="{07BE3877-5124-4473-AF2B-FF7918E49359}"/>
              </a:ext>
            </a:extLst>
          </p:cNvPr>
          <p:cNvGrpSpPr/>
          <p:nvPr/>
        </p:nvGrpSpPr>
        <p:grpSpPr>
          <a:xfrm>
            <a:off x="7012200" y="2824114"/>
            <a:ext cx="4680000" cy="2038350"/>
            <a:chOff x="3162300" y="2152649"/>
            <a:chExt cx="5868228" cy="2553233"/>
          </a:xfrm>
        </p:grpSpPr>
        <p:sp>
          <p:nvSpPr>
            <p:cNvPr id="138" name="Freeform: Shape 472">
              <a:extLst>
                <a:ext uri="{FF2B5EF4-FFF2-40B4-BE49-F238E27FC236}">
                  <a16:creationId xmlns:a16="http://schemas.microsoft.com/office/drawing/2014/main" id="{61D6C598-FE48-45F4-BB75-F0C8B01423C2}"/>
                </a:ext>
              </a:extLst>
            </p:cNvPr>
            <p:cNvSpPr/>
            <p:nvPr/>
          </p:nvSpPr>
          <p:spPr>
            <a:xfrm>
              <a:off x="3162300" y="2152649"/>
              <a:ext cx="5868228" cy="2516895"/>
            </a:xfrm>
            <a:custGeom>
              <a:avLst/>
              <a:gdLst>
                <a:gd name="connsiteX0" fmla="*/ 5868229 w 5868228"/>
                <a:gd name="connsiteY0" fmla="*/ 2516896 h 2516895"/>
                <a:gd name="connsiteX1" fmla="*/ 5410296 w 5868228"/>
                <a:gd name="connsiteY1" fmla="*/ 2516896 h 2516895"/>
                <a:gd name="connsiteX2" fmla="*/ 5410296 w 5868228"/>
                <a:gd name="connsiteY2" fmla="*/ 2469404 h 2516895"/>
                <a:gd name="connsiteX3" fmla="*/ 4582640 w 5868228"/>
                <a:gd name="connsiteY3" fmla="*/ 2469404 h 2516895"/>
                <a:gd name="connsiteX4" fmla="*/ 4582640 w 5868228"/>
                <a:gd name="connsiteY4" fmla="*/ 2435485 h 2516895"/>
                <a:gd name="connsiteX5" fmla="*/ 4311282 w 5868228"/>
                <a:gd name="connsiteY5" fmla="*/ 2435485 h 2516895"/>
                <a:gd name="connsiteX6" fmla="*/ 4311282 w 5868228"/>
                <a:gd name="connsiteY6" fmla="*/ 2394776 h 2516895"/>
                <a:gd name="connsiteX7" fmla="*/ 4236654 w 5868228"/>
                <a:gd name="connsiteY7" fmla="*/ 2394776 h 2516895"/>
                <a:gd name="connsiteX8" fmla="*/ 4236654 w 5868228"/>
                <a:gd name="connsiteY8" fmla="*/ 2343903 h 2516895"/>
                <a:gd name="connsiteX9" fmla="*/ 4005996 w 5868228"/>
                <a:gd name="connsiteY9" fmla="*/ 2343903 h 2516895"/>
                <a:gd name="connsiteX10" fmla="*/ 4005996 w 5868228"/>
                <a:gd name="connsiteY10" fmla="*/ 2282838 h 2516895"/>
                <a:gd name="connsiteX11" fmla="*/ 3972077 w 5868228"/>
                <a:gd name="connsiteY11" fmla="*/ 2282838 h 2516895"/>
                <a:gd name="connsiteX12" fmla="*/ 3972077 w 5868228"/>
                <a:gd name="connsiteY12" fmla="*/ 2245528 h 2516895"/>
                <a:gd name="connsiteX13" fmla="*/ 3883885 w 5868228"/>
                <a:gd name="connsiteY13" fmla="*/ 2245528 h 2516895"/>
                <a:gd name="connsiteX14" fmla="*/ 3883885 w 5868228"/>
                <a:gd name="connsiteY14" fmla="*/ 2204828 h 2516895"/>
                <a:gd name="connsiteX15" fmla="*/ 3782120 w 5868228"/>
                <a:gd name="connsiteY15" fmla="*/ 2204828 h 2516895"/>
                <a:gd name="connsiteX16" fmla="*/ 3782120 w 5868228"/>
                <a:gd name="connsiteY16" fmla="*/ 2170900 h 2516895"/>
                <a:gd name="connsiteX17" fmla="*/ 3717674 w 5868228"/>
                <a:gd name="connsiteY17" fmla="*/ 2170900 h 2516895"/>
                <a:gd name="connsiteX18" fmla="*/ 3717674 w 5868228"/>
                <a:gd name="connsiteY18" fmla="*/ 2133591 h 2516895"/>
                <a:gd name="connsiteX19" fmla="*/ 3680365 w 5868228"/>
                <a:gd name="connsiteY19" fmla="*/ 2133591 h 2516895"/>
                <a:gd name="connsiteX20" fmla="*/ 3680365 w 5868228"/>
                <a:gd name="connsiteY20" fmla="*/ 2092890 h 2516895"/>
                <a:gd name="connsiteX21" fmla="*/ 3531108 w 5868228"/>
                <a:gd name="connsiteY21" fmla="*/ 2092890 h 2516895"/>
                <a:gd name="connsiteX22" fmla="*/ 3531108 w 5868228"/>
                <a:gd name="connsiteY22" fmla="*/ 2065753 h 2516895"/>
                <a:gd name="connsiteX23" fmla="*/ 3212259 w 5868228"/>
                <a:gd name="connsiteY23" fmla="*/ 2065753 h 2516895"/>
                <a:gd name="connsiteX24" fmla="*/ 3212259 w 5868228"/>
                <a:gd name="connsiteY24" fmla="*/ 2038617 h 2516895"/>
                <a:gd name="connsiteX25" fmla="*/ 3124067 w 5868228"/>
                <a:gd name="connsiteY25" fmla="*/ 2038617 h 2516895"/>
                <a:gd name="connsiteX26" fmla="*/ 3124067 w 5868228"/>
                <a:gd name="connsiteY26" fmla="*/ 1997907 h 2516895"/>
                <a:gd name="connsiteX27" fmla="*/ 3090148 w 5868228"/>
                <a:gd name="connsiteY27" fmla="*/ 1997907 h 2516895"/>
                <a:gd name="connsiteX28" fmla="*/ 3090148 w 5868228"/>
                <a:gd name="connsiteY28" fmla="*/ 1967379 h 2516895"/>
                <a:gd name="connsiteX29" fmla="*/ 2947683 w 5868228"/>
                <a:gd name="connsiteY29" fmla="*/ 1967379 h 2516895"/>
                <a:gd name="connsiteX30" fmla="*/ 2947683 w 5868228"/>
                <a:gd name="connsiteY30" fmla="*/ 1940243 h 2516895"/>
                <a:gd name="connsiteX31" fmla="*/ 2493150 w 5868228"/>
                <a:gd name="connsiteY31" fmla="*/ 1940243 h 2516895"/>
                <a:gd name="connsiteX32" fmla="*/ 2493150 w 5868228"/>
                <a:gd name="connsiteY32" fmla="*/ 1919897 h 2516895"/>
                <a:gd name="connsiteX33" fmla="*/ 2459231 w 5868228"/>
                <a:gd name="connsiteY33" fmla="*/ 1919897 h 2516895"/>
                <a:gd name="connsiteX34" fmla="*/ 2459231 w 5868228"/>
                <a:gd name="connsiteY34" fmla="*/ 1902933 h 2516895"/>
                <a:gd name="connsiteX35" fmla="*/ 2248919 w 5868228"/>
                <a:gd name="connsiteY35" fmla="*/ 1902933 h 2516895"/>
                <a:gd name="connsiteX36" fmla="*/ 2248919 w 5868228"/>
                <a:gd name="connsiteY36" fmla="*/ 1852051 h 2516895"/>
                <a:gd name="connsiteX37" fmla="*/ 2225173 w 5868228"/>
                <a:gd name="connsiteY37" fmla="*/ 1852051 h 2516895"/>
                <a:gd name="connsiteX38" fmla="*/ 2225173 w 5868228"/>
                <a:gd name="connsiteY38" fmla="*/ 1804568 h 2516895"/>
                <a:gd name="connsiteX39" fmla="*/ 2143763 w 5868228"/>
                <a:gd name="connsiteY39" fmla="*/ 1804568 h 2516895"/>
                <a:gd name="connsiteX40" fmla="*/ 2143763 w 5868228"/>
                <a:gd name="connsiteY40" fmla="*/ 1777432 h 2516895"/>
                <a:gd name="connsiteX41" fmla="*/ 2116636 w 5868228"/>
                <a:gd name="connsiteY41" fmla="*/ 1777432 h 2516895"/>
                <a:gd name="connsiteX42" fmla="*/ 2116636 w 5868228"/>
                <a:gd name="connsiteY42" fmla="*/ 1757077 h 2516895"/>
                <a:gd name="connsiteX43" fmla="*/ 2075926 w 5868228"/>
                <a:gd name="connsiteY43" fmla="*/ 1757077 h 2516895"/>
                <a:gd name="connsiteX44" fmla="*/ 2075926 w 5868228"/>
                <a:gd name="connsiteY44" fmla="*/ 1702803 h 2516895"/>
                <a:gd name="connsiteX45" fmla="*/ 2031835 w 5868228"/>
                <a:gd name="connsiteY45" fmla="*/ 1702803 h 2516895"/>
                <a:gd name="connsiteX46" fmla="*/ 2031835 w 5868228"/>
                <a:gd name="connsiteY46" fmla="*/ 1665494 h 2516895"/>
                <a:gd name="connsiteX47" fmla="*/ 1987734 w 5868228"/>
                <a:gd name="connsiteY47" fmla="*/ 1665494 h 2516895"/>
                <a:gd name="connsiteX48" fmla="*/ 1987734 w 5868228"/>
                <a:gd name="connsiteY48" fmla="*/ 1634966 h 2516895"/>
                <a:gd name="connsiteX49" fmla="*/ 1913106 w 5868228"/>
                <a:gd name="connsiteY49" fmla="*/ 1634966 h 2516895"/>
                <a:gd name="connsiteX50" fmla="*/ 1913106 w 5868228"/>
                <a:gd name="connsiteY50" fmla="*/ 1563729 h 2516895"/>
                <a:gd name="connsiteX51" fmla="*/ 1872406 w 5868228"/>
                <a:gd name="connsiteY51" fmla="*/ 1563729 h 2516895"/>
                <a:gd name="connsiteX52" fmla="*/ 1872406 w 5868228"/>
                <a:gd name="connsiteY52" fmla="*/ 1533201 h 2516895"/>
                <a:gd name="connsiteX53" fmla="*/ 1818132 w 5868228"/>
                <a:gd name="connsiteY53" fmla="*/ 1533201 h 2516895"/>
                <a:gd name="connsiteX54" fmla="*/ 1818132 w 5868228"/>
                <a:gd name="connsiteY54" fmla="*/ 1499283 h 2516895"/>
                <a:gd name="connsiteX55" fmla="*/ 1757077 w 5868228"/>
                <a:gd name="connsiteY55" fmla="*/ 1499283 h 2516895"/>
                <a:gd name="connsiteX56" fmla="*/ 1757077 w 5868228"/>
                <a:gd name="connsiteY56" fmla="*/ 1458573 h 2516895"/>
                <a:gd name="connsiteX57" fmla="*/ 1729940 w 5868228"/>
                <a:gd name="connsiteY57" fmla="*/ 1458573 h 2516895"/>
                <a:gd name="connsiteX58" fmla="*/ 1729940 w 5868228"/>
                <a:gd name="connsiteY58" fmla="*/ 1428045 h 2516895"/>
                <a:gd name="connsiteX59" fmla="*/ 1672276 w 5868228"/>
                <a:gd name="connsiteY59" fmla="*/ 1428045 h 2516895"/>
                <a:gd name="connsiteX60" fmla="*/ 1672276 w 5868228"/>
                <a:gd name="connsiteY60" fmla="*/ 1370381 h 2516895"/>
                <a:gd name="connsiteX61" fmla="*/ 1628175 w 5868228"/>
                <a:gd name="connsiteY61" fmla="*/ 1370381 h 2516895"/>
                <a:gd name="connsiteX62" fmla="*/ 1628175 w 5868228"/>
                <a:gd name="connsiteY62" fmla="*/ 1343244 h 2516895"/>
                <a:gd name="connsiteX63" fmla="*/ 1601038 w 5868228"/>
                <a:gd name="connsiteY63" fmla="*/ 1343244 h 2516895"/>
                <a:gd name="connsiteX64" fmla="*/ 1601038 w 5868228"/>
                <a:gd name="connsiteY64" fmla="*/ 1278798 h 2516895"/>
                <a:gd name="connsiteX65" fmla="*/ 1519638 w 5868228"/>
                <a:gd name="connsiteY65" fmla="*/ 1278798 h 2516895"/>
                <a:gd name="connsiteX66" fmla="*/ 1519638 w 5868228"/>
                <a:gd name="connsiteY66" fmla="*/ 1221134 h 2516895"/>
                <a:gd name="connsiteX67" fmla="*/ 1461973 w 5868228"/>
                <a:gd name="connsiteY67" fmla="*/ 1221134 h 2516895"/>
                <a:gd name="connsiteX68" fmla="*/ 1461973 w 5868228"/>
                <a:gd name="connsiteY68" fmla="*/ 1166860 h 2516895"/>
                <a:gd name="connsiteX69" fmla="*/ 1421263 w 5868228"/>
                <a:gd name="connsiteY69" fmla="*/ 1166860 h 2516895"/>
                <a:gd name="connsiteX70" fmla="*/ 1421263 w 5868228"/>
                <a:gd name="connsiteY70" fmla="*/ 1092232 h 2516895"/>
                <a:gd name="connsiteX71" fmla="*/ 1363599 w 5868228"/>
                <a:gd name="connsiteY71" fmla="*/ 1092232 h 2516895"/>
                <a:gd name="connsiteX72" fmla="*/ 1363599 w 5868228"/>
                <a:gd name="connsiteY72" fmla="*/ 1034567 h 2516895"/>
                <a:gd name="connsiteX73" fmla="*/ 1333071 w 5868228"/>
                <a:gd name="connsiteY73" fmla="*/ 1034567 h 2516895"/>
                <a:gd name="connsiteX74" fmla="*/ 1333071 w 5868228"/>
                <a:gd name="connsiteY74" fmla="*/ 976903 h 2516895"/>
                <a:gd name="connsiteX75" fmla="*/ 1224525 w 5868228"/>
                <a:gd name="connsiteY75" fmla="*/ 976903 h 2516895"/>
                <a:gd name="connsiteX76" fmla="*/ 1224525 w 5868228"/>
                <a:gd name="connsiteY76" fmla="*/ 922634 h 2516895"/>
                <a:gd name="connsiteX77" fmla="*/ 1197388 w 5868228"/>
                <a:gd name="connsiteY77" fmla="*/ 922634 h 2516895"/>
                <a:gd name="connsiteX78" fmla="*/ 1197388 w 5868228"/>
                <a:gd name="connsiteY78" fmla="*/ 868362 h 2516895"/>
                <a:gd name="connsiteX79" fmla="*/ 1153297 w 5868228"/>
                <a:gd name="connsiteY79" fmla="*/ 868362 h 2516895"/>
                <a:gd name="connsiteX80" fmla="*/ 1153297 w 5868228"/>
                <a:gd name="connsiteY80" fmla="*/ 848010 h 2516895"/>
                <a:gd name="connsiteX81" fmla="*/ 1109196 w 5868228"/>
                <a:gd name="connsiteY81" fmla="*/ 848010 h 2516895"/>
                <a:gd name="connsiteX82" fmla="*/ 1109196 w 5868228"/>
                <a:gd name="connsiteY82" fmla="*/ 756424 h 2516895"/>
                <a:gd name="connsiteX83" fmla="*/ 1058313 w 5868228"/>
                <a:gd name="connsiteY83" fmla="*/ 756424 h 2516895"/>
                <a:gd name="connsiteX84" fmla="*/ 1058313 w 5868228"/>
                <a:gd name="connsiteY84" fmla="*/ 708936 h 2516895"/>
                <a:gd name="connsiteX85" fmla="*/ 970121 w 5868228"/>
                <a:gd name="connsiteY85" fmla="*/ 708936 h 2516895"/>
                <a:gd name="connsiteX86" fmla="*/ 970121 w 5868228"/>
                <a:gd name="connsiteY86" fmla="*/ 688584 h 2516895"/>
                <a:gd name="connsiteX87" fmla="*/ 875146 w 5868228"/>
                <a:gd name="connsiteY87" fmla="*/ 688584 h 2516895"/>
                <a:gd name="connsiteX88" fmla="*/ 875146 w 5868228"/>
                <a:gd name="connsiteY88" fmla="*/ 563079 h 2516895"/>
                <a:gd name="connsiteX89" fmla="*/ 820873 w 5868228"/>
                <a:gd name="connsiteY89" fmla="*/ 563079 h 2516895"/>
                <a:gd name="connsiteX90" fmla="*/ 820873 w 5868228"/>
                <a:gd name="connsiteY90" fmla="*/ 502022 h 2516895"/>
                <a:gd name="connsiteX91" fmla="*/ 800521 w 5868228"/>
                <a:gd name="connsiteY91" fmla="*/ 502022 h 2516895"/>
                <a:gd name="connsiteX92" fmla="*/ 800521 w 5868228"/>
                <a:gd name="connsiteY92" fmla="*/ 457926 h 2516895"/>
                <a:gd name="connsiteX93" fmla="*/ 671623 w 5868228"/>
                <a:gd name="connsiteY93" fmla="*/ 457926 h 2516895"/>
                <a:gd name="connsiteX94" fmla="*/ 671623 w 5868228"/>
                <a:gd name="connsiteY94" fmla="*/ 424004 h 2516895"/>
                <a:gd name="connsiteX95" fmla="*/ 620742 w 5868228"/>
                <a:gd name="connsiteY95" fmla="*/ 424004 h 2516895"/>
                <a:gd name="connsiteX96" fmla="*/ 620742 w 5868228"/>
                <a:gd name="connsiteY96" fmla="*/ 349380 h 2516895"/>
                <a:gd name="connsiteX97" fmla="*/ 559686 w 5868228"/>
                <a:gd name="connsiteY97" fmla="*/ 349380 h 2516895"/>
                <a:gd name="connsiteX98" fmla="*/ 559686 w 5868228"/>
                <a:gd name="connsiteY98" fmla="*/ 284932 h 2516895"/>
                <a:gd name="connsiteX99" fmla="*/ 522374 w 5868228"/>
                <a:gd name="connsiteY99" fmla="*/ 284932 h 2516895"/>
                <a:gd name="connsiteX100" fmla="*/ 522374 w 5868228"/>
                <a:gd name="connsiteY100" fmla="*/ 251011 h 2516895"/>
                <a:gd name="connsiteX101" fmla="*/ 444357 w 5868228"/>
                <a:gd name="connsiteY101" fmla="*/ 251011 h 2516895"/>
                <a:gd name="connsiteX102" fmla="*/ 444357 w 5868228"/>
                <a:gd name="connsiteY102" fmla="*/ 213698 h 2516895"/>
                <a:gd name="connsiteX103" fmla="*/ 400261 w 5868228"/>
                <a:gd name="connsiteY103" fmla="*/ 213698 h 2516895"/>
                <a:gd name="connsiteX104" fmla="*/ 400261 w 5868228"/>
                <a:gd name="connsiteY104" fmla="*/ 149250 h 2516895"/>
                <a:gd name="connsiteX105" fmla="*/ 366340 w 5868228"/>
                <a:gd name="connsiteY105" fmla="*/ 149250 h 2516895"/>
                <a:gd name="connsiteX106" fmla="*/ 366340 w 5868228"/>
                <a:gd name="connsiteY106" fmla="*/ 135682 h 2516895"/>
                <a:gd name="connsiteX107" fmla="*/ 301891 w 5868228"/>
                <a:gd name="connsiteY107" fmla="*/ 135682 h 2516895"/>
                <a:gd name="connsiteX108" fmla="*/ 301891 w 5868228"/>
                <a:gd name="connsiteY108" fmla="*/ 81409 h 2516895"/>
                <a:gd name="connsiteX109" fmla="*/ 220483 w 5868228"/>
                <a:gd name="connsiteY109" fmla="*/ 81409 h 2516895"/>
                <a:gd name="connsiteX110" fmla="*/ 220483 w 5868228"/>
                <a:gd name="connsiteY110" fmla="*/ 47489 h 2516895"/>
                <a:gd name="connsiteX111" fmla="*/ 176386 w 5868228"/>
                <a:gd name="connsiteY111" fmla="*/ 47489 h 2516895"/>
                <a:gd name="connsiteX112" fmla="*/ 176386 w 5868228"/>
                <a:gd name="connsiteY112" fmla="*/ 37313 h 2516895"/>
                <a:gd name="connsiteX113" fmla="*/ 101761 w 5868228"/>
                <a:gd name="connsiteY113" fmla="*/ 37313 h 2516895"/>
                <a:gd name="connsiteX114" fmla="*/ 101761 w 5868228"/>
                <a:gd name="connsiteY114" fmla="*/ 37313 h 2516895"/>
                <a:gd name="connsiteX115" fmla="*/ 71233 w 5868228"/>
                <a:gd name="connsiteY115" fmla="*/ 37313 h 2516895"/>
                <a:gd name="connsiteX116" fmla="*/ 71233 w 5868228"/>
                <a:gd name="connsiteY116" fmla="*/ 0 h 2516895"/>
                <a:gd name="connsiteX117" fmla="*/ 0 w 5868228"/>
                <a:gd name="connsiteY117" fmla="*/ 0 h 251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5868228" h="2516895">
                  <a:moveTo>
                    <a:pt x="5868229" y="2516896"/>
                  </a:moveTo>
                  <a:lnTo>
                    <a:pt x="5410296" y="2516896"/>
                  </a:lnTo>
                  <a:lnTo>
                    <a:pt x="5410296" y="2469404"/>
                  </a:lnTo>
                  <a:lnTo>
                    <a:pt x="4582640" y="2469404"/>
                  </a:lnTo>
                  <a:lnTo>
                    <a:pt x="4582640" y="2435485"/>
                  </a:lnTo>
                  <a:lnTo>
                    <a:pt x="4311282" y="2435485"/>
                  </a:lnTo>
                  <a:lnTo>
                    <a:pt x="4311282" y="2394776"/>
                  </a:lnTo>
                  <a:lnTo>
                    <a:pt x="4236654" y="2394776"/>
                  </a:lnTo>
                  <a:lnTo>
                    <a:pt x="4236654" y="2343903"/>
                  </a:lnTo>
                  <a:lnTo>
                    <a:pt x="4005996" y="2343903"/>
                  </a:lnTo>
                  <a:lnTo>
                    <a:pt x="4005996" y="2282838"/>
                  </a:lnTo>
                  <a:lnTo>
                    <a:pt x="3972077" y="2282838"/>
                  </a:lnTo>
                  <a:lnTo>
                    <a:pt x="3972077" y="2245528"/>
                  </a:lnTo>
                  <a:lnTo>
                    <a:pt x="3883885" y="2245528"/>
                  </a:lnTo>
                  <a:lnTo>
                    <a:pt x="3883885" y="2204828"/>
                  </a:lnTo>
                  <a:lnTo>
                    <a:pt x="3782120" y="2204828"/>
                  </a:lnTo>
                  <a:lnTo>
                    <a:pt x="3782120" y="2170900"/>
                  </a:lnTo>
                  <a:lnTo>
                    <a:pt x="3717674" y="2170900"/>
                  </a:lnTo>
                  <a:lnTo>
                    <a:pt x="3717674" y="2133591"/>
                  </a:lnTo>
                  <a:lnTo>
                    <a:pt x="3680365" y="2133591"/>
                  </a:lnTo>
                  <a:lnTo>
                    <a:pt x="3680365" y="2092890"/>
                  </a:lnTo>
                  <a:lnTo>
                    <a:pt x="3531108" y="2092890"/>
                  </a:lnTo>
                  <a:lnTo>
                    <a:pt x="3531108" y="2065753"/>
                  </a:lnTo>
                  <a:lnTo>
                    <a:pt x="3212259" y="2065753"/>
                  </a:lnTo>
                  <a:lnTo>
                    <a:pt x="3212259" y="2038617"/>
                  </a:lnTo>
                  <a:lnTo>
                    <a:pt x="3124067" y="2038617"/>
                  </a:lnTo>
                  <a:lnTo>
                    <a:pt x="3124067" y="1997907"/>
                  </a:lnTo>
                  <a:lnTo>
                    <a:pt x="3090148" y="1997907"/>
                  </a:lnTo>
                  <a:lnTo>
                    <a:pt x="3090148" y="1967379"/>
                  </a:lnTo>
                  <a:lnTo>
                    <a:pt x="2947683" y="1967379"/>
                  </a:lnTo>
                  <a:lnTo>
                    <a:pt x="2947683" y="1940243"/>
                  </a:lnTo>
                  <a:lnTo>
                    <a:pt x="2493150" y="1940243"/>
                  </a:lnTo>
                  <a:lnTo>
                    <a:pt x="2493150" y="1919897"/>
                  </a:lnTo>
                  <a:lnTo>
                    <a:pt x="2459231" y="1919897"/>
                  </a:lnTo>
                  <a:lnTo>
                    <a:pt x="2459231" y="1902933"/>
                  </a:lnTo>
                  <a:lnTo>
                    <a:pt x="2248919" y="1902933"/>
                  </a:lnTo>
                  <a:lnTo>
                    <a:pt x="2248919" y="1852051"/>
                  </a:lnTo>
                  <a:lnTo>
                    <a:pt x="2225173" y="1852051"/>
                  </a:lnTo>
                  <a:lnTo>
                    <a:pt x="2225173" y="1804568"/>
                  </a:lnTo>
                  <a:lnTo>
                    <a:pt x="2143763" y="1804568"/>
                  </a:lnTo>
                  <a:lnTo>
                    <a:pt x="2143763" y="1777432"/>
                  </a:lnTo>
                  <a:lnTo>
                    <a:pt x="2116636" y="1777432"/>
                  </a:lnTo>
                  <a:lnTo>
                    <a:pt x="2116636" y="1757077"/>
                  </a:lnTo>
                  <a:lnTo>
                    <a:pt x="2075926" y="1757077"/>
                  </a:lnTo>
                  <a:lnTo>
                    <a:pt x="2075926" y="1702803"/>
                  </a:lnTo>
                  <a:lnTo>
                    <a:pt x="2031835" y="1702803"/>
                  </a:lnTo>
                  <a:lnTo>
                    <a:pt x="2031835" y="1665494"/>
                  </a:lnTo>
                  <a:lnTo>
                    <a:pt x="1987734" y="1665494"/>
                  </a:lnTo>
                  <a:lnTo>
                    <a:pt x="1987734" y="1634966"/>
                  </a:lnTo>
                  <a:lnTo>
                    <a:pt x="1913106" y="1634966"/>
                  </a:lnTo>
                  <a:lnTo>
                    <a:pt x="1913106" y="1563729"/>
                  </a:lnTo>
                  <a:lnTo>
                    <a:pt x="1872406" y="1563729"/>
                  </a:lnTo>
                  <a:lnTo>
                    <a:pt x="1872406" y="1533201"/>
                  </a:lnTo>
                  <a:lnTo>
                    <a:pt x="1818132" y="1533201"/>
                  </a:lnTo>
                  <a:lnTo>
                    <a:pt x="1818132" y="1499283"/>
                  </a:lnTo>
                  <a:lnTo>
                    <a:pt x="1757077" y="1499283"/>
                  </a:lnTo>
                  <a:lnTo>
                    <a:pt x="1757077" y="1458573"/>
                  </a:lnTo>
                  <a:lnTo>
                    <a:pt x="1729940" y="1458573"/>
                  </a:lnTo>
                  <a:lnTo>
                    <a:pt x="1729940" y="1428045"/>
                  </a:lnTo>
                  <a:lnTo>
                    <a:pt x="1672276" y="1428045"/>
                  </a:lnTo>
                  <a:lnTo>
                    <a:pt x="1672276" y="1370381"/>
                  </a:lnTo>
                  <a:lnTo>
                    <a:pt x="1628175" y="1370381"/>
                  </a:lnTo>
                  <a:lnTo>
                    <a:pt x="1628175" y="1343244"/>
                  </a:lnTo>
                  <a:lnTo>
                    <a:pt x="1601038" y="1343244"/>
                  </a:lnTo>
                  <a:lnTo>
                    <a:pt x="1601038" y="1278798"/>
                  </a:lnTo>
                  <a:lnTo>
                    <a:pt x="1519638" y="1278798"/>
                  </a:lnTo>
                  <a:lnTo>
                    <a:pt x="1519638" y="1221134"/>
                  </a:lnTo>
                  <a:lnTo>
                    <a:pt x="1461973" y="1221134"/>
                  </a:lnTo>
                  <a:lnTo>
                    <a:pt x="1461973" y="1166860"/>
                  </a:lnTo>
                  <a:lnTo>
                    <a:pt x="1421263" y="1166860"/>
                  </a:lnTo>
                  <a:lnTo>
                    <a:pt x="1421263" y="1092232"/>
                  </a:lnTo>
                  <a:lnTo>
                    <a:pt x="1363599" y="1092232"/>
                  </a:lnTo>
                  <a:lnTo>
                    <a:pt x="1363599" y="1034567"/>
                  </a:lnTo>
                  <a:lnTo>
                    <a:pt x="1333071" y="1034567"/>
                  </a:lnTo>
                  <a:lnTo>
                    <a:pt x="1333071" y="976903"/>
                  </a:lnTo>
                  <a:lnTo>
                    <a:pt x="1224525" y="976903"/>
                  </a:lnTo>
                  <a:lnTo>
                    <a:pt x="1224525" y="922634"/>
                  </a:lnTo>
                  <a:lnTo>
                    <a:pt x="1197388" y="922634"/>
                  </a:lnTo>
                  <a:lnTo>
                    <a:pt x="1197388" y="868362"/>
                  </a:lnTo>
                  <a:lnTo>
                    <a:pt x="1153297" y="868362"/>
                  </a:lnTo>
                  <a:lnTo>
                    <a:pt x="1153297" y="848010"/>
                  </a:lnTo>
                  <a:lnTo>
                    <a:pt x="1109196" y="848010"/>
                  </a:lnTo>
                  <a:lnTo>
                    <a:pt x="1109196" y="756424"/>
                  </a:lnTo>
                  <a:lnTo>
                    <a:pt x="1058313" y="756424"/>
                  </a:lnTo>
                  <a:lnTo>
                    <a:pt x="1058313" y="708936"/>
                  </a:lnTo>
                  <a:lnTo>
                    <a:pt x="970121" y="708936"/>
                  </a:lnTo>
                  <a:lnTo>
                    <a:pt x="970121" y="688584"/>
                  </a:lnTo>
                  <a:lnTo>
                    <a:pt x="875146" y="688584"/>
                  </a:lnTo>
                  <a:lnTo>
                    <a:pt x="875146" y="563079"/>
                  </a:lnTo>
                  <a:lnTo>
                    <a:pt x="820873" y="563079"/>
                  </a:lnTo>
                  <a:lnTo>
                    <a:pt x="820873" y="502022"/>
                  </a:lnTo>
                  <a:lnTo>
                    <a:pt x="800521" y="502022"/>
                  </a:lnTo>
                  <a:lnTo>
                    <a:pt x="800521" y="457926"/>
                  </a:lnTo>
                  <a:lnTo>
                    <a:pt x="671623" y="457926"/>
                  </a:lnTo>
                  <a:lnTo>
                    <a:pt x="671623" y="424004"/>
                  </a:lnTo>
                  <a:lnTo>
                    <a:pt x="620742" y="424004"/>
                  </a:lnTo>
                  <a:lnTo>
                    <a:pt x="620742" y="349380"/>
                  </a:lnTo>
                  <a:lnTo>
                    <a:pt x="559686" y="349380"/>
                  </a:lnTo>
                  <a:lnTo>
                    <a:pt x="559686" y="284932"/>
                  </a:lnTo>
                  <a:lnTo>
                    <a:pt x="522374" y="284932"/>
                  </a:lnTo>
                  <a:lnTo>
                    <a:pt x="522374" y="251011"/>
                  </a:lnTo>
                  <a:lnTo>
                    <a:pt x="444357" y="251011"/>
                  </a:lnTo>
                  <a:lnTo>
                    <a:pt x="444357" y="213698"/>
                  </a:lnTo>
                  <a:lnTo>
                    <a:pt x="400261" y="213698"/>
                  </a:lnTo>
                  <a:lnTo>
                    <a:pt x="400261" y="149250"/>
                  </a:lnTo>
                  <a:lnTo>
                    <a:pt x="366340" y="149250"/>
                  </a:lnTo>
                  <a:lnTo>
                    <a:pt x="366340" y="135682"/>
                  </a:lnTo>
                  <a:lnTo>
                    <a:pt x="301891" y="135682"/>
                  </a:lnTo>
                  <a:lnTo>
                    <a:pt x="301891" y="81409"/>
                  </a:lnTo>
                  <a:lnTo>
                    <a:pt x="220483" y="81409"/>
                  </a:lnTo>
                  <a:lnTo>
                    <a:pt x="220483" y="47489"/>
                  </a:lnTo>
                  <a:lnTo>
                    <a:pt x="176386" y="47489"/>
                  </a:lnTo>
                  <a:lnTo>
                    <a:pt x="176386" y="37313"/>
                  </a:lnTo>
                  <a:lnTo>
                    <a:pt x="101761" y="37313"/>
                  </a:lnTo>
                  <a:lnTo>
                    <a:pt x="101761" y="37313"/>
                  </a:lnTo>
                  <a:lnTo>
                    <a:pt x="71233" y="37313"/>
                  </a:lnTo>
                  <a:lnTo>
                    <a:pt x="71233" y="0"/>
                  </a:lnTo>
                  <a:lnTo>
                    <a:pt x="0" y="0"/>
                  </a:lnTo>
                </a:path>
              </a:pathLst>
            </a:custGeom>
            <a:noFill/>
            <a:ln w="22225" cap="flat">
              <a:solidFill>
                <a:schemeClr val="accent2"/>
              </a:solidFill>
              <a:prstDash val="solid"/>
              <a:miter/>
            </a:ln>
          </p:spPr>
          <p:txBody>
            <a:bodyPr rtlCol="0" anchor="ctr"/>
            <a:lstStyle/>
            <a:p>
              <a:endParaRPr lang="en-GB"/>
            </a:p>
          </p:txBody>
        </p:sp>
        <p:sp>
          <p:nvSpPr>
            <p:cNvPr id="139" name="Freeform: Shape 473">
              <a:extLst>
                <a:ext uri="{FF2B5EF4-FFF2-40B4-BE49-F238E27FC236}">
                  <a16:creationId xmlns:a16="http://schemas.microsoft.com/office/drawing/2014/main" id="{4855E418-95EC-44DC-8D5F-D71F92660E01}"/>
                </a:ext>
              </a:extLst>
            </p:cNvPr>
            <p:cNvSpPr/>
            <p:nvPr/>
          </p:nvSpPr>
          <p:spPr>
            <a:xfrm>
              <a:off x="5306063" y="39110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140" name="Freeform: Shape 474">
              <a:extLst>
                <a:ext uri="{FF2B5EF4-FFF2-40B4-BE49-F238E27FC236}">
                  <a16:creationId xmlns:a16="http://schemas.microsoft.com/office/drawing/2014/main" id="{C00402E4-AB59-442F-9E1D-3B1B0FDCDF9A}"/>
                </a:ext>
              </a:extLst>
            </p:cNvPr>
            <p:cNvSpPr/>
            <p:nvPr/>
          </p:nvSpPr>
          <p:spPr>
            <a:xfrm>
              <a:off x="5363222" y="39110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141" name="Freeform: Shape 475">
              <a:extLst>
                <a:ext uri="{FF2B5EF4-FFF2-40B4-BE49-F238E27FC236}">
                  <a16:creationId xmlns:a16="http://schemas.microsoft.com/office/drawing/2014/main" id="{6FC060B3-59C6-48E3-834F-81F5EA9584E4}"/>
                </a:ext>
              </a:extLst>
            </p:cNvPr>
            <p:cNvSpPr/>
            <p:nvPr/>
          </p:nvSpPr>
          <p:spPr>
            <a:xfrm>
              <a:off x="5496572" y="40062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142" name="Freeform: Shape 476">
              <a:extLst>
                <a:ext uri="{FF2B5EF4-FFF2-40B4-BE49-F238E27FC236}">
                  <a16:creationId xmlns:a16="http://schemas.microsoft.com/office/drawing/2014/main" id="{BA9B3AF2-45E8-4A72-8EB1-4E55F56F72F7}"/>
                </a:ext>
              </a:extLst>
            </p:cNvPr>
            <p:cNvSpPr/>
            <p:nvPr/>
          </p:nvSpPr>
          <p:spPr>
            <a:xfrm>
              <a:off x="5839472" y="40443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143" name="Freeform: Shape 477">
              <a:extLst>
                <a:ext uri="{FF2B5EF4-FFF2-40B4-BE49-F238E27FC236}">
                  <a16:creationId xmlns:a16="http://schemas.microsoft.com/office/drawing/2014/main" id="{F09076DF-EFE9-474E-9606-328A6E98515B}"/>
                </a:ext>
              </a:extLst>
            </p:cNvPr>
            <p:cNvSpPr/>
            <p:nvPr/>
          </p:nvSpPr>
          <p:spPr>
            <a:xfrm>
              <a:off x="6163322" y="40634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144" name="Freeform: Shape 478">
              <a:extLst>
                <a:ext uri="{FF2B5EF4-FFF2-40B4-BE49-F238E27FC236}">
                  <a16:creationId xmlns:a16="http://schemas.microsoft.com/office/drawing/2014/main" id="{45F7C04F-277F-4F6B-86CE-B694319D3E3B}"/>
                </a:ext>
              </a:extLst>
            </p:cNvPr>
            <p:cNvSpPr/>
            <p:nvPr/>
          </p:nvSpPr>
          <p:spPr>
            <a:xfrm>
              <a:off x="6220472" y="406343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2"/>
              </a:solidFill>
              <a:prstDash val="solid"/>
              <a:miter/>
            </a:ln>
          </p:spPr>
          <p:txBody>
            <a:bodyPr rtlCol="0" anchor="ctr"/>
            <a:lstStyle/>
            <a:p>
              <a:endParaRPr lang="en-GB"/>
            </a:p>
          </p:txBody>
        </p:sp>
        <p:sp>
          <p:nvSpPr>
            <p:cNvPr id="145" name="Freeform: Shape 479">
              <a:extLst>
                <a:ext uri="{FF2B5EF4-FFF2-40B4-BE49-F238E27FC236}">
                  <a16:creationId xmlns:a16="http://schemas.microsoft.com/office/drawing/2014/main" id="{C25925E5-0E78-4743-97FF-A1022E75E241}"/>
                </a:ext>
              </a:extLst>
            </p:cNvPr>
            <p:cNvSpPr/>
            <p:nvPr/>
          </p:nvSpPr>
          <p:spPr>
            <a:xfrm>
              <a:off x="6315722" y="41396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146" name="Freeform: Shape 480">
              <a:extLst>
                <a:ext uri="{FF2B5EF4-FFF2-40B4-BE49-F238E27FC236}">
                  <a16:creationId xmlns:a16="http://schemas.microsoft.com/office/drawing/2014/main" id="{5CDDCFBF-AC83-403B-B054-75F38ABC22B8}"/>
                </a:ext>
              </a:extLst>
            </p:cNvPr>
            <p:cNvSpPr/>
            <p:nvPr/>
          </p:nvSpPr>
          <p:spPr>
            <a:xfrm>
              <a:off x="6391922" y="41777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147" name="Freeform: Shape 481">
              <a:extLst>
                <a:ext uri="{FF2B5EF4-FFF2-40B4-BE49-F238E27FC236}">
                  <a16:creationId xmlns:a16="http://schemas.microsoft.com/office/drawing/2014/main" id="{367348C5-D0F3-46BC-A5FD-BCC6AFF7244D}"/>
                </a:ext>
              </a:extLst>
            </p:cNvPr>
            <p:cNvSpPr/>
            <p:nvPr/>
          </p:nvSpPr>
          <p:spPr>
            <a:xfrm>
              <a:off x="6620522" y="41777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148" name="Freeform: Shape 482">
              <a:extLst>
                <a:ext uri="{FF2B5EF4-FFF2-40B4-BE49-F238E27FC236}">
                  <a16:creationId xmlns:a16="http://schemas.microsoft.com/office/drawing/2014/main" id="{569763F0-9846-4AB0-BE23-64A8BF5642F9}"/>
                </a:ext>
              </a:extLst>
            </p:cNvPr>
            <p:cNvSpPr/>
            <p:nvPr/>
          </p:nvSpPr>
          <p:spPr>
            <a:xfrm>
              <a:off x="7896882" y="45777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sp>
          <p:nvSpPr>
            <p:cNvPr id="149" name="Freeform: Shape 483">
              <a:extLst>
                <a:ext uri="{FF2B5EF4-FFF2-40B4-BE49-F238E27FC236}">
                  <a16:creationId xmlns:a16="http://schemas.microsoft.com/office/drawing/2014/main" id="{7B25832C-8B1E-4110-871D-61EEDA46446C}"/>
                </a:ext>
              </a:extLst>
            </p:cNvPr>
            <p:cNvSpPr/>
            <p:nvPr/>
          </p:nvSpPr>
          <p:spPr>
            <a:xfrm>
              <a:off x="9020841" y="46158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2"/>
              </a:solidFill>
              <a:prstDash val="solid"/>
              <a:miter/>
            </a:ln>
          </p:spPr>
          <p:txBody>
            <a:bodyPr rtlCol="0" anchor="ctr"/>
            <a:lstStyle/>
            <a:p>
              <a:endParaRPr lang="en-GB"/>
            </a:p>
          </p:txBody>
        </p:sp>
      </p:grpSp>
      <p:grpSp>
        <p:nvGrpSpPr>
          <p:cNvPr id="150" name="Group 149">
            <a:extLst>
              <a:ext uri="{FF2B5EF4-FFF2-40B4-BE49-F238E27FC236}">
                <a16:creationId xmlns:a16="http://schemas.microsoft.com/office/drawing/2014/main" id="{3BE2FFD7-F31C-4860-BCA5-D53582CF31E6}"/>
              </a:ext>
            </a:extLst>
          </p:cNvPr>
          <p:cNvGrpSpPr/>
          <p:nvPr/>
        </p:nvGrpSpPr>
        <p:grpSpPr>
          <a:xfrm>
            <a:off x="7012200" y="2824114"/>
            <a:ext cx="4809393" cy="2044211"/>
            <a:chOff x="3071812" y="2147887"/>
            <a:chExt cx="6050337" cy="2566120"/>
          </a:xfrm>
        </p:grpSpPr>
        <p:sp>
          <p:nvSpPr>
            <p:cNvPr id="151" name="Freeform: Shape 488">
              <a:extLst>
                <a:ext uri="{FF2B5EF4-FFF2-40B4-BE49-F238E27FC236}">
                  <a16:creationId xmlns:a16="http://schemas.microsoft.com/office/drawing/2014/main" id="{10407B0B-6463-48A3-9BF4-19E31521480A}"/>
                </a:ext>
              </a:extLst>
            </p:cNvPr>
            <p:cNvSpPr/>
            <p:nvPr/>
          </p:nvSpPr>
          <p:spPr>
            <a:xfrm>
              <a:off x="3071812" y="2147887"/>
              <a:ext cx="6050337" cy="2515028"/>
            </a:xfrm>
            <a:custGeom>
              <a:avLst/>
              <a:gdLst>
                <a:gd name="connsiteX0" fmla="*/ 6050337 w 6050337"/>
                <a:gd name="connsiteY0" fmla="*/ 2515029 h 2515028"/>
                <a:gd name="connsiteX1" fmla="*/ 5065729 w 6050337"/>
                <a:gd name="connsiteY1" fmla="*/ 2515029 h 2515028"/>
                <a:gd name="connsiteX2" fmla="*/ 5065729 w 6050337"/>
                <a:gd name="connsiteY2" fmla="*/ 2465080 h 2515028"/>
                <a:gd name="connsiteX3" fmla="*/ 4452138 w 6050337"/>
                <a:gd name="connsiteY3" fmla="*/ 2465080 h 2515028"/>
                <a:gd name="connsiteX4" fmla="*/ 4452138 w 6050337"/>
                <a:gd name="connsiteY4" fmla="*/ 2418712 h 2515028"/>
                <a:gd name="connsiteX5" fmla="*/ 4134631 w 6050337"/>
                <a:gd name="connsiteY5" fmla="*/ 2418712 h 2515028"/>
                <a:gd name="connsiteX6" fmla="*/ 4134631 w 6050337"/>
                <a:gd name="connsiteY6" fmla="*/ 2393737 h 2515028"/>
                <a:gd name="connsiteX7" fmla="*/ 4056155 w 6050337"/>
                <a:gd name="connsiteY7" fmla="*/ 2393737 h 2515028"/>
                <a:gd name="connsiteX8" fmla="*/ 4056155 w 6050337"/>
                <a:gd name="connsiteY8" fmla="*/ 2365201 h 2515028"/>
                <a:gd name="connsiteX9" fmla="*/ 3991937 w 6050337"/>
                <a:gd name="connsiteY9" fmla="*/ 2365201 h 2515028"/>
                <a:gd name="connsiteX10" fmla="*/ 3991937 w 6050337"/>
                <a:gd name="connsiteY10" fmla="*/ 2336654 h 2515028"/>
                <a:gd name="connsiteX11" fmla="*/ 3941998 w 6050337"/>
                <a:gd name="connsiteY11" fmla="*/ 2336654 h 2515028"/>
                <a:gd name="connsiteX12" fmla="*/ 3941998 w 6050337"/>
                <a:gd name="connsiteY12" fmla="*/ 2268874 h 2515028"/>
                <a:gd name="connsiteX13" fmla="*/ 3392615 w 6050337"/>
                <a:gd name="connsiteY13" fmla="*/ 2268874 h 2515028"/>
                <a:gd name="connsiteX14" fmla="*/ 3392615 w 6050337"/>
                <a:gd name="connsiteY14" fmla="*/ 2240337 h 2515028"/>
                <a:gd name="connsiteX15" fmla="*/ 3235643 w 6050337"/>
                <a:gd name="connsiteY15" fmla="*/ 2240337 h 2515028"/>
                <a:gd name="connsiteX16" fmla="*/ 3235643 w 6050337"/>
                <a:gd name="connsiteY16" fmla="*/ 2215363 h 2515028"/>
                <a:gd name="connsiteX17" fmla="*/ 3082243 w 6050337"/>
                <a:gd name="connsiteY17" fmla="*/ 2215363 h 2515028"/>
                <a:gd name="connsiteX18" fmla="*/ 3082243 w 6050337"/>
                <a:gd name="connsiteY18" fmla="*/ 2183254 h 2515028"/>
                <a:gd name="connsiteX19" fmla="*/ 3035875 w 6050337"/>
                <a:gd name="connsiteY19" fmla="*/ 2183254 h 2515028"/>
                <a:gd name="connsiteX20" fmla="*/ 3035875 w 6050337"/>
                <a:gd name="connsiteY20" fmla="*/ 2151155 h 2515028"/>
                <a:gd name="connsiteX21" fmla="*/ 2925280 w 6050337"/>
                <a:gd name="connsiteY21" fmla="*/ 2151155 h 2515028"/>
                <a:gd name="connsiteX22" fmla="*/ 2925280 w 6050337"/>
                <a:gd name="connsiteY22" fmla="*/ 2111912 h 2515028"/>
                <a:gd name="connsiteX23" fmla="*/ 2861072 w 6050337"/>
                <a:gd name="connsiteY23" fmla="*/ 2111912 h 2515028"/>
                <a:gd name="connsiteX24" fmla="*/ 2861072 w 6050337"/>
                <a:gd name="connsiteY24" fmla="*/ 2054828 h 2515028"/>
                <a:gd name="connsiteX25" fmla="*/ 2768317 w 6050337"/>
                <a:gd name="connsiteY25" fmla="*/ 2054828 h 2515028"/>
                <a:gd name="connsiteX26" fmla="*/ 2768317 w 6050337"/>
                <a:gd name="connsiteY26" fmla="*/ 2015585 h 2515028"/>
                <a:gd name="connsiteX27" fmla="*/ 2714806 w 6050337"/>
                <a:gd name="connsiteY27" fmla="*/ 2015585 h 2515028"/>
                <a:gd name="connsiteX28" fmla="*/ 2714806 w 6050337"/>
                <a:gd name="connsiteY28" fmla="*/ 1965646 h 2515028"/>
                <a:gd name="connsiteX29" fmla="*/ 2682697 w 6050337"/>
                <a:gd name="connsiteY29" fmla="*/ 1965646 h 2515028"/>
                <a:gd name="connsiteX30" fmla="*/ 2682697 w 6050337"/>
                <a:gd name="connsiteY30" fmla="*/ 1944243 h 2515028"/>
                <a:gd name="connsiteX31" fmla="*/ 2611346 w 6050337"/>
                <a:gd name="connsiteY31" fmla="*/ 1944243 h 2515028"/>
                <a:gd name="connsiteX32" fmla="*/ 2611346 w 6050337"/>
                <a:gd name="connsiteY32" fmla="*/ 1897866 h 2515028"/>
                <a:gd name="connsiteX33" fmla="*/ 2418712 w 6050337"/>
                <a:gd name="connsiteY33" fmla="*/ 1897866 h 2515028"/>
                <a:gd name="connsiteX34" fmla="*/ 2418712 w 6050337"/>
                <a:gd name="connsiteY34" fmla="*/ 1869329 h 2515028"/>
                <a:gd name="connsiteX35" fmla="*/ 2383031 w 6050337"/>
                <a:gd name="connsiteY35" fmla="*/ 1869329 h 2515028"/>
                <a:gd name="connsiteX36" fmla="*/ 2383031 w 6050337"/>
                <a:gd name="connsiteY36" fmla="*/ 1801549 h 2515028"/>
                <a:gd name="connsiteX37" fmla="*/ 2329520 w 6050337"/>
                <a:gd name="connsiteY37" fmla="*/ 1801549 h 2515028"/>
                <a:gd name="connsiteX38" fmla="*/ 2329520 w 6050337"/>
                <a:gd name="connsiteY38" fmla="*/ 1751600 h 2515028"/>
                <a:gd name="connsiteX39" fmla="*/ 2240337 w 6050337"/>
                <a:gd name="connsiteY39" fmla="*/ 1751600 h 2515028"/>
                <a:gd name="connsiteX40" fmla="*/ 2240337 w 6050337"/>
                <a:gd name="connsiteY40" fmla="*/ 1715929 h 2515028"/>
                <a:gd name="connsiteX41" fmla="*/ 2215363 w 6050337"/>
                <a:gd name="connsiteY41" fmla="*/ 1715929 h 2515028"/>
                <a:gd name="connsiteX42" fmla="*/ 2215363 w 6050337"/>
                <a:gd name="connsiteY42" fmla="*/ 1680248 h 2515028"/>
                <a:gd name="connsiteX43" fmla="*/ 2158289 w 6050337"/>
                <a:gd name="connsiteY43" fmla="*/ 1680248 h 2515028"/>
                <a:gd name="connsiteX44" fmla="*/ 2158289 w 6050337"/>
                <a:gd name="connsiteY44" fmla="*/ 1651711 h 2515028"/>
                <a:gd name="connsiteX45" fmla="*/ 2044132 w 6050337"/>
                <a:gd name="connsiteY45" fmla="*/ 1651711 h 2515028"/>
                <a:gd name="connsiteX46" fmla="*/ 2044132 w 6050337"/>
                <a:gd name="connsiteY46" fmla="*/ 1623174 h 2515028"/>
                <a:gd name="connsiteX47" fmla="*/ 1990620 w 6050337"/>
                <a:gd name="connsiteY47" fmla="*/ 1623174 h 2515028"/>
                <a:gd name="connsiteX48" fmla="*/ 1990620 w 6050337"/>
                <a:gd name="connsiteY48" fmla="*/ 1605334 h 2515028"/>
                <a:gd name="connsiteX49" fmla="*/ 1940671 w 6050337"/>
                <a:gd name="connsiteY49" fmla="*/ 1605334 h 2515028"/>
                <a:gd name="connsiteX50" fmla="*/ 1940671 w 6050337"/>
                <a:gd name="connsiteY50" fmla="*/ 1566091 h 2515028"/>
                <a:gd name="connsiteX51" fmla="*/ 1905000 w 6050337"/>
                <a:gd name="connsiteY51" fmla="*/ 1566091 h 2515028"/>
                <a:gd name="connsiteX52" fmla="*/ 1905000 w 6050337"/>
                <a:gd name="connsiteY52" fmla="*/ 1544688 h 2515028"/>
                <a:gd name="connsiteX53" fmla="*/ 1869329 w 6050337"/>
                <a:gd name="connsiteY53" fmla="*/ 1544688 h 2515028"/>
                <a:gd name="connsiteX54" fmla="*/ 1869329 w 6050337"/>
                <a:gd name="connsiteY54" fmla="*/ 1501883 h 2515028"/>
                <a:gd name="connsiteX55" fmla="*/ 1830086 w 6050337"/>
                <a:gd name="connsiteY55" fmla="*/ 1501883 h 2515028"/>
                <a:gd name="connsiteX56" fmla="*/ 1830086 w 6050337"/>
                <a:gd name="connsiteY56" fmla="*/ 1462640 h 2515028"/>
                <a:gd name="connsiteX57" fmla="*/ 1797977 w 6050337"/>
                <a:gd name="connsiteY57" fmla="*/ 1462640 h 2515028"/>
                <a:gd name="connsiteX58" fmla="*/ 1797977 w 6050337"/>
                <a:gd name="connsiteY58" fmla="*/ 1430531 h 2515028"/>
                <a:gd name="connsiteX59" fmla="*/ 1762306 w 6050337"/>
                <a:gd name="connsiteY59" fmla="*/ 1430531 h 2515028"/>
                <a:gd name="connsiteX60" fmla="*/ 1762306 w 6050337"/>
                <a:gd name="connsiteY60" fmla="*/ 1405566 h 2515028"/>
                <a:gd name="connsiteX61" fmla="*/ 1612468 w 6050337"/>
                <a:gd name="connsiteY61" fmla="*/ 1405566 h 2515028"/>
                <a:gd name="connsiteX62" fmla="*/ 1612468 w 6050337"/>
                <a:gd name="connsiteY62" fmla="*/ 1369886 h 2515028"/>
                <a:gd name="connsiteX63" fmla="*/ 1548260 w 6050337"/>
                <a:gd name="connsiteY63" fmla="*/ 1369886 h 2515028"/>
                <a:gd name="connsiteX64" fmla="*/ 1548260 w 6050337"/>
                <a:gd name="connsiteY64" fmla="*/ 1327080 h 2515028"/>
                <a:gd name="connsiteX65" fmla="*/ 1516151 w 6050337"/>
                <a:gd name="connsiteY65" fmla="*/ 1327080 h 2515028"/>
                <a:gd name="connsiteX66" fmla="*/ 1516151 w 6050337"/>
                <a:gd name="connsiteY66" fmla="*/ 1305677 h 2515028"/>
                <a:gd name="connsiteX67" fmla="*/ 1430531 w 6050337"/>
                <a:gd name="connsiteY67" fmla="*/ 1305677 h 2515028"/>
                <a:gd name="connsiteX68" fmla="*/ 1430531 w 6050337"/>
                <a:gd name="connsiteY68" fmla="*/ 1269997 h 2515028"/>
                <a:gd name="connsiteX69" fmla="*/ 1352055 w 6050337"/>
                <a:gd name="connsiteY69" fmla="*/ 1269997 h 2515028"/>
                <a:gd name="connsiteX70" fmla="*/ 1352055 w 6050337"/>
                <a:gd name="connsiteY70" fmla="*/ 1237898 h 2515028"/>
                <a:gd name="connsiteX71" fmla="*/ 1309240 w 6050337"/>
                <a:gd name="connsiteY71" fmla="*/ 1237898 h 2515028"/>
                <a:gd name="connsiteX72" fmla="*/ 1309240 w 6050337"/>
                <a:gd name="connsiteY72" fmla="*/ 1191520 h 2515028"/>
                <a:gd name="connsiteX73" fmla="*/ 1259300 w 6050337"/>
                <a:gd name="connsiteY73" fmla="*/ 1191520 h 2515028"/>
                <a:gd name="connsiteX74" fmla="*/ 1259300 w 6050337"/>
                <a:gd name="connsiteY74" fmla="*/ 1141571 h 2515028"/>
                <a:gd name="connsiteX75" fmla="*/ 1187949 w 6050337"/>
                <a:gd name="connsiteY75" fmla="*/ 1141571 h 2515028"/>
                <a:gd name="connsiteX76" fmla="*/ 1187949 w 6050337"/>
                <a:gd name="connsiteY76" fmla="*/ 1073791 h 2515028"/>
                <a:gd name="connsiteX77" fmla="*/ 1113034 w 6050337"/>
                <a:gd name="connsiteY77" fmla="*/ 1073791 h 2515028"/>
                <a:gd name="connsiteX78" fmla="*/ 1113034 w 6050337"/>
                <a:gd name="connsiteY78" fmla="*/ 1020280 h 2515028"/>
                <a:gd name="connsiteX79" fmla="*/ 1070229 w 6050337"/>
                <a:gd name="connsiteY79" fmla="*/ 1020280 h 2515028"/>
                <a:gd name="connsiteX80" fmla="*/ 1070229 w 6050337"/>
                <a:gd name="connsiteY80" fmla="*/ 977475 h 2515028"/>
                <a:gd name="connsiteX81" fmla="*/ 1006011 w 6050337"/>
                <a:gd name="connsiteY81" fmla="*/ 977475 h 2515028"/>
                <a:gd name="connsiteX82" fmla="*/ 1006011 w 6050337"/>
                <a:gd name="connsiteY82" fmla="*/ 863315 h 2515028"/>
                <a:gd name="connsiteX83" fmla="*/ 970340 w 6050337"/>
                <a:gd name="connsiteY83" fmla="*/ 863315 h 2515028"/>
                <a:gd name="connsiteX84" fmla="*/ 970340 w 6050337"/>
                <a:gd name="connsiteY84" fmla="*/ 834775 h 2515028"/>
                <a:gd name="connsiteX85" fmla="*/ 948933 w 6050337"/>
                <a:gd name="connsiteY85" fmla="*/ 834775 h 2515028"/>
                <a:gd name="connsiteX86" fmla="*/ 948933 w 6050337"/>
                <a:gd name="connsiteY86" fmla="*/ 802669 h 2515028"/>
                <a:gd name="connsiteX87" fmla="*/ 906124 w 6050337"/>
                <a:gd name="connsiteY87" fmla="*/ 802669 h 2515028"/>
                <a:gd name="connsiteX88" fmla="*/ 906124 w 6050337"/>
                <a:gd name="connsiteY88" fmla="*/ 752725 h 2515028"/>
                <a:gd name="connsiteX89" fmla="*/ 863315 w 6050337"/>
                <a:gd name="connsiteY89" fmla="*/ 752725 h 2515028"/>
                <a:gd name="connsiteX90" fmla="*/ 863315 w 6050337"/>
                <a:gd name="connsiteY90" fmla="*/ 645703 h 2515028"/>
                <a:gd name="connsiteX91" fmla="*/ 809803 w 6050337"/>
                <a:gd name="connsiteY91" fmla="*/ 645703 h 2515028"/>
                <a:gd name="connsiteX92" fmla="*/ 809803 w 6050337"/>
                <a:gd name="connsiteY92" fmla="*/ 599325 h 2515028"/>
                <a:gd name="connsiteX93" fmla="*/ 759860 w 6050337"/>
                <a:gd name="connsiteY93" fmla="*/ 599325 h 2515028"/>
                <a:gd name="connsiteX94" fmla="*/ 759860 w 6050337"/>
                <a:gd name="connsiteY94" fmla="*/ 560084 h 2515028"/>
                <a:gd name="connsiteX95" fmla="*/ 717051 w 6050337"/>
                <a:gd name="connsiteY95" fmla="*/ 560084 h 2515028"/>
                <a:gd name="connsiteX96" fmla="*/ 717051 w 6050337"/>
                <a:gd name="connsiteY96" fmla="*/ 520842 h 2515028"/>
                <a:gd name="connsiteX97" fmla="*/ 684944 w 6050337"/>
                <a:gd name="connsiteY97" fmla="*/ 520842 h 2515028"/>
                <a:gd name="connsiteX98" fmla="*/ 684944 w 6050337"/>
                <a:gd name="connsiteY98" fmla="*/ 456629 h 2515028"/>
                <a:gd name="connsiteX99" fmla="*/ 627865 w 6050337"/>
                <a:gd name="connsiteY99" fmla="*/ 456629 h 2515028"/>
                <a:gd name="connsiteX100" fmla="*/ 627865 w 6050337"/>
                <a:gd name="connsiteY100" fmla="*/ 335337 h 2515028"/>
                <a:gd name="connsiteX101" fmla="*/ 617163 w 6050337"/>
                <a:gd name="connsiteY101" fmla="*/ 335337 h 2515028"/>
                <a:gd name="connsiteX102" fmla="*/ 617163 w 6050337"/>
                <a:gd name="connsiteY102" fmla="*/ 310365 h 2515028"/>
                <a:gd name="connsiteX103" fmla="*/ 585056 w 6050337"/>
                <a:gd name="connsiteY103" fmla="*/ 310365 h 2515028"/>
                <a:gd name="connsiteX104" fmla="*/ 585056 w 6050337"/>
                <a:gd name="connsiteY104" fmla="*/ 281826 h 2515028"/>
                <a:gd name="connsiteX105" fmla="*/ 552949 w 6050337"/>
                <a:gd name="connsiteY105" fmla="*/ 281826 h 2515028"/>
                <a:gd name="connsiteX106" fmla="*/ 552949 w 6050337"/>
                <a:gd name="connsiteY106" fmla="*/ 246152 h 2515028"/>
                <a:gd name="connsiteX107" fmla="*/ 438792 w 6050337"/>
                <a:gd name="connsiteY107" fmla="*/ 246152 h 2515028"/>
                <a:gd name="connsiteX108" fmla="*/ 438792 w 6050337"/>
                <a:gd name="connsiteY108" fmla="*/ 228314 h 2515028"/>
                <a:gd name="connsiteX109" fmla="*/ 403118 w 6050337"/>
                <a:gd name="connsiteY109" fmla="*/ 228314 h 2515028"/>
                <a:gd name="connsiteX110" fmla="*/ 403118 w 6050337"/>
                <a:gd name="connsiteY110" fmla="*/ 217613 h 2515028"/>
                <a:gd name="connsiteX111" fmla="*/ 374578 w 6050337"/>
                <a:gd name="connsiteY111" fmla="*/ 217613 h 2515028"/>
                <a:gd name="connsiteX112" fmla="*/ 374578 w 6050337"/>
                <a:gd name="connsiteY112" fmla="*/ 189073 h 2515028"/>
                <a:gd name="connsiteX113" fmla="*/ 338904 w 6050337"/>
                <a:gd name="connsiteY113" fmla="*/ 189073 h 2515028"/>
                <a:gd name="connsiteX114" fmla="*/ 338904 w 6050337"/>
                <a:gd name="connsiteY114" fmla="*/ 160533 h 2515028"/>
                <a:gd name="connsiteX115" fmla="*/ 292528 w 6050337"/>
                <a:gd name="connsiteY115" fmla="*/ 160533 h 2515028"/>
                <a:gd name="connsiteX116" fmla="*/ 292528 w 6050337"/>
                <a:gd name="connsiteY116" fmla="*/ 99888 h 2515028"/>
                <a:gd name="connsiteX117" fmla="*/ 274691 w 6050337"/>
                <a:gd name="connsiteY117" fmla="*/ 99888 h 2515028"/>
                <a:gd name="connsiteX118" fmla="*/ 274691 w 6050337"/>
                <a:gd name="connsiteY118" fmla="*/ 82050 h 2515028"/>
                <a:gd name="connsiteX119" fmla="*/ 239018 w 6050337"/>
                <a:gd name="connsiteY119" fmla="*/ 82050 h 2515028"/>
                <a:gd name="connsiteX120" fmla="*/ 239018 w 6050337"/>
                <a:gd name="connsiteY120" fmla="*/ 39242 h 2515028"/>
                <a:gd name="connsiteX121" fmla="*/ 146264 w 6050337"/>
                <a:gd name="connsiteY121" fmla="*/ 39242 h 2515028"/>
                <a:gd name="connsiteX122" fmla="*/ 146264 w 6050337"/>
                <a:gd name="connsiteY122" fmla="*/ 28539 h 2515028"/>
                <a:gd name="connsiteX123" fmla="*/ 74916 w 6050337"/>
                <a:gd name="connsiteY123" fmla="*/ 28539 h 2515028"/>
                <a:gd name="connsiteX124" fmla="*/ 74916 w 6050337"/>
                <a:gd name="connsiteY124" fmla="*/ 0 h 2515028"/>
                <a:gd name="connsiteX125" fmla="*/ 0 w 6050337"/>
                <a:gd name="connsiteY125" fmla="*/ 0 h 251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050337" h="2515028">
                  <a:moveTo>
                    <a:pt x="6050337" y="2515029"/>
                  </a:moveTo>
                  <a:lnTo>
                    <a:pt x="5065729" y="2515029"/>
                  </a:lnTo>
                  <a:lnTo>
                    <a:pt x="5065729" y="2465080"/>
                  </a:lnTo>
                  <a:lnTo>
                    <a:pt x="4452138" y="2465080"/>
                  </a:lnTo>
                  <a:lnTo>
                    <a:pt x="4452138" y="2418712"/>
                  </a:lnTo>
                  <a:lnTo>
                    <a:pt x="4134631" y="2418712"/>
                  </a:lnTo>
                  <a:lnTo>
                    <a:pt x="4134631" y="2393737"/>
                  </a:lnTo>
                  <a:lnTo>
                    <a:pt x="4056155" y="2393737"/>
                  </a:lnTo>
                  <a:lnTo>
                    <a:pt x="4056155" y="2365201"/>
                  </a:lnTo>
                  <a:lnTo>
                    <a:pt x="3991937" y="2365201"/>
                  </a:lnTo>
                  <a:lnTo>
                    <a:pt x="3991937" y="2336654"/>
                  </a:lnTo>
                  <a:lnTo>
                    <a:pt x="3941998" y="2336654"/>
                  </a:lnTo>
                  <a:lnTo>
                    <a:pt x="3941998" y="2268874"/>
                  </a:lnTo>
                  <a:lnTo>
                    <a:pt x="3392615" y="2268874"/>
                  </a:lnTo>
                  <a:lnTo>
                    <a:pt x="3392615" y="2240337"/>
                  </a:lnTo>
                  <a:lnTo>
                    <a:pt x="3235643" y="2240337"/>
                  </a:lnTo>
                  <a:lnTo>
                    <a:pt x="3235643" y="2215363"/>
                  </a:lnTo>
                  <a:lnTo>
                    <a:pt x="3082243" y="2215363"/>
                  </a:lnTo>
                  <a:lnTo>
                    <a:pt x="3082243" y="2183254"/>
                  </a:lnTo>
                  <a:lnTo>
                    <a:pt x="3035875" y="2183254"/>
                  </a:lnTo>
                  <a:lnTo>
                    <a:pt x="3035875" y="2151155"/>
                  </a:lnTo>
                  <a:lnTo>
                    <a:pt x="2925280" y="2151155"/>
                  </a:lnTo>
                  <a:lnTo>
                    <a:pt x="2925280" y="2111912"/>
                  </a:lnTo>
                  <a:lnTo>
                    <a:pt x="2861072" y="2111912"/>
                  </a:lnTo>
                  <a:lnTo>
                    <a:pt x="2861072" y="2054828"/>
                  </a:lnTo>
                  <a:lnTo>
                    <a:pt x="2768317" y="2054828"/>
                  </a:lnTo>
                  <a:lnTo>
                    <a:pt x="2768317" y="2015585"/>
                  </a:lnTo>
                  <a:lnTo>
                    <a:pt x="2714806" y="2015585"/>
                  </a:lnTo>
                  <a:lnTo>
                    <a:pt x="2714806" y="1965646"/>
                  </a:lnTo>
                  <a:lnTo>
                    <a:pt x="2682697" y="1965646"/>
                  </a:lnTo>
                  <a:lnTo>
                    <a:pt x="2682697" y="1944243"/>
                  </a:lnTo>
                  <a:lnTo>
                    <a:pt x="2611346" y="1944243"/>
                  </a:lnTo>
                  <a:lnTo>
                    <a:pt x="2611346" y="1897866"/>
                  </a:lnTo>
                  <a:lnTo>
                    <a:pt x="2418712" y="1897866"/>
                  </a:lnTo>
                  <a:lnTo>
                    <a:pt x="2418712" y="1869329"/>
                  </a:lnTo>
                  <a:lnTo>
                    <a:pt x="2383031" y="1869329"/>
                  </a:lnTo>
                  <a:lnTo>
                    <a:pt x="2383031" y="1801549"/>
                  </a:lnTo>
                  <a:lnTo>
                    <a:pt x="2329520" y="1801549"/>
                  </a:lnTo>
                  <a:lnTo>
                    <a:pt x="2329520" y="1751600"/>
                  </a:lnTo>
                  <a:lnTo>
                    <a:pt x="2240337" y="1751600"/>
                  </a:lnTo>
                  <a:lnTo>
                    <a:pt x="2240337" y="1715929"/>
                  </a:lnTo>
                  <a:lnTo>
                    <a:pt x="2215363" y="1715929"/>
                  </a:lnTo>
                  <a:lnTo>
                    <a:pt x="2215363" y="1680248"/>
                  </a:lnTo>
                  <a:lnTo>
                    <a:pt x="2158289" y="1680248"/>
                  </a:lnTo>
                  <a:lnTo>
                    <a:pt x="2158289" y="1651711"/>
                  </a:lnTo>
                  <a:lnTo>
                    <a:pt x="2044132" y="1651711"/>
                  </a:lnTo>
                  <a:lnTo>
                    <a:pt x="2044132" y="1623174"/>
                  </a:lnTo>
                  <a:lnTo>
                    <a:pt x="1990620" y="1623174"/>
                  </a:lnTo>
                  <a:lnTo>
                    <a:pt x="1990620" y="1605334"/>
                  </a:lnTo>
                  <a:lnTo>
                    <a:pt x="1940671" y="1605334"/>
                  </a:lnTo>
                  <a:lnTo>
                    <a:pt x="1940671" y="1566091"/>
                  </a:lnTo>
                  <a:lnTo>
                    <a:pt x="1905000" y="1566091"/>
                  </a:lnTo>
                  <a:lnTo>
                    <a:pt x="1905000" y="1544688"/>
                  </a:lnTo>
                  <a:lnTo>
                    <a:pt x="1869329" y="1544688"/>
                  </a:lnTo>
                  <a:lnTo>
                    <a:pt x="1869329" y="1501883"/>
                  </a:lnTo>
                  <a:lnTo>
                    <a:pt x="1830086" y="1501883"/>
                  </a:lnTo>
                  <a:lnTo>
                    <a:pt x="1830086" y="1462640"/>
                  </a:lnTo>
                  <a:lnTo>
                    <a:pt x="1797977" y="1462640"/>
                  </a:lnTo>
                  <a:lnTo>
                    <a:pt x="1797977" y="1430531"/>
                  </a:lnTo>
                  <a:lnTo>
                    <a:pt x="1762306" y="1430531"/>
                  </a:lnTo>
                  <a:lnTo>
                    <a:pt x="1762306" y="1405566"/>
                  </a:lnTo>
                  <a:lnTo>
                    <a:pt x="1612468" y="1405566"/>
                  </a:lnTo>
                  <a:lnTo>
                    <a:pt x="1612468" y="1369886"/>
                  </a:lnTo>
                  <a:lnTo>
                    <a:pt x="1548260" y="1369886"/>
                  </a:lnTo>
                  <a:lnTo>
                    <a:pt x="1548260" y="1327080"/>
                  </a:lnTo>
                  <a:lnTo>
                    <a:pt x="1516151" y="1327080"/>
                  </a:lnTo>
                  <a:lnTo>
                    <a:pt x="1516151" y="1305677"/>
                  </a:lnTo>
                  <a:lnTo>
                    <a:pt x="1430531" y="1305677"/>
                  </a:lnTo>
                  <a:lnTo>
                    <a:pt x="1430531" y="1269997"/>
                  </a:lnTo>
                  <a:lnTo>
                    <a:pt x="1352055" y="1269997"/>
                  </a:lnTo>
                  <a:lnTo>
                    <a:pt x="1352055" y="1237898"/>
                  </a:lnTo>
                  <a:lnTo>
                    <a:pt x="1309240" y="1237898"/>
                  </a:lnTo>
                  <a:lnTo>
                    <a:pt x="1309240" y="1191520"/>
                  </a:lnTo>
                  <a:lnTo>
                    <a:pt x="1259300" y="1191520"/>
                  </a:lnTo>
                  <a:lnTo>
                    <a:pt x="1259300" y="1141571"/>
                  </a:lnTo>
                  <a:lnTo>
                    <a:pt x="1187949" y="1141571"/>
                  </a:lnTo>
                  <a:lnTo>
                    <a:pt x="1187949" y="1073791"/>
                  </a:lnTo>
                  <a:lnTo>
                    <a:pt x="1113034" y="1073791"/>
                  </a:lnTo>
                  <a:lnTo>
                    <a:pt x="1113034" y="1020280"/>
                  </a:lnTo>
                  <a:lnTo>
                    <a:pt x="1070229" y="1020280"/>
                  </a:lnTo>
                  <a:lnTo>
                    <a:pt x="1070229" y="977475"/>
                  </a:lnTo>
                  <a:lnTo>
                    <a:pt x="1006011" y="977475"/>
                  </a:lnTo>
                  <a:lnTo>
                    <a:pt x="1006011" y="863315"/>
                  </a:lnTo>
                  <a:lnTo>
                    <a:pt x="970340" y="863315"/>
                  </a:lnTo>
                  <a:lnTo>
                    <a:pt x="970340" y="834775"/>
                  </a:lnTo>
                  <a:lnTo>
                    <a:pt x="948933" y="834775"/>
                  </a:lnTo>
                  <a:lnTo>
                    <a:pt x="948933" y="802669"/>
                  </a:lnTo>
                  <a:lnTo>
                    <a:pt x="906124" y="802669"/>
                  </a:lnTo>
                  <a:lnTo>
                    <a:pt x="906124" y="752725"/>
                  </a:lnTo>
                  <a:lnTo>
                    <a:pt x="863315" y="752725"/>
                  </a:lnTo>
                  <a:lnTo>
                    <a:pt x="863315" y="645703"/>
                  </a:lnTo>
                  <a:lnTo>
                    <a:pt x="809803" y="645703"/>
                  </a:lnTo>
                  <a:lnTo>
                    <a:pt x="809803" y="599325"/>
                  </a:lnTo>
                  <a:lnTo>
                    <a:pt x="759860" y="599325"/>
                  </a:lnTo>
                  <a:lnTo>
                    <a:pt x="759860" y="560084"/>
                  </a:lnTo>
                  <a:lnTo>
                    <a:pt x="717051" y="560084"/>
                  </a:lnTo>
                  <a:lnTo>
                    <a:pt x="717051" y="520842"/>
                  </a:lnTo>
                  <a:lnTo>
                    <a:pt x="684944" y="520842"/>
                  </a:lnTo>
                  <a:lnTo>
                    <a:pt x="684944" y="456629"/>
                  </a:lnTo>
                  <a:lnTo>
                    <a:pt x="627865" y="456629"/>
                  </a:lnTo>
                  <a:lnTo>
                    <a:pt x="627865" y="335337"/>
                  </a:lnTo>
                  <a:lnTo>
                    <a:pt x="617163" y="335337"/>
                  </a:lnTo>
                  <a:lnTo>
                    <a:pt x="617163" y="310365"/>
                  </a:lnTo>
                  <a:lnTo>
                    <a:pt x="585056" y="310365"/>
                  </a:lnTo>
                  <a:lnTo>
                    <a:pt x="585056" y="281826"/>
                  </a:lnTo>
                  <a:lnTo>
                    <a:pt x="552949" y="281826"/>
                  </a:lnTo>
                  <a:lnTo>
                    <a:pt x="552949" y="246152"/>
                  </a:lnTo>
                  <a:lnTo>
                    <a:pt x="438792" y="246152"/>
                  </a:lnTo>
                  <a:lnTo>
                    <a:pt x="438792" y="228314"/>
                  </a:lnTo>
                  <a:lnTo>
                    <a:pt x="403118" y="228314"/>
                  </a:lnTo>
                  <a:lnTo>
                    <a:pt x="403118" y="217613"/>
                  </a:lnTo>
                  <a:lnTo>
                    <a:pt x="374578" y="217613"/>
                  </a:lnTo>
                  <a:lnTo>
                    <a:pt x="374578" y="189073"/>
                  </a:lnTo>
                  <a:lnTo>
                    <a:pt x="338904" y="189073"/>
                  </a:lnTo>
                  <a:lnTo>
                    <a:pt x="338904" y="160533"/>
                  </a:lnTo>
                  <a:lnTo>
                    <a:pt x="292528" y="160533"/>
                  </a:lnTo>
                  <a:lnTo>
                    <a:pt x="292528" y="99888"/>
                  </a:lnTo>
                  <a:lnTo>
                    <a:pt x="274691" y="99888"/>
                  </a:lnTo>
                  <a:lnTo>
                    <a:pt x="274691" y="82050"/>
                  </a:lnTo>
                  <a:lnTo>
                    <a:pt x="239018" y="82050"/>
                  </a:lnTo>
                  <a:lnTo>
                    <a:pt x="239018" y="39242"/>
                  </a:lnTo>
                  <a:lnTo>
                    <a:pt x="146264" y="39242"/>
                  </a:lnTo>
                  <a:lnTo>
                    <a:pt x="146264" y="28539"/>
                  </a:lnTo>
                  <a:lnTo>
                    <a:pt x="74916" y="28539"/>
                  </a:lnTo>
                  <a:lnTo>
                    <a:pt x="74916" y="0"/>
                  </a:lnTo>
                  <a:lnTo>
                    <a:pt x="0" y="0"/>
                  </a:lnTo>
                </a:path>
              </a:pathLst>
            </a:custGeom>
            <a:noFill/>
            <a:ln w="22225" cap="flat">
              <a:solidFill>
                <a:srgbClr val="B60D27"/>
              </a:solidFill>
              <a:prstDash val="solid"/>
              <a:miter/>
            </a:ln>
          </p:spPr>
          <p:txBody>
            <a:bodyPr rtlCol="0" anchor="ctr"/>
            <a:lstStyle/>
            <a:p>
              <a:endParaRPr lang="en-GB"/>
            </a:p>
          </p:txBody>
        </p:sp>
        <p:sp>
          <p:nvSpPr>
            <p:cNvPr id="152" name="Freeform: Shape 489">
              <a:extLst>
                <a:ext uri="{FF2B5EF4-FFF2-40B4-BE49-F238E27FC236}">
                  <a16:creationId xmlns:a16="http://schemas.microsoft.com/office/drawing/2014/main" id="{C9CF50F3-37ED-4131-8F07-C1779AF91DC1}"/>
                </a:ext>
              </a:extLst>
            </p:cNvPr>
            <p:cNvSpPr/>
            <p:nvPr/>
          </p:nvSpPr>
          <p:spPr>
            <a:xfrm>
              <a:off x="5115943" y="370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60D27"/>
              </a:solidFill>
              <a:prstDash val="solid"/>
              <a:miter/>
            </a:ln>
          </p:spPr>
          <p:txBody>
            <a:bodyPr rtlCol="0" anchor="ctr"/>
            <a:lstStyle/>
            <a:p>
              <a:endParaRPr lang="en-GB"/>
            </a:p>
          </p:txBody>
        </p:sp>
        <p:sp>
          <p:nvSpPr>
            <p:cNvPr id="153" name="Freeform: Shape 490">
              <a:extLst>
                <a:ext uri="{FF2B5EF4-FFF2-40B4-BE49-F238E27FC236}">
                  <a16:creationId xmlns:a16="http://schemas.microsoft.com/office/drawing/2014/main" id="{4259ED63-D8ED-47E1-BFA9-34EA46C4ABBF}"/>
                </a:ext>
              </a:extLst>
            </p:cNvPr>
            <p:cNvSpPr/>
            <p:nvPr/>
          </p:nvSpPr>
          <p:spPr>
            <a:xfrm>
              <a:off x="5325493" y="384295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60D27"/>
              </a:solidFill>
              <a:prstDash val="solid"/>
              <a:miter/>
            </a:ln>
          </p:spPr>
          <p:txBody>
            <a:bodyPr rtlCol="0" anchor="ctr"/>
            <a:lstStyle/>
            <a:p>
              <a:endParaRPr lang="en-GB"/>
            </a:p>
          </p:txBody>
        </p:sp>
        <p:sp>
          <p:nvSpPr>
            <p:cNvPr id="154" name="Freeform: Shape 491">
              <a:extLst>
                <a:ext uri="{FF2B5EF4-FFF2-40B4-BE49-F238E27FC236}">
                  <a16:creationId xmlns:a16="http://schemas.microsoft.com/office/drawing/2014/main" id="{2406B549-6F37-45CF-A4AA-9C213316BB33}"/>
                </a:ext>
              </a:extLst>
            </p:cNvPr>
            <p:cNvSpPr/>
            <p:nvPr/>
          </p:nvSpPr>
          <p:spPr>
            <a:xfrm>
              <a:off x="5382643" y="384295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60D27"/>
              </a:solidFill>
              <a:prstDash val="solid"/>
              <a:miter/>
            </a:ln>
          </p:spPr>
          <p:txBody>
            <a:bodyPr rtlCol="0" anchor="ctr"/>
            <a:lstStyle/>
            <a:p>
              <a:endParaRPr lang="en-GB"/>
            </a:p>
          </p:txBody>
        </p:sp>
        <p:sp>
          <p:nvSpPr>
            <p:cNvPr id="155" name="Freeform: Shape 492">
              <a:extLst>
                <a:ext uri="{FF2B5EF4-FFF2-40B4-BE49-F238E27FC236}">
                  <a16:creationId xmlns:a16="http://schemas.microsoft.com/office/drawing/2014/main" id="{489E0320-62F8-43D1-BFDE-2B1C1D30F56C}"/>
                </a:ext>
              </a:extLst>
            </p:cNvPr>
            <p:cNvSpPr/>
            <p:nvPr/>
          </p:nvSpPr>
          <p:spPr>
            <a:xfrm>
              <a:off x="5554093" y="399535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60D27"/>
              </a:solidFill>
              <a:prstDash val="solid"/>
              <a:miter/>
            </a:ln>
          </p:spPr>
          <p:txBody>
            <a:bodyPr rtlCol="0" anchor="ctr"/>
            <a:lstStyle/>
            <a:p>
              <a:endParaRPr lang="en-GB"/>
            </a:p>
          </p:txBody>
        </p:sp>
        <p:sp>
          <p:nvSpPr>
            <p:cNvPr id="156" name="Freeform: Shape 493">
              <a:extLst>
                <a:ext uri="{FF2B5EF4-FFF2-40B4-BE49-F238E27FC236}">
                  <a16:creationId xmlns:a16="http://schemas.microsoft.com/office/drawing/2014/main" id="{58168553-80CD-4424-8BA9-468A6C44912B}"/>
                </a:ext>
              </a:extLst>
            </p:cNvPr>
            <p:cNvSpPr/>
            <p:nvPr/>
          </p:nvSpPr>
          <p:spPr>
            <a:xfrm>
              <a:off x="5630293" y="3995356"/>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B60D27"/>
              </a:solidFill>
              <a:prstDash val="solid"/>
              <a:miter/>
            </a:ln>
          </p:spPr>
          <p:txBody>
            <a:bodyPr rtlCol="0" anchor="ctr"/>
            <a:lstStyle/>
            <a:p>
              <a:endParaRPr lang="en-GB"/>
            </a:p>
          </p:txBody>
        </p:sp>
        <p:sp>
          <p:nvSpPr>
            <p:cNvPr id="157" name="Freeform: Shape 494">
              <a:extLst>
                <a:ext uri="{FF2B5EF4-FFF2-40B4-BE49-F238E27FC236}">
                  <a16:creationId xmlns:a16="http://schemas.microsoft.com/office/drawing/2014/main" id="{87C4F596-BEBB-4B3D-95D9-0EE09CD84281}"/>
                </a:ext>
              </a:extLst>
            </p:cNvPr>
            <p:cNvSpPr/>
            <p:nvPr/>
          </p:nvSpPr>
          <p:spPr>
            <a:xfrm>
              <a:off x="6068443" y="42430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60D27"/>
              </a:solidFill>
              <a:prstDash val="solid"/>
              <a:miter/>
            </a:ln>
          </p:spPr>
          <p:txBody>
            <a:bodyPr rtlCol="0" anchor="ctr"/>
            <a:lstStyle/>
            <a:p>
              <a:endParaRPr lang="en-GB"/>
            </a:p>
          </p:txBody>
        </p:sp>
        <p:sp>
          <p:nvSpPr>
            <p:cNvPr id="158" name="Freeform: Shape 495">
              <a:extLst>
                <a:ext uri="{FF2B5EF4-FFF2-40B4-BE49-F238E27FC236}">
                  <a16:creationId xmlns:a16="http://schemas.microsoft.com/office/drawing/2014/main" id="{32054D79-9AE0-4942-B5D2-A77064A53507}"/>
                </a:ext>
              </a:extLst>
            </p:cNvPr>
            <p:cNvSpPr/>
            <p:nvPr/>
          </p:nvSpPr>
          <p:spPr>
            <a:xfrm>
              <a:off x="6258943" y="43192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60D27"/>
              </a:solidFill>
              <a:prstDash val="solid"/>
              <a:miter/>
            </a:ln>
          </p:spPr>
          <p:txBody>
            <a:bodyPr rtlCol="0" anchor="ctr"/>
            <a:lstStyle/>
            <a:p>
              <a:endParaRPr lang="en-GB"/>
            </a:p>
          </p:txBody>
        </p:sp>
        <p:sp>
          <p:nvSpPr>
            <p:cNvPr id="159" name="Freeform: Shape 496">
              <a:extLst>
                <a:ext uri="{FF2B5EF4-FFF2-40B4-BE49-F238E27FC236}">
                  <a16:creationId xmlns:a16="http://schemas.microsoft.com/office/drawing/2014/main" id="{C2DF59B6-A69D-45C5-AB34-12CC6880E8C4}"/>
                </a:ext>
              </a:extLst>
            </p:cNvPr>
            <p:cNvSpPr/>
            <p:nvPr/>
          </p:nvSpPr>
          <p:spPr>
            <a:xfrm>
              <a:off x="6544703" y="43573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60D27"/>
              </a:solidFill>
              <a:prstDash val="solid"/>
              <a:miter/>
            </a:ln>
          </p:spPr>
          <p:txBody>
            <a:bodyPr rtlCol="0" anchor="ctr"/>
            <a:lstStyle/>
            <a:p>
              <a:endParaRPr lang="en-GB"/>
            </a:p>
          </p:txBody>
        </p:sp>
        <p:sp>
          <p:nvSpPr>
            <p:cNvPr id="160" name="Freeform: Shape 497">
              <a:extLst>
                <a:ext uri="{FF2B5EF4-FFF2-40B4-BE49-F238E27FC236}">
                  <a16:creationId xmlns:a16="http://schemas.microsoft.com/office/drawing/2014/main" id="{192FE3A1-04F2-4B74-AE61-4092F9AA6FCB}"/>
                </a:ext>
              </a:extLst>
            </p:cNvPr>
            <p:cNvSpPr/>
            <p:nvPr/>
          </p:nvSpPr>
          <p:spPr>
            <a:xfrm>
              <a:off x="7840112" y="45668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60D27"/>
              </a:solidFill>
              <a:prstDash val="solid"/>
              <a:miter/>
            </a:ln>
          </p:spPr>
          <p:txBody>
            <a:bodyPr rtlCol="0" anchor="ctr"/>
            <a:lstStyle/>
            <a:p>
              <a:endParaRPr lang="en-GB"/>
            </a:p>
          </p:txBody>
        </p:sp>
        <p:sp>
          <p:nvSpPr>
            <p:cNvPr id="161" name="Freeform: Shape 498">
              <a:extLst>
                <a:ext uri="{FF2B5EF4-FFF2-40B4-BE49-F238E27FC236}">
                  <a16:creationId xmlns:a16="http://schemas.microsoft.com/office/drawing/2014/main" id="{E3A95924-256A-4B98-900B-DD5BF43A830E}"/>
                </a:ext>
              </a:extLst>
            </p:cNvPr>
            <p:cNvSpPr/>
            <p:nvPr/>
          </p:nvSpPr>
          <p:spPr>
            <a:xfrm>
              <a:off x="7954412" y="456685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60D27"/>
              </a:solidFill>
              <a:prstDash val="solid"/>
              <a:miter/>
            </a:ln>
          </p:spPr>
          <p:txBody>
            <a:bodyPr rtlCol="0" anchor="ctr"/>
            <a:lstStyle/>
            <a:p>
              <a:endParaRPr lang="en-GB"/>
            </a:p>
          </p:txBody>
        </p:sp>
        <p:sp>
          <p:nvSpPr>
            <p:cNvPr id="162" name="Freeform: Shape 499">
              <a:extLst>
                <a:ext uri="{FF2B5EF4-FFF2-40B4-BE49-F238E27FC236}">
                  <a16:creationId xmlns:a16="http://schemas.microsoft.com/office/drawing/2014/main" id="{6551DB5B-D75F-4A8C-B21F-19A817BA17E0}"/>
                </a:ext>
              </a:extLst>
            </p:cNvPr>
            <p:cNvSpPr/>
            <p:nvPr/>
          </p:nvSpPr>
          <p:spPr>
            <a:xfrm>
              <a:off x="9097412" y="462400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B60D27"/>
              </a:solidFill>
              <a:prstDash val="solid"/>
              <a:miter/>
            </a:ln>
          </p:spPr>
          <p:txBody>
            <a:bodyPr rtlCol="0" anchor="ctr"/>
            <a:lstStyle/>
            <a:p>
              <a:endParaRPr lang="en-GB"/>
            </a:p>
          </p:txBody>
        </p:sp>
      </p:grpSp>
    </p:spTree>
    <p:extLst>
      <p:ext uri="{BB962C8B-B14F-4D97-AF65-F5344CB8AC3E}">
        <p14:creationId xmlns:p14="http://schemas.microsoft.com/office/powerpoint/2010/main" val="26160835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a:t>10：転移性大腸癌の高齢患者における初期療法として、mFOLFOX 7またはCapeOX +ベバシズマブ対5 - FU/l - LVまたはカペシタビン+ベバシズマブの無作為化第III相試験：JCOG1018 study (RESPECT) – Hamaguchi T, et al</a:t>
            </a:r>
          </a:p>
        </p:txBody>
      </p:sp>
      <p:sp>
        <p:nvSpPr>
          <p:cNvPr id="3" name="Content Placeholder 2"/>
          <p:cNvSpPr>
            <a:spLocks noGrp="1"/>
          </p:cNvSpPr>
          <p:nvPr>
            <p:ph idx="1"/>
          </p:nvPr>
        </p:nvSpPr>
        <p:spPr/>
        <p:txBody>
          <a:bodyPr/>
          <a:lstStyle/>
          <a:p>
            <a:pPr marL="0" indent="0">
              <a:buNone/>
            </a:pPr>
            <a:r>
              <a:rPr lang="ja-JP" b="1" dirty="0"/>
              <a:t>主要結果 (続き) </a:t>
            </a:r>
          </a:p>
          <a:p>
            <a:pPr marL="0" indent="0">
              <a:spcBef>
                <a:spcPts val="28200"/>
              </a:spcBef>
              <a:buNone/>
            </a:pPr>
            <a:r>
              <a:rPr lang="ja-JP" b="1" dirty="0"/>
              <a:t>結論</a:t>
            </a:r>
          </a:p>
          <a:p>
            <a:r>
              <a:rPr lang="ja-JP" b="1" dirty="0"/>
              <a:t>MCRCの高齢患者では、オキサリプラチンとフルオロピリミジン+ベバシズマブを併用すると、フルオロピリミジン+ベバシズマブ単独よりも追加のPFSの利点が得られず、より頻度の高い重篤なAEと関連付けられた</a:t>
            </a:r>
          </a:p>
        </p:txBody>
      </p:sp>
      <p:sp>
        <p:nvSpPr>
          <p:cNvPr id="5" name="Text Placeholder 4"/>
          <p:cNvSpPr>
            <a:spLocks noGrp="1"/>
          </p:cNvSpPr>
          <p:nvPr>
            <p:ph type="body" sz="quarter" idx="11"/>
          </p:nvPr>
        </p:nvSpPr>
        <p:spPr/>
        <p:txBody>
          <a:bodyPr/>
          <a:lstStyle/>
          <a:p>
            <a:r>
              <a:rPr lang="ja-JP"/>
              <a:t>Hamaguchi T, et al.J Clin Oncol 2022;40(suppl):abstr 10</a:t>
            </a:r>
          </a:p>
        </p:txBody>
      </p:sp>
      <p:graphicFrame>
        <p:nvGraphicFramePr>
          <p:cNvPr id="6" name="Group 88"/>
          <p:cNvGraphicFramePr>
            <a:graphicFrameLocks noGrp="1"/>
          </p:cNvGraphicFramePr>
          <p:nvPr>
            <p:extLst>
              <p:ext uri="{D42A27DB-BD31-4B8C-83A1-F6EECF244321}">
                <p14:modId xmlns:p14="http://schemas.microsoft.com/office/powerpoint/2010/main" val="3729246717"/>
              </p:ext>
            </p:extLst>
          </p:nvPr>
        </p:nvGraphicFramePr>
        <p:xfrm>
          <a:off x="784643" y="1643063"/>
          <a:ext cx="10622715" cy="3355660"/>
        </p:xfrm>
        <a:graphic>
          <a:graphicData uri="http://schemas.openxmlformats.org/drawingml/2006/table">
            <a:tbl>
              <a:tblPr firstRow="1" bandRow="1">
                <a:tableStyleId>{5202B0CA-FC54-4496-8BCA-5EF66A818D29}</a:tableStyleId>
              </a:tblPr>
              <a:tblGrid>
                <a:gridCol w="2825001">
                  <a:extLst>
                    <a:ext uri="{9D8B030D-6E8A-4147-A177-3AD203B41FA5}">
                      <a16:colId xmlns:a16="http://schemas.microsoft.com/office/drawing/2014/main" val="20000"/>
                    </a:ext>
                  </a:extLst>
                </a:gridCol>
                <a:gridCol w="1428265">
                  <a:extLst>
                    <a:ext uri="{9D8B030D-6E8A-4147-A177-3AD203B41FA5}">
                      <a16:colId xmlns:a16="http://schemas.microsoft.com/office/drawing/2014/main" val="2537647844"/>
                    </a:ext>
                  </a:extLst>
                </a:gridCol>
                <a:gridCol w="2978331">
                  <a:extLst>
                    <a:ext uri="{9D8B030D-6E8A-4147-A177-3AD203B41FA5}">
                      <a16:colId xmlns:a16="http://schemas.microsoft.com/office/drawing/2014/main" val="20001"/>
                    </a:ext>
                  </a:extLst>
                </a:gridCol>
                <a:gridCol w="3391118">
                  <a:extLst>
                    <a:ext uri="{9D8B030D-6E8A-4147-A177-3AD203B41FA5}">
                      <a16:colId xmlns:a16="http://schemas.microsoft.com/office/drawing/2014/main" val="3472169565"/>
                    </a:ext>
                  </a:extLst>
                </a:gridCol>
              </a:tblGrid>
              <a:tr h="30506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AEs、n (%)</a:t>
                      </a:r>
                    </a:p>
                  </a:txBody>
                  <a:tcPr anchor="ctr" horzOverflow="overflow"/>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オキサリプラチン群</a:t>
                      </a:r>
                      <a:r>
                        <a:rPr kumimoji="0" lang="en-GB" altLang="ja-JP" sz="1400" b="1" i="0" u="none" strike="noStrike" cap="none" normalizeH="0" baseline="0" dirty="0">
                          <a:ln>
                            <a:noFill/>
                          </a:ln>
                          <a:solidFill>
                            <a:schemeClr val="tx2"/>
                          </a:solidFill>
                          <a:latin typeface="+mn-lt"/>
                          <a:ea typeface="MS Mincho"/>
                          <a:cs typeface="Arial" charset="0"/>
                        </a:rPr>
                        <a:t> </a:t>
                      </a:r>
                      <a:r>
                        <a:rPr kumimoji="0" lang="ja-JP" sz="1400" b="1" i="0" u="none" strike="noStrike" cap="none" normalizeH="0" baseline="0" dirty="0">
                          <a:ln>
                            <a:noFill/>
                          </a:ln>
                          <a:solidFill>
                            <a:schemeClr val="tx2"/>
                          </a:solidFill>
                          <a:latin typeface="+mn-lt"/>
                          <a:ea typeface="MS Mincho"/>
                          <a:cs typeface="Arial" charset="0"/>
                        </a:rPr>
                        <a:t>(n=123)</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オキサリプラチンアームなし群 (n=124)</a:t>
                      </a:r>
                    </a:p>
                  </a:txBody>
                  <a:tcPr marT="18000" marB="18000" anchor="ctr" horzOverflow="overflow">
                    <a:solidFill>
                      <a:schemeClr val="bg2"/>
                    </a:solidFill>
                  </a:tcPr>
                </a:tc>
                <a:extLst>
                  <a:ext uri="{0D108BD9-81ED-4DB2-BD59-A6C34878D82A}">
                    <a16:rowId xmlns:a16="http://schemas.microsoft.com/office/drawing/2014/main" val="4094055339"/>
                  </a:ext>
                </a:extLst>
              </a:tr>
              <a:tr h="305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グレード 3〜4 血液学的</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好中球減少症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29 (24)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18 (15)</a:t>
                      </a:r>
                    </a:p>
                  </a:txBody>
                  <a:tcPr anchor="ctr"/>
                </a:tc>
                <a:extLst>
                  <a:ext uri="{0D108BD9-81ED-4DB2-BD59-A6C34878D82A}">
                    <a16:rowId xmlns:a16="http://schemas.microsoft.com/office/drawing/2014/main" val="587649221"/>
                  </a:ext>
                </a:extLst>
              </a:tr>
              <a:tr h="305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グレード 2〜4 非血液学的</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感覚</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70 (57)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19 (15) </a:t>
                      </a:r>
                    </a:p>
                  </a:txBody>
                  <a:tcPr anchor="ctr"/>
                </a:tc>
                <a:extLst>
                  <a:ext uri="{0D108BD9-81ED-4DB2-BD59-A6C34878D82A}">
                    <a16:rowId xmlns:a16="http://schemas.microsoft.com/office/drawing/2014/main" val="2907359281"/>
                  </a:ext>
                </a:extLst>
              </a:tr>
              <a:tr h="305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疲労</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39 (32)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26 (21)</a:t>
                      </a:r>
                    </a:p>
                  </a:txBody>
                  <a:tcPr anchor="ctr"/>
                </a:tc>
                <a:extLst>
                  <a:ext uri="{0D108BD9-81ED-4DB2-BD59-A6C34878D82A}">
                    <a16:rowId xmlns:a16="http://schemas.microsoft.com/office/drawing/2014/main" val="4134467266"/>
                  </a:ext>
                </a:extLst>
              </a:tr>
              <a:tr h="305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u="none" strike="noStrike" cap="none" normalizeH="0" baseline="0">
                          <a:ln>
                            <a:noFill/>
                          </a:ln>
                          <a:solidFill>
                            <a:schemeClr val="tx1"/>
                          </a:solidFill>
                        </a:rPr>
                        <a:t>吐き気</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27 (22)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12 (10)</a:t>
                      </a:r>
                    </a:p>
                  </a:txBody>
                  <a:tcPr anchor="ctr"/>
                </a:tc>
                <a:extLst>
                  <a:ext uri="{0D108BD9-81ED-4DB2-BD59-A6C34878D82A}">
                    <a16:rowId xmlns:a16="http://schemas.microsoft.com/office/drawing/2014/main" val="4111590578"/>
                  </a:ext>
                </a:extLst>
              </a:tr>
              <a:tr h="305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下痢</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20 (16)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 (7)</a:t>
                      </a:r>
                    </a:p>
                  </a:txBody>
                  <a:tcPr anchor="ctr"/>
                </a:tc>
                <a:extLst>
                  <a:ext uri="{0D108BD9-81ED-4DB2-BD59-A6C34878D82A}">
                    <a16:rowId xmlns:a16="http://schemas.microsoft.com/office/drawing/2014/main" val="927365211"/>
                  </a:ext>
                </a:extLst>
              </a:tr>
              <a:tr h="305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口内炎</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14 (11)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14 (11)</a:t>
                      </a:r>
                    </a:p>
                  </a:txBody>
                  <a:tcPr anchor="ctr"/>
                </a:tc>
                <a:extLst>
                  <a:ext uri="{0D108BD9-81ED-4DB2-BD59-A6C34878D82A}">
                    <a16:rowId xmlns:a16="http://schemas.microsoft.com/office/drawing/2014/main" val="2939810605"/>
                  </a:ext>
                </a:extLst>
              </a:tr>
              <a:tr h="305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グレード3 ～ 4ベバシズマブ関連</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高血圧</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24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19 (15) </a:t>
                      </a:r>
                    </a:p>
                  </a:txBody>
                  <a:tcPr anchor="ctr"/>
                </a:tc>
                <a:extLst>
                  <a:ext uri="{0D108BD9-81ED-4DB2-BD59-A6C34878D82A}">
                    <a16:rowId xmlns:a16="http://schemas.microsoft.com/office/drawing/2014/main" val="3669403252"/>
                  </a:ext>
                </a:extLst>
              </a:tr>
              <a:tr h="305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血栓塞栓症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 (2)</a:t>
                      </a:r>
                    </a:p>
                  </a:txBody>
                  <a:tcPr anchor="ctr"/>
                </a:tc>
                <a:extLst>
                  <a:ext uri="{0D108BD9-81ED-4DB2-BD59-A6C34878D82A}">
                    <a16:rowId xmlns:a16="http://schemas.microsoft.com/office/drawing/2014/main" val="69372266"/>
                  </a:ext>
                </a:extLst>
              </a:tr>
              <a:tr h="305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出血</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 (0.8) </a:t>
                      </a:r>
                    </a:p>
                  </a:txBody>
                  <a:tcPr anchor="ctr"/>
                </a:tc>
                <a:extLst>
                  <a:ext uri="{0D108BD9-81ED-4DB2-BD59-A6C34878D82A}">
                    <a16:rowId xmlns:a16="http://schemas.microsoft.com/office/drawing/2014/main" val="4131478771"/>
                  </a:ext>
                </a:extLst>
              </a:tr>
              <a:tr h="305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治療関連死</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1 (0.8) </a:t>
                      </a:r>
                    </a:p>
                  </a:txBody>
                  <a:tcPr anchor="ctr"/>
                </a:tc>
                <a:extLst>
                  <a:ext uri="{0D108BD9-81ED-4DB2-BD59-A6C34878D82A}">
                    <a16:rowId xmlns:a16="http://schemas.microsoft.com/office/drawing/2014/main" val="2925250037"/>
                  </a:ext>
                </a:extLst>
              </a:tr>
            </a:tbl>
          </a:graphicData>
        </a:graphic>
      </p:graphicFrame>
    </p:spTree>
    <p:extLst>
      <p:ext uri="{BB962C8B-B14F-4D97-AF65-F5344CB8AC3E}">
        <p14:creationId xmlns:p14="http://schemas.microsoft.com/office/powerpoint/2010/main" val="12517499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039833" cy="807720"/>
          </a:xfrm>
        </p:spPr>
        <p:txBody>
          <a:bodyPr/>
          <a:lstStyle/>
          <a:p>
            <a:r>
              <a:rPr lang="ja-JP" dirty="0"/>
              <a:t>11：ステージIII結腸癌に対する6ヶ月間のオキサリプラチンベースのアジュバント化学療法で治療した患者における早期治療中止および早期オキサリプラチン中止の予後影響： 11の治験のアクセント/アイデアプール分析</a:t>
            </a:r>
            <a:r>
              <a:rPr lang="en-GB" altLang="ja-JP" dirty="0"/>
              <a:t> </a:t>
            </a:r>
            <a:r>
              <a:rPr lang="ja-JP" dirty="0"/>
              <a:t>– Gallois C, et al</a:t>
            </a:r>
          </a:p>
        </p:txBody>
      </p:sp>
      <p:sp>
        <p:nvSpPr>
          <p:cNvPr id="3" name="Content Placeholder 2"/>
          <p:cNvSpPr>
            <a:spLocks noGrp="1"/>
          </p:cNvSpPr>
          <p:nvPr>
            <p:ph idx="1"/>
          </p:nvPr>
        </p:nvSpPr>
        <p:spPr>
          <a:xfrm>
            <a:off x="486833" y="1254035"/>
            <a:ext cx="11357837" cy="4746172"/>
          </a:xfrm>
        </p:spPr>
        <p:txBody>
          <a:bodyPr/>
          <a:lstStyle/>
          <a:p>
            <a:pPr marL="0" indent="0">
              <a:buNone/>
            </a:pPr>
            <a:r>
              <a:rPr lang="ja-JP" b="1" dirty="0"/>
              <a:t>研究目的</a:t>
            </a:r>
          </a:p>
          <a:p>
            <a:r>
              <a:rPr lang="ja-JP" dirty="0"/>
              <a:t>ステージIII結腸癌患者における治療 (ETD) またはオキサリプラチン (EOD) の早期中止の予後影響を評価する</a:t>
            </a:r>
          </a:p>
          <a:p>
            <a:pPr marL="0" indent="0">
              <a:spcBef>
                <a:spcPts val="1200"/>
              </a:spcBef>
              <a:buNone/>
            </a:pPr>
            <a:r>
              <a:rPr lang="ja-JP" b="1" dirty="0"/>
              <a:t>方法</a:t>
            </a:r>
          </a:p>
          <a:p>
            <a:r>
              <a:rPr lang="ja-JP" dirty="0"/>
              <a:t>6ヶ月間のアジュバントフルオロピリミジン+オキサリプラチン ( FOLFOX、n=7033またはCAPOX、n = 3411) を投与される予定のステージIII結腸癌患者 ( n = 10,444 ) について、アクセントおよびIDEAデータベースにおける11の臨床試験のデータを収集した。</a:t>
            </a:r>
          </a:p>
          <a:p>
            <a:r>
              <a:rPr lang="ja-JP" dirty="0"/>
              <a:t>ETDは、予定された化学療法サイクルの75%前に治療を中止したものと定義され、EODは、予定されたサイクルの75%前にオキサリプラチンを中止したものと定義された (フルオロピリミジンは継続) </a:t>
            </a:r>
          </a:p>
          <a:p>
            <a:r>
              <a:rPr lang="ja-JP" dirty="0"/>
              <a:t>予後因子を調整したCOXモデルを使用して、ETDとEODとOSおよびDFSとの関連性を評価した。</a:t>
            </a:r>
          </a:p>
        </p:txBody>
      </p:sp>
      <p:sp>
        <p:nvSpPr>
          <p:cNvPr id="5" name="Text Placeholder 4"/>
          <p:cNvSpPr>
            <a:spLocks noGrp="1"/>
          </p:cNvSpPr>
          <p:nvPr>
            <p:ph type="body" sz="quarter" idx="11"/>
          </p:nvPr>
        </p:nvSpPr>
        <p:spPr/>
        <p:txBody>
          <a:bodyPr/>
          <a:lstStyle/>
          <a:p>
            <a:r>
              <a:rPr lang="ja-JP"/>
              <a:t>Gallois C, et al.J Clin Oncol 2022;40(suppl):abstr 11</a:t>
            </a:r>
          </a:p>
        </p:txBody>
      </p:sp>
    </p:spTree>
    <p:extLst>
      <p:ext uri="{BB962C8B-B14F-4D97-AF65-F5344CB8AC3E}">
        <p14:creationId xmlns:p14="http://schemas.microsoft.com/office/powerpoint/2010/main" val="1386564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055509" cy="807720"/>
          </a:xfrm>
        </p:spPr>
        <p:txBody>
          <a:bodyPr/>
          <a:lstStyle/>
          <a:p>
            <a:r>
              <a:rPr lang="ja-JP" dirty="0"/>
              <a:t>11：ステージIII結腸癌に対する6ヶ月間のオキサリプラチンベースのアジュバント化学療法で治療した患者における早期治療中止および早期オキサリプラチン中止の予後影響： 11の治験のアクセント/アイデアプール分析</a:t>
            </a:r>
            <a:r>
              <a:rPr lang="en-GB" altLang="ja-JP" dirty="0"/>
              <a:t> </a:t>
            </a:r>
            <a:r>
              <a:rPr lang="ja-JP" dirty="0"/>
              <a:t>– Gallois C, et al</a:t>
            </a:r>
          </a:p>
        </p:txBody>
      </p:sp>
      <p:sp>
        <p:nvSpPr>
          <p:cNvPr id="3" name="Content Placeholder 2"/>
          <p:cNvSpPr>
            <a:spLocks noGrp="1"/>
          </p:cNvSpPr>
          <p:nvPr>
            <p:ph idx="1"/>
          </p:nvPr>
        </p:nvSpPr>
        <p:spPr/>
        <p:txBody>
          <a:bodyPr/>
          <a:lstStyle/>
          <a:p>
            <a:pPr marL="0" indent="0">
              <a:buNone/>
            </a:pPr>
            <a:r>
              <a:rPr lang="ja-JP" b="1"/>
              <a:t>主要結果</a:t>
            </a:r>
          </a:p>
          <a:p>
            <a:r>
              <a:rPr lang="ja-JP"/>
              <a:t>ETDおよびEODは、高齢者、女性の性別、ECOG PS ≥ 1およびCAPOXレジメン、およびETDのみの栄養不良と関連していた</a:t>
            </a:r>
          </a:p>
        </p:txBody>
      </p:sp>
      <p:sp>
        <p:nvSpPr>
          <p:cNvPr id="5" name="Text Placeholder 4"/>
          <p:cNvSpPr>
            <a:spLocks noGrp="1"/>
          </p:cNvSpPr>
          <p:nvPr>
            <p:ph type="body" sz="quarter" idx="11"/>
          </p:nvPr>
        </p:nvSpPr>
        <p:spPr/>
        <p:txBody>
          <a:bodyPr/>
          <a:lstStyle/>
          <a:p>
            <a:r>
              <a:rPr lang="ja-JP"/>
              <a:t>Gallois C, et al.J Clin Oncol 2022;40(suppl):abstr 11</a:t>
            </a:r>
          </a:p>
        </p:txBody>
      </p:sp>
      <p:sp>
        <p:nvSpPr>
          <p:cNvPr id="6" name="TextBox 5">
            <a:extLst>
              <a:ext uri="{FF2B5EF4-FFF2-40B4-BE49-F238E27FC236}">
                <a16:creationId xmlns:a16="http://schemas.microsoft.com/office/drawing/2014/main" id="{E5FE68C6-0583-4F6E-A9A9-EDE1B6C5EA6A}"/>
              </a:ext>
            </a:extLst>
          </p:cNvPr>
          <p:cNvSpPr txBox="1"/>
          <p:nvPr/>
        </p:nvSpPr>
        <p:spPr>
          <a:xfrm>
            <a:off x="-9087" y="5503890"/>
            <a:ext cx="992580" cy="230832"/>
          </a:xfrm>
          <a:prstGeom prst="rect">
            <a:avLst/>
          </a:prstGeom>
          <a:noFill/>
        </p:spPr>
        <p:txBody>
          <a:bodyPr wrap="none" rtlCol="0">
            <a:spAutoFit/>
          </a:bodyPr>
          <a:lstStyle/>
          <a:p>
            <a:pPr algn="r"/>
            <a:r>
              <a:rPr lang="ja-JP" sz="900" dirty="0"/>
              <a:t>リスク有患者数</a:t>
            </a:r>
          </a:p>
        </p:txBody>
      </p:sp>
      <p:sp>
        <p:nvSpPr>
          <p:cNvPr id="7" name="TextBox 6">
            <a:extLst>
              <a:ext uri="{FF2B5EF4-FFF2-40B4-BE49-F238E27FC236}">
                <a16:creationId xmlns:a16="http://schemas.microsoft.com/office/drawing/2014/main" id="{E27333FC-7746-43C0-9A5D-C9F2605DCB4A}"/>
              </a:ext>
            </a:extLst>
          </p:cNvPr>
          <p:cNvSpPr txBox="1"/>
          <p:nvPr/>
        </p:nvSpPr>
        <p:spPr>
          <a:xfrm>
            <a:off x="422185" y="5685217"/>
            <a:ext cx="441146" cy="246221"/>
          </a:xfrm>
          <a:prstGeom prst="rect">
            <a:avLst/>
          </a:prstGeom>
          <a:noFill/>
        </p:spPr>
        <p:txBody>
          <a:bodyPr wrap="none" rtlCol="0">
            <a:spAutoFit/>
          </a:bodyPr>
          <a:lstStyle/>
          <a:p>
            <a:pPr algn="r"/>
            <a:r>
              <a:rPr lang="ja-JP" sz="1000">
                <a:solidFill>
                  <a:schemeClr val="accent3"/>
                </a:solidFill>
              </a:rPr>
              <a:t>ETD</a:t>
            </a:r>
          </a:p>
        </p:txBody>
      </p:sp>
      <p:grpSp>
        <p:nvGrpSpPr>
          <p:cNvPr id="8" name="Group 7">
            <a:extLst>
              <a:ext uri="{FF2B5EF4-FFF2-40B4-BE49-F238E27FC236}">
                <a16:creationId xmlns:a16="http://schemas.microsoft.com/office/drawing/2014/main" id="{7FD61FCC-832B-4293-AE17-9C02992BB707}"/>
              </a:ext>
            </a:extLst>
          </p:cNvPr>
          <p:cNvGrpSpPr/>
          <p:nvPr/>
        </p:nvGrpSpPr>
        <p:grpSpPr>
          <a:xfrm>
            <a:off x="860622" y="5695032"/>
            <a:ext cx="4749414" cy="226591"/>
            <a:chOff x="860622" y="5227027"/>
            <a:chExt cx="4749414" cy="226591"/>
          </a:xfrm>
        </p:grpSpPr>
        <p:sp>
          <p:nvSpPr>
            <p:cNvPr id="9" name="TextBox 8">
              <a:extLst>
                <a:ext uri="{FF2B5EF4-FFF2-40B4-BE49-F238E27FC236}">
                  <a16:creationId xmlns:a16="http://schemas.microsoft.com/office/drawing/2014/main" id="{C66110E4-D989-433C-943C-834F86ED3DE1}"/>
                </a:ext>
              </a:extLst>
            </p:cNvPr>
            <p:cNvSpPr txBox="1"/>
            <p:nvPr/>
          </p:nvSpPr>
          <p:spPr>
            <a:xfrm>
              <a:off x="5466801" y="5227027"/>
              <a:ext cx="143235"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0</a:t>
              </a:r>
            </a:p>
          </p:txBody>
        </p:sp>
        <p:sp>
          <p:nvSpPr>
            <p:cNvPr id="10" name="TextBox 9">
              <a:extLst>
                <a:ext uri="{FF2B5EF4-FFF2-40B4-BE49-F238E27FC236}">
                  <a16:creationId xmlns:a16="http://schemas.microsoft.com/office/drawing/2014/main" id="{E42AD438-8755-419F-B468-1DEFDECA96C3}"/>
                </a:ext>
              </a:extLst>
            </p:cNvPr>
            <p:cNvSpPr txBox="1"/>
            <p:nvPr/>
          </p:nvSpPr>
          <p:spPr>
            <a:xfrm>
              <a:off x="5145346" y="5227027"/>
              <a:ext cx="143235"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a:t>
              </a:r>
            </a:p>
          </p:txBody>
        </p:sp>
        <p:sp>
          <p:nvSpPr>
            <p:cNvPr id="11" name="TextBox 10">
              <a:extLst>
                <a:ext uri="{FF2B5EF4-FFF2-40B4-BE49-F238E27FC236}">
                  <a16:creationId xmlns:a16="http://schemas.microsoft.com/office/drawing/2014/main" id="{5CF5B730-4735-4586-A339-64ED6FFBCC3F}"/>
                </a:ext>
              </a:extLst>
            </p:cNvPr>
            <p:cNvSpPr txBox="1"/>
            <p:nvPr/>
          </p:nvSpPr>
          <p:spPr>
            <a:xfrm>
              <a:off x="4823889" y="5227027"/>
              <a:ext cx="143235"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7</a:t>
              </a:r>
            </a:p>
          </p:txBody>
        </p:sp>
        <p:sp>
          <p:nvSpPr>
            <p:cNvPr id="12" name="TextBox 11">
              <a:extLst>
                <a:ext uri="{FF2B5EF4-FFF2-40B4-BE49-F238E27FC236}">
                  <a16:creationId xmlns:a16="http://schemas.microsoft.com/office/drawing/2014/main" id="{E7EFDFB5-0C55-4856-AF36-5EDB7A21AF3B}"/>
                </a:ext>
              </a:extLst>
            </p:cNvPr>
            <p:cNvSpPr txBox="1"/>
            <p:nvPr/>
          </p:nvSpPr>
          <p:spPr>
            <a:xfrm>
              <a:off x="4467169" y="5227027"/>
              <a:ext cx="21376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13</a:t>
              </a:r>
            </a:p>
          </p:txBody>
        </p:sp>
        <p:sp>
          <p:nvSpPr>
            <p:cNvPr id="13" name="TextBox 12">
              <a:extLst>
                <a:ext uri="{FF2B5EF4-FFF2-40B4-BE49-F238E27FC236}">
                  <a16:creationId xmlns:a16="http://schemas.microsoft.com/office/drawing/2014/main" id="{0960A073-36B3-4D64-A5BB-FFB7A2E2A70A}"/>
                </a:ext>
              </a:extLst>
            </p:cNvPr>
            <p:cNvSpPr txBox="1"/>
            <p:nvPr/>
          </p:nvSpPr>
          <p:spPr>
            <a:xfrm>
              <a:off x="4145712" y="5227027"/>
              <a:ext cx="21376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33</a:t>
              </a:r>
            </a:p>
          </p:txBody>
        </p:sp>
        <p:sp>
          <p:nvSpPr>
            <p:cNvPr id="14" name="TextBox 13">
              <a:extLst>
                <a:ext uri="{FF2B5EF4-FFF2-40B4-BE49-F238E27FC236}">
                  <a16:creationId xmlns:a16="http://schemas.microsoft.com/office/drawing/2014/main" id="{0FD0E015-2ABC-4F10-A595-1B70AA52EBA7}"/>
                </a:ext>
              </a:extLst>
            </p:cNvPr>
            <p:cNvSpPr txBox="1"/>
            <p:nvPr/>
          </p:nvSpPr>
          <p:spPr>
            <a:xfrm>
              <a:off x="3824257" y="5227027"/>
              <a:ext cx="21376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72</a:t>
              </a:r>
            </a:p>
          </p:txBody>
        </p:sp>
        <p:sp>
          <p:nvSpPr>
            <p:cNvPr id="15" name="TextBox 14">
              <a:extLst>
                <a:ext uri="{FF2B5EF4-FFF2-40B4-BE49-F238E27FC236}">
                  <a16:creationId xmlns:a16="http://schemas.microsoft.com/office/drawing/2014/main" id="{8FCA655E-C3E7-454A-BC40-AF3D3D16A4C3}"/>
                </a:ext>
              </a:extLst>
            </p:cNvPr>
            <p:cNvSpPr txBox="1"/>
            <p:nvPr/>
          </p:nvSpPr>
          <p:spPr>
            <a:xfrm>
              <a:off x="3467533" y="5227027"/>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163</a:t>
              </a:r>
            </a:p>
          </p:txBody>
        </p:sp>
        <p:sp>
          <p:nvSpPr>
            <p:cNvPr id="16" name="TextBox 15">
              <a:extLst>
                <a:ext uri="{FF2B5EF4-FFF2-40B4-BE49-F238E27FC236}">
                  <a16:creationId xmlns:a16="http://schemas.microsoft.com/office/drawing/2014/main" id="{3025ECA8-ADAD-4178-9965-B9E12EEBF137}"/>
                </a:ext>
              </a:extLst>
            </p:cNvPr>
            <p:cNvSpPr txBox="1"/>
            <p:nvPr/>
          </p:nvSpPr>
          <p:spPr>
            <a:xfrm>
              <a:off x="3146078" y="5227027"/>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328</a:t>
              </a:r>
            </a:p>
          </p:txBody>
        </p:sp>
        <p:sp>
          <p:nvSpPr>
            <p:cNvPr id="17" name="TextBox 16">
              <a:extLst>
                <a:ext uri="{FF2B5EF4-FFF2-40B4-BE49-F238E27FC236}">
                  <a16:creationId xmlns:a16="http://schemas.microsoft.com/office/drawing/2014/main" id="{3880CF2D-DC8B-48BE-94BB-165F10ED39B0}"/>
                </a:ext>
              </a:extLst>
            </p:cNvPr>
            <p:cNvSpPr txBox="1"/>
            <p:nvPr/>
          </p:nvSpPr>
          <p:spPr>
            <a:xfrm>
              <a:off x="2824621" y="5227027"/>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542</a:t>
              </a:r>
            </a:p>
          </p:txBody>
        </p:sp>
        <p:sp>
          <p:nvSpPr>
            <p:cNvPr id="18" name="TextBox 17">
              <a:extLst>
                <a:ext uri="{FF2B5EF4-FFF2-40B4-BE49-F238E27FC236}">
                  <a16:creationId xmlns:a16="http://schemas.microsoft.com/office/drawing/2014/main" id="{26BA096F-6A3E-4969-9CB3-AD878DB61388}"/>
                </a:ext>
              </a:extLst>
            </p:cNvPr>
            <p:cNvSpPr txBox="1"/>
            <p:nvPr/>
          </p:nvSpPr>
          <p:spPr>
            <a:xfrm>
              <a:off x="2503165" y="5227027"/>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778</a:t>
              </a:r>
            </a:p>
          </p:txBody>
        </p:sp>
        <p:sp>
          <p:nvSpPr>
            <p:cNvPr id="19" name="TextBox 18">
              <a:extLst>
                <a:ext uri="{FF2B5EF4-FFF2-40B4-BE49-F238E27FC236}">
                  <a16:creationId xmlns:a16="http://schemas.microsoft.com/office/drawing/2014/main" id="{8E9033B1-BBD1-42DE-BA8B-1082B1774C78}"/>
                </a:ext>
              </a:extLst>
            </p:cNvPr>
            <p:cNvSpPr txBox="1"/>
            <p:nvPr/>
          </p:nvSpPr>
          <p:spPr>
            <a:xfrm>
              <a:off x="2181709" y="5227027"/>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976</a:t>
              </a:r>
            </a:p>
          </p:txBody>
        </p:sp>
        <p:sp>
          <p:nvSpPr>
            <p:cNvPr id="20" name="TextBox 19">
              <a:extLst>
                <a:ext uri="{FF2B5EF4-FFF2-40B4-BE49-F238E27FC236}">
                  <a16:creationId xmlns:a16="http://schemas.microsoft.com/office/drawing/2014/main" id="{E4D1FD41-0EB7-4C9A-BAB1-B679441A0299}"/>
                </a:ext>
              </a:extLst>
            </p:cNvPr>
            <p:cNvSpPr txBox="1"/>
            <p:nvPr/>
          </p:nvSpPr>
          <p:spPr>
            <a:xfrm>
              <a:off x="1824988" y="5227027"/>
              <a:ext cx="354832"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1169</a:t>
              </a:r>
            </a:p>
          </p:txBody>
        </p:sp>
        <p:sp>
          <p:nvSpPr>
            <p:cNvPr id="21" name="TextBox 20">
              <a:extLst>
                <a:ext uri="{FF2B5EF4-FFF2-40B4-BE49-F238E27FC236}">
                  <a16:creationId xmlns:a16="http://schemas.microsoft.com/office/drawing/2014/main" id="{8DE69A4A-D89E-4727-B75F-B63D4C3E8CD1}"/>
                </a:ext>
              </a:extLst>
            </p:cNvPr>
            <p:cNvSpPr txBox="1"/>
            <p:nvPr/>
          </p:nvSpPr>
          <p:spPr>
            <a:xfrm>
              <a:off x="1503532" y="5227027"/>
              <a:ext cx="354832"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1405</a:t>
              </a:r>
            </a:p>
          </p:txBody>
        </p:sp>
        <p:sp>
          <p:nvSpPr>
            <p:cNvPr id="22" name="TextBox 21">
              <a:extLst>
                <a:ext uri="{FF2B5EF4-FFF2-40B4-BE49-F238E27FC236}">
                  <a16:creationId xmlns:a16="http://schemas.microsoft.com/office/drawing/2014/main" id="{7E77777B-4F75-4182-9649-6957CDCB5783}"/>
                </a:ext>
              </a:extLst>
            </p:cNvPr>
            <p:cNvSpPr txBox="1"/>
            <p:nvPr/>
          </p:nvSpPr>
          <p:spPr>
            <a:xfrm>
              <a:off x="1182077" y="5227027"/>
              <a:ext cx="354832"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1657</a:t>
              </a:r>
            </a:p>
          </p:txBody>
        </p:sp>
        <p:sp>
          <p:nvSpPr>
            <p:cNvPr id="23" name="TextBox 22">
              <a:extLst>
                <a:ext uri="{FF2B5EF4-FFF2-40B4-BE49-F238E27FC236}">
                  <a16:creationId xmlns:a16="http://schemas.microsoft.com/office/drawing/2014/main" id="{0AA73973-9DDC-411B-80AD-A07CA5D4A5BB}"/>
                </a:ext>
              </a:extLst>
            </p:cNvPr>
            <p:cNvSpPr txBox="1"/>
            <p:nvPr/>
          </p:nvSpPr>
          <p:spPr>
            <a:xfrm>
              <a:off x="860622" y="5227027"/>
              <a:ext cx="354832"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2062</a:t>
              </a:r>
            </a:p>
          </p:txBody>
        </p:sp>
      </p:grpSp>
      <p:sp>
        <p:nvSpPr>
          <p:cNvPr id="24" name="TextBox 23">
            <a:extLst>
              <a:ext uri="{FF2B5EF4-FFF2-40B4-BE49-F238E27FC236}">
                <a16:creationId xmlns:a16="http://schemas.microsoft.com/office/drawing/2014/main" id="{8B844DF7-B262-475A-8D64-4042907F71A0}"/>
              </a:ext>
            </a:extLst>
          </p:cNvPr>
          <p:cNvSpPr txBox="1"/>
          <p:nvPr/>
        </p:nvSpPr>
        <p:spPr>
          <a:xfrm>
            <a:off x="422185" y="5830516"/>
            <a:ext cx="441146" cy="400110"/>
          </a:xfrm>
          <a:prstGeom prst="rect">
            <a:avLst/>
          </a:prstGeom>
          <a:noFill/>
        </p:spPr>
        <p:txBody>
          <a:bodyPr wrap="none" rtlCol="0">
            <a:spAutoFit/>
          </a:bodyPr>
          <a:lstStyle/>
          <a:p>
            <a:pPr algn="r"/>
            <a:r>
              <a:rPr lang="ja-JP" sz="1000">
                <a:solidFill>
                  <a:schemeClr val="accent2"/>
                </a:solidFill>
              </a:rPr>
              <a:t>なし</a:t>
            </a:r>
          </a:p>
          <a:p>
            <a:pPr algn="r"/>
            <a:r>
              <a:rPr lang="ja-JP" sz="1000">
                <a:solidFill>
                  <a:schemeClr val="accent2"/>
                </a:solidFill>
              </a:rPr>
              <a:t>ETD</a:t>
            </a:r>
          </a:p>
        </p:txBody>
      </p:sp>
      <p:grpSp>
        <p:nvGrpSpPr>
          <p:cNvPr id="25" name="Group 24">
            <a:extLst>
              <a:ext uri="{FF2B5EF4-FFF2-40B4-BE49-F238E27FC236}">
                <a16:creationId xmlns:a16="http://schemas.microsoft.com/office/drawing/2014/main" id="{F1B536C9-1567-425F-B0EB-1BA441506CE3}"/>
              </a:ext>
            </a:extLst>
          </p:cNvPr>
          <p:cNvGrpSpPr/>
          <p:nvPr/>
        </p:nvGrpSpPr>
        <p:grpSpPr>
          <a:xfrm>
            <a:off x="860622" y="5917276"/>
            <a:ext cx="4749414" cy="226591"/>
            <a:chOff x="860622" y="5227027"/>
            <a:chExt cx="4749414" cy="226591"/>
          </a:xfrm>
        </p:grpSpPr>
        <p:sp>
          <p:nvSpPr>
            <p:cNvPr id="26" name="TextBox 25">
              <a:extLst>
                <a:ext uri="{FF2B5EF4-FFF2-40B4-BE49-F238E27FC236}">
                  <a16:creationId xmlns:a16="http://schemas.microsoft.com/office/drawing/2014/main" id="{BD3BFC1E-3879-4A47-A7D3-465CBC46BDC8}"/>
                </a:ext>
              </a:extLst>
            </p:cNvPr>
            <p:cNvSpPr txBox="1"/>
            <p:nvPr/>
          </p:nvSpPr>
          <p:spPr>
            <a:xfrm>
              <a:off x="5466801" y="5227027"/>
              <a:ext cx="143235"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0</a:t>
              </a:r>
            </a:p>
          </p:txBody>
        </p:sp>
        <p:sp>
          <p:nvSpPr>
            <p:cNvPr id="27" name="TextBox 26">
              <a:extLst>
                <a:ext uri="{FF2B5EF4-FFF2-40B4-BE49-F238E27FC236}">
                  <a16:creationId xmlns:a16="http://schemas.microsoft.com/office/drawing/2014/main" id="{409D6D20-E1FC-49C7-973B-FBBE3BB1CCF4}"/>
                </a:ext>
              </a:extLst>
            </p:cNvPr>
            <p:cNvSpPr txBox="1"/>
            <p:nvPr/>
          </p:nvSpPr>
          <p:spPr>
            <a:xfrm>
              <a:off x="5145346" y="5227027"/>
              <a:ext cx="143235"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4</a:t>
              </a:r>
            </a:p>
          </p:txBody>
        </p:sp>
        <p:sp>
          <p:nvSpPr>
            <p:cNvPr id="28" name="TextBox 27">
              <a:extLst>
                <a:ext uri="{FF2B5EF4-FFF2-40B4-BE49-F238E27FC236}">
                  <a16:creationId xmlns:a16="http://schemas.microsoft.com/office/drawing/2014/main" id="{674172F0-6966-4F08-AE9D-3EE938FA115B}"/>
                </a:ext>
              </a:extLst>
            </p:cNvPr>
            <p:cNvSpPr txBox="1"/>
            <p:nvPr/>
          </p:nvSpPr>
          <p:spPr>
            <a:xfrm>
              <a:off x="4788624" y="5227027"/>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28</a:t>
              </a:r>
            </a:p>
          </p:txBody>
        </p:sp>
        <p:sp>
          <p:nvSpPr>
            <p:cNvPr id="29" name="TextBox 28">
              <a:extLst>
                <a:ext uri="{FF2B5EF4-FFF2-40B4-BE49-F238E27FC236}">
                  <a16:creationId xmlns:a16="http://schemas.microsoft.com/office/drawing/2014/main" id="{97467511-27D1-4DEC-B8A1-BCAC3089559E}"/>
                </a:ext>
              </a:extLst>
            </p:cNvPr>
            <p:cNvSpPr txBox="1"/>
            <p:nvPr/>
          </p:nvSpPr>
          <p:spPr>
            <a:xfrm>
              <a:off x="4467169" y="5227027"/>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87</a:t>
              </a:r>
            </a:p>
          </p:txBody>
        </p:sp>
        <p:sp>
          <p:nvSpPr>
            <p:cNvPr id="30" name="TextBox 29">
              <a:extLst>
                <a:ext uri="{FF2B5EF4-FFF2-40B4-BE49-F238E27FC236}">
                  <a16:creationId xmlns:a16="http://schemas.microsoft.com/office/drawing/2014/main" id="{AF9487BA-3DE1-48D4-97B3-DA0275C04B04}"/>
                </a:ext>
              </a:extLst>
            </p:cNvPr>
            <p:cNvSpPr txBox="1"/>
            <p:nvPr/>
          </p:nvSpPr>
          <p:spPr>
            <a:xfrm>
              <a:off x="4110445" y="5227027"/>
              <a:ext cx="284300"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182</a:t>
              </a:r>
            </a:p>
          </p:txBody>
        </p:sp>
        <p:sp>
          <p:nvSpPr>
            <p:cNvPr id="31" name="TextBox 30">
              <a:extLst>
                <a:ext uri="{FF2B5EF4-FFF2-40B4-BE49-F238E27FC236}">
                  <a16:creationId xmlns:a16="http://schemas.microsoft.com/office/drawing/2014/main" id="{5ABE524D-01B0-4C94-B56F-87D6ADFDD7E1}"/>
                </a:ext>
              </a:extLst>
            </p:cNvPr>
            <p:cNvSpPr txBox="1"/>
            <p:nvPr/>
          </p:nvSpPr>
          <p:spPr>
            <a:xfrm>
              <a:off x="3788990" y="5227027"/>
              <a:ext cx="284300"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407</a:t>
              </a:r>
            </a:p>
          </p:txBody>
        </p:sp>
        <p:sp>
          <p:nvSpPr>
            <p:cNvPr id="32" name="TextBox 31">
              <a:extLst>
                <a:ext uri="{FF2B5EF4-FFF2-40B4-BE49-F238E27FC236}">
                  <a16:creationId xmlns:a16="http://schemas.microsoft.com/office/drawing/2014/main" id="{FDC8442F-4FD2-47F0-AFC8-DE28B5B4D425}"/>
                </a:ext>
              </a:extLst>
            </p:cNvPr>
            <p:cNvSpPr txBox="1"/>
            <p:nvPr/>
          </p:nvSpPr>
          <p:spPr>
            <a:xfrm>
              <a:off x="3467533" y="5227027"/>
              <a:ext cx="284300"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896</a:t>
              </a:r>
            </a:p>
          </p:txBody>
        </p:sp>
        <p:sp>
          <p:nvSpPr>
            <p:cNvPr id="33" name="TextBox 32">
              <a:extLst>
                <a:ext uri="{FF2B5EF4-FFF2-40B4-BE49-F238E27FC236}">
                  <a16:creationId xmlns:a16="http://schemas.microsoft.com/office/drawing/2014/main" id="{AF69278B-EE44-4420-83C0-E01E41BE3ADB}"/>
                </a:ext>
              </a:extLst>
            </p:cNvPr>
            <p:cNvSpPr txBox="1"/>
            <p:nvPr/>
          </p:nvSpPr>
          <p:spPr>
            <a:xfrm>
              <a:off x="3110813" y="5227027"/>
              <a:ext cx="354832"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1742</a:t>
              </a:r>
            </a:p>
          </p:txBody>
        </p:sp>
        <p:sp>
          <p:nvSpPr>
            <p:cNvPr id="34" name="TextBox 33">
              <a:extLst>
                <a:ext uri="{FF2B5EF4-FFF2-40B4-BE49-F238E27FC236}">
                  <a16:creationId xmlns:a16="http://schemas.microsoft.com/office/drawing/2014/main" id="{8444C8C2-3EB8-42F9-84DB-B4D1477A0BCF}"/>
                </a:ext>
              </a:extLst>
            </p:cNvPr>
            <p:cNvSpPr txBox="1"/>
            <p:nvPr/>
          </p:nvSpPr>
          <p:spPr>
            <a:xfrm>
              <a:off x="2789356" y="5227027"/>
              <a:ext cx="354832"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2795</a:t>
              </a:r>
            </a:p>
          </p:txBody>
        </p:sp>
        <p:sp>
          <p:nvSpPr>
            <p:cNvPr id="35" name="TextBox 34">
              <a:extLst>
                <a:ext uri="{FF2B5EF4-FFF2-40B4-BE49-F238E27FC236}">
                  <a16:creationId xmlns:a16="http://schemas.microsoft.com/office/drawing/2014/main" id="{4BD1548F-C744-486D-A7A0-E4C43597FD66}"/>
                </a:ext>
              </a:extLst>
            </p:cNvPr>
            <p:cNvSpPr txBox="1"/>
            <p:nvPr/>
          </p:nvSpPr>
          <p:spPr>
            <a:xfrm>
              <a:off x="2467900" y="5227027"/>
              <a:ext cx="354832"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3867</a:t>
              </a:r>
            </a:p>
          </p:txBody>
        </p:sp>
        <p:sp>
          <p:nvSpPr>
            <p:cNvPr id="36" name="TextBox 35">
              <a:extLst>
                <a:ext uri="{FF2B5EF4-FFF2-40B4-BE49-F238E27FC236}">
                  <a16:creationId xmlns:a16="http://schemas.microsoft.com/office/drawing/2014/main" id="{BA798DB5-45E0-4417-8550-D858D85C35BA}"/>
                </a:ext>
              </a:extLst>
            </p:cNvPr>
            <p:cNvSpPr txBox="1"/>
            <p:nvPr/>
          </p:nvSpPr>
          <p:spPr>
            <a:xfrm>
              <a:off x="2146444" y="5227027"/>
              <a:ext cx="354832"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4883</a:t>
              </a:r>
            </a:p>
          </p:txBody>
        </p:sp>
        <p:sp>
          <p:nvSpPr>
            <p:cNvPr id="37" name="TextBox 36">
              <a:extLst>
                <a:ext uri="{FF2B5EF4-FFF2-40B4-BE49-F238E27FC236}">
                  <a16:creationId xmlns:a16="http://schemas.microsoft.com/office/drawing/2014/main" id="{8DF0095E-2112-4EF4-BD75-78519DB8FB71}"/>
                </a:ext>
              </a:extLst>
            </p:cNvPr>
            <p:cNvSpPr txBox="1"/>
            <p:nvPr/>
          </p:nvSpPr>
          <p:spPr>
            <a:xfrm>
              <a:off x="1824989" y="5227027"/>
              <a:ext cx="354832"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5652</a:t>
              </a:r>
            </a:p>
          </p:txBody>
        </p:sp>
        <p:sp>
          <p:nvSpPr>
            <p:cNvPr id="38" name="TextBox 37">
              <a:extLst>
                <a:ext uri="{FF2B5EF4-FFF2-40B4-BE49-F238E27FC236}">
                  <a16:creationId xmlns:a16="http://schemas.microsoft.com/office/drawing/2014/main" id="{4246228B-5CD4-491C-B87F-4366C813E494}"/>
                </a:ext>
              </a:extLst>
            </p:cNvPr>
            <p:cNvSpPr txBox="1"/>
            <p:nvPr/>
          </p:nvSpPr>
          <p:spPr>
            <a:xfrm>
              <a:off x="1503532" y="5227027"/>
              <a:ext cx="354832"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6467</a:t>
              </a:r>
            </a:p>
          </p:txBody>
        </p:sp>
        <p:sp>
          <p:nvSpPr>
            <p:cNvPr id="39" name="TextBox 38">
              <a:extLst>
                <a:ext uri="{FF2B5EF4-FFF2-40B4-BE49-F238E27FC236}">
                  <a16:creationId xmlns:a16="http://schemas.microsoft.com/office/drawing/2014/main" id="{12B84B7C-586C-4E99-9AB2-A4D5F4E4D99F}"/>
                </a:ext>
              </a:extLst>
            </p:cNvPr>
            <p:cNvSpPr txBox="1"/>
            <p:nvPr/>
          </p:nvSpPr>
          <p:spPr>
            <a:xfrm>
              <a:off x="1182077" y="5227027"/>
              <a:ext cx="354832"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7359</a:t>
              </a:r>
            </a:p>
          </p:txBody>
        </p:sp>
        <p:sp>
          <p:nvSpPr>
            <p:cNvPr id="40" name="TextBox 39">
              <a:extLst>
                <a:ext uri="{FF2B5EF4-FFF2-40B4-BE49-F238E27FC236}">
                  <a16:creationId xmlns:a16="http://schemas.microsoft.com/office/drawing/2014/main" id="{ADDC6236-9204-4EFB-ABE0-876F04AD5231}"/>
                </a:ext>
              </a:extLst>
            </p:cNvPr>
            <p:cNvSpPr txBox="1"/>
            <p:nvPr/>
          </p:nvSpPr>
          <p:spPr>
            <a:xfrm>
              <a:off x="860622" y="5227027"/>
              <a:ext cx="354832"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7944</a:t>
              </a:r>
            </a:p>
          </p:txBody>
        </p:sp>
      </p:grpSp>
      <p:graphicFrame>
        <p:nvGraphicFramePr>
          <p:cNvPr id="41" name="Table 446">
            <a:extLst>
              <a:ext uri="{FF2B5EF4-FFF2-40B4-BE49-F238E27FC236}">
                <a16:creationId xmlns:a16="http://schemas.microsoft.com/office/drawing/2014/main" id="{ECD59919-1F58-4BCA-B3A7-66883F8A4650}"/>
              </a:ext>
            </a:extLst>
          </p:cNvPr>
          <p:cNvGraphicFramePr>
            <a:graphicFrameLocks noGrp="1"/>
          </p:cNvGraphicFramePr>
          <p:nvPr>
            <p:extLst>
              <p:ext uri="{D42A27DB-BD31-4B8C-83A1-F6EECF244321}">
                <p14:modId xmlns:p14="http://schemas.microsoft.com/office/powerpoint/2010/main" val="3121004661"/>
              </p:ext>
            </p:extLst>
          </p:nvPr>
        </p:nvGraphicFramePr>
        <p:xfrm>
          <a:off x="1244382" y="3938152"/>
          <a:ext cx="4895953" cy="777240"/>
        </p:xfrm>
        <a:graphic>
          <a:graphicData uri="http://schemas.openxmlformats.org/drawingml/2006/table">
            <a:tbl>
              <a:tblPr firstRow="1" bandRow="1">
                <a:tableStyleId>{5C22544A-7EE6-4342-B048-85BDC9FD1C3A}</a:tableStyleId>
              </a:tblPr>
              <a:tblGrid>
                <a:gridCol w="750673">
                  <a:extLst>
                    <a:ext uri="{9D8B030D-6E8A-4147-A177-3AD203B41FA5}">
                      <a16:colId xmlns:a16="http://schemas.microsoft.com/office/drawing/2014/main" val="584876286"/>
                    </a:ext>
                  </a:extLst>
                </a:gridCol>
                <a:gridCol w="1097280">
                  <a:extLst>
                    <a:ext uri="{9D8B030D-6E8A-4147-A177-3AD203B41FA5}">
                      <a16:colId xmlns:a16="http://schemas.microsoft.com/office/drawing/2014/main" val="2755131803"/>
                    </a:ext>
                  </a:extLst>
                </a:gridCol>
                <a:gridCol w="1324494">
                  <a:extLst>
                    <a:ext uri="{9D8B030D-6E8A-4147-A177-3AD203B41FA5}">
                      <a16:colId xmlns:a16="http://schemas.microsoft.com/office/drawing/2014/main" val="1028151223"/>
                    </a:ext>
                  </a:extLst>
                </a:gridCol>
                <a:gridCol w="1723506">
                  <a:extLst>
                    <a:ext uri="{9D8B030D-6E8A-4147-A177-3AD203B41FA5}">
                      <a16:colId xmlns:a16="http://schemas.microsoft.com/office/drawing/2014/main" val="986925603"/>
                    </a:ext>
                  </a:extLst>
                </a:gridCol>
              </a:tblGrid>
              <a:tr h="121139">
                <a:tc>
                  <a:txBody>
                    <a:bodyPr/>
                    <a:lstStyle/>
                    <a:p>
                      <a:pPr algn="l" rtl="0"/>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t>イベント/合計</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t>HR (95%CI)</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t>3-yr DFS, %</a:t>
                      </a:r>
                      <a:r>
                        <a:rPr lang="ja-JP" sz="1100" baseline="0"/>
                        <a:t> </a:t>
                      </a:r>
                      <a:r>
                        <a:rPr lang="ja-JP" sz="1100"/>
                        <a:t>(95%CI)</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1264980"/>
                  </a:ext>
                </a:extLst>
              </a:tr>
              <a:tr h="201898">
                <a:tc>
                  <a:txBody>
                    <a:bodyPr/>
                    <a:lstStyle/>
                    <a:p>
                      <a:pPr algn="l"/>
                      <a:r>
                        <a:rPr lang="ja-JP" sz="1100" dirty="0">
                          <a:solidFill>
                            <a:schemeClr val="tx1"/>
                          </a:solidFill>
                        </a:rPr>
                        <a:t>ETD</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a:solidFill>
                            <a:schemeClr val="tx1"/>
                          </a:solidFill>
                        </a:rPr>
                        <a:t>745/2062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a:solidFill>
                            <a:schemeClr val="tx1"/>
                          </a:solidFill>
                        </a:rPr>
                        <a:t>1.61 (1.48、</a:t>
                      </a:r>
                      <a:r>
                        <a:rPr lang="ja-JP" sz="1100" baseline="0">
                          <a:solidFill>
                            <a:schemeClr val="tx1"/>
                          </a:solidFill>
                        </a:rPr>
                        <a:t> </a:t>
                      </a:r>
                      <a:r>
                        <a:rPr lang="ja-JP" sz="1100">
                          <a:solidFill>
                            <a:schemeClr val="tx1"/>
                          </a:solidFill>
                        </a:rPr>
                        <a:t>1.75)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a:solidFill>
                            <a:schemeClr val="tx1"/>
                          </a:solidFill>
                        </a:rPr>
                        <a:t>69.0 (67.0、71.0)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426457"/>
                  </a:ext>
                </a:extLst>
              </a:tr>
              <a:tr h="201898">
                <a:tc>
                  <a:txBody>
                    <a:bodyPr/>
                    <a:lstStyle/>
                    <a:p>
                      <a:pPr algn="l"/>
                      <a:r>
                        <a:rPr lang="ja-JP" sz="1100">
                          <a:solidFill>
                            <a:schemeClr val="tx1"/>
                          </a:solidFill>
                        </a:rPr>
                        <a:t>ETDなし</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2169/7944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基準</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dirty="0">
                          <a:solidFill>
                            <a:schemeClr val="tx1"/>
                          </a:solidFill>
                        </a:rPr>
                        <a:t>78.8 (77.9、79.7) </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7927308"/>
                  </a:ext>
                </a:extLst>
              </a:tr>
            </a:tbl>
          </a:graphicData>
        </a:graphic>
      </p:graphicFrame>
      <p:sp>
        <p:nvSpPr>
          <p:cNvPr id="42" name="TextBox 41">
            <a:extLst>
              <a:ext uri="{FF2B5EF4-FFF2-40B4-BE49-F238E27FC236}">
                <a16:creationId xmlns:a16="http://schemas.microsoft.com/office/drawing/2014/main" id="{2A7D53A0-5226-4479-BF33-06BCD51D05EA}"/>
              </a:ext>
            </a:extLst>
          </p:cNvPr>
          <p:cNvSpPr txBox="1"/>
          <p:nvPr/>
        </p:nvSpPr>
        <p:spPr>
          <a:xfrm>
            <a:off x="6097664" y="5485201"/>
            <a:ext cx="760144" cy="246221"/>
          </a:xfrm>
          <a:prstGeom prst="rect">
            <a:avLst/>
          </a:prstGeom>
          <a:noFill/>
        </p:spPr>
        <p:txBody>
          <a:bodyPr wrap="none" rtlCol="0">
            <a:spAutoFit/>
          </a:bodyPr>
          <a:lstStyle/>
          <a:p>
            <a:pPr algn="r"/>
            <a:r>
              <a:rPr lang="ja-JP" sz="1000"/>
              <a:t>リスク有患者数</a:t>
            </a:r>
          </a:p>
        </p:txBody>
      </p:sp>
      <p:sp>
        <p:nvSpPr>
          <p:cNvPr id="43" name="TextBox 42">
            <a:extLst>
              <a:ext uri="{FF2B5EF4-FFF2-40B4-BE49-F238E27FC236}">
                <a16:creationId xmlns:a16="http://schemas.microsoft.com/office/drawing/2014/main" id="{C14D3302-EE0C-403B-856E-CD4EBB2E5E71}"/>
              </a:ext>
            </a:extLst>
          </p:cNvPr>
          <p:cNvSpPr txBox="1"/>
          <p:nvPr/>
        </p:nvSpPr>
        <p:spPr>
          <a:xfrm>
            <a:off x="6265109" y="5685217"/>
            <a:ext cx="441146" cy="246221"/>
          </a:xfrm>
          <a:prstGeom prst="rect">
            <a:avLst/>
          </a:prstGeom>
          <a:noFill/>
        </p:spPr>
        <p:txBody>
          <a:bodyPr wrap="none" rtlCol="0">
            <a:spAutoFit/>
          </a:bodyPr>
          <a:lstStyle/>
          <a:p>
            <a:pPr algn="r"/>
            <a:r>
              <a:rPr lang="ja-JP" sz="1000">
                <a:solidFill>
                  <a:schemeClr val="accent3"/>
                </a:solidFill>
              </a:rPr>
              <a:t>ETD</a:t>
            </a:r>
          </a:p>
        </p:txBody>
      </p:sp>
      <p:grpSp>
        <p:nvGrpSpPr>
          <p:cNvPr id="44" name="Group 43">
            <a:extLst>
              <a:ext uri="{FF2B5EF4-FFF2-40B4-BE49-F238E27FC236}">
                <a16:creationId xmlns:a16="http://schemas.microsoft.com/office/drawing/2014/main" id="{298995BF-CFB4-46E9-8EEF-801869DD74A6}"/>
              </a:ext>
            </a:extLst>
          </p:cNvPr>
          <p:cNvGrpSpPr/>
          <p:nvPr/>
        </p:nvGrpSpPr>
        <p:grpSpPr>
          <a:xfrm>
            <a:off x="6692462" y="5695032"/>
            <a:ext cx="4749414" cy="226591"/>
            <a:chOff x="860622" y="5227027"/>
            <a:chExt cx="4749414" cy="226591"/>
          </a:xfrm>
        </p:grpSpPr>
        <p:sp>
          <p:nvSpPr>
            <p:cNvPr id="45" name="TextBox 44">
              <a:extLst>
                <a:ext uri="{FF2B5EF4-FFF2-40B4-BE49-F238E27FC236}">
                  <a16:creationId xmlns:a16="http://schemas.microsoft.com/office/drawing/2014/main" id="{C46363E2-921B-4CF4-95A5-F24D187CD79F}"/>
                </a:ext>
              </a:extLst>
            </p:cNvPr>
            <p:cNvSpPr txBox="1"/>
            <p:nvPr/>
          </p:nvSpPr>
          <p:spPr>
            <a:xfrm>
              <a:off x="5466801" y="5227027"/>
              <a:ext cx="143235"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0</a:t>
              </a:r>
            </a:p>
          </p:txBody>
        </p:sp>
        <p:sp>
          <p:nvSpPr>
            <p:cNvPr id="46" name="TextBox 45">
              <a:extLst>
                <a:ext uri="{FF2B5EF4-FFF2-40B4-BE49-F238E27FC236}">
                  <a16:creationId xmlns:a16="http://schemas.microsoft.com/office/drawing/2014/main" id="{0DF6ACB4-68A9-42C4-9D56-3A51F5AB9F05}"/>
                </a:ext>
              </a:extLst>
            </p:cNvPr>
            <p:cNvSpPr txBox="1"/>
            <p:nvPr/>
          </p:nvSpPr>
          <p:spPr>
            <a:xfrm>
              <a:off x="5145346" y="5227027"/>
              <a:ext cx="143235"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a:t>
              </a:r>
            </a:p>
          </p:txBody>
        </p:sp>
        <p:sp>
          <p:nvSpPr>
            <p:cNvPr id="47" name="TextBox 46">
              <a:extLst>
                <a:ext uri="{FF2B5EF4-FFF2-40B4-BE49-F238E27FC236}">
                  <a16:creationId xmlns:a16="http://schemas.microsoft.com/office/drawing/2014/main" id="{784C2138-C029-455F-BCD1-9B60990BCD27}"/>
                </a:ext>
              </a:extLst>
            </p:cNvPr>
            <p:cNvSpPr txBox="1"/>
            <p:nvPr/>
          </p:nvSpPr>
          <p:spPr>
            <a:xfrm>
              <a:off x="4823889" y="5227027"/>
              <a:ext cx="143235"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7</a:t>
              </a:r>
            </a:p>
          </p:txBody>
        </p:sp>
        <p:sp>
          <p:nvSpPr>
            <p:cNvPr id="48" name="TextBox 47">
              <a:extLst>
                <a:ext uri="{FF2B5EF4-FFF2-40B4-BE49-F238E27FC236}">
                  <a16:creationId xmlns:a16="http://schemas.microsoft.com/office/drawing/2014/main" id="{91DFA1C3-020D-4B05-A711-AC2EF3CC51D3}"/>
                </a:ext>
              </a:extLst>
            </p:cNvPr>
            <p:cNvSpPr txBox="1"/>
            <p:nvPr/>
          </p:nvSpPr>
          <p:spPr>
            <a:xfrm>
              <a:off x="4467169" y="5227027"/>
              <a:ext cx="21376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16</a:t>
              </a:r>
            </a:p>
          </p:txBody>
        </p:sp>
        <p:sp>
          <p:nvSpPr>
            <p:cNvPr id="49" name="TextBox 48">
              <a:extLst>
                <a:ext uri="{FF2B5EF4-FFF2-40B4-BE49-F238E27FC236}">
                  <a16:creationId xmlns:a16="http://schemas.microsoft.com/office/drawing/2014/main" id="{17EF6BFA-C4D0-4462-9183-1E5C023DB842}"/>
                </a:ext>
              </a:extLst>
            </p:cNvPr>
            <p:cNvSpPr txBox="1"/>
            <p:nvPr/>
          </p:nvSpPr>
          <p:spPr>
            <a:xfrm>
              <a:off x="4145712" y="5227027"/>
              <a:ext cx="21376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40</a:t>
              </a:r>
            </a:p>
          </p:txBody>
        </p:sp>
        <p:sp>
          <p:nvSpPr>
            <p:cNvPr id="50" name="TextBox 49">
              <a:extLst>
                <a:ext uri="{FF2B5EF4-FFF2-40B4-BE49-F238E27FC236}">
                  <a16:creationId xmlns:a16="http://schemas.microsoft.com/office/drawing/2014/main" id="{85BC2A33-E5B2-4A59-AC67-5ADA920B4B5C}"/>
                </a:ext>
              </a:extLst>
            </p:cNvPr>
            <p:cNvSpPr txBox="1"/>
            <p:nvPr/>
          </p:nvSpPr>
          <p:spPr>
            <a:xfrm>
              <a:off x="3824257" y="5227027"/>
              <a:ext cx="213767"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94</a:t>
              </a:r>
            </a:p>
          </p:txBody>
        </p:sp>
        <p:sp>
          <p:nvSpPr>
            <p:cNvPr id="51" name="TextBox 50">
              <a:extLst>
                <a:ext uri="{FF2B5EF4-FFF2-40B4-BE49-F238E27FC236}">
                  <a16:creationId xmlns:a16="http://schemas.microsoft.com/office/drawing/2014/main" id="{A0B2B6EC-FD73-449F-9437-26CAFD591C46}"/>
                </a:ext>
              </a:extLst>
            </p:cNvPr>
            <p:cNvSpPr txBox="1"/>
            <p:nvPr/>
          </p:nvSpPr>
          <p:spPr>
            <a:xfrm>
              <a:off x="3467533" y="5227027"/>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226</a:t>
              </a:r>
            </a:p>
          </p:txBody>
        </p:sp>
        <p:sp>
          <p:nvSpPr>
            <p:cNvPr id="52" name="TextBox 51">
              <a:extLst>
                <a:ext uri="{FF2B5EF4-FFF2-40B4-BE49-F238E27FC236}">
                  <a16:creationId xmlns:a16="http://schemas.microsoft.com/office/drawing/2014/main" id="{62364A0C-3609-4FE8-A3A5-AD955FAF218A}"/>
                </a:ext>
              </a:extLst>
            </p:cNvPr>
            <p:cNvSpPr txBox="1"/>
            <p:nvPr/>
          </p:nvSpPr>
          <p:spPr>
            <a:xfrm>
              <a:off x="3146078" y="5227027"/>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465</a:t>
              </a:r>
            </a:p>
          </p:txBody>
        </p:sp>
        <p:sp>
          <p:nvSpPr>
            <p:cNvPr id="53" name="TextBox 52">
              <a:extLst>
                <a:ext uri="{FF2B5EF4-FFF2-40B4-BE49-F238E27FC236}">
                  <a16:creationId xmlns:a16="http://schemas.microsoft.com/office/drawing/2014/main" id="{58E12254-075E-47B3-A0FE-D3BA877051FE}"/>
                </a:ext>
              </a:extLst>
            </p:cNvPr>
            <p:cNvSpPr txBox="1"/>
            <p:nvPr/>
          </p:nvSpPr>
          <p:spPr>
            <a:xfrm>
              <a:off x="2824621" y="5227027"/>
              <a:ext cx="284300"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862</a:t>
              </a:r>
            </a:p>
          </p:txBody>
        </p:sp>
        <p:sp>
          <p:nvSpPr>
            <p:cNvPr id="54" name="TextBox 53">
              <a:extLst>
                <a:ext uri="{FF2B5EF4-FFF2-40B4-BE49-F238E27FC236}">
                  <a16:creationId xmlns:a16="http://schemas.microsoft.com/office/drawing/2014/main" id="{05CEBDB5-59A3-4D84-B02B-A624D4BBEB66}"/>
                </a:ext>
              </a:extLst>
            </p:cNvPr>
            <p:cNvSpPr txBox="1"/>
            <p:nvPr/>
          </p:nvSpPr>
          <p:spPr>
            <a:xfrm>
              <a:off x="2467900" y="5227027"/>
              <a:ext cx="354832"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1201</a:t>
              </a:r>
            </a:p>
          </p:txBody>
        </p:sp>
        <p:sp>
          <p:nvSpPr>
            <p:cNvPr id="55" name="TextBox 54">
              <a:extLst>
                <a:ext uri="{FF2B5EF4-FFF2-40B4-BE49-F238E27FC236}">
                  <a16:creationId xmlns:a16="http://schemas.microsoft.com/office/drawing/2014/main" id="{0464F9EA-D3A7-4357-88E6-2993474E56CB}"/>
                </a:ext>
              </a:extLst>
            </p:cNvPr>
            <p:cNvSpPr txBox="1"/>
            <p:nvPr/>
          </p:nvSpPr>
          <p:spPr>
            <a:xfrm>
              <a:off x="2146444" y="5227027"/>
              <a:ext cx="354832"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1391年</a:t>
              </a:r>
            </a:p>
          </p:txBody>
        </p:sp>
        <p:sp>
          <p:nvSpPr>
            <p:cNvPr id="56" name="TextBox 55">
              <a:extLst>
                <a:ext uri="{FF2B5EF4-FFF2-40B4-BE49-F238E27FC236}">
                  <a16:creationId xmlns:a16="http://schemas.microsoft.com/office/drawing/2014/main" id="{B6DD64A5-B6F2-4DDA-B371-73E5C5C72163}"/>
                </a:ext>
              </a:extLst>
            </p:cNvPr>
            <p:cNvSpPr txBox="1"/>
            <p:nvPr/>
          </p:nvSpPr>
          <p:spPr>
            <a:xfrm>
              <a:off x="1824989" y="5227027"/>
              <a:ext cx="354832"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1564年</a:t>
              </a:r>
            </a:p>
          </p:txBody>
        </p:sp>
        <p:sp>
          <p:nvSpPr>
            <p:cNvPr id="57" name="TextBox 56">
              <a:extLst>
                <a:ext uri="{FF2B5EF4-FFF2-40B4-BE49-F238E27FC236}">
                  <a16:creationId xmlns:a16="http://schemas.microsoft.com/office/drawing/2014/main" id="{F6559E38-37FC-492E-901E-769DD20FB4AD}"/>
                </a:ext>
              </a:extLst>
            </p:cNvPr>
            <p:cNvSpPr txBox="1"/>
            <p:nvPr/>
          </p:nvSpPr>
          <p:spPr>
            <a:xfrm>
              <a:off x="1503532" y="5227027"/>
              <a:ext cx="354832"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1725年</a:t>
              </a:r>
            </a:p>
          </p:txBody>
        </p:sp>
        <p:sp>
          <p:nvSpPr>
            <p:cNvPr id="58" name="TextBox 57">
              <a:extLst>
                <a:ext uri="{FF2B5EF4-FFF2-40B4-BE49-F238E27FC236}">
                  <a16:creationId xmlns:a16="http://schemas.microsoft.com/office/drawing/2014/main" id="{D24F582D-1A66-4939-8AC9-6FE943B4B09F}"/>
                </a:ext>
              </a:extLst>
            </p:cNvPr>
            <p:cNvSpPr txBox="1"/>
            <p:nvPr/>
          </p:nvSpPr>
          <p:spPr>
            <a:xfrm>
              <a:off x="1182077" y="5227027"/>
              <a:ext cx="354832"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1871年</a:t>
              </a:r>
            </a:p>
          </p:txBody>
        </p:sp>
        <p:sp>
          <p:nvSpPr>
            <p:cNvPr id="59" name="TextBox 58">
              <a:extLst>
                <a:ext uri="{FF2B5EF4-FFF2-40B4-BE49-F238E27FC236}">
                  <a16:creationId xmlns:a16="http://schemas.microsoft.com/office/drawing/2014/main" id="{6AF5388C-0255-43F2-8183-4F4356E109BB}"/>
                </a:ext>
              </a:extLst>
            </p:cNvPr>
            <p:cNvSpPr txBox="1"/>
            <p:nvPr/>
          </p:nvSpPr>
          <p:spPr>
            <a:xfrm>
              <a:off x="860622" y="5227027"/>
              <a:ext cx="354832" cy="226591"/>
            </a:xfrm>
            <a:prstGeom prst="rect">
              <a:avLst/>
            </a:prstGeom>
            <a:noFill/>
          </p:spPr>
          <p:txBody>
            <a:bodyPr wrap="none" lIns="36000" tIns="36000" rIns="36000" bIns="36000" rtlCol="0" anchor="t" anchorCtr="0">
              <a:spAutoFit/>
            </a:bodyPr>
            <a:lstStyle/>
            <a:p>
              <a:pPr algn="ctr"/>
              <a:r>
                <a:rPr lang="ja-JP" sz="1000">
                  <a:solidFill>
                    <a:schemeClr val="accent3"/>
                  </a:solidFill>
                  <a:cs typeface="Arial" panose="020B0604020202020204" pitchFamily="34" charset="0"/>
                </a:rPr>
                <a:t>2098</a:t>
              </a:r>
            </a:p>
          </p:txBody>
        </p:sp>
      </p:grpSp>
      <p:sp>
        <p:nvSpPr>
          <p:cNvPr id="60" name="TextBox 59">
            <a:extLst>
              <a:ext uri="{FF2B5EF4-FFF2-40B4-BE49-F238E27FC236}">
                <a16:creationId xmlns:a16="http://schemas.microsoft.com/office/drawing/2014/main" id="{4CB9EF3E-B466-4F72-AF17-100F0D3D7A1E}"/>
              </a:ext>
            </a:extLst>
          </p:cNvPr>
          <p:cNvSpPr txBox="1"/>
          <p:nvPr/>
        </p:nvSpPr>
        <p:spPr>
          <a:xfrm>
            <a:off x="6265109" y="5830516"/>
            <a:ext cx="441146" cy="400110"/>
          </a:xfrm>
          <a:prstGeom prst="rect">
            <a:avLst/>
          </a:prstGeom>
          <a:noFill/>
        </p:spPr>
        <p:txBody>
          <a:bodyPr wrap="none" rtlCol="0">
            <a:spAutoFit/>
          </a:bodyPr>
          <a:lstStyle/>
          <a:p>
            <a:pPr algn="r"/>
            <a:r>
              <a:rPr lang="ja-JP" sz="1000">
                <a:solidFill>
                  <a:schemeClr val="accent2"/>
                </a:solidFill>
              </a:rPr>
              <a:t>なし</a:t>
            </a:r>
          </a:p>
          <a:p>
            <a:pPr algn="r"/>
            <a:r>
              <a:rPr lang="ja-JP" sz="1000">
                <a:solidFill>
                  <a:schemeClr val="accent2"/>
                </a:solidFill>
              </a:rPr>
              <a:t>ETD</a:t>
            </a:r>
          </a:p>
        </p:txBody>
      </p:sp>
      <p:grpSp>
        <p:nvGrpSpPr>
          <p:cNvPr id="61" name="Group 60">
            <a:extLst>
              <a:ext uri="{FF2B5EF4-FFF2-40B4-BE49-F238E27FC236}">
                <a16:creationId xmlns:a16="http://schemas.microsoft.com/office/drawing/2014/main" id="{9FA2757B-5874-41A6-A904-586A26842D03}"/>
              </a:ext>
            </a:extLst>
          </p:cNvPr>
          <p:cNvGrpSpPr/>
          <p:nvPr/>
        </p:nvGrpSpPr>
        <p:grpSpPr>
          <a:xfrm>
            <a:off x="6692462" y="5917276"/>
            <a:ext cx="4749414" cy="226591"/>
            <a:chOff x="860622" y="5227027"/>
            <a:chExt cx="4749414" cy="226591"/>
          </a:xfrm>
        </p:grpSpPr>
        <p:sp>
          <p:nvSpPr>
            <p:cNvPr id="62" name="TextBox 61">
              <a:extLst>
                <a:ext uri="{FF2B5EF4-FFF2-40B4-BE49-F238E27FC236}">
                  <a16:creationId xmlns:a16="http://schemas.microsoft.com/office/drawing/2014/main" id="{ABA74251-A0DA-4AB1-B4B7-BD95B6A764BA}"/>
                </a:ext>
              </a:extLst>
            </p:cNvPr>
            <p:cNvSpPr txBox="1"/>
            <p:nvPr/>
          </p:nvSpPr>
          <p:spPr>
            <a:xfrm>
              <a:off x="5466801" y="5227027"/>
              <a:ext cx="143235"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0</a:t>
              </a:r>
            </a:p>
          </p:txBody>
        </p:sp>
        <p:sp>
          <p:nvSpPr>
            <p:cNvPr id="63" name="TextBox 62">
              <a:extLst>
                <a:ext uri="{FF2B5EF4-FFF2-40B4-BE49-F238E27FC236}">
                  <a16:creationId xmlns:a16="http://schemas.microsoft.com/office/drawing/2014/main" id="{4B26AB6E-ACBB-4F32-ABEB-BC96CEDCE2E8}"/>
                </a:ext>
              </a:extLst>
            </p:cNvPr>
            <p:cNvSpPr txBox="1"/>
            <p:nvPr/>
          </p:nvSpPr>
          <p:spPr>
            <a:xfrm>
              <a:off x="5145346" y="5227027"/>
              <a:ext cx="143235"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5</a:t>
              </a:r>
            </a:p>
          </p:txBody>
        </p:sp>
        <p:sp>
          <p:nvSpPr>
            <p:cNvPr id="64" name="TextBox 63">
              <a:extLst>
                <a:ext uri="{FF2B5EF4-FFF2-40B4-BE49-F238E27FC236}">
                  <a16:creationId xmlns:a16="http://schemas.microsoft.com/office/drawing/2014/main" id="{E00559E3-01C8-4474-BEA1-52D0A64BCA0C}"/>
                </a:ext>
              </a:extLst>
            </p:cNvPr>
            <p:cNvSpPr txBox="1"/>
            <p:nvPr/>
          </p:nvSpPr>
          <p:spPr>
            <a:xfrm>
              <a:off x="4788624" y="5227027"/>
              <a:ext cx="213767"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33</a:t>
              </a:r>
            </a:p>
          </p:txBody>
        </p:sp>
        <p:sp>
          <p:nvSpPr>
            <p:cNvPr id="65" name="TextBox 64">
              <a:extLst>
                <a:ext uri="{FF2B5EF4-FFF2-40B4-BE49-F238E27FC236}">
                  <a16:creationId xmlns:a16="http://schemas.microsoft.com/office/drawing/2014/main" id="{EEEA2A54-AC56-44BD-8066-22B3565564C1}"/>
                </a:ext>
              </a:extLst>
            </p:cNvPr>
            <p:cNvSpPr txBox="1"/>
            <p:nvPr/>
          </p:nvSpPr>
          <p:spPr>
            <a:xfrm>
              <a:off x="4431902" y="5227027"/>
              <a:ext cx="284300"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103</a:t>
              </a:r>
            </a:p>
          </p:txBody>
        </p:sp>
        <p:sp>
          <p:nvSpPr>
            <p:cNvPr id="66" name="TextBox 65">
              <a:extLst>
                <a:ext uri="{FF2B5EF4-FFF2-40B4-BE49-F238E27FC236}">
                  <a16:creationId xmlns:a16="http://schemas.microsoft.com/office/drawing/2014/main" id="{DBF894A9-C4B0-4BA5-AB85-F3DE81231C85}"/>
                </a:ext>
              </a:extLst>
            </p:cNvPr>
            <p:cNvSpPr txBox="1"/>
            <p:nvPr/>
          </p:nvSpPr>
          <p:spPr>
            <a:xfrm>
              <a:off x="4110445" y="5227027"/>
              <a:ext cx="284300"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247</a:t>
              </a:r>
            </a:p>
          </p:txBody>
        </p:sp>
        <p:sp>
          <p:nvSpPr>
            <p:cNvPr id="67" name="TextBox 66">
              <a:extLst>
                <a:ext uri="{FF2B5EF4-FFF2-40B4-BE49-F238E27FC236}">
                  <a16:creationId xmlns:a16="http://schemas.microsoft.com/office/drawing/2014/main" id="{999E7AE7-2FF7-403E-8535-AA2BA0769CAA}"/>
                </a:ext>
              </a:extLst>
            </p:cNvPr>
            <p:cNvSpPr txBox="1"/>
            <p:nvPr/>
          </p:nvSpPr>
          <p:spPr>
            <a:xfrm>
              <a:off x="3788990" y="5227027"/>
              <a:ext cx="284300"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559</a:t>
              </a:r>
            </a:p>
          </p:txBody>
        </p:sp>
        <p:sp>
          <p:nvSpPr>
            <p:cNvPr id="68" name="TextBox 67">
              <a:extLst>
                <a:ext uri="{FF2B5EF4-FFF2-40B4-BE49-F238E27FC236}">
                  <a16:creationId xmlns:a16="http://schemas.microsoft.com/office/drawing/2014/main" id="{945957B1-4B9A-4787-9278-AA63133EB0F1}"/>
                </a:ext>
              </a:extLst>
            </p:cNvPr>
            <p:cNvSpPr txBox="1"/>
            <p:nvPr/>
          </p:nvSpPr>
          <p:spPr>
            <a:xfrm>
              <a:off x="3432267" y="5227027"/>
              <a:ext cx="354832"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1181</a:t>
              </a:r>
            </a:p>
          </p:txBody>
        </p:sp>
        <p:sp>
          <p:nvSpPr>
            <p:cNvPr id="69" name="TextBox 68">
              <a:extLst>
                <a:ext uri="{FF2B5EF4-FFF2-40B4-BE49-F238E27FC236}">
                  <a16:creationId xmlns:a16="http://schemas.microsoft.com/office/drawing/2014/main" id="{C15F8C7E-A200-445A-BCA8-58903D19B33D}"/>
                </a:ext>
              </a:extLst>
            </p:cNvPr>
            <p:cNvSpPr txBox="1"/>
            <p:nvPr/>
          </p:nvSpPr>
          <p:spPr>
            <a:xfrm>
              <a:off x="3110813" y="5227027"/>
              <a:ext cx="354832"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2414</a:t>
              </a:r>
            </a:p>
          </p:txBody>
        </p:sp>
        <p:sp>
          <p:nvSpPr>
            <p:cNvPr id="70" name="TextBox 69">
              <a:extLst>
                <a:ext uri="{FF2B5EF4-FFF2-40B4-BE49-F238E27FC236}">
                  <a16:creationId xmlns:a16="http://schemas.microsoft.com/office/drawing/2014/main" id="{DD282A6E-959C-4FDF-B483-362281EFEC84}"/>
                </a:ext>
              </a:extLst>
            </p:cNvPr>
            <p:cNvSpPr txBox="1"/>
            <p:nvPr/>
          </p:nvSpPr>
          <p:spPr>
            <a:xfrm>
              <a:off x="2789356" y="5227027"/>
              <a:ext cx="354832"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4265</a:t>
              </a:r>
            </a:p>
          </p:txBody>
        </p:sp>
        <p:sp>
          <p:nvSpPr>
            <p:cNvPr id="71" name="TextBox 70">
              <a:extLst>
                <a:ext uri="{FF2B5EF4-FFF2-40B4-BE49-F238E27FC236}">
                  <a16:creationId xmlns:a16="http://schemas.microsoft.com/office/drawing/2014/main" id="{95868329-CD2F-44A3-B99F-358516E79DFA}"/>
                </a:ext>
              </a:extLst>
            </p:cNvPr>
            <p:cNvSpPr txBox="1"/>
            <p:nvPr/>
          </p:nvSpPr>
          <p:spPr>
            <a:xfrm>
              <a:off x="2467900" y="5227027"/>
              <a:ext cx="354832"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5617</a:t>
              </a:r>
            </a:p>
          </p:txBody>
        </p:sp>
        <p:sp>
          <p:nvSpPr>
            <p:cNvPr id="72" name="TextBox 71">
              <a:extLst>
                <a:ext uri="{FF2B5EF4-FFF2-40B4-BE49-F238E27FC236}">
                  <a16:creationId xmlns:a16="http://schemas.microsoft.com/office/drawing/2014/main" id="{0B9128F6-F9DD-44AC-8CB3-39D8B3B1EBBA}"/>
                </a:ext>
              </a:extLst>
            </p:cNvPr>
            <p:cNvSpPr txBox="1"/>
            <p:nvPr/>
          </p:nvSpPr>
          <p:spPr>
            <a:xfrm>
              <a:off x="2146444" y="5227027"/>
              <a:ext cx="354832"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6420</a:t>
              </a:r>
            </a:p>
          </p:txBody>
        </p:sp>
        <p:sp>
          <p:nvSpPr>
            <p:cNvPr id="73" name="TextBox 72">
              <a:extLst>
                <a:ext uri="{FF2B5EF4-FFF2-40B4-BE49-F238E27FC236}">
                  <a16:creationId xmlns:a16="http://schemas.microsoft.com/office/drawing/2014/main" id="{D586C9C0-0ACD-42B9-BCE6-3C077B7855CA}"/>
                </a:ext>
              </a:extLst>
            </p:cNvPr>
            <p:cNvSpPr txBox="1"/>
            <p:nvPr/>
          </p:nvSpPr>
          <p:spPr>
            <a:xfrm>
              <a:off x="1824989" y="5227027"/>
              <a:ext cx="354832"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6974</a:t>
              </a:r>
            </a:p>
          </p:txBody>
        </p:sp>
        <p:sp>
          <p:nvSpPr>
            <p:cNvPr id="74" name="TextBox 73">
              <a:extLst>
                <a:ext uri="{FF2B5EF4-FFF2-40B4-BE49-F238E27FC236}">
                  <a16:creationId xmlns:a16="http://schemas.microsoft.com/office/drawing/2014/main" id="{F23FA28D-C9C7-43B2-B32C-324B9F9645B0}"/>
                </a:ext>
              </a:extLst>
            </p:cNvPr>
            <p:cNvSpPr txBox="1"/>
            <p:nvPr/>
          </p:nvSpPr>
          <p:spPr>
            <a:xfrm>
              <a:off x="1503532" y="5227027"/>
              <a:ext cx="354832"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7481</a:t>
              </a:r>
            </a:p>
          </p:txBody>
        </p:sp>
        <p:sp>
          <p:nvSpPr>
            <p:cNvPr id="75" name="TextBox 74">
              <a:extLst>
                <a:ext uri="{FF2B5EF4-FFF2-40B4-BE49-F238E27FC236}">
                  <a16:creationId xmlns:a16="http://schemas.microsoft.com/office/drawing/2014/main" id="{0FC061A4-D9D5-4D2A-A363-CFAB32EE021C}"/>
                </a:ext>
              </a:extLst>
            </p:cNvPr>
            <p:cNvSpPr txBox="1"/>
            <p:nvPr/>
          </p:nvSpPr>
          <p:spPr>
            <a:xfrm>
              <a:off x="1182077" y="5227027"/>
              <a:ext cx="354832"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7818</a:t>
              </a:r>
            </a:p>
          </p:txBody>
        </p:sp>
        <p:sp>
          <p:nvSpPr>
            <p:cNvPr id="76" name="TextBox 75">
              <a:extLst>
                <a:ext uri="{FF2B5EF4-FFF2-40B4-BE49-F238E27FC236}">
                  <a16:creationId xmlns:a16="http://schemas.microsoft.com/office/drawing/2014/main" id="{C8B0BE15-BED3-4616-9CD8-74F99BCF0421}"/>
                </a:ext>
              </a:extLst>
            </p:cNvPr>
            <p:cNvSpPr txBox="1"/>
            <p:nvPr/>
          </p:nvSpPr>
          <p:spPr>
            <a:xfrm>
              <a:off x="860622" y="5227027"/>
              <a:ext cx="354832" cy="226591"/>
            </a:xfrm>
            <a:prstGeom prst="rect">
              <a:avLst/>
            </a:prstGeom>
            <a:noFill/>
          </p:spPr>
          <p:txBody>
            <a:bodyPr wrap="none" lIns="36000" tIns="36000" rIns="36000" bIns="36000" rtlCol="0" anchor="t" anchorCtr="0">
              <a:spAutoFit/>
            </a:bodyPr>
            <a:lstStyle/>
            <a:p>
              <a:pPr algn="ctr"/>
              <a:r>
                <a:rPr lang="ja-JP" sz="1000">
                  <a:solidFill>
                    <a:schemeClr val="accent2"/>
                  </a:solidFill>
                  <a:cs typeface="Arial" panose="020B0604020202020204" pitchFamily="34" charset="0"/>
                </a:rPr>
                <a:t>7961</a:t>
              </a:r>
            </a:p>
          </p:txBody>
        </p:sp>
      </p:grpSp>
      <p:graphicFrame>
        <p:nvGraphicFramePr>
          <p:cNvPr id="77" name="Table 446">
            <a:extLst>
              <a:ext uri="{FF2B5EF4-FFF2-40B4-BE49-F238E27FC236}">
                <a16:creationId xmlns:a16="http://schemas.microsoft.com/office/drawing/2014/main" id="{F8DF2C09-D5B1-4803-B13C-104F14B6E0D1}"/>
              </a:ext>
            </a:extLst>
          </p:cNvPr>
          <p:cNvGraphicFramePr>
            <a:graphicFrameLocks noGrp="1"/>
          </p:cNvGraphicFramePr>
          <p:nvPr>
            <p:extLst>
              <p:ext uri="{D42A27DB-BD31-4B8C-83A1-F6EECF244321}">
                <p14:modId xmlns:p14="http://schemas.microsoft.com/office/powerpoint/2010/main" val="2328604111"/>
              </p:ext>
            </p:extLst>
          </p:nvPr>
        </p:nvGraphicFramePr>
        <p:xfrm>
          <a:off x="7142480" y="3938152"/>
          <a:ext cx="4838931" cy="777240"/>
        </p:xfrm>
        <a:graphic>
          <a:graphicData uri="http://schemas.openxmlformats.org/drawingml/2006/table">
            <a:tbl>
              <a:tblPr firstRow="1" bandRow="1">
                <a:tableStyleId>{5C22544A-7EE6-4342-B048-85BDC9FD1C3A}</a:tableStyleId>
              </a:tblPr>
              <a:tblGrid>
                <a:gridCol w="760153">
                  <a:extLst>
                    <a:ext uri="{9D8B030D-6E8A-4147-A177-3AD203B41FA5}">
                      <a16:colId xmlns:a16="http://schemas.microsoft.com/office/drawing/2014/main" val="584876286"/>
                    </a:ext>
                  </a:extLst>
                </a:gridCol>
                <a:gridCol w="1080654">
                  <a:extLst>
                    <a:ext uri="{9D8B030D-6E8A-4147-A177-3AD203B41FA5}">
                      <a16:colId xmlns:a16="http://schemas.microsoft.com/office/drawing/2014/main" val="2755131803"/>
                    </a:ext>
                  </a:extLst>
                </a:gridCol>
                <a:gridCol w="1302328">
                  <a:extLst>
                    <a:ext uri="{9D8B030D-6E8A-4147-A177-3AD203B41FA5}">
                      <a16:colId xmlns:a16="http://schemas.microsoft.com/office/drawing/2014/main" val="1028151223"/>
                    </a:ext>
                  </a:extLst>
                </a:gridCol>
                <a:gridCol w="1695796">
                  <a:extLst>
                    <a:ext uri="{9D8B030D-6E8A-4147-A177-3AD203B41FA5}">
                      <a16:colId xmlns:a16="http://schemas.microsoft.com/office/drawing/2014/main" val="986925603"/>
                    </a:ext>
                  </a:extLst>
                </a:gridCol>
              </a:tblGrid>
              <a:tr h="121139">
                <a:tc>
                  <a:txBody>
                    <a:bodyPr/>
                    <a:lstStyle/>
                    <a:p>
                      <a:pPr algn="l" rtl="0"/>
                      <a:endParaRPr lang="en-GB" sz="1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t>イベント/合計</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t>HR (95%CI)</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t>5-yr OS, % (95%CI)</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1264980"/>
                  </a:ext>
                </a:extLst>
              </a:tr>
              <a:tr h="201898">
                <a:tc>
                  <a:txBody>
                    <a:bodyPr/>
                    <a:lstStyle/>
                    <a:p>
                      <a:pPr algn="l"/>
                      <a:r>
                        <a:rPr lang="ja-JP" sz="1100">
                          <a:solidFill>
                            <a:schemeClr val="tx1"/>
                          </a:solidFill>
                        </a:rPr>
                        <a:t>ETD</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dirty="0">
                          <a:solidFill>
                            <a:schemeClr val="tx1"/>
                          </a:solidFill>
                        </a:rPr>
                        <a:t>583/2098</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a:solidFill>
                            <a:schemeClr val="tx1"/>
                          </a:solidFill>
                        </a:rPr>
                        <a:t>1.73 (1.57, 1.91)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100">
                          <a:solidFill>
                            <a:schemeClr val="tx1"/>
                          </a:solidFill>
                        </a:rPr>
                        <a:t>74.7 (72.8, 76.6)</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426457"/>
                  </a:ext>
                </a:extLst>
              </a:tr>
              <a:tr h="201898">
                <a:tc>
                  <a:txBody>
                    <a:bodyPr/>
                    <a:lstStyle/>
                    <a:p>
                      <a:pPr algn="l"/>
                      <a:r>
                        <a:rPr lang="ja-JP" sz="1100">
                          <a:solidFill>
                            <a:schemeClr val="tx1"/>
                          </a:solidFill>
                        </a:rPr>
                        <a:t>ETDなし</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1515/7961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100">
                          <a:solidFill>
                            <a:schemeClr val="tx1"/>
                          </a:solidFill>
                        </a:rPr>
                        <a:t>基準</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dirty="0">
                          <a:solidFill>
                            <a:schemeClr val="tx1"/>
                          </a:solidFill>
                        </a:rPr>
                        <a:t>84.7 (83.9、85.5) </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7927308"/>
                  </a:ext>
                </a:extLst>
              </a:tr>
            </a:tbl>
          </a:graphicData>
        </a:graphic>
      </p:graphicFrame>
      <p:grpSp>
        <p:nvGrpSpPr>
          <p:cNvPr id="78" name="Group 77">
            <a:extLst>
              <a:ext uri="{FF2B5EF4-FFF2-40B4-BE49-F238E27FC236}">
                <a16:creationId xmlns:a16="http://schemas.microsoft.com/office/drawing/2014/main" id="{1B0102D1-6D13-4FFB-8500-D32E6882F4E8}"/>
              </a:ext>
            </a:extLst>
          </p:cNvPr>
          <p:cNvGrpSpPr/>
          <p:nvPr/>
        </p:nvGrpSpPr>
        <p:grpSpPr>
          <a:xfrm>
            <a:off x="318763" y="2082283"/>
            <a:ext cx="5685796" cy="3596315"/>
            <a:chOff x="318763" y="1771586"/>
            <a:chExt cx="5685796" cy="3368242"/>
          </a:xfrm>
        </p:grpSpPr>
        <p:grpSp>
          <p:nvGrpSpPr>
            <p:cNvPr id="79" name="Group 78">
              <a:extLst>
                <a:ext uri="{FF2B5EF4-FFF2-40B4-BE49-F238E27FC236}">
                  <a16:creationId xmlns:a16="http://schemas.microsoft.com/office/drawing/2014/main" id="{19F2B3D8-F781-41EA-8355-01C053EA1DC4}"/>
                </a:ext>
              </a:extLst>
            </p:cNvPr>
            <p:cNvGrpSpPr/>
            <p:nvPr/>
          </p:nvGrpSpPr>
          <p:grpSpPr>
            <a:xfrm>
              <a:off x="318763" y="1771586"/>
              <a:ext cx="5685796" cy="3368242"/>
              <a:chOff x="318763" y="1771150"/>
              <a:chExt cx="5685796" cy="3080863"/>
            </a:xfrm>
          </p:grpSpPr>
          <p:sp>
            <p:nvSpPr>
              <p:cNvPr id="81" name="TextBox 80">
                <a:extLst>
                  <a:ext uri="{FF2B5EF4-FFF2-40B4-BE49-F238E27FC236}">
                    <a16:creationId xmlns:a16="http://schemas.microsoft.com/office/drawing/2014/main" id="{2C893BA4-F7DD-4E77-9769-43EC826CB4E6}"/>
                  </a:ext>
                </a:extLst>
              </p:cNvPr>
              <p:cNvSpPr txBox="1"/>
              <p:nvPr/>
            </p:nvSpPr>
            <p:spPr>
              <a:xfrm>
                <a:off x="1933767" y="1771150"/>
                <a:ext cx="223811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無病生存期間</a:t>
                </a:r>
              </a:p>
            </p:txBody>
          </p:sp>
          <p:sp>
            <p:nvSpPr>
              <p:cNvPr id="82" name="TextBox 81">
                <a:extLst>
                  <a:ext uri="{FF2B5EF4-FFF2-40B4-BE49-F238E27FC236}">
                    <a16:creationId xmlns:a16="http://schemas.microsoft.com/office/drawing/2014/main" id="{1022B227-F580-4673-9E82-AD8D470A85F4}"/>
                  </a:ext>
                </a:extLst>
              </p:cNvPr>
              <p:cNvSpPr txBox="1"/>
              <p:nvPr/>
            </p:nvSpPr>
            <p:spPr>
              <a:xfrm rot="16200000">
                <a:off x="128516" y="2949616"/>
                <a:ext cx="688272"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DFS、%</a:t>
                </a:r>
              </a:p>
            </p:txBody>
          </p:sp>
          <p:sp>
            <p:nvSpPr>
              <p:cNvPr id="83" name="TextBox 82">
                <a:extLst>
                  <a:ext uri="{FF2B5EF4-FFF2-40B4-BE49-F238E27FC236}">
                    <a16:creationId xmlns:a16="http://schemas.microsoft.com/office/drawing/2014/main" id="{38722DBC-74F3-4C52-8863-68CE675105FA}"/>
                  </a:ext>
                </a:extLst>
              </p:cNvPr>
              <p:cNvSpPr txBox="1"/>
              <p:nvPr/>
            </p:nvSpPr>
            <p:spPr>
              <a:xfrm>
                <a:off x="2419758" y="4544236"/>
                <a:ext cx="2216825"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無作為化からの年数</a:t>
                </a:r>
              </a:p>
            </p:txBody>
          </p:sp>
          <p:grpSp>
            <p:nvGrpSpPr>
              <p:cNvPr id="84" name="Group 83">
                <a:extLst>
                  <a:ext uri="{FF2B5EF4-FFF2-40B4-BE49-F238E27FC236}">
                    <a16:creationId xmlns:a16="http://schemas.microsoft.com/office/drawing/2014/main" id="{BA347321-8A2C-4582-ACB9-C99F21514ED0}"/>
                  </a:ext>
                </a:extLst>
              </p:cNvPr>
              <p:cNvGrpSpPr/>
              <p:nvPr/>
            </p:nvGrpSpPr>
            <p:grpSpPr>
              <a:xfrm>
                <a:off x="471461" y="1849120"/>
                <a:ext cx="5533098" cy="2914492"/>
                <a:chOff x="471461" y="2200850"/>
                <a:chExt cx="5533098" cy="2562762"/>
              </a:xfrm>
            </p:grpSpPr>
            <p:sp>
              <p:nvSpPr>
                <p:cNvPr id="85" name="Freeform 21">
                  <a:extLst>
                    <a:ext uri="{FF2B5EF4-FFF2-40B4-BE49-F238E27FC236}">
                      <a16:creationId xmlns:a16="http://schemas.microsoft.com/office/drawing/2014/main" id="{22FBFA76-315D-4C55-B152-B77D229E95B5}"/>
                    </a:ext>
                  </a:extLst>
                </p:cNvPr>
                <p:cNvSpPr>
                  <a:spLocks/>
                </p:cNvSpPr>
                <p:nvPr/>
              </p:nvSpPr>
              <p:spPr bwMode="auto">
                <a:xfrm>
                  <a:off x="950022" y="2304034"/>
                  <a:ext cx="5054537" cy="200227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6" name="Line 6">
                  <a:extLst>
                    <a:ext uri="{FF2B5EF4-FFF2-40B4-BE49-F238E27FC236}">
                      <a16:creationId xmlns:a16="http://schemas.microsoft.com/office/drawing/2014/main" id="{01E6FB14-63A3-46CD-A4E7-045A170FEEEC}"/>
                    </a:ext>
                  </a:extLst>
                </p:cNvPr>
                <p:cNvSpPr>
                  <a:spLocks noChangeShapeType="1"/>
                </p:cNvSpPr>
                <p:nvPr/>
              </p:nvSpPr>
              <p:spPr bwMode="auto">
                <a:xfrm>
                  <a:off x="877403" y="2321861"/>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7" name="Line 7">
                  <a:extLst>
                    <a:ext uri="{FF2B5EF4-FFF2-40B4-BE49-F238E27FC236}">
                      <a16:creationId xmlns:a16="http://schemas.microsoft.com/office/drawing/2014/main" id="{356E797C-89AC-43F4-8C77-60954B9B9CF4}"/>
                    </a:ext>
                  </a:extLst>
                </p:cNvPr>
                <p:cNvSpPr>
                  <a:spLocks noChangeShapeType="1"/>
                </p:cNvSpPr>
                <p:nvPr/>
              </p:nvSpPr>
              <p:spPr bwMode="auto">
                <a:xfrm>
                  <a:off x="877403" y="2725244"/>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8" name="Line 8">
                  <a:extLst>
                    <a:ext uri="{FF2B5EF4-FFF2-40B4-BE49-F238E27FC236}">
                      <a16:creationId xmlns:a16="http://schemas.microsoft.com/office/drawing/2014/main" id="{580CC544-5F93-4353-814F-90D301C1D7F6}"/>
                    </a:ext>
                  </a:extLst>
                </p:cNvPr>
                <p:cNvSpPr>
                  <a:spLocks noChangeShapeType="1"/>
                </p:cNvSpPr>
                <p:nvPr/>
              </p:nvSpPr>
              <p:spPr bwMode="auto">
                <a:xfrm>
                  <a:off x="877403" y="3110515"/>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9" name="Line 9">
                  <a:extLst>
                    <a:ext uri="{FF2B5EF4-FFF2-40B4-BE49-F238E27FC236}">
                      <a16:creationId xmlns:a16="http://schemas.microsoft.com/office/drawing/2014/main" id="{5B592C55-3C4F-447E-B51B-891A8BAD63DA}"/>
                    </a:ext>
                  </a:extLst>
                </p:cNvPr>
                <p:cNvSpPr>
                  <a:spLocks noChangeShapeType="1"/>
                </p:cNvSpPr>
                <p:nvPr/>
              </p:nvSpPr>
              <p:spPr bwMode="auto">
                <a:xfrm>
                  <a:off x="877403" y="3508236"/>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90" name="Line 10">
                  <a:extLst>
                    <a:ext uri="{FF2B5EF4-FFF2-40B4-BE49-F238E27FC236}">
                      <a16:creationId xmlns:a16="http://schemas.microsoft.com/office/drawing/2014/main" id="{CAC5E6F9-893C-422B-A512-29E28820B922}"/>
                    </a:ext>
                  </a:extLst>
                </p:cNvPr>
                <p:cNvSpPr>
                  <a:spLocks noChangeShapeType="1"/>
                </p:cNvSpPr>
                <p:nvPr/>
              </p:nvSpPr>
              <p:spPr bwMode="auto">
                <a:xfrm>
                  <a:off x="877403" y="3897659"/>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91" name="Line 11">
                  <a:extLst>
                    <a:ext uri="{FF2B5EF4-FFF2-40B4-BE49-F238E27FC236}">
                      <a16:creationId xmlns:a16="http://schemas.microsoft.com/office/drawing/2014/main" id="{5B030BBC-F21F-4ED6-8B8D-B614E8ADFBE0}"/>
                    </a:ext>
                  </a:extLst>
                </p:cNvPr>
                <p:cNvSpPr>
                  <a:spLocks noChangeShapeType="1"/>
                </p:cNvSpPr>
                <p:nvPr/>
              </p:nvSpPr>
              <p:spPr bwMode="auto">
                <a:xfrm>
                  <a:off x="877403" y="4291231"/>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92" name="TextBox 91">
                  <a:extLst>
                    <a:ext uri="{FF2B5EF4-FFF2-40B4-BE49-F238E27FC236}">
                      <a16:creationId xmlns:a16="http://schemas.microsoft.com/office/drawing/2014/main" id="{283A2476-E667-4C25-B387-8C4E7FCA2382}"/>
                    </a:ext>
                  </a:extLst>
                </p:cNvPr>
                <p:cNvSpPr txBox="1"/>
                <p:nvPr/>
              </p:nvSpPr>
              <p:spPr>
                <a:xfrm>
                  <a:off x="471461" y="2200850"/>
                  <a:ext cx="482825" cy="237744"/>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100</a:t>
                  </a:r>
                </a:p>
              </p:txBody>
            </p:sp>
            <p:sp>
              <p:nvSpPr>
                <p:cNvPr id="93" name="TextBox 92">
                  <a:extLst>
                    <a:ext uri="{FF2B5EF4-FFF2-40B4-BE49-F238E27FC236}">
                      <a16:creationId xmlns:a16="http://schemas.microsoft.com/office/drawing/2014/main" id="{34A1C885-81D7-485D-8FC0-F8099FE6C312}"/>
                    </a:ext>
                  </a:extLst>
                </p:cNvPr>
                <p:cNvSpPr txBox="1"/>
                <p:nvPr/>
              </p:nvSpPr>
              <p:spPr>
                <a:xfrm>
                  <a:off x="570848" y="2605725"/>
                  <a:ext cx="383438" cy="237744"/>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80</a:t>
                  </a:r>
                </a:p>
              </p:txBody>
            </p:sp>
            <p:sp>
              <p:nvSpPr>
                <p:cNvPr id="94" name="TextBox 93">
                  <a:extLst>
                    <a:ext uri="{FF2B5EF4-FFF2-40B4-BE49-F238E27FC236}">
                      <a16:creationId xmlns:a16="http://schemas.microsoft.com/office/drawing/2014/main" id="{11632E9B-B31B-4551-BAC7-FE9D1EBF1399}"/>
                    </a:ext>
                  </a:extLst>
                </p:cNvPr>
                <p:cNvSpPr txBox="1"/>
                <p:nvPr/>
              </p:nvSpPr>
              <p:spPr>
                <a:xfrm>
                  <a:off x="570848" y="2990817"/>
                  <a:ext cx="383438" cy="237744"/>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60</a:t>
                  </a:r>
                </a:p>
              </p:txBody>
            </p:sp>
            <p:sp>
              <p:nvSpPr>
                <p:cNvPr id="95" name="TextBox 94">
                  <a:extLst>
                    <a:ext uri="{FF2B5EF4-FFF2-40B4-BE49-F238E27FC236}">
                      <a16:creationId xmlns:a16="http://schemas.microsoft.com/office/drawing/2014/main" id="{B86F1D10-F2AE-4166-BCBA-805B2432D3B0}"/>
                    </a:ext>
                  </a:extLst>
                </p:cNvPr>
                <p:cNvSpPr txBox="1"/>
                <p:nvPr/>
              </p:nvSpPr>
              <p:spPr>
                <a:xfrm>
                  <a:off x="570848" y="3388364"/>
                  <a:ext cx="383438" cy="237744"/>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40</a:t>
                  </a:r>
                </a:p>
              </p:txBody>
            </p:sp>
            <p:sp>
              <p:nvSpPr>
                <p:cNvPr id="96" name="TextBox 95">
                  <a:extLst>
                    <a:ext uri="{FF2B5EF4-FFF2-40B4-BE49-F238E27FC236}">
                      <a16:creationId xmlns:a16="http://schemas.microsoft.com/office/drawing/2014/main" id="{D9B8B7B2-21CA-40DE-B368-E77C57FE1E59}"/>
                    </a:ext>
                  </a:extLst>
                </p:cNvPr>
                <p:cNvSpPr txBox="1"/>
                <p:nvPr/>
              </p:nvSpPr>
              <p:spPr>
                <a:xfrm>
                  <a:off x="570848" y="3777607"/>
                  <a:ext cx="383438" cy="237744"/>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20</a:t>
                  </a:r>
                </a:p>
              </p:txBody>
            </p:sp>
            <p:sp>
              <p:nvSpPr>
                <p:cNvPr id="97" name="TextBox 96">
                  <a:extLst>
                    <a:ext uri="{FF2B5EF4-FFF2-40B4-BE49-F238E27FC236}">
                      <a16:creationId xmlns:a16="http://schemas.microsoft.com/office/drawing/2014/main" id="{EF51B610-3E8E-45C0-98B3-ACC30EA3C330}"/>
                    </a:ext>
                  </a:extLst>
                </p:cNvPr>
                <p:cNvSpPr txBox="1"/>
                <p:nvPr/>
              </p:nvSpPr>
              <p:spPr>
                <a:xfrm>
                  <a:off x="670242" y="4171000"/>
                  <a:ext cx="284052" cy="237744"/>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nvGrpSpPr>
                <p:cNvPr id="98" name="Group 97">
                  <a:extLst>
                    <a:ext uri="{FF2B5EF4-FFF2-40B4-BE49-F238E27FC236}">
                      <a16:creationId xmlns:a16="http://schemas.microsoft.com/office/drawing/2014/main" id="{F2BDD15F-ED8C-4CA1-9051-66C82762DEA4}"/>
                    </a:ext>
                  </a:extLst>
                </p:cNvPr>
                <p:cNvGrpSpPr/>
                <p:nvPr/>
              </p:nvGrpSpPr>
              <p:grpSpPr>
                <a:xfrm>
                  <a:off x="883123" y="4312837"/>
                  <a:ext cx="5040000" cy="450775"/>
                  <a:chOff x="1522674" y="4771176"/>
                  <a:chExt cx="5889486" cy="360147"/>
                </a:xfrm>
              </p:grpSpPr>
              <p:sp>
                <p:nvSpPr>
                  <p:cNvPr id="103" name="Line 21">
                    <a:extLst>
                      <a:ext uri="{FF2B5EF4-FFF2-40B4-BE49-F238E27FC236}">
                        <a16:creationId xmlns:a16="http://schemas.microsoft.com/office/drawing/2014/main" id="{F9277BF7-6703-4751-83CA-B57464E34C89}"/>
                      </a:ext>
                    </a:extLst>
                  </p:cNvPr>
                  <p:cNvSpPr>
                    <a:spLocks noChangeShapeType="1"/>
                  </p:cNvSpPr>
                  <p:nvPr/>
                </p:nvSpPr>
                <p:spPr bwMode="auto">
                  <a:xfrm>
                    <a:off x="724638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04" name="TextBox 103">
                    <a:extLst>
                      <a:ext uri="{FF2B5EF4-FFF2-40B4-BE49-F238E27FC236}">
                        <a16:creationId xmlns:a16="http://schemas.microsoft.com/office/drawing/2014/main" id="{4F87B4B7-EF52-40C4-B00C-6122A2CCA7DA}"/>
                      </a:ext>
                    </a:extLst>
                  </p:cNvPr>
                  <p:cNvSpPr txBox="1"/>
                  <p:nvPr/>
                </p:nvSpPr>
                <p:spPr>
                  <a:xfrm>
                    <a:off x="7074386" y="4843176"/>
                    <a:ext cx="337774"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15</a:t>
                    </a:r>
                  </a:p>
                </p:txBody>
              </p:sp>
              <p:sp>
                <p:nvSpPr>
                  <p:cNvPr id="105" name="Line 21">
                    <a:extLst>
                      <a:ext uri="{FF2B5EF4-FFF2-40B4-BE49-F238E27FC236}">
                        <a16:creationId xmlns:a16="http://schemas.microsoft.com/office/drawing/2014/main" id="{FE2CD21E-DC95-4F51-B7CC-AA8D248EFD45}"/>
                      </a:ext>
                    </a:extLst>
                  </p:cNvPr>
                  <p:cNvSpPr>
                    <a:spLocks noChangeShapeType="1"/>
                  </p:cNvSpPr>
                  <p:nvPr/>
                </p:nvSpPr>
                <p:spPr bwMode="auto">
                  <a:xfrm>
                    <a:off x="687074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06" name="TextBox 105">
                    <a:extLst>
                      <a:ext uri="{FF2B5EF4-FFF2-40B4-BE49-F238E27FC236}">
                        <a16:creationId xmlns:a16="http://schemas.microsoft.com/office/drawing/2014/main" id="{63CE3097-8ABE-4B24-BE56-92D1D4323FE9}"/>
                      </a:ext>
                    </a:extLst>
                  </p:cNvPr>
                  <p:cNvSpPr txBox="1"/>
                  <p:nvPr/>
                </p:nvSpPr>
                <p:spPr>
                  <a:xfrm>
                    <a:off x="6698749" y="4843176"/>
                    <a:ext cx="337774"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14</a:t>
                    </a:r>
                  </a:p>
                </p:txBody>
              </p:sp>
              <p:sp>
                <p:nvSpPr>
                  <p:cNvPr id="107" name="Line 21">
                    <a:extLst>
                      <a:ext uri="{FF2B5EF4-FFF2-40B4-BE49-F238E27FC236}">
                        <a16:creationId xmlns:a16="http://schemas.microsoft.com/office/drawing/2014/main" id="{14088353-1000-4D71-97BD-A71382329124}"/>
                      </a:ext>
                    </a:extLst>
                  </p:cNvPr>
                  <p:cNvSpPr>
                    <a:spLocks noChangeShapeType="1"/>
                  </p:cNvSpPr>
                  <p:nvPr/>
                </p:nvSpPr>
                <p:spPr bwMode="auto">
                  <a:xfrm>
                    <a:off x="649511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08" name="TextBox 107">
                    <a:extLst>
                      <a:ext uri="{FF2B5EF4-FFF2-40B4-BE49-F238E27FC236}">
                        <a16:creationId xmlns:a16="http://schemas.microsoft.com/office/drawing/2014/main" id="{38E93C4D-3606-4DD2-A19D-6953D04826E3}"/>
                      </a:ext>
                    </a:extLst>
                  </p:cNvPr>
                  <p:cNvSpPr txBox="1"/>
                  <p:nvPr/>
                </p:nvSpPr>
                <p:spPr>
                  <a:xfrm>
                    <a:off x="6323113" y="4843176"/>
                    <a:ext cx="337774"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13</a:t>
                    </a:r>
                  </a:p>
                </p:txBody>
              </p:sp>
              <p:sp>
                <p:nvSpPr>
                  <p:cNvPr id="109" name="Line 21">
                    <a:extLst>
                      <a:ext uri="{FF2B5EF4-FFF2-40B4-BE49-F238E27FC236}">
                        <a16:creationId xmlns:a16="http://schemas.microsoft.com/office/drawing/2014/main" id="{6A27D972-9644-4674-8ECD-2C5E784CB3F3}"/>
                      </a:ext>
                    </a:extLst>
                  </p:cNvPr>
                  <p:cNvSpPr>
                    <a:spLocks noChangeShapeType="1"/>
                  </p:cNvSpPr>
                  <p:nvPr/>
                </p:nvSpPr>
                <p:spPr bwMode="auto">
                  <a:xfrm>
                    <a:off x="611947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10" name="TextBox 109">
                    <a:extLst>
                      <a:ext uri="{FF2B5EF4-FFF2-40B4-BE49-F238E27FC236}">
                        <a16:creationId xmlns:a16="http://schemas.microsoft.com/office/drawing/2014/main" id="{715315B9-5317-41BA-9D71-B69F3CA535DF}"/>
                      </a:ext>
                    </a:extLst>
                  </p:cNvPr>
                  <p:cNvSpPr txBox="1"/>
                  <p:nvPr/>
                </p:nvSpPr>
                <p:spPr>
                  <a:xfrm>
                    <a:off x="5947475" y="4843176"/>
                    <a:ext cx="337774"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12</a:t>
                    </a:r>
                  </a:p>
                </p:txBody>
              </p:sp>
              <p:sp>
                <p:nvSpPr>
                  <p:cNvPr id="111" name="Line 21">
                    <a:extLst>
                      <a:ext uri="{FF2B5EF4-FFF2-40B4-BE49-F238E27FC236}">
                        <a16:creationId xmlns:a16="http://schemas.microsoft.com/office/drawing/2014/main" id="{594E3D7B-E7EE-4690-ABB0-EA69EF54E576}"/>
                      </a:ext>
                    </a:extLst>
                  </p:cNvPr>
                  <p:cNvSpPr>
                    <a:spLocks noChangeShapeType="1"/>
                  </p:cNvSpPr>
                  <p:nvPr/>
                </p:nvSpPr>
                <p:spPr bwMode="auto">
                  <a:xfrm>
                    <a:off x="574383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12" name="TextBox 111">
                    <a:extLst>
                      <a:ext uri="{FF2B5EF4-FFF2-40B4-BE49-F238E27FC236}">
                        <a16:creationId xmlns:a16="http://schemas.microsoft.com/office/drawing/2014/main" id="{D8BC1C72-DE4A-4E83-A9DC-B8BFF8D481E7}"/>
                      </a:ext>
                    </a:extLst>
                  </p:cNvPr>
                  <p:cNvSpPr txBox="1"/>
                  <p:nvPr/>
                </p:nvSpPr>
                <p:spPr>
                  <a:xfrm>
                    <a:off x="5580135" y="4843176"/>
                    <a:ext cx="321181"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11</a:t>
                    </a:r>
                  </a:p>
                </p:txBody>
              </p:sp>
              <p:sp>
                <p:nvSpPr>
                  <p:cNvPr id="113" name="Line 21">
                    <a:extLst>
                      <a:ext uri="{FF2B5EF4-FFF2-40B4-BE49-F238E27FC236}">
                        <a16:creationId xmlns:a16="http://schemas.microsoft.com/office/drawing/2014/main" id="{1B0E0155-0551-4F05-9E9A-DEBFDDD8F8DB}"/>
                      </a:ext>
                    </a:extLst>
                  </p:cNvPr>
                  <p:cNvSpPr>
                    <a:spLocks noChangeShapeType="1"/>
                  </p:cNvSpPr>
                  <p:nvPr/>
                </p:nvSpPr>
                <p:spPr bwMode="auto">
                  <a:xfrm>
                    <a:off x="536820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14" name="TextBox 113">
                    <a:extLst>
                      <a:ext uri="{FF2B5EF4-FFF2-40B4-BE49-F238E27FC236}">
                        <a16:creationId xmlns:a16="http://schemas.microsoft.com/office/drawing/2014/main" id="{C04C0946-6D42-407F-AC21-65A3890BB7C8}"/>
                      </a:ext>
                    </a:extLst>
                  </p:cNvPr>
                  <p:cNvSpPr txBox="1"/>
                  <p:nvPr/>
                </p:nvSpPr>
                <p:spPr>
                  <a:xfrm>
                    <a:off x="5196201" y="4843176"/>
                    <a:ext cx="337774"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10</a:t>
                    </a:r>
                  </a:p>
                </p:txBody>
              </p:sp>
              <p:sp>
                <p:nvSpPr>
                  <p:cNvPr id="115" name="Line 21">
                    <a:extLst>
                      <a:ext uri="{FF2B5EF4-FFF2-40B4-BE49-F238E27FC236}">
                        <a16:creationId xmlns:a16="http://schemas.microsoft.com/office/drawing/2014/main" id="{DACBACB7-CC3B-4C19-91E0-78743E98918F}"/>
                      </a:ext>
                    </a:extLst>
                  </p:cNvPr>
                  <p:cNvSpPr>
                    <a:spLocks noChangeShapeType="1"/>
                  </p:cNvSpPr>
                  <p:nvPr/>
                </p:nvSpPr>
                <p:spPr bwMode="auto">
                  <a:xfrm>
                    <a:off x="4992563"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16" name="TextBox 115">
                    <a:extLst>
                      <a:ext uri="{FF2B5EF4-FFF2-40B4-BE49-F238E27FC236}">
                        <a16:creationId xmlns:a16="http://schemas.microsoft.com/office/drawing/2014/main" id="{BB32BDD9-C55F-4F10-910E-C4FDB389CD4F}"/>
                      </a:ext>
                    </a:extLst>
                  </p:cNvPr>
                  <p:cNvSpPr txBox="1"/>
                  <p:nvPr/>
                </p:nvSpPr>
                <p:spPr>
                  <a:xfrm>
                    <a:off x="4882394" y="4843176"/>
                    <a:ext cx="214116"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9</a:t>
                    </a:r>
                  </a:p>
                </p:txBody>
              </p:sp>
              <p:sp>
                <p:nvSpPr>
                  <p:cNvPr id="117" name="Line 21">
                    <a:extLst>
                      <a:ext uri="{FF2B5EF4-FFF2-40B4-BE49-F238E27FC236}">
                        <a16:creationId xmlns:a16="http://schemas.microsoft.com/office/drawing/2014/main" id="{ED811DF5-5DFF-4489-8744-BC6A7631DC67}"/>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18" name="TextBox 117">
                    <a:extLst>
                      <a:ext uri="{FF2B5EF4-FFF2-40B4-BE49-F238E27FC236}">
                        <a16:creationId xmlns:a16="http://schemas.microsoft.com/office/drawing/2014/main" id="{D638A9E2-C7C4-4352-B937-AFDDBF86927B}"/>
                      </a:ext>
                    </a:extLst>
                  </p:cNvPr>
                  <p:cNvSpPr txBox="1"/>
                  <p:nvPr/>
                </p:nvSpPr>
                <p:spPr>
                  <a:xfrm>
                    <a:off x="4506756" y="4843176"/>
                    <a:ext cx="214116"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8</a:t>
                    </a:r>
                  </a:p>
                </p:txBody>
              </p:sp>
              <p:sp>
                <p:nvSpPr>
                  <p:cNvPr id="119" name="Line 21">
                    <a:extLst>
                      <a:ext uri="{FF2B5EF4-FFF2-40B4-BE49-F238E27FC236}">
                        <a16:creationId xmlns:a16="http://schemas.microsoft.com/office/drawing/2014/main" id="{7E050A6D-2B0B-454C-9466-706D29BF2017}"/>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20" name="TextBox 119">
                    <a:extLst>
                      <a:ext uri="{FF2B5EF4-FFF2-40B4-BE49-F238E27FC236}">
                        <a16:creationId xmlns:a16="http://schemas.microsoft.com/office/drawing/2014/main" id="{FDB80886-EA74-4CBF-A136-97E41EE7E813}"/>
                      </a:ext>
                    </a:extLst>
                  </p:cNvPr>
                  <p:cNvSpPr txBox="1"/>
                  <p:nvPr/>
                </p:nvSpPr>
                <p:spPr>
                  <a:xfrm>
                    <a:off x="4131120" y="4843176"/>
                    <a:ext cx="214116"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7</a:t>
                    </a:r>
                  </a:p>
                </p:txBody>
              </p:sp>
              <p:sp>
                <p:nvSpPr>
                  <p:cNvPr id="121" name="Line 21">
                    <a:extLst>
                      <a:ext uri="{FF2B5EF4-FFF2-40B4-BE49-F238E27FC236}">
                        <a16:creationId xmlns:a16="http://schemas.microsoft.com/office/drawing/2014/main" id="{1A3C5E15-07AA-426E-A388-E515AC47EB44}"/>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22" name="TextBox 121">
                    <a:extLst>
                      <a:ext uri="{FF2B5EF4-FFF2-40B4-BE49-F238E27FC236}">
                        <a16:creationId xmlns:a16="http://schemas.microsoft.com/office/drawing/2014/main" id="{6BD65B96-BB06-4BF8-846A-8B4F19381579}"/>
                      </a:ext>
                    </a:extLst>
                  </p:cNvPr>
                  <p:cNvSpPr txBox="1"/>
                  <p:nvPr/>
                </p:nvSpPr>
                <p:spPr>
                  <a:xfrm>
                    <a:off x="3755482" y="4843176"/>
                    <a:ext cx="214116"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6</a:t>
                    </a:r>
                  </a:p>
                </p:txBody>
              </p:sp>
              <p:sp>
                <p:nvSpPr>
                  <p:cNvPr id="123" name="Line 21">
                    <a:extLst>
                      <a:ext uri="{FF2B5EF4-FFF2-40B4-BE49-F238E27FC236}">
                        <a16:creationId xmlns:a16="http://schemas.microsoft.com/office/drawing/2014/main" id="{9C74C4D5-2463-472B-8E8F-AF9095E57EB4}"/>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24" name="TextBox 123">
                    <a:extLst>
                      <a:ext uri="{FF2B5EF4-FFF2-40B4-BE49-F238E27FC236}">
                        <a16:creationId xmlns:a16="http://schemas.microsoft.com/office/drawing/2014/main" id="{813DDCAC-6C02-4013-A1AC-DF7856CF859E}"/>
                      </a:ext>
                    </a:extLst>
                  </p:cNvPr>
                  <p:cNvSpPr txBox="1"/>
                  <p:nvPr/>
                </p:nvSpPr>
                <p:spPr>
                  <a:xfrm>
                    <a:off x="3379845" y="4843176"/>
                    <a:ext cx="214116"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5</a:t>
                    </a:r>
                  </a:p>
                </p:txBody>
              </p:sp>
              <p:sp>
                <p:nvSpPr>
                  <p:cNvPr id="125" name="Line 21">
                    <a:extLst>
                      <a:ext uri="{FF2B5EF4-FFF2-40B4-BE49-F238E27FC236}">
                        <a16:creationId xmlns:a16="http://schemas.microsoft.com/office/drawing/2014/main" id="{82C7E4BB-F6FC-4423-A7F5-02839B227999}"/>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26" name="TextBox 125">
                    <a:extLst>
                      <a:ext uri="{FF2B5EF4-FFF2-40B4-BE49-F238E27FC236}">
                        <a16:creationId xmlns:a16="http://schemas.microsoft.com/office/drawing/2014/main" id="{E63F5F7D-C0C6-468D-BE67-B8F5CCF05FD8}"/>
                      </a:ext>
                    </a:extLst>
                  </p:cNvPr>
                  <p:cNvSpPr txBox="1"/>
                  <p:nvPr/>
                </p:nvSpPr>
                <p:spPr>
                  <a:xfrm>
                    <a:off x="3004208" y="4843176"/>
                    <a:ext cx="214116"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4</a:t>
                    </a:r>
                  </a:p>
                </p:txBody>
              </p:sp>
              <p:sp>
                <p:nvSpPr>
                  <p:cNvPr id="127" name="Line 21">
                    <a:extLst>
                      <a:ext uri="{FF2B5EF4-FFF2-40B4-BE49-F238E27FC236}">
                        <a16:creationId xmlns:a16="http://schemas.microsoft.com/office/drawing/2014/main" id="{F8765446-6854-4141-9257-C10ED8C52709}"/>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28" name="TextBox 127">
                    <a:extLst>
                      <a:ext uri="{FF2B5EF4-FFF2-40B4-BE49-F238E27FC236}">
                        <a16:creationId xmlns:a16="http://schemas.microsoft.com/office/drawing/2014/main" id="{A1830DF6-36F2-420B-8C5D-CB16E8E257A7}"/>
                      </a:ext>
                    </a:extLst>
                  </p:cNvPr>
                  <p:cNvSpPr txBox="1"/>
                  <p:nvPr/>
                </p:nvSpPr>
                <p:spPr>
                  <a:xfrm>
                    <a:off x="2628572" y="4843176"/>
                    <a:ext cx="214116"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a:t>
                    </a:r>
                  </a:p>
                </p:txBody>
              </p:sp>
              <p:sp>
                <p:nvSpPr>
                  <p:cNvPr id="129" name="Line 21">
                    <a:extLst>
                      <a:ext uri="{FF2B5EF4-FFF2-40B4-BE49-F238E27FC236}">
                        <a16:creationId xmlns:a16="http://schemas.microsoft.com/office/drawing/2014/main" id="{8BBE492C-D274-4BEC-9346-BCA7176D4761}"/>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30" name="TextBox 129">
                    <a:extLst>
                      <a:ext uri="{FF2B5EF4-FFF2-40B4-BE49-F238E27FC236}">
                        <a16:creationId xmlns:a16="http://schemas.microsoft.com/office/drawing/2014/main" id="{CCD6E9FB-F9C1-4F1F-B347-A58AFBC75262}"/>
                      </a:ext>
                    </a:extLst>
                  </p:cNvPr>
                  <p:cNvSpPr txBox="1"/>
                  <p:nvPr/>
                </p:nvSpPr>
                <p:spPr>
                  <a:xfrm>
                    <a:off x="2252934" y="4843176"/>
                    <a:ext cx="214116"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a:t>
                    </a:r>
                  </a:p>
                </p:txBody>
              </p:sp>
              <p:sp>
                <p:nvSpPr>
                  <p:cNvPr id="131" name="Line 21">
                    <a:extLst>
                      <a:ext uri="{FF2B5EF4-FFF2-40B4-BE49-F238E27FC236}">
                        <a16:creationId xmlns:a16="http://schemas.microsoft.com/office/drawing/2014/main" id="{A14564CB-0C02-4FF1-A01D-6AAC8F25D775}"/>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32" name="TextBox 131">
                    <a:extLst>
                      <a:ext uri="{FF2B5EF4-FFF2-40B4-BE49-F238E27FC236}">
                        <a16:creationId xmlns:a16="http://schemas.microsoft.com/office/drawing/2014/main" id="{C3537202-1F30-456E-AAC9-4FE8D1FF45C9}"/>
                      </a:ext>
                    </a:extLst>
                  </p:cNvPr>
                  <p:cNvSpPr txBox="1"/>
                  <p:nvPr/>
                </p:nvSpPr>
                <p:spPr>
                  <a:xfrm>
                    <a:off x="1877298" y="4843176"/>
                    <a:ext cx="214116"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a:t>
                    </a:r>
                  </a:p>
                </p:txBody>
              </p:sp>
              <p:sp>
                <p:nvSpPr>
                  <p:cNvPr id="133" name="Line 21">
                    <a:extLst>
                      <a:ext uri="{FF2B5EF4-FFF2-40B4-BE49-F238E27FC236}">
                        <a16:creationId xmlns:a16="http://schemas.microsoft.com/office/drawing/2014/main" id="{F2FF34A4-9CC0-41D1-B657-5820A1C94709}"/>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34" name="TextBox 133">
                    <a:extLst>
                      <a:ext uri="{FF2B5EF4-FFF2-40B4-BE49-F238E27FC236}">
                        <a16:creationId xmlns:a16="http://schemas.microsoft.com/office/drawing/2014/main" id="{2CD852A0-4821-4AB2-A404-2C996CD73AE1}"/>
                      </a:ext>
                    </a:extLst>
                  </p:cNvPr>
                  <p:cNvSpPr txBox="1"/>
                  <p:nvPr/>
                </p:nvSpPr>
                <p:spPr>
                  <a:xfrm>
                    <a:off x="1522674"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0</a:t>
                    </a:r>
                  </a:p>
                </p:txBody>
              </p:sp>
            </p:grpSp>
            <p:cxnSp>
              <p:nvCxnSpPr>
                <p:cNvPr id="99" name="Straight Connector 98">
                  <a:extLst>
                    <a:ext uri="{FF2B5EF4-FFF2-40B4-BE49-F238E27FC236}">
                      <a16:creationId xmlns:a16="http://schemas.microsoft.com/office/drawing/2014/main" id="{0018684E-E044-4F84-9F9A-D1C4D9C6F52D}"/>
                    </a:ext>
                  </a:extLst>
                </p:cNvPr>
                <p:cNvCxnSpPr>
                  <a:cxnSpLocks/>
                </p:cNvCxnSpPr>
                <p:nvPr/>
              </p:nvCxnSpPr>
              <p:spPr>
                <a:xfrm>
                  <a:off x="1022884" y="3840104"/>
                  <a:ext cx="216000" cy="0"/>
                </a:xfrm>
                <a:prstGeom prst="line">
                  <a:avLst/>
                </a:prstGeom>
                <a:noFill/>
                <a:ln w="22225" cap="flat">
                  <a:solidFill>
                    <a:schemeClr val="accent3"/>
                  </a:solidFill>
                  <a:prstDash val="solid"/>
                  <a:miter/>
                </a:ln>
              </p:spPr>
            </p:cxnSp>
            <p:cxnSp>
              <p:nvCxnSpPr>
                <p:cNvPr id="100" name="Straight Connector 99">
                  <a:extLst>
                    <a:ext uri="{FF2B5EF4-FFF2-40B4-BE49-F238E27FC236}">
                      <a16:creationId xmlns:a16="http://schemas.microsoft.com/office/drawing/2014/main" id="{B51BA648-FEB0-4B2E-8799-97BCF81AD5F7}"/>
                    </a:ext>
                  </a:extLst>
                </p:cNvPr>
                <p:cNvCxnSpPr>
                  <a:cxnSpLocks/>
                </p:cNvCxnSpPr>
                <p:nvPr/>
              </p:nvCxnSpPr>
              <p:spPr>
                <a:xfrm>
                  <a:off x="1022884" y="4052894"/>
                  <a:ext cx="216000" cy="0"/>
                </a:xfrm>
                <a:prstGeom prst="line">
                  <a:avLst/>
                </a:prstGeom>
                <a:noFill/>
                <a:ln w="22225" cap="flat">
                  <a:solidFill>
                    <a:schemeClr val="accent2"/>
                  </a:solidFill>
                  <a:prstDash val="solid"/>
                  <a:miter/>
                </a:ln>
              </p:spPr>
            </p:cxnSp>
            <p:sp>
              <p:nvSpPr>
                <p:cNvPr id="101" name="Graphic 440">
                  <a:extLst>
                    <a:ext uri="{FF2B5EF4-FFF2-40B4-BE49-F238E27FC236}">
                      <a16:creationId xmlns:a16="http://schemas.microsoft.com/office/drawing/2014/main" id="{D0810299-84F7-4A80-985B-9D5E3E34DC70}"/>
                    </a:ext>
                  </a:extLst>
                </p:cNvPr>
                <p:cNvSpPr/>
                <p:nvPr/>
              </p:nvSpPr>
              <p:spPr>
                <a:xfrm>
                  <a:off x="962343" y="2317432"/>
                  <a:ext cx="4310698" cy="1020128"/>
                </a:xfrm>
                <a:custGeom>
                  <a:avLst/>
                  <a:gdLst>
                    <a:gd name="connsiteX0" fmla="*/ 5400475 w 5400475"/>
                    <a:gd name="connsiteY0" fmla="*/ 1251680 h 1251680"/>
                    <a:gd name="connsiteX1" fmla="*/ 4430373 w 5400475"/>
                    <a:gd name="connsiteY1" fmla="*/ 1251680 h 1251680"/>
                    <a:gd name="connsiteX2" fmla="*/ 4430373 w 5400475"/>
                    <a:gd name="connsiteY2" fmla="*/ 1154887 h 1251680"/>
                    <a:gd name="connsiteX3" fmla="*/ 4111400 w 5400475"/>
                    <a:gd name="connsiteY3" fmla="*/ 1154887 h 1251680"/>
                    <a:gd name="connsiteX4" fmla="*/ 4111400 w 5400475"/>
                    <a:gd name="connsiteY4" fmla="*/ 1104290 h 1251680"/>
                    <a:gd name="connsiteX5" fmla="*/ 4025608 w 5400475"/>
                    <a:gd name="connsiteY5" fmla="*/ 1104290 h 1251680"/>
                    <a:gd name="connsiteX6" fmla="*/ 4025608 w 5400475"/>
                    <a:gd name="connsiteY6" fmla="*/ 1062495 h 1251680"/>
                    <a:gd name="connsiteX7" fmla="*/ 3409674 w 5400475"/>
                    <a:gd name="connsiteY7" fmla="*/ 1062495 h 1251680"/>
                    <a:gd name="connsiteX8" fmla="*/ 3409674 w 5400475"/>
                    <a:gd name="connsiteY8" fmla="*/ 1042702 h 1251680"/>
                    <a:gd name="connsiteX9" fmla="*/ 3277686 w 5400475"/>
                    <a:gd name="connsiteY9" fmla="*/ 1042702 h 1251680"/>
                    <a:gd name="connsiteX10" fmla="*/ 3277686 w 5400475"/>
                    <a:gd name="connsiteY10" fmla="*/ 1029500 h 1251680"/>
                    <a:gd name="connsiteX11" fmla="*/ 3121495 w 5400475"/>
                    <a:gd name="connsiteY11" fmla="*/ 1029500 h 1251680"/>
                    <a:gd name="connsiteX12" fmla="*/ 3121495 w 5400475"/>
                    <a:gd name="connsiteY12" fmla="*/ 1016298 h 1251680"/>
                    <a:gd name="connsiteX13" fmla="*/ 2868521 w 5400475"/>
                    <a:gd name="connsiteY13" fmla="*/ 1016298 h 1251680"/>
                    <a:gd name="connsiteX14" fmla="*/ 2868521 w 5400475"/>
                    <a:gd name="connsiteY14" fmla="*/ 998706 h 1251680"/>
                    <a:gd name="connsiteX15" fmla="*/ 2685936 w 5400475"/>
                    <a:gd name="connsiteY15" fmla="*/ 998706 h 1251680"/>
                    <a:gd name="connsiteX16" fmla="*/ 2685936 w 5400475"/>
                    <a:gd name="connsiteY16" fmla="*/ 985504 h 1251680"/>
                    <a:gd name="connsiteX17" fmla="*/ 2545156 w 5400475"/>
                    <a:gd name="connsiteY17" fmla="*/ 985504 h 1251680"/>
                    <a:gd name="connsiteX18" fmla="*/ 2545156 w 5400475"/>
                    <a:gd name="connsiteY18" fmla="*/ 974503 h 1251680"/>
                    <a:gd name="connsiteX19" fmla="*/ 2468166 w 5400475"/>
                    <a:gd name="connsiteY19" fmla="*/ 974503 h 1251680"/>
                    <a:gd name="connsiteX20" fmla="*/ 2468166 w 5400475"/>
                    <a:gd name="connsiteY20" fmla="*/ 952510 h 1251680"/>
                    <a:gd name="connsiteX21" fmla="*/ 2344969 w 5400475"/>
                    <a:gd name="connsiteY21" fmla="*/ 952510 h 1251680"/>
                    <a:gd name="connsiteX22" fmla="*/ 2344969 w 5400475"/>
                    <a:gd name="connsiteY22" fmla="*/ 945909 h 1251680"/>
                    <a:gd name="connsiteX23" fmla="*/ 2278980 w 5400475"/>
                    <a:gd name="connsiteY23" fmla="*/ 945909 h 1251680"/>
                    <a:gd name="connsiteX24" fmla="*/ 2278980 w 5400475"/>
                    <a:gd name="connsiteY24" fmla="*/ 930510 h 1251680"/>
                    <a:gd name="connsiteX25" fmla="*/ 2131590 w 5400475"/>
                    <a:gd name="connsiteY25" fmla="*/ 930510 h 1251680"/>
                    <a:gd name="connsiteX26" fmla="*/ 2131590 w 5400475"/>
                    <a:gd name="connsiteY26" fmla="*/ 923911 h 1251680"/>
                    <a:gd name="connsiteX27" fmla="*/ 2094195 w 5400475"/>
                    <a:gd name="connsiteY27" fmla="*/ 923911 h 1251680"/>
                    <a:gd name="connsiteX28" fmla="*/ 2094195 w 5400475"/>
                    <a:gd name="connsiteY28" fmla="*/ 915112 h 1251680"/>
                    <a:gd name="connsiteX29" fmla="*/ 2050199 w 5400475"/>
                    <a:gd name="connsiteY29" fmla="*/ 915112 h 1251680"/>
                    <a:gd name="connsiteX30" fmla="*/ 2050199 w 5400475"/>
                    <a:gd name="connsiteY30" fmla="*/ 897513 h 1251680"/>
                    <a:gd name="connsiteX31" fmla="*/ 1955606 w 5400475"/>
                    <a:gd name="connsiteY31" fmla="*/ 897513 h 1251680"/>
                    <a:gd name="connsiteX32" fmla="*/ 1955606 w 5400475"/>
                    <a:gd name="connsiteY32" fmla="*/ 879915 h 1251680"/>
                    <a:gd name="connsiteX33" fmla="*/ 1819227 w 5400475"/>
                    <a:gd name="connsiteY33" fmla="*/ 879915 h 1251680"/>
                    <a:gd name="connsiteX34" fmla="*/ 1819227 w 5400475"/>
                    <a:gd name="connsiteY34" fmla="*/ 868916 h 1251680"/>
                    <a:gd name="connsiteX35" fmla="*/ 1700432 w 5400475"/>
                    <a:gd name="connsiteY35" fmla="*/ 868916 h 1251680"/>
                    <a:gd name="connsiteX36" fmla="*/ 1700432 w 5400475"/>
                    <a:gd name="connsiteY36" fmla="*/ 853517 h 1251680"/>
                    <a:gd name="connsiteX37" fmla="*/ 1660836 w 5400475"/>
                    <a:gd name="connsiteY37" fmla="*/ 853517 h 1251680"/>
                    <a:gd name="connsiteX38" fmla="*/ 1660836 w 5400475"/>
                    <a:gd name="connsiteY38" fmla="*/ 842519 h 1251680"/>
                    <a:gd name="connsiteX39" fmla="*/ 1583846 w 5400475"/>
                    <a:gd name="connsiteY39" fmla="*/ 842519 h 1251680"/>
                    <a:gd name="connsiteX40" fmla="*/ 1583846 w 5400475"/>
                    <a:gd name="connsiteY40" fmla="*/ 829320 h 1251680"/>
                    <a:gd name="connsiteX41" fmla="*/ 1500254 w 5400475"/>
                    <a:gd name="connsiteY41" fmla="*/ 829320 h 1251680"/>
                    <a:gd name="connsiteX42" fmla="*/ 1500254 w 5400475"/>
                    <a:gd name="connsiteY42" fmla="*/ 818321 h 1251680"/>
                    <a:gd name="connsiteX43" fmla="*/ 1377067 w 5400475"/>
                    <a:gd name="connsiteY43" fmla="*/ 818321 h 1251680"/>
                    <a:gd name="connsiteX44" fmla="*/ 1377067 w 5400475"/>
                    <a:gd name="connsiteY44" fmla="*/ 807322 h 1251680"/>
                    <a:gd name="connsiteX45" fmla="*/ 1335272 w 5400475"/>
                    <a:gd name="connsiteY45" fmla="*/ 807322 h 1251680"/>
                    <a:gd name="connsiteX46" fmla="*/ 1335272 w 5400475"/>
                    <a:gd name="connsiteY46" fmla="*/ 791924 h 1251680"/>
                    <a:gd name="connsiteX47" fmla="*/ 1267073 w 5400475"/>
                    <a:gd name="connsiteY47" fmla="*/ 791924 h 1251680"/>
                    <a:gd name="connsiteX48" fmla="*/ 1267073 w 5400475"/>
                    <a:gd name="connsiteY48" fmla="*/ 778725 h 1251680"/>
                    <a:gd name="connsiteX49" fmla="*/ 1234078 w 5400475"/>
                    <a:gd name="connsiteY49" fmla="*/ 778725 h 1251680"/>
                    <a:gd name="connsiteX50" fmla="*/ 1234078 w 5400475"/>
                    <a:gd name="connsiteY50" fmla="*/ 765526 h 1251680"/>
                    <a:gd name="connsiteX51" fmla="*/ 1192282 w 5400475"/>
                    <a:gd name="connsiteY51" fmla="*/ 765526 h 1251680"/>
                    <a:gd name="connsiteX52" fmla="*/ 1192282 w 5400475"/>
                    <a:gd name="connsiteY52" fmla="*/ 747928 h 1251680"/>
                    <a:gd name="connsiteX53" fmla="*/ 1119692 w 5400475"/>
                    <a:gd name="connsiteY53" fmla="*/ 747928 h 1251680"/>
                    <a:gd name="connsiteX54" fmla="*/ 1119692 w 5400475"/>
                    <a:gd name="connsiteY54" fmla="*/ 741329 h 1251680"/>
                    <a:gd name="connsiteX55" fmla="*/ 1071296 w 5400475"/>
                    <a:gd name="connsiteY55" fmla="*/ 741329 h 1251680"/>
                    <a:gd name="connsiteX56" fmla="*/ 1071296 w 5400475"/>
                    <a:gd name="connsiteY56" fmla="*/ 723730 h 1251680"/>
                    <a:gd name="connsiteX57" fmla="*/ 1014098 w 5400475"/>
                    <a:gd name="connsiteY57" fmla="*/ 723730 h 1251680"/>
                    <a:gd name="connsiteX58" fmla="*/ 1014098 w 5400475"/>
                    <a:gd name="connsiteY58" fmla="*/ 712731 h 1251680"/>
                    <a:gd name="connsiteX59" fmla="*/ 994305 w 5400475"/>
                    <a:gd name="connsiteY59" fmla="*/ 712731 h 1251680"/>
                    <a:gd name="connsiteX60" fmla="*/ 994305 w 5400475"/>
                    <a:gd name="connsiteY60" fmla="*/ 699532 h 1251680"/>
                    <a:gd name="connsiteX61" fmla="*/ 972303 w 5400475"/>
                    <a:gd name="connsiteY61" fmla="*/ 699532 h 1251680"/>
                    <a:gd name="connsiteX62" fmla="*/ 972303 w 5400475"/>
                    <a:gd name="connsiteY62" fmla="*/ 686333 h 1251680"/>
                    <a:gd name="connsiteX63" fmla="*/ 928310 w 5400475"/>
                    <a:gd name="connsiteY63" fmla="*/ 686333 h 1251680"/>
                    <a:gd name="connsiteX64" fmla="*/ 928310 w 5400475"/>
                    <a:gd name="connsiteY64" fmla="*/ 675335 h 1251680"/>
                    <a:gd name="connsiteX65" fmla="*/ 897513 w 5400475"/>
                    <a:gd name="connsiteY65" fmla="*/ 675335 h 1251680"/>
                    <a:gd name="connsiteX66" fmla="*/ 897513 w 5400475"/>
                    <a:gd name="connsiteY66" fmla="*/ 659936 h 1251680"/>
                    <a:gd name="connsiteX67" fmla="*/ 833719 w 5400475"/>
                    <a:gd name="connsiteY67" fmla="*/ 659936 h 1251680"/>
                    <a:gd name="connsiteX68" fmla="*/ 833719 w 5400475"/>
                    <a:gd name="connsiteY68" fmla="*/ 644538 h 1251680"/>
                    <a:gd name="connsiteX69" fmla="*/ 811721 w 5400475"/>
                    <a:gd name="connsiteY69" fmla="*/ 644538 h 1251680"/>
                    <a:gd name="connsiteX70" fmla="*/ 811721 w 5400475"/>
                    <a:gd name="connsiteY70" fmla="*/ 631339 h 1251680"/>
                    <a:gd name="connsiteX71" fmla="*/ 776525 w 5400475"/>
                    <a:gd name="connsiteY71" fmla="*/ 631339 h 1251680"/>
                    <a:gd name="connsiteX72" fmla="*/ 776525 w 5400475"/>
                    <a:gd name="connsiteY72" fmla="*/ 596142 h 1251680"/>
                    <a:gd name="connsiteX73" fmla="*/ 721530 w 5400475"/>
                    <a:gd name="connsiteY73" fmla="*/ 596142 h 1251680"/>
                    <a:gd name="connsiteX74" fmla="*/ 721530 w 5400475"/>
                    <a:gd name="connsiteY74" fmla="*/ 587343 h 1251680"/>
                    <a:gd name="connsiteX75" fmla="*/ 699532 w 5400475"/>
                    <a:gd name="connsiteY75" fmla="*/ 587343 h 1251680"/>
                    <a:gd name="connsiteX76" fmla="*/ 699532 w 5400475"/>
                    <a:gd name="connsiteY76" fmla="*/ 571945 h 1251680"/>
                    <a:gd name="connsiteX77" fmla="*/ 684133 w 5400475"/>
                    <a:gd name="connsiteY77" fmla="*/ 571945 h 1251680"/>
                    <a:gd name="connsiteX78" fmla="*/ 684133 w 5400475"/>
                    <a:gd name="connsiteY78" fmla="*/ 558746 h 1251680"/>
                    <a:gd name="connsiteX79" fmla="*/ 626939 w 5400475"/>
                    <a:gd name="connsiteY79" fmla="*/ 558746 h 1251680"/>
                    <a:gd name="connsiteX80" fmla="*/ 626939 w 5400475"/>
                    <a:gd name="connsiteY80" fmla="*/ 527949 h 1251680"/>
                    <a:gd name="connsiteX81" fmla="*/ 582943 w 5400475"/>
                    <a:gd name="connsiteY81" fmla="*/ 527949 h 1251680"/>
                    <a:gd name="connsiteX82" fmla="*/ 582943 w 5400475"/>
                    <a:gd name="connsiteY82" fmla="*/ 492752 h 1251680"/>
                    <a:gd name="connsiteX83" fmla="*/ 545547 w 5400475"/>
                    <a:gd name="connsiteY83" fmla="*/ 492752 h 1251680"/>
                    <a:gd name="connsiteX84" fmla="*/ 545547 w 5400475"/>
                    <a:gd name="connsiteY84" fmla="*/ 468555 h 1251680"/>
                    <a:gd name="connsiteX85" fmla="*/ 525749 w 5400475"/>
                    <a:gd name="connsiteY85" fmla="*/ 468555 h 1251680"/>
                    <a:gd name="connsiteX86" fmla="*/ 525749 w 5400475"/>
                    <a:gd name="connsiteY86" fmla="*/ 446557 h 1251680"/>
                    <a:gd name="connsiteX87" fmla="*/ 468555 w 5400475"/>
                    <a:gd name="connsiteY87" fmla="*/ 446557 h 1251680"/>
                    <a:gd name="connsiteX88" fmla="*/ 468555 w 5400475"/>
                    <a:gd name="connsiteY88" fmla="*/ 413560 h 1251680"/>
                    <a:gd name="connsiteX89" fmla="*/ 446557 w 5400475"/>
                    <a:gd name="connsiteY89" fmla="*/ 413560 h 1251680"/>
                    <a:gd name="connsiteX90" fmla="*/ 446557 w 5400475"/>
                    <a:gd name="connsiteY90" fmla="*/ 382763 h 1251680"/>
                    <a:gd name="connsiteX91" fmla="*/ 422359 w 5400475"/>
                    <a:gd name="connsiteY91" fmla="*/ 382763 h 1251680"/>
                    <a:gd name="connsiteX92" fmla="*/ 422359 w 5400475"/>
                    <a:gd name="connsiteY92" fmla="*/ 365165 h 1251680"/>
                    <a:gd name="connsiteX93" fmla="*/ 400361 w 5400475"/>
                    <a:gd name="connsiteY93" fmla="*/ 365165 h 1251680"/>
                    <a:gd name="connsiteX94" fmla="*/ 400361 w 5400475"/>
                    <a:gd name="connsiteY94" fmla="*/ 334368 h 1251680"/>
                    <a:gd name="connsiteX95" fmla="*/ 369564 w 5400475"/>
                    <a:gd name="connsiteY95" fmla="*/ 334368 h 1251680"/>
                    <a:gd name="connsiteX96" fmla="*/ 369564 w 5400475"/>
                    <a:gd name="connsiteY96" fmla="*/ 292572 h 1251680"/>
                    <a:gd name="connsiteX97" fmla="*/ 338767 w 5400475"/>
                    <a:gd name="connsiteY97" fmla="*/ 292572 h 1251680"/>
                    <a:gd name="connsiteX98" fmla="*/ 338767 w 5400475"/>
                    <a:gd name="connsiteY98" fmla="*/ 274973 h 1251680"/>
                    <a:gd name="connsiteX99" fmla="*/ 307970 w 5400475"/>
                    <a:gd name="connsiteY99" fmla="*/ 274973 h 1251680"/>
                    <a:gd name="connsiteX100" fmla="*/ 307970 w 5400475"/>
                    <a:gd name="connsiteY100" fmla="*/ 248576 h 1251680"/>
                    <a:gd name="connsiteX101" fmla="*/ 266174 w 5400475"/>
                    <a:gd name="connsiteY101" fmla="*/ 248576 h 1251680"/>
                    <a:gd name="connsiteX102" fmla="*/ 266174 w 5400475"/>
                    <a:gd name="connsiteY102" fmla="*/ 228778 h 1251680"/>
                    <a:gd name="connsiteX103" fmla="*/ 257375 w 5400475"/>
                    <a:gd name="connsiteY103" fmla="*/ 228778 h 1251680"/>
                    <a:gd name="connsiteX104" fmla="*/ 257375 w 5400475"/>
                    <a:gd name="connsiteY104" fmla="*/ 208979 h 1251680"/>
                    <a:gd name="connsiteX105" fmla="*/ 217779 w 5400475"/>
                    <a:gd name="connsiteY105" fmla="*/ 208979 h 1251680"/>
                    <a:gd name="connsiteX106" fmla="*/ 217779 w 5400475"/>
                    <a:gd name="connsiteY106" fmla="*/ 191381 h 1251680"/>
                    <a:gd name="connsiteX107" fmla="*/ 200180 w 5400475"/>
                    <a:gd name="connsiteY107" fmla="*/ 191381 h 1251680"/>
                    <a:gd name="connsiteX108" fmla="*/ 200180 w 5400475"/>
                    <a:gd name="connsiteY108" fmla="*/ 158385 h 1251680"/>
                    <a:gd name="connsiteX109" fmla="*/ 164984 w 5400475"/>
                    <a:gd name="connsiteY109" fmla="*/ 158385 h 1251680"/>
                    <a:gd name="connsiteX110" fmla="*/ 164984 w 5400475"/>
                    <a:gd name="connsiteY110" fmla="*/ 125388 h 1251680"/>
                    <a:gd name="connsiteX111" fmla="*/ 138587 w 5400475"/>
                    <a:gd name="connsiteY111" fmla="*/ 125388 h 1251680"/>
                    <a:gd name="connsiteX112" fmla="*/ 138587 w 5400475"/>
                    <a:gd name="connsiteY112" fmla="*/ 90191 h 1251680"/>
                    <a:gd name="connsiteX113" fmla="*/ 101190 w 5400475"/>
                    <a:gd name="connsiteY113" fmla="*/ 90191 h 1251680"/>
                    <a:gd name="connsiteX114" fmla="*/ 101190 w 5400475"/>
                    <a:gd name="connsiteY114" fmla="*/ 70393 h 1251680"/>
                    <a:gd name="connsiteX115" fmla="*/ 79192 w 5400475"/>
                    <a:gd name="connsiteY115" fmla="*/ 70393 h 1251680"/>
                    <a:gd name="connsiteX116" fmla="*/ 79192 w 5400475"/>
                    <a:gd name="connsiteY116" fmla="*/ 46196 h 1251680"/>
                    <a:gd name="connsiteX117" fmla="*/ 61594 w 5400475"/>
                    <a:gd name="connsiteY117" fmla="*/ 46196 h 1251680"/>
                    <a:gd name="connsiteX118" fmla="*/ 61594 w 5400475"/>
                    <a:gd name="connsiteY118" fmla="*/ 37396 h 1251680"/>
                    <a:gd name="connsiteX119" fmla="*/ 39596 w 5400475"/>
                    <a:gd name="connsiteY119" fmla="*/ 37396 h 1251680"/>
                    <a:gd name="connsiteX120" fmla="*/ 39596 w 5400475"/>
                    <a:gd name="connsiteY120" fmla="*/ 0 h 1251680"/>
                    <a:gd name="connsiteX121" fmla="*/ 0 w 5400475"/>
                    <a:gd name="connsiteY121" fmla="*/ 0 h 12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5400475" h="1251680">
                      <a:moveTo>
                        <a:pt x="5400475" y="1251680"/>
                      </a:moveTo>
                      <a:lnTo>
                        <a:pt x="4430373" y="1251680"/>
                      </a:lnTo>
                      <a:lnTo>
                        <a:pt x="4430373" y="1154887"/>
                      </a:lnTo>
                      <a:lnTo>
                        <a:pt x="4111400" y="1154887"/>
                      </a:lnTo>
                      <a:lnTo>
                        <a:pt x="4111400" y="1104290"/>
                      </a:lnTo>
                      <a:lnTo>
                        <a:pt x="4025608" y="1104290"/>
                      </a:lnTo>
                      <a:lnTo>
                        <a:pt x="4025608" y="1062495"/>
                      </a:lnTo>
                      <a:lnTo>
                        <a:pt x="3409674" y="1062495"/>
                      </a:lnTo>
                      <a:lnTo>
                        <a:pt x="3409674" y="1042702"/>
                      </a:lnTo>
                      <a:lnTo>
                        <a:pt x="3277686" y="1042702"/>
                      </a:lnTo>
                      <a:lnTo>
                        <a:pt x="3277686" y="1029500"/>
                      </a:lnTo>
                      <a:lnTo>
                        <a:pt x="3121495" y="1029500"/>
                      </a:lnTo>
                      <a:lnTo>
                        <a:pt x="3121495" y="1016298"/>
                      </a:lnTo>
                      <a:lnTo>
                        <a:pt x="2868521" y="1016298"/>
                      </a:lnTo>
                      <a:lnTo>
                        <a:pt x="2868521" y="998706"/>
                      </a:lnTo>
                      <a:lnTo>
                        <a:pt x="2685936" y="998706"/>
                      </a:lnTo>
                      <a:lnTo>
                        <a:pt x="2685936" y="985504"/>
                      </a:lnTo>
                      <a:lnTo>
                        <a:pt x="2545156" y="985504"/>
                      </a:lnTo>
                      <a:lnTo>
                        <a:pt x="2545156" y="974503"/>
                      </a:lnTo>
                      <a:lnTo>
                        <a:pt x="2468166" y="974503"/>
                      </a:lnTo>
                      <a:lnTo>
                        <a:pt x="2468166" y="952510"/>
                      </a:lnTo>
                      <a:lnTo>
                        <a:pt x="2344969" y="952510"/>
                      </a:lnTo>
                      <a:lnTo>
                        <a:pt x="2344969" y="945909"/>
                      </a:lnTo>
                      <a:lnTo>
                        <a:pt x="2278980" y="945909"/>
                      </a:lnTo>
                      <a:lnTo>
                        <a:pt x="2278980" y="930510"/>
                      </a:lnTo>
                      <a:lnTo>
                        <a:pt x="2131590" y="930510"/>
                      </a:lnTo>
                      <a:lnTo>
                        <a:pt x="2131590" y="923911"/>
                      </a:lnTo>
                      <a:lnTo>
                        <a:pt x="2094195" y="923911"/>
                      </a:lnTo>
                      <a:lnTo>
                        <a:pt x="2094195" y="915112"/>
                      </a:lnTo>
                      <a:lnTo>
                        <a:pt x="2050199" y="915112"/>
                      </a:lnTo>
                      <a:lnTo>
                        <a:pt x="2050199" y="897513"/>
                      </a:lnTo>
                      <a:lnTo>
                        <a:pt x="1955606" y="897513"/>
                      </a:lnTo>
                      <a:lnTo>
                        <a:pt x="1955606" y="879915"/>
                      </a:lnTo>
                      <a:lnTo>
                        <a:pt x="1819227" y="879915"/>
                      </a:lnTo>
                      <a:lnTo>
                        <a:pt x="1819227" y="868916"/>
                      </a:lnTo>
                      <a:lnTo>
                        <a:pt x="1700432" y="868916"/>
                      </a:lnTo>
                      <a:lnTo>
                        <a:pt x="1700432" y="853517"/>
                      </a:lnTo>
                      <a:lnTo>
                        <a:pt x="1660836" y="853517"/>
                      </a:lnTo>
                      <a:lnTo>
                        <a:pt x="1660836" y="842519"/>
                      </a:lnTo>
                      <a:lnTo>
                        <a:pt x="1583846" y="842519"/>
                      </a:lnTo>
                      <a:lnTo>
                        <a:pt x="1583846" y="829320"/>
                      </a:lnTo>
                      <a:lnTo>
                        <a:pt x="1500254" y="829320"/>
                      </a:lnTo>
                      <a:lnTo>
                        <a:pt x="1500254" y="818321"/>
                      </a:lnTo>
                      <a:lnTo>
                        <a:pt x="1377067" y="818321"/>
                      </a:lnTo>
                      <a:lnTo>
                        <a:pt x="1377067" y="807322"/>
                      </a:lnTo>
                      <a:lnTo>
                        <a:pt x="1335272" y="807322"/>
                      </a:lnTo>
                      <a:lnTo>
                        <a:pt x="1335272" y="791924"/>
                      </a:lnTo>
                      <a:lnTo>
                        <a:pt x="1267073" y="791924"/>
                      </a:lnTo>
                      <a:lnTo>
                        <a:pt x="1267073" y="778725"/>
                      </a:lnTo>
                      <a:lnTo>
                        <a:pt x="1234078" y="778725"/>
                      </a:lnTo>
                      <a:lnTo>
                        <a:pt x="1234078" y="765526"/>
                      </a:lnTo>
                      <a:lnTo>
                        <a:pt x="1192282" y="765526"/>
                      </a:lnTo>
                      <a:lnTo>
                        <a:pt x="1192282" y="747928"/>
                      </a:lnTo>
                      <a:lnTo>
                        <a:pt x="1119692" y="747928"/>
                      </a:lnTo>
                      <a:lnTo>
                        <a:pt x="1119692" y="741329"/>
                      </a:lnTo>
                      <a:lnTo>
                        <a:pt x="1071296" y="741329"/>
                      </a:lnTo>
                      <a:lnTo>
                        <a:pt x="1071296" y="723730"/>
                      </a:lnTo>
                      <a:lnTo>
                        <a:pt x="1014098" y="723730"/>
                      </a:lnTo>
                      <a:lnTo>
                        <a:pt x="1014098" y="712731"/>
                      </a:lnTo>
                      <a:lnTo>
                        <a:pt x="994305" y="712731"/>
                      </a:lnTo>
                      <a:lnTo>
                        <a:pt x="994305" y="699532"/>
                      </a:lnTo>
                      <a:lnTo>
                        <a:pt x="972303" y="699532"/>
                      </a:lnTo>
                      <a:lnTo>
                        <a:pt x="972303" y="686333"/>
                      </a:lnTo>
                      <a:lnTo>
                        <a:pt x="928310" y="686333"/>
                      </a:lnTo>
                      <a:lnTo>
                        <a:pt x="928310" y="675335"/>
                      </a:lnTo>
                      <a:lnTo>
                        <a:pt x="897513" y="675335"/>
                      </a:lnTo>
                      <a:lnTo>
                        <a:pt x="897513" y="659936"/>
                      </a:lnTo>
                      <a:lnTo>
                        <a:pt x="833719" y="659936"/>
                      </a:lnTo>
                      <a:lnTo>
                        <a:pt x="833719" y="644538"/>
                      </a:lnTo>
                      <a:lnTo>
                        <a:pt x="811721" y="644538"/>
                      </a:lnTo>
                      <a:lnTo>
                        <a:pt x="811721" y="631339"/>
                      </a:lnTo>
                      <a:lnTo>
                        <a:pt x="776525" y="631339"/>
                      </a:lnTo>
                      <a:lnTo>
                        <a:pt x="776525" y="596142"/>
                      </a:lnTo>
                      <a:lnTo>
                        <a:pt x="721530" y="596142"/>
                      </a:lnTo>
                      <a:lnTo>
                        <a:pt x="721530" y="587343"/>
                      </a:lnTo>
                      <a:lnTo>
                        <a:pt x="699532" y="587343"/>
                      </a:lnTo>
                      <a:lnTo>
                        <a:pt x="699532" y="571945"/>
                      </a:lnTo>
                      <a:lnTo>
                        <a:pt x="684133" y="571945"/>
                      </a:lnTo>
                      <a:lnTo>
                        <a:pt x="684133" y="558746"/>
                      </a:lnTo>
                      <a:lnTo>
                        <a:pt x="626939" y="558746"/>
                      </a:lnTo>
                      <a:lnTo>
                        <a:pt x="626939" y="527949"/>
                      </a:lnTo>
                      <a:lnTo>
                        <a:pt x="582943" y="527949"/>
                      </a:lnTo>
                      <a:lnTo>
                        <a:pt x="582943" y="492752"/>
                      </a:lnTo>
                      <a:lnTo>
                        <a:pt x="545547" y="492752"/>
                      </a:lnTo>
                      <a:lnTo>
                        <a:pt x="545547" y="468555"/>
                      </a:lnTo>
                      <a:lnTo>
                        <a:pt x="525749" y="468555"/>
                      </a:lnTo>
                      <a:lnTo>
                        <a:pt x="525749" y="446557"/>
                      </a:lnTo>
                      <a:lnTo>
                        <a:pt x="468555" y="446557"/>
                      </a:lnTo>
                      <a:lnTo>
                        <a:pt x="468555" y="413560"/>
                      </a:lnTo>
                      <a:lnTo>
                        <a:pt x="446557" y="413560"/>
                      </a:lnTo>
                      <a:lnTo>
                        <a:pt x="446557" y="382763"/>
                      </a:lnTo>
                      <a:lnTo>
                        <a:pt x="422359" y="382763"/>
                      </a:lnTo>
                      <a:lnTo>
                        <a:pt x="422359" y="365165"/>
                      </a:lnTo>
                      <a:lnTo>
                        <a:pt x="400361" y="365165"/>
                      </a:lnTo>
                      <a:lnTo>
                        <a:pt x="400361" y="334368"/>
                      </a:lnTo>
                      <a:lnTo>
                        <a:pt x="369564" y="334368"/>
                      </a:lnTo>
                      <a:lnTo>
                        <a:pt x="369564" y="292572"/>
                      </a:lnTo>
                      <a:lnTo>
                        <a:pt x="338767" y="292572"/>
                      </a:lnTo>
                      <a:lnTo>
                        <a:pt x="338767" y="274973"/>
                      </a:lnTo>
                      <a:lnTo>
                        <a:pt x="307970" y="274973"/>
                      </a:lnTo>
                      <a:lnTo>
                        <a:pt x="307970" y="248576"/>
                      </a:lnTo>
                      <a:lnTo>
                        <a:pt x="266174" y="248576"/>
                      </a:lnTo>
                      <a:lnTo>
                        <a:pt x="266174" y="228778"/>
                      </a:lnTo>
                      <a:lnTo>
                        <a:pt x="257375" y="228778"/>
                      </a:lnTo>
                      <a:lnTo>
                        <a:pt x="257375" y="208979"/>
                      </a:lnTo>
                      <a:lnTo>
                        <a:pt x="217779" y="208979"/>
                      </a:lnTo>
                      <a:lnTo>
                        <a:pt x="217779" y="191381"/>
                      </a:lnTo>
                      <a:lnTo>
                        <a:pt x="200180" y="191381"/>
                      </a:lnTo>
                      <a:lnTo>
                        <a:pt x="200180" y="158385"/>
                      </a:lnTo>
                      <a:lnTo>
                        <a:pt x="164984" y="158385"/>
                      </a:lnTo>
                      <a:lnTo>
                        <a:pt x="164984" y="125388"/>
                      </a:lnTo>
                      <a:lnTo>
                        <a:pt x="138587" y="125388"/>
                      </a:lnTo>
                      <a:lnTo>
                        <a:pt x="138587" y="90191"/>
                      </a:lnTo>
                      <a:lnTo>
                        <a:pt x="101190" y="90191"/>
                      </a:lnTo>
                      <a:lnTo>
                        <a:pt x="101190" y="70393"/>
                      </a:lnTo>
                      <a:lnTo>
                        <a:pt x="79192" y="70393"/>
                      </a:lnTo>
                      <a:lnTo>
                        <a:pt x="79192" y="46196"/>
                      </a:lnTo>
                      <a:lnTo>
                        <a:pt x="61594" y="46196"/>
                      </a:lnTo>
                      <a:lnTo>
                        <a:pt x="61594" y="37396"/>
                      </a:lnTo>
                      <a:lnTo>
                        <a:pt x="39596" y="37396"/>
                      </a:lnTo>
                      <a:lnTo>
                        <a:pt x="39596" y="0"/>
                      </a:lnTo>
                      <a:lnTo>
                        <a:pt x="0" y="0"/>
                      </a:lnTo>
                    </a:path>
                  </a:pathLst>
                </a:custGeom>
                <a:noFill/>
                <a:ln w="22225" cap="flat">
                  <a:solidFill>
                    <a:schemeClr val="accent3"/>
                  </a:solidFill>
                  <a:prstDash val="solid"/>
                  <a:miter/>
                </a:ln>
              </p:spPr>
              <p:txBody>
                <a:bodyPr rtlCol="0" anchor="ctr"/>
                <a:lstStyle/>
                <a:p>
                  <a:endParaRPr lang="en-GB"/>
                </a:p>
              </p:txBody>
            </p:sp>
            <p:sp>
              <p:nvSpPr>
                <p:cNvPr id="102" name="Graphic 443">
                  <a:extLst>
                    <a:ext uri="{FF2B5EF4-FFF2-40B4-BE49-F238E27FC236}">
                      <a16:creationId xmlns:a16="http://schemas.microsoft.com/office/drawing/2014/main" id="{42049C71-D979-4380-8D20-9BAB3089C0E2}"/>
                    </a:ext>
                  </a:extLst>
                </p:cNvPr>
                <p:cNvSpPr/>
                <p:nvPr/>
              </p:nvSpPr>
              <p:spPr>
                <a:xfrm>
                  <a:off x="962343" y="2317432"/>
                  <a:ext cx="4407217" cy="862648"/>
                </a:xfrm>
                <a:custGeom>
                  <a:avLst/>
                  <a:gdLst>
                    <a:gd name="connsiteX0" fmla="*/ 5510470 w 5510469"/>
                    <a:gd name="connsiteY0" fmla="*/ 1075696 h 1075696"/>
                    <a:gd name="connsiteX1" fmla="*/ 5052908 w 5510469"/>
                    <a:gd name="connsiteY1" fmla="*/ 1075696 h 1075696"/>
                    <a:gd name="connsiteX2" fmla="*/ 5052908 w 5510469"/>
                    <a:gd name="connsiteY2" fmla="*/ 967902 h 1075696"/>
                    <a:gd name="connsiteX3" fmla="*/ 4832928 w 5510469"/>
                    <a:gd name="connsiteY3" fmla="*/ 967902 h 1075696"/>
                    <a:gd name="connsiteX4" fmla="*/ 4832928 w 5510469"/>
                    <a:gd name="connsiteY4" fmla="*/ 937109 h 1075696"/>
                    <a:gd name="connsiteX5" fmla="*/ 4707541 w 5510469"/>
                    <a:gd name="connsiteY5" fmla="*/ 937109 h 1075696"/>
                    <a:gd name="connsiteX6" fmla="*/ 4707541 w 5510469"/>
                    <a:gd name="connsiteY6" fmla="*/ 904112 h 1075696"/>
                    <a:gd name="connsiteX7" fmla="*/ 4355583 w 5510469"/>
                    <a:gd name="connsiteY7" fmla="*/ 904112 h 1075696"/>
                    <a:gd name="connsiteX8" fmla="*/ 4355583 w 5510469"/>
                    <a:gd name="connsiteY8" fmla="*/ 886514 h 1075696"/>
                    <a:gd name="connsiteX9" fmla="*/ 4258790 w 5510469"/>
                    <a:gd name="connsiteY9" fmla="*/ 886514 h 1075696"/>
                    <a:gd name="connsiteX10" fmla="*/ 4258790 w 5510469"/>
                    <a:gd name="connsiteY10" fmla="*/ 873316 h 1075696"/>
                    <a:gd name="connsiteX11" fmla="*/ 4140003 w 5510469"/>
                    <a:gd name="connsiteY11" fmla="*/ 873316 h 1075696"/>
                    <a:gd name="connsiteX12" fmla="*/ 4140003 w 5510469"/>
                    <a:gd name="connsiteY12" fmla="*/ 857917 h 1075696"/>
                    <a:gd name="connsiteX13" fmla="*/ 3851824 w 5510469"/>
                    <a:gd name="connsiteY13" fmla="*/ 857917 h 1075696"/>
                    <a:gd name="connsiteX14" fmla="*/ 3851824 w 5510469"/>
                    <a:gd name="connsiteY14" fmla="*/ 849118 h 1075696"/>
                    <a:gd name="connsiteX15" fmla="*/ 3730838 w 5510469"/>
                    <a:gd name="connsiteY15" fmla="*/ 849118 h 1075696"/>
                    <a:gd name="connsiteX16" fmla="*/ 3730838 w 5510469"/>
                    <a:gd name="connsiteY16" fmla="*/ 833719 h 1075696"/>
                    <a:gd name="connsiteX17" fmla="*/ 3585658 w 5510469"/>
                    <a:gd name="connsiteY17" fmla="*/ 833719 h 1075696"/>
                    <a:gd name="connsiteX18" fmla="*/ 3585658 w 5510469"/>
                    <a:gd name="connsiteY18" fmla="*/ 818320 h 1075696"/>
                    <a:gd name="connsiteX19" fmla="*/ 3519659 w 5510469"/>
                    <a:gd name="connsiteY19" fmla="*/ 818320 h 1075696"/>
                    <a:gd name="connsiteX20" fmla="*/ 3519659 w 5510469"/>
                    <a:gd name="connsiteY20" fmla="*/ 809521 h 1075696"/>
                    <a:gd name="connsiteX21" fmla="*/ 3345876 w 5510469"/>
                    <a:gd name="connsiteY21" fmla="*/ 809521 h 1075696"/>
                    <a:gd name="connsiteX22" fmla="*/ 3345876 w 5510469"/>
                    <a:gd name="connsiteY22" fmla="*/ 796323 h 1075696"/>
                    <a:gd name="connsiteX23" fmla="*/ 3257884 w 5510469"/>
                    <a:gd name="connsiteY23" fmla="*/ 796323 h 1075696"/>
                    <a:gd name="connsiteX24" fmla="*/ 3257884 w 5510469"/>
                    <a:gd name="connsiteY24" fmla="*/ 780924 h 1075696"/>
                    <a:gd name="connsiteX25" fmla="*/ 3084100 w 5510469"/>
                    <a:gd name="connsiteY25" fmla="*/ 780924 h 1075696"/>
                    <a:gd name="connsiteX26" fmla="*/ 3084100 w 5510469"/>
                    <a:gd name="connsiteY26" fmla="*/ 767726 h 1075696"/>
                    <a:gd name="connsiteX27" fmla="*/ 2971914 w 5510469"/>
                    <a:gd name="connsiteY27" fmla="*/ 767726 h 1075696"/>
                    <a:gd name="connsiteX28" fmla="*/ 2971914 w 5510469"/>
                    <a:gd name="connsiteY28" fmla="*/ 756727 h 1075696"/>
                    <a:gd name="connsiteX29" fmla="*/ 2877322 w 5510469"/>
                    <a:gd name="connsiteY29" fmla="*/ 756727 h 1075696"/>
                    <a:gd name="connsiteX30" fmla="*/ 2877322 w 5510469"/>
                    <a:gd name="connsiteY30" fmla="*/ 741328 h 1075696"/>
                    <a:gd name="connsiteX31" fmla="*/ 2762936 w 5510469"/>
                    <a:gd name="connsiteY31" fmla="*/ 741328 h 1075696"/>
                    <a:gd name="connsiteX32" fmla="*/ 2762936 w 5510469"/>
                    <a:gd name="connsiteY32" fmla="*/ 721530 h 1075696"/>
                    <a:gd name="connsiteX33" fmla="*/ 2626547 w 5510469"/>
                    <a:gd name="connsiteY33" fmla="*/ 721530 h 1075696"/>
                    <a:gd name="connsiteX34" fmla="*/ 2626547 w 5510469"/>
                    <a:gd name="connsiteY34" fmla="*/ 708331 h 1075696"/>
                    <a:gd name="connsiteX35" fmla="*/ 2492359 w 5510469"/>
                    <a:gd name="connsiteY35" fmla="*/ 708331 h 1075696"/>
                    <a:gd name="connsiteX36" fmla="*/ 2492359 w 5510469"/>
                    <a:gd name="connsiteY36" fmla="*/ 697332 h 1075696"/>
                    <a:gd name="connsiteX37" fmla="*/ 2373573 w 5510469"/>
                    <a:gd name="connsiteY37" fmla="*/ 697332 h 1075696"/>
                    <a:gd name="connsiteX38" fmla="*/ 2373573 w 5510469"/>
                    <a:gd name="connsiteY38" fmla="*/ 684133 h 1075696"/>
                    <a:gd name="connsiteX39" fmla="*/ 2149192 w 5510469"/>
                    <a:gd name="connsiteY39" fmla="*/ 684133 h 1075696"/>
                    <a:gd name="connsiteX40" fmla="*/ 2149192 w 5510469"/>
                    <a:gd name="connsiteY40" fmla="*/ 668735 h 1075696"/>
                    <a:gd name="connsiteX41" fmla="*/ 2047999 w 5510469"/>
                    <a:gd name="connsiteY41" fmla="*/ 668735 h 1075696"/>
                    <a:gd name="connsiteX42" fmla="*/ 2047999 w 5510469"/>
                    <a:gd name="connsiteY42" fmla="*/ 659936 h 1075696"/>
                    <a:gd name="connsiteX43" fmla="*/ 1984210 w 5510469"/>
                    <a:gd name="connsiteY43" fmla="*/ 659936 h 1075696"/>
                    <a:gd name="connsiteX44" fmla="*/ 1984210 w 5510469"/>
                    <a:gd name="connsiteY44" fmla="*/ 646737 h 1075696"/>
                    <a:gd name="connsiteX45" fmla="*/ 1867614 w 5510469"/>
                    <a:gd name="connsiteY45" fmla="*/ 646737 h 1075696"/>
                    <a:gd name="connsiteX46" fmla="*/ 1867614 w 5510469"/>
                    <a:gd name="connsiteY46" fmla="*/ 633538 h 1075696"/>
                    <a:gd name="connsiteX47" fmla="*/ 1806026 w 5510469"/>
                    <a:gd name="connsiteY47" fmla="*/ 633538 h 1075696"/>
                    <a:gd name="connsiteX48" fmla="*/ 1806026 w 5510469"/>
                    <a:gd name="connsiteY48" fmla="*/ 615940 h 1075696"/>
                    <a:gd name="connsiteX49" fmla="*/ 1667437 w 5510469"/>
                    <a:gd name="connsiteY49" fmla="*/ 615940 h 1075696"/>
                    <a:gd name="connsiteX50" fmla="*/ 1667437 w 5510469"/>
                    <a:gd name="connsiteY50" fmla="*/ 600542 h 1075696"/>
                    <a:gd name="connsiteX51" fmla="*/ 1597047 w 5510469"/>
                    <a:gd name="connsiteY51" fmla="*/ 600542 h 1075696"/>
                    <a:gd name="connsiteX52" fmla="*/ 1597047 w 5510469"/>
                    <a:gd name="connsiteY52" fmla="*/ 589542 h 1075696"/>
                    <a:gd name="connsiteX53" fmla="*/ 1504655 w 5510469"/>
                    <a:gd name="connsiteY53" fmla="*/ 589542 h 1075696"/>
                    <a:gd name="connsiteX54" fmla="*/ 1504655 w 5510469"/>
                    <a:gd name="connsiteY54" fmla="*/ 576344 h 1075696"/>
                    <a:gd name="connsiteX55" fmla="*/ 1414463 w 5510469"/>
                    <a:gd name="connsiteY55" fmla="*/ 576344 h 1075696"/>
                    <a:gd name="connsiteX56" fmla="*/ 1414463 w 5510469"/>
                    <a:gd name="connsiteY56" fmla="*/ 567545 h 1075696"/>
                    <a:gd name="connsiteX57" fmla="*/ 1328671 w 5510469"/>
                    <a:gd name="connsiteY57" fmla="*/ 567545 h 1075696"/>
                    <a:gd name="connsiteX58" fmla="*/ 1328671 w 5510469"/>
                    <a:gd name="connsiteY58" fmla="*/ 549947 h 1075696"/>
                    <a:gd name="connsiteX59" fmla="*/ 1258281 w 5510469"/>
                    <a:gd name="connsiteY59" fmla="*/ 549947 h 1075696"/>
                    <a:gd name="connsiteX60" fmla="*/ 1258281 w 5510469"/>
                    <a:gd name="connsiteY60" fmla="*/ 538947 h 1075696"/>
                    <a:gd name="connsiteX61" fmla="*/ 1201084 w 5510469"/>
                    <a:gd name="connsiteY61" fmla="*/ 538947 h 1075696"/>
                    <a:gd name="connsiteX62" fmla="*/ 1201084 w 5510469"/>
                    <a:gd name="connsiteY62" fmla="*/ 523549 h 1075696"/>
                    <a:gd name="connsiteX63" fmla="*/ 1170289 w 5510469"/>
                    <a:gd name="connsiteY63" fmla="*/ 523549 h 1075696"/>
                    <a:gd name="connsiteX64" fmla="*/ 1170289 w 5510469"/>
                    <a:gd name="connsiteY64" fmla="*/ 505951 h 1075696"/>
                    <a:gd name="connsiteX65" fmla="*/ 1082297 w 5510469"/>
                    <a:gd name="connsiteY65" fmla="*/ 505951 h 1075696"/>
                    <a:gd name="connsiteX66" fmla="*/ 1082297 w 5510469"/>
                    <a:gd name="connsiteY66" fmla="*/ 494952 h 1075696"/>
                    <a:gd name="connsiteX67" fmla="*/ 1025100 w 5510469"/>
                    <a:gd name="connsiteY67" fmla="*/ 494952 h 1075696"/>
                    <a:gd name="connsiteX68" fmla="*/ 1025100 w 5510469"/>
                    <a:gd name="connsiteY68" fmla="*/ 481754 h 1075696"/>
                    <a:gd name="connsiteX69" fmla="*/ 1000906 w 5510469"/>
                    <a:gd name="connsiteY69" fmla="*/ 481754 h 1075696"/>
                    <a:gd name="connsiteX70" fmla="*/ 1000906 w 5510469"/>
                    <a:gd name="connsiteY70" fmla="*/ 472954 h 1075696"/>
                    <a:gd name="connsiteX71" fmla="*/ 948108 w 5510469"/>
                    <a:gd name="connsiteY71" fmla="*/ 472954 h 1075696"/>
                    <a:gd name="connsiteX72" fmla="*/ 948108 w 5510469"/>
                    <a:gd name="connsiteY72" fmla="*/ 453156 h 1075696"/>
                    <a:gd name="connsiteX73" fmla="*/ 897513 w 5510469"/>
                    <a:gd name="connsiteY73" fmla="*/ 453156 h 1075696"/>
                    <a:gd name="connsiteX74" fmla="*/ 897513 w 5510469"/>
                    <a:gd name="connsiteY74" fmla="*/ 442157 h 1075696"/>
                    <a:gd name="connsiteX75" fmla="*/ 851318 w 5510469"/>
                    <a:gd name="connsiteY75" fmla="*/ 442157 h 1075696"/>
                    <a:gd name="connsiteX76" fmla="*/ 851318 w 5510469"/>
                    <a:gd name="connsiteY76" fmla="*/ 431159 h 1075696"/>
                    <a:gd name="connsiteX77" fmla="*/ 807322 w 5510469"/>
                    <a:gd name="connsiteY77" fmla="*/ 431159 h 1075696"/>
                    <a:gd name="connsiteX78" fmla="*/ 807322 w 5510469"/>
                    <a:gd name="connsiteY78" fmla="*/ 409161 h 1075696"/>
                    <a:gd name="connsiteX79" fmla="*/ 791924 w 5510469"/>
                    <a:gd name="connsiteY79" fmla="*/ 409161 h 1075696"/>
                    <a:gd name="connsiteX80" fmla="*/ 791924 w 5510469"/>
                    <a:gd name="connsiteY80" fmla="*/ 398161 h 1075696"/>
                    <a:gd name="connsiteX81" fmla="*/ 776525 w 5510469"/>
                    <a:gd name="connsiteY81" fmla="*/ 398161 h 1075696"/>
                    <a:gd name="connsiteX82" fmla="*/ 776525 w 5510469"/>
                    <a:gd name="connsiteY82" fmla="*/ 384962 h 1075696"/>
                    <a:gd name="connsiteX83" fmla="*/ 756727 w 5510469"/>
                    <a:gd name="connsiteY83" fmla="*/ 384962 h 1075696"/>
                    <a:gd name="connsiteX84" fmla="*/ 756727 w 5510469"/>
                    <a:gd name="connsiteY84" fmla="*/ 367365 h 1075696"/>
                    <a:gd name="connsiteX85" fmla="*/ 708331 w 5510469"/>
                    <a:gd name="connsiteY85" fmla="*/ 367365 h 1075696"/>
                    <a:gd name="connsiteX86" fmla="*/ 708331 w 5510469"/>
                    <a:gd name="connsiteY86" fmla="*/ 356366 h 1075696"/>
                    <a:gd name="connsiteX87" fmla="*/ 670935 w 5510469"/>
                    <a:gd name="connsiteY87" fmla="*/ 356366 h 1075696"/>
                    <a:gd name="connsiteX88" fmla="*/ 670935 w 5510469"/>
                    <a:gd name="connsiteY88" fmla="*/ 345367 h 1075696"/>
                    <a:gd name="connsiteX89" fmla="*/ 655536 w 5510469"/>
                    <a:gd name="connsiteY89" fmla="*/ 345367 h 1075696"/>
                    <a:gd name="connsiteX90" fmla="*/ 655536 w 5510469"/>
                    <a:gd name="connsiteY90" fmla="*/ 325568 h 1075696"/>
                    <a:gd name="connsiteX91" fmla="*/ 598342 w 5510469"/>
                    <a:gd name="connsiteY91" fmla="*/ 325568 h 1075696"/>
                    <a:gd name="connsiteX92" fmla="*/ 598342 w 5510469"/>
                    <a:gd name="connsiteY92" fmla="*/ 296971 h 1075696"/>
                    <a:gd name="connsiteX93" fmla="*/ 582943 w 5510469"/>
                    <a:gd name="connsiteY93" fmla="*/ 296971 h 1075696"/>
                    <a:gd name="connsiteX94" fmla="*/ 582943 w 5510469"/>
                    <a:gd name="connsiteY94" fmla="*/ 285973 h 1075696"/>
                    <a:gd name="connsiteX95" fmla="*/ 563146 w 5510469"/>
                    <a:gd name="connsiteY95" fmla="*/ 285973 h 1075696"/>
                    <a:gd name="connsiteX96" fmla="*/ 563146 w 5510469"/>
                    <a:gd name="connsiteY96" fmla="*/ 268375 h 1075696"/>
                    <a:gd name="connsiteX97" fmla="*/ 538948 w 5510469"/>
                    <a:gd name="connsiteY97" fmla="*/ 268375 h 1075696"/>
                    <a:gd name="connsiteX98" fmla="*/ 538948 w 5510469"/>
                    <a:gd name="connsiteY98" fmla="*/ 250776 h 1075696"/>
                    <a:gd name="connsiteX99" fmla="*/ 499352 w 5510469"/>
                    <a:gd name="connsiteY99" fmla="*/ 250776 h 1075696"/>
                    <a:gd name="connsiteX100" fmla="*/ 499352 w 5510469"/>
                    <a:gd name="connsiteY100" fmla="*/ 233178 h 1075696"/>
                    <a:gd name="connsiteX101" fmla="*/ 464155 w 5510469"/>
                    <a:gd name="connsiteY101" fmla="*/ 233178 h 1075696"/>
                    <a:gd name="connsiteX102" fmla="*/ 464155 w 5510469"/>
                    <a:gd name="connsiteY102" fmla="*/ 215579 h 1075696"/>
                    <a:gd name="connsiteX103" fmla="*/ 439958 w 5510469"/>
                    <a:gd name="connsiteY103" fmla="*/ 215579 h 1075696"/>
                    <a:gd name="connsiteX104" fmla="*/ 439958 w 5510469"/>
                    <a:gd name="connsiteY104" fmla="*/ 189182 h 1075696"/>
                    <a:gd name="connsiteX105" fmla="*/ 409161 w 5510469"/>
                    <a:gd name="connsiteY105" fmla="*/ 189182 h 1075696"/>
                    <a:gd name="connsiteX106" fmla="*/ 409161 w 5510469"/>
                    <a:gd name="connsiteY106" fmla="*/ 164984 h 1075696"/>
                    <a:gd name="connsiteX107" fmla="*/ 387163 w 5510469"/>
                    <a:gd name="connsiteY107" fmla="*/ 164984 h 1075696"/>
                    <a:gd name="connsiteX108" fmla="*/ 387163 w 5510469"/>
                    <a:gd name="connsiteY108" fmla="*/ 145186 h 1075696"/>
                    <a:gd name="connsiteX109" fmla="*/ 362964 w 5510469"/>
                    <a:gd name="connsiteY109" fmla="*/ 145186 h 1075696"/>
                    <a:gd name="connsiteX110" fmla="*/ 362964 w 5510469"/>
                    <a:gd name="connsiteY110" fmla="*/ 114389 h 1075696"/>
                    <a:gd name="connsiteX111" fmla="*/ 334368 w 5510469"/>
                    <a:gd name="connsiteY111" fmla="*/ 114389 h 1075696"/>
                    <a:gd name="connsiteX112" fmla="*/ 334368 w 5510469"/>
                    <a:gd name="connsiteY112" fmla="*/ 98990 h 1075696"/>
                    <a:gd name="connsiteX113" fmla="*/ 321169 w 5510469"/>
                    <a:gd name="connsiteY113" fmla="*/ 98990 h 1075696"/>
                    <a:gd name="connsiteX114" fmla="*/ 321169 w 5510469"/>
                    <a:gd name="connsiteY114" fmla="*/ 85792 h 1075696"/>
                    <a:gd name="connsiteX115" fmla="*/ 281572 w 5510469"/>
                    <a:gd name="connsiteY115" fmla="*/ 85792 h 1075696"/>
                    <a:gd name="connsiteX116" fmla="*/ 281572 w 5510469"/>
                    <a:gd name="connsiteY116" fmla="*/ 61594 h 1075696"/>
                    <a:gd name="connsiteX117" fmla="*/ 239777 w 5510469"/>
                    <a:gd name="connsiteY117" fmla="*/ 61594 h 1075696"/>
                    <a:gd name="connsiteX118" fmla="*/ 239777 w 5510469"/>
                    <a:gd name="connsiteY118" fmla="*/ 37396 h 1075696"/>
                    <a:gd name="connsiteX119" fmla="*/ 217779 w 5510469"/>
                    <a:gd name="connsiteY119" fmla="*/ 37396 h 1075696"/>
                    <a:gd name="connsiteX120" fmla="*/ 217779 w 5510469"/>
                    <a:gd name="connsiteY120" fmla="*/ 17598 h 1075696"/>
                    <a:gd name="connsiteX121" fmla="*/ 178183 w 5510469"/>
                    <a:gd name="connsiteY121" fmla="*/ 17598 h 1075696"/>
                    <a:gd name="connsiteX122" fmla="*/ 178183 w 5510469"/>
                    <a:gd name="connsiteY122" fmla="*/ 0 h 1075696"/>
                    <a:gd name="connsiteX123" fmla="*/ 0 w 5510469"/>
                    <a:gd name="connsiteY123" fmla="*/ 0 h 107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510469" h="1075696">
                      <a:moveTo>
                        <a:pt x="5510470" y="1075696"/>
                      </a:moveTo>
                      <a:lnTo>
                        <a:pt x="5052908" y="1075696"/>
                      </a:lnTo>
                      <a:lnTo>
                        <a:pt x="5052908" y="967902"/>
                      </a:lnTo>
                      <a:lnTo>
                        <a:pt x="4832928" y="967902"/>
                      </a:lnTo>
                      <a:lnTo>
                        <a:pt x="4832928" y="937109"/>
                      </a:lnTo>
                      <a:lnTo>
                        <a:pt x="4707541" y="937109"/>
                      </a:lnTo>
                      <a:lnTo>
                        <a:pt x="4707541" y="904112"/>
                      </a:lnTo>
                      <a:lnTo>
                        <a:pt x="4355583" y="904112"/>
                      </a:lnTo>
                      <a:lnTo>
                        <a:pt x="4355583" y="886514"/>
                      </a:lnTo>
                      <a:lnTo>
                        <a:pt x="4258790" y="886514"/>
                      </a:lnTo>
                      <a:lnTo>
                        <a:pt x="4258790" y="873316"/>
                      </a:lnTo>
                      <a:lnTo>
                        <a:pt x="4140003" y="873316"/>
                      </a:lnTo>
                      <a:lnTo>
                        <a:pt x="4140003" y="857917"/>
                      </a:lnTo>
                      <a:lnTo>
                        <a:pt x="3851824" y="857917"/>
                      </a:lnTo>
                      <a:lnTo>
                        <a:pt x="3851824" y="849118"/>
                      </a:lnTo>
                      <a:lnTo>
                        <a:pt x="3730838" y="849118"/>
                      </a:lnTo>
                      <a:lnTo>
                        <a:pt x="3730838" y="833719"/>
                      </a:lnTo>
                      <a:lnTo>
                        <a:pt x="3585658" y="833719"/>
                      </a:lnTo>
                      <a:lnTo>
                        <a:pt x="3585658" y="818320"/>
                      </a:lnTo>
                      <a:lnTo>
                        <a:pt x="3519659" y="818320"/>
                      </a:lnTo>
                      <a:lnTo>
                        <a:pt x="3519659" y="809521"/>
                      </a:lnTo>
                      <a:lnTo>
                        <a:pt x="3345876" y="809521"/>
                      </a:lnTo>
                      <a:lnTo>
                        <a:pt x="3345876" y="796323"/>
                      </a:lnTo>
                      <a:lnTo>
                        <a:pt x="3257884" y="796323"/>
                      </a:lnTo>
                      <a:lnTo>
                        <a:pt x="3257884" y="780924"/>
                      </a:lnTo>
                      <a:lnTo>
                        <a:pt x="3084100" y="780924"/>
                      </a:lnTo>
                      <a:lnTo>
                        <a:pt x="3084100" y="767726"/>
                      </a:lnTo>
                      <a:lnTo>
                        <a:pt x="2971914" y="767726"/>
                      </a:lnTo>
                      <a:lnTo>
                        <a:pt x="2971914" y="756727"/>
                      </a:lnTo>
                      <a:lnTo>
                        <a:pt x="2877322" y="756727"/>
                      </a:lnTo>
                      <a:lnTo>
                        <a:pt x="2877322" y="741328"/>
                      </a:lnTo>
                      <a:lnTo>
                        <a:pt x="2762936" y="741328"/>
                      </a:lnTo>
                      <a:lnTo>
                        <a:pt x="2762936" y="721530"/>
                      </a:lnTo>
                      <a:lnTo>
                        <a:pt x="2626547" y="721530"/>
                      </a:lnTo>
                      <a:lnTo>
                        <a:pt x="2626547" y="708331"/>
                      </a:lnTo>
                      <a:lnTo>
                        <a:pt x="2492359" y="708331"/>
                      </a:lnTo>
                      <a:lnTo>
                        <a:pt x="2492359" y="697332"/>
                      </a:lnTo>
                      <a:lnTo>
                        <a:pt x="2373573" y="697332"/>
                      </a:lnTo>
                      <a:lnTo>
                        <a:pt x="2373573" y="684133"/>
                      </a:lnTo>
                      <a:lnTo>
                        <a:pt x="2149192" y="684133"/>
                      </a:lnTo>
                      <a:lnTo>
                        <a:pt x="2149192" y="668735"/>
                      </a:lnTo>
                      <a:lnTo>
                        <a:pt x="2047999" y="668735"/>
                      </a:lnTo>
                      <a:lnTo>
                        <a:pt x="2047999" y="659936"/>
                      </a:lnTo>
                      <a:lnTo>
                        <a:pt x="1984210" y="659936"/>
                      </a:lnTo>
                      <a:lnTo>
                        <a:pt x="1984210" y="646737"/>
                      </a:lnTo>
                      <a:lnTo>
                        <a:pt x="1867614" y="646737"/>
                      </a:lnTo>
                      <a:lnTo>
                        <a:pt x="1867614" y="633538"/>
                      </a:lnTo>
                      <a:lnTo>
                        <a:pt x="1806026" y="633538"/>
                      </a:lnTo>
                      <a:lnTo>
                        <a:pt x="1806026" y="615940"/>
                      </a:lnTo>
                      <a:lnTo>
                        <a:pt x="1667437" y="615940"/>
                      </a:lnTo>
                      <a:lnTo>
                        <a:pt x="1667437" y="600542"/>
                      </a:lnTo>
                      <a:lnTo>
                        <a:pt x="1597047" y="600542"/>
                      </a:lnTo>
                      <a:lnTo>
                        <a:pt x="1597047" y="589542"/>
                      </a:lnTo>
                      <a:lnTo>
                        <a:pt x="1504655" y="589542"/>
                      </a:lnTo>
                      <a:lnTo>
                        <a:pt x="1504655" y="576344"/>
                      </a:lnTo>
                      <a:lnTo>
                        <a:pt x="1414463" y="576344"/>
                      </a:lnTo>
                      <a:lnTo>
                        <a:pt x="1414463" y="567545"/>
                      </a:lnTo>
                      <a:lnTo>
                        <a:pt x="1328671" y="567545"/>
                      </a:lnTo>
                      <a:lnTo>
                        <a:pt x="1328671" y="549947"/>
                      </a:lnTo>
                      <a:lnTo>
                        <a:pt x="1258281" y="549947"/>
                      </a:lnTo>
                      <a:lnTo>
                        <a:pt x="1258281" y="538947"/>
                      </a:lnTo>
                      <a:lnTo>
                        <a:pt x="1201084" y="538947"/>
                      </a:lnTo>
                      <a:lnTo>
                        <a:pt x="1201084" y="523549"/>
                      </a:lnTo>
                      <a:lnTo>
                        <a:pt x="1170289" y="523549"/>
                      </a:lnTo>
                      <a:lnTo>
                        <a:pt x="1170289" y="505951"/>
                      </a:lnTo>
                      <a:lnTo>
                        <a:pt x="1082297" y="505951"/>
                      </a:lnTo>
                      <a:lnTo>
                        <a:pt x="1082297" y="494952"/>
                      </a:lnTo>
                      <a:lnTo>
                        <a:pt x="1025100" y="494952"/>
                      </a:lnTo>
                      <a:lnTo>
                        <a:pt x="1025100" y="481754"/>
                      </a:lnTo>
                      <a:lnTo>
                        <a:pt x="1000906" y="481754"/>
                      </a:lnTo>
                      <a:lnTo>
                        <a:pt x="1000906" y="472954"/>
                      </a:lnTo>
                      <a:lnTo>
                        <a:pt x="948108" y="472954"/>
                      </a:lnTo>
                      <a:lnTo>
                        <a:pt x="948108" y="453156"/>
                      </a:lnTo>
                      <a:lnTo>
                        <a:pt x="897513" y="453156"/>
                      </a:lnTo>
                      <a:lnTo>
                        <a:pt x="897513" y="442157"/>
                      </a:lnTo>
                      <a:lnTo>
                        <a:pt x="851318" y="442157"/>
                      </a:lnTo>
                      <a:lnTo>
                        <a:pt x="851318" y="431159"/>
                      </a:lnTo>
                      <a:lnTo>
                        <a:pt x="807322" y="431159"/>
                      </a:lnTo>
                      <a:lnTo>
                        <a:pt x="807322" y="409161"/>
                      </a:lnTo>
                      <a:lnTo>
                        <a:pt x="791924" y="409161"/>
                      </a:lnTo>
                      <a:lnTo>
                        <a:pt x="791924" y="398161"/>
                      </a:lnTo>
                      <a:lnTo>
                        <a:pt x="776525" y="398161"/>
                      </a:lnTo>
                      <a:lnTo>
                        <a:pt x="776525" y="384962"/>
                      </a:lnTo>
                      <a:lnTo>
                        <a:pt x="756727" y="384962"/>
                      </a:lnTo>
                      <a:lnTo>
                        <a:pt x="756727" y="367365"/>
                      </a:lnTo>
                      <a:lnTo>
                        <a:pt x="708331" y="367365"/>
                      </a:lnTo>
                      <a:lnTo>
                        <a:pt x="708331" y="356366"/>
                      </a:lnTo>
                      <a:lnTo>
                        <a:pt x="670935" y="356366"/>
                      </a:lnTo>
                      <a:lnTo>
                        <a:pt x="670935" y="345367"/>
                      </a:lnTo>
                      <a:lnTo>
                        <a:pt x="655536" y="345367"/>
                      </a:lnTo>
                      <a:lnTo>
                        <a:pt x="655536" y="325568"/>
                      </a:lnTo>
                      <a:lnTo>
                        <a:pt x="598342" y="325568"/>
                      </a:lnTo>
                      <a:lnTo>
                        <a:pt x="598342" y="296971"/>
                      </a:lnTo>
                      <a:lnTo>
                        <a:pt x="582943" y="296971"/>
                      </a:lnTo>
                      <a:lnTo>
                        <a:pt x="582943" y="285973"/>
                      </a:lnTo>
                      <a:lnTo>
                        <a:pt x="563146" y="285973"/>
                      </a:lnTo>
                      <a:lnTo>
                        <a:pt x="563146" y="268375"/>
                      </a:lnTo>
                      <a:lnTo>
                        <a:pt x="538948" y="268375"/>
                      </a:lnTo>
                      <a:lnTo>
                        <a:pt x="538948" y="250776"/>
                      </a:lnTo>
                      <a:lnTo>
                        <a:pt x="499352" y="250776"/>
                      </a:lnTo>
                      <a:lnTo>
                        <a:pt x="499352" y="233178"/>
                      </a:lnTo>
                      <a:lnTo>
                        <a:pt x="464155" y="233178"/>
                      </a:lnTo>
                      <a:lnTo>
                        <a:pt x="464155" y="215579"/>
                      </a:lnTo>
                      <a:lnTo>
                        <a:pt x="439958" y="215579"/>
                      </a:lnTo>
                      <a:lnTo>
                        <a:pt x="439958" y="189182"/>
                      </a:lnTo>
                      <a:lnTo>
                        <a:pt x="409161" y="189182"/>
                      </a:lnTo>
                      <a:lnTo>
                        <a:pt x="409161" y="164984"/>
                      </a:lnTo>
                      <a:lnTo>
                        <a:pt x="387163" y="164984"/>
                      </a:lnTo>
                      <a:lnTo>
                        <a:pt x="387163" y="145186"/>
                      </a:lnTo>
                      <a:lnTo>
                        <a:pt x="362964" y="145186"/>
                      </a:lnTo>
                      <a:lnTo>
                        <a:pt x="362964" y="114389"/>
                      </a:lnTo>
                      <a:lnTo>
                        <a:pt x="334368" y="114389"/>
                      </a:lnTo>
                      <a:lnTo>
                        <a:pt x="334368" y="98990"/>
                      </a:lnTo>
                      <a:lnTo>
                        <a:pt x="321169" y="98990"/>
                      </a:lnTo>
                      <a:lnTo>
                        <a:pt x="321169" y="85792"/>
                      </a:lnTo>
                      <a:lnTo>
                        <a:pt x="281572" y="85792"/>
                      </a:lnTo>
                      <a:lnTo>
                        <a:pt x="281572" y="61594"/>
                      </a:lnTo>
                      <a:lnTo>
                        <a:pt x="239777" y="61594"/>
                      </a:lnTo>
                      <a:lnTo>
                        <a:pt x="239777" y="37396"/>
                      </a:lnTo>
                      <a:lnTo>
                        <a:pt x="217779" y="37396"/>
                      </a:lnTo>
                      <a:lnTo>
                        <a:pt x="217779" y="17598"/>
                      </a:lnTo>
                      <a:lnTo>
                        <a:pt x="178183" y="17598"/>
                      </a:lnTo>
                      <a:lnTo>
                        <a:pt x="178183" y="0"/>
                      </a:lnTo>
                      <a:lnTo>
                        <a:pt x="0" y="0"/>
                      </a:lnTo>
                    </a:path>
                  </a:pathLst>
                </a:custGeom>
                <a:noFill/>
                <a:ln w="22225" cap="flat">
                  <a:solidFill>
                    <a:schemeClr val="accent2"/>
                  </a:solidFill>
                  <a:prstDash val="solid"/>
                  <a:miter/>
                </a:ln>
              </p:spPr>
              <p:txBody>
                <a:bodyPr rtlCol="0" anchor="ctr"/>
                <a:lstStyle/>
                <a:p>
                  <a:endParaRPr lang="en-GB"/>
                </a:p>
              </p:txBody>
            </p:sp>
          </p:grpSp>
        </p:grpSp>
        <p:sp>
          <p:nvSpPr>
            <p:cNvPr id="80" name="TextBox 79">
              <a:extLst>
                <a:ext uri="{FF2B5EF4-FFF2-40B4-BE49-F238E27FC236}">
                  <a16:creationId xmlns:a16="http://schemas.microsoft.com/office/drawing/2014/main" id="{217556BE-6443-4905-823D-8E4362E1F31C}"/>
                </a:ext>
              </a:extLst>
            </p:cNvPr>
            <p:cNvSpPr txBox="1"/>
            <p:nvPr/>
          </p:nvSpPr>
          <p:spPr>
            <a:xfrm>
              <a:off x="1470892" y="4234873"/>
              <a:ext cx="3001143" cy="259432"/>
            </a:xfrm>
            <a:prstGeom prst="rect">
              <a:avLst/>
            </a:prstGeom>
            <a:noFill/>
          </p:spPr>
          <p:txBody>
            <a:bodyPr wrap="none" rtlCol="0">
              <a:spAutoFit/>
            </a:bodyPr>
            <a:lstStyle/>
            <a:p>
              <a:r>
                <a:rPr lang="ja-JP" sz="1200"/>
                <a:t>層別尤度比p値：&lt;0.0001</a:t>
              </a:r>
            </a:p>
          </p:txBody>
        </p:sp>
      </p:grpSp>
      <p:grpSp>
        <p:nvGrpSpPr>
          <p:cNvPr id="135" name="Group 134">
            <a:extLst>
              <a:ext uri="{FF2B5EF4-FFF2-40B4-BE49-F238E27FC236}">
                <a16:creationId xmlns:a16="http://schemas.microsoft.com/office/drawing/2014/main" id="{D7EE2746-6BB3-4536-9EA5-2C43A28AA4E7}"/>
              </a:ext>
            </a:extLst>
          </p:cNvPr>
          <p:cNvGrpSpPr/>
          <p:nvPr/>
        </p:nvGrpSpPr>
        <p:grpSpPr>
          <a:xfrm>
            <a:off x="6156963" y="2076828"/>
            <a:ext cx="5679436" cy="3643200"/>
            <a:chOff x="6156963" y="1771150"/>
            <a:chExt cx="5679436" cy="3365176"/>
          </a:xfrm>
        </p:grpSpPr>
        <p:sp>
          <p:nvSpPr>
            <p:cNvPr id="136" name="TextBox 135">
              <a:extLst>
                <a:ext uri="{FF2B5EF4-FFF2-40B4-BE49-F238E27FC236}">
                  <a16:creationId xmlns:a16="http://schemas.microsoft.com/office/drawing/2014/main" id="{D0D1CB8A-2CED-4E0B-903E-316FD2ED4F19}"/>
                </a:ext>
              </a:extLst>
            </p:cNvPr>
            <p:cNvSpPr txBox="1"/>
            <p:nvPr/>
          </p:nvSpPr>
          <p:spPr>
            <a:xfrm>
              <a:off x="8281414" y="1771150"/>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全生存期間</a:t>
              </a:r>
            </a:p>
          </p:txBody>
        </p:sp>
        <p:sp>
          <p:nvSpPr>
            <p:cNvPr id="137" name="TextBox 136">
              <a:extLst>
                <a:ext uri="{FF2B5EF4-FFF2-40B4-BE49-F238E27FC236}">
                  <a16:creationId xmlns:a16="http://schemas.microsoft.com/office/drawing/2014/main" id="{7BBECDE5-02B2-43D3-A6F6-94356C723DA2}"/>
                </a:ext>
              </a:extLst>
            </p:cNvPr>
            <p:cNvSpPr txBox="1"/>
            <p:nvPr/>
          </p:nvSpPr>
          <p:spPr>
            <a:xfrm rot="16200000">
              <a:off x="5985696" y="3061751"/>
              <a:ext cx="650312"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OS、%</a:t>
              </a:r>
            </a:p>
          </p:txBody>
        </p:sp>
        <p:grpSp>
          <p:nvGrpSpPr>
            <p:cNvPr id="138" name="Group 137">
              <a:extLst>
                <a:ext uri="{FF2B5EF4-FFF2-40B4-BE49-F238E27FC236}">
                  <a16:creationId xmlns:a16="http://schemas.microsoft.com/office/drawing/2014/main" id="{1A7D8622-5A62-4B16-A36A-12F2146F8260}"/>
                </a:ext>
              </a:extLst>
            </p:cNvPr>
            <p:cNvGrpSpPr/>
            <p:nvPr/>
          </p:nvGrpSpPr>
          <p:grpSpPr>
            <a:xfrm>
              <a:off x="6303301" y="1856829"/>
              <a:ext cx="5533098" cy="3279497"/>
              <a:chOff x="471461" y="1849120"/>
              <a:chExt cx="5533098" cy="2999686"/>
            </a:xfrm>
          </p:grpSpPr>
          <p:sp>
            <p:nvSpPr>
              <p:cNvPr id="142" name="TextBox 141">
                <a:extLst>
                  <a:ext uri="{FF2B5EF4-FFF2-40B4-BE49-F238E27FC236}">
                    <a16:creationId xmlns:a16="http://schemas.microsoft.com/office/drawing/2014/main" id="{3849FB15-BEE6-4806-8638-E6D2FFF41B8D}"/>
                  </a:ext>
                </a:extLst>
              </p:cNvPr>
              <p:cNvSpPr txBox="1"/>
              <p:nvPr/>
            </p:nvSpPr>
            <p:spPr>
              <a:xfrm>
                <a:off x="2419758" y="4541029"/>
                <a:ext cx="2216825"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無作為化からの年数</a:t>
                </a:r>
              </a:p>
            </p:txBody>
          </p:sp>
          <p:grpSp>
            <p:nvGrpSpPr>
              <p:cNvPr id="143" name="Group 142">
                <a:extLst>
                  <a:ext uri="{FF2B5EF4-FFF2-40B4-BE49-F238E27FC236}">
                    <a16:creationId xmlns:a16="http://schemas.microsoft.com/office/drawing/2014/main" id="{7896B302-FD46-4214-82E8-5BCC6FB60836}"/>
                  </a:ext>
                </a:extLst>
              </p:cNvPr>
              <p:cNvGrpSpPr/>
              <p:nvPr/>
            </p:nvGrpSpPr>
            <p:grpSpPr>
              <a:xfrm>
                <a:off x="471461" y="1849120"/>
                <a:ext cx="5533098" cy="2914492"/>
                <a:chOff x="471461" y="2200850"/>
                <a:chExt cx="5533098" cy="2562762"/>
              </a:xfrm>
            </p:grpSpPr>
            <p:sp>
              <p:nvSpPr>
                <p:cNvPr id="144" name="Freeform 21">
                  <a:extLst>
                    <a:ext uri="{FF2B5EF4-FFF2-40B4-BE49-F238E27FC236}">
                      <a16:creationId xmlns:a16="http://schemas.microsoft.com/office/drawing/2014/main" id="{004D4F4A-F628-4279-B923-58CA110BE055}"/>
                    </a:ext>
                  </a:extLst>
                </p:cNvPr>
                <p:cNvSpPr>
                  <a:spLocks/>
                </p:cNvSpPr>
                <p:nvPr/>
              </p:nvSpPr>
              <p:spPr bwMode="auto">
                <a:xfrm>
                  <a:off x="950022" y="2304034"/>
                  <a:ext cx="5054537" cy="200227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45" name="Line 6">
                  <a:extLst>
                    <a:ext uri="{FF2B5EF4-FFF2-40B4-BE49-F238E27FC236}">
                      <a16:creationId xmlns:a16="http://schemas.microsoft.com/office/drawing/2014/main" id="{551015E1-54C9-441D-9A2C-6422F1012515}"/>
                    </a:ext>
                  </a:extLst>
                </p:cNvPr>
                <p:cNvSpPr>
                  <a:spLocks noChangeShapeType="1"/>
                </p:cNvSpPr>
                <p:nvPr/>
              </p:nvSpPr>
              <p:spPr bwMode="auto">
                <a:xfrm>
                  <a:off x="877403" y="2321861"/>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6" name="Line 7">
                  <a:extLst>
                    <a:ext uri="{FF2B5EF4-FFF2-40B4-BE49-F238E27FC236}">
                      <a16:creationId xmlns:a16="http://schemas.microsoft.com/office/drawing/2014/main" id="{0011CB5D-CD7A-4A39-9079-C8F623EC77C4}"/>
                    </a:ext>
                  </a:extLst>
                </p:cNvPr>
                <p:cNvSpPr>
                  <a:spLocks noChangeShapeType="1"/>
                </p:cNvSpPr>
                <p:nvPr/>
              </p:nvSpPr>
              <p:spPr bwMode="auto">
                <a:xfrm>
                  <a:off x="877403" y="2725244"/>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7" name="Line 8">
                  <a:extLst>
                    <a:ext uri="{FF2B5EF4-FFF2-40B4-BE49-F238E27FC236}">
                      <a16:creationId xmlns:a16="http://schemas.microsoft.com/office/drawing/2014/main" id="{B263C710-4E66-4D44-B461-9353D41A40AA}"/>
                    </a:ext>
                  </a:extLst>
                </p:cNvPr>
                <p:cNvSpPr>
                  <a:spLocks noChangeShapeType="1"/>
                </p:cNvSpPr>
                <p:nvPr/>
              </p:nvSpPr>
              <p:spPr bwMode="auto">
                <a:xfrm>
                  <a:off x="877403" y="3110515"/>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8" name="Line 9">
                  <a:extLst>
                    <a:ext uri="{FF2B5EF4-FFF2-40B4-BE49-F238E27FC236}">
                      <a16:creationId xmlns:a16="http://schemas.microsoft.com/office/drawing/2014/main" id="{9D4A5705-6416-403F-8B2C-B7F487D9F2CA}"/>
                    </a:ext>
                  </a:extLst>
                </p:cNvPr>
                <p:cNvSpPr>
                  <a:spLocks noChangeShapeType="1"/>
                </p:cNvSpPr>
                <p:nvPr/>
              </p:nvSpPr>
              <p:spPr bwMode="auto">
                <a:xfrm>
                  <a:off x="877403" y="3508236"/>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9" name="Line 10">
                  <a:extLst>
                    <a:ext uri="{FF2B5EF4-FFF2-40B4-BE49-F238E27FC236}">
                      <a16:creationId xmlns:a16="http://schemas.microsoft.com/office/drawing/2014/main" id="{3A147668-8D6C-4E90-8051-9A4E797E9867}"/>
                    </a:ext>
                  </a:extLst>
                </p:cNvPr>
                <p:cNvSpPr>
                  <a:spLocks noChangeShapeType="1"/>
                </p:cNvSpPr>
                <p:nvPr/>
              </p:nvSpPr>
              <p:spPr bwMode="auto">
                <a:xfrm>
                  <a:off x="877403" y="3897659"/>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0" name="Line 11">
                  <a:extLst>
                    <a:ext uri="{FF2B5EF4-FFF2-40B4-BE49-F238E27FC236}">
                      <a16:creationId xmlns:a16="http://schemas.microsoft.com/office/drawing/2014/main" id="{A66EE258-5821-4C94-9E2D-E9761765107E}"/>
                    </a:ext>
                  </a:extLst>
                </p:cNvPr>
                <p:cNvSpPr>
                  <a:spLocks noChangeShapeType="1"/>
                </p:cNvSpPr>
                <p:nvPr/>
              </p:nvSpPr>
              <p:spPr bwMode="auto">
                <a:xfrm>
                  <a:off x="877403" y="4291231"/>
                  <a:ext cx="72000"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1" name="TextBox 150">
                  <a:extLst>
                    <a:ext uri="{FF2B5EF4-FFF2-40B4-BE49-F238E27FC236}">
                      <a16:creationId xmlns:a16="http://schemas.microsoft.com/office/drawing/2014/main" id="{FB1565CB-5F82-4943-AA41-6CC7A6260896}"/>
                    </a:ext>
                  </a:extLst>
                </p:cNvPr>
                <p:cNvSpPr txBox="1"/>
                <p:nvPr/>
              </p:nvSpPr>
              <p:spPr>
                <a:xfrm>
                  <a:off x="471461" y="2200850"/>
                  <a:ext cx="482825" cy="237744"/>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100</a:t>
                  </a:r>
                </a:p>
              </p:txBody>
            </p:sp>
            <p:sp>
              <p:nvSpPr>
                <p:cNvPr id="152" name="TextBox 151">
                  <a:extLst>
                    <a:ext uri="{FF2B5EF4-FFF2-40B4-BE49-F238E27FC236}">
                      <a16:creationId xmlns:a16="http://schemas.microsoft.com/office/drawing/2014/main" id="{E8D5E688-0867-4E28-BF34-AB923F054781}"/>
                    </a:ext>
                  </a:extLst>
                </p:cNvPr>
                <p:cNvSpPr txBox="1"/>
                <p:nvPr/>
              </p:nvSpPr>
              <p:spPr>
                <a:xfrm>
                  <a:off x="570848" y="2605725"/>
                  <a:ext cx="383438" cy="237744"/>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80</a:t>
                  </a:r>
                </a:p>
              </p:txBody>
            </p:sp>
            <p:sp>
              <p:nvSpPr>
                <p:cNvPr id="153" name="TextBox 152">
                  <a:extLst>
                    <a:ext uri="{FF2B5EF4-FFF2-40B4-BE49-F238E27FC236}">
                      <a16:creationId xmlns:a16="http://schemas.microsoft.com/office/drawing/2014/main" id="{FC18986A-11D7-475A-94FF-858A8013BF36}"/>
                    </a:ext>
                  </a:extLst>
                </p:cNvPr>
                <p:cNvSpPr txBox="1"/>
                <p:nvPr/>
              </p:nvSpPr>
              <p:spPr>
                <a:xfrm>
                  <a:off x="570848" y="2990817"/>
                  <a:ext cx="383438" cy="237744"/>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60</a:t>
                  </a:r>
                </a:p>
              </p:txBody>
            </p:sp>
            <p:sp>
              <p:nvSpPr>
                <p:cNvPr id="154" name="TextBox 153">
                  <a:extLst>
                    <a:ext uri="{FF2B5EF4-FFF2-40B4-BE49-F238E27FC236}">
                      <a16:creationId xmlns:a16="http://schemas.microsoft.com/office/drawing/2014/main" id="{B14C651D-24B3-4B34-BF20-B5F5A21512F7}"/>
                    </a:ext>
                  </a:extLst>
                </p:cNvPr>
                <p:cNvSpPr txBox="1"/>
                <p:nvPr/>
              </p:nvSpPr>
              <p:spPr>
                <a:xfrm>
                  <a:off x="570848" y="3388364"/>
                  <a:ext cx="383438" cy="237744"/>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40</a:t>
                  </a:r>
                </a:p>
              </p:txBody>
            </p:sp>
            <p:sp>
              <p:nvSpPr>
                <p:cNvPr id="155" name="TextBox 154">
                  <a:extLst>
                    <a:ext uri="{FF2B5EF4-FFF2-40B4-BE49-F238E27FC236}">
                      <a16:creationId xmlns:a16="http://schemas.microsoft.com/office/drawing/2014/main" id="{2F836AD9-63C9-44C5-8E1C-6441C4269772}"/>
                    </a:ext>
                  </a:extLst>
                </p:cNvPr>
                <p:cNvSpPr txBox="1"/>
                <p:nvPr/>
              </p:nvSpPr>
              <p:spPr>
                <a:xfrm>
                  <a:off x="570848" y="3777607"/>
                  <a:ext cx="383438" cy="237744"/>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20</a:t>
                  </a:r>
                </a:p>
              </p:txBody>
            </p:sp>
            <p:sp>
              <p:nvSpPr>
                <p:cNvPr id="156" name="TextBox 155">
                  <a:extLst>
                    <a:ext uri="{FF2B5EF4-FFF2-40B4-BE49-F238E27FC236}">
                      <a16:creationId xmlns:a16="http://schemas.microsoft.com/office/drawing/2014/main" id="{B8B1AF9F-E926-4800-AC92-462192937868}"/>
                    </a:ext>
                  </a:extLst>
                </p:cNvPr>
                <p:cNvSpPr txBox="1"/>
                <p:nvPr/>
              </p:nvSpPr>
              <p:spPr>
                <a:xfrm>
                  <a:off x="670242" y="4171000"/>
                  <a:ext cx="284052" cy="237744"/>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nvGrpSpPr>
                <p:cNvPr id="157" name="Group 156">
                  <a:extLst>
                    <a:ext uri="{FF2B5EF4-FFF2-40B4-BE49-F238E27FC236}">
                      <a16:creationId xmlns:a16="http://schemas.microsoft.com/office/drawing/2014/main" id="{CA17BBC3-3EF8-4C31-B7A0-6411F17F9152}"/>
                    </a:ext>
                  </a:extLst>
                </p:cNvPr>
                <p:cNvGrpSpPr/>
                <p:nvPr/>
              </p:nvGrpSpPr>
              <p:grpSpPr>
                <a:xfrm>
                  <a:off x="883123" y="4312837"/>
                  <a:ext cx="5040000" cy="450775"/>
                  <a:chOff x="1522674" y="4771176"/>
                  <a:chExt cx="5889486" cy="360147"/>
                </a:xfrm>
              </p:grpSpPr>
              <p:sp>
                <p:nvSpPr>
                  <p:cNvPr id="160" name="Line 21">
                    <a:extLst>
                      <a:ext uri="{FF2B5EF4-FFF2-40B4-BE49-F238E27FC236}">
                        <a16:creationId xmlns:a16="http://schemas.microsoft.com/office/drawing/2014/main" id="{2B692815-8ADC-4F55-8CD7-2AE57FFCF389}"/>
                      </a:ext>
                    </a:extLst>
                  </p:cNvPr>
                  <p:cNvSpPr>
                    <a:spLocks noChangeShapeType="1"/>
                  </p:cNvSpPr>
                  <p:nvPr/>
                </p:nvSpPr>
                <p:spPr bwMode="auto">
                  <a:xfrm>
                    <a:off x="724638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61" name="TextBox 160">
                    <a:extLst>
                      <a:ext uri="{FF2B5EF4-FFF2-40B4-BE49-F238E27FC236}">
                        <a16:creationId xmlns:a16="http://schemas.microsoft.com/office/drawing/2014/main" id="{912AE7CA-BDBD-4216-88EF-1FCEEC8603A3}"/>
                      </a:ext>
                    </a:extLst>
                  </p:cNvPr>
                  <p:cNvSpPr txBox="1"/>
                  <p:nvPr/>
                </p:nvSpPr>
                <p:spPr>
                  <a:xfrm>
                    <a:off x="7074386" y="4843176"/>
                    <a:ext cx="337774"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15</a:t>
                    </a:r>
                  </a:p>
                </p:txBody>
              </p:sp>
              <p:sp>
                <p:nvSpPr>
                  <p:cNvPr id="162" name="Line 21">
                    <a:extLst>
                      <a:ext uri="{FF2B5EF4-FFF2-40B4-BE49-F238E27FC236}">
                        <a16:creationId xmlns:a16="http://schemas.microsoft.com/office/drawing/2014/main" id="{864C042C-369E-4F6C-8523-A927AB316E20}"/>
                      </a:ext>
                    </a:extLst>
                  </p:cNvPr>
                  <p:cNvSpPr>
                    <a:spLocks noChangeShapeType="1"/>
                  </p:cNvSpPr>
                  <p:nvPr/>
                </p:nvSpPr>
                <p:spPr bwMode="auto">
                  <a:xfrm>
                    <a:off x="687074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63" name="TextBox 162">
                    <a:extLst>
                      <a:ext uri="{FF2B5EF4-FFF2-40B4-BE49-F238E27FC236}">
                        <a16:creationId xmlns:a16="http://schemas.microsoft.com/office/drawing/2014/main" id="{04DA0D23-5437-4425-9A44-75720E53EBC7}"/>
                      </a:ext>
                    </a:extLst>
                  </p:cNvPr>
                  <p:cNvSpPr txBox="1"/>
                  <p:nvPr/>
                </p:nvSpPr>
                <p:spPr>
                  <a:xfrm>
                    <a:off x="6698749" y="4843176"/>
                    <a:ext cx="337774"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14</a:t>
                    </a:r>
                  </a:p>
                </p:txBody>
              </p:sp>
              <p:sp>
                <p:nvSpPr>
                  <p:cNvPr id="164" name="Line 21">
                    <a:extLst>
                      <a:ext uri="{FF2B5EF4-FFF2-40B4-BE49-F238E27FC236}">
                        <a16:creationId xmlns:a16="http://schemas.microsoft.com/office/drawing/2014/main" id="{733B4F77-38F0-49EA-96B0-1BCAE3A153CC}"/>
                      </a:ext>
                    </a:extLst>
                  </p:cNvPr>
                  <p:cNvSpPr>
                    <a:spLocks noChangeShapeType="1"/>
                  </p:cNvSpPr>
                  <p:nvPr/>
                </p:nvSpPr>
                <p:spPr bwMode="auto">
                  <a:xfrm>
                    <a:off x="649511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65" name="TextBox 164">
                    <a:extLst>
                      <a:ext uri="{FF2B5EF4-FFF2-40B4-BE49-F238E27FC236}">
                        <a16:creationId xmlns:a16="http://schemas.microsoft.com/office/drawing/2014/main" id="{41BC33B8-DDFB-4693-ABC4-43AA5242B4F3}"/>
                      </a:ext>
                    </a:extLst>
                  </p:cNvPr>
                  <p:cNvSpPr txBox="1"/>
                  <p:nvPr/>
                </p:nvSpPr>
                <p:spPr>
                  <a:xfrm>
                    <a:off x="6323113" y="4843176"/>
                    <a:ext cx="337774"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13</a:t>
                    </a:r>
                  </a:p>
                </p:txBody>
              </p:sp>
              <p:sp>
                <p:nvSpPr>
                  <p:cNvPr id="166" name="Line 21">
                    <a:extLst>
                      <a:ext uri="{FF2B5EF4-FFF2-40B4-BE49-F238E27FC236}">
                        <a16:creationId xmlns:a16="http://schemas.microsoft.com/office/drawing/2014/main" id="{2BC26B97-4B04-4B92-9BF5-357295AD0ECA}"/>
                      </a:ext>
                    </a:extLst>
                  </p:cNvPr>
                  <p:cNvSpPr>
                    <a:spLocks noChangeShapeType="1"/>
                  </p:cNvSpPr>
                  <p:nvPr/>
                </p:nvSpPr>
                <p:spPr bwMode="auto">
                  <a:xfrm>
                    <a:off x="611947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67" name="TextBox 166">
                    <a:extLst>
                      <a:ext uri="{FF2B5EF4-FFF2-40B4-BE49-F238E27FC236}">
                        <a16:creationId xmlns:a16="http://schemas.microsoft.com/office/drawing/2014/main" id="{EEB827CA-93DF-41FE-B084-6AEF44678C1A}"/>
                      </a:ext>
                    </a:extLst>
                  </p:cNvPr>
                  <p:cNvSpPr txBox="1"/>
                  <p:nvPr/>
                </p:nvSpPr>
                <p:spPr>
                  <a:xfrm>
                    <a:off x="5947475" y="4843176"/>
                    <a:ext cx="337774"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12</a:t>
                    </a:r>
                  </a:p>
                </p:txBody>
              </p:sp>
              <p:sp>
                <p:nvSpPr>
                  <p:cNvPr id="168" name="Line 21">
                    <a:extLst>
                      <a:ext uri="{FF2B5EF4-FFF2-40B4-BE49-F238E27FC236}">
                        <a16:creationId xmlns:a16="http://schemas.microsoft.com/office/drawing/2014/main" id="{D4D3F91E-577E-4162-93AA-C5F45261BA3A}"/>
                      </a:ext>
                    </a:extLst>
                  </p:cNvPr>
                  <p:cNvSpPr>
                    <a:spLocks noChangeShapeType="1"/>
                  </p:cNvSpPr>
                  <p:nvPr/>
                </p:nvSpPr>
                <p:spPr bwMode="auto">
                  <a:xfrm>
                    <a:off x="574383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69" name="TextBox 168">
                    <a:extLst>
                      <a:ext uri="{FF2B5EF4-FFF2-40B4-BE49-F238E27FC236}">
                        <a16:creationId xmlns:a16="http://schemas.microsoft.com/office/drawing/2014/main" id="{3EC19846-5758-4F11-B8F9-3B692639C046}"/>
                      </a:ext>
                    </a:extLst>
                  </p:cNvPr>
                  <p:cNvSpPr txBox="1"/>
                  <p:nvPr/>
                </p:nvSpPr>
                <p:spPr>
                  <a:xfrm>
                    <a:off x="5580135" y="4843176"/>
                    <a:ext cx="321181"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11</a:t>
                    </a:r>
                  </a:p>
                </p:txBody>
              </p:sp>
              <p:sp>
                <p:nvSpPr>
                  <p:cNvPr id="170" name="Line 21">
                    <a:extLst>
                      <a:ext uri="{FF2B5EF4-FFF2-40B4-BE49-F238E27FC236}">
                        <a16:creationId xmlns:a16="http://schemas.microsoft.com/office/drawing/2014/main" id="{4446D9AC-5B1B-4F27-B5D6-A2998F346E07}"/>
                      </a:ext>
                    </a:extLst>
                  </p:cNvPr>
                  <p:cNvSpPr>
                    <a:spLocks noChangeShapeType="1"/>
                  </p:cNvSpPr>
                  <p:nvPr/>
                </p:nvSpPr>
                <p:spPr bwMode="auto">
                  <a:xfrm>
                    <a:off x="536820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71" name="TextBox 170">
                    <a:extLst>
                      <a:ext uri="{FF2B5EF4-FFF2-40B4-BE49-F238E27FC236}">
                        <a16:creationId xmlns:a16="http://schemas.microsoft.com/office/drawing/2014/main" id="{7B0C7F3B-D9BD-49DA-B143-57909FD2D7D9}"/>
                      </a:ext>
                    </a:extLst>
                  </p:cNvPr>
                  <p:cNvSpPr txBox="1"/>
                  <p:nvPr/>
                </p:nvSpPr>
                <p:spPr>
                  <a:xfrm>
                    <a:off x="5196201" y="4843176"/>
                    <a:ext cx="337774"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10</a:t>
                    </a:r>
                  </a:p>
                </p:txBody>
              </p:sp>
              <p:sp>
                <p:nvSpPr>
                  <p:cNvPr id="172" name="Line 21">
                    <a:extLst>
                      <a:ext uri="{FF2B5EF4-FFF2-40B4-BE49-F238E27FC236}">
                        <a16:creationId xmlns:a16="http://schemas.microsoft.com/office/drawing/2014/main" id="{73C76818-8E76-4F30-A5C1-078316F4261C}"/>
                      </a:ext>
                    </a:extLst>
                  </p:cNvPr>
                  <p:cNvSpPr>
                    <a:spLocks noChangeShapeType="1"/>
                  </p:cNvSpPr>
                  <p:nvPr/>
                </p:nvSpPr>
                <p:spPr bwMode="auto">
                  <a:xfrm>
                    <a:off x="4992563"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73" name="TextBox 172">
                    <a:extLst>
                      <a:ext uri="{FF2B5EF4-FFF2-40B4-BE49-F238E27FC236}">
                        <a16:creationId xmlns:a16="http://schemas.microsoft.com/office/drawing/2014/main" id="{C8593D5C-B89C-41FE-950B-61136D6A2DBB}"/>
                      </a:ext>
                    </a:extLst>
                  </p:cNvPr>
                  <p:cNvSpPr txBox="1"/>
                  <p:nvPr/>
                </p:nvSpPr>
                <p:spPr>
                  <a:xfrm>
                    <a:off x="4882394" y="4843176"/>
                    <a:ext cx="214116"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9</a:t>
                    </a:r>
                  </a:p>
                </p:txBody>
              </p:sp>
              <p:sp>
                <p:nvSpPr>
                  <p:cNvPr id="174" name="Line 21">
                    <a:extLst>
                      <a:ext uri="{FF2B5EF4-FFF2-40B4-BE49-F238E27FC236}">
                        <a16:creationId xmlns:a16="http://schemas.microsoft.com/office/drawing/2014/main" id="{19E70191-42AB-49AA-BF1A-02187CCAF8E1}"/>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75" name="TextBox 174">
                    <a:extLst>
                      <a:ext uri="{FF2B5EF4-FFF2-40B4-BE49-F238E27FC236}">
                        <a16:creationId xmlns:a16="http://schemas.microsoft.com/office/drawing/2014/main" id="{FC371408-753B-474A-949B-9B1147C50443}"/>
                      </a:ext>
                    </a:extLst>
                  </p:cNvPr>
                  <p:cNvSpPr txBox="1"/>
                  <p:nvPr/>
                </p:nvSpPr>
                <p:spPr>
                  <a:xfrm>
                    <a:off x="4506756" y="4843176"/>
                    <a:ext cx="214116"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8</a:t>
                    </a:r>
                  </a:p>
                </p:txBody>
              </p:sp>
              <p:sp>
                <p:nvSpPr>
                  <p:cNvPr id="176" name="Line 21">
                    <a:extLst>
                      <a:ext uri="{FF2B5EF4-FFF2-40B4-BE49-F238E27FC236}">
                        <a16:creationId xmlns:a16="http://schemas.microsoft.com/office/drawing/2014/main" id="{B0DF436D-672B-456B-81CA-BD08BCB9F6EC}"/>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77" name="TextBox 176">
                    <a:extLst>
                      <a:ext uri="{FF2B5EF4-FFF2-40B4-BE49-F238E27FC236}">
                        <a16:creationId xmlns:a16="http://schemas.microsoft.com/office/drawing/2014/main" id="{F46BF343-76DC-400C-AE1E-3EA1E59B904B}"/>
                      </a:ext>
                    </a:extLst>
                  </p:cNvPr>
                  <p:cNvSpPr txBox="1"/>
                  <p:nvPr/>
                </p:nvSpPr>
                <p:spPr>
                  <a:xfrm>
                    <a:off x="4131120" y="4843176"/>
                    <a:ext cx="214116"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7</a:t>
                    </a:r>
                  </a:p>
                </p:txBody>
              </p:sp>
              <p:sp>
                <p:nvSpPr>
                  <p:cNvPr id="178" name="Line 21">
                    <a:extLst>
                      <a:ext uri="{FF2B5EF4-FFF2-40B4-BE49-F238E27FC236}">
                        <a16:creationId xmlns:a16="http://schemas.microsoft.com/office/drawing/2014/main" id="{7C473538-4C27-4613-9901-2889CD43345B}"/>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79" name="TextBox 178">
                    <a:extLst>
                      <a:ext uri="{FF2B5EF4-FFF2-40B4-BE49-F238E27FC236}">
                        <a16:creationId xmlns:a16="http://schemas.microsoft.com/office/drawing/2014/main" id="{C6B5D24A-875F-4C6E-9EBE-B474010D709F}"/>
                      </a:ext>
                    </a:extLst>
                  </p:cNvPr>
                  <p:cNvSpPr txBox="1"/>
                  <p:nvPr/>
                </p:nvSpPr>
                <p:spPr>
                  <a:xfrm>
                    <a:off x="3755482" y="4843176"/>
                    <a:ext cx="214116"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6</a:t>
                    </a:r>
                  </a:p>
                </p:txBody>
              </p:sp>
              <p:sp>
                <p:nvSpPr>
                  <p:cNvPr id="180" name="Line 21">
                    <a:extLst>
                      <a:ext uri="{FF2B5EF4-FFF2-40B4-BE49-F238E27FC236}">
                        <a16:creationId xmlns:a16="http://schemas.microsoft.com/office/drawing/2014/main" id="{E2721232-89CE-4021-BCD8-B38489AE32DD}"/>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81" name="TextBox 180">
                    <a:extLst>
                      <a:ext uri="{FF2B5EF4-FFF2-40B4-BE49-F238E27FC236}">
                        <a16:creationId xmlns:a16="http://schemas.microsoft.com/office/drawing/2014/main" id="{26127370-C91C-490A-A596-9E70E407D7AB}"/>
                      </a:ext>
                    </a:extLst>
                  </p:cNvPr>
                  <p:cNvSpPr txBox="1"/>
                  <p:nvPr/>
                </p:nvSpPr>
                <p:spPr>
                  <a:xfrm>
                    <a:off x="3379845" y="4843176"/>
                    <a:ext cx="214116"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5</a:t>
                    </a:r>
                  </a:p>
                </p:txBody>
              </p:sp>
              <p:sp>
                <p:nvSpPr>
                  <p:cNvPr id="182" name="Line 21">
                    <a:extLst>
                      <a:ext uri="{FF2B5EF4-FFF2-40B4-BE49-F238E27FC236}">
                        <a16:creationId xmlns:a16="http://schemas.microsoft.com/office/drawing/2014/main" id="{48127FF6-2610-42CD-97B9-CFB31CA1C948}"/>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83" name="TextBox 182">
                    <a:extLst>
                      <a:ext uri="{FF2B5EF4-FFF2-40B4-BE49-F238E27FC236}">
                        <a16:creationId xmlns:a16="http://schemas.microsoft.com/office/drawing/2014/main" id="{6469E8F7-1A4A-438D-8AB3-28074D956EEB}"/>
                      </a:ext>
                    </a:extLst>
                  </p:cNvPr>
                  <p:cNvSpPr txBox="1"/>
                  <p:nvPr/>
                </p:nvSpPr>
                <p:spPr>
                  <a:xfrm>
                    <a:off x="3004208" y="4843176"/>
                    <a:ext cx="214116"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4</a:t>
                    </a:r>
                  </a:p>
                </p:txBody>
              </p:sp>
              <p:sp>
                <p:nvSpPr>
                  <p:cNvPr id="184" name="Line 21">
                    <a:extLst>
                      <a:ext uri="{FF2B5EF4-FFF2-40B4-BE49-F238E27FC236}">
                        <a16:creationId xmlns:a16="http://schemas.microsoft.com/office/drawing/2014/main" id="{58B68455-3B1C-4A97-B030-FD81B24A1169}"/>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85" name="TextBox 184">
                    <a:extLst>
                      <a:ext uri="{FF2B5EF4-FFF2-40B4-BE49-F238E27FC236}">
                        <a16:creationId xmlns:a16="http://schemas.microsoft.com/office/drawing/2014/main" id="{9C045437-3B4D-47C7-B0C1-04B3F34FD4C0}"/>
                      </a:ext>
                    </a:extLst>
                  </p:cNvPr>
                  <p:cNvSpPr txBox="1"/>
                  <p:nvPr/>
                </p:nvSpPr>
                <p:spPr>
                  <a:xfrm>
                    <a:off x="2628572" y="4843176"/>
                    <a:ext cx="214116"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a:t>
                    </a:r>
                  </a:p>
                </p:txBody>
              </p:sp>
              <p:sp>
                <p:nvSpPr>
                  <p:cNvPr id="186" name="Line 21">
                    <a:extLst>
                      <a:ext uri="{FF2B5EF4-FFF2-40B4-BE49-F238E27FC236}">
                        <a16:creationId xmlns:a16="http://schemas.microsoft.com/office/drawing/2014/main" id="{BFBF47AC-EF7F-4CD0-A157-F7055A3BB0FA}"/>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87" name="TextBox 186">
                    <a:extLst>
                      <a:ext uri="{FF2B5EF4-FFF2-40B4-BE49-F238E27FC236}">
                        <a16:creationId xmlns:a16="http://schemas.microsoft.com/office/drawing/2014/main" id="{AC0E5689-53A5-4B62-A08E-6A5E9B1657AC}"/>
                      </a:ext>
                    </a:extLst>
                  </p:cNvPr>
                  <p:cNvSpPr txBox="1"/>
                  <p:nvPr/>
                </p:nvSpPr>
                <p:spPr>
                  <a:xfrm>
                    <a:off x="2252934" y="4843176"/>
                    <a:ext cx="214116"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a:t>
                    </a:r>
                  </a:p>
                </p:txBody>
              </p:sp>
              <p:sp>
                <p:nvSpPr>
                  <p:cNvPr id="188" name="Line 21">
                    <a:extLst>
                      <a:ext uri="{FF2B5EF4-FFF2-40B4-BE49-F238E27FC236}">
                        <a16:creationId xmlns:a16="http://schemas.microsoft.com/office/drawing/2014/main" id="{3A14988E-515D-4735-8E8F-2638E059BB4F}"/>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89" name="TextBox 188">
                    <a:extLst>
                      <a:ext uri="{FF2B5EF4-FFF2-40B4-BE49-F238E27FC236}">
                        <a16:creationId xmlns:a16="http://schemas.microsoft.com/office/drawing/2014/main" id="{8BD72666-A8EB-46DA-BAED-ADC655A14E6F}"/>
                      </a:ext>
                    </a:extLst>
                  </p:cNvPr>
                  <p:cNvSpPr txBox="1"/>
                  <p:nvPr/>
                </p:nvSpPr>
                <p:spPr>
                  <a:xfrm>
                    <a:off x="1877298" y="4843176"/>
                    <a:ext cx="214116" cy="230215"/>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a:t>
                    </a:r>
                  </a:p>
                </p:txBody>
              </p:sp>
              <p:sp>
                <p:nvSpPr>
                  <p:cNvPr id="190" name="Line 21">
                    <a:extLst>
                      <a:ext uri="{FF2B5EF4-FFF2-40B4-BE49-F238E27FC236}">
                        <a16:creationId xmlns:a16="http://schemas.microsoft.com/office/drawing/2014/main" id="{EB5CBA5A-0037-4E00-8035-49F767F92EFD}"/>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91" name="TextBox 190">
                    <a:extLst>
                      <a:ext uri="{FF2B5EF4-FFF2-40B4-BE49-F238E27FC236}">
                        <a16:creationId xmlns:a16="http://schemas.microsoft.com/office/drawing/2014/main" id="{D5BC25EF-CD55-4C2C-9D66-FB31E7C272EC}"/>
                      </a:ext>
                    </a:extLst>
                  </p:cNvPr>
                  <p:cNvSpPr txBox="1"/>
                  <p:nvPr/>
                </p:nvSpPr>
                <p:spPr>
                  <a:xfrm>
                    <a:off x="1522674" y="484317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0</a:t>
                    </a:r>
                  </a:p>
                </p:txBody>
              </p:sp>
            </p:grpSp>
            <p:cxnSp>
              <p:nvCxnSpPr>
                <p:cNvPr id="158" name="Straight Connector 157">
                  <a:extLst>
                    <a:ext uri="{FF2B5EF4-FFF2-40B4-BE49-F238E27FC236}">
                      <a16:creationId xmlns:a16="http://schemas.microsoft.com/office/drawing/2014/main" id="{C42CBAFD-197C-4F2A-B93D-4BA10D0B5CD3}"/>
                    </a:ext>
                  </a:extLst>
                </p:cNvPr>
                <p:cNvCxnSpPr>
                  <a:cxnSpLocks/>
                </p:cNvCxnSpPr>
                <p:nvPr/>
              </p:nvCxnSpPr>
              <p:spPr>
                <a:xfrm>
                  <a:off x="1106631" y="3820291"/>
                  <a:ext cx="216000" cy="0"/>
                </a:xfrm>
                <a:prstGeom prst="line">
                  <a:avLst/>
                </a:prstGeom>
                <a:noFill/>
                <a:ln w="22225" cap="flat">
                  <a:solidFill>
                    <a:schemeClr val="accent3"/>
                  </a:solidFill>
                  <a:prstDash val="solid"/>
                  <a:miter/>
                </a:ln>
              </p:spPr>
            </p:cxnSp>
            <p:cxnSp>
              <p:nvCxnSpPr>
                <p:cNvPr id="159" name="Straight Connector 158">
                  <a:extLst>
                    <a:ext uri="{FF2B5EF4-FFF2-40B4-BE49-F238E27FC236}">
                      <a16:creationId xmlns:a16="http://schemas.microsoft.com/office/drawing/2014/main" id="{DC78B580-3105-4FED-83E6-5620E65CFE1E}"/>
                    </a:ext>
                  </a:extLst>
                </p:cNvPr>
                <p:cNvCxnSpPr>
                  <a:cxnSpLocks/>
                </p:cNvCxnSpPr>
                <p:nvPr/>
              </p:nvCxnSpPr>
              <p:spPr>
                <a:xfrm>
                  <a:off x="1106631" y="4028216"/>
                  <a:ext cx="216000" cy="0"/>
                </a:xfrm>
                <a:prstGeom prst="line">
                  <a:avLst/>
                </a:prstGeom>
                <a:noFill/>
                <a:ln w="22225" cap="flat">
                  <a:solidFill>
                    <a:schemeClr val="accent2"/>
                  </a:solidFill>
                  <a:prstDash val="solid"/>
                  <a:miter/>
                </a:ln>
              </p:spPr>
            </p:cxnSp>
          </p:grpSp>
        </p:grpSp>
        <p:sp>
          <p:nvSpPr>
            <p:cNvPr id="139" name="TextBox 138">
              <a:extLst>
                <a:ext uri="{FF2B5EF4-FFF2-40B4-BE49-F238E27FC236}">
                  <a16:creationId xmlns:a16="http://schemas.microsoft.com/office/drawing/2014/main" id="{E9FA21FB-DB04-4992-A503-CC67C581F3AD}"/>
                </a:ext>
              </a:extLst>
            </p:cNvPr>
            <p:cNvSpPr txBox="1"/>
            <p:nvPr/>
          </p:nvSpPr>
          <p:spPr>
            <a:xfrm>
              <a:off x="7211292" y="4224557"/>
              <a:ext cx="3001143" cy="255860"/>
            </a:xfrm>
            <a:prstGeom prst="rect">
              <a:avLst/>
            </a:prstGeom>
            <a:noFill/>
          </p:spPr>
          <p:txBody>
            <a:bodyPr wrap="none" rtlCol="0">
              <a:spAutoFit/>
            </a:bodyPr>
            <a:lstStyle/>
            <a:p>
              <a:r>
                <a:rPr lang="ja-JP" sz="1200"/>
                <a:t>層別尤度比p値：&lt;0.0001</a:t>
              </a:r>
            </a:p>
          </p:txBody>
        </p:sp>
        <p:sp>
          <p:nvSpPr>
            <p:cNvPr id="140" name="Freeform: Shape 549">
              <a:extLst>
                <a:ext uri="{FF2B5EF4-FFF2-40B4-BE49-F238E27FC236}">
                  <a16:creationId xmlns:a16="http://schemas.microsoft.com/office/drawing/2014/main" id="{B74B51B3-D3A8-41F2-BCA0-F8A4AE860A86}"/>
                </a:ext>
              </a:extLst>
            </p:cNvPr>
            <p:cNvSpPr/>
            <p:nvPr/>
          </p:nvSpPr>
          <p:spPr>
            <a:xfrm>
              <a:off x="6757670" y="1997919"/>
              <a:ext cx="4387850" cy="989121"/>
            </a:xfrm>
            <a:custGeom>
              <a:avLst/>
              <a:gdLst>
                <a:gd name="connsiteX0" fmla="*/ 5420049 w 5420048"/>
                <a:gd name="connsiteY0" fmla="*/ 1233917 h 1233916"/>
                <a:gd name="connsiteX1" fmla="*/ 4121182 w 5420048"/>
                <a:gd name="connsiteY1" fmla="*/ 1233917 h 1233916"/>
                <a:gd name="connsiteX2" fmla="*/ 4121182 w 5420048"/>
                <a:gd name="connsiteY2" fmla="*/ 1190625 h 1233916"/>
                <a:gd name="connsiteX3" fmla="*/ 4031885 w 5420048"/>
                <a:gd name="connsiteY3" fmla="*/ 1190625 h 1233916"/>
                <a:gd name="connsiteX4" fmla="*/ 4031885 w 5420048"/>
                <a:gd name="connsiteY4" fmla="*/ 1147334 h 1233916"/>
                <a:gd name="connsiteX5" fmla="*/ 3934473 w 5420048"/>
                <a:gd name="connsiteY5" fmla="*/ 1147334 h 1233916"/>
                <a:gd name="connsiteX6" fmla="*/ 3934473 w 5420048"/>
                <a:gd name="connsiteY6" fmla="*/ 1098624 h 1233916"/>
                <a:gd name="connsiteX7" fmla="*/ 3828945 w 5420048"/>
                <a:gd name="connsiteY7" fmla="*/ 1098624 h 1233916"/>
                <a:gd name="connsiteX8" fmla="*/ 3828945 w 5420048"/>
                <a:gd name="connsiteY8" fmla="*/ 1066153 h 1233916"/>
                <a:gd name="connsiteX9" fmla="*/ 3420342 w 5420048"/>
                <a:gd name="connsiteY9" fmla="*/ 1066153 h 1233916"/>
                <a:gd name="connsiteX10" fmla="*/ 3420342 w 5420048"/>
                <a:gd name="connsiteY10" fmla="*/ 1036387 h 1233916"/>
                <a:gd name="connsiteX11" fmla="*/ 3385166 w 5420048"/>
                <a:gd name="connsiteY11" fmla="*/ 1036387 h 1233916"/>
                <a:gd name="connsiteX12" fmla="*/ 3385166 w 5420048"/>
                <a:gd name="connsiteY12" fmla="*/ 1017442 h 1233916"/>
                <a:gd name="connsiteX13" fmla="*/ 3344570 w 5420048"/>
                <a:gd name="connsiteY13" fmla="*/ 1017442 h 1233916"/>
                <a:gd name="connsiteX14" fmla="*/ 3344570 w 5420048"/>
                <a:gd name="connsiteY14" fmla="*/ 1001211 h 1233916"/>
                <a:gd name="connsiteX15" fmla="*/ 3282334 w 5420048"/>
                <a:gd name="connsiteY15" fmla="*/ 1001211 h 1233916"/>
                <a:gd name="connsiteX16" fmla="*/ 3282334 w 5420048"/>
                <a:gd name="connsiteY16" fmla="*/ 984971 h 1233916"/>
                <a:gd name="connsiteX17" fmla="*/ 3206572 w 5420048"/>
                <a:gd name="connsiteY17" fmla="*/ 984971 h 1233916"/>
                <a:gd name="connsiteX18" fmla="*/ 3206572 w 5420048"/>
                <a:gd name="connsiteY18" fmla="*/ 974151 h 1233916"/>
                <a:gd name="connsiteX19" fmla="*/ 3087510 w 5420048"/>
                <a:gd name="connsiteY19" fmla="*/ 974151 h 1233916"/>
                <a:gd name="connsiteX20" fmla="*/ 3087510 w 5420048"/>
                <a:gd name="connsiteY20" fmla="*/ 952500 h 1233916"/>
                <a:gd name="connsiteX21" fmla="*/ 2919736 w 5420048"/>
                <a:gd name="connsiteY21" fmla="*/ 952500 h 1233916"/>
                <a:gd name="connsiteX22" fmla="*/ 2919736 w 5420048"/>
                <a:gd name="connsiteY22" fmla="*/ 936265 h 1233916"/>
                <a:gd name="connsiteX23" fmla="*/ 2822324 w 5420048"/>
                <a:gd name="connsiteY23" fmla="*/ 936265 h 1233916"/>
                <a:gd name="connsiteX24" fmla="*/ 2822324 w 5420048"/>
                <a:gd name="connsiteY24" fmla="*/ 925442 h 1233916"/>
                <a:gd name="connsiteX25" fmla="*/ 2708672 w 5420048"/>
                <a:gd name="connsiteY25" fmla="*/ 925442 h 1233916"/>
                <a:gd name="connsiteX26" fmla="*/ 2708672 w 5420048"/>
                <a:gd name="connsiteY26" fmla="*/ 903794 h 1233916"/>
                <a:gd name="connsiteX27" fmla="*/ 2624785 w 5420048"/>
                <a:gd name="connsiteY27" fmla="*/ 903794 h 1233916"/>
                <a:gd name="connsiteX28" fmla="*/ 2624785 w 5420048"/>
                <a:gd name="connsiteY28" fmla="*/ 887558 h 1233916"/>
                <a:gd name="connsiteX29" fmla="*/ 2535488 w 5420048"/>
                <a:gd name="connsiteY29" fmla="*/ 887558 h 1233916"/>
                <a:gd name="connsiteX30" fmla="*/ 2535488 w 5420048"/>
                <a:gd name="connsiteY30" fmla="*/ 868617 h 1233916"/>
                <a:gd name="connsiteX31" fmla="*/ 2400195 w 5420048"/>
                <a:gd name="connsiteY31" fmla="*/ 868617 h 1233916"/>
                <a:gd name="connsiteX32" fmla="*/ 2400195 w 5420048"/>
                <a:gd name="connsiteY32" fmla="*/ 855086 h 1233916"/>
                <a:gd name="connsiteX33" fmla="*/ 2354190 w 5420048"/>
                <a:gd name="connsiteY33" fmla="*/ 855086 h 1233916"/>
                <a:gd name="connsiteX34" fmla="*/ 2354190 w 5420048"/>
                <a:gd name="connsiteY34" fmla="*/ 838851 h 1233916"/>
                <a:gd name="connsiteX35" fmla="*/ 2254072 w 5420048"/>
                <a:gd name="connsiteY35" fmla="*/ 838851 h 1233916"/>
                <a:gd name="connsiteX36" fmla="*/ 2254072 w 5420048"/>
                <a:gd name="connsiteY36" fmla="*/ 830733 h 1233916"/>
                <a:gd name="connsiteX37" fmla="*/ 2143125 w 5420048"/>
                <a:gd name="connsiteY37" fmla="*/ 830733 h 1233916"/>
                <a:gd name="connsiteX38" fmla="*/ 2143125 w 5420048"/>
                <a:gd name="connsiteY38" fmla="*/ 798261 h 1233916"/>
                <a:gd name="connsiteX39" fmla="*/ 2110654 w 5420048"/>
                <a:gd name="connsiteY39" fmla="*/ 798261 h 1233916"/>
                <a:gd name="connsiteX40" fmla="*/ 2110654 w 5420048"/>
                <a:gd name="connsiteY40" fmla="*/ 792849 h 1233916"/>
                <a:gd name="connsiteX41" fmla="*/ 2056533 w 5420048"/>
                <a:gd name="connsiteY41" fmla="*/ 792849 h 1233916"/>
                <a:gd name="connsiteX42" fmla="*/ 2056533 w 5420048"/>
                <a:gd name="connsiteY42" fmla="*/ 779320 h 1233916"/>
                <a:gd name="connsiteX43" fmla="*/ 1983477 w 5420048"/>
                <a:gd name="connsiteY43" fmla="*/ 779320 h 1233916"/>
                <a:gd name="connsiteX44" fmla="*/ 1983477 w 5420048"/>
                <a:gd name="connsiteY44" fmla="*/ 760377 h 1233916"/>
                <a:gd name="connsiteX45" fmla="*/ 1932061 w 5420048"/>
                <a:gd name="connsiteY45" fmla="*/ 760377 h 1233916"/>
                <a:gd name="connsiteX46" fmla="*/ 1932061 w 5420048"/>
                <a:gd name="connsiteY46" fmla="*/ 744142 h 1233916"/>
                <a:gd name="connsiteX47" fmla="*/ 1850879 w 5420048"/>
                <a:gd name="connsiteY47" fmla="*/ 744142 h 1233916"/>
                <a:gd name="connsiteX48" fmla="*/ 1850879 w 5420048"/>
                <a:gd name="connsiteY48" fmla="*/ 722495 h 1233916"/>
                <a:gd name="connsiteX49" fmla="*/ 1764287 w 5420048"/>
                <a:gd name="connsiteY49" fmla="*/ 722495 h 1233916"/>
                <a:gd name="connsiteX50" fmla="*/ 1764287 w 5420048"/>
                <a:gd name="connsiteY50" fmla="*/ 714376 h 1233916"/>
                <a:gd name="connsiteX51" fmla="*/ 1729111 w 5420048"/>
                <a:gd name="connsiteY51" fmla="*/ 714376 h 1233916"/>
                <a:gd name="connsiteX52" fmla="*/ 1729111 w 5420048"/>
                <a:gd name="connsiteY52" fmla="*/ 684611 h 1233916"/>
                <a:gd name="connsiteX53" fmla="*/ 1677695 w 5420048"/>
                <a:gd name="connsiteY53" fmla="*/ 684611 h 1233916"/>
                <a:gd name="connsiteX54" fmla="*/ 1677695 w 5420048"/>
                <a:gd name="connsiteY54" fmla="*/ 676493 h 1233916"/>
                <a:gd name="connsiteX55" fmla="*/ 1642520 w 5420048"/>
                <a:gd name="connsiteY55" fmla="*/ 676493 h 1233916"/>
                <a:gd name="connsiteX56" fmla="*/ 1642520 w 5420048"/>
                <a:gd name="connsiteY56" fmla="*/ 657551 h 1233916"/>
                <a:gd name="connsiteX57" fmla="*/ 1577578 w 5420048"/>
                <a:gd name="connsiteY57" fmla="*/ 657551 h 1233916"/>
                <a:gd name="connsiteX58" fmla="*/ 1577578 w 5420048"/>
                <a:gd name="connsiteY58" fmla="*/ 654844 h 1233916"/>
                <a:gd name="connsiteX59" fmla="*/ 1545107 w 5420048"/>
                <a:gd name="connsiteY59" fmla="*/ 654844 h 1233916"/>
                <a:gd name="connsiteX60" fmla="*/ 1545107 w 5420048"/>
                <a:gd name="connsiteY60" fmla="*/ 627785 h 1233916"/>
                <a:gd name="connsiteX61" fmla="*/ 1477461 w 5420048"/>
                <a:gd name="connsiteY61" fmla="*/ 627785 h 1233916"/>
                <a:gd name="connsiteX62" fmla="*/ 1477461 w 5420048"/>
                <a:gd name="connsiteY62" fmla="*/ 616960 h 1233916"/>
                <a:gd name="connsiteX63" fmla="*/ 1442276 w 5420048"/>
                <a:gd name="connsiteY63" fmla="*/ 616960 h 1233916"/>
                <a:gd name="connsiteX64" fmla="*/ 1442276 w 5420048"/>
                <a:gd name="connsiteY64" fmla="*/ 600725 h 1233916"/>
                <a:gd name="connsiteX65" fmla="*/ 1401690 w 5420048"/>
                <a:gd name="connsiteY65" fmla="*/ 600725 h 1233916"/>
                <a:gd name="connsiteX66" fmla="*/ 1401690 w 5420048"/>
                <a:gd name="connsiteY66" fmla="*/ 581783 h 1233916"/>
                <a:gd name="connsiteX67" fmla="*/ 1363809 w 5420048"/>
                <a:gd name="connsiteY67" fmla="*/ 581783 h 1233916"/>
                <a:gd name="connsiteX68" fmla="*/ 1363809 w 5420048"/>
                <a:gd name="connsiteY68" fmla="*/ 560135 h 1233916"/>
                <a:gd name="connsiteX69" fmla="*/ 1290742 w 5420048"/>
                <a:gd name="connsiteY69" fmla="*/ 560135 h 1233916"/>
                <a:gd name="connsiteX70" fmla="*/ 1290742 w 5420048"/>
                <a:gd name="connsiteY70" fmla="*/ 541194 h 1233916"/>
                <a:gd name="connsiteX71" fmla="*/ 1271807 w 5420048"/>
                <a:gd name="connsiteY71" fmla="*/ 541194 h 1233916"/>
                <a:gd name="connsiteX72" fmla="*/ 1271807 w 5420048"/>
                <a:gd name="connsiteY72" fmla="*/ 522251 h 1233916"/>
                <a:gd name="connsiteX73" fmla="*/ 1201445 w 5420048"/>
                <a:gd name="connsiteY73" fmla="*/ 522251 h 1233916"/>
                <a:gd name="connsiteX74" fmla="*/ 1201445 w 5420048"/>
                <a:gd name="connsiteY74" fmla="*/ 508722 h 1233916"/>
                <a:gd name="connsiteX75" fmla="*/ 1182510 w 5420048"/>
                <a:gd name="connsiteY75" fmla="*/ 508722 h 1233916"/>
                <a:gd name="connsiteX76" fmla="*/ 1182510 w 5420048"/>
                <a:gd name="connsiteY76" fmla="*/ 503310 h 1233916"/>
                <a:gd name="connsiteX77" fmla="*/ 1155449 w 5420048"/>
                <a:gd name="connsiteY77" fmla="*/ 503310 h 1233916"/>
                <a:gd name="connsiteX78" fmla="*/ 1155449 w 5420048"/>
                <a:gd name="connsiteY78" fmla="*/ 481662 h 1233916"/>
                <a:gd name="connsiteX79" fmla="*/ 1098623 w 5420048"/>
                <a:gd name="connsiteY79" fmla="*/ 481662 h 1233916"/>
                <a:gd name="connsiteX80" fmla="*/ 1098623 w 5420048"/>
                <a:gd name="connsiteY80" fmla="*/ 462720 h 1233916"/>
                <a:gd name="connsiteX81" fmla="*/ 1079678 w 5420048"/>
                <a:gd name="connsiteY81" fmla="*/ 462720 h 1233916"/>
                <a:gd name="connsiteX82" fmla="*/ 1079678 w 5420048"/>
                <a:gd name="connsiteY82" fmla="*/ 468132 h 1233916"/>
                <a:gd name="connsiteX83" fmla="*/ 1047207 w 5420048"/>
                <a:gd name="connsiteY83" fmla="*/ 468132 h 1233916"/>
                <a:gd name="connsiteX84" fmla="*/ 1047207 w 5420048"/>
                <a:gd name="connsiteY84" fmla="*/ 430248 h 1233916"/>
                <a:gd name="connsiteX85" fmla="*/ 979561 w 5420048"/>
                <a:gd name="connsiteY85" fmla="*/ 430248 h 1233916"/>
                <a:gd name="connsiteX86" fmla="*/ 979561 w 5420048"/>
                <a:gd name="connsiteY86" fmla="*/ 411307 h 1233916"/>
                <a:gd name="connsiteX87" fmla="*/ 949794 w 5420048"/>
                <a:gd name="connsiteY87" fmla="*/ 411307 h 1233916"/>
                <a:gd name="connsiteX88" fmla="*/ 949794 w 5420048"/>
                <a:gd name="connsiteY88" fmla="*/ 400483 h 1233916"/>
                <a:gd name="connsiteX89" fmla="*/ 901087 w 5420048"/>
                <a:gd name="connsiteY89" fmla="*/ 400483 h 1233916"/>
                <a:gd name="connsiteX90" fmla="*/ 901087 w 5420048"/>
                <a:gd name="connsiteY90" fmla="*/ 381541 h 1233916"/>
                <a:gd name="connsiteX91" fmla="*/ 844262 w 5420048"/>
                <a:gd name="connsiteY91" fmla="*/ 381541 h 1233916"/>
                <a:gd name="connsiteX92" fmla="*/ 844262 w 5420048"/>
                <a:gd name="connsiteY92" fmla="*/ 362600 h 1233916"/>
                <a:gd name="connsiteX93" fmla="*/ 806378 w 5420048"/>
                <a:gd name="connsiteY93" fmla="*/ 362600 h 1233916"/>
                <a:gd name="connsiteX94" fmla="*/ 806378 w 5420048"/>
                <a:gd name="connsiteY94" fmla="*/ 338246 h 1233916"/>
                <a:gd name="connsiteX95" fmla="*/ 749553 w 5420048"/>
                <a:gd name="connsiteY95" fmla="*/ 338246 h 1233916"/>
                <a:gd name="connsiteX96" fmla="*/ 749553 w 5420048"/>
                <a:gd name="connsiteY96" fmla="*/ 313892 h 1233916"/>
                <a:gd name="connsiteX97" fmla="*/ 714375 w 5420048"/>
                <a:gd name="connsiteY97" fmla="*/ 313892 h 1233916"/>
                <a:gd name="connsiteX98" fmla="*/ 714375 w 5420048"/>
                <a:gd name="connsiteY98" fmla="*/ 281420 h 1233916"/>
                <a:gd name="connsiteX99" fmla="*/ 649432 w 5420048"/>
                <a:gd name="connsiteY99" fmla="*/ 281420 h 1233916"/>
                <a:gd name="connsiteX100" fmla="*/ 649432 w 5420048"/>
                <a:gd name="connsiteY100" fmla="*/ 276009 h 1233916"/>
                <a:gd name="connsiteX101" fmla="*/ 622372 w 5420048"/>
                <a:gd name="connsiteY101" fmla="*/ 276009 h 1233916"/>
                <a:gd name="connsiteX102" fmla="*/ 622372 w 5420048"/>
                <a:gd name="connsiteY102" fmla="*/ 257067 h 1233916"/>
                <a:gd name="connsiteX103" fmla="*/ 592606 w 5420048"/>
                <a:gd name="connsiteY103" fmla="*/ 257067 h 1233916"/>
                <a:gd name="connsiteX104" fmla="*/ 592606 w 5420048"/>
                <a:gd name="connsiteY104" fmla="*/ 232713 h 1233916"/>
                <a:gd name="connsiteX105" fmla="*/ 530369 w 5420048"/>
                <a:gd name="connsiteY105" fmla="*/ 232713 h 1233916"/>
                <a:gd name="connsiteX106" fmla="*/ 530369 w 5420048"/>
                <a:gd name="connsiteY106" fmla="*/ 213771 h 1233916"/>
                <a:gd name="connsiteX107" fmla="*/ 476250 w 5420048"/>
                <a:gd name="connsiteY107" fmla="*/ 213771 h 1233916"/>
                <a:gd name="connsiteX108" fmla="*/ 476250 w 5420048"/>
                <a:gd name="connsiteY108" fmla="*/ 202948 h 1233916"/>
                <a:gd name="connsiteX109" fmla="*/ 438366 w 5420048"/>
                <a:gd name="connsiteY109" fmla="*/ 202948 h 1233916"/>
                <a:gd name="connsiteX110" fmla="*/ 438366 w 5420048"/>
                <a:gd name="connsiteY110" fmla="*/ 184005 h 1233916"/>
                <a:gd name="connsiteX111" fmla="*/ 403188 w 5420048"/>
                <a:gd name="connsiteY111" fmla="*/ 184005 h 1233916"/>
                <a:gd name="connsiteX112" fmla="*/ 403188 w 5420048"/>
                <a:gd name="connsiteY112" fmla="*/ 167770 h 1233916"/>
                <a:gd name="connsiteX113" fmla="*/ 335540 w 5420048"/>
                <a:gd name="connsiteY113" fmla="*/ 167770 h 1233916"/>
                <a:gd name="connsiteX114" fmla="*/ 335540 w 5420048"/>
                <a:gd name="connsiteY114" fmla="*/ 146123 h 1233916"/>
                <a:gd name="connsiteX115" fmla="*/ 276009 w 5420048"/>
                <a:gd name="connsiteY115" fmla="*/ 146123 h 1233916"/>
                <a:gd name="connsiteX116" fmla="*/ 276009 w 5420048"/>
                <a:gd name="connsiteY116" fmla="*/ 121769 h 1233916"/>
                <a:gd name="connsiteX117" fmla="*/ 211065 w 5420048"/>
                <a:gd name="connsiteY117" fmla="*/ 121769 h 1233916"/>
                <a:gd name="connsiteX118" fmla="*/ 211065 w 5420048"/>
                <a:gd name="connsiteY118" fmla="*/ 116357 h 1233916"/>
                <a:gd name="connsiteX119" fmla="*/ 170476 w 5420048"/>
                <a:gd name="connsiteY119" fmla="*/ 116357 h 1233916"/>
                <a:gd name="connsiteX120" fmla="*/ 170476 w 5420048"/>
                <a:gd name="connsiteY120" fmla="*/ 89297 h 1233916"/>
                <a:gd name="connsiteX121" fmla="*/ 121769 w 5420048"/>
                <a:gd name="connsiteY121" fmla="*/ 89297 h 1233916"/>
                <a:gd name="connsiteX122" fmla="*/ 121769 w 5420048"/>
                <a:gd name="connsiteY122" fmla="*/ 70355 h 1233916"/>
                <a:gd name="connsiteX123" fmla="*/ 81179 w 5420048"/>
                <a:gd name="connsiteY123" fmla="*/ 70355 h 1233916"/>
                <a:gd name="connsiteX124" fmla="*/ 81179 w 5420048"/>
                <a:gd name="connsiteY124" fmla="*/ 54120 h 1233916"/>
                <a:gd name="connsiteX125" fmla="*/ 64943 w 5420048"/>
                <a:gd name="connsiteY125" fmla="*/ 54120 h 1233916"/>
                <a:gd name="connsiteX126" fmla="*/ 64943 w 5420048"/>
                <a:gd name="connsiteY126" fmla="*/ 40590 h 1233916"/>
                <a:gd name="connsiteX127" fmla="*/ 43295 w 5420048"/>
                <a:gd name="connsiteY127" fmla="*/ 40590 h 1233916"/>
                <a:gd name="connsiteX128" fmla="*/ 43295 w 5420048"/>
                <a:gd name="connsiteY128" fmla="*/ 0 h 1233916"/>
                <a:gd name="connsiteX129" fmla="*/ 0 w 5420048"/>
                <a:gd name="connsiteY129" fmla="*/ 0 h 123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5420048" h="1233916">
                  <a:moveTo>
                    <a:pt x="5420049" y="1233917"/>
                  </a:moveTo>
                  <a:lnTo>
                    <a:pt x="4121182" y="1233917"/>
                  </a:lnTo>
                  <a:lnTo>
                    <a:pt x="4121182" y="1190625"/>
                  </a:lnTo>
                  <a:lnTo>
                    <a:pt x="4031885" y="1190625"/>
                  </a:lnTo>
                  <a:lnTo>
                    <a:pt x="4031885" y="1147334"/>
                  </a:lnTo>
                  <a:lnTo>
                    <a:pt x="3934473" y="1147334"/>
                  </a:lnTo>
                  <a:lnTo>
                    <a:pt x="3934473" y="1098624"/>
                  </a:lnTo>
                  <a:lnTo>
                    <a:pt x="3828945" y="1098624"/>
                  </a:lnTo>
                  <a:lnTo>
                    <a:pt x="3828945" y="1066153"/>
                  </a:lnTo>
                  <a:lnTo>
                    <a:pt x="3420342" y="1066153"/>
                  </a:lnTo>
                  <a:lnTo>
                    <a:pt x="3420342" y="1036387"/>
                  </a:lnTo>
                  <a:lnTo>
                    <a:pt x="3385166" y="1036387"/>
                  </a:lnTo>
                  <a:lnTo>
                    <a:pt x="3385166" y="1017442"/>
                  </a:lnTo>
                  <a:lnTo>
                    <a:pt x="3344570" y="1017442"/>
                  </a:lnTo>
                  <a:lnTo>
                    <a:pt x="3344570" y="1001211"/>
                  </a:lnTo>
                  <a:lnTo>
                    <a:pt x="3282334" y="1001211"/>
                  </a:lnTo>
                  <a:lnTo>
                    <a:pt x="3282334" y="984971"/>
                  </a:lnTo>
                  <a:lnTo>
                    <a:pt x="3206572" y="984971"/>
                  </a:lnTo>
                  <a:lnTo>
                    <a:pt x="3206572" y="974151"/>
                  </a:lnTo>
                  <a:lnTo>
                    <a:pt x="3087510" y="974151"/>
                  </a:lnTo>
                  <a:lnTo>
                    <a:pt x="3087510" y="952500"/>
                  </a:lnTo>
                  <a:lnTo>
                    <a:pt x="2919736" y="952500"/>
                  </a:lnTo>
                  <a:lnTo>
                    <a:pt x="2919736" y="936265"/>
                  </a:lnTo>
                  <a:lnTo>
                    <a:pt x="2822324" y="936265"/>
                  </a:lnTo>
                  <a:lnTo>
                    <a:pt x="2822324" y="925442"/>
                  </a:lnTo>
                  <a:lnTo>
                    <a:pt x="2708672" y="925442"/>
                  </a:lnTo>
                  <a:lnTo>
                    <a:pt x="2708672" y="903794"/>
                  </a:lnTo>
                  <a:lnTo>
                    <a:pt x="2624785" y="903794"/>
                  </a:lnTo>
                  <a:lnTo>
                    <a:pt x="2624785" y="887558"/>
                  </a:lnTo>
                  <a:lnTo>
                    <a:pt x="2535488" y="887558"/>
                  </a:lnTo>
                  <a:lnTo>
                    <a:pt x="2535488" y="868617"/>
                  </a:lnTo>
                  <a:lnTo>
                    <a:pt x="2400195" y="868617"/>
                  </a:lnTo>
                  <a:lnTo>
                    <a:pt x="2400195" y="855086"/>
                  </a:lnTo>
                  <a:lnTo>
                    <a:pt x="2354190" y="855086"/>
                  </a:lnTo>
                  <a:lnTo>
                    <a:pt x="2354190" y="838851"/>
                  </a:lnTo>
                  <a:lnTo>
                    <a:pt x="2254072" y="838851"/>
                  </a:lnTo>
                  <a:lnTo>
                    <a:pt x="2254072" y="830733"/>
                  </a:lnTo>
                  <a:lnTo>
                    <a:pt x="2143125" y="830733"/>
                  </a:lnTo>
                  <a:lnTo>
                    <a:pt x="2143125" y="798261"/>
                  </a:lnTo>
                  <a:lnTo>
                    <a:pt x="2110654" y="798261"/>
                  </a:lnTo>
                  <a:lnTo>
                    <a:pt x="2110654" y="792849"/>
                  </a:lnTo>
                  <a:lnTo>
                    <a:pt x="2056533" y="792849"/>
                  </a:lnTo>
                  <a:lnTo>
                    <a:pt x="2056533" y="779320"/>
                  </a:lnTo>
                  <a:lnTo>
                    <a:pt x="1983477" y="779320"/>
                  </a:lnTo>
                  <a:lnTo>
                    <a:pt x="1983477" y="760377"/>
                  </a:lnTo>
                  <a:lnTo>
                    <a:pt x="1932061" y="760377"/>
                  </a:lnTo>
                  <a:lnTo>
                    <a:pt x="1932061" y="744142"/>
                  </a:lnTo>
                  <a:lnTo>
                    <a:pt x="1850879" y="744142"/>
                  </a:lnTo>
                  <a:lnTo>
                    <a:pt x="1850879" y="722495"/>
                  </a:lnTo>
                  <a:lnTo>
                    <a:pt x="1764287" y="722495"/>
                  </a:lnTo>
                  <a:lnTo>
                    <a:pt x="1764287" y="714376"/>
                  </a:lnTo>
                  <a:lnTo>
                    <a:pt x="1729111" y="714376"/>
                  </a:lnTo>
                  <a:lnTo>
                    <a:pt x="1729111" y="684611"/>
                  </a:lnTo>
                  <a:lnTo>
                    <a:pt x="1677695" y="684611"/>
                  </a:lnTo>
                  <a:lnTo>
                    <a:pt x="1677695" y="676493"/>
                  </a:lnTo>
                  <a:lnTo>
                    <a:pt x="1642520" y="676493"/>
                  </a:lnTo>
                  <a:lnTo>
                    <a:pt x="1642520" y="657551"/>
                  </a:lnTo>
                  <a:lnTo>
                    <a:pt x="1577578" y="657551"/>
                  </a:lnTo>
                  <a:lnTo>
                    <a:pt x="1577578" y="654844"/>
                  </a:lnTo>
                  <a:lnTo>
                    <a:pt x="1545107" y="654844"/>
                  </a:lnTo>
                  <a:lnTo>
                    <a:pt x="1545107" y="627785"/>
                  </a:lnTo>
                  <a:lnTo>
                    <a:pt x="1477461" y="627785"/>
                  </a:lnTo>
                  <a:lnTo>
                    <a:pt x="1477461" y="616960"/>
                  </a:lnTo>
                  <a:lnTo>
                    <a:pt x="1442276" y="616960"/>
                  </a:lnTo>
                  <a:lnTo>
                    <a:pt x="1442276" y="600725"/>
                  </a:lnTo>
                  <a:lnTo>
                    <a:pt x="1401690" y="600725"/>
                  </a:lnTo>
                  <a:lnTo>
                    <a:pt x="1401690" y="581783"/>
                  </a:lnTo>
                  <a:lnTo>
                    <a:pt x="1363809" y="581783"/>
                  </a:lnTo>
                  <a:lnTo>
                    <a:pt x="1363809" y="560135"/>
                  </a:lnTo>
                  <a:lnTo>
                    <a:pt x="1290742" y="560135"/>
                  </a:lnTo>
                  <a:lnTo>
                    <a:pt x="1290742" y="541194"/>
                  </a:lnTo>
                  <a:lnTo>
                    <a:pt x="1271807" y="541194"/>
                  </a:lnTo>
                  <a:lnTo>
                    <a:pt x="1271807" y="522251"/>
                  </a:lnTo>
                  <a:lnTo>
                    <a:pt x="1201445" y="522251"/>
                  </a:lnTo>
                  <a:lnTo>
                    <a:pt x="1201445" y="508722"/>
                  </a:lnTo>
                  <a:lnTo>
                    <a:pt x="1182510" y="508722"/>
                  </a:lnTo>
                  <a:lnTo>
                    <a:pt x="1182510" y="503310"/>
                  </a:lnTo>
                  <a:lnTo>
                    <a:pt x="1155449" y="503310"/>
                  </a:lnTo>
                  <a:lnTo>
                    <a:pt x="1155449" y="481662"/>
                  </a:lnTo>
                  <a:lnTo>
                    <a:pt x="1098623" y="481662"/>
                  </a:lnTo>
                  <a:lnTo>
                    <a:pt x="1098623" y="462720"/>
                  </a:lnTo>
                  <a:lnTo>
                    <a:pt x="1079678" y="462720"/>
                  </a:lnTo>
                  <a:lnTo>
                    <a:pt x="1079678" y="468132"/>
                  </a:lnTo>
                  <a:lnTo>
                    <a:pt x="1047207" y="468132"/>
                  </a:lnTo>
                  <a:lnTo>
                    <a:pt x="1047207" y="430248"/>
                  </a:lnTo>
                  <a:lnTo>
                    <a:pt x="979561" y="430248"/>
                  </a:lnTo>
                  <a:lnTo>
                    <a:pt x="979561" y="411307"/>
                  </a:lnTo>
                  <a:lnTo>
                    <a:pt x="949794" y="411307"/>
                  </a:lnTo>
                  <a:lnTo>
                    <a:pt x="949794" y="400483"/>
                  </a:lnTo>
                  <a:lnTo>
                    <a:pt x="901087" y="400483"/>
                  </a:lnTo>
                  <a:lnTo>
                    <a:pt x="901087" y="381541"/>
                  </a:lnTo>
                  <a:lnTo>
                    <a:pt x="844262" y="381541"/>
                  </a:lnTo>
                  <a:lnTo>
                    <a:pt x="844262" y="362600"/>
                  </a:lnTo>
                  <a:lnTo>
                    <a:pt x="806378" y="362600"/>
                  </a:lnTo>
                  <a:lnTo>
                    <a:pt x="806378" y="338246"/>
                  </a:lnTo>
                  <a:lnTo>
                    <a:pt x="749553" y="338246"/>
                  </a:lnTo>
                  <a:lnTo>
                    <a:pt x="749553" y="313892"/>
                  </a:lnTo>
                  <a:lnTo>
                    <a:pt x="714375" y="313892"/>
                  </a:lnTo>
                  <a:lnTo>
                    <a:pt x="714375" y="281420"/>
                  </a:lnTo>
                  <a:lnTo>
                    <a:pt x="649432" y="281420"/>
                  </a:lnTo>
                  <a:lnTo>
                    <a:pt x="649432" y="276009"/>
                  </a:lnTo>
                  <a:lnTo>
                    <a:pt x="622372" y="276009"/>
                  </a:lnTo>
                  <a:lnTo>
                    <a:pt x="622372" y="257067"/>
                  </a:lnTo>
                  <a:lnTo>
                    <a:pt x="592606" y="257067"/>
                  </a:lnTo>
                  <a:lnTo>
                    <a:pt x="592606" y="232713"/>
                  </a:lnTo>
                  <a:lnTo>
                    <a:pt x="530369" y="232713"/>
                  </a:lnTo>
                  <a:lnTo>
                    <a:pt x="530369" y="213771"/>
                  </a:lnTo>
                  <a:lnTo>
                    <a:pt x="476250" y="213771"/>
                  </a:lnTo>
                  <a:lnTo>
                    <a:pt x="476250" y="202948"/>
                  </a:lnTo>
                  <a:lnTo>
                    <a:pt x="438366" y="202948"/>
                  </a:lnTo>
                  <a:lnTo>
                    <a:pt x="438366" y="184005"/>
                  </a:lnTo>
                  <a:lnTo>
                    <a:pt x="403188" y="184005"/>
                  </a:lnTo>
                  <a:lnTo>
                    <a:pt x="403188" y="167770"/>
                  </a:lnTo>
                  <a:lnTo>
                    <a:pt x="335540" y="167770"/>
                  </a:lnTo>
                  <a:lnTo>
                    <a:pt x="335540" y="146123"/>
                  </a:lnTo>
                  <a:lnTo>
                    <a:pt x="276009" y="146123"/>
                  </a:lnTo>
                  <a:lnTo>
                    <a:pt x="276009" y="121769"/>
                  </a:lnTo>
                  <a:lnTo>
                    <a:pt x="211065" y="121769"/>
                  </a:lnTo>
                  <a:lnTo>
                    <a:pt x="211065" y="116357"/>
                  </a:lnTo>
                  <a:lnTo>
                    <a:pt x="170476" y="116357"/>
                  </a:lnTo>
                  <a:lnTo>
                    <a:pt x="170476" y="89297"/>
                  </a:lnTo>
                  <a:lnTo>
                    <a:pt x="121769" y="89297"/>
                  </a:lnTo>
                  <a:lnTo>
                    <a:pt x="121769" y="70355"/>
                  </a:lnTo>
                  <a:lnTo>
                    <a:pt x="81179" y="70355"/>
                  </a:lnTo>
                  <a:lnTo>
                    <a:pt x="81179" y="54120"/>
                  </a:lnTo>
                  <a:lnTo>
                    <a:pt x="64943" y="54120"/>
                  </a:lnTo>
                  <a:lnTo>
                    <a:pt x="64943" y="40590"/>
                  </a:lnTo>
                  <a:lnTo>
                    <a:pt x="43295" y="40590"/>
                  </a:lnTo>
                  <a:lnTo>
                    <a:pt x="43295" y="0"/>
                  </a:lnTo>
                  <a:lnTo>
                    <a:pt x="0" y="0"/>
                  </a:lnTo>
                </a:path>
              </a:pathLst>
            </a:custGeom>
            <a:noFill/>
            <a:ln w="2222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1" name="Freeform: Shape 550">
              <a:extLst>
                <a:ext uri="{FF2B5EF4-FFF2-40B4-BE49-F238E27FC236}">
                  <a16:creationId xmlns:a16="http://schemas.microsoft.com/office/drawing/2014/main" id="{A29E5D21-C628-4726-9203-A4F80BDE2583}"/>
                </a:ext>
              </a:extLst>
            </p:cNvPr>
            <p:cNvSpPr/>
            <p:nvPr/>
          </p:nvSpPr>
          <p:spPr>
            <a:xfrm>
              <a:off x="6771200" y="1997919"/>
              <a:ext cx="4464000" cy="735121"/>
            </a:xfrm>
            <a:custGeom>
              <a:avLst/>
              <a:gdLst>
                <a:gd name="connsiteX0" fmla="*/ 5509351 w 5509351"/>
                <a:gd name="connsiteY0" fmla="*/ 933559 h 933558"/>
                <a:gd name="connsiteX1" fmla="*/ 4838267 w 5509351"/>
                <a:gd name="connsiteY1" fmla="*/ 933559 h 933558"/>
                <a:gd name="connsiteX2" fmla="*/ 4838267 w 5509351"/>
                <a:gd name="connsiteY2" fmla="*/ 895675 h 933558"/>
                <a:gd name="connsiteX3" fmla="*/ 4743560 w 5509351"/>
                <a:gd name="connsiteY3" fmla="*/ 895675 h 933558"/>
                <a:gd name="connsiteX4" fmla="*/ 4743560 w 5509351"/>
                <a:gd name="connsiteY4" fmla="*/ 857791 h 933558"/>
                <a:gd name="connsiteX5" fmla="*/ 4370133 w 5509351"/>
                <a:gd name="connsiteY5" fmla="*/ 857791 h 933558"/>
                <a:gd name="connsiteX6" fmla="*/ 4370133 w 5509351"/>
                <a:gd name="connsiteY6" fmla="*/ 833438 h 933558"/>
                <a:gd name="connsiteX7" fmla="*/ 4267310 w 5509351"/>
                <a:gd name="connsiteY7" fmla="*/ 833438 h 933558"/>
                <a:gd name="connsiteX8" fmla="*/ 4267310 w 5509351"/>
                <a:gd name="connsiteY8" fmla="*/ 822613 h 933558"/>
                <a:gd name="connsiteX9" fmla="*/ 4102242 w 5509351"/>
                <a:gd name="connsiteY9" fmla="*/ 822613 h 933558"/>
                <a:gd name="connsiteX10" fmla="*/ 4102242 w 5509351"/>
                <a:gd name="connsiteY10" fmla="*/ 803672 h 933558"/>
                <a:gd name="connsiteX11" fmla="*/ 3945298 w 5509351"/>
                <a:gd name="connsiteY11" fmla="*/ 803672 h 933558"/>
                <a:gd name="connsiteX12" fmla="*/ 3945298 w 5509351"/>
                <a:gd name="connsiteY12" fmla="*/ 790142 h 933558"/>
                <a:gd name="connsiteX13" fmla="*/ 3812710 w 5509351"/>
                <a:gd name="connsiteY13" fmla="*/ 790142 h 933558"/>
                <a:gd name="connsiteX14" fmla="*/ 3812710 w 5509351"/>
                <a:gd name="connsiteY14" fmla="*/ 776612 h 933558"/>
                <a:gd name="connsiteX15" fmla="*/ 3631402 w 5509351"/>
                <a:gd name="connsiteY15" fmla="*/ 776612 h 933558"/>
                <a:gd name="connsiteX16" fmla="*/ 3631402 w 5509351"/>
                <a:gd name="connsiteY16" fmla="*/ 757671 h 933558"/>
                <a:gd name="connsiteX17" fmla="*/ 3558345 w 5509351"/>
                <a:gd name="connsiteY17" fmla="*/ 757671 h 933558"/>
                <a:gd name="connsiteX18" fmla="*/ 3558345 w 5509351"/>
                <a:gd name="connsiteY18" fmla="*/ 749553 h 933558"/>
                <a:gd name="connsiteX19" fmla="*/ 3441988 w 5509351"/>
                <a:gd name="connsiteY19" fmla="*/ 749553 h 933558"/>
                <a:gd name="connsiteX20" fmla="*/ 3441988 w 5509351"/>
                <a:gd name="connsiteY20" fmla="*/ 730610 h 933558"/>
                <a:gd name="connsiteX21" fmla="*/ 3371636 w 5509351"/>
                <a:gd name="connsiteY21" fmla="*/ 730610 h 933558"/>
                <a:gd name="connsiteX22" fmla="*/ 3371636 w 5509351"/>
                <a:gd name="connsiteY22" fmla="*/ 717081 h 933558"/>
                <a:gd name="connsiteX23" fmla="*/ 3233629 w 5509351"/>
                <a:gd name="connsiteY23" fmla="*/ 717081 h 933558"/>
                <a:gd name="connsiteX24" fmla="*/ 3233629 w 5509351"/>
                <a:gd name="connsiteY24" fmla="*/ 695434 h 933558"/>
                <a:gd name="connsiteX25" fmla="*/ 3084800 w 5509351"/>
                <a:gd name="connsiteY25" fmla="*/ 695434 h 933558"/>
                <a:gd name="connsiteX26" fmla="*/ 3084800 w 5509351"/>
                <a:gd name="connsiteY26" fmla="*/ 676491 h 933558"/>
                <a:gd name="connsiteX27" fmla="*/ 2976558 w 5509351"/>
                <a:gd name="connsiteY27" fmla="*/ 676491 h 933558"/>
                <a:gd name="connsiteX28" fmla="*/ 2976558 w 5509351"/>
                <a:gd name="connsiteY28" fmla="*/ 668374 h 933558"/>
                <a:gd name="connsiteX29" fmla="*/ 2895386 w 5509351"/>
                <a:gd name="connsiteY29" fmla="*/ 668374 h 933558"/>
                <a:gd name="connsiteX30" fmla="*/ 2895386 w 5509351"/>
                <a:gd name="connsiteY30" fmla="*/ 644020 h 933558"/>
                <a:gd name="connsiteX31" fmla="*/ 2830445 w 5509351"/>
                <a:gd name="connsiteY31" fmla="*/ 644020 h 933558"/>
                <a:gd name="connsiteX32" fmla="*/ 2830445 w 5509351"/>
                <a:gd name="connsiteY32" fmla="*/ 633196 h 933558"/>
                <a:gd name="connsiteX33" fmla="*/ 2789849 w 5509351"/>
                <a:gd name="connsiteY33" fmla="*/ 633196 h 933558"/>
                <a:gd name="connsiteX34" fmla="*/ 2789849 w 5509351"/>
                <a:gd name="connsiteY34" fmla="*/ 616960 h 933558"/>
                <a:gd name="connsiteX35" fmla="*/ 2716793 w 5509351"/>
                <a:gd name="connsiteY35" fmla="*/ 616960 h 933558"/>
                <a:gd name="connsiteX36" fmla="*/ 2716793 w 5509351"/>
                <a:gd name="connsiteY36" fmla="*/ 598019 h 933558"/>
                <a:gd name="connsiteX37" fmla="*/ 2638316 w 5509351"/>
                <a:gd name="connsiteY37" fmla="*/ 598019 h 933558"/>
                <a:gd name="connsiteX38" fmla="*/ 2638316 w 5509351"/>
                <a:gd name="connsiteY38" fmla="*/ 576371 h 933558"/>
                <a:gd name="connsiteX39" fmla="*/ 2521959 w 5509351"/>
                <a:gd name="connsiteY39" fmla="*/ 576371 h 933558"/>
                <a:gd name="connsiteX40" fmla="*/ 2521959 w 5509351"/>
                <a:gd name="connsiteY40" fmla="*/ 560135 h 933558"/>
                <a:gd name="connsiteX41" fmla="*/ 2435367 w 5509351"/>
                <a:gd name="connsiteY41" fmla="*/ 560135 h 933558"/>
                <a:gd name="connsiteX42" fmla="*/ 2435367 w 5509351"/>
                <a:gd name="connsiteY42" fmla="*/ 541193 h 933558"/>
                <a:gd name="connsiteX43" fmla="*/ 2359605 w 5509351"/>
                <a:gd name="connsiteY43" fmla="*/ 541193 h 933558"/>
                <a:gd name="connsiteX44" fmla="*/ 2359605 w 5509351"/>
                <a:gd name="connsiteY44" fmla="*/ 522251 h 933558"/>
                <a:gd name="connsiteX45" fmla="*/ 2275718 w 5509351"/>
                <a:gd name="connsiteY45" fmla="*/ 522251 h 933558"/>
                <a:gd name="connsiteX46" fmla="*/ 2275718 w 5509351"/>
                <a:gd name="connsiteY46" fmla="*/ 514133 h 933558"/>
                <a:gd name="connsiteX47" fmla="*/ 2189127 w 5509351"/>
                <a:gd name="connsiteY47" fmla="*/ 514133 h 933558"/>
                <a:gd name="connsiteX48" fmla="*/ 2189127 w 5509351"/>
                <a:gd name="connsiteY48" fmla="*/ 495191 h 933558"/>
                <a:gd name="connsiteX49" fmla="*/ 2107945 w 5509351"/>
                <a:gd name="connsiteY49" fmla="*/ 495191 h 933558"/>
                <a:gd name="connsiteX50" fmla="*/ 2107945 w 5509351"/>
                <a:gd name="connsiteY50" fmla="*/ 484368 h 933558"/>
                <a:gd name="connsiteX51" fmla="*/ 2026773 w 5509351"/>
                <a:gd name="connsiteY51" fmla="*/ 484368 h 933558"/>
                <a:gd name="connsiteX52" fmla="*/ 2026773 w 5509351"/>
                <a:gd name="connsiteY52" fmla="*/ 470838 h 933558"/>
                <a:gd name="connsiteX53" fmla="*/ 1942886 w 5509351"/>
                <a:gd name="connsiteY53" fmla="*/ 470838 h 933558"/>
                <a:gd name="connsiteX54" fmla="*/ 1942886 w 5509351"/>
                <a:gd name="connsiteY54" fmla="*/ 451896 h 933558"/>
                <a:gd name="connsiteX55" fmla="*/ 1891470 w 5509351"/>
                <a:gd name="connsiteY55" fmla="*/ 451896 h 933558"/>
                <a:gd name="connsiteX56" fmla="*/ 1891470 w 5509351"/>
                <a:gd name="connsiteY56" fmla="*/ 430249 h 933558"/>
                <a:gd name="connsiteX57" fmla="*/ 1804878 w 5509351"/>
                <a:gd name="connsiteY57" fmla="*/ 430249 h 933558"/>
                <a:gd name="connsiteX58" fmla="*/ 1804878 w 5509351"/>
                <a:gd name="connsiteY58" fmla="*/ 414013 h 933558"/>
                <a:gd name="connsiteX59" fmla="*/ 1731822 w 5509351"/>
                <a:gd name="connsiteY59" fmla="*/ 414013 h 933558"/>
                <a:gd name="connsiteX60" fmla="*/ 1731822 w 5509351"/>
                <a:gd name="connsiteY60" fmla="*/ 405895 h 933558"/>
                <a:gd name="connsiteX61" fmla="*/ 1653345 w 5509351"/>
                <a:gd name="connsiteY61" fmla="*/ 405895 h 933558"/>
                <a:gd name="connsiteX62" fmla="*/ 1653345 w 5509351"/>
                <a:gd name="connsiteY62" fmla="*/ 378835 h 933558"/>
                <a:gd name="connsiteX63" fmla="*/ 1569459 w 5509351"/>
                <a:gd name="connsiteY63" fmla="*/ 378835 h 933558"/>
                <a:gd name="connsiteX64" fmla="*/ 1569459 w 5509351"/>
                <a:gd name="connsiteY64" fmla="*/ 359894 h 933558"/>
                <a:gd name="connsiteX65" fmla="*/ 1528873 w 5509351"/>
                <a:gd name="connsiteY65" fmla="*/ 359894 h 933558"/>
                <a:gd name="connsiteX66" fmla="*/ 1528873 w 5509351"/>
                <a:gd name="connsiteY66" fmla="*/ 343657 h 933558"/>
                <a:gd name="connsiteX67" fmla="*/ 1474752 w 5509351"/>
                <a:gd name="connsiteY67" fmla="*/ 343657 h 933558"/>
                <a:gd name="connsiteX68" fmla="*/ 1474752 w 5509351"/>
                <a:gd name="connsiteY68" fmla="*/ 335540 h 933558"/>
                <a:gd name="connsiteX69" fmla="*/ 1426041 w 5509351"/>
                <a:gd name="connsiteY69" fmla="*/ 335540 h 933558"/>
                <a:gd name="connsiteX70" fmla="*/ 1426041 w 5509351"/>
                <a:gd name="connsiteY70" fmla="*/ 322010 h 933558"/>
                <a:gd name="connsiteX71" fmla="*/ 1363804 w 5509351"/>
                <a:gd name="connsiteY71" fmla="*/ 322010 h 933558"/>
                <a:gd name="connsiteX72" fmla="*/ 1363804 w 5509351"/>
                <a:gd name="connsiteY72" fmla="*/ 300362 h 933558"/>
                <a:gd name="connsiteX73" fmla="*/ 1304273 w 5509351"/>
                <a:gd name="connsiteY73" fmla="*/ 300362 h 933558"/>
                <a:gd name="connsiteX74" fmla="*/ 1304273 w 5509351"/>
                <a:gd name="connsiteY74" fmla="*/ 286832 h 933558"/>
                <a:gd name="connsiteX75" fmla="*/ 1242037 w 5509351"/>
                <a:gd name="connsiteY75" fmla="*/ 286832 h 933558"/>
                <a:gd name="connsiteX76" fmla="*/ 1242037 w 5509351"/>
                <a:gd name="connsiteY76" fmla="*/ 273303 h 933558"/>
                <a:gd name="connsiteX77" fmla="*/ 1206861 w 5509351"/>
                <a:gd name="connsiteY77" fmla="*/ 273303 h 933558"/>
                <a:gd name="connsiteX78" fmla="*/ 1206861 w 5509351"/>
                <a:gd name="connsiteY78" fmla="*/ 257066 h 933558"/>
                <a:gd name="connsiteX79" fmla="*/ 1139214 w 5509351"/>
                <a:gd name="connsiteY79" fmla="*/ 257066 h 933558"/>
                <a:gd name="connsiteX80" fmla="*/ 1139214 w 5509351"/>
                <a:gd name="connsiteY80" fmla="*/ 243537 h 933558"/>
                <a:gd name="connsiteX81" fmla="*/ 1087798 w 5509351"/>
                <a:gd name="connsiteY81" fmla="*/ 243537 h 933558"/>
                <a:gd name="connsiteX82" fmla="*/ 1087798 w 5509351"/>
                <a:gd name="connsiteY82" fmla="*/ 219184 h 933558"/>
                <a:gd name="connsiteX83" fmla="*/ 1049918 w 5509351"/>
                <a:gd name="connsiteY83" fmla="*/ 219184 h 933558"/>
                <a:gd name="connsiteX84" fmla="*/ 1049918 w 5509351"/>
                <a:gd name="connsiteY84" fmla="*/ 205653 h 933558"/>
                <a:gd name="connsiteX85" fmla="*/ 976851 w 5509351"/>
                <a:gd name="connsiteY85" fmla="*/ 205653 h 933558"/>
                <a:gd name="connsiteX86" fmla="*/ 976851 w 5509351"/>
                <a:gd name="connsiteY86" fmla="*/ 181300 h 933558"/>
                <a:gd name="connsiteX87" fmla="*/ 922734 w 5509351"/>
                <a:gd name="connsiteY87" fmla="*/ 181300 h 933558"/>
                <a:gd name="connsiteX88" fmla="*/ 922734 w 5509351"/>
                <a:gd name="connsiteY88" fmla="*/ 167770 h 933558"/>
                <a:gd name="connsiteX89" fmla="*/ 871321 w 5509351"/>
                <a:gd name="connsiteY89" fmla="*/ 167770 h 933558"/>
                <a:gd name="connsiteX90" fmla="*/ 871321 w 5509351"/>
                <a:gd name="connsiteY90" fmla="*/ 154240 h 933558"/>
                <a:gd name="connsiteX91" fmla="*/ 814496 w 5509351"/>
                <a:gd name="connsiteY91" fmla="*/ 154240 h 933558"/>
                <a:gd name="connsiteX92" fmla="*/ 814496 w 5509351"/>
                <a:gd name="connsiteY92" fmla="*/ 140710 h 933558"/>
                <a:gd name="connsiteX93" fmla="*/ 763083 w 5509351"/>
                <a:gd name="connsiteY93" fmla="*/ 140710 h 933558"/>
                <a:gd name="connsiteX94" fmla="*/ 763083 w 5509351"/>
                <a:gd name="connsiteY94" fmla="*/ 132593 h 933558"/>
                <a:gd name="connsiteX95" fmla="*/ 695433 w 5509351"/>
                <a:gd name="connsiteY95" fmla="*/ 132593 h 933558"/>
                <a:gd name="connsiteX96" fmla="*/ 695433 w 5509351"/>
                <a:gd name="connsiteY96" fmla="*/ 105532 h 933558"/>
                <a:gd name="connsiteX97" fmla="*/ 622373 w 5509351"/>
                <a:gd name="connsiteY97" fmla="*/ 105532 h 933558"/>
                <a:gd name="connsiteX98" fmla="*/ 622373 w 5509351"/>
                <a:gd name="connsiteY98" fmla="*/ 92003 h 933558"/>
                <a:gd name="connsiteX99" fmla="*/ 587195 w 5509351"/>
                <a:gd name="connsiteY99" fmla="*/ 92003 h 933558"/>
                <a:gd name="connsiteX100" fmla="*/ 587195 w 5509351"/>
                <a:gd name="connsiteY100" fmla="*/ 73061 h 933558"/>
                <a:gd name="connsiteX101" fmla="*/ 489780 w 5509351"/>
                <a:gd name="connsiteY101" fmla="*/ 73061 h 933558"/>
                <a:gd name="connsiteX102" fmla="*/ 489780 w 5509351"/>
                <a:gd name="connsiteY102" fmla="*/ 62237 h 933558"/>
                <a:gd name="connsiteX103" fmla="*/ 441073 w 5509351"/>
                <a:gd name="connsiteY103" fmla="*/ 62237 h 933558"/>
                <a:gd name="connsiteX104" fmla="*/ 441073 w 5509351"/>
                <a:gd name="connsiteY104" fmla="*/ 51413 h 933558"/>
                <a:gd name="connsiteX105" fmla="*/ 351776 w 5509351"/>
                <a:gd name="connsiteY105" fmla="*/ 51413 h 933558"/>
                <a:gd name="connsiteX106" fmla="*/ 351776 w 5509351"/>
                <a:gd name="connsiteY106" fmla="*/ 32471 h 933558"/>
                <a:gd name="connsiteX107" fmla="*/ 240831 w 5509351"/>
                <a:gd name="connsiteY107" fmla="*/ 32471 h 933558"/>
                <a:gd name="connsiteX108" fmla="*/ 240831 w 5509351"/>
                <a:gd name="connsiteY108" fmla="*/ 0 h 933558"/>
                <a:gd name="connsiteX109" fmla="*/ 0 w 5509351"/>
                <a:gd name="connsiteY109" fmla="*/ 0 h 93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509351" h="933558">
                  <a:moveTo>
                    <a:pt x="5509351" y="933559"/>
                  </a:moveTo>
                  <a:lnTo>
                    <a:pt x="4838267" y="933559"/>
                  </a:lnTo>
                  <a:lnTo>
                    <a:pt x="4838267" y="895675"/>
                  </a:lnTo>
                  <a:lnTo>
                    <a:pt x="4743560" y="895675"/>
                  </a:lnTo>
                  <a:lnTo>
                    <a:pt x="4743560" y="857791"/>
                  </a:lnTo>
                  <a:lnTo>
                    <a:pt x="4370133" y="857791"/>
                  </a:lnTo>
                  <a:lnTo>
                    <a:pt x="4370133" y="833438"/>
                  </a:lnTo>
                  <a:lnTo>
                    <a:pt x="4267310" y="833438"/>
                  </a:lnTo>
                  <a:lnTo>
                    <a:pt x="4267310" y="822613"/>
                  </a:lnTo>
                  <a:lnTo>
                    <a:pt x="4102242" y="822613"/>
                  </a:lnTo>
                  <a:lnTo>
                    <a:pt x="4102242" y="803672"/>
                  </a:lnTo>
                  <a:lnTo>
                    <a:pt x="3945298" y="803672"/>
                  </a:lnTo>
                  <a:lnTo>
                    <a:pt x="3945298" y="790142"/>
                  </a:lnTo>
                  <a:lnTo>
                    <a:pt x="3812710" y="790142"/>
                  </a:lnTo>
                  <a:lnTo>
                    <a:pt x="3812710" y="776612"/>
                  </a:lnTo>
                  <a:lnTo>
                    <a:pt x="3631402" y="776612"/>
                  </a:lnTo>
                  <a:lnTo>
                    <a:pt x="3631402" y="757671"/>
                  </a:lnTo>
                  <a:lnTo>
                    <a:pt x="3558345" y="757671"/>
                  </a:lnTo>
                  <a:lnTo>
                    <a:pt x="3558345" y="749553"/>
                  </a:lnTo>
                  <a:lnTo>
                    <a:pt x="3441988" y="749553"/>
                  </a:lnTo>
                  <a:lnTo>
                    <a:pt x="3441988" y="730610"/>
                  </a:lnTo>
                  <a:lnTo>
                    <a:pt x="3371636" y="730610"/>
                  </a:lnTo>
                  <a:lnTo>
                    <a:pt x="3371636" y="717081"/>
                  </a:lnTo>
                  <a:lnTo>
                    <a:pt x="3233629" y="717081"/>
                  </a:lnTo>
                  <a:lnTo>
                    <a:pt x="3233629" y="695434"/>
                  </a:lnTo>
                  <a:lnTo>
                    <a:pt x="3084800" y="695434"/>
                  </a:lnTo>
                  <a:lnTo>
                    <a:pt x="3084800" y="676491"/>
                  </a:lnTo>
                  <a:lnTo>
                    <a:pt x="2976558" y="676491"/>
                  </a:lnTo>
                  <a:lnTo>
                    <a:pt x="2976558" y="668374"/>
                  </a:lnTo>
                  <a:lnTo>
                    <a:pt x="2895386" y="668374"/>
                  </a:lnTo>
                  <a:lnTo>
                    <a:pt x="2895386" y="644020"/>
                  </a:lnTo>
                  <a:lnTo>
                    <a:pt x="2830445" y="644020"/>
                  </a:lnTo>
                  <a:lnTo>
                    <a:pt x="2830445" y="633196"/>
                  </a:lnTo>
                  <a:lnTo>
                    <a:pt x="2789849" y="633196"/>
                  </a:lnTo>
                  <a:lnTo>
                    <a:pt x="2789849" y="616960"/>
                  </a:lnTo>
                  <a:lnTo>
                    <a:pt x="2716793" y="616960"/>
                  </a:lnTo>
                  <a:lnTo>
                    <a:pt x="2716793" y="598019"/>
                  </a:lnTo>
                  <a:lnTo>
                    <a:pt x="2638316" y="598019"/>
                  </a:lnTo>
                  <a:lnTo>
                    <a:pt x="2638316" y="576371"/>
                  </a:lnTo>
                  <a:lnTo>
                    <a:pt x="2521959" y="576371"/>
                  </a:lnTo>
                  <a:lnTo>
                    <a:pt x="2521959" y="560135"/>
                  </a:lnTo>
                  <a:lnTo>
                    <a:pt x="2435367" y="560135"/>
                  </a:lnTo>
                  <a:lnTo>
                    <a:pt x="2435367" y="541193"/>
                  </a:lnTo>
                  <a:lnTo>
                    <a:pt x="2359605" y="541193"/>
                  </a:lnTo>
                  <a:lnTo>
                    <a:pt x="2359605" y="522251"/>
                  </a:lnTo>
                  <a:lnTo>
                    <a:pt x="2275718" y="522251"/>
                  </a:lnTo>
                  <a:lnTo>
                    <a:pt x="2275718" y="514133"/>
                  </a:lnTo>
                  <a:lnTo>
                    <a:pt x="2189127" y="514133"/>
                  </a:lnTo>
                  <a:lnTo>
                    <a:pt x="2189127" y="495191"/>
                  </a:lnTo>
                  <a:lnTo>
                    <a:pt x="2107945" y="495191"/>
                  </a:lnTo>
                  <a:lnTo>
                    <a:pt x="2107945" y="484368"/>
                  </a:lnTo>
                  <a:lnTo>
                    <a:pt x="2026773" y="484368"/>
                  </a:lnTo>
                  <a:lnTo>
                    <a:pt x="2026773" y="470838"/>
                  </a:lnTo>
                  <a:lnTo>
                    <a:pt x="1942886" y="470838"/>
                  </a:lnTo>
                  <a:lnTo>
                    <a:pt x="1942886" y="451896"/>
                  </a:lnTo>
                  <a:lnTo>
                    <a:pt x="1891470" y="451896"/>
                  </a:lnTo>
                  <a:lnTo>
                    <a:pt x="1891470" y="430249"/>
                  </a:lnTo>
                  <a:lnTo>
                    <a:pt x="1804878" y="430249"/>
                  </a:lnTo>
                  <a:lnTo>
                    <a:pt x="1804878" y="414013"/>
                  </a:lnTo>
                  <a:lnTo>
                    <a:pt x="1731822" y="414013"/>
                  </a:lnTo>
                  <a:lnTo>
                    <a:pt x="1731822" y="405895"/>
                  </a:lnTo>
                  <a:lnTo>
                    <a:pt x="1653345" y="405895"/>
                  </a:lnTo>
                  <a:lnTo>
                    <a:pt x="1653345" y="378835"/>
                  </a:lnTo>
                  <a:lnTo>
                    <a:pt x="1569459" y="378835"/>
                  </a:lnTo>
                  <a:lnTo>
                    <a:pt x="1569459" y="359894"/>
                  </a:lnTo>
                  <a:lnTo>
                    <a:pt x="1528873" y="359894"/>
                  </a:lnTo>
                  <a:lnTo>
                    <a:pt x="1528873" y="343657"/>
                  </a:lnTo>
                  <a:lnTo>
                    <a:pt x="1474752" y="343657"/>
                  </a:lnTo>
                  <a:lnTo>
                    <a:pt x="1474752" y="335540"/>
                  </a:lnTo>
                  <a:lnTo>
                    <a:pt x="1426041" y="335540"/>
                  </a:lnTo>
                  <a:lnTo>
                    <a:pt x="1426041" y="322010"/>
                  </a:lnTo>
                  <a:lnTo>
                    <a:pt x="1363804" y="322010"/>
                  </a:lnTo>
                  <a:lnTo>
                    <a:pt x="1363804" y="300362"/>
                  </a:lnTo>
                  <a:lnTo>
                    <a:pt x="1304273" y="300362"/>
                  </a:lnTo>
                  <a:lnTo>
                    <a:pt x="1304273" y="286832"/>
                  </a:lnTo>
                  <a:lnTo>
                    <a:pt x="1242037" y="286832"/>
                  </a:lnTo>
                  <a:lnTo>
                    <a:pt x="1242037" y="273303"/>
                  </a:lnTo>
                  <a:lnTo>
                    <a:pt x="1206861" y="273303"/>
                  </a:lnTo>
                  <a:lnTo>
                    <a:pt x="1206861" y="257066"/>
                  </a:lnTo>
                  <a:lnTo>
                    <a:pt x="1139214" y="257066"/>
                  </a:lnTo>
                  <a:lnTo>
                    <a:pt x="1139214" y="243537"/>
                  </a:lnTo>
                  <a:lnTo>
                    <a:pt x="1087798" y="243537"/>
                  </a:lnTo>
                  <a:lnTo>
                    <a:pt x="1087798" y="219184"/>
                  </a:lnTo>
                  <a:lnTo>
                    <a:pt x="1049918" y="219184"/>
                  </a:lnTo>
                  <a:lnTo>
                    <a:pt x="1049918" y="205653"/>
                  </a:lnTo>
                  <a:lnTo>
                    <a:pt x="976851" y="205653"/>
                  </a:lnTo>
                  <a:lnTo>
                    <a:pt x="976851" y="181300"/>
                  </a:lnTo>
                  <a:lnTo>
                    <a:pt x="922734" y="181300"/>
                  </a:lnTo>
                  <a:lnTo>
                    <a:pt x="922734" y="167770"/>
                  </a:lnTo>
                  <a:lnTo>
                    <a:pt x="871321" y="167770"/>
                  </a:lnTo>
                  <a:lnTo>
                    <a:pt x="871321" y="154240"/>
                  </a:lnTo>
                  <a:lnTo>
                    <a:pt x="814496" y="154240"/>
                  </a:lnTo>
                  <a:lnTo>
                    <a:pt x="814496" y="140710"/>
                  </a:lnTo>
                  <a:lnTo>
                    <a:pt x="763083" y="140710"/>
                  </a:lnTo>
                  <a:lnTo>
                    <a:pt x="763083" y="132593"/>
                  </a:lnTo>
                  <a:lnTo>
                    <a:pt x="695433" y="132593"/>
                  </a:lnTo>
                  <a:lnTo>
                    <a:pt x="695433" y="105532"/>
                  </a:lnTo>
                  <a:lnTo>
                    <a:pt x="622373" y="105532"/>
                  </a:lnTo>
                  <a:lnTo>
                    <a:pt x="622373" y="92003"/>
                  </a:lnTo>
                  <a:lnTo>
                    <a:pt x="587195" y="92003"/>
                  </a:lnTo>
                  <a:lnTo>
                    <a:pt x="587195" y="73061"/>
                  </a:lnTo>
                  <a:lnTo>
                    <a:pt x="489780" y="73061"/>
                  </a:lnTo>
                  <a:lnTo>
                    <a:pt x="489780" y="62237"/>
                  </a:lnTo>
                  <a:lnTo>
                    <a:pt x="441073" y="62237"/>
                  </a:lnTo>
                  <a:lnTo>
                    <a:pt x="441073" y="51413"/>
                  </a:lnTo>
                  <a:lnTo>
                    <a:pt x="351776" y="51413"/>
                  </a:lnTo>
                  <a:lnTo>
                    <a:pt x="351776" y="32471"/>
                  </a:lnTo>
                  <a:lnTo>
                    <a:pt x="240831" y="32471"/>
                  </a:lnTo>
                  <a:lnTo>
                    <a:pt x="240831" y="0"/>
                  </a:ln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34326504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3" y="179614"/>
            <a:ext cx="11060734" cy="807720"/>
          </a:xfrm>
        </p:spPr>
        <p:txBody>
          <a:bodyPr/>
          <a:lstStyle/>
          <a:p>
            <a:r>
              <a:rPr lang="ja-JP" dirty="0"/>
              <a:t>11：ステージIII結腸癌に対する6ヶ月間のオキサリプラチンベースのアジュバント化学療法で治療した患者における早期治療中止および早期オキサリプラチン中止の予後影響： 11の治験のアクセント/アイデアプール分析</a:t>
            </a:r>
            <a:r>
              <a:rPr lang="en-GB" altLang="ja-JP" dirty="0"/>
              <a:t> </a:t>
            </a:r>
            <a:r>
              <a:rPr lang="ja-JP" dirty="0"/>
              <a:t>– Gallois C, et al</a:t>
            </a:r>
          </a:p>
        </p:txBody>
      </p:sp>
      <p:sp>
        <p:nvSpPr>
          <p:cNvPr id="3" name="Content Placeholder 2"/>
          <p:cNvSpPr>
            <a:spLocks noGrp="1"/>
          </p:cNvSpPr>
          <p:nvPr>
            <p:ph idx="1"/>
          </p:nvPr>
        </p:nvSpPr>
        <p:spPr/>
        <p:txBody>
          <a:bodyPr/>
          <a:lstStyle/>
          <a:p>
            <a:pPr marL="0" indent="0">
              <a:buNone/>
            </a:pPr>
            <a:r>
              <a:rPr lang="ja-JP" b="1" dirty="0"/>
              <a:t>主要結果 (続き) </a:t>
            </a:r>
          </a:p>
          <a:p>
            <a:pPr marL="0" indent="0">
              <a:spcBef>
                <a:spcPts val="22200"/>
              </a:spcBef>
              <a:buNone/>
            </a:pPr>
            <a:r>
              <a:rPr lang="ja-JP" b="1" dirty="0"/>
              <a:t>結論</a:t>
            </a:r>
          </a:p>
          <a:p>
            <a:r>
              <a:rPr lang="ja-JP" b="1" dirty="0"/>
              <a:t>6ヶ月間のアジュバントレジメンを受ける予定のステージIII結腸癌患者では、計画された治療サイクル数を維持することが重要であると思われる。グレード≥ 2の神経毒性が任意の時点で発生した場合は、オキサリプラチンを中止する必要がある。グレード1 ～ 2の神経毒性を有する患者では、3ヶ月の治療後にオキサリプラチンを中止しても、臨床転帰を損なうことはないようであり、有効な選択肢である可能性がある</a:t>
            </a:r>
          </a:p>
        </p:txBody>
      </p:sp>
      <p:sp>
        <p:nvSpPr>
          <p:cNvPr id="5" name="Text Placeholder 4"/>
          <p:cNvSpPr>
            <a:spLocks noGrp="1"/>
          </p:cNvSpPr>
          <p:nvPr>
            <p:ph type="body" sz="quarter" idx="11"/>
          </p:nvPr>
        </p:nvSpPr>
        <p:spPr/>
        <p:txBody>
          <a:bodyPr/>
          <a:lstStyle/>
          <a:p>
            <a:r>
              <a:rPr lang="ja-JP"/>
              <a:t>Gallois C, et al.J Clin Oncol 2022;40(suppl):abstr 11</a:t>
            </a:r>
          </a:p>
        </p:txBody>
      </p:sp>
      <p:graphicFrame>
        <p:nvGraphicFramePr>
          <p:cNvPr id="6" name="Group 88"/>
          <p:cNvGraphicFramePr>
            <a:graphicFrameLocks noGrp="1"/>
          </p:cNvGraphicFramePr>
          <p:nvPr>
            <p:extLst>
              <p:ext uri="{D42A27DB-BD31-4B8C-83A1-F6EECF244321}">
                <p14:modId xmlns:p14="http://schemas.microsoft.com/office/powerpoint/2010/main" val="544864186"/>
              </p:ext>
            </p:extLst>
          </p:nvPr>
        </p:nvGraphicFramePr>
        <p:xfrm>
          <a:off x="486834" y="1670774"/>
          <a:ext cx="5876281" cy="2438400"/>
        </p:xfrm>
        <a:graphic>
          <a:graphicData uri="http://schemas.openxmlformats.org/drawingml/2006/table">
            <a:tbl>
              <a:tblPr firstRow="1" bandRow="1">
                <a:tableStyleId>{5202B0CA-FC54-4496-8BCA-5EF66A818D29}</a:tableStyleId>
              </a:tblPr>
              <a:tblGrid>
                <a:gridCol w="1675583">
                  <a:extLst>
                    <a:ext uri="{9D8B030D-6E8A-4147-A177-3AD203B41FA5}">
                      <a16:colId xmlns:a16="http://schemas.microsoft.com/office/drawing/2014/main" val="20000"/>
                    </a:ext>
                  </a:extLst>
                </a:gridCol>
                <a:gridCol w="1413163">
                  <a:extLst>
                    <a:ext uri="{9D8B030D-6E8A-4147-A177-3AD203B41FA5}">
                      <a16:colId xmlns:a16="http://schemas.microsoft.com/office/drawing/2014/main" val="20001"/>
                    </a:ext>
                  </a:extLst>
                </a:gridCol>
                <a:gridCol w="604058">
                  <a:extLst>
                    <a:ext uri="{9D8B030D-6E8A-4147-A177-3AD203B41FA5}">
                      <a16:colId xmlns:a16="http://schemas.microsoft.com/office/drawing/2014/main" val="3472169565"/>
                    </a:ext>
                  </a:extLst>
                </a:gridCol>
                <a:gridCol w="825731">
                  <a:extLst>
                    <a:ext uri="{9D8B030D-6E8A-4147-A177-3AD203B41FA5}">
                      <a16:colId xmlns:a16="http://schemas.microsoft.com/office/drawing/2014/main" val="1757154693"/>
                    </a:ext>
                  </a:extLst>
                </a:gridCol>
                <a:gridCol w="554182">
                  <a:extLst>
                    <a:ext uri="{9D8B030D-6E8A-4147-A177-3AD203B41FA5}">
                      <a16:colId xmlns:a16="http://schemas.microsoft.com/office/drawing/2014/main" val="3480951335"/>
                    </a:ext>
                  </a:extLst>
                </a:gridCol>
                <a:gridCol w="803564">
                  <a:extLst>
                    <a:ext uri="{9D8B030D-6E8A-4147-A177-3AD203B41FA5}">
                      <a16:colId xmlns:a16="http://schemas.microsoft.com/office/drawing/2014/main" val="202460243"/>
                    </a:ext>
                  </a:extLst>
                </a:gridCol>
              </a:tblGrid>
              <a:tr h="304800">
                <a:tc rowSpan="2" grid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多変量解析 </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ETD 対 no ETD</a:t>
                      </a:r>
                    </a:p>
                  </a:txBody>
                  <a:tcPr anchor="ctr" horzOverflow="overflow"/>
                </a:tc>
                <a:tc rowSpan="2"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DFS</a:t>
                      </a:r>
                    </a:p>
                  </a:txBody>
                  <a:tcPr marT="18000" marB="18000" anchor="ctr" horzOverflow="overflow">
                    <a:solidFill>
                      <a:schemeClr val="bg2"/>
                    </a:solidFill>
                  </a:tcPr>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OS</a:t>
                      </a:r>
                    </a:p>
                  </a:txBody>
                  <a:tcPr marT="18000" marB="18000" anchor="ctr" horzOverflow="overflow">
                    <a:solidFill>
                      <a:schemeClr val="bg2"/>
                    </a:solidFill>
                  </a:tcPr>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extLst>
                  <a:ext uri="{0D108BD9-81ED-4DB2-BD59-A6C34878D82A}">
                    <a16:rowId xmlns:a16="http://schemas.microsoft.com/office/drawing/2014/main" val="4094055339"/>
                  </a:ext>
                </a:extLst>
              </a:tr>
              <a:tr h="304800">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hMerge="1"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a:ln>
                            <a:noFill/>
                          </a:ln>
                          <a:solidFill>
                            <a:schemeClr val="tx2"/>
                          </a:solidFill>
                          <a:latin typeface="+mn-lt"/>
                          <a:ea typeface="MS Mincho"/>
                          <a:cs typeface="Arial" charset="0"/>
                        </a:rPr>
                        <a:t>HR</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a:ln>
                            <a:noFill/>
                          </a:ln>
                          <a:solidFill>
                            <a:schemeClr val="tx2"/>
                          </a:solidFill>
                          <a:latin typeface="+mn-lt"/>
                          <a:ea typeface="MS Mincho"/>
                          <a:cs typeface="Arial" charset="0"/>
                        </a:rPr>
                        <a:t>P値</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a:ln>
                            <a:noFill/>
                          </a:ln>
                          <a:solidFill>
                            <a:schemeClr val="tx2"/>
                          </a:solidFill>
                          <a:latin typeface="+mn-lt"/>
                          <a:ea typeface="MS Mincho"/>
                          <a:cs typeface="Arial" charset="0"/>
                        </a:rPr>
                        <a:t>HR</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a:ln>
                            <a:noFill/>
                          </a:ln>
                          <a:solidFill>
                            <a:schemeClr val="tx2"/>
                          </a:solidFill>
                          <a:latin typeface="+mn-lt"/>
                          <a:ea typeface="MS Mincho"/>
                          <a:cs typeface="Arial" charset="0"/>
                        </a:rPr>
                        <a:t>P値</a:t>
                      </a:r>
                    </a:p>
                  </a:txBody>
                  <a:tcPr anchor="ctr">
                    <a:solidFill>
                      <a:schemeClr val="bg2"/>
                    </a:solidFill>
                  </a:tcPr>
                </a:tc>
                <a:extLst>
                  <a:ext uri="{0D108BD9-81ED-4DB2-BD59-A6C34878D82A}">
                    <a16:rowId xmlns:a16="http://schemas.microsoft.com/office/drawing/2014/main" val="2378475963"/>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全集団</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低リスク群</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1.50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&lt;0.001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1.72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&lt;0.001</a:t>
                      </a:r>
                    </a:p>
                  </a:txBody>
                  <a:tcPr anchor="ctr"/>
                </a:tc>
                <a:extLst>
                  <a:ext uri="{0D108BD9-81ED-4DB2-BD59-A6C34878D82A}">
                    <a16:rowId xmlns:a16="http://schemas.microsoft.com/office/drawing/2014/main" val="587649221"/>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高リスク群</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1.34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&lt;0.001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1.38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&lt;0.001</a:t>
                      </a:r>
                    </a:p>
                  </a:txBody>
                  <a:tcPr anchor="ctr"/>
                </a:tc>
                <a:extLst>
                  <a:ext uri="{0D108BD9-81ED-4DB2-BD59-A6C34878D82A}">
                    <a16:rowId xmlns:a16="http://schemas.microsoft.com/office/drawing/2014/main" val="2907359281"/>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FOLFOX</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低リスク群</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1.63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&lt;0.001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1.96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&lt;0.001</a:t>
                      </a:r>
                    </a:p>
                  </a:txBody>
                  <a:tcPr anchor="ctr"/>
                </a:tc>
                <a:extLst>
                  <a:ext uri="{0D108BD9-81ED-4DB2-BD59-A6C34878D82A}">
                    <a16:rowId xmlns:a16="http://schemas.microsoft.com/office/drawing/2014/main" val="4134467266"/>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高リスク群</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1.28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0.01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1.30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0.02</a:t>
                      </a:r>
                    </a:p>
                  </a:txBody>
                  <a:tcPr anchor="ctr"/>
                </a:tc>
                <a:extLst>
                  <a:ext uri="{0D108BD9-81ED-4DB2-BD59-A6C34878D82A}">
                    <a16:rowId xmlns:a16="http://schemas.microsoft.com/office/drawing/2014/main" val="4111590578"/>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CAPOX</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低リスク群</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0.9</a:t>
                      </a:r>
                    </a:p>
                  </a:txBody>
                  <a:tcPr anchor="ctr"/>
                </a:tc>
                <a:extLst>
                  <a:ext uri="{0D108BD9-81ED-4DB2-BD59-A6C34878D82A}">
                    <a16:rowId xmlns:a16="http://schemas.microsoft.com/office/drawing/2014/main" val="2440635064"/>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高リスク群</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1.72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0.005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1.84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0.009</a:t>
                      </a:r>
                    </a:p>
                  </a:txBody>
                  <a:tcPr anchor="ctr"/>
                </a:tc>
                <a:extLst>
                  <a:ext uri="{0D108BD9-81ED-4DB2-BD59-A6C34878D82A}">
                    <a16:rowId xmlns:a16="http://schemas.microsoft.com/office/drawing/2014/main" val="1607831148"/>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294891185"/>
              </p:ext>
            </p:extLst>
          </p:nvPr>
        </p:nvGraphicFramePr>
        <p:xfrm>
          <a:off x="6602968" y="1670774"/>
          <a:ext cx="5051513" cy="1828800"/>
        </p:xfrm>
        <a:graphic>
          <a:graphicData uri="http://schemas.openxmlformats.org/drawingml/2006/table">
            <a:tbl>
              <a:tblPr firstRow="1" bandRow="1">
                <a:tableStyleId>{5202B0CA-FC54-4496-8BCA-5EF66A818D29}</a:tableStyleId>
              </a:tblPr>
              <a:tblGrid>
                <a:gridCol w="2263978">
                  <a:extLst>
                    <a:ext uri="{9D8B030D-6E8A-4147-A177-3AD203B41FA5}">
                      <a16:colId xmlns:a16="http://schemas.microsoft.com/office/drawing/2014/main" val="20000"/>
                    </a:ext>
                  </a:extLst>
                </a:gridCol>
                <a:gridCol w="604058">
                  <a:extLst>
                    <a:ext uri="{9D8B030D-6E8A-4147-A177-3AD203B41FA5}">
                      <a16:colId xmlns:a16="http://schemas.microsoft.com/office/drawing/2014/main" val="3472169565"/>
                    </a:ext>
                  </a:extLst>
                </a:gridCol>
                <a:gridCol w="825731">
                  <a:extLst>
                    <a:ext uri="{9D8B030D-6E8A-4147-A177-3AD203B41FA5}">
                      <a16:colId xmlns:a16="http://schemas.microsoft.com/office/drawing/2014/main" val="1757154693"/>
                    </a:ext>
                  </a:extLst>
                </a:gridCol>
                <a:gridCol w="554182">
                  <a:extLst>
                    <a:ext uri="{9D8B030D-6E8A-4147-A177-3AD203B41FA5}">
                      <a16:colId xmlns:a16="http://schemas.microsoft.com/office/drawing/2014/main" val="3480951335"/>
                    </a:ext>
                  </a:extLst>
                </a:gridCol>
                <a:gridCol w="803564">
                  <a:extLst>
                    <a:ext uri="{9D8B030D-6E8A-4147-A177-3AD203B41FA5}">
                      <a16:colId xmlns:a16="http://schemas.microsoft.com/office/drawing/2014/main" val="202460243"/>
                    </a:ext>
                  </a:extLst>
                </a:gridCol>
              </a:tblGrid>
              <a:tr h="304800">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多変量解析 </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EOD 対 no EOD</a:t>
                      </a:r>
                    </a:p>
                  </a:txBody>
                  <a:tcPr anchor="ctr" horzOverflow="overflow"/>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DFS</a:t>
                      </a:r>
                    </a:p>
                  </a:txBody>
                  <a:tcPr marT="18000" marB="18000" anchor="ctr" horzOverflow="overflow">
                    <a:solidFill>
                      <a:schemeClr val="bg2"/>
                    </a:solidFill>
                  </a:tcPr>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OS</a:t>
                      </a:r>
                    </a:p>
                  </a:txBody>
                  <a:tcPr marT="18000" marB="18000" anchor="ctr" horzOverflow="overflow">
                    <a:solidFill>
                      <a:schemeClr val="bg2"/>
                    </a:solidFill>
                  </a:tcPr>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extLst>
                  <a:ext uri="{0D108BD9-81ED-4DB2-BD59-A6C34878D82A}">
                    <a16:rowId xmlns:a16="http://schemas.microsoft.com/office/drawing/2014/main" val="4094055339"/>
                  </a:ext>
                </a:extLst>
              </a:tr>
              <a:tr h="30480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a:ln>
                            <a:noFill/>
                          </a:ln>
                          <a:solidFill>
                            <a:schemeClr val="tx2"/>
                          </a:solidFill>
                          <a:latin typeface="+mn-lt"/>
                          <a:ea typeface="MS Mincho"/>
                          <a:cs typeface="Arial" charset="0"/>
                        </a:rPr>
                        <a:t>HR</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a:ln>
                            <a:noFill/>
                          </a:ln>
                          <a:solidFill>
                            <a:schemeClr val="tx2"/>
                          </a:solidFill>
                          <a:latin typeface="+mn-lt"/>
                          <a:ea typeface="MS Mincho"/>
                          <a:cs typeface="Arial" charset="0"/>
                        </a:rPr>
                        <a:t>P値</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a:ln>
                            <a:noFill/>
                          </a:ln>
                          <a:solidFill>
                            <a:schemeClr val="tx2"/>
                          </a:solidFill>
                          <a:latin typeface="+mn-lt"/>
                          <a:ea typeface="MS Mincho"/>
                          <a:cs typeface="Arial" charset="0"/>
                        </a:rPr>
                        <a:t>HR</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a:ln>
                            <a:noFill/>
                          </a:ln>
                          <a:solidFill>
                            <a:schemeClr val="tx2"/>
                          </a:solidFill>
                          <a:latin typeface="+mn-lt"/>
                          <a:ea typeface="MS Mincho"/>
                          <a:cs typeface="Arial" charset="0"/>
                        </a:rPr>
                        <a:t>P値</a:t>
                      </a:r>
                    </a:p>
                  </a:txBody>
                  <a:tcPr anchor="ctr">
                    <a:solidFill>
                      <a:schemeClr val="bg2"/>
                    </a:solidFill>
                  </a:tcPr>
                </a:tc>
                <a:extLst>
                  <a:ext uri="{0D108BD9-81ED-4DB2-BD59-A6C34878D82A}">
                    <a16:rowId xmlns:a16="http://schemas.microsoft.com/office/drawing/2014/main" val="2378475963"/>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FOLFOX</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0.91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0.95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0.7</a:t>
                      </a:r>
                    </a:p>
                  </a:txBody>
                  <a:tcPr anchor="ctr"/>
                </a:tc>
                <a:extLst>
                  <a:ext uri="{0D108BD9-81ED-4DB2-BD59-A6C34878D82A}">
                    <a16:rowId xmlns:a16="http://schemas.microsoft.com/office/drawing/2014/main" val="587649221"/>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CAPOX</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0.97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0.9</a:t>
                      </a:r>
                    </a:p>
                  </a:txBody>
                  <a:tcPr anchor="ctr"/>
                </a:tc>
                <a:extLst>
                  <a:ext uri="{0D108BD9-81ED-4DB2-BD59-A6C34878D82A}">
                    <a16:rowId xmlns:a16="http://schemas.microsoft.com/office/drawing/2014/main" val="2907359281"/>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低リスク群</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0.99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0.8</a:t>
                      </a:r>
                    </a:p>
                  </a:txBody>
                  <a:tcPr anchor="ctr"/>
                </a:tc>
                <a:extLst>
                  <a:ext uri="{0D108BD9-81ED-4DB2-BD59-A6C34878D82A}">
                    <a16:rowId xmlns:a16="http://schemas.microsoft.com/office/drawing/2014/main" val="4134467266"/>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高リスク群</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0.93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0.91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0.5</a:t>
                      </a:r>
                    </a:p>
                  </a:txBody>
                  <a:tcPr anchor="ctr"/>
                </a:tc>
                <a:extLst>
                  <a:ext uri="{0D108BD9-81ED-4DB2-BD59-A6C34878D82A}">
                    <a16:rowId xmlns:a16="http://schemas.microsoft.com/office/drawing/2014/main" val="4111590578"/>
                  </a:ext>
                </a:extLst>
              </a:tr>
            </a:tbl>
          </a:graphicData>
        </a:graphic>
      </p:graphicFrame>
    </p:spTree>
    <p:extLst>
      <p:ext uri="{BB962C8B-B14F-4D97-AF65-F5344CB8AC3E}">
        <p14:creationId xmlns:p14="http://schemas.microsoft.com/office/powerpoint/2010/main" val="17879714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13：マイクロサテライト不安定性-高/ミスマッチ修復欠損 ( MSI/dMMR ) 転移性大腸癌 (mCRC) 患者 (PTS) におけるニボルマブ+イピリムマブの1年間の持続期間：GERCOR NIPICOL第II相試験の長期フォローアップ– Cohen R, et al</a:t>
            </a:r>
          </a:p>
        </p:txBody>
      </p:sp>
      <p:sp>
        <p:nvSpPr>
          <p:cNvPr id="3" name="Content Placeholder 2"/>
          <p:cNvSpPr>
            <a:spLocks noGrp="1"/>
          </p:cNvSpPr>
          <p:nvPr>
            <p:ph idx="1"/>
          </p:nvPr>
        </p:nvSpPr>
        <p:spPr>
          <a:xfrm>
            <a:off x="486833" y="1254035"/>
            <a:ext cx="11218335" cy="4746172"/>
          </a:xfrm>
        </p:spPr>
        <p:txBody>
          <a:bodyPr/>
          <a:lstStyle/>
          <a:p>
            <a:pPr marL="0" indent="0">
              <a:buNone/>
            </a:pPr>
            <a:r>
              <a:rPr lang="ja-JP" b="1"/>
              <a:t>研究目的</a:t>
            </a:r>
          </a:p>
          <a:p>
            <a:r>
              <a:rPr lang="ja-JP"/>
              <a:t>GERCOR NIPICOL第2相試験において、フランスの施設におけるMSI - HまたはdMMR mCRC患者におけるニボルマブ+イピリムマブの長期的な有効性および安全性を評価する</a:t>
            </a:r>
          </a:p>
        </p:txBody>
      </p:sp>
      <p:sp>
        <p:nvSpPr>
          <p:cNvPr id="4" name="Text Placeholder 3"/>
          <p:cNvSpPr>
            <a:spLocks noGrp="1"/>
          </p:cNvSpPr>
          <p:nvPr>
            <p:ph type="body" sz="quarter" idx="10"/>
          </p:nvPr>
        </p:nvSpPr>
        <p:spPr>
          <a:xfrm>
            <a:off x="486834" y="6096001"/>
            <a:ext cx="6158515" cy="487363"/>
          </a:xfrm>
        </p:spPr>
        <p:txBody>
          <a:bodyPr/>
          <a:lstStyle/>
          <a:p>
            <a:r>
              <a:rPr lang="ja-JP" dirty="0"/>
              <a:t>* 1年間の治療を終え、後に進行性疾患を有する患者の場合、 </a:t>
            </a:r>
            <a:r>
              <a:rPr lang="ja-JP" baseline="30000" dirty="0"/>
              <a:t>†</a:t>
            </a:r>
            <a:r>
              <a:rPr lang="ja-JP" dirty="0"/>
              <a:t>1年間に進行がなく、生存している患者の目印分析 ( n = 42 ) </a:t>
            </a:r>
          </a:p>
        </p:txBody>
      </p:sp>
      <p:sp>
        <p:nvSpPr>
          <p:cNvPr id="5" name="Text Placeholder 4"/>
          <p:cNvSpPr>
            <a:spLocks noGrp="1"/>
          </p:cNvSpPr>
          <p:nvPr>
            <p:ph type="body" sz="quarter" idx="11"/>
          </p:nvPr>
        </p:nvSpPr>
        <p:spPr/>
        <p:txBody>
          <a:bodyPr/>
          <a:lstStyle/>
          <a:p>
            <a:r>
              <a:rPr lang="ja-JP"/>
              <a:t>Cohen R, et al.J Clin Oncol 2022;40(suppl):abstr 13</a:t>
            </a:r>
          </a:p>
        </p:txBody>
      </p:sp>
      <p:sp>
        <p:nvSpPr>
          <p:cNvPr id="6" name="Rectangle 9"/>
          <p:cNvSpPr txBox="1">
            <a:spLocks noChangeArrowheads="1"/>
          </p:cNvSpPr>
          <p:nvPr/>
        </p:nvSpPr>
        <p:spPr bwMode="auto">
          <a:xfrm>
            <a:off x="1838052" y="488711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12週間DCR (RECIST v1.1)</a:t>
            </a:r>
          </a:p>
        </p:txBody>
      </p:sp>
      <p:sp>
        <p:nvSpPr>
          <p:cNvPr id="9" name="AutoShape 12"/>
          <p:cNvSpPr>
            <a:spLocks noChangeArrowheads="1"/>
          </p:cNvSpPr>
          <p:nvPr/>
        </p:nvSpPr>
        <p:spPr bwMode="auto">
          <a:xfrm>
            <a:off x="9316848" y="3360129"/>
            <a:ext cx="576747" cy="56054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a:t>
            </a:r>
          </a:p>
        </p:txBody>
      </p:sp>
      <p:cxnSp>
        <p:nvCxnSpPr>
          <p:cNvPr id="11" name="AutoShape 19"/>
          <p:cNvCxnSpPr>
            <a:cxnSpLocks noChangeShapeType="1"/>
            <a:stCxn id="14" idx="3"/>
            <a:endCxn id="13" idx="1"/>
          </p:cNvCxnSpPr>
          <p:nvPr/>
        </p:nvCxnSpPr>
        <p:spPr bwMode="auto">
          <a:xfrm>
            <a:off x="3221665" y="3640403"/>
            <a:ext cx="313404" cy="0"/>
          </a:xfrm>
          <a:prstGeom prst="straightConnector1">
            <a:avLst/>
          </a:prstGeom>
          <a:noFill/>
          <a:ln w="57150">
            <a:solidFill>
              <a:schemeClr val="bg2">
                <a:lumMod val="60000"/>
                <a:lumOff val="40000"/>
              </a:schemeClr>
            </a:solidFill>
            <a:round/>
            <a:headEnd type="none" w="med" len="med"/>
            <a:tailEnd type="triangle" w="med" len="med"/>
          </a:ln>
        </p:spPr>
      </p:cxnSp>
      <p:sp>
        <p:nvSpPr>
          <p:cNvPr id="13" name="AutoShape 8"/>
          <p:cNvSpPr>
            <a:spLocks noChangeArrowheads="1"/>
          </p:cNvSpPr>
          <p:nvPr/>
        </p:nvSpPr>
        <p:spPr bwMode="auto">
          <a:xfrm>
            <a:off x="3535069" y="3144654"/>
            <a:ext cx="2779782" cy="991498"/>
          </a:xfrm>
          <a:prstGeom prst="rect">
            <a:avLst/>
          </a:prstGeom>
          <a:solidFill>
            <a:schemeClr val="accent6"/>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ニボルマブ 3 mg/kg +</a:t>
            </a:r>
            <a:br>
              <a:rPr lang="en-GB" altLang="ja-JP" dirty="0">
                <a:solidFill>
                  <a:srgbClr val="FFFFFF"/>
                </a:solidFill>
                <a:ea typeface="SimSun" pitchFamily="2" charset="-122"/>
              </a:rPr>
            </a:br>
            <a:r>
              <a:rPr lang="ja-JP" dirty="0">
                <a:solidFill>
                  <a:srgbClr val="FFFFFF"/>
                </a:solidFill>
                <a:ea typeface="SimSun" pitchFamily="2" charset="-122"/>
              </a:rPr>
              <a:t>イピリムマブ 1 mg/kg </a:t>
            </a:r>
            <a:br>
              <a:rPr lang="ja-JP" dirty="0">
                <a:solidFill>
                  <a:srgbClr val="FFFFFF"/>
                </a:solidFill>
                <a:ea typeface="SimSun" pitchFamily="2" charset="-122"/>
              </a:rPr>
            </a:br>
            <a:r>
              <a:rPr lang="ja-JP" dirty="0">
                <a:solidFill>
                  <a:srgbClr val="FFFFFF"/>
                </a:solidFill>
                <a:ea typeface="SimSun" pitchFamily="2" charset="-122"/>
              </a:rPr>
              <a:t>q3w (4 cycles)</a:t>
            </a:r>
          </a:p>
        </p:txBody>
      </p:sp>
      <p:sp>
        <p:nvSpPr>
          <p:cNvPr id="14" name="AutoShape 9"/>
          <p:cNvSpPr>
            <a:spLocks noChangeArrowheads="1"/>
          </p:cNvSpPr>
          <p:nvPr/>
        </p:nvSpPr>
        <p:spPr bwMode="auto">
          <a:xfrm>
            <a:off x="359499" y="2992277"/>
            <a:ext cx="2862166"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9875" indent="-269875"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MSI-H または dMMR mCRC</a:t>
            </a:r>
          </a:p>
          <a:p>
            <a:pPr marL="269875" indent="-269875"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耐薬品性</a:t>
            </a:r>
          </a:p>
          <a:p>
            <a:pPr defTabSz="892175" eaLnBrk="0" hangingPunct="0">
              <a:spcAft>
                <a:spcPct val="30000"/>
              </a:spcAft>
              <a:defRPr/>
            </a:pPr>
            <a:r>
              <a:rPr lang="ja-JP" sz="1600">
                <a:solidFill>
                  <a:srgbClr val="FFFFFF"/>
                </a:solidFill>
                <a:ea typeface="SimSun" pitchFamily="2" charset="-122"/>
              </a:rPr>
              <a:t>(n=57)</a:t>
            </a:r>
          </a:p>
        </p:txBody>
      </p:sp>
      <p:sp>
        <p:nvSpPr>
          <p:cNvPr id="19" name="Content Placeholder 26"/>
          <p:cNvSpPr txBox="1">
            <a:spLocks/>
          </p:cNvSpPr>
          <p:nvPr/>
        </p:nvSpPr>
        <p:spPr>
          <a:xfrm>
            <a:off x="6121128" y="488711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DoR、PFS</a:t>
            </a:r>
            <a:r>
              <a:rPr lang="ja-JP" baseline="30000"/>
              <a:t>†、</a:t>
            </a:r>
            <a:r>
              <a:rPr lang="ja-JP"/>
              <a:t>安全性</a:t>
            </a:r>
          </a:p>
        </p:txBody>
      </p:sp>
      <p:sp>
        <p:nvSpPr>
          <p:cNvPr id="37" name="AutoShape 12"/>
          <p:cNvSpPr>
            <a:spLocks noChangeArrowheads="1"/>
          </p:cNvSpPr>
          <p:nvPr/>
        </p:nvSpPr>
        <p:spPr bwMode="auto">
          <a:xfrm>
            <a:off x="6600221" y="3143842"/>
            <a:ext cx="2353274" cy="993123"/>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Nivolumab 3 mg/kg q2w (大20サイクル)</a:t>
            </a:r>
          </a:p>
        </p:txBody>
      </p:sp>
      <p:cxnSp>
        <p:nvCxnSpPr>
          <p:cNvPr id="45" name="AutoShape 19"/>
          <p:cNvCxnSpPr>
            <a:cxnSpLocks noChangeShapeType="1"/>
            <a:stCxn id="37" idx="3"/>
            <a:endCxn id="9" idx="1"/>
          </p:cNvCxnSpPr>
          <p:nvPr/>
        </p:nvCxnSpPr>
        <p:spPr bwMode="auto">
          <a:xfrm flipV="1">
            <a:off x="8953495" y="3640403"/>
            <a:ext cx="363353" cy="1"/>
          </a:xfrm>
          <a:prstGeom prst="straightConnector1">
            <a:avLst/>
          </a:prstGeom>
          <a:noFill/>
          <a:ln w="57150">
            <a:solidFill>
              <a:schemeClr val="bg2">
                <a:lumMod val="60000"/>
                <a:lumOff val="40000"/>
              </a:schemeClr>
            </a:solidFill>
            <a:round/>
            <a:headEnd type="none" w="med" len="med"/>
            <a:tailEnd type="triangle" w="med" len="med"/>
          </a:ln>
        </p:spPr>
      </p:cxnSp>
      <p:cxnSp>
        <p:nvCxnSpPr>
          <p:cNvPr id="26" name="AutoShape 19"/>
          <p:cNvCxnSpPr>
            <a:cxnSpLocks noChangeShapeType="1"/>
            <a:stCxn id="13" idx="3"/>
            <a:endCxn id="37" idx="1"/>
          </p:cNvCxnSpPr>
          <p:nvPr/>
        </p:nvCxnSpPr>
        <p:spPr bwMode="auto">
          <a:xfrm>
            <a:off x="6314851" y="3640403"/>
            <a:ext cx="285370" cy="1"/>
          </a:xfrm>
          <a:prstGeom prst="straightConnector1">
            <a:avLst/>
          </a:prstGeom>
          <a:noFill/>
          <a:ln w="57150">
            <a:solidFill>
              <a:schemeClr val="bg2">
                <a:lumMod val="60000"/>
                <a:lumOff val="40000"/>
              </a:schemeClr>
            </a:solidFill>
            <a:round/>
            <a:headEnd type="none" w="med" len="med"/>
            <a:tailEnd type="triangle" w="med" len="med"/>
          </a:ln>
        </p:spPr>
      </p:cxnSp>
      <p:sp>
        <p:nvSpPr>
          <p:cNvPr id="36" name="AutoShape 12"/>
          <p:cNvSpPr>
            <a:spLocks noChangeArrowheads="1"/>
          </p:cNvSpPr>
          <p:nvPr/>
        </p:nvSpPr>
        <p:spPr bwMode="auto">
          <a:xfrm>
            <a:off x="10256948" y="3143842"/>
            <a:ext cx="1585958" cy="993123"/>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ニボルマブの2回目の経過*</a:t>
            </a:r>
          </a:p>
        </p:txBody>
      </p:sp>
      <p:cxnSp>
        <p:nvCxnSpPr>
          <p:cNvPr id="39" name="AutoShape 19"/>
          <p:cNvCxnSpPr>
            <a:cxnSpLocks noChangeShapeType="1"/>
            <a:stCxn id="9" idx="3"/>
            <a:endCxn id="36" idx="1"/>
          </p:cNvCxnSpPr>
          <p:nvPr/>
        </p:nvCxnSpPr>
        <p:spPr bwMode="auto">
          <a:xfrm>
            <a:off x="9893595" y="3640403"/>
            <a:ext cx="363353" cy="1"/>
          </a:xfrm>
          <a:prstGeom prst="straightConnector1">
            <a:avLst/>
          </a:prstGeom>
          <a:noFill/>
          <a:ln w="57150">
            <a:solidFill>
              <a:schemeClr val="bg2">
                <a:lumMod val="60000"/>
                <a:lumOff val="40000"/>
              </a:schemeClr>
            </a:solidFill>
            <a:round/>
            <a:headEnd type="none" w="med" len="med"/>
            <a:tailEnd type="triangle" w="med" len="med"/>
          </a:ln>
        </p:spPr>
      </p:cxnSp>
    </p:spTree>
    <p:extLst>
      <p:ext uri="{BB962C8B-B14F-4D97-AF65-F5344CB8AC3E}">
        <p14:creationId xmlns:p14="http://schemas.microsoft.com/office/powerpoint/2010/main" val="13381042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13：マイクロサテライト不安定性-高/ミスマッチ修復欠損 ( MSI/dMMR ) 転移性大腸癌 (mCRC) 患者 (PTS) におけるニボルマブ+イピリムマブの1年間の持続期間：GERCOR NIPICOL第II相試験の長期フォローアップ– Cohen R, et al</a:t>
            </a:r>
          </a:p>
        </p:txBody>
      </p:sp>
      <p:sp>
        <p:nvSpPr>
          <p:cNvPr id="3" name="Content Placeholder 2"/>
          <p:cNvSpPr>
            <a:spLocks noGrp="1"/>
          </p:cNvSpPr>
          <p:nvPr>
            <p:ph idx="1"/>
          </p:nvPr>
        </p:nvSpPr>
        <p:spPr/>
        <p:txBody>
          <a:bodyPr/>
          <a:lstStyle/>
          <a:p>
            <a:pPr marL="0" indent="0">
              <a:buNone/>
            </a:pPr>
            <a:r>
              <a:rPr lang="ja-JP" b="1"/>
              <a:t>主要結果</a:t>
            </a:r>
          </a:p>
        </p:txBody>
      </p:sp>
      <p:sp>
        <p:nvSpPr>
          <p:cNvPr id="5" name="Text Placeholder 4"/>
          <p:cNvSpPr>
            <a:spLocks noGrp="1"/>
          </p:cNvSpPr>
          <p:nvPr>
            <p:ph type="body" sz="quarter" idx="11"/>
          </p:nvPr>
        </p:nvSpPr>
        <p:spPr/>
        <p:txBody>
          <a:bodyPr/>
          <a:lstStyle/>
          <a:p>
            <a:r>
              <a:rPr lang="ja-JP"/>
              <a:t>Cohen R, et al.J Clin Oncol 2022;40(suppl):abstr 13</a:t>
            </a:r>
          </a:p>
        </p:txBody>
      </p:sp>
      <p:sp>
        <p:nvSpPr>
          <p:cNvPr id="11" name="Rectangle 10"/>
          <p:cNvSpPr/>
          <p:nvPr/>
        </p:nvSpPr>
        <p:spPr>
          <a:xfrm>
            <a:off x="8233218" y="4979784"/>
            <a:ext cx="1191034" cy="657361"/>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3" name="TextBox 12"/>
          <p:cNvSpPr txBox="1"/>
          <p:nvPr/>
        </p:nvSpPr>
        <p:spPr>
          <a:xfrm>
            <a:off x="1776739" y="1520456"/>
            <a:ext cx="2659702" cy="338554"/>
          </a:xfrm>
          <a:prstGeom prst="rect">
            <a:avLst/>
          </a:prstGeom>
          <a:noFill/>
        </p:spPr>
        <p:txBody>
          <a:bodyPr wrap="none" rtlCol="0">
            <a:spAutoFit/>
          </a:bodyPr>
          <a:lstStyle/>
          <a:p>
            <a:pPr algn="ctr"/>
            <a:r>
              <a:rPr lang="ja-JP" sz="1600" b="1" dirty="0"/>
              <a:t>無増悪生存期間</a:t>
            </a:r>
          </a:p>
        </p:txBody>
      </p:sp>
      <p:sp>
        <p:nvSpPr>
          <p:cNvPr id="14" name="TextBox 13"/>
          <p:cNvSpPr txBox="1"/>
          <p:nvPr/>
        </p:nvSpPr>
        <p:spPr>
          <a:xfrm>
            <a:off x="8452940" y="1520456"/>
            <a:ext cx="1715534" cy="338554"/>
          </a:xfrm>
          <a:prstGeom prst="rect">
            <a:avLst/>
          </a:prstGeom>
          <a:noFill/>
        </p:spPr>
        <p:txBody>
          <a:bodyPr wrap="none" rtlCol="0">
            <a:spAutoFit/>
          </a:bodyPr>
          <a:lstStyle/>
          <a:p>
            <a:pPr algn="ctr"/>
            <a:r>
              <a:rPr lang="ja-JP" sz="1600" b="1" dirty="0"/>
              <a:t>全生存期間</a:t>
            </a:r>
          </a:p>
        </p:txBody>
      </p:sp>
      <p:sp>
        <p:nvSpPr>
          <p:cNvPr id="15" name="Graphic 245">
            <a:extLst>
              <a:ext uri="{FF2B5EF4-FFF2-40B4-BE49-F238E27FC236}">
                <a16:creationId xmlns:a16="http://schemas.microsoft.com/office/drawing/2014/main" id="{6A4390D0-EA3D-4C86-8CCF-45F4F834474E}"/>
              </a:ext>
            </a:extLst>
          </p:cNvPr>
          <p:cNvSpPr/>
          <p:nvPr/>
        </p:nvSpPr>
        <p:spPr>
          <a:xfrm>
            <a:off x="984567" y="2087244"/>
            <a:ext cx="4511993" cy="1682116"/>
          </a:xfrm>
          <a:custGeom>
            <a:avLst/>
            <a:gdLst>
              <a:gd name="connsiteX0" fmla="*/ 0 w 5608424"/>
              <a:gd name="connsiteY0" fmla="*/ 0 h 2111482"/>
              <a:gd name="connsiteX1" fmla="*/ 56617 w 5608424"/>
              <a:gd name="connsiteY1" fmla="*/ 0 h 2111482"/>
              <a:gd name="connsiteX2" fmla="*/ 56617 w 5608424"/>
              <a:gd name="connsiteY2" fmla="*/ 33304 h 2111482"/>
              <a:gd name="connsiteX3" fmla="*/ 89921 w 5608424"/>
              <a:gd name="connsiteY3" fmla="*/ 33304 h 2111482"/>
              <a:gd name="connsiteX4" fmla="*/ 89921 w 5608424"/>
              <a:gd name="connsiteY4" fmla="*/ 99912 h 2111482"/>
              <a:gd name="connsiteX5" fmla="*/ 263103 w 5608424"/>
              <a:gd name="connsiteY5" fmla="*/ 99912 h 2111482"/>
              <a:gd name="connsiteX6" fmla="*/ 263103 w 5608424"/>
              <a:gd name="connsiteY6" fmla="*/ 153199 h 2111482"/>
              <a:gd name="connsiteX7" fmla="*/ 429624 w 5608424"/>
              <a:gd name="connsiteY7" fmla="*/ 153199 h 2111482"/>
              <a:gd name="connsiteX8" fmla="*/ 429624 w 5608424"/>
              <a:gd name="connsiteY8" fmla="*/ 206486 h 2111482"/>
              <a:gd name="connsiteX9" fmla="*/ 459598 w 5608424"/>
              <a:gd name="connsiteY9" fmla="*/ 206486 h 2111482"/>
              <a:gd name="connsiteX10" fmla="*/ 459598 w 5608424"/>
              <a:gd name="connsiteY10" fmla="*/ 243121 h 2111482"/>
              <a:gd name="connsiteX11" fmla="*/ 482911 w 5608424"/>
              <a:gd name="connsiteY11" fmla="*/ 243121 h 2111482"/>
              <a:gd name="connsiteX12" fmla="*/ 482911 w 5608424"/>
              <a:gd name="connsiteY12" fmla="*/ 309729 h 2111482"/>
              <a:gd name="connsiteX13" fmla="*/ 522876 w 5608424"/>
              <a:gd name="connsiteY13" fmla="*/ 309729 h 2111482"/>
              <a:gd name="connsiteX14" fmla="*/ 522876 w 5608424"/>
              <a:gd name="connsiteY14" fmla="*/ 356355 h 2111482"/>
              <a:gd name="connsiteX15" fmla="*/ 569502 w 5608424"/>
              <a:gd name="connsiteY15" fmla="*/ 356355 h 2111482"/>
              <a:gd name="connsiteX16" fmla="*/ 569502 w 5608424"/>
              <a:gd name="connsiteY16" fmla="*/ 396320 h 2111482"/>
              <a:gd name="connsiteX17" fmla="*/ 632780 w 5608424"/>
              <a:gd name="connsiteY17" fmla="*/ 396320 h 2111482"/>
              <a:gd name="connsiteX18" fmla="*/ 632780 w 5608424"/>
              <a:gd name="connsiteY18" fmla="*/ 452938 h 2111482"/>
              <a:gd name="connsiteX19" fmla="*/ 1069067 w 5608424"/>
              <a:gd name="connsiteY19" fmla="*/ 452938 h 2111482"/>
              <a:gd name="connsiteX20" fmla="*/ 1069067 w 5608424"/>
              <a:gd name="connsiteY20" fmla="*/ 529537 h 2111482"/>
              <a:gd name="connsiteX21" fmla="*/ 1385459 w 5608424"/>
              <a:gd name="connsiteY21" fmla="*/ 529537 h 2111482"/>
              <a:gd name="connsiteX22" fmla="*/ 1385459 w 5608424"/>
              <a:gd name="connsiteY22" fmla="*/ 572833 h 2111482"/>
              <a:gd name="connsiteX23" fmla="*/ 2750925 w 5608424"/>
              <a:gd name="connsiteY23" fmla="*/ 572833 h 2111482"/>
              <a:gd name="connsiteX24" fmla="*/ 2750925 w 5608424"/>
              <a:gd name="connsiteY24" fmla="*/ 639441 h 2111482"/>
              <a:gd name="connsiteX25" fmla="*/ 2810875 w 5608424"/>
              <a:gd name="connsiteY25" fmla="*/ 639441 h 2111482"/>
              <a:gd name="connsiteX26" fmla="*/ 2810875 w 5608424"/>
              <a:gd name="connsiteY26" fmla="*/ 712710 h 2111482"/>
              <a:gd name="connsiteX27" fmla="*/ 2837517 w 5608424"/>
              <a:gd name="connsiteY27" fmla="*/ 712710 h 2111482"/>
              <a:gd name="connsiteX28" fmla="*/ 2837517 w 5608424"/>
              <a:gd name="connsiteY28" fmla="*/ 759336 h 2111482"/>
              <a:gd name="connsiteX29" fmla="*/ 5072234 w 5608424"/>
              <a:gd name="connsiteY29" fmla="*/ 759336 h 2111482"/>
              <a:gd name="connsiteX30" fmla="*/ 5072234 w 5608424"/>
              <a:gd name="connsiteY30" fmla="*/ 885892 h 2111482"/>
              <a:gd name="connsiteX31" fmla="*/ 5608425 w 5608424"/>
              <a:gd name="connsiteY31" fmla="*/ 885892 h 2111482"/>
              <a:gd name="connsiteX32" fmla="*/ 5608425 w 5608424"/>
              <a:gd name="connsiteY32" fmla="*/ 2111483 h 2111482"/>
              <a:gd name="connsiteX33" fmla="*/ 5085550 w 5608424"/>
              <a:gd name="connsiteY33" fmla="*/ 2111483 h 2111482"/>
              <a:gd name="connsiteX34" fmla="*/ 5085550 w 5608424"/>
              <a:gd name="connsiteY34" fmla="*/ 1718501 h 2111482"/>
              <a:gd name="connsiteX35" fmla="*/ 2847508 w 5608424"/>
              <a:gd name="connsiteY35" fmla="*/ 1718501 h 2111482"/>
              <a:gd name="connsiteX36" fmla="*/ 2847508 w 5608424"/>
              <a:gd name="connsiteY36" fmla="*/ 1648558 h 2111482"/>
              <a:gd name="connsiteX37" fmla="*/ 2820867 w 5608424"/>
              <a:gd name="connsiteY37" fmla="*/ 1648558 h 2111482"/>
              <a:gd name="connsiteX38" fmla="*/ 2820867 w 5608424"/>
              <a:gd name="connsiteY38" fmla="*/ 1578616 h 2111482"/>
              <a:gd name="connsiteX39" fmla="*/ 2780900 w 5608424"/>
              <a:gd name="connsiteY39" fmla="*/ 1578616 h 2111482"/>
              <a:gd name="connsiteX40" fmla="*/ 2780900 w 5608424"/>
              <a:gd name="connsiteY40" fmla="*/ 1488700 h 2111482"/>
              <a:gd name="connsiteX41" fmla="*/ 1402109 w 5608424"/>
              <a:gd name="connsiteY41" fmla="*/ 1488700 h 2111482"/>
              <a:gd name="connsiteX42" fmla="*/ 1402109 w 5608424"/>
              <a:gd name="connsiteY42" fmla="*/ 1418758 h 2111482"/>
              <a:gd name="connsiteX43" fmla="*/ 1085717 w 5608424"/>
              <a:gd name="connsiteY43" fmla="*/ 1418758 h 2111482"/>
              <a:gd name="connsiteX44" fmla="*/ 1085717 w 5608424"/>
              <a:gd name="connsiteY44" fmla="*/ 1335500 h 2111482"/>
              <a:gd name="connsiteX45" fmla="*/ 642771 w 5608424"/>
              <a:gd name="connsiteY45" fmla="*/ 1335500 h 2111482"/>
              <a:gd name="connsiteX46" fmla="*/ 642771 w 5608424"/>
              <a:gd name="connsiteY46" fmla="*/ 1252242 h 2111482"/>
              <a:gd name="connsiteX47" fmla="*/ 586154 w 5608424"/>
              <a:gd name="connsiteY47" fmla="*/ 1252242 h 2111482"/>
              <a:gd name="connsiteX48" fmla="*/ 586154 w 5608424"/>
              <a:gd name="connsiteY48" fmla="*/ 1178966 h 2111482"/>
              <a:gd name="connsiteX49" fmla="*/ 536198 w 5608424"/>
              <a:gd name="connsiteY49" fmla="*/ 1178966 h 2111482"/>
              <a:gd name="connsiteX50" fmla="*/ 536198 w 5608424"/>
              <a:gd name="connsiteY50" fmla="*/ 1099042 h 2111482"/>
              <a:gd name="connsiteX51" fmla="*/ 509554 w 5608424"/>
              <a:gd name="connsiteY51" fmla="*/ 1099042 h 2111482"/>
              <a:gd name="connsiteX52" fmla="*/ 509554 w 5608424"/>
              <a:gd name="connsiteY52" fmla="*/ 1005783 h 2111482"/>
              <a:gd name="connsiteX53" fmla="*/ 479581 w 5608424"/>
              <a:gd name="connsiteY53" fmla="*/ 1005783 h 2111482"/>
              <a:gd name="connsiteX54" fmla="*/ 479581 w 5608424"/>
              <a:gd name="connsiteY54" fmla="*/ 929187 h 2111482"/>
              <a:gd name="connsiteX55" fmla="*/ 439616 w 5608424"/>
              <a:gd name="connsiteY55" fmla="*/ 929187 h 2111482"/>
              <a:gd name="connsiteX56" fmla="*/ 439616 w 5608424"/>
              <a:gd name="connsiteY56" fmla="*/ 842596 h 2111482"/>
              <a:gd name="connsiteX57" fmla="*/ 269764 w 5608424"/>
              <a:gd name="connsiteY57" fmla="*/ 842596 h 2111482"/>
              <a:gd name="connsiteX58" fmla="*/ 269764 w 5608424"/>
              <a:gd name="connsiteY58" fmla="*/ 746014 h 2111482"/>
              <a:gd name="connsiteX59" fmla="*/ 109904 w 5608424"/>
              <a:gd name="connsiteY59" fmla="*/ 746014 h 2111482"/>
              <a:gd name="connsiteX60" fmla="*/ 109904 w 5608424"/>
              <a:gd name="connsiteY60" fmla="*/ 582823 h 2111482"/>
              <a:gd name="connsiteX61" fmla="*/ 79930 w 5608424"/>
              <a:gd name="connsiteY61" fmla="*/ 582823 h 2111482"/>
              <a:gd name="connsiteX62" fmla="*/ 79930 w 5608424"/>
              <a:gd name="connsiteY62" fmla="*/ 486241 h 2111482"/>
              <a:gd name="connsiteX63" fmla="*/ 9991 w 5608424"/>
              <a:gd name="connsiteY63" fmla="*/ 486241 h 2111482"/>
              <a:gd name="connsiteX64" fmla="*/ 9991 w 5608424"/>
              <a:gd name="connsiteY64" fmla="*/ 0 h 211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08424" h="2111482">
                <a:moveTo>
                  <a:pt x="0" y="0"/>
                </a:moveTo>
                <a:lnTo>
                  <a:pt x="56617" y="0"/>
                </a:lnTo>
                <a:lnTo>
                  <a:pt x="56617" y="33304"/>
                </a:lnTo>
                <a:lnTo>
                  <a:pt x="89921" y="33304"/>
                </a:lnTo>
                <a:lnTo>
                  <a:pt x="89921" y="99912"/>
                </a:lnTo>
                <a:lnTo>
                  <a:pt x="263103" y="99912"/>
                </a:lnTo>
                <a:lnTo>
                  <a:pt x="263103" y="153199"/>
                </a:lnTo>
                <a:lnTo>
                  <a:pt x="429624" y="153199"/>
                </a:lnTo>
                <a:lnTo>
                  <a:pt x="429624" y="206486"/>
                </a:lnTo>
                <a:lnTo>
                  <a:pt x="459598" y="206486"/>
                </a:lnTo>
                <a:lnTo>
                  <a:pt x="459598" y="243121"/>
                </a:lnTo>
                <a:lnTo>
                  <a:pt x="482911" y="243121"/>
                </a:lnTo>
                <a:lnTo>
                  <a:pt x="482911" y="309729"/>
                </a:lnTo>
                <a:lnTo>
                  <a:pt x="522876" y="309729"/>
                </a:lnTo>
                <a:lnTo>
                  <a:pt x="522876" y="356355"/>
                </a:lnTo>
                <a:lnTo>
                  <a:pt x="569502" y="356355"/>
                </a:lnTo>
                <a:lnTo>
                  <a:pt x="569502" y="396320"/>
                </a:lnTo>
                <a:lnTo>
                  <a:pt x="632780" y="396320"/>
                </a:lnTo>
                <a:lnTo>
                  <a:pt x="632780" y="452938"/>
                </a:lnTo>
                <a:lnTo>
                  <a:pt x="1069067" y="452938"/>
                </a:lnTo>
                <a:lnTo>
                  <a:pt x="1069067" y="529537"/>
                </a:lnTo>
                <a:lnTo>
                  <a:pt x="1385459" y="529537"/>
                </a:lnTo>
                <a:lnTo>
                  <a:pt x="1385459" y="572833"/>
                </a:lnTo>
                <a:lnTo>
                  <a:pt x="2750925" y="572833"/>
                </a:lnTo>
                <a:lnTo>
                  <a:pt x="2750925" y="639441"/>
                </a:lnTo>
                <a:lnTo>
                  <a:pt x="2810875" y="639441"/>
                </a:lnTo>
                <a:lnTo>
                  <a:pt x="2810875" y="712710"/>
                </a:lnTo>
                <a:lnTo>
                  <a:pt x="2837517" y="712710"/>
                </a:lnTo>
                <a:lnTo>
                  <a:pt x="2837517" y="759336"/>
                </a:lnTo>
                <a:lnTo>
                  <a:pt x="5072234" y="759336"/>
                </a:lnTo>
                <a:lnTo>
                  <a:pt x="5072234" y="885892"/>
                </a:lnTo>
                <a:lnTo>
                  <a:pt x="5608425" y="885892"/>
                </a:lnTo>
                <a:lnTo>
                  <a:pt x="5608425" y="2111483"/>
                </a:lnTo>
                <a:lnTo>
                  <a:pt x="5085550" y="2111483"/>
                </a:lnTo>
                <a:lnTo>
                  <a:pt x="5085550" y="1718501"/>
                </a:lnTo>
                <a:lnTo>
                  <a:pt x="2847508" y="1718501"/>
                </a:lnTo>
                <a:lnTo>
                  <a:pt x="2847508" y="1648558"/>
                </a:lnTo>
                <a:lnTo>
                  <a:pt x="2820867" y="1648558"/>
                </a:lnTo>
                <a:lnTo>
                  <a:pt x="2820867" y="1578616"/>
                </a:lnTo>
                <a:lnTo>
                  <a:pt x="2780900" y="1578616"/>
                </a:lnTo>
                <a:lnTo>
                  <a:pt x="2780900" y="1488700"/>
                </a:lnTo>
                <a:lnTo>
                  <a:pt x="1402109" y="1488700"/>
                </a:lnTo>
                <a:lnTo>
                  <a:pt x="1402109" y="1418758"/>
                </a:lnTo>
                <a:lnTo>
                  <a:pt x="1085717" y="1418758"/>
                </a:lnTo>
                <a:lnTo>
                  <a:pt x="1085717" y="1335500"/>
                </a:lnTo>
                <a:lnTo>
                  <a:pt x="642771" y="1335500"/>
                </a:lnTo>
                <a:lnTo>
                  <a:pt x="642771" y="1252242"/>
                </a:lnTo>
                <a:lnTo>
                  <a:pt x="586154" y="1252242"/>
                </a:lnTo>
                <a:lnTo>
                  <a:pt x="586154" y="1178966"/>
                </a:lnTo>
                <a:lnTo>
                  <a:pt x="536198" y="1178966"/>
                </a:lnTo>
                <a:lnTo>
                  <a:pt x="536198" y="1099042"/>
                </a:lnTo>
                <a:lnTo>
                  <a:pt x="509554" y="1099042"/>
                </a:lnTo>
                <a:lnTo>
                  <a:pt x="509554" y="1005783"/>
                </a:lnTo>
                <a:lnTo>
                  <a:pt x="479581" y="1005783"/>
                </a:lnTo>
                <a:lnTo>
                  <a:pt x="479581" y="929187"/>
                </a:lnTo>
                <a:lnTo>
                  <a:pt x="439616" y="929187"/>
                </a:lnTo>
                <a:lnTo>
                  <a:pt x="439616" y="842596"/>
                </a:lnTo>
                <a:lnTo>
                  <a:pt x="269764" y="842596"/>
                </a:lnTo>
                <a:lnTo>
                  <a:pt x="269764" y="746014"/>
                </a:lnTo>
                <a:lnTo>
                  <a:pt x="109904" y="746014"/>
                </a:lnTo>
                <a:lnTo>
                  <a:pt x="109904" y="582823"/>
                </a:lnTo>
                <a:lnTo>
                  <a:pt x="79930" y="582823"/>
                </a:lnTo>
                <a:lnTo>
                  <a:pt x="79930" y="486241"/>
                </a:lnTo>
                <a:lnTo>
                  <a:pt x="9991" y="486241"/>
                </a:lnTo>
                <a:lnTo>
                  <a:pt x="9991" y="0"/>
                </a:lnTo>
                <a:close/>
              </a:path>
            </a:pathLst>
          </a:custGeom>
          <a:solidFill>
            <a:schemeClr val="accent3">
              <a:lumMod val="40000"/>
              <a:lumOff val="60000"/>
              <a:alpha val="30000"/>
            </a:schemeClr>
          </a:solidFill>
          <a:ln w="9525" cap="flat">
            <a:noFill/>
            <a:prstDash val="solid"/>
            <a:miter/>
          </a:ln>
        </p:spPr>
        <p:txBody>
          <a:bodyPr rtlCol="0" anchor="ctr"/>
          <a:lstStyle/>
          <a:p>
            <a:endParaRPr lang="en-GB"/>
          </a:p>
        </p:txBody>
      </p:sp>
      <p:graphicFrame>
        <p:nvGraphicFramePr>
          <p:cNvPr id="16" name="Tableau 35"/>
          <p:cNvGraphicFramePr>
            <a:graphicFrameLocks noGrp="1"/>
          </p:cNvGraphicFramePr>
          <p:nvPr>
            <p:extLst>
              <p:ext uri="{D42A27DB-BD31-4B8C-83A1-F6EECF244321}">
                <p14:modId xmlns:p14="http://schemas.microsoft.com/office/powerpoint/2010/main" val="2008350516"/>
              </p:ext>
            </p:extLst>
          </p:nvPr>
        </p:nvGraphicFramePr>
        <p:xfrm>
          <a:off x="1185398" y="4459826"/>
          <a:ext cx="4641538" cy="731520"/>
        </p:xfrm>
        <a:graphic>
          <a:graphicData uri="http://schemas.openxmlformats.org/drawingml/2006/table">
            <a:tbl>
              <a:tblPr firstRow="1" bandRow="1"/>
              <a:tblGrid>
                <a:gridCol w="1015468">
                  <a:extLst>
                    <a:ext uri="{9D8B030D-6E8A-4147-A177-3AD203B41FA5}">
                      <a16:colId xmlns:a16="http://schemas.microsoft.com/office/drawing/2014/main" val="4252120401"/>
                    </a:ext>
                  </a:extLst>
                </a:gridCol>
                <a:gridCol w="1208690">
                  <a:extLst>
                    <a:ext uri="{9D8B030D-6E8A-4147-A177-3AD203B41FA5}">
                      <a16:colId xmlns:a16="http://schemas.microsoft.com/office/drawing/2014/main" val="1315094035"/>
                    </a:ext>
                  </a:extLst>
                </a:gridCol>
                <a:gridCol w="1208690">
                  <a:extLst>
                    <a:ext uri="{9D8B030D-6E8A-4147-A177-3AD203B41FA5}">
                      <a16:colId xmlns:a16="http://schemas.microsoft.com/office/drawing/2014/main" val="3374320601"/>
                    </a:ext>
                  </a:extLst>
                </a:gridCol>
                <a:gridCol w="1208690">
                  <a:extLst>
                    <a:ext uri="{9D8B030D-6E8A-4147-A177-3AD203B41FA5}">
                      <a16:colId xmlns:a16="http://schemas.microsoft.com/office/drawing/2014/main" val="1785675961"/>
                    </a:ext>
                  </a:extLst>
                </a:gridCol>
              </a:tblGrid>
              <a:tr h="266581">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endParaRPr lang="fr-FR" sz="1200" dirty="0">
                        <a:solidFill>
                          <a:schemeClr val="tx1"/>
                        </a:solidFill>
                      </a:endParaRPr>
                    </a:p>
                  </a:txBody>
                  <a:tcPr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ja-JP" sz="1200" noProof="0">
                          <a:solidFill>
                            <a:schemeClr val="tx1"/>
                          </a:solidFill>
                        </a:rPr>
                        <a:t>1 年</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ja-JP" sz="1200" noProof="0">
                          <a:solidFill>
                            <a:schemeClr val="tx1"/>
                          </a:solidFill>
                        </a:rPr>
                        <a:t> 2年</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ja-JP" sz="1200" noProof="0">
                          <a:solidFill>
                            <a:schemeClr val="tx1"/>
                          </a:solidFill>
                        </a:rPr>
                        <a:t>3年</a:t>
                      </a: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721409"/>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ja-JP" sz="1200"/>
                        <a:t>PFS率、% (95%CI)</a:t>
                      </a:r>
                    </a:p>
                  </a:txBody>
                  <a:tcPr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ja-JP" sz="1200" noProof="0" dirty="0"/>
                        <a:t>75.4 </a:t>
                      </a:r>
                    </a:p>
                    <a:p>
                      <a:pPr algn="ctr"/>
                      <a:r>
                        <a:rPr lang="ja-JP" sz="1200" noProof="0" dirty="0"/>
                        <a:t>(62.0、84.6)</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dirty="0"/>
                        <a:t>70.0</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dirty="0"/>
                        <a:t>(56.2、80.1)</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dirty="0"/>
                        <a:t>70.0</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dirty="0"/>
                        <a:t>(56.2、80.1)</a:t>
                      </a: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056361"/>
                  </a:ext>
                </a:extLst>
              </a:tr>
            </a:tbl>
          </a:graphicData>
        </a:graphic>
      </p:graphicFrame>
      <p:sp>
        <p:nvSpPr>
          <p:cNvPr id="17" name="Rectangle 16"/>
          <p:cNvSpPr/>
          <p:nvPr/>
        </p:nvSpPr>
        <p:spPr>
          <a:xfrm>
            <a:off x="8233218" y="4979784"/>
            <a:ext cx="1191034" cy="657361"/>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panose="020B0604020202020204"/>
              <a:ea typeface="+mn-ea"/>
              <a:cs typeface="Arial"/>
            </a:endParaRPr>
          </a:p>
        </p:txBody>
      </p:sp>
      <p:graphicFrame>
        <p:nvGraphicFramePr>
          <p:cNvPr id="18" name="Tableau 13"/>
          <p:cNvGraphicFramePr>
            <a:graphicFrameLocks noGrp="1"/>
          </p:cNvGraphicFramePr>
          <p:nvPr>
            <p:extLst>
              <p:ext uri="{D42A27DB-BD31-4B8C-83A1-F6EECF244321}">
                <p14:modId xmlns:p14="http://schemas.microsoft.com/office/powerpoint/2010/main" val="4278855813"/>
              </p:ext>
            </p:extLst>
          </p:nvPr>
        </p:nvGraphicFramePr>
        <p:xfrm>
          <a:off x="7470700" y="4459826"/>
          <a:ext cx="4347133" cy="731520"/>
        </p:xfrm>
        <a:graphic>
          <a:graphicData uri="http://schemas.openxmlformats.org/drawingml/2006/table">
            <a:tbl>
              <a:tblPr firstRow="1" bandRow="1"/>
              <a:tblGrid>
                <a:gridCol w="910249">
                  <a:extLst>
                    <a:ext uri="{9D8B030D-6E8A-4147-A177-3AD203B41FA5}">
                      <a16:colId xmlns:a16="http://schemas.microsoft.com/office/drawing/2014/main" val="4252120401"/>
                    </a:ext>
                  </a:extLst>
                </a:gridCol>
                <a:gridCol w="1145628">
                  <a:extLst>
                    <a:ext uri="{9D8B030D-6E8A-4147-A177-3AD203B41FA5}">
                      <a16:colId xmlns:a16="http://schemas.microsoft.com/office/drawing/2014/main" val="1315094035"/>
                    </a:ext>
                  </a:extLst>
                </a:gridCol>
                <a:gridCol w="1145628">
                  <a:extLst>
                    <a:ext uri="{9D8B030D-6E8A-4147-A177-3AD203B41FA5}">
                      <a16:colId xmlns:a16="http://schemas.microsoft.com/office/drawing/2014/main" val="3374320601"/>
                    </a:ext>
                  </a:extLst>
                </a:gridCol>
                <a:gridCol w="1145628">
                  <a:extLst>
                    <a:ext uri="{9D8B030D-6E8A-4147-A177-3AD203B41FA5}">
                      <a16:colId xmlns:a16="http://schemas.microsoft.com/office/drawing/2014/main" val="1785675961"/>
                    </a:ext>
                  </a:extLst>
                </a:gridCol>
              </a:tblGrid>
              <a:tr h="0">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endParaRPr lang="fr-FR" sz="1200" dirty="0">
                        <a:solidFill>
                          <a:schemeClr val="tx1"/>
                        </a:solidFill>
                      </a:endParaRPr>
                    </a:p>
                  </a:txBody>
                  <a:tcPr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ja-JP" sz="1200" noProof="0">
                          <a:solidFill>
                            <a:schemeClr val="tx1"/>
                          </a:solidFill>
                        </a:rPr>
                        <a:t>1 年</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ja-JP" sz="1200" noProof="0">
                          <a:solidFill>
                            <a:schemeClr val="tx1"/>
                          </a:solidFill>
                        </a:rPr>
                        <a:t> 2年</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ja-JP" sz="1200" noProof="0">
                          <a:solidFill>
                            <a:schemeClr val="tx1"/>
                          </a:solidFill>
                        </a:rPr>
                        <a:t>3年</a:t>
                      </a: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721409"/>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ja-JP" sz="1200" dirty="0">
                          <a:solidFill>
                            <a:schemeClr val="tx1"/>
                          </a:solidFill>
                        </a:rPr>
                        <a:t>OS率、% </a:t>
                      </a:r>
                    </a:p>
                    <a:p>
                      <a:r>
                        <a:rPr lang="ja-JP" sz="1200" dirty="0">
                          <a:solidFill>
                            <a:schemeClr val="tx1"/>
                          </a:solidFill>
                        </a:rPr>
                        <a:t>(95%CI)</a:t>
                      </a:r>
                    </a:p>
                  </a:txBody>
                  <a:tcPr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ja-JP" sz="1200" noProof="0" dirty="0">
                          <a:solidFill>
                            <a:schemeClr val="tx1"/>
                          </a:solidFill>
                        </a:rPr>
                        <a:t>84.1</a:t>
                      </a:r>
                    </a:p>
                    <a:p>
                      <a:pPr algn="ctr"/>
                      <a:r>
                        <a:rPr lang="ja-JP" sz="1200" noProof="0" dirty="0">
                          <a:solidFill>
                            <a:schemeClr val="tx1"/>
                          </a:solidFill>
                        </a:rPr>
                        <a:t>(71.7、91.4)</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dirty="0">
                          <a:solidFill>
                            <a:schemeClr val="tx1"/>
                          </a:solidFill>
                        </a:rPr>
                        <a:t>78.4 </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dirty="0">
                          <a:solidFill>
                            <a:schemeClr val="tx1"/>
                          </a:solidFill>
                        </a:rPr>
                        <a:t>(65.1、87.1)</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dirty="0">
                          <a:solidFill>
                            <a:schemeClr val="tx1"/>
                          </a:solidFill>
                        </a:rPr>
                        <a:t>73.1 </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dirty="0">
                          <a:solidFill>
                            <a:schemeClr val="tx1"/>
                          </a:solidFill>
                        </a:rPr>
                        <a:t>(58.4、83.4)</a:t>
                      </a: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8800975"/>
                  </a:ext>
                </a:extLst>
              </a:tr>
            </a:tbl>
          </a:graphicData>
        </a:graphic>
      </p:graphicFrame>
      <p:sp>
        <p:nvSpPr>
          <p:cNvPr id="19" name="TextBox 18">
            <a:extLst>
              <a:ext uri="{FF2B5EF4-FFF2-40B4-BE49-F238E27FC236}">
                <a16:creationId xmlns:a16="http://schemas.microsoft.com/office/drawing/2014/main" id="{B69A4DBB-E55C-4DF1-9B30-CE054C6A29D5}"/>
              </a:ext>
            </a:extLst>
          </p:cNvPr>
          <p:cNvSpPr txBox="1"/>
          <p:nvPr/>
        </p:nvSpPr>
        <p:spPr>
          <a:xfrm>
            <a:off x="499862" y="5067521"/>
            <a:ext cx="284052" cy="387645"/>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aphicFrame>
        <p:nvGraphicFramePr>
          <p:cNvPr id="20" name="Table 8">
            <a:extLst>
              <a:ext uri="{FF2B5EF4-FFF2-40B4-BE49-F238E27FC236}">
                <a16:creationId xmlns:a16="http://schemas.microsoft.com/office/drawing/2014/main" id="{0DB42E1C-4770-4435-ABDA-E203623D928E}"/>
              </a:ext>
            </a:extLst>
          </p:cNvPr>
          <p:cNvGraphicFramePr>
            <a:graphicFrameLocks noGrp="1"/>
          </p:cNvGraphicFramePr>
          <p:nvPr>
            <p:extLst>
              <p:ext uri="{D42A27DB-BD31-4B8C-83A1-F6EECF244321}">
                <p14:modId xmlns:p14="http://schemas.microsoft.com/office/powerpoint/2010/main" val="1765811279"/>
              </p:ext>
            </p:extLst>
          </p:nvPr>
        </p:nvGraphicFramePr>
        <p:xfrm>
          <a:off x="2113162" y="3605088"/>
          <a:ext cx="2677963" cy="509760"/>
        </p:xfrm>
        <a:graphic>
          <a:graphicData uri="http://schemas.openxmlformats.org/drawingml/2006/table">
            <a:tbl>
              <a:tblPr firstRow="1" bandRow="1">
                <a:tableStyleId>{5C22544A-7EE6-4342-B048-85BDC9FD1C3A}</a:tableStyleId>
              </a:tblPr>
              <a:tblGrid>
                <a:gridCol w="1081126">
                  <a:extLst>
                    <a:ext uri="{9D8B030D-6E8A-4147-A177-3AD203B41FA5}">
                      <a16:colId xmlns:a16="http://schemas.microsoft.com/office/drawing/2014/main" val="871039320"/>
                    </a:ext>
                  </a:extLst>
                </a:gridCol>
                <a:gridCol w="1596837">
                  <a:extLst>
                    <a:ext uri="{9D8B030D-6E8A-4147-A177-3AD203B41FA5}">
                      <a16:colId xmlns:a16="http://schemas.microsoft.com/office/drawing/2014/main" val="5184177"/>
                    </a:ext>
                  </a:extLst>
                </a:gridCol>
              </a:tblGrid>
              <a:tr h="195008">
                <a:tc>
                  <a:txBody>
                    <a:bodyPr/>
                    <a:lstStyle/>
                    <a:p>
                      <a:pPr algn="ctr"/>
                      <a:r>
                        <a:rPr lang="ja-JP" sz="1100" dirty="0">
                          <a:solidFill>
                            <a:srgbClr val="4D4D4D"/>
                          </a:solidFill>
                        </a:rPr>
                        <a:t>イベント/合計</a:t>
                      </a:r>
                    </a:p>
                  </a:txBody>
                  <a:tcPr marL="36000" marR="3600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200" dirty="0">
                          <a:solidFill>
                            <a:srgbClr val="4D4D4D"/>
                          </a:solidFill>
                        </a:rPr>
                        <a:t>mPFS、</a:t>
                      </a:r>
                      <a:r>
                        <a:rPr lang="ja-JP" sz="1200" baseline="0" dirty="0">
                          <a:solidFill>
                            <a:srgbClr val="4D4D4D"/>
                          </a:solidFill>
                        </a:rPr>
                        <a:t> mo</a:t>
                      </a:r>
                      <a:r>
                        <a:rPr lang="ja-JP" sz="1200" dirty="0">
                          <a:solidFill>
                            <a:srgbClr val="4D4D4D"/>
                          </a:solidFill>
                        </a:rPr>
                        <a:t> (95%CI)</a:t>
                      </a:r>
                    </a:p>
                  </a:txBody>
                  <a:tcPr marL="36000" marR="3600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0158413"/>
                  </a:ext>
                </a:extLst>
              </a:tr>
              <a:tr h="206312">
                <a:tc>
                  <a:txBody>
                    <a:bodyPr/>
                    <a:lstStyle/>
                    <a:p>
                      <a:pPr algn="ctr"/>
                      <a:r>
                        <a:rPr lang="ja-JP" sz="1200">
                          <a:solidFill>
                            <a:srgbClr val="4D4D4D"/>
                          </a:solidFill>
                        </a:rPr>
                        <a:t>18/57</a:t>
                      </a: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200" dirty="0">
                          <a:solidFill>
                            <a:srgbClr val="4D4D4D"/>
                          </a:solidFill>
                        </a:rPr>
                        <a:t>NE (38.4、NE) </a:t>
                      </a:r>
                    </a:p>
                  </a:txBody>
                  <a:tcPr marL="36000" marR="36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4506902"/>
                  </a:ext>
                </a:extLst>
              </a:tr>
            </a:tbl>
          </a:graphicData>
        </a:graphic>
      </p:graphicFrame>
      <p:grpSp>
        <p:nvGrpSpPr>
          <p:cNvPr id="21" name="Group 20">
            <a:extLst>
              <a:ext uri="{FF2B5EF4-FFF2-40B4-BE49-F238E27FC236}">
                <a16:creationId xmlns:a16="http://schemas.microsoft.com/office/drawing/2014/main" id="{BBFF2AC0-33AC-4010-8915-0B7795FBD9A5}"/>
              </a:ext>
            </a:extLst>
          </p:cNvPr>
          <p:cNvGrpSpPr/>
          <p:nvPr/>
        </p:nvGrpSpPr>
        <p:grpSpPr>
          <a:xfrm>
            <a:off x="-19873" y="1855166"/>
            <a:ext cx="6190288" cy="4286487"/>
            <a:chOff x="-19873" y="1855166"/>
            <a:chExt cx="6190288" cy="4286487"/>
          </a:xfrm>
        </p:grpSpPr>
        <p:sp>
          <p:nvSpPr>
            <p:cNvPr id="22" name="Line 6">
              <a:extLst>
                <a:ext uri="{FF2B5EF4-FFF2-40B4-BE49-F238E27FC236}">
                  <a16:creationId xmlns:a16="http://schemas.microsoft.com/office/drawing/2014/main" id="{738AAB2A-B60D-4C1A-82CC-C50619FE1958}"/>
                </a:ext>
              </a:extLst>
            </p:cNvPr>
            <p:cNvSpPr>
              <a:spLocks noChangeShapeType="1"/>
            </p:cNvSpPr>
            <p:nvPr/>
          </p:nvSpPr>
          <p:spPr bwMode="auto">
            <a:xfrm>
              <a:off x="739264" y="205247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3" name="Line 7">
              <a:extLst>
                <a:ext uri="{FF2B5EF4-FFF2-40B4-BE49-F238E27FC236}">
                  <a16:creationId xmlns:a16="http://schemas.microsoft.com/office/drawing/2014/main" id="{6DC05AC0-DFA7-40BC-A47A-14C2D7446A7F}"/>
                </a:ext>
              </a:extLst>
            </p:cNvPr>
            <p:cNvSpPr>
              <a:spLocks noChangeShapeType="1"/>
            </p:cNvSpPr>
            <p:nvPr/>
          </p:nvSpPr>
          <p:spPr bwMode="auto">
            <a:xfrm>
              <a:off x="739264" y="271019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4" name="Line 8">
              <a:extLst>
                <a:ext uri="{FF2B5EF4-FFF2-40B4-BE49-F238E27FC236}">
                  <a16:creationId xmlns:a16="http://schemas.microsoft.com/office/drawing/2014/main" id="{CAD031F1-2ACF-4897-A399-A3BC51C86278}"/>
                </a:ext>
              </a:extLst>
            </p:cNvPr>
            <p:cNvSpPr>
              <a:spLocks noChangeShapeType="1"/>
            </p:cNvSpPr>
            <p:nvPr/>
          </p:nvSpPr>
          <p:spPr bwMode="auto">
            <a:xfrm>
              <a:off x="739264" y="333838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5" name="Line 9">
              <a:extLst>
                <a:ext uri="{FF2B5EF4-FFF2-40B4-BE49-F238E27FC236}">
                  <a16:creationId xmlns:a16="http://schemas.microsoft.com/office/drawing/2014/main" id="{FC7596BB-0F47-497B-8CE0-5EA193440F39}"/>
                </a:ext>
              </a:extLst>
            </p:cNvPr>
            <p:cNvSpPr>
              <a:spLocks noChangeShapeType="1"/>
            </p:cNvSpPr>
            <p:nvPr/>
          </p:nvSpPr>
          <p:spPr bwMode="auto">
            <a:xfrm>
              <a:off x="739264" y="398687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 name="Line 10">
              <a:extLst>
                <a:ext uri="{FF2B5EF4-FFF2-40B4-BE49-F238E27FC236}">
                  <a16:creationId xmlns:a16="http://schemas.microsoft.com/office/drawing/2014/main" id="{86949312-CD36-4D58-B50E-4DA41AB692DE}"/>
                </a:ext>
              </a:extLst>
            </p:cNvPr>
            <p:cNvSpPr>
              <a:spLocks noChangeShapeType="1"/>
            </p:cNvSpPr>
            <p:nvPr/>
          </p:nvSpPr>
          <p:spPr bwMode="auto">
            <a:xfrm>
              <a:off x="739264" y="46218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7" name="Line 11">
              <a:extLst>
                <a:ext uri="{FF2B5EF4-FFF2-40B4-BE49-F238E27FC236}">
                  <a16:creationId xmlns:a16="http://schemas.microsoft.com/office/drawing/2014/main" id="{73DABBD9-D17F-4966-8257-2CCF4C941D9C}"/>
                </a:ext>
              </a:extLst>
            </p:cNvPr>
            <p:cNvSpPr>
              <a:spLocks noChangeShapeType="1"/>
            </p:cNvSpPr>
            <p:nvPr/>
          </p:nvSpPr>
          <p:spPr bwMode="auto">
            <a:xfrm>
              <a:off x="739264" y="526356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8" name="TextBox 27">
              <a:extLst>
                <a:ext uri="{FF2B5EF4-FFF2-40B4-BE49-F238E27FC236}">
                  <a16:creationId xmlns:a16="http://schemas.microsoft.com/office/drawing/2014/main" id="{8F72D7B8-544E-42D4-A366-8F2A16A35506}"/>
                </a:ext>
              </a:extLst>
            </p:cNvPr>
            <p:cNvSpPr txBox="1"/>
            <p:nvPr/>
          </p:nvSpPr>
          <p:spPr>
            <a:xfrm rot="16200000">
              <a:off x="-564866" y="3536891"/>
              <a:ext cx="1661032"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PFS, % (iRECIST)</a:t>
              </a:r>
            </a:p>
          </p:txBody>
        </p:sp>
        <p:sp>
          <p:nvSpPr>
            <p:cNvPr id="29" name="TextBox 28">
              <a:extLst>
                <a:ext uri="{FF2B5EF4-FFF2-40B4-BE49-F238E27FC236}">
                  <a16:creationId xmlns:a16="http://schemas.microsoft.com/office/drawing/2014/main" id="{6CED8B3A-4FFB-4767-8818-8F4AAC7C14C5}"/>
                </a:ext>
              </a:extLst>
            </p:cNvPr>
            <p:cNvSpPr txBox="1"/>
            <p:nvPr/>
          </p:nvSpPr>
          <p:spPr>
            <a:xfrm>
              <a:off x="301081" y="1855166"/>
              <a:ext cx="482825" cy="387645"/>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30" name="TextBox 29">
              <a:extLst>
                <a:ext uri="{FF2B5EF4-FFF2-40B4-BE49-F238E27FC236}">
                  <a16:creationId xmlns:a16="http://schemas.microsoft.com/office/drawing/2014/main" id="{B0AEFBD8-7AD4-435E-8A62-E5F66647DF68}"/>
                </a:ext>
              </a:extLst>
            </p:cNvPr>
            <p:cNvSpPr txBox="1"/>
            <p:nvPr/>
          </p:nvSpPr>
          <p:spPr>
            <a:xfrm>
              <a:off x="400468" y="2515319"/>
              <a:ext cx="383438" cy="387645"/>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31" name="TextBox 30">
              <a:extLst>
                <a:ext uri="{FF2B5EF4-FFF2-40B4-BE49-F238E27FC236}">
                  <a16:creationId xmlns:a16="http://schemas.microsoft.com/office/drawing/2014/main" id="{C1A0C31A-EE50-4A23-A9B1-39DEA57E3EB2}"/>
                </a:ext>
              </a:extLst>
            </p:cNvPr>
            <p:cNvSpPr txBox="1"/>
            <p:nvPr/>
          </p:nvSpPr>
          <p:spPr>
            <a:xfrm>
              <a:off x="400468" y="3143218"/>
              <a:ext cx="383438" cy="387645"/>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32" name="TextBox 31">
              <a:extLst>
                <a:ext uri="{FF2B5EF4-FFF2-40B4-BE49-F238E27FC236}">
                  <a16:creationId xmlns:a16="http://schemas.microsoft.com/office/drawing/2014/main" id="{1E1893F9-5697-4B8D-B973-C32A014871AF}"/>
                </a:ext>
              </a:extLst>
            </p:cNvPr>
            <p:cNvSpPr txBox="1"/>
            <p:nvPr/>
          </p:nvSpPr>
          <p:spPr>
            <a:xfrm>
              <a:off x="400468" y="3791423"/>
              <a:ext cx="383438" cy="387645"/>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33" name="TextBox 32">
              <a:extLst>
                <a:ext uri="{FF2B5EF4-FFF2-40B4-BE49-F238E27FC236}">
                  <a16:creationId xmlns:a16="http://schemas.microsoft.com/office/drawing/2014/main" id="{F34469A9-529E-4F57-9282-4D8D158FD09D}"/>
                </a:ext>
              </a:extLst>
            </p:cNvPr>
            <p:cNvSpPr txBox="1"/>
            <p:nvPr/>
          </p:nvSpPr>
          <p:spPr>
            <a:xfrm>
              <a:off x="400468" y="4426088"/>
              <a:ext cx="383438" cy="387645"/>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grpSp>
          <p:nvGrpSpPr>
            <p:cNvPr id="34" name="Group 33">
              <a:extLst>
                <a:ext uri="{FF2B5EF4-FFF2-40B4-BE49-F238E27FC236}">
                  <a16:creationId xmlns:a16="http://schemas.microsoft.com/office/drawing/2014/main" id="{36F29A52-8E06-4717-AFAD-561B8D95FF0D}"/>
                </a:ext>
              </a:extLst>
            </p:cNvPr>
            <p:cNvGrpSpPr/>
            <p:nvPr/>
          </p:nvGrpSpPr>
          <p:grpSpPr>
            <a:xfrm>
              <a:off x="-19873" y="2043098"/>
              <a:ext cx="6190288" cy="4098555"/>
              <a:chOff x="-19873" y="2043098"/>
              <a:chExt cx="6190288" cy="4098555"/>
            </a:xfrm>
          </p:grpSpPr>
          <p:sp>
            <p:nvSpPr>
              <p:cNvPr id="35" name="Freeform 21">
                <a:extLst>
                  <a:ext uri="{FF2B5EF4-FFF2-40B4-BE49-F238E27FC236}">
                    <a16:creationId xmlns:a16="http://schemas.microsoft.com/office/drawing/2014/main" id="{32E7700E-50A0-495C-A1C8-D1B3862E7151}"/>
                  </a:ext>
                </a:extLst>
              </p:cNvPr>
              <p:cNvSpPr>
                <a:spLocks/>
              </p:cNvSpPr>
              <p:nvPr/>
            </p:nvSpPr>
            <p:spPr bwMode="auto">
              <a:xfrm>
                <a:off x="816096" y="2043098"/>
                <a:ext cx="5249424" cy="32909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36" name="Group 35">
                <a:extLst>
                  <a:ext uri="{FF2B5EF4-FFF2-40B4-BE49-F238E27FC236}">
                    <a16:creationId xmlns:a16="http://schemas.microsoft.com/office/drawing/2014/main" id="{40DAAC76-78B2-462C-B879-535DB3E8ACFC}"/>
                  </a:ext>
                </a:extLst>
              </p:cNvPr>
              <p:cNvGrpSpPr/>
              <p:nvPr/>
            </p:nvGrpSpPr>
            <p:grpSpPr>
              <a:xfrm>
                <a:off x="739264" y="2367437"/>
                <a:ext cx="86234" cy="2569358"/>
                <a:chOff x="1898121" y="1422545"/>
                <a:chExt cx="86234" cy="2039984"/>
              </a:xfrm>
            </p:grpSpPr>
            <p:sp>
              <p:nvSpPr>
                <p:cNvPr id="72" name="Line 6">
                  <a:extLst>
                    <a:ext uri="{FF2B5EF4-FFF2-40B4-BE49-F238E27FC236}">
                      <a16:creationId xmlns:a16="http://schemas.microsoft.com/office/drawing/2014/main" id="{1461A211-0BEF-4EB9-97DD-7C2BA97E9887}"/>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3" name="Line 7">
                  <a:extLst>
                    <a:ext uri="{FF2B5EF4-FFF2-40B4-BE49-F238E27FC236}">
                      <a16:creationId xmlns:a16="http://schemas.microsoft.com/office/drawing/2014/main" id="{79EB9F57-2DFA-4590-8DE2-E7142F84FB22}"/>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4" name="Line 8">
                  <a:extLst>
                    <a:ext uri="{FF2B5EF4-FFF2-40B4-BE49-F238E27FC236}">
                      <a16:creationId xmlns:a16="http://schemas.microsoft.com/office/drawing/2014/main" id="{992A52B6-1579-4A3F-B047-7B18AE58BCD5}"/>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5" name="Line 9">
                  <a:extLst>
                    <a:ext uri="{FF2B5EF4-FFF2-40B4-BE49-F238E27FC236}">
                      <a16:creationId xmlns:a16="http://schemas.microsoft.com/office/drawing/2014/main" id="{F98BEE1C-AE47-451B-A729-EA774E0D1FA2}"/>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6" name="Line 10">
                  <a:extLst>
                    <a:ext uri="{FF2B5EF4-FFF2-40B4-BE49-F238E27FC236}">
                      <a16:creationId xmlns:a16="http://schemas.microsoft.com/office/drawing/2014/main" id="{1B8A3C44-1EF2-4100-A72A-BBA430150286}"/>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grpSp>
          <p:grpSp>
            <p:nvGrpSpPr>
              <p:cNvPr id="37" name="Group 36">
                <a:extLst>
                  <a:ext uri="{FF2B5EF4-FFF2-40B4-BE49-F238E27FC236}">
                    <a16:creationId xmlns:a16="http://schemas.microsoft.com/office/drawing/2014/main" id="{635A78B0-4345-441E-9F31-68F1BCC065BF}"/>
                  </a:ext>
                </a:extLst>
              </p:cNvPr>
              <p:cNvGrpSpPr/>
              <p:nvPr/>
            </p:nvGrpSpPr>
            <p:grpSpPr>
              <a:xfrm>
                <a:off x="745895" y="5335193"/>
                <a:ext cx="5424520" cy="360147"/>
                <a:chOff x="1513339" y="4188565"/>
                <a:chExt cx="3170475" cy="360147"/>
              </a:xfrm>
            </p:grpSpPr>
            <p:sp>
              <p:nvSpPr>
                <p:cNvPr id="54" name="Line 21">
                  <a:extLst>
                    <a:ext uri="{FF2B5EF4-FFF2-40B4-BE49-F238E27FC236}">
                      <a16:creationId xmlns:a16="http://schemas.microsoft.com/office/drawing/2014/main" id="{6EAF852D-F4B8-452B-95B4-5592FFEB0A1D}"/>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2B1AC622-5CE4-4D30-8624-F69EDD7FA009}"/>
                    </a:ext>
                  </a:extLst>
                </p:cNvPr>
                <p:cNvSpPr txBox="1"/>
                <p:nvPr/>
              </p:nvSpPr>
              <p:spPr>
                <a:xfrm>
                  <a:off x="4525145" y="4260565"/>
                  <a:ext cx="15866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56" name="Line 21">
                  <a:extLst>
                    <a:ext uri="{FF2B5EF4-FFF2-40B4-BE49-F238E27FC236}">
                      <a16:creationId xmlns:a16="http://schemas.microsoft.com/office/drawing/2014/main" id="{CB2F43CB-33EF-4A82-A692-B54AA647AF6D}"/>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EA2B77AE-545C-4909-9D30-EF27ED498C6C}"/>
                    </a:ext>
                  </a:extLst>
                </p:cNvPr>
                <p:cNvSpPr txBox="1"/>
                <p:nvPr/>
              </p:nvSpPr>
              <p:spPr>
                <a:xfrm>
                  <a:off x="4149508" y="4260565"/>
                  <a:ext cx="15866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58" name="Line 21">
                  <a:extLst>
                    <a:ext uri="{FF2B5EF4-FFF2-40B4-BE49-F238E27FC236}">
                      <a16:creationId xmlns:a16="http://schemas.microsoft.com/office/drawing/2014/main" id="{4DC12E05-D83C-4FB2-B82E-4D260C0BA7DC}"/>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75A397E3-E8BD-4D1C-9644-0CA4E1E9DDAB}"/>
                    </a:ext>
                  </a:extLst>
                </p:cNvPr>
                <p:cNvSpPr txBox="1"/>
                <p:nvPr/>
              </p:nvSpPr>
              <p:spPr>
                <a:xfrm>
                  <a:off x="3773870" y="4260565"/>
                  <a:ext cx="15866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60" name="Line 21">
                  <a:extLst>
                    <a:ext uri="{FF2B5EF4-FFF2-40B4-BE49-F238E27FC236}">
                      <a16:creationId xmlns:a16="http://schemas.microsoft.com/office/drawing/2014/main" id="{415CFB74-ABA3-48AE-82CB-07713B96E745}"/>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BBB56AC9-0B26-4B63-91B9-D81AFE940FCA}"/>
                    </a:ext>
                  </a:extLst>
                </p:cNvPr>
                <p:cNvSpPr txBox="1"/>
                <p:nvPr/>
              </p:nvSpPr>
              <p:spPr>
                <a:xfrm>
                  <a:off x="3398234" y="4260565"/>
                  <a:ext cx="15866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62" name="Line 21">
                  <a:extLst>
                    <a:ext uri="{FF2B5EF4-FFF2-40B4-BE49-F238E27FC236}">
                      <a16:creationId xmlns:a16="http://schemas.microsoft.com/office/drawing/2014/main" id="{A1804CC5-2378-421B-A2D7-BE9D3840824A}"/>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F09EF2B4-BE50-4FE4-B07D-654D9E88DB03}"/>
                    </a:ext>
                  </a:extLst>
                </p:cNvPr>
                <p:cNvSpPr txBox="1"/>
                <p:nvPr/>
              </p:nvSpPr>
              <p:spPr>
                <a:xfrm>
                  <a:off x="3022597" y="4260565"/>
                  <a:ext cx="15866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64" name="Line 21">
                  <a:extLst>
                    <a:ext uri="{FF2B5EF4-FFF2-40B4-BE49-F238E27FC236}">
                      <a16:creationId xmlns:a16="http://schemas.microsoft.com/office/drawing/2014/main" id="{7E2DD3AB-0859-4221-B292-82DC367460C1}"/>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A602A47D-963B-4003-93F9-6A3692A95194}"/>
                    </a:ext>
                  </a:extLst>
                </p:cNvPr>
                <p:cNvSpPr txBox="1"/>
                <p:nvPr/>
              </p:nvSpPr>
              <p:spPr>
                <a:xfrm>
                  <a:off x="2646960" y="4260565"/>
                  <a:ext cx="15866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66" name="Line 21">
                  <a:extLst>
                    <a:ext uri="{FF2B5EF4-FFF2-40B4-BE49-F238E27FC236}">
                      <a16:creationId xmlns:a16="http://schemas.microsoft.com/office/drawing/2014/main" id="{3B66546F-9C86-4BBF-8AC7-18BCDF68F8B3}"/>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7BE10136-C58D-44AA-9C98-132E3701FB4C}"/>
                    </a:ext>
                  </a:extLst>
                </p:cNvPr>
                <p:cNvSpPr txBox="1"/>
                <p:nvPr/>
              </p:nvSpPr>
              <p:spPr>
                <a:xfrm>
                  <a:off x="2271323" y="4260565"/>
                  <a:ext cx="15866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68" name="Line 21">
                  <a:extLst>
                    <a:ext uri="{FF2B5EF4-FFF2-40B4-BE49-F238E27FC236}">
                      <a16:creationId xmlns:a16="http://schemas.microsoft.com/office/drawing/2014/main" id="{F01E079D-C999-489D-B97D-5CED7EF2EA19}"/>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33DEEFA3-BE4B-4CFB-A77C-929CD86A2299}"/>
                    </a:ext>
                  </a:extLst>
                </p:cNvPr>
                <p:cNvSpPr txBox="1"/>
                <p:nvPr/>
              </p:nvSpPr>
              <p:spPr>
                <a:xfrm>
                  <a:off x="1924730" y="4260565"/>
                  <a:ext cx="10058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70" name="Line 21">
                  <a:extLst>
                    <a:ext uri="{FF2B5EF4-FFF2-40B4-BE49-F238E27FC236}">
                      <a16:creationId xmlns:a16="http://schemas.microsoft.com/office/drawing/2014/main" id="{11968418-A83E-4622-82BF-72A58852E063}"/>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37AA0B55-44D4-4691-9DF1-7E72AECF22DB}"/>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38" name="TextBox 37">
                <a:extLst>
                  <a:ext uri="{FF2B5EF4-FFF2-40B4-BE49-F238E27FC236}">
                    <a16:creationId xmlns:a16="http://schemas.microsoft.com/office/drawing/2014/main" id="{4F2275C8-F7C9-4B0F-9B1D-2F1D003CEEBD}"/>
                  </a:ext>
                </a:extLst>
              </p:cNvPr>
              <p:cNvSpPr txBox="1"/>
              <p:nvPr/>
            </p:nvSpPr>
            <p:spPr>
              <a:xfrm>
                <a:off x="2013655" y="5621275"/>
                <a:ext cx="3359959"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治療開始からの時間、月数</a:t>
                </a:r>
              </a:p>
            </p:txBody>
          </p:sp>
          <p:sp>
            <p:nvSpPr>
              <p:cNvPr id="39" name="TextBox 38">
                <a:extLst>
                  <a:ext uri="{FF2B5EF4-FFF2-40B4-BE49-F238E27FC236}">
                    <a16:creationId xmlns:a16="http://schemas.microsoft.com/office/drawing/2014/main" id="{B95634E8-58D2-4920-A4CF-569F930B6043}"/>
                  </a:ext>
                </a:extLst>
              </p:cNvPr>
              <p:cNvSpPr txBox="1"/>
              <p:nvPr/>
            </p:nvSpPr>
            <p:spPr>
              <a:xfrm>
                <a:off x="-19873" y="5670032"/>
                <a:ext cx="1082348" cy="246221"/>
              </a:xfrm>
              <a:prstGeom prst="rect">
                <a:avLst/>
              </a:prstGeom>
              <a:noFill/>
            </p:spPr>
            <p:txBody>
              <a:bodyPr wrap="none" rtlCol="0">
                <a:spAutoFit/>
              </a:bodyPr>
              <a:lstStyle/>
              <a:p>
                <a:pPr algn="r"/>
                <a:r>
                  <a:rPr lang="ja-JP" sz="1000" dirty="0"/>
                  <a:t>リスク有患者数</a:t>
                </a:r>
              </a:p>
            </p:txBody>
          </p:sp>
          <p:grpSp>
            <p:nvGrpSpPr>
              <p:cNvPr id="40" name="Group 39">
                <a:extLst>
                  <a:ext uri="{FF2B5EF4-FFF2-40B4-BE49-F238E27FC236}">
                    <a16:creationId xmlns:a16="http://schemas.microsoft.com/office/drawing/2014/main" id="{0F6EFD35-A0E1-45AE-8909-3A5E76219114}"/>
                  </a:ext>
                </a:extLst>
              </p:cNvPr>
              <p:cNvGrpSpPr/>
              <p:nvPr/>
            </p:nvGrpSpPr>
            <p:grpSpPr>
              <a:xfrm>
                <a:off x="757375" y="5853506"/>
                <a:ext cx="5363347" cy="288147"/>
                <a:chOff x="1029518" y="6169193"/>
                <a:chExt cx="5363347" cy="288147"/>
              </a:xfrm>
            </p:grpSpPr>
            <p:sp>
              <p:nvSpPr>
                <p:cNvPr id="45" name="TextBox 44">
                  <a:extLst>
                    <a:ext uri="{FF2B5EF4-FFF2-40B4-BE49-F238E27FC236}">
                      <a16:creationId xmlns:a16="http://schemas.microsoft.com/office/drawing/2014/main" id="{A4D892BE-1D46-4111-9EE4-8429038A60B6}"/>
                    </a:ext>
                  </a:extLst>
                </p:cNvPr>
                <p:cNvSpPr txBox="1"/>
                <p:nvPr/>
              </p:nvSpPr>
              <p:spPr>
                <a:xfrm>
                  <a:off x="6220776" y="6169193"/>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sp>
              <p:nvSpPr>
                <p:cNvPr id="46" name="TextBox 45">
                  <a:extLst>
                    <a:ext uri="{FF2B5EF4-FFF2-40B4-BE49-F238E27FC236}">
                      <a16:creationId xmlns:a16="http://schemas.microsoft.com/office/drawing/2014/main" id="{4F9F0225-4AB5-4FAB-87B6-0C2754E2196F}"/>
                    </a:ext>
                  </a:extLst>
                </p:cNvPr>
                <p:cNvSpPr txBox="1"/>
                <p:nvPr/>
              </p:nvSpPr>
              <p:spPr>
                <a:xfrm>
                  <a:off x="5578081" y="6169193"/>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a:t>
                  </a:r>
                </a:p>
              </p:txBody>
            </p:sp>
            <p:sp>
              <p:nvSpPr>
                <p:cNvPr id="47" name="TextBox 46">
                  <a:extLst>
                    <a:ext uri="{FF2B5EF4-FFF2-40B4-BE49-F238E27FC236}">
                      <a16:creationId xmlns:a16="http://schemas.microsoft.com/office/drawing/2014/main" id="{1F8DC3E9-28F8-474C-AD1C-BDD06121BE1C}"/>
                    </a:ext>
                  </a:extLst>
                </p:cNvPr>
                <p:cNvSpPr txBox="1"/>
                <p:nvPr/>
              </p:nvSpPr>
              <p:spPr>
                <a:xfrm>
                  <a:off x="4885691" y="6169193"/>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48" name="TextBox 47">
                  <a:extLst>
                    <a:ext uri="{FF2B5EF4-FFF2-40B4-BE49-F238E27FC236}">
                      <a16:creationId xmlns:a16="http://schemas.microsoft.com/office/drawing/2014/main" id="{E47FBBF6-AE25-4B10-ADCF-7721F61DC95F}"/>
                    </a:ext>
                  </a:extLst>
                </p:cNvPr>
                <p:cNvSpPr txBox="1"/>
                <p:nvPr/>
              </p:nvSpPr>
              <p:spPr>
                <a:xfrm>
                  <a:off x="4242997" y="6169193"/>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33</a:t>
                  </a:r>
                </a:p>
              </p:txBody>
            </p:sp>
            <p:sp>
              <p:nvSpPr>
                <p:cNvPr id="49" name="TextBox 48">
                  <a:extLst>
                    <a:ext uri="{FF2B5EF4-FFF2-40B4-BE49-F238E27FC236}">
                      <a16:creationId xmlns:a16="http://schemas.microsoft.com/office/drawing/2014/main" id="{0FD10FC6-8772-46AA-8E14-C1417E4B9093}"/>
                    </a:ext>
                  </a:extLst>
                </p:cNvPr>
                <p:cNvSpPr txBox="1"/>
                <p:nvPr/>
              </p:nvSpPr>
              <p:spPr>
                <a:xfrm>
                  <a:off x="3600301" y="6169193"/>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37</a:t>
                  </a:r>
                </a:p>
              </p:txBody>
            </p:sp>
            <p:sp>
              <p:nvSpPr>
                <p:cNvPr id="50" name="TextBox 49">
                  <a:extLst>
                    <a:ext uri="{FF2B5EF4-FFF2-40B4-BE49-F238E27FC236}">
                      <a16:creationId xmlns:a16="http://schemas.microsoft.com/office/drawing/2014/main" id="{C210D323-4291-4015-B8A7-9DD1A110EF62}"/>
                    </a:ext>
                  </a:extLst>
                </p:cNvPr>
                <p:cNvSpPr txBox="1"/>
                <p:nvPr/>
              </p:nvSpPr>
              <p:spPr>
                <a:xfrm>
                  <a:off x="2957605" y="6169193"/>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51" name="TextBox 50">
                  <a:extLst>
                    <a:ext uri="{FF2B5EF4-FFF2-40B4-BE49-F238E27FC236}">
                      <a16:creationId xmlns:a16="http://schemas.microsoft.com/office/drawing/2014/main" id="{47902C1D-DAC0-4B50-872B-41BE0AE51DED}"/>
                    </a:ext>
                  </a:extLst>
                </p:cNvPr>
                <p:cNvSpPr txBox="1"/>
                <p:nvPr/>
              </p:nvSpPr>
              <p:spPr>
                <a:xfrm>
                  <a:off x="2314910" y="6169193"/>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52" name="TextBox 51">
                  <a:extLst>
                    <a:ext uri="{FF2B5EF4-FFF2-40B4-BE49-F238E27FC236}">
                      <a16:creationId xmlns:a16="http://schemas.microsoft.com/office/drawing/2014/main" id="{215FDBF2-A635-4FEF-AD96-BD901443AC56}"/>
                    </a:ext>
                  </a:extLst>
                </p:cNvPr>
                <p:cNvSpPr txBox="1"/>
                <p:nvPr/>
              </p:nvSpPr>
              <p:spPr>
                <a:xfrm>
                  <a:off x="1672214" y="6169193"/>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44</a:t>
                  </a:r>
                </a:p>
              </p:txBody>
            </p:sp>
            <p:sp>
              <p:nvSpPr>
                <p:cNvPr id="53" name="TextBox 52">
                  <a:extLst>
                    <a:ext uri="{FF2B5EF4-FFF2-40B4-BE49-F238E27FC236}">
                      <a16:creationId xmlns:a16="http://schemas.microsoft.com/office/drawing/2014/main" id="{B112E012-0A65-4EA1-BCB3-F260DEC8828A}"/>
                    </a:ext>
                  </a:extLst>
                </p:cNvPr>
                <p:cNvSpPr txBox="1"/>
                <p:nvPr/>
              </p:nvSpPr>
              <p:spPr>
                <a:xfrm>
                  <a:off x="1029518" y="6169193"/>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57</a:t>
                  </a:r>
                </a:p>
              </p:txBody>
            </p:sp>
          </p:grpSp>
          <p:grpSp>
            <p:nvGrpSpPr>
              <p:cNvPr id="41" name="Group 40">
                <a:extLst>
                  <a:ext uri="{FF2B5EF4-FFF2-40B4-BE49-F238E27FC236}">
                    <a16:creationId xmlns:a16="http://schemas.microsoft.com/office/drawing/2014/main" id="{1A209ECC-8550-4DCD-8E5F-BE3FF6E87CC0}"/>
                  </a:ext>
                </a:extLst>
              </p:cNvPr>
              <p:cNvGrpSpPr/>
              <p:nvPr/>
            </p:nvGrpSpPr>
            <p:grpSpPr>
              <a:xfrm>
                <a:off x="4519041" y="2122971"/>
                <a:ext cx="180000" cy="180000"/>
                <a:chOff x="6831409" y="2057716"/>
                <a:chExt cx="252000" cy="252000"/>
              </a:xfrm>
            </p:grpSpPr>
            <p:cxnSp>
              <p:nvCxnSpPr>
                <p:cNvPr id="43" name="Straight Connector 42">
                  <a:extLst>
                    <a:ext uri="{FF2B5EF4-FFF2-40B4-BE49-F238E27FC236}">
                      <a16:creationId xmlns:a16="http://schemas.microsoft.com/office/drawing/2014/main" id="{E5E501C1-A8E7-434C-85A2-87783D27C0F2}"/>
                    </a:ext>
                  </a:extLst>
                </p:cNvPr>
                <p:cNvCxnSpPr>
                  <a:cxnSpLocks/>
                </p:cNvCxnSpPr>
                <p:nvPr/>
              </p:nvCxnSpPr>
              <p:spPr>
                <a:xfrm>
                  <a:off x="6831409" y="2183716"/>
                  <a:ext cx="252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89615CF-13B5-4A32-839E-8052944726E1}"/>
                    </a:ext>
                  </a:extLst>
                </p:cNvPr>
                <p:cNvCxnSpPr>
                  <a:cxnSpLocks/>
                </p:cNvCxnSpPr>
                <p:nvPr/>
              </p:nvCxnSpPr>
              <p:spPr>
                <a:xfrm rot="5400000">
                  <a:off x="6831409" y="2183716"/>
                  <a:ext cx="252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3EE2342D-7C34-47A3-AEDB-C0E2067F0B05}"/>
                  </a:ext>
                </a:extLst>
              </p:cNvPr>
              <p:cNvSpPr txBox="1"/>
              <p:nvPr/>
            </p:nvSpPr>
            <p:spPr>
              <a:xfrm>
                <a:off x="4678561" y="2079403"/>
                <a:ext cx="848309" cy="276999"/>
              </a:xfrm>
              <a:prstGeom prst="rect">
                <a:avLst/>
              </a:prstGeom>
              <a:noFill/>
            </p:spPr>
            <p:txBody>
              <a:bodyPr wrap="none" rtlCol="0">
                <a:spAutoFit/>
              </a:bodyPr>
              <a:lstStyle/>
              <a:p>
                <a:r>
                  <a:rPr lang="ja-JP" sz="1200">
                    <a:solidFill>
                      <a:srgbClr val="4D4D4D"/>
                    </a:solidFill>
                  </a:rPr>
                  <a:t>打ち切り</a:t>
                </a:r>
              </a:p>
            </p:txBody>
          </p:sp>
        </p:grpSp>
      </p:grpSp>
      <p:grpSp>
        <p:nvGrpSpPr>
          <p:cNvPr id="82" name="Group 81">
            <a:extLst>
              <a:ext uri="{FF2B5EF4-FFF2-40B4-BE49-F238E27FC236}">
                <a16:creationId xmlns:a16="http://schemas.microsoft.com/office/drawing/2014/main" id="{B4459213-CEFD-47DE-936B-78CA4F16CB7D}"/>
              </a:ext>
            </a:extLst>
          </p:cNvPr>
          <p:cNvGrpSpPr/>
          <p:nvPr/>
        </p:nvGrpSpPr>
        <p:grpSpPr>
          <a:xfrm>
            <a:off x="6069139" y="1855166"/>
            <a:ext cx="6058654" cy="4286487"/>
            <a:chOff x="111761" y="1855166"/>
            <a:chExt cx="6058654" cy="4286487"/>
          </a:xfrm>
        </p:grpSpPr>
        <p:sp>
          <p:nvSpPr>
            <p:cNvPr id="83" name="Line 6">
              <a:extLst>
                <a:ext uri="{FF2B5EF4-FFF2-40B4-BE49-F238E27FC236}">
                  <a16:creationId xmlns:a16="http://schemas.microsoft.com/office/drawing/2014/main" id="{00CB691F-D14E-4335-B9CA-8E229020BD19}"/>
                </a:ext>
              </a:extLst>
            </p:cNvPr>
            <p:cNvSpPr>
              <a:spLocks noChangeShapeType="1"/>
            </p:cNvSpPr>
            <p:nvPr/>
          </p:nvSpPr>
          <p:spPr bwMode="auto">
            <a:xfrm>
              <a:off x="739264" y="205247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4" name="Line 7">
              <a:extLst>
                <a:ext uri="{FF2B5EF4-FFF2-40B4-BE49-F238E27FC236}">
                  <a16:creationId xmlns:a16="http://schemas.microsoft.com/office/drawing/2014/main" id="{E8BFA29E-8532-42AE-928B-15E109D2BF49}"/>
                </a:ext>
              </a:extLst>
            </p:cNvPr>
            <p:cNvSpPr>
              <a:spLocks noChangeShapeType="1"/>
            </p:cNvSpPr>
            <p:nvPr/>
          </p:nvSpPr>
          <p:spPr bwMode="auto">
            <a:xfrm>
              <a:off x="739264" y="271019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5" name="Line 8">
              <a:extLst>
                <a:ext uri="{FF2B5EF4-FFF2-40B4-BE49-F238E27FC236}">
                  <a16:creationId xmlns:a16="http://schemas.microsoft.com/office/drawing/2014/main" id="{EFB23096-9E9D-45B0-B408-478A12A93837}"/>
                </a:ext>
              </a:extLst>
            </p:cNvPr>
            <p:cNvSpPr>
              <a:spLocks noChangeShapeType="1"/>
            </p:cNvSpPr>
            <p:nvPr/>
          </p:nvSpPr>
          <p:spPr bwMode="auto">
            <a:xfrm>
              <a:off x="739264" y="333838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6" name="Line 9">
              <a:extLst>
                <a:ext uri="{FF2B5EF4-FFF2-40B4-BE49-F238E27FC236}">
                  <a16:creationId xmlns:a16="http://schemas.microsoft.com/office/drawing/2014/main" id="{421390C4-2E87-44D7-B624-B7D66E15F44C}"/>
                </a:ext>
              </a:extLst>
            </p:cNvPr>
            <p:cNvSpPr>
              <a:spLocks noChangeShapeType="1"/>
            </p:cNvSpPr>
            <p:nvPr/>
          </p:nvSpPr>
          <p:spPr bwMode="auto">
            <a:xfrm>
              <a:off x="739264" y="398687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7" name="Line 10">
              <a:extLst>
                <a:ext uri="{FF2B5EF4-FFF2-40B4-BE49-F238E27FC236}">
                  <a16:creationId xmlns:a16="http://schemas.microsoft.com/office/drawing/2014/main" id="{3CC868C8-6DDF-4886-AB38-67ACB5AC612F}"/>
                </a:ext>
              </a:extLst>
            </p:cNvPr>
            <p:cNvSpPr>
              <a:spLocks noChangeShapeType="1"/>
            </p:cNvSpPr>
            <p:nvPr/>
          </p:nvSpPr>
          <p:spPr bwMode="auto">
            <a:xfrm>
              <a:off x="739264" y="46218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8" name="Line 11">
              <a:extLst>
                <a:ext uri="{FF2B5EF4-FFF2-40B4-BE49-F238E27FC236}">
                  <a16:creationId xmlns:a16="http://schemas.microsoft.com/office/drawing/2014/main" id="{33DECA41-D56A-496D-BBCF-69F259DDF5FE}"/>
                </a:ext>
              </a:extLst>
            </p:cNvPr>
            <p:cNvSpPr>
              <a:spLocks noChangeShapeType="1"/>
            </p:cNvSpPr>
            <p:nvPr/>
          </p:nvSpPr>
          <p:spPr bwMode="auto">
            <a:xfrm>
              <a:off x="739264" y="526356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89" name="TextBox 88">
              <a:extLst>
                <a:ext uri="{FF2B5EF4-FFF2-40B4-BE49-F238E27FC236}">
                  <a16:creationId xmlns:a16="http://schemas.microsoft.com/office/drawing/2014/main" id="{7D890CD0-A45B-48AF-BDA9-1B93B159139B}"/>
                </a:ext>
              </a:extLst>
            </p:cNvPr>
            <p:cNvSpPr txBox="1"/>
            <p:nvPr/>
          </p:nvSpPr>
          <p:spPr>
            <a:xfrm rot="16200000">
              <a:off x="-86370" y="3536891"/>
              <a:ext cx="704039"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OS、%</a:t>
              </a:r>
            </a:p>
          </p:txBody>
        </p:sp>
        <p:sp>
          <p:nvSpPr>
            <p:cNvPr id="90" name="TextBox 89">
              <a:extLst>
                <a:ext uri="{FF2B5EF4-FFF2-40B4-BE49-F238E27FC236}">
                  <a16:creationId xmlns:a16="http://schemas.microsoft.com/office/drawing/2014/main" id="{85CF4400-7797-4D8E-8AD9-D47D4F4AD8E5}"/>
                </a:ext>
              </a:extLst>
            </p:cNvPr>
            <p:cNvSpPr txBox="1"/>
            <p:nvPr/>
          </p:nvSpPr>
          <p:spPr>
            <a:xfrm>
              <a:off x="301081" y="1855166"/>
              <a:ext cx="482825" cy="387645"/>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91" name="TextBox 90">
              <a:extLst>
                <a:ext uri="{FF2B5EF4-FFF2-40B4-BE49-F238E27FC236}">
                  <a16:creationId xmlns:a16="http://schemas.microsoft.com/office/drawing/2014/main" id="{2E09C8EB-A5B2-4D48-8709-3C38B0A40D7C}"/>
                </a:ext>
              </a:extLst>
            </p:cNvPr>
            <p:cNvSpPr txBox="1"/>
            <p:nvPr/>
          </p:nvSpPr>
          <p:spPr>
            <a:xfrm>
              <a:off x="400468" y="2515319"/>
              <a:ext cx="383438" cy="387645"/>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92" name="TextBox 91">
              <a:extLst>
                <a:ext uri="{FF2B5EF4-FFF2-40B4-BE49-F238E27FC236}">
                  <a16:creationId xmlns:a16="http://schemas.microsoft.com/office/drawing/2014/main" id="{2BCD1B20-E849-43F6-8C78-6DF52B206547}"/>
                </a:ext>
              </a:extLst>
            </p:cNvPr>
            <p:cNvSpPr txBox="1"/>
            <p:nvPr/>
          </p:nvSpPr>
          <p:spPr>
            <a:xfrm>
              <a:off x="400468" y="3143218"/>
              <a:ext cx="383438" cy="387645"/>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93" name="TextBox 92">
              <a:extLst>
                <a:ext uri="{FF2B5EF4-FFF2-40B4-BE49-F238E27FC236}">
                  <a16:creationId xmlns:a16="http://schemas.microsoft.com/office/drawing/2014/main" id="{4DFDDF84-4810-4EFC-B075-896134DFFD77}"/>
                </a:ext>
              </a:extLst>
            </p:cNvPr>
            <p:cNvSpPr txBox="1"/>
            <p:nvPr/>
          </p:nvSpPr>
          <p:spPr>
            <a:xfrm>
              <a:off x="400468" y="3791423"/>
              <a:ext cx="383438" cy="387645"/>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40</a:t>
              </a:r>
            </a:p>
          </p:txBody>
        </p:sp>
        <p:sp>
          <p:nvSpPr>
            <p:cNvPr id="94" name="TextBox 93">
              <a:extLst>
                <a:ext uri="{FF2B5EF4-FFF2-40B4-BE49-F238E27FC236}">
                  <a16:creationId xmlns:a16="http://schemas.microsoft.com/office/drawing/2014/main" id="{380BBB28-53B5-4146-9395-9352C4897FB1}"/>
                </a:ext>
              </a:extLst>
            </p:cNvPr>
            <p:cNvSpPr txBox="1"/>
            <p:nvPr/>
          </p:nvSpPr>
          <p:spPr>
            <a:xfrm>
              <a:off x="400468" y="4426088"/>
              <a:ext cx="383438" cy="387645"/>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20</a:t>
              </a:r>
            </a:p>
          </p:txBody>
        </p:sp>
        <p:grpSp>
          <p:nvGrpSpPr>
            <p:cNvPr id="95" name="Group 94">
              <a:extLst>
                <a:ext uri="{FF2B5EF4-FFF2-40B4-BE49-F238E27FC236}">
                  <a16:creationId xmlns:a16="http://schemas.microsoft.com/office/drawing/2014/main" id="{CD49E35E-1D93-4E58-A659-C1D976721CAB}"/>
                </a:ext>
              </a:extLst>
            </p:cNvPr>
            <p:cNvGrpSpPr/>
            <p:nvPr/>
          </p:nvGrpSpPr>
          <p:grpSpPr>
            <a:xfrm>
              <a:off x="739264" y="2043098"/>
              <a:ext cx="5431151" cy="4098555"/>
              <a:chOff x="739264" y="2043098"/>
              <a:chExt cx="5431151" cy="4098555"/>
            </a:xfrm>
          </p:grpSpPr>
          <p:sp>
            <p:nvSpPr>
              <p:cNvPr id="96" name="Freeform 21">
                <a:extLst>
                  <a:ext uri="{FF2B5EF4-FFF2-40B4-BE49-F238E27FC236}">
                    <a16:creationId xmlns:a16="http://schemas.microsoft.com/office/drawing/2014/main" id="{DA41F0BA-5A8D-4378-B9E9-3149F8536157}"/>
                  </a:ext>
                </a:extLst>
              </p:cNvPr>
              <p:cNvSpPr>
                <a:spLocks/>
              </p:cNvSpPr>
              <p:nvPr/>
            </p:nvSpPr>
            <p:spPr bwMode="auto">
              <a:xfrm>
                <a:off x="816096" y="2043098"/>
                <a:ext cx="5249424" cy="32909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7" name="Group 96">
                <a:extLst>
                  <a:ext uri="{FF2B5EF4-FFF2-40B4-BE49-F238E27FC236}">
                    <a16:creationId xmlns:a16="http://schemas.microsoft.com/office/drawing/2014/main" id="{8DA20220-BB93-4342-873E-3687D33D49CF}"/>
                  </a:ext>
                </a:extLst>
              </p:cNvPr>
              <p:cNvGrpSpPr/>
              <p:nvPr/>
            </p:nvGrpSpPr>
            <p:grpSpPr>
              <a:xfrm>
                <a:off x="739264" y="2367437"/>
                <a:ext cx="86234" cy="2569358"/>
                <a:chOff x="1898121" y="1422545"/>
                <a:chExt cx="86234" cy="2039984"/>
              </a:xfrm>
            </p:grpSpPr>
            <p:sp>
              <p:nvSpPr>
                <p:cNvPr id="132" name="Line 6">
                  <a:extLst>
                    <a:ext uri="{FF2B5EF4-FFF2-40B4-BE49-F238E27FC236}">
                      <a16:creationId xmlns:a16="http://schemas.microsoft.com/office/drawing/2014/main" id="{DD136FC6-0750-4C64-BA3B-992EF31ADE8C}"/>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3" name="Line 7">
                  <a:extLst>
                    <a:ext uri="{FF2B5EF4-FFF2-40B4-BE49-F238E27FC236}">
                      <a16:creationId xmlns:a16="http://schemas.microsoft.com/office/drawing/2014/main" id="{F5AC4CF8-6D7D-419B-8813-AE8A1D798D17}"/>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4" name="Line 8">
                  <a:extLst>
                    <a:ext uri="{FF2B5EF4-FFF2-40B4-BE49-F238E27FC236}">
                      <a16:creationId xmlns:a16="http://schemas.microsoft.com/office/drawing/2014/main" id="{48A7260D-9290-48BC-AA0A-27D3287E78ED}"/>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5" name="Line 9">
                  <a:extLst>
                    <a:ext uri="{FF2B5EF4-FFF2-40B4-BE49-F238E27FC236}">
                      <a16:creationId xmlns:a16="http://schemas.microsoft.com/office/drawing/2014/main" id="{B65C92DC-3469-4BBE-AAD0-6FC82C9A45E5}"/>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6" name="Line 10">
                  <a:extLst>
                    <a:ext uri="{FF2B5EF4-FFF2-40B4-BE49-F238E27FC236}">
                      <a16:creationId xmlns:a16="http://schemas.microsoft.com/office/drawing/2014/main" id="{AFB75658-B068-440E-A575-6614C09771D5}"/>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grpSp>
          <p:grpSp>
            <p:nvGrpSpPr>
              <p:cNvPr id="98" name="Group 97">
                <a:extLst>
                  <a:ext uri="{FF2B5EF4-FFF2-40B4-BE49-F238E27FC236}">
                    <a16:creationId xmlns:a16="http://schemas.microsoft.com/office/drawing/2014/main" id="{CE3CDF47-ADEF-46F3-BCD5-31770CE751B2}"/>
                  </a:ext>
                </a:extLst>
              </p:cNvPr>
              <p:cNvGrpSpPr/>
              <p:nvPr/>
            </p:nvGrpSpPr>
            <p:grpSpPr>
              <a:xfrm>
                <a:off x="745895" y="5335193"/>
                <a:ext cx="5424520" cy="360147"/>
                <a:chOff x="1513339" y="4188565"/>
                <a:chExt cx="3170475" cy="360147"/>
              </a:xfrm>
            </p:grpSpPr>
            <p:sp>
              <p:nvSpPr>
                <p:cNvPr id="114" name="Line 21">
                  <a:extLst>
                    <a:ext uri="{FF2B5EF4-FFF2-40B4-BE49-F238E27FC236}">
                      <a16:creationId xmlns:a16="http://schemas.microsoft.com/office/drawing/2014/main" id="{D9148ABC-EAC7-4FB4-A118-0CFE09EA41BB}"/>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C63FA368-6FE3-4D44-9C26-90455FBF1983}"/>
                    </a:ext>
                  </a:extLst>
                </p:cNvPr>
                <p:cNvSpPr txBox="1"/>
                <p:nvPr/>
              </p:nvSpPr>
              <p:spPr>
                <a:xfrm>
                  <a:off x="4525145" y="4260565"/>
                  <a:ext cx="15866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116" name="Line 21">
                  <a:extLst>
                    <a:ext uri="{FF2B5EF4-FFF2-40B4-BE49-F238E27FC236}">
                      <a16:creationId xmlns:a16="http://schemas.microsoft.com/office/drawing/2014/main" id="{FCFED8BF-9653-4A88-BFDC-D5533E25E663}"/>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54CE3F28-2187-4872-A0B6-D9133A604D1C}"/>
                    </a:ext>
                  </a:extLst>
                </p:cNvPr>
                <p:cNvSpPr txBox="1"/>
                <p:nvPr/>
              </p:nvSpPr>
              <p:spPr>
                <a:xfrm>
                  <a:off x="4149508" y="4260565"/>
                  <a:ext cx="15866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118" name="Line 21">
                  <a:extLst>
                    <a:ext uri="{FF2B5EF4-FFF2-40B4-BE49-F238E27FC236}">
                      <a16:creationId xmlns:a16="http://schemas.microsoft.com/office/drawing/2014/main" id="{E2108D40-9C4C-47E5-8CC7-4D16BE03A79A}"/>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F41B050C-20BC-42A1-9D28-D40E77FE556E}"/>
                    </a:ext>
                  </a:extLst>
                </p:cNvPr>
                <p:cNvSpPr txBox="1"/>
                <p:nvPr/>
              </p:nvSpPr>
              <p:spPr>
                <a:xfrm>
                  <a:off x="3773870" y="4260565"/>
                  <a:ext cx="15866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120" name="Line 21">
                  <a:extLst>
                    <a:ext uri="{FF2B5EF4-FFF2-40B4-BE49-F238E27FC236}">
                      <a16:creationId xmlns:a16="http://schemas.microsoft.com/office/drawing/2014/main" id="{562052C1-2189-4257-BDEA-7057282278A0}"/>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B1C7BB81-4323-4B79-8215-D935ACE95D5E}"/>
                    </a:ext>
                  </a:extLst>
                </p:cNvPr>
                <p:cNvSpPr txBox="1"/>
                <p:nvPr/>
              </p:nvSpPr>
              <p:spPr>
                <a:xfrm>
                  <a:off x="3398234" y="4260565"/>
                  <a:ext cx="15866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122" name="Line 21">
                  <a:extLst>
                    <a:ext uri="{FF2B5EF4-FFF2-40B4-BE49-F238E27FC236}">
                      <a16:creationId xmlns:a16="http://schemas.microsoft.com/office/drawing/2014/main" id="{C1BD3F15-061B-489C-920B-4F25132561CA}"/>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65E2DED9-6DDA-43C3-935B-BF965CFA9762}"/>
                    </a:ext>
                  </a:extLst>
                </p:cNvPr>
                <p:cNvSpPr txBox="1"/>
                <p:nvPr/>
              </p:nvSpPr>
              <p:spPr>
                <a:xfrm>
                  <a:off x="3022597" y="4260565"/>
                  <a:ext cx="15866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124" name="Line 21">
                  <a:extLst>
                    <a:ext uri="{FF2B5EF4-FFF2-40B4-BE49-F238E27FC236}">
                      <a16:creationId xmlns:a16="http://schemas.microsoft.com/office/drawing/2014/main" id="{EC74CB41-82C1-421E-8821-9F3658BFBC93}"/>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8D0C9EED-3161-463C-9F03-40CECF6BFEC4}"/>
                    </a:ext>
                  </a:extLst>
                </p:cNvPr>
                <p:cNvSpPr txBox="1"/>
                <p:nvPr/>
              </p:nvSpPr>
              <p:spPr>
                <a:xfrm>
                  <a:off x="2646960" y="4260565"/>
                  <a:ext cx="15866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126" name="Line 21">
                  <a:extLst>
                    <a:ext uri="{FF2B5EF4-FFF2-40B4-BE49-F238E27FC236}">
                      <a16:creationId xmlns:a16="http://schemas.microsoft.com/office/drawing/2014/main" id="{E3A25EBF-D3CA-448C-B808-7E163FD21B00}"/>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FC8D6BDC-F973-4CF1-9C27-E8724AAAFF53}"/>
                    </a:ext>
                  </a:extLst>
                </p:cNvPr>
                <p:cNvSpPr txBox="1"/>
                <p:nvPr/>
              </p:nvSpPr>
              <p:spPr>
                <a:xfrm>
                  <a:off x="2271323" y="4260565"/>
                  <a:ext cx="15866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128" name="Line 21">
                  <a:extLst>
                    <a:ext uri="{FF2B5EF4-FFF2-40B4-BE49-F238E27FC236}">
                      <a16:creationId xmlns:a16="http://schemas.microsoft.com/office/drawing/2014/main" id="{9D3A5698-9700-4761-91F1-4CB87D71A0A1}"/>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EAE2819B-E511-45C9-820B-1E59AC83891C}"/>
                    </a:ext>
                  </a:extLst>
                </p:cNvPr>
                <p:cNvSpPr txBox="1"/>
                <p:nvPr/>
              </p:nvSpPr>
              <p:spPr>
                <a:xfrm>
                  <a:off x="1924730" y="4260565"/>
                  <a:ext cx="100581"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130" name="Line 21">
                  <a:extLst>
                    <a:ext uri="{FF2B5EF4-FFF2-40B4-BE49-F238E27FC236}">
                      <a16:creationId xmlns:a16="http://schemas.microsoft.com/office/drawing/2014/main" id="{E77F3324-AC34-454D-BA96-7FD443B1939D}"/>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31" name="TextBox 130">
                  <a:extLst>
                    <a:ext uri="{FF2B5EF4-FFF2-40B4-BE49-F238E27FC236}">
                      <a16:creationId xmlns:a16="http://schemas.microsoft.com/office/drawing/2014/main" id="{0D751777-8F11-462F-9704-8EB48D5D3204}"/>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99" name="TextBox 98">
                <a:extLst>
                  <a:ext uri="{FF2B5EF4-FFF2-40B4-BE49-F238E27FC236}">
                    <a16:creationId xmlns:a16="http://schemas.microsoft.com/office/drawing/2014/main" id="{0DBC64A4-4103-4955-A483-52B91EC8D3C6}"/>
                  </a:ext>
                </a:extLst>
              </p:cNvPr>
              <p:cNvSpPr txBox="1"/>
              <p:nvPr/>
            </p:nvSpPr>
            <p:spPr>
              <a:xfrm>
                <a:off x="2013655" y="5621275"/>
                <a:ext cx="3359959"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治療開始からの時間、月数</a:t>
                </a:r>
              </a:p>
            </p:txBody>
          </p:sp>
          <p:grpSp>
            <p:nvGrpSpPr>
              <p:cNvPr id="100" name="Group 99">
                <a:extLst>
                  <a:ext uri="{FF2B5EF4-FFF2-40B4-BE49-F238E27FC236}">
                    <a16:creationId xmlns:a16="http://schemas.microsoft.com/office/drawing/2014/main" id="{9B610846-8620-44B9-8241-7057D64CC63B}"/>
                  </a:ext>
                </a:extLst>
              </p:cNvPr>
              <p:cNvGrpSpPr/>
              <p:nvPr/>
            </p:nvGrpSpPr>
            <p:grpSpPr>
              <a:xfrm>
                <a:off x="757375" y="5853506"/>
                <a:ext cx="5363347" cy="288147"/>
                <a:chOff x="1029518" y="6169193"/>
                <a:chExt cx="5363347" cy="288147"/>
              </a:xfrm>
            </p:grpSpPr>
            <p:sp>
              <p:nvSpPr>
                <p:cNvPr id="105" name="TextBox 104">
                  <a:extLst>
                    <a:ext uri="{FF2B5EF4-FFF2-40B4-BE49-F238E27FC236}">
                      <a16:creationId xmlns:a16="http://schemas.microsoft.com/office/drawing/2014/main" id="{3A103BFF-AD2A-4304-95DC-C869EB299FD0}"/>
                    </a:ext>
                  </a:extLst>
                </p:cNvPr>
                <p:cNvSpPr txBox="1"/>
                <p:nvPr/>
              </p:nvSpPr>
              <p:spPr>
                <a:xfrm>
                  <a:off x="6220776" y="6169193"/>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sp>
              <p:nvSpPr>
                <p:cNvPr id="106" name="TextBox 105">
                  <a:extLst>
                    <a:ext uri="{FF2B5EF4-FFF2-40B4-BE49-F238E27FC236}">
                      <a16:creationId xmlns:a16="http://schemas.microsoft.com/office/drawing/2014/main" id="{C0B1B16D-FF30-40EF-BA76-D37FAB55F442}"/>
                    </a:ext>
                  </a:extLst>
                </p:cNvPr>
                <p:cNvSpPr txBox="1"/>
                <p:nvPr/>
              </p:nvSpPr>
              <p:spPr>
                <a:xfrm>
                  <a:off x="5578081" y="6169193"/>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107" name="TextBox 106">
                  <a:extLst>
                    <a:ext uri="{FF2B5EF4-FFF2-40B4-BE49-F238E27FC236}">
                      <a16:creationId xmlns:a16="http://schemas.microsoft.com/office/drawing/2014/main" id="{3C4EEBC7-67FF-4355-A77C-47B0C43137B7}"/>
                    </a:ext>
                  </a:extLst>
                </p:cNvPr>
                <p:cNvSpPr txBox="1"/>
                <p:nvPr/>
              </p:nvSpPr>
              <p:spPr>
                <a:xfrm>
                  <a:off x="4885691" y="6169193"/>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108" name="TextBox 107">
                  <a:extLst>
                    <a:ext uri="{FF2B5EF4-FFF2-40B4-BE49-F238E27FC236}">
                      <a16:creationId xmlns:a16="http://schemas.microsoft.com/office/drawing/2014/main" id="{C9B06A71-6984-4D11-8A2C-8F3A5EE2767B}"/>
                    </a:ext>
                  </a:extLst>
                </p:cNvPr>
                <p:cNvSpPr txBox="1"/>
                <p:nvPr/>
              </p:nvSpPr>
              <p:spPr>
                <a:xfrm>
                  <a:off x="4242997" y="6169193"/>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33</a:t>
                  </a:r>
                </a:p>
              </p:txBody>
            </p:sp>
            <p:sp>
              <p:nvSpPr>
                <p:cNvPr id="109" name="TextBox 108">
                  <a:extLst>
                    <a:ext uri="{FF2B5EF4-FFF2-40B4-BE49-F238E27FC236}">
                      <a16:creationId xmlns:a16="http://schemas.microsoft.com/office/drawing/2014/main" id="{62116EC8-E332-4365-9E97-14312669EFA6}"/>
                    </a:ext>
                  </a:extLst>
                </p:cNvPr>
                <p:cNvSpPr txBox="1"/>
                <p:nvPr/>
              </p:nvSpPr>
              <p:spPr>
                <a:xfrm>
                  <a:off x="3600301" y="6169193"/>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39</a:t>
                  </a:r>
                </a:p>
              </p:txBody>
            </p:sp>
            <p:sp>
              <p:nvSpPr>
                <p:cNvPr id="110" name="TextBox 109">
                  <a:extLst>
                    <a:ext uri="{FF2B5EF4-FFF2-40B4-BE49-F238E27FC236}">
                      <a16:creationId xmlns:a16="http://schemas.microsoft.com/office/drawing/2014/main" id="{4B6BE9EB-0906-46D0-8F15-721B6E57E9CF}"/>
                    </a:ext>
                  </a:extLst>
                </p:cNvPr>
                <p:cNvSpPr txBox="1"/>
                <p:nvPr/>
              </p:nvSpPr>
              <p:spPr>
                <a:xfrm>
                  <a:off x="2957605" y="6169193"/>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111" name="TextBox 110">
                  <a:extLst>
                    <a:ext uri="{FF2B5EF4-FFF2-40B4-BE49-F238E27FC236}">
                      <a16:creationId xmlns:a16="http://schemas.microsoft.com/office/drawing/2014/main" id="{A92BBD3C-BB6C-4043-8624-F3330F9B055F}"/>
                    </a:ext>
                  </a:extLst>
                </p:cNvPr>
                <p:cNvSpPr txBox="1"/>
                <p:nvPr/>
              </p:nvSpPr>
              <p:spPr>
                <a:xfrm>
                  <a:off x="2314910" y="6169193"/>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47</a:t>
                  </a:r>
                </a:p>
              </p:txBody>
            </p:sp>
            <p:sp>
              <p:nvSpPr>
                <p:cNvPr id="112" name="TextBox 111">
                  <a:extLst>
                    <a:ext uri="{FF2B5EF4-FFF2-40B4-BE49-F238E27FC236}">
                      <a16:creationId xmlns:a16="http://schemas.microsoft.com/office/drawing/2014/main" id="{417AADD5-4204-4F04-AC3A-30012C0A051A}"/>
                    </a:ext>
                  </a:extLst>
                </p:cNvPr>
                <p:cNvSpPr txBox="1"/>
                <p:nvPr/>
              </p:nvSpPr>
              <p:spPr>
                <a:xfrm>
                  <a:off x="1672214" y="6169193"/>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49</a:t>
                  </a:r>
                </a:p>
              </p:txBody>
            </p:sp>
            <p:sp>
              <p:nvSpPr>
                <p:cNvPr id="113" name="TextBox 112">
                  <a:extLst>
                    <a:ext uri="{FF2B5EF4-FFF2-40B4-BE49-F238E27FC236}">
                      <a16:creationId xmlns:a16="http://schemas.microsoft.com/office/drawing/2014/main" id="{1B8DC597-40C7-44F9-9E5D-4D4C20759AAF}"/>
                    </a:ext>
                  </a:extLst>
                </p:cNvPr>
                <p:cNvSpPr txBox="1"/>
                <p:nvPr/>
              </p:nvSpPr>
              <p:spPr>
                <a:xfrm>
                  <a:off x="1029518" y="6169193"/>
                  <a:ext cx="27147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57</a:t>
                  </a:r>
                </a:p>
              </p:txBody>
            </p:sp>
          </p:grpSp>
          <p:grpSp>
            <p:nvGrpSpPr>
              <p:cNvPr id="101" name="Group 100">
                <a:extLst>
                  <a:ext uri="{FF2B5EF4-FFF2-40B4-BE49-F238E27FC236}">
                    <a16:creationId xmlns:a16="http://schemas.microsoft.com/office/drawing/2014/main" id="{D3AF881A-F5EE-4898-BD6A-F3A9F6A4441A}"/>
                  </a:ext>
                </a:extLst>
              </p:cNvPr>
              <p:cNvGrpSpPr/>
              <p:nvPr/>
            </p:nvGrpSpPr>
            <p:grpSpPr>
              <a:xfrm>
                <a:off x="4430072" y="2107881"/>
                <a:ext cx="180000" cy="180000"/>
                <a:chOff x="6706852" y="2036591"/>
                <a:chExt cx="252000" cy="252000"/>
              </a:xfrm>
            </p:grpSpPr>
            <p:cxnSp>
              <p:nvCxnSpPr>
                <p:cNvPr id="103" name="Straight Connector 102">
                  <a:extLst>
                    <a:ext uri="{FF2B5EF4-FFF2-40B4-BE49-F238E27FC236}">
                      <a16:creationId xmlns:a16="http://schemas.microsoft.com/office/drawing/2014/main" id="{EF77ED49-A629-4329-8363-10926D5152FE}"/>
                    </a:ext>
                  </a:extLst>
                </p:cNvPr>
                <p:cNvCxnSpPr>
                  <a:cxnSpLocks/>
                </p:cNvCxnSpPr>
                <p:nvPr/>
              </p:nvCxnSpPr>
              <p:spPr>
                <a:xfrm>
                  <a:off x="6706852" y="2162588"/>
                  <a:ext cx="252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7DF406DB-CA3E-44B2-9864-221FB233B415}"/>
                    </a:ext>
                  </a:extLst>
                </p:cNvPr>
                <p:cNvCxnSpPr>
                  <a:cxnSpLocks/>
                </p:cNvCxnSpPr>
                <p:nvPr/>
              </p:nvCxnSpPr>
              <p:spPr>
                <a:xfrm rot="5400000">
                  <a:off x="6706852" y="2162591"/>
                  <a:ext cx="252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02" name="TextBox 101">
                <a:extLst>
                  <a:ext uri="{FF2B5EF4-FFF2-40B4-BE49-F238E27FC236}">
                    <a16:creationId xmlns:a16="http://schemas.microsoft.com/office/drawing/2014/main" id="{C7BA08EF-7A3D-4BF2-925E-E77C6A67CEFD}"/>
                  </a:ext>
                </a:extLst>
              </p:cNvPr>
              <p:cNvSpPr txBox="1"/>
              <p:nvPr/>
            </p:nvSpPr>
            <p:spPr>
              <a:xfrm>
                <a:off x="4599752" y="2074471"/>
                <a:ext cx="848309" cy="276999"/>
              </a:xfrm>
              <a:prstGeom prst="rect">
                <a:avLst/>
              </a:prstGeom>
              <a:noFill/>
            </p:spPr>
            <p:txBody>
              <a:bodyPr wrap="none" rtlCol="0">
                <a:spAutoFit/>
              </a:bodyPr>
              <a:lstStyle/>
              <a:p>
                <a:r>
                  <a:rPr lang="ja-JP" sz="1200">
                    <a:solidFill>
                      <a:srgbClr val="4D4D4D"/>
                    </a:solidFill>
                  </a:rPr>
                  <a:t>打ち切り</a:t>
                </a:r>
              </a:p>
            </p:txBody>
          </p:sp>
        </p:grpSp>
      </p:grpSp>
      <p:graphicFrame>
        <p:nvGraphicFramePr>
          <p:cNvPr id="142" name="Table 8">
            <a:extLst>
              <a:ext uri="{FF2B5EF4-FFF2-40B4-BE49-F238E27FC236}">
                <a16:creationId xmlns:a16="http://schemas.microsoft.com/office/drawing/2014/main" id="{574A9065-6A46-4E41-A71B-112D83B2228C}"/>
              </a:ext>
            </a:extLst>
          </p:cNvPr>
          <p:cNvGraphicFramePr>
            <a:graphicFrameLocks noGrp="1"/>
          </p:cNvGraphicFramePr>
          <p:nvPr>
            <p:extLst>
              <p:ext uri="{D42A27DB-BD31-4B8C-83A1-F6EECF244321}">
                <p14:modId xmlns:p14="http://schemas.microsoft.com/office/powerpoint/2010/main" val="2777863198"/>
              </p:ext>
            </p:extLst>
          </p:nvPr>
        </p:nvGraphicFramePr>
        <p:xfrm>
          <a:off x="8060890" y="3605088"/>
          <a:ext cx="2522384" cy="509760"/>
        </p:xfrm>
        <a:graphic>
          <a:graphicData uri="http://schemas.openxmlformats.org/drawingml/2006/table">
            <a:tbl>
              <a:tblPr firstRow="1" bandRow="1">
                <a:tableStyleId>{5C22544A-7EE6-4342-B048-85BDC9FD1C3A}</a:tableStyleId>
              </a:tblPr>
              <a:tblGrid>
                <a:gridCol w="995362">
                  <a:extLst>
                    <a:ext uri="{9D8B030D-6E8A-4147-A177-3AD203B41FA5}">
                      <a16:colId xmlns:a16="http://schemas.microsoft.com/office/drawing/2014/main" val="871039320"/>
                    </a:ext>
                  </a:extLst>
                </a:gridCol>
                <a:gridCol w="1527022">
                  <a:extLst>
                    <a:ext uri="{9D8B030D-6E8A-4147-A177-3AD203B41FA5}">
                      <a16:colId xmlns:a16="http://schemas.microsoft.com/office/drawing/2014/main" val="5184177"/>
                    </a:ext>
                  </a:extLst>
                </a:gridCol>
              </a:tblGrid>
              <a:tr h="195008">
                <a:tc>
                  <a:txBody>
                    <a:bodyPr/>
                    <a:lstStyle/>
                    <a:p>
                      <a:pPr algn="ctr"/>
                      <a:r>
                        <a:rPr lang="ja-JP" sz="1100" dirty="0">
                          <a:solidFill>
                            <a:srgbClr val="4D4D4D"/>
                          </a:solidFill>
                        </a:rPr>
                        <a:t>イベント/合計</a:t>
                      </a:r>
                    </a:p>
                  </a:txBody>
                  <a:tcPr marL="36000" marR="3600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mOS, mo (95%CI)</a:t>
                      </a:r>
                    </a:p>
                  </a:txBody>
                  <a:tcPr marL="36000" marR="3600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0158413"/>
                  </a:ext>
                </a:extLst>
              </a:tr>
              <a:tr h="206312">
                <a:tc>
                  <a:txBody>
                    <a:bodyPr/>
                    <a:lstStyle/>
                    <a:p>
                      <a:pPr algn="ctr"/>
                      <a:r>
                        <a:rPr lang="ja-JP" sz="1200">
                          <a:solidFill>
                            <a:srgbClr val="4D4D4D"/>
                          </a:solidFill>
                        </a:rPr>
                        <a:t>14/57</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200" dirty="0">
                          <a:solidFill>
                            <a:srgbClr val="4D4D4D"/>
                          </a:solidFill>
                        </a:rPr>
                        <a:t>NE (NE、NE)</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4506902"/>
                  </a:ext>
                </a:extLst>
              </a:tr>
            </a:tbl>
          </a:graphicData>
        </a:graphic>
      </p:graphicFrame>
      <p:grpSp>
        <p:nvGrpSpPr>
          <p:cNvPr id="143" name="Group 142">
            <a:extLst>
              <a:ext uri="{FF2B5EF4-FFF2-40B4-BE49-F238E27FC236}">
                <a16:creationId xmlns:a16="http://schemas.microsoft.com/office/drawing/2014/main" id="{1C5DFF25-4349-41F4-9E5F-62A0CE4D817C}"/>
              </a:ext>
            </a:extLst>
          </p:cNvPr>
          <p:cNvGrpSpPr/>
          <p:nvPr/>
        </p:nvGrpSpPr>
        <p:grpSpPr>
          <a:xfrm>
            <a:off x="937577" y="2051367"/>
            <a:ext cx="4599623" cy="1199833"/>
            <a:chOff x="3233737" y="2681287"/>
            <a:chExt cx="5724991" cy="1502158"/>
          </a:xfrm>
        </p:grpSpPr>
        <p:sp>
          <p:nvSpPr>
            <p:cNvPr id="144" name="Freeform: Shape 208">
              <a:extLst>
                <a:ext uri="{FF2B5EF4-FFF2-40B4-BE49-F238E27FC236}">
                  <a16:creationId xmlns:a16="http://schemas.microsoft.com/office/drawing/2014/main" id="{D16584C3-0639-4B54-AF38-C453B40DF624}"/>
                </a:ext>
              </a:extLst>
            </p:cNvPr>
            <p:cNvSpPr/>
            <p:nvPr/>
          </p:nvSpPr>
          <p:spPr>
            <a:xfrm>
              <a:off x="3233737" y="2681287"/>
              <a:ext cx="5724991" cy="1448733"/>
            </a:xfrm>
            <a:custGeom>
              <a:avLst/>
              <a:gdLst>
                <a:gd name="connsiteX0" fmla="*/ 5724992 w 5724991"/>
                <a:gd name="connsiteY0" fmla="*/ 1448734 h 1448733"/>
                <a:gd name="connsiteX1" fmla="*/ 5135509 w 5724991"/>
                <a:gd name="connsiteY1" fmla="*/ 1448734 h 1448733"/>
                <a:gd name="connsiteX2" fmla="*/ 5135509 w 5724991"/>
                <a:gd name="connsiteY2" fmla="*/ 1218933 h 1448733"/>
                <a:gd name="connsiteX3" fmla="*/ 2924109 w 5724991"/>
                <a:gd name="connsiteY3" fmla="*/ 1218933 h 1448733"/>
                <a:gd name="connsiteX4" fmla="*/ 2924109 w 5724991"/>
                <a:gd name="connsiteY4" fmla="*/ 1152325 h 1448733"/>
                <a:gd name="connsiteX5" fmla="*/ 2897467 w 5724991"/>
                <a:gd name="connsiteY5" fmla="*/ 1152325 h 1448733"/>
                <a:gd name="connsiteX6" fmla="*/ 2897467 w 5724991"/>
                <a:gd name="connsiteY6" fmla="*/ 1079059 h 1448733"/>
                <a:gd name="connsiteX7" fmla="*/ 2857500 w 5724991"/>
                <a:gd name="connsiteY7" fmla="*/ 1079059 h 1448733"/>
                <a:gd name="connsiteX8" fmla="*/ 2857500 w 5724991"/>
                <a:gd name="connsiteY8" fmla="*/ 1009117 h 1448733"/>
                <a:gd name="connsiteX9" fmla="*/ 1468717 w 5724991"/>
                <a:gd name="connsiteY9" fmla="*/ 1009117 h 1448733"/>
                <a:gd name="connsiteX10" fmla="*/ 1468717 w 5724991"/>
                <a:gd name="connsiteY10" fmla="*/ 935847 h 1448733"/>
                <a:gd name="connsiteX11" fmla="*/ 1155659 w 5724991"/>
                <a:gd name="connsiteY11" fmla="*/ 935847 h 1448733"/>
                <a:gd name="connsiteX12" fmla="*/ 1155659 w 5724991"/>
                <a:gd name="connsiteY12" fmla="*/ 855917 h 1448733"/>
                <a:gd name="connsiteX13" fmla="*/ 726032 w 5724991"/>
                <a:gd name="connsiteY13" fmla="*/ 855917 h 1448733"/>
                <a:gd name="connsiteX14" fmla="*/ 726032 w 5724991"/>
                <a:gd name="connsiteY14" fmla="*/ 785979 h 1448733"/>
                <a:gd name="connsiteX15" fmla="*/ 659423 w 5724991"/>
                <a:gd name="connsiteY15" fmla="*/ 785979 h 1448733"/>
                <a:gd name="connsiteX16" fmla="*/ 659423 w 5724991"/>
                <a:gd name="connsiteY16" fmla="*/ 716040 h 1448733"/>
                <a:gd name="connsiteX17" fmla="*/ 612798 w 5724991"/>
                <a:gd name="connsiteY17" fmla="*/ 716040 h 1448733"/>
                <a:gd name="connsiteX18" fmla="*/ 612798 w 5724991"/>
                <a:gd name="connsiteY18" fmla="*/ 652763 h 1448733"/>
                <a:gd name="connsiteX19" fmla="*/ 576163 w 5724991"/>
                <a:gd name="connsiteY19" fmla="*/ 652763 h 1448733"/>
                <a:gd name="connsiteX20" fmla="*/ 576163 w 5724991"/>
                <a:gd name="connsiteY20" fmla="*/ 576163 h 1448733"/>
                <a:gd name="connsiteX21" fmla="*/ 549519 w 5724991"/>
                <a:gd name="connsiteY21" fmla="*/ 576163 h 1448733"/>
                <a:gd name="connsiteX22" fmla="*/ 549519 w 5724991"/>
                <a:gd name="connsiteY22" fmla="*/ 509554 h 1448733"/>
                <a:gd name="connsiteX23" fmla="*/ 522876 w 5724991"/>
                <a:gd name="connsiteY23" fmla="*/ 509554 h 1448733"/>
                <a:gd name="connsiteX24" fmla="*/ 522876 w 5724991"/>
                <a:gd name="connsiteY24" fmla="*/ 426293 h 1448733"/>
                <a:gd name="connsiteX25" fmla="*/ 346363 w 5724991"/>
                <a:gd name="connsiteY25" fmla="*/ 426293 h 1448733"/>
                <a:gd name="connsiteX26" fmla="*/ 346363 w 5724991"/>
                <a:gd name="connsiteY26" fmla="*/ 359685 h 1448733"/>
                <a:gd name="connsiteX27" fmla="*/ 176513 w 5724991"/>
                <a:gd name="connsiteY27" fmla="*/ 359685 h 1448733"/>
                <a:gd name="connsiteX28" fmla="*/ 176513 w 5724991"/>
                <a:gd name="connsiteY28" fmla="*/ 213147 h 1448733"/>
                <a:gd name="connsiteX29" fmla="*/ 153199 w 5724991"/>
                <a:gd name="connsiteY29" fmla="*/ 213147 h 1448733"/>
                <a:gd name="connsiteX30" fmla="*/ 153199 w 5724991"/>
                <a:gd name="connsiteY30" fmla="*/ 149868 h 1448733"/>
                <a:gd name="connsiteX31" fmla="*/ 83261 w 5724991"/>
                <a:gd name="connsiteY31" fmla="*/ 149868 h 1448733"/>
                <a:gd name="connsiteX32" fmla="*/ 83261 w 5724991"/>
                <a:gd name="connsiteY32" fmla="*/ 0 h 1448733"/>
                <a:gd name="connsiteX33" fmla="*/ 0 w 5724991"/>
                <a:gd name="connsiteY33" fmla="*/ 0 h 1448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24991" h="1448733">
                  <a:moveTo>
                    <a:pt x="5724992" y="1448734"/>
                  </a:moveTo>
                  <a:lnTo>
                    <a:pt x="5135509" y="1448734"/>
                  </a:lnTo>
                  <a:lnTo>
                    <a:pt x="5135509" y="1218933"/>
                  </a:lnTo>
                  <a:lnTo>
                    <a:pt x="2924109" y="1218933"/>
                  </a:lnTo>
                  <a:lnTo>
                    <a:pt x="2924109" y="1152325"/>
                  </a:lnTo>
                  <a:lnTo>
                    <a:pt x="2897467" y="1152325"/>
                  </a:lnTo>
                  <a:lnTo>
                    <a:pt x="2897467" y="1079059"/>
                  </a:lnTo>
                  <a:lnTo>
                    <a:pt x="2857500" y="1079059"/>
                  </a:lnTo>
                  <a:lnTo>
                    <a:pt x="2857500" y="1009117"/>
                  </a:lnTo>
                  <a:lnTo>
                    <a:pt x="1468717" y="1009117"/>
                  </a:lnTo>
                  <a:lnTo>
                    <a:pt x="1468717" y="935847"/>
                  </a:lnTo>
                  <a:lnTo>
                    <a:pt x="1155659" y="935847"/>
                  </a:lnTo>
                  <a:lnTo>
                    <a:pt x="1155659" y="855917"/>
                  </a:lnTo>
                  <a:lnTo>
                    <a:pt x="726032" y="855917"/>
                  </a:lnTo>
                  <a:lnTo>
                    <a:pt x="726032" y="785979"/>
                  </a:lnTo>
                  <a:lnTo>
                    <a:pt x="659423" y="785979"/>
                  </a:lnTo>
                  <a:lnTo>
                    <a:pt x="659423" y="716040"/>
                  </a:lnTo>
                  <a:lnTo>
                    <a:pt x="612798" y="716040"/>
                  </a:lnTo>
                  <a:lnTo>
                    <a:pt x="612798" y="652763"/>
                  </a:lnTo>
                  <a:lnTo>
                    <a:pt x="576163" y="652763"/>
                  </a:lnTo>
                  <a:lnTo>
                    <a:pt x="576163" y="576163"/>
                  </a:lnTo>
                  <a:lnTo>
                    <a:pt x="549519" y="576163"/>
                  </a:lnTo>
                  <a:lnTo>
                    <a:pt x="549519" y="509554"/>
                  </a:lnTo>
                  <a:lnTo>
                    <a:pt x="522876" y="509554"/>
                  </a:lnTo>
                  <a:lnTo>
                    <a:pt x="522876" y="426293"/>
                  </a:lnTo>
                  <a:lnTo>
                    <a:pt x="346363" y="426293"/>
                  </a:lnTo>
                  <a:lnTo>
                    <a:pt x="346363" y="359685"/>
                  </a:lnTo>
                  <a:lnTo>
                    <a:pt x="176513" y="359685"/>
                  </a:lnTo>
                  <a:lnTo>
                    <a:pt x="176513" y="213147"/>
                  </a:lnTo>
                  <a:lnTo>
                    <a:pt x="153199" y="213147"/>
                  </a:lnTo>
                  <a:lnTo>
                    <a:pt x="153199" y="149868"/>
                  </a:lnTo>
                  <a:lnTo>
                    <a:pt x="83261" y="149868"/>
                  </a:lnTo>
                  <a:lnTo>
                    <a:pt x="83261" y="0"/>
                  </a:lnTo>
                  <a:lnTo>
                    <a:pt x="0" y="0"/>
                  </a:lnTo>
                </a:path>
              </a:pathLst>
            </a:custGeom>
            <a:noFill/>
            <a:ln w="25400" cap="flat">
              <a:solidFill>
                <a:schemeClr val="accent3"/>
              </a:solidFill>
              <a:prstDash val="solid"/>
              <a:miter/>
            </a:ln>
          </p:spPr>
          <p:txBody>
            <a:bodyPr rtlCol="0" anchor="ctr"/>
            <a:lstStyle/>
            <a:p>
              <a:endParaRPr lang="en-GB"/>
            </a:p>
          </p:txBody>
        </p:sp>
        <p:sp>
          <p:nvSpPr>
            <p:cNvPr id="145" name="Freeform: Shape 209">
              <a:extLst>
                <a:ext uri="{FF2B5EF4-FFF2-40B4-BE49-F238E27FC236}">
                  <a16:creationId xmlns:a16="http://schemas.microsoft.com/office/drawing/2014/main" id="{8C363E62-51F4-4D05-B369-943C748D5926}"/>
                </a:ext>
              </a:extLst>
            </p:cNvPr>
            <p:cNvSpPr/>
            <p:nvPr/>
          </p:nvSpPr>
          <p:spPr>
            <a:xfrm>
              <a:off x="3999200" y="348384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a:p>
          </p:txBody>
        </p:sp>
        <p:sp>
          <p:nvSpPr>
            <p:cNvPr id="146" name="Freeform: Shape 210">
              <a:extLst>
                <a:ext uri="{FF2B5EF4-FFF2-40B4-BE49-F238E27FC236}">
                  <a16:creationId xmlns:a16="http://schemas.microsoft.com/office/drawing/2014/main" id="{EFCB8504-549A-4075-9CAF-32F79D903D72}"/>
                </a:ext>
              </a:extLst>
            </p:cNvPr>
            <p:cNvSpPr/>
            <p:nvPr/>
          </p:nvSpPr>
          <p:spPr>
            <a:xfrm>
              <a:off x="6266154"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47" name="Freeform: Shape 211">
              <a:extLst>
                <a:ext uri="{FF2B5EF4-FFF2-40B4-BE49-F238E27FC236}">
                  <a16:creationId xmlns:a16="http://schemas.microsoft.com/office/drawing/2014/main" id="{FB5C170A-A2B4-4B0A-91E2-EFD3D60F2408}"/>
                </a:ext>
              </a:extLst>
            </p:cNvPr>
            <p:cNvSpPr/>
            <p:nvPr/>
          </p:nvSpPr>
          <p:spPr>
            <a:xfrm>
              <a:off x="6399504"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48" name="Freeform: Shape 212">
              <a:extLst>
                <a:ext uri="{FF2B5EF4-FFF2-40B4-BE49-F238E27FC236}">
                  <a16:creationId xmlns:a16="http://schemas.microsoft.com/office/drawing/2014/main" id="{CE1464D9-0C3E-4112-8782-9B6890BCBD23}"/>
                </a:ext>
              </a:extLst>
            </p:cNvPr>
            <p:cNvSpPr/>
            <p:nvPr/>
          </p:nvSpPr>
          <p:spPr>
            <a:xfrm>
              <a:off x="704721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49" name="Freeform: Shape 213">
              <a:extLst>
                <a:ext uri="{FF2B5EF4-FFF2-40B4-BE49-F238E27FC236}">
                  <a16:creationId xmlns:a16="http://schemas.microsoft.com/office/drawing/2014/main" id="{49E87B56-C8B0-4927-AA06-7CBBEA340B5B}"/>
                </a:ext>
              </a:extLst>
            </p:cNvPr>
            <p:cNvSpPr/>
            <p:nvPr/>
          </p:nvSpPr>
          <p:spPr>
            <a:xfrm>
              <a:off x="708531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50" name="Freeform: Shape 214">
              <a:extLst>
                <a:ext uri="{FF2B5EF4-FFF2-40B4-BE49-F238E27FC236}">
                  <a16:creationId xmlns:a16="http://schemas.microsoft.com/office/drawing/2014/main" id="{4879B6C6-2D91-44C5-B6D0-58F6D4B4A67C}"/>
                </a:ext>
              </a:extLst>
            </p:cNvPr>
            <p:cNvSpPr/>
            <p:nvPr/>
          </p:nvSpPr>
          <p:spPr>
            <a:xfrm>
              <a:off x="716151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51" name="Freeform: Shape 215">
              <a:extLst>
                <a:ext uri="{FF2B5EF4-FFF2-40B4-BE49-F238E27FC236}">
                  <a16:creationId xmlns:a16="http://schemas.microsoft.com/office/drawing/2014/main" id="{857892A9-97B8-4999-9CF9-92E40F6E95E1}"/>
                </a:ext>
              </a:extLst>
            </p:cNvPr>
            <p:cNvSpPr/>
            <p:nvPr/>
          </p:nvSpPr>
          <p:spPr>
            <a:xfrm>
              <a:off x="718056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52" name="Freeform: Shape 216">
              <a:extLst>
                <a:ext uri="{FF2B5EF4-FFF2-40B4-BE49-F238E27FC236}">
                  <a16:creationId xmlns:a16="http://schemas.microsoft.com/office/drawing/2014/main" id="{ADE17B8F-2019-44A9-80E4-7F08B6E3524D}"/>
                </a:ext>
              </a:extLst>
            </p:cNvPr>
            <p:cNvSpPr/>
            <p:nvPr/>
          </p:nvSpPr>
          <p:spPr>
            <a:xfrm>
              <a:off x="733296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53" name="Freeform: Shape 217">
              <a:extLst>
                <a:ext uri="{FF2B5EF4-FFF2-40B4-BE49-F238E27FC236}">
                  <a16:creationId xmlns:a16="http://schemas.microsoft.com/office/drawing/2014/main" id="{8C57636C-741B-4553-81EC-436E9BB35452}"/>
                </a:ext>
              </a:extLst>
            </p:cNvPr>
            <p:cNvSpPr/>
            <p:nvPr/>
          </p:nvSpPr>
          <p:spPr>
            <a:xfrm>
              <a:off x="744726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54" name="Freeform: Shape 218">
              <a:extLst>
                <a:ext uri="{FF2B5EF4-FFF2-40B4-BE49-F238E27FC236}">
                  <a16:creationId xmlns:a16="http://schemas.microsoft.com/office/drawing/2014/main" id="{E5767237-959D-4C9B-A00F-138FAF0E92EC}"/>
                </a:ext>
              </a:extLst>
            </p:cNvPr>
            <p:cNvSpPr/>
            <p:nvPr/>
          </p:nvSpPr>
          <p:spPr>
            <a:xfrm>
              <a:off x="754251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55" name="Freeform: Shape 219">
              <a:extLst>
                <a:ext uri="{FF2B5EF4-FFF2-40B4-BE49-F238E27FC236}">
                  <a16:creationId xmlns:a16="http://schemas.microsoft.com/office/drawing/2014/main" id="{9D5F9ED5-AE91-488F-AFE3-20E87097333B}"/>
                </a:ext>
              </a:extLst>
            </p:cNvPr>
            <p:cNvSpPr/>
            <p:nvPr/>
          </p:nvSpPr>
          <p:spPr>
            <a:xfrm>
              <a:off x="759966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56" name="Freeform: Shape 220">
              <a:extLst>
                <a:ext uri="{FF2B5EF4-FFF2-40B4-BE49-F238E27FC236}">
                  <a16:creationId xmlns:a16="http://schemas.microsoft.com/office/drawing/2014/main" id="{94DA9CDC-9737-4A4F-92A4-144DDF1B6D0B}"/>
                </a:ext>
              </a:extLst>
            </p:cNvPr>
            <p:cNvSpPr/>
            <p:nvPr/>
          </p:nvSpPr>
          <p:spPr>
            <a:xfrm>
              <a:off x="759966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57" name="Freeform: Shape 221">
              <a:extLst>
                <a:ext uri="{FF2B5EF4-FFF2-40B4-BE49-F238E27FC236}">
                  <a16:creationId xmlns:a16="http://schemas.microsoft.com/office/drawing/2014/main" id="{2651BCB3-C438-4396-A6E0-102AF75599C7}"/>
                </a:ext>
              </a:extLst>
            </p:cNvPr>
            <p:cNvSpPr/>
            <p:nvPr/>
          </p:nvSpPr>
          <p:spPr>
            <a:xfrm>
              <a:off x="765681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58" name="Freeform: Shape 222">
              <a:extLst>
                <a:ext uri="{FF2B5EF4-FFF2-40B4-BE49-F238E27FC236}">
                  <a16:creationId xmlns:a16="http://schemas.microsoft.com/office/drawing/2014/main" id="{26C3E1BD-153B-4FD4-984F-36F54A24637D}"/>
                </a:ext>
              </a:extLst>
            </p:cNvPr>
            <p:cNvSpPr/>
            <p:nvPr/>
          </p:nvSpPr>
          <p:spPr>
            <a:xfrm>
              <a:off x="769491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59" name="Freeform: Shape 223">
              <a:extLst>
                <a:ext uri="{FF2B5EF4-FFF2-40B4-BE49-F238E27FC236}">
                  <a16:creationId xmlns:a16="http://schemas.microsoft.com/office/drawing/2014/main" id="{DF0711F5-7EAD-4AA4-BCE9-023932888C00}"/>
                </a:ext>
              </a:extLst>
            </p:cNvPr>
            <p:cNvSpPr/>
            <p:nvPr/>
          </p:nvSpPr>
          <p:spPr>
            <a:xfrm>
              <a:off x="771396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60" name="Freeform: Shape 224">
              <a:extLst>
                <a:ext uri="{FF2B5EF4-FFF2-40B4-BE49-F238E27FC236}">
                  <a16:creationId xmlns:a16="http://schemas.microsoft.com/office/drawing/2014/main" id="{E7CB3754-658C-47AF-81A4-F64159EBBE30}"/>
                </a:ext>
              </a:extLst>
            </p:cNvPr>
            <p:cNvSpPr/>
            <p:nvPr/>
          </p:nvSpPr>
          <p:spPr>
            <a:xfrm>
              <a:off x="782826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61" name="Freeform: Shape 225">
              <a:extLst>
                <a:ext uri="{FF2B5EF4-FFF2-40B4-BE49-F238E27FC236}">
                  <a16:creationId xmlns:a16="http://schemas.microsoft.com/office/drawing/2014/main" id="{7A11A6EE-4DC9-40A1-AA31-A35A0F1B3A25}"/>
                </a:ext>
              </a:extLst>
            </p:cNvPr>
            <p:cNvSpPr/>
            <p:nvPr/>
          </p:nvSpPr>
          <p:spPr>
            <a:xfrm>
              <a:off x="786636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62" name="Freeform: Shape 226">
              <a:extLst>
                <a:ext uri="{FF2B5EF4-FFF2-40B4-BE49-F238E27FC236}">
                  <a16:creationId xmlns:a16="http://schemas.microsoft.com/office/drawing/2014/main" id="{483F2A55-983A-4FC6-9077-4881632A4EC0}"/>
                </a:ext>
              </a:extLst>
            </p:cNvPr>
            <p:cNvSpPr/>
            <p:nvPr/>
          </p:nvSpPr>
          <p:spPr>
            <a:xfrm>
              <a:off x="792351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63" name="Freeform: Shape 227">
              <a:extLst>
                <a:ext uri="{FF2B5EF4-FFF2-40B4-BE49-F238E27FC236}">
                  <a16:creationId xmlns:a16="http://schemas.microsoft.com/office/drawing/2014/main" id="{C27BBCDC-0763-43F6-AD9F-6FF2996CC242}"/>
                </a:ext>
              </a:extLst>
            </p:cNvPr>
            <p:cNvSpPr/>
            <p:nvPr/>
          </p:nvSpPr>
          <p:spPr>
            <a:xfrm>
              <a:off x="794256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64" name="Freeform: Shape 228">
              <a:extLst>
                <a:ext uri="{FF2B5EF4-FFF2-40B4-BE49-F238E27FC236}">
                  <a16:creationId xmlns:a16="http://schemas.microsoft.com/office/drawing/2014/main" id="{29C3FA19-C362-4AAA-B362-97DA2E667BE9}"/>
                </a:ext>
              </a:extLst>
            </p:cNvPr>
            <p:cNvSpPr/>
            <p:nvPr/>
          </p:nvSpPr>
          <p:spPr>
            <a:xfrm>
              <a:off x="798066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65" name="Freeform: Shape 229">
              <a:extLst>
                <a:ext uri="{FF2B5EF4-FFF2-40B4-BE49-F238E27FC236}">
                  <a16:creationId xmlns:a16="http://schemas.microsoft.com/office/drawing/2014/main" id="{41E49F47-0769-424C-A397-199F5FE3646C}"/>
                </a:ext>
              </a:extLst>
            </p:cNvPr>
            <p:cNvSpPr/>
            <p:nvPr/>
          </p:nvSpPr>
          <p:spPr>
            <a:xfrm>
              <a:off x="805686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66" name="Freeform: Shape 230">
              <a:extLst>
                <a:ext uri="{FF2B5EF4-FFF2-40B4-BE49-F238E27FC236}">
                  <a16:creationId xmlns:a16="http://schemas.microsoft.com/office/drawing/2014/main" id="{730F9777-F42F-4B32-B1B4-EF9C3B1A8E3E}"/>
                </a:ext>
              </a:extLst>
            </p:cNvPr>
            <p:cNvSpPr/>
            <p:nvPr/>
          </p:nvSpPr>
          <p:spPr>
            <a:xfrm>
              <a:off x="809496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67" name="Freeform: Shape 231">
              <a:extLst>
                <a:ext uri="{FF2B5EF4-FFF2-40B4-BE49-F238E27FC236}">
                  <a16:creationId xmlns:a16="http://schemas.microsoft.com/office/drawing/2014/main" id="{0E0B4EAA-7982-4BB8-93F9-F7FB9B360FE7}"/>
                </a:ext>
              </a:extLst>
            </p:cNvPr>
            <p:cNvSpPr/>
            <p:nvPr/>
          </p:nvSpPr>
          <p:spPr>
            <a:xfrm>
              <a:off x="819022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68" name="Freeform: Shape 232">
              <a:extLst>
                <a:ext uri="{FF2B5EF4-FFF2-40B4-BE49-F238E27FC236}">
                  <a16:creationId xmlns:a16="http://schemas.microsoft.com/office/drawing/2014/main" id="{246D3B68-6D1F-4B8A-AE3A-CF528C01411F}"/>
                </a:ext>
              </a:extLst>
            </p:cNvPr>
            <p:cNvSpPr/>
            <p:nvPr/>
          </p:nvSpPr>
          <p:spPr>
            <a:xfrm>
              <a:off x="822832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69" name="Freeform: Shape 233">
              <a:extLst>
                <a:ext uri="{FF2B5EF4-FFF2-40B4-BE49-F238E27FC236}">
                  <a16:creationId xmlns:a16="http://schemas.microsoft.com/office/drawing/2014/main" id="{804A49F2-CC4E-419D-AEEA-58F2B0AF4458}"/>
                </a:ext>
              </a:extLst>
            </p:cNvPr>
            <p:cNvSpPr/>
            <p:nvPr/>
          </p:nvSpPr>
          <p:spPr>
            <a:xfrm>
              <a:off x="8304523" y="384579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70" name="Freeform: Shape 234">
              <a:extLst>
                <a:ext uri="{FF2B5EF4-FFF2-40B4-BE49-F238E27FC236}">
                  <a16:creationId xmlns:a16="http://schemas.microsoft.com/office/drawing/2014/main" id="{EB7A09FF-0996-4608-B8F5-74195419DC5D}"/>
                </a:ext>
              </a:extLst>
            </p:cNvPr>
            <p:cNvSpPr/>
            <p:nvPr/>
          </p:nvSpPr>
          <p:spPr>
            <a:xfrm>
              <a:off x="8456923" y="409344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71" name="Freeform: Shape 235">
              <a:extLst>
                <a:ext uri="{FF2B5EF4-FFF2-40B4-BE49-F238E27FC236}">
                  <a16:creationId xmlns:a16="http://schemas.microsoft.com/office/drawing/2014/main" id="{D582B45E-E00C-456F-A18D-326054CC7A0D}"/>
                </a:ext>
              </a:extLst>
            </p:cNvPr>
            <p:cNvSpPr/>
            <p:nvPr/>
          </p:nvSpPr>
          <p:spPr>
            <a:xfrm>
              <a:off x="8628373" y="409344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72" name="Freeform: Shape 236">
              <a:extLst>
                <a:ext uri="{FF2B5EF4-FFF2-40B4-BE49-F238E27FC236}">
                  <a16:creationId xmlns:a16="http://schemas.microsoft.com/office/drawing/2014/main" id="{7A9DB7B3-8EF7-4916-BF2A-8BB1AAF17676}"/>
                </a:ext>
              </a:extLst>
            </p:cNvPr>
            <p:cNvSpPr/>
            <p:nvPr/>
          </p:nvSpPr>
          <p:spPr>
            <a:xfrm>
              <a:off x="8647423" y="409344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73" name="Freeform: Shape 237">
              <a:extLst>
                <a:ext uri="{FF2B5EF4-FFF2-40B4-BE49-F238E27FC236}">
                  <a16:creationId xmlns:a16="http://schemas.microsoft.com/office/drawing/2014/main" id="{2280E488-B3FD-4C90-896C-2418BD72D3E9}"/>
                </a:ext>
              </a:extLst>
            </p:cNvPr>
            <p:cNvSpPr/>
            <p:nvPr/>
          </p:nvSpPr>
          <p:spPr>
            <a:xfrm>
              <a:off x="8666473" y="409344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74" name="Freeform: Shape 238">
              <a:extLst>
                <a:ext uri="{FF2B5EF4-FFF2-40B4-BE49-F238E27FC236}">
                  <a16:creationId xmlns:a16="http://schemas.microsoft.com/office/drawing/2014/main" id="{FD028993-1326-4208-A950-DA46D210BC56}"/>
                </a:ext>
              </a:extLst>
            </p:cNvPr>
            <p:cNvSpPr/>
            <p:nvPr/>
          </p:nvSpPr>
          <p:spPr>
            <a:xfrm>
              <a:off x="8742673" y="409344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75" name="Freeform: Shape 239">
              <a:extLst>
                <a:ext uri="{FF2B5EF4-FFF2-40B4-BE49-F238E27FC236}">
                  <a16:creationId xmlns:a16="http://schemas.microsoft.com/office/drawing/2014/main" id="{FAFD7CC5-10E4-42C1-A4AD-6354F18E23F8}"/>
                </a:ext>
              </a:extLst>
            </p:cNvPr>
            <p:cNvSpPr/>
            <p:nvPr/>
          </p:nvSpPr>
          <p:spPr>
            <a:xfrm>
              <a:off x="8799823" y="409344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76" name="Freeform: Shape 240">
              <a:extLst>
                <a:ext uri="{FF2B5EF4-FFF2-40B4-BE49-F238E27FC236}">
                  <a16:creationId xmlns:a16="http://schemas.microsoft.com/office/drawing/2014/main" id="{51A4DD4E-45B9-47E1-9994-92202E02EEC4}"/>
                </a:ext>
              </a:extLst>
            </p:cNvPr>
            <p:cNvSpPr/>
            <p:nvPr/>
          </p:nvSpPr>
          <p:spPr>
            <a:xfrm>
              <a:off x="8818873" y="409344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77" name="Freeform: Shape 241">
              <a:extLst>
                <a:ext uri="{FF2B5EF4-FFF2-40B4-BE49-F238E27FC236}">
                  <a16:creationId xmlns:a16="http://schemas.microsoft.com/office/drawing/2014/main" id="{612EBE54-7388-498D-8E51-7D888B2921A8}"/>
                </a:ext>
              </a:extLst>
            </p:cNvPr>
            <p:cNvSpPr/>
            <p:nvPr/>
          </p:nvSpPr>
          <p:spPr>
            <a:xfrm>
              <a:off x="8876023" y="409344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sp>
          <p:nvSpPr>
            <p:cNvPr id="178" name="Freeform: Shape 242">
              <a:extLst>
                <a:ext uri="{FF2B5EF4-FFF2-40B4-BE49-F238E27FC236}">
                  <a16:creationId xmlns:a16="http://schemas.microsoft.com/office/drawing/2014/main" id="{77258937-62D3-491F-A8C4-1831321A2C9A}"/>
                </a:ext>
              </a:extLst>
            </p:cNvPr>
            <p:cNvSpPr/>
            <p:nvPr/>
          </p:nvSpPr>
          <p:spPr>
            <a:xfrm>
              <a:off x="8933173" y="409344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a:p>
          </p:txBody>
        </p:sp>
      </p:grpSp>
      <p:grpSp>
        <p:nvGrpSpPr>
          <p:cNvPr id="179" name="Group 178">
            <a:extLst>
              <a:ext uri="{FF2B5EF4-FFF2-40B4-BE49-F238E27FC236}">
                <a16:creationId xmlns:a16="http://schemas.microsoft.com/office/drawing/2014/main" id="{7163F29E-9527-4BF0-B4DB-80071ABF38F6}"/>
              </a:ext>
            </a:extLst>
          </p:cNvPr>
          <p:cNvGrpSpPr/>
          <p:nvPr/>
        </p:nvGrpSpPr>
        <p:grpSpPr>
          <a:xfrm>
            <a:off x="6895591" y="2050097"/>
            <a:ext cx="4588828" cy="916623"/>
            <a:chOff x="3224212" y="2852737"/>
            <a:chExt cx="5741641" cy="1156725"/>
          </a:xfrm>
        </p:grpSpPr>
        <p:sp>
          <p:nvSpPr>
            <p:cNvPr id="180" name="Freeform: Shape 251">
              <a:extLst>
                <a:ext uri="{FF2B5EF4-FFF2-40B4-BE49-F238E27FC236}">
                  <a16:creationId xmlns:a16="http://schemas.microsoft.com/office/drawing/2014/main" id="{FE27F08B-A700-4FED-881D-BC917D5C45BC}"/>
                </a:ext>
              </a:extLst>
            </p:cNvPr>
            <p:cNvSpPr/>
            <p:nvPr/>
          </p:nvSpPr>
          <p:spPr>
            <a:xfrm>
              <a:off x="3224212" y="2852737"/>
              <a:ext cx="5741641" cy="1112358"/>
            </a:xfrm>
            <a:custGeom>
              <a:avLst/>
              <a:gdLst>
                <a:gd name="connsiteX0" fmla="*/ 5741642 w 5741641"/>
                <a:gd name="connsiteY0" fmla="*/ 1112358 h 1112358"/>
                <a:gd name="connsiteX1" fmla="*/ 4585992 w 5741641"/>
                <a:gd name="connsiteY1" fmla="*/ 1112358 h 1112358"/>
                <a:gd name="connsiteX2" fmla="*/ 4585992 w 5741641"/>
                <a:gd name="connsiteY2" fmla="*/ 989133 h 1112358"/>
                <a:gd name="connsiteX3" fmla="*/ 3939883 w 5741641"/>
                <a:gd name="connsiteY3" fmla="*/ 989133 h 1112358"/>
                <a:gd name="connsiteX4" fmla="*/ 3939883 w 5741641"/>
                <a:gd name="connsiteY4" fmla="*/ 899213 h 1112358"/>
                <a:gd name="connsiteX5" fmla="*/ 3183884 w 5741641"/>
                <a:gd name="connsiteY5" fmla="*/ 899213 h 1112358"/>
                <a:gd name="connsiteX6" fmla="*/ 3183884 w 5741641"/>
                <a:gd name="connsiteY6" fmla="*/ 799301 h 1112358"/>
                <a:gd name="connsiteX7" fmla="*/ 2344617 w 5741641"/>
                <a:gd name="connsiteY7" fmla="*/ 799301 h 1112358"/>
                <a:gd name="connsiteX8" fmla="*/ 2344617 w 5741641"/>
                <a:gd name="connsiteY8" fmla="*/ 739353 h 1112358"/>
                <a:gd name="connsiteX9" fmla="*/ 1671866 w 5741641"/>
                <a:gd name="connsiteY9" fmla="*/ 739353 h 1112358"/>
                <a:gd name="connsiteX10" fmla="*/ 1671866 w 5741641"/>
                <a:gd name="connsiteY10" fmla="*/ 656093 h 1112358"/>
                <a:gd name="connsiteX11" fmla="*/ 1581950 w 5741641"/>
                <a:gd name="connsiteY11" fmla="*/ 656093 h 1112358"/>
                <a:gd name="connsiteX12" fmla="*/ 1581950 w 5741641"/>
                <a:gd name="connsiteY12" fmla="*/ 576163 h 1112358"/>
                <a:gd name="connsiteX13" fmla="*/ 915865 w 5741641"/>
                <a:gd name="connsiteY13" fmla="*/ 576163 h 1112358"/>
                <a:gd name="connsiteX14" fmla="*/ 915865 w 5741641"/>
                <a:gd name="connsiteY14" fmla="*/ 516215 h 1112358"/>
                <a:gd name="connsiteX15" fmla="*/ 662753 w 5741641"/>
                <a:gd name="connsiteY15" fmla="*/ 516215 h 1112358"/>
                <a:gd name="connsiteX16" fmla="*/ 662753 w 5741641"/>
                <a:gd name="connsiteY16" fmla="*/ 442946 h 1112358"/>
                <a:gd name="connsiteX17" fmla="*/ 592815 w 5741641"/>
                <a:gd name="connsiteY17" fmla="*/ 442946 h 1112358"/>
                <a:gd name="connsiteX18" fmla="*/ 592815 w 5741641"/>
                <a:gd name="connsiteY18" fmla="*/ 369677 h 1112358"/>
                <a:gd name="connsiteX19" fmla="*/ 176513 w 5741641"/>
                <a:gd name="connsiteY19" fmla="*/ 369677 h 1112358"/>
                <a:gd name="connsiteX20" fmla="*/ 176513 w 5741641"/>
                <a:gd name="connsiteY20" fmla="*/ 219807 h 1112358"/>
                <a:gd name="connsiteX21" fmla="*/ 143208 w 5741641"/>
                <a:gd name="connsiteY21" fmla="*/ 219807 h 1112358"/>
                <a:gd name="connsiteX22" fmla="*/ 143208 w 5741641"/>
                <a:gd name="connsiteY22" fmla="*/ 153199 h 1112358"/>
                <a:gd name="connsiteX23" fmla="*/ 79930 w 5741641"/>
                <a:gd name="connsiteY23" fmla="*/ 153199 h 1112358"/>
                <a:gd name="connsiteX24" fmla="*/ 79930 w 5741641"/>
                <a:gd name="connsiteY24" fmla="*/ 0 h 1112358"/>
                <a:gd name="connsiteX25" fmla="*/ 0 w 5741641"/>
                <a:gd name="connsiteY25" fmla="*/ 0 h 111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41641" h="1112358">
                  <a:moveTo>
                    <a:pt x="5741642" y="1112358"/>
                  </a:moveTo>
                  <a:lnTo>
                    <a:pt x="4585992" y="1112358"/>
                  </a:lnTo>
                  <a:lnTo>
                    <a:pt x="4585992" y="989133"/>
                  </a:lnTo>
                  <a:lnTo>
                    <a:pt x="3939883" y="989133"/>
                  </a:lnTo>
                  <a:lnTo>
                    <a:pt x="3939883" y="899213"/>
                  </a:lnTo>
                  <a:lnTo>
                    <a:pt x="3183884" y="899213"/>
                  </a:lnTo>
                  <a:lnTo>
                    <a:pt x="3183884" y="799301"/>
                  </a:lnTo>
                  <a:lnTo>
                    <a:pt x="2344617" y="799301"/>
                  </a:lnTo>
                  <a:lnTo>
                    <a:pt x="2344617" y="739353"/>
                  </a:lnTo>
                  <a:lnTo>
                    <a:pt x="1671866" y="739353"/>
                  </a:lnTo>
                  <a:lnTo>
                    <a:pt x="1671866" y="656093"/>
                  </a:lnTo>
                  <a:lnTo>
                    <a:pt x="1581950" y="656093"/>
                  </a:lnTo>
                  <a:lnTo>
                    <a:pt x="1581950" y="576163"/>
                  </a:lnTo>
                  <a:lnTo>
                    <a:pt x="915865" y="576163"/>
                  </a:lnTo>
                  <a:lnTo>
                    <a:pt x="915865" y="516215"/>
                  </a:lnTo>
                  <a:lnTo>
                    <a:pt x="662753" y="516215"/>
                  </a:lnTo>
                  <a:lnTo>
                    <a:pt x="662753" y="442946"/>
                  </a:lnTo>
                  <a:lnTo>
                    <a:pt x="592815" y="442946"/>
                  </a:lnTo>
                  <a:lnTo>
                    <a:pt x="592815" y="369677"/>
                  </a:lnTo>
                  <a:lnTo>
                    <a:pt x="176513" y="369677"/>
                  </a:lnTo>
                  <a:lnTo>
                    <a:pt x="176513" y="219807"/>
                  </a:lnTo>
                  <a:lnTo>
                    <a:pt x="143208" y="219807"/>
                  </a:lnTo>
                  <a:lnTo>
                    <a:pt x="143208" y="153199"/>
                  </a:lnTo>
                  <a:lnTo>
                    <a:pt x="79930" y="153199"/>
                  </a:lnTo>
                  <a:lnTo>
                    <a:pt x="79930"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 name="Freeform: Shape 252">
              <a:extLst>
                <a:ext uri="{FF2B5EF4-FFF2-40B4-BE49-F238E27FC236}">
                  <a16:creationId xmlns:a16="http://schemas.microsoft.com/office/drawing/2014/main" id="{8D902DCF-ADCE-460B-BE33-A07C26C54243}"/>
                </a:ext>
              </a:extLst>
            </p:cNvPr>
            <p:cNvSpPr/>
            <p:nvPr/>
          </p:nvSpPr>
          <p:spPr>
            <a:xfrm>
              <a:off x="3990208" y="330985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 name="Freeform: Shape 253">
              <a:extLst>
                <a:ext uri="{FF2B5EF4-FFF2-40B4-BE49-F238E27FC236}">
                  <a16:creationId xmlns:a16="http://schemas.microsoft.com/office/drawing/2014/main" id="{C6B1290A-C143-4052-8447-ABFD8A622940}"/>
                </a:ext>
              </a:extLst>
            </p:cNvPr>
            <p:cNvSpPr/>
            <p:nvPr/>
          </p:nvSpPr>
          <p:spPr>
            <a:xfrm>
              <a:off x="5133212" y="353846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 name="Freeform: Shape 254">
              <a:extLst>
                <a:ext uri="{FF2B5EF4-FFF2-40B4-BE49-F238E27FC236}">
                  <a16:creationId xmlns:a16="http://schemas.microsoft.com/office/drawing/2014/main" id="{AA670CBA-32E6-4710-A237-DBEDA05ABF03}"/>
                </a:ext>
              </a:extLst>
            </p:cNvPr>
            <p:cNvSpPr/>
            <p:nvPr/>
          </p:nvSpPr>
          <p:spPr>
            <a:xfrm>
              <a:off x="5171312" y="353846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 name="Freeform: Shape 255">
              <a:extLst>
                <a:ext uri="{FF2B5EF4-FFF2-40B4-BE49-F238E27FC236}">
                  <a16:creationId xmlns:a16="http://schemas.microsoft.com/office/drawing/2014/main" id="{EB3D5D01-5959-4171-B7C2-22CBB38D8564}"/>
                </a:ext>
              </a:extLst>
            </p:cNvPr>
            <p:cNvSpPr/>
            <p:nvPr/>
          </p:nvSpPr>
          <p:spPr>
            <a:xfrm>
              <a:off x="5209412" y="353846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 name="Freeform: Shape 256">
              <a:extLst>
                <a:ext uri="{FF2B5EF4-FFF2-40B4-BE49-F238E27FC236}">
                  <a16:creationId xmlns:a16="http://schemas.microsoft.com/office/drawing/2014/main" id="{94B43483-6716-4604-98E6-A87C27794BF5}"/>
                </a:ext>
              </a:extLst>
            </p:cNvPr>
            <p:cNvSpPr/>
            <p:nvPr/>
          </p:nvSpPr>
          <p:spPr>
            <a:xfrm>
              <a:off x="6276212" y="361466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 name="Freeform: Shape 257">
              <a:extLst>
                <a:ext uri="{FF2B5EF4-FFF2-40B4-BE49-F238E27FC236}">
                  <a16:creationId xmlns:a16="http://schemas.microsoft.com/office/drawing/2014/main" id="{CEF69910-7F72-45A6-B4E4-BC1D9F246C85}"/>
                </a:ext>
              </a:extLst>
            </p:cNvPr>
            <p:cNvSpPr/>
            <p:nvPr/>
          </p:nvSpPr>
          <p:spPr>
            <a:xfrm>
              <a:off x="6333362" y="361466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 name="Freeform: Shape 258">
              <a:extLst>
                <a:ext uri="{FF2B5EF4-FFF2-40B4-BE49-F238E27FC236}">
                  <a16:creationId xmlns:a16="http://schemas.microsoft.com/office/drawing/2014/main" id="{C0B6A5F8-036A-4148-8930-E710B0E3519C}"/>
                </a:ext>
              </a:extLst>
            </p:cNvPr>
            <p:cNvSpPr/>
            <p:nvPr/>
          </p:nvSpPr>
          <p:spPr>
            <a:xfrm>
              <a:off x="6600062" y="370991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 name="Freeform: Shape 259">
              <a:extLst>
                <a:ext uri="{FF2B5EF4-FFF2-40B4-BE49-F238E27FC236}">
                  <a16:creationId xmlns:a16="http://schemas.microsoft.com/office/drawing/2014/main" id="{81680002-653D-40BF-86E9-E6DB50FF2399}"/>
                </a:ext>
              </a:extLst>
            </p:cNvPr>
            <p:cNvSpPr/>
            <p:nvPr/>
          </p:nvSpPr>
          <p:spPr>
            <a:xfrm>
              <a:off x="6657212" y="370991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 name="Freeform: Shape 260">
              <a:extLst>
                <a:ext uri="{FF2B5EF4-FFF2-40B4-BE49-F238E27FC236}">
                  <a16:creationId xmlns:a16="http://schemas.microsoft.com/office/drawing/2014/main" id="{02A42DE0-A3C9-40C4-B2D5-CF9F4FC71F61}"/>
                </a:ext>
              </a:extLst>
            </p:cNvPr>
            <p:cNvSpPr/>
            <p:nvPr/>
          </p:nvSpPr>
          <p:spPr>
            <a:xfrm>
              <a:off x="6904862" y="370991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 name="Freeform: Shape 261">
              <a:extLst>
                <a:ext uri="{FF2B5EF4-FFF2-40B4-BE49-F238E27FC236}">
                  <a16:creationId xmlns:a16="http://schemas.microsoft.com/office/drawing/2014/main" id="{978427F9-E6C0-41C6-B339-2EBA0BD2E443}"/>
                </a:ext>
              </a:extLst>
            </p:cNvPr>
            <p:cNvSpPr/>
            <p:nvPr/>
          </p:nvSpPr>
          <p:spPr>
            <a:xfrm>
              <a:off x="7019162" y="370991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 name="Freeform: Shape 262">
              <a:extLst>
                <a:ext uri="{FF2B5EF4-FFF2-40B4-BE49-F238E27FC236}">
                  <a16:creationId xmlns:a16="http://schemas.microsoft.com/office/drawing/2014/main" id="{F3A6E8A9-9638-49C8-8890-CEC64C461FAE}"/>
                </a:ext>
              </a:extLst>
            </p:cNvPr>
            <p:cNvSpPr/>
            <p:nvPr/>
          </p:nvSpPr>
          <p:spPr>
            <a:xfrm>
              <a:off x="7171562" y="37861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2" name="Freeform: Shape 263">
              <a:extLst>
                <a:ext uri="{FF2B5EF4-FFF2-40B4-BE49-F238E27FC236}">
                  <a16:creationId xmlns:a16="http://schemas.microsoft.com/office/drawing/2014/main" id="{E75BC677-BF7F-45CE-8F69-16395848D52F}"/>
                </a:ext>
              </a:extLst>
            </p:cNvPr>
            <p:cNvSpPr/>
            <p:nvPr/>
          </p:nvSpPr>
          <p:spPr>
            <a:xfrm>
              <a:off x="7381121" y="37861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3" name="Freeform: Shape 264">
              <a:extLst>
                <a:ext uri="{FF2B5EF4-FFF2-40B4-BE49-F238E27FC236}">
                  <a16:creationId xmlns:a16="http://schemas.microsoft.com/office/drawing/2014/main" id="{19D8D99A-9666-43C4-A449-84817414974E}"/>
                </a:ext>
              </a:extLst>
            </p:cNvPr>
            <p:cNvSpPr/>
            <p:nvPr/>
          </p:nvSpPr>
          <p:spPr>
            <a:xfrm>
              <a:off x="7457321" y="37861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4" name="Freeform: Shape 265">
              <a:extLst>
                <a:ext uri="{FF2B5EF4-FFF2-40B4-BE49-F238E27FC236}">
                  <a16:creationId xmlns:a16="http://schemas.microsoft.com/office/drawing/2014/main" id="{4F879B39-E2E1-4FE8-9E25-6A2C275A1003}"/>
                </a:ext>
              </a:extLst>
            </p:cNvPr>
            <p:cNvSpPr/>
            <p:nvPr/>
          </p:nvSpPr>
          <p:spPr>
            <a:xfrm>
              <a:off x="7552571" y="37861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5" name="Freeform: Shape 266">
              <a:extLst>
                <a:ext uri="{FF2B5EF4-FFF2-40B4-BE49-F238E27FC236}">
                  <a16:creationId xmlns:a16="http://schemas.microsoft.com/office/drawing/2014/main" id="{A4A4E47B-1DF2-4725-9226-5354A25EEEA6}"/>
                </a:ext>
              </a:extLst>
            </p:cNvPr>
            <p:cNvSpPr/>
            <p:nvPr/>
          </p:nvSpPr>
          <p:spPr>
            <a:xfrm>
              <a:off x="7590671" y="37861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6" name="Freeform: Shape 267">
              <a:extLst>
                <a:ext uri="{FF2B5EF4-FFF2-40B4-BE49-F238E27FC236}">
                  <a16:creationId xmlns:a16="http://schemas.microsoft.com/office/drawing/2014/main" id="{2ED8BEE8-82C2-4569-B9B5-5A2B2C39A532}"/>
                </a:ext>
              </a:extLst>
            </p:cNvPr>
            <p:cNvSpPr/>
            <p:nvPr/>
          </p:nvSpPr>
          <p:spPr>
            <a:xfrm>
              <a:off x="7647821" y="37861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7" name="Freeform: Shape 268">
              <a:extLst>
                <a:ext uri="{FF2B5EF4-FFF2-40B4-BE49-F238E27FC236}">
                  <a16:creationId xmlns:a16="http://schemas.microsoft.com/office/drawing/2014/main" id="{6F9C7E9D-F4DD-4E11-B5AC-8763DE08EC97}"/>
                </a:ext>
              </a:extLst>
            </p:cNvPr>
            <p:cNvSpPr/>
            <p:nvPr/>
          </p:nvSpPr>
          <p:spPr>
            <a:xfrm>
              <a:off x="7704971" y="37861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8" name="Freeform: Shape 269">
              <a:extLst>
                <a:ext uri="{FF2B5EF4-FFF2-40B4-BE49-F238E27FC236}">
                  <a16:creationId xmlns:a16="http://schemas.microsoft.com/office/drawing/2014/main" id="{9F7C88AC-0329-469F-AC99-6CF3919DE10B}"/>
                </a:ext>
              </a:extLst>
            </p:cNvPr>
            <p:cNvSpPr/>
            <p:nvPr/>
          </p:nvSpPr>
          <p:spPr>
            <a:xfrm>
              <a:off x="7762121" y="378611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9" name="Freeform: Shape 270">
              <a:extLst>
                <a:ext uri="{FF2B5EF4-FFF2-40B4-BE49-F238E27FC236}">
                  <a16:creationId xmlns:a16="http://schemas.microsoft.com/office/drawing/2014/main" id="{67A3157A-C7DE-4839-A7FA-0DA2DFE8B228}"/>
                </a:ext>
              </a:extLst>
            </p:cNvPr>
            <p:cNvSpPr/>
            <p:nvPr/>
          </p:nvSpPr>
          <p:spPr>
            <a:xfrm>
              <a:off x="7838321"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0" name="Freeform: Shape 271">
              <a:extLst>
                <a:ext uri="{FF2B5EF4-FFF2-40B4-BE49-F238E27FC236}">
                  <a16:creationId xmlns:a16="http://schemas.microsoft.com/office/drawing/2014/main" id="{1ED89752-6608-4D4C-AF9D-DC80FC681687}"/>
                </a:ext>
              </a:extLst>
            </p:cNvPr>
            <p:cNvSpPr/>
            <p:nvPr/>
          </p:nvSpPr>
          <p:spPr>
            <a:xfrm>
              <a:off x="7857371"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1" name="Freeform: Shape 272">
              <a:extLst>
                <a:ext uri="{FF2B5EF4-FFF2-40B4-BE49-F238E27FC236}">
                  <a16:creationId xmlns:a16="http://schemas.microsoft.com/office/drawing/2014/main" id="{70B49B8E-357A-4B81-80AA-937248D5928A}"/>
                </a:ext>
              </a:extLst>
            </p:cNvPr>
            <p:cNvSpPr/>
            <p:nvPr/>
          </p:nvSpPr>
          <p:spPr>
            <a:xfrm>
              <a:off x="7876421"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2" name="Freeform: Shape 273">
              <a:extLst>
                <a:ext uri="{FF2B5EF4-FFF2-40B4-BE49-F238E27FC236}">
                  <a16:creationId xmlns:a16="http://schemas.microsoft.com/office/drawing/2014/main" id="{5D72F1B4-85D8-4F71-ACCE-E231AEEACF21}"/>
                </a:ext>
              </a:extLst>
            </p:cNvPr>
            <p:cNvSpPr/>
            <p:nvPr/>
          </p:nvSpPr>
          <p:spPr>
            <a:xfrm>
              <a:off x="7971671"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3" name="Freeform: Shape 274">
              <a:extLst>
                <a:ext uri="{FF2B5EF4-FFF2-40B4-BE49-F238E27FC236}">
                  <a16:creationId xmlns:a16="http://schemas.microsoft.com/office/drawing/2014/main" id="{86032B6F-CFBD-45BB-85BD-5654B2AFE177}"/>
                </a:ext>
              </a:extLst>
            </p:cNvPr>
            <p:cNvSpPr/>
            <p:nvPr/>
          </p:nvSpPr>
          <p:spPr>
            <a:xfrm>
              <a:off x="8066921"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4" name="Freeform: Shape 275">
              <a:extLst>
                <a:ext uri="{FF2B5EF4-FFF2-40B4-BE49-F238E27FC236}">
                  <a16:creationId xmlns:a16="http://schemas.microsoft.com/office/drawing/2014/main" id="{3844131F-1FE4-4359-BED7-EAEA313F91E5}"/>
                </a:ext>
              </a:extLst>
            </p:cNvPr>
            <p:cNvSpPr/>
            <p:nvPr/>
          </p:nvSpPr>
          <p:spPr>
            <a:xfrm>
              <a:off x="8105022"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5" name="Freeform: Shape 276">
              <a:extLst>
                <a:ext uri="{FF2B5EF4-FFF2-40B4-BE49-F238E27FC236}">
                  <a16:creationId xmlns:a16="http://schemas.microsoft.com/office/drawing/2014/main" id="{17B6172A-057C-4176-BCB1-30A5E1B1AA0F}"/>
                </a:ext>
              </a:extLst>
            </p:cNvPr>
            <p:cNvSpPr/>
            <p:nvPr/>
          </p:nvSpPr>
          <p:spPr>
            <a:xfrm>
              <a:off x="8314572"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6" name="Freeform: Shape 277">
              <a:extLst>
                <a:ext uri="{FF2B5EF4-FFF2-40B4-BE49-F238E27FC236}">
                  <a16:creationId xmlns:a16="http://schemas.microsoft.com/office/drawing/2014/main" id="{0606F33C-9504-4254-81A9-BE41674D101D}"/>
                </a:ext>
              </a:extLst>
            </p:cNvPr>
            <p:cNvSpPr/>
            <p:nvPr/>
          </p:nvSpPr>
          <p:spPr>
            <a:xfrm>
              <a:off x="8333622"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7" name="Freeform: Shape 278">
              <a:extLst>
                <a:ext uri="{FF2B5EF4-FFF2-40B4-BE49-F238E27FC236}">
                  <a16:creationId xmlns:a16="http://schemas.microsoft.com/office/drawing/2014/main" id="{C95ACBA4-67C0-4AA4-A5C0-9E44D1F98F1D}"/>
                </a:ext>
              </a:extLst>
            </p:cNvPr>
            <p:cNvSpPr/>
            <p:nvPr/>
          </p:nvSpPr>
          <p:spPr>
            <a:xfrm>
              <a:off x="8390772"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8" name="Freeform: Shape 279">
              <a:extLst>
                <a:ext uri="{FF2B5EF4-FFF2-40B4-BE49-F238E27FC236}">
                  <a16:creationId xmlns:a16="http://schemas.microsoft.com/office/drawing/2014/main" id="{15D5F18A-5F10-4D46-8281-524AE84392A4}"/>
                </a:ext>
              </a:extLst>
            </p:cNvPr>
            <p:cNvSpPr/>
            <p:nvPr/>
          </p:nvSpPr>
          <p:spPr>
            <a:xfrm>
              <a:off x="8466972"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9" name="Freeform: Shape 280">
              <a:extLst>
                <a:ext uri="{FF2B5EF4-FFF2-40B4-BE49-F238E27FC236}">
                  <a16:creationId xmlns:a16="http://schemas.microsoft.com/office/drawing/2014/main" id="{143B7CD1-7ED7-4F59-BFAC-5E5461574FA4}"/>
                </a:ext>
              </a:extLst>
            </p:cNvPr>
            <p:cNvSpPr/>
            <p:nvPr/>
          </p:nvSpPr>
          <p:spPr>
            <a:xfrm>
              <a:off x="8524122"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0" name="Freeform: Shape 281">
              <a:extLst>
                <a:ext uri="{FF2B5EF4-FFF2-40B4-BE49-F238E27FC236}">
                  <a16:creationId xmlns:a16="http://schemas.microsoft.com/office/drawing/2014/main" id="{262643BD-D214-49F8-9D17-C4DA83FB7A27}"/>
                </a:ext>
              </a:extLst>
            </p:cNvPr>
            <p:cNvSpPr/>
            <p:nvPr/>
          </p:nvSpPr>
          <p:spPr>
            <a:xfrm>
              <a:off x="8619372"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1" name="Freeform: Shape 282">
              <a:extLst>
                <a:ext uri="{FF2B5EF4-FFF2-40B4-BE49-F238E27FC236}">
                  <a16:creationId xmlns:a16="http://schemas.microsoft.com/office/drawing/2014/main" id="{4E4DAF66-C217-4DBB-86E1-3352E561D981}"/>
                </a:ext>
              </a:extLst>
            </p:cNvPr>
            <p:cNvSpPr/>
            <p:nvPr/>
          </p:nvSpPr>
          <p:spPr>
            <a:xfrm>
              <a:off x="8657472"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2" name="Freeform: Shape 283">
              <a:extLst>
                <a:ext uri="{FF2B5EF4-FFF2-40B4-BE49-F238E27FC236}">
                  <a16:creationId xmlns:a16="http://schemas.microsoft.com/office/drawing/2014/main" id="{E8E203DB-B81C-40D2-B948-CAA1248478E3}"/>
                </a:ext>
              </a:extLst>
            </p:cNvPr>
            <p:cNvSpPr/>
            <p:nvPr/>
          </p:nvSpPr>
          <p:spPr>
            <a:xfrm>
              <a:off x="8695572"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3" name="Freeform: Shape 284">
              <a:extLst>
                <a:ext uri="{FF2B5EF4-FFF2-40B4-BE49-F238E27FC236}">
                  <a16:creationId xmlns:a16="http://schemas.microsoft.com/office/drawing/2014/main" id="{17B5BB12-50A5-420D-A94B-ADD2B943598E}"/>
                </a:ext>
              </a:extLst>
            </p:cNvPr>
            <p:cNvSpPr/>
            <p:nvPr/>
          </p:nvSpPr>
          <p:spPr>
            <a:xfrm>
              <a:off x="8714622"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4" name="Freeform: Shape 285">
              <a:extLst>
                <a:ext uri="{FF2B5EF4-FFF2-40B4-BE49-F238E27FC236}">
                  <a16:creationId xmlns:a16="http://schemas.microsoft.com/office/drawing/2014/main" id="{C637E7E5-0F37-424B-BD6B-61174E97DB86}"/>
                </a:ext>
              </a:extLst>
            </p:cNvPr>
            <p:cNvSpPr/>
            <p:nvPr/>
          </p:nvSpPr>
          <p:spPr>
            <a:xfrm>
              <a:off x="8771781"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5" name="Freeform: Shape 286">
              <a:extLst>
                <a:ext uri="{FF2B5EF4-FFF2-40B4-BE49-F238E27FC236}">
                  <a16:creationId xmlns:a16="http://schemas.microsoft.com/office/drawing/2014/main" id="{31E2B84A-ACD8-42E1-ABAF-95A45A829AA1}"/>
                </a:ext>
              </a:extLst>
            </p:cNvPr>
            <p:cNvSpPr/>
            <p:nvPr/>
          </p:nvSpPr>
          <p:spPr>
            <a:xfrm>
              <a:off x="8790831"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6" name="Freeform: Shape 287">
              <a:extLst>
                <a:ext uri="{FF2B5EF4-FFF2-40B4-BE49-F238E27FC236}">
                  <a16:creationId xmlns:a16="http://schemas.microsoft.com/office/drawing/2014/main" id="{564C6326-14D0-4182-9A35-E642F1498E14}"/>
                </a:ext>
              </a:extLst>
            </p:cNvPr>
            <p:cNvSpPr/>
            <p:nvPr/>
          </p:nvSpPr>
          <p:spPr>
            <a:xfrm>
              <a:off x="8828931"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Freeform: Shape 288">
              <a:extLst>
                <a:ext uri="{FF2B5EF4-FFF2-40B4-BE49-F238E27FC236}">
                  <a16:creationId xmlns:a16="http://schemas.microsoft.com/office/drawing/2014/main" id="{3E0E09E2-E059-4E01-898F-917725E21FD9}"/>
                </a:ext>
              </a:extLst>
            </p:cNvPr>
            <p:cNvSpPr/>
            <p:nvPr/>
          </p:nvSpPr>
          <p:spPr>
            <a:xfrm>
              <a:off x="8867031"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8" name="Freeform: Shape 289">
              <a:extLst>
                <a:ext uri="{FF2B5EF4-FFF2-40B4-BE49-F238E27FC236}">
                  <a16:creationId xmlns:a16="http://schemas.microsoft.com/office/drawing/2014/main" id="{385AF5B7-5296-40D0-B798-B9AEF2C094A3}"/>
                </a:ext>
              </a:extLst>
            </p:cNvPr>
            <p:cNvSpPr/>
            <p:nvPr/>
          </p:nvSpPr>
          <p:spPr>
            <a:xfrm>
              <a:off x="8905131"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9" name="Freeform: Shape 290">
              <a:extLst>
                <a:ext uri="{FF2B5EF4-FFF2-40B4-BE49-F238E27FC236}">
                  <a16:creationId xmlns:a16="http://schemas.microsoft.com/office/drawing/2014/main" id="{1D11A7AB-EE11-4AAC-B5ED-ECD6C0F1A211}"/>
                </a:ext>
              </a:extLst>
            </p:cNvPr>
            <p:cNvSpPr/>
            <p:nvPr/>
          </p:nvSpPr>
          <p:spPr>
            <a:xfrm>
              <a:off x="8924181" y="3919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20" name="Graphic 293">
            <a:extLst>
              <a:ext uri="{FF2B5EF4-FFF2-40B4-BE49-F238E27FC236}">
                <a16:creationId xmlns:a16="http://schemas.microsoft.com/office/drawing/2014/main" id="{63E5E1DC-FB4F-4C6B-9A49-2047F4D36F49}"/>
              </a:ext>
            </a:extLst>
          </p:cNvPr>
          <p:cNvSpPr/>
          <p:nvPr/>
        </p:nvSpPr>
        <p:spPr>
          <a:xfrm>
            <a:off x="6937183" y="2128203"/>
            <a:ext cx="4506595" cy="1260000"/>
          </a:xfrm>
          <a:custGeom>
            <a:avLst/>
            <a:gdLst>
              <a:gd name="connsiteX0" fmla="*/ 0 w 5615111"/>
              <a:gd name="connsiteY0" fmla="*/ 0 h 1665979"/>
              <a:gd name="connsiteX1" fmla="*/ 60646 w 5615111"/>
              <a:gd name="connsiteY1" fmla="*/ 0 h 1665979"/>
              <a:gd name="connsiteX2" fmla="*/ 60646 w 5615111"/>
              <a:gd name="connsiteY2" fmla="*/ 39242 h 1665979"/>
              <a:gd name="connsiteX3" fmla="*/ 96321 w 5615111"/>
              <a:gd name="connsiteY3" fmla="*/ 39242 h 1665979"/>
              <a:gd name="connsiteX4" fmla="*/ 96321 w 5615111"/>
              <a:gd name="connsiteY4" fmla="*/ 124859 h 1665979"/>
              <a:gd name="connsiteX5" fmla="*/ 517275 w 5615111"/>
              <a:gd name="connsiteY5" fmla="*/ 124859 h 1665979"/>
              <a:gd name="connsiteX6" fmla="*/ 517275 w 5615111"/>
              <a:gd name="connsiteY6" fmla="*/ 171236 h 1665979"/>
              <a:gd name="connsiteX7" fmla="*/ 574354 w 5615111"/>
              <a:gd name="connsiteY7" fmla="*/ 171236 h 1665979"/>
              <a:gd name="connsiteX8" fmla="*/ 574354 w 5615111"/>
              <a:gd name="connsiteY8" fmla="*/ 217613 h 1665979"/>
              <a:gd name="connsiteX9" fmla="*/ 845477 w 5615111"/>
              <a:gd name="connsiteY9" fmla="*/ 217613 h 1665979"/>
              <a:gd name="connsiteX10" fmla="*/ 845477 w 5615111"/>
              <a:gd name="connsiteY10" fmla="*/ 263988 h 1665979"/>
              <a:gd name="connsiteX11" fmla="*/ 1501883 w 5615111"/>
              <a:gd name="connsiteY11" fmla="*/ 263988 h 1665979"/>
              <a:gd name="connsiteX12" fmla="*/ 1501883 w 5615111"/>
              <a:gd name="connsiteY12" fmla="*/ 321068 h 1665979"/>
              <a:gd name="connsiteX13" fmla="*/ 1601772 w 5615111"/>
              <a:gd name="connsiteY13" fmla="*/ 321068 h 1665979"/>
              <a:gd name="connsiteX14" fmla="*/ 1601772 w 5615111"/>
              <a:gd name="connsiteY14" fmla="*/ 363876 h 1665979"/>
              <a:gd name="connsiteX15" fmla="*/ 2251043 w 5615111"/>
              <a:gd name="connsiteY15" fmla="*/ 363876 h 1665979"/>
              <a:gd name="connsiteX16" fmla="*/ 2251043 w 5615111"/>
              <a:gd name="connsiteY16" fmla="*/ 438792 h 1665979"/>
              <a:gd name="connsiteX17" fmla="*/ 3110789 w 5615111"/>
              <a:gd name="connsiteY17" fmla="*/ 438792 h 1665979"/>
              <a:gd name="connsiteX18" fmla="*/ 3110789 w 5615111"/>
              <a:gd name="connsiteY18" fmla="*/ 499439 h 1665979"/>
              <a:gd name="connsiteX19" fmla="*/ 3867084 w 5615111"/>
              <a:gd name="connsiteY19" fmla="*/ 499439 h 1665979"/>
              <a:gd name="connsiteX20" fmla="*/ 3867084 w 5615111"/>
              <a:gd name="connsiteY20" fmla="*/ 567219 h 1665979"/>
              <a:gd name="connsiteX21" fmla="*/ 4516346 w 5615111"/>
              <a:gd name="connsiteY21" fmla="*/ 567219 h 1665979"/>
              <a:gd name="connsiteX22" fmla="*/ 4516346 w 5615111"/>
              <a:gd name="connsiteY22" fmla="*/ 667107 h 1665979"/>
              <a:gd name="connsiteX23" fmla="*/ 5615112 w 5615111"/>
              <a:gd name="connsiteY23" fmla="*/ 667107 h 1665979"/>
              <a:gd name="connsiteX24" fmla="*/ 5615112 w 5615111"/>
              <a:gd name="connsiteY24" fmla="*/ 1665980 h 1665979"/>
              <a:gd name="connsiteX25" fmla="*/ 4509211 w 5615111"/>
              <a:gd name="connsiteY25" fmla="*/ 1665980 h 1665979"/>
              <a:gd name="connsiteX26" fmla="*/ 4509211 w 5615111"/>
              <a:gd name="connsiteY26" fmla="*/ 1516151 h 1665979"/>
              <a:gd name="connsiteX27" fmla="*/ 3877780 w 5615111"/>
              <a:gd name="connsiteY27" fmla="*/ 1516151 h 1665979"/>
              <a:gd name="connsiteX28" fmla="*/ 3877780 w 5615111"/>
              <a:gd name="connsiteY28" fmla="*/ 1419835 h 1665979"/>
              <a:gd name="connsiteX29" fmla="*/ 3121485 w 5615111"/>
              <a:gd name="connsiteY29" fmla="*/ 1419835 h 1665979"/>
              <a:gd name="connsiteX30" fmla="*/ 3121485 w 5615111"/>
              <a:gd name="connsiteY30" fmla="*/ 1309240 h 1665979"/>
              <a:gd name="connsiteX31" fmla="*/ 2272446 w 5615111"/>
              <a:gd name="connsiteY31" fmla="*/ 1309240 h 1665979"/>
              <a:gd name="connsiteX32" fmla="*/ 2272446 w 5615111"/>
              <a:gd name="connsiteY32" fmla="*/ 1216485 h 1665979"/>
              <a:gd name="connsiteX33" fmla="*/ 1612468 w 5615111"/>
              <a:gd name="connsiteY33" fmla="*/ 1216485 h 1665979"/>
              <a:gd name="connsiteX34" fmla="*/ 1612468 w 5615111"/>
              <a:gd name="connsiteY34" fmla="*/ 1134437 h 1665979"/>
              <a:gd name="connsiteX35" fmla="*/ 1516151 w 5615111"/>
              <a:gd name="connsiteY35" fmla="*/ 1134437 h 1665979"/>
              <a:gd name="connsiteX36" fmla="*/ 1516151 w 5615111"/>
              <a:gd name="connsiteY36" fmla="*/ 1048817 h 1665979"/>
              <a:gd name="connsiteX37" fmla="*/ 856179 w 5615111"/>
              <a:gd name="connsiteY37" fmla="*/ 1048817 h 1665979"/>
              <a:gd name="connsiteX38" fmla="*/ 856179 w 5615111"/>
              <a:gd name="connsiteY38" fmla="*/ 956072 h 1665979"/>
              <a:gd name="connsiteX39" fmla="*/ 599325 w 5615111"/>
              <a:gd name="connsiteY39" fmla="*/ 956072 h 1665979"/>
              <a:gd name="connsiteX40" fmla="*/ 599325 w 5615111"/>
              <a:gd name="connsiteY40" fmla="*/ 877584 h 1665979"/>
              <a:gd name="connsiteX41" fmla="*/ 531545 w 5615111"/>
              <a:gd name="connsiteY41" fmla="*/ 877584 h 1665979"/>
              <a:gd name="connsiteX42" fmla="*/ 531545 w 5615111"/>
              <a:gd name="connsiteY42" fmla="*/ 763427 h 1665979"/>
              <a:gd name="connsiteX43" fmla="*/ 107023 w 5615111"/>
              <a:gd name="connsiteY43" fmla="*/ 763427 h 1665979"/>
              <a:gd name="connsiteX44" fmla="*/ 107023 w 5615111"/>
              <a:gd name="connsiteY44" fmla="*/ 599325 h 1665979"/>
              <a:gd name="connsiteX45" fmla="*/ 64213 w 5615111"/>
              <a:gd name="connsiteY45" fmla="*/ 599325 h 1665979"/>
              <a:gd name="connsiteX46" fmla="*/ 64213 w 5615111"/>
              <a:gd name="connsiteY46" fmla="*/ 506573 h 1665979"/>
              <a:gd name="connsiteX47" fmla="*/ 10702 w 5615111"/>
              <a:gd name="connsiteY47" fmla="*/ 506573 h 1665979"/>
              <a:gd name="connsiteX48" fmla="*/ 10702 w 5615111"/>
              <a:gd name="connsiteY48" fmla="*/ 0 h 166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15111" h="1665979">
                <a:moveTo>
                  <a:pt x="0" y="0"/>
                </a:moveTo>
                <a:lnTo>
                  <a:pt x="60646" y="0"/>
                </a:lnTo>
                <a:lnTo>
                  <a:pt x="60646" y="39242"/>
                </a:lnTo>
                <a:lnTo>
                  <a:pt x="96321" y="39242"/>
                </a:lnTo>
                <a:lnTo>
                  <a:pt x="96321" y="124859"/>
                </a:lnTo>
                <a:lnTo>
                  <a:pt x="517275" y="124859"/>
                </a:lnTo>
                <a:lnTo>
                  <a:pt x="517275" y="171236"/>
                </a:lnTo>
                <a:lnTo>
                  <a:pt x="574354" y="171236"/>
                </a:lnTo>
                <a:lnTo>
                  <a:pt x="574354" y="217613"/>
                </a:lnTo>
                <a:lnTo>
                  <a:pt x="845477" y="217613"/>
                </a:lnTo>
                <a:lnTo>
                  <a:pt x="845477" y="263988"/>
                </a:lnTo>
                <a:lnTo>
                  <a:pt x="1501883" y="263988"/>
                </a:lnTo>
                <a:lnTo>
                  <a:pt x="1501883" y="321068"/>
                </a:lnTo>
                <a:lnTo>
                  <a:pt x="1601772" y="321068"/>
                </a:lnTo>
                <a:lnTo>
                  <a:pt x="1601772" y="363876"/>
                </a:lnTo>
                <a:lnTo>
                  <a:pt x="2251043" y="363876"/>
                </a:lnTo>
                <a:lnTo>
                  <a:pt x="2251043" y="438792"/>
                </a:lnTo>
                <a:lnTo>
                  <a:pt x="3110789" y="438792"/>
                </a:lnTo>
                <a:lnTo>
                  <a:pt x="3110789" y="499439"/>
                </a:lnTo>
                <a:lnTo>
                  <a:pt x="3867084" y="499439"/>
                </a:lnTo>
                <a:lnTo>
                  <a:pt x="3867084" y="567219"/>
                </a:lnTo>
                <a:lnTo>
                  <a:pt x="4516346" y="567219"/>
                </a:lnTo>
                <a:lnTo>
                  <a:pt x="4516346" y="667107"/>
                </a:lnTo>
                <a:lnTo>
                  <a:pt x="5615112" y="667107"/>
                </a:lnTo>
                <a:lnTo>
                  <a:pt x="5615112" y="1665980"/>
                </a:lnTo>
                <a:lnTo>
                  <a:pt x="4509211" y="1665980"/>
                </a:lnTo>
                <a:lnTo>
                  <a:pt x="4509211" y="1516151"/>
                </a:lnTo>
                <a:lnTo>
                  <a:pt x="3877780" y="1516151"/>
                </a:lnTo>
                <a:lnTo>
                  <a:pt x="3877780" y="1419835"/>
                </a:lnTo>
                <a:lnTo>
                  <a:pt x="3121485" y="1419835"/>
                </a:lnTo>
                <a:lnTo>
                  <a:pt x="3121485" y="1309240"/>
                </a:lnTo>
                <a:lnTo>
                  <a:pt x="2272446" y="1309240"/>
                </a:lnTo>
                <a:lnTo>
                  <a:pt x="2272446" y="1216485"/>
                </a:lnTo>
                <a:lnTo>
                  <a:pt x="1612468" y="1216485"/>
                </a:lnTo>
                <a:lnTo>
                  <a:pt x="1612468" y="1134437"/>
                </a:lnTo>
                <a:lnTo>
                  <a:pt x="1516151" y="1134437"/>
                </a:lnTo>
                <a:lnTo>
                  <a:pt x="1516151" y="1048817"/>
                </a:lnTo>
                <a:lnTo>
                  <a:pt x="856179" y="1048817"/>
                </a:lnTo>
                <a:lnTo>
                  <a:pt x="856179" y="956072"/>
                </a:lnTo>
                <a:lnTo>
                  <a:pt x="599325" y="956072"/>
                </a:lnTo>
                <a:lnTo>
                  <a:pt x="599325" y="877584"/>
                </a:lnTo>
                <a:lnTo>
                  <a:pt x="531545" y="877584"/>
                </a:lnTo>
                <a:lnTo>
                  <a:pt x="531545" y="763427"/>
                </a:lnTo>
                <a:lnTo>
                  <a:pt x="107023" y="763427"/>
                </a:lnTo>
                <a:lnTo>
                  <a:pt x="107023" y="599325"/>
                </a:lnTo>
                <a:lnTo>
                  <a:pt x="64213" y="599325"/>
                </a:lnTo>
                <a:lnTo>
                  <a:pt x="64213" y="506573"/>
                </a:lnTo>
                <a:lnTo>
                  <a:pt x="10702" y="506573"/>
                </a:lnTo>
                <a:lnTo>
                  <a:pt x="10702" y="0"/>
                </a:lnTo>
                <a:close/>
              </a:path>
            </a:pathLst>
          </a:custGeom>
          <a:solidFill>
            <a:schemeClr val="accent3">
              <a:lumMod val="40000"/>
              <a:lumOff val="60000"/>
              <a:alpha val="3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1" name="TextBox 220">
            <a:extLst>
              <a:ext uri="{FF2B5EF4-FFF2-40B4-BE49-F238E27FC236}">
                <a16:creationId xmlns:a16="http://schemas.microsoft.com/office/drawing/2014/main" id="{5798212C-3BF5-45FD-84F9-357AC3DE555E}"/>
              </a:ext>
            </a:extLst>
          </p:cNvPr>
          <p:cNvSpPr txBox="1"/>
          <p:nvPr/>
        </p:nvSpPr>
        <p:spPr>
          <a:xfrm>
            <a:off x="6457240" y="5087841"/>
            <a:ext cx="284052" cy="387645"/>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spTree>
    <p:extLst>
      <p:ext uri="{BB962C8B-B14F-4D97-AF65-F5344CB8AC3E}">
        <p14:creationId xmlns:p14="http://schemas.microsoft.com/office/powerpoint/2010/main" val="32477263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13：マイクロサテライト不安定性-高/ミスマッチ修復欠損 ( MSI/dMMR ) 転移性大腸癌 (mCRC) 患者 (PTS) におけるニボルマブ+イピリムマブの1年間の持続期間：GERCOR NIPICOL第II相試験の長期フォローアップ– Cohen R, et al</a:t>
            </a:r>
          </a:p>
        </p:txBody>
      </p:sp>
      <p:sp>
        <p:nvSpPr>
          <p:cNvPr id="3" name="Content Placeholder 2"/>
          <p:cNvSpPr>
            <a:spLocks noGrp="1"/>
          </p:cNvSpPr>
          <p:nvPr>
            <p:ph idx="1"/>
          </p:nvPr>
        </p:nvSpPr>
        <p:spPr/>
        <p:txBody>
          <a:bodyPr/>
          <a:lstStyle/>
          <a:p>
            <a:pPr marL="0" indent="0">
              <a:buNone/>
            </a:pPr>
            <a:r>
              <a:rPr lang="ja-JP" b="1" dirty="0"/>
              <a:t>主要結果 (続き) </a:t>
            </a:r>
          </a:p>
          <a:p>
            <a:pPr marL="0" indent="0">
              <a:spcBef>
                <a:spcPts val="28200"/>
              </a:spcBef>
              <a:buNone/>
            </a:pPr>
            <a:r>
              <a:rPr lang="ja-JP" b="1" dirty="0"/>
              <a:t>結論</a:t>
            </a:r>
          </a:p>
          <a:p>
            <a:r>
              <a:rPr lang="ja-JP" b="1" dirty="0"/>
              <a:t>MSI - HまたはdMMR mCRCの患者では、ニボルマブ+イピリムマブによる誘導後1年間のニボルマブ維持は、この患者集団における他の研究と同等の所見を示し、すべての患者で2年間の治療が必要かどうかの問題を提起した</a:t>
            </a:r>
          </a:p>
        </p:txBody>
      </p:sp>
      <p:sp>
        <p:nvSpPr>
          <p:cNvPr id="5" name="Text Placeholder 4"/>
          <p:cNvSpPr>
            <a:spLocks noGrp="1"/>
          </p:cNvSpPr>
          <p:nvPr>
            <p:ph type="body" sz="quarter" idx="11"/>
          </p:nvPr>
        </p:nvSpPr>
        <p:spPr/>
        <p:txBody>
          <a:bodyPr/>
          <a:lstStyle/>
          <a:p>
            <a:r>
              <a:rPr lang="ja-JP" dirty="0"/>
              <a:t>Cohen R, et al.J Clin Oncol 2022;40(suppl):abstr 13</a:t>
            </a:r>
          </a:p>
        </p:txBody>
      </p:sp>
      <p:sp>
        <p:nvSpPr>
          <p:cNvPr id="9" name="TextBox 8"/>
          <p:cNvSpPr txBox="1"/>
          <p:nvPr/>
        </p:nvSpPr>
        <p:spPr>
          <a:xfrm>
            <a:off x="2795475" y="1499192"/>
            <a:ext cx="1011816" cy="338554"/>
          </a:xfrm>
          <a:prstGeom prst="rect">
            <a:avLst/>
          </a:prstGeom>
          <a:noFill/>
        </p:spPr>
        <p:txBody>
          <a:bodyPr wrap="none" rtlCol="0">
            <a:spAutoFit/>
          </a:bodyPr>
          <a:lstStyle/>
          <a:p>
            <a:pPr algn="ctr"/>
            <a:r>
              <a:rPr lang="ja-JP" sz="1600" b="1" dirty="0"/>
              <a:t>奏効期間</a:t>
            </a:r>
          </a:p>
        </p:txBody>
      </p:sp>
      <p:sp>
        <p:nvSpPr>
          <p:cNvPr id="10" name="TextBox 9"/>
          <p:cNvSpPr txBox="1"/>
          <p:nvPr/>
        </p:nvSpPr>
        <p:spPr>
          <a:xfrm>
            <a:off x="8063854" y="1499192"/>
            <a:ext cx="1919115" cy="338554"/>
          </a:xfrm>
          <a:prstGeom prst="rect">
            <a:avLst/>
          </a:prstGeom>
          <a:noFill/>
        </p:spPr>
        <p:txBody>
          <a:bodyPr wrap="none" rtlCol="0">
            <a:spAutoFit/>
          </a:bodyPr>
          <a:lstStyle/>
          <a:p>
            <a:pPr algn="ctr"/>
            <a:r>
              <a:rPr lang="ja-JP" sz="1600" b="1"/>
              <a:t>ランドマーク分析*</a:t>
            </a:r>
          </a:p>
        </p:txBody>
      </p:sp>
      <p:sp>
        <p:nvSpPr>
          <p:cNvPr id="11" name="Text Placeholder 3"/>
          <p:cNvSpPr>
            <a:spLocks noGrp="1"/>
          </p:cNvSpPr>
          <p:nvPr>
            <p:ph type="body" sz="quarter" idx="10"/>
          </p:nvPr>
        </p:nvSpPr>
        <p:spPr>
          <a:xfrm>
            <a:off x="486834" y="6096001"/>
            <a:ext cx="6158515" cy="487363"/>
          </a:xfrm>
        </p:spPr>
        <p:txBody>
          <a:bodyPr/>
          <a:lstStyle/>
          <a:p>
            <a:r>
              <a:rPr lang="ja-JP" dirty="0"/>
              <a:t>* 1年間の治療を終え、後に進行性疾患を有する患者の場合、†1年間に進行がなく、生存している患者の目印分析 (n=42) </a:t>
            </a:r>
          </a:p>
        </p:txBody>
      </p:sp>
      <p:sp>
        <p:nvSpPr>
          <p:cNvPr id="12" name="Graphic 151">
            <a:extLst>
              <a:ext uri="{FF2B5EF4-FFF2-40B4-BE49-F238E27FC236}">
                <a16:creationId xmlns:a16="http://schemas.microsoft.com/office/drawing/2014/main" id="{CBFF8407-5B46-4311-86DE-A9A9538D8EAA}"/>
              </a:ext>
            </a:extLst>
          </p:cNvPr>
          <p:cNvSpPr/>
          <p:nvPr/>
        </p:nvSpPr>
        <p:spPr>
          <a:xfrm>
            <a:off x="1033145" y="2040573"/>
            <a:ext cx="4808856" cy="1627188"/>
          </a:xfrm>
          <a:custGeom>
            <a:avLst/>
            <a:gdLst>
              <a:gd name="connsiteX0" fmla="*/ 15301 w 5998073"/>
              <a:gd name="connsiteY0" fmla="*/ 0 h 2088613"/>
              <a:gd name="connsiteX1" fmla="*/ 841566 w 5998073"/>
              <a:gd name="connsiteY1" fmla="*/ 0 h 2088613"/>
              <a:gd name="connsiteX2" fmla="*/ 841566 w 5998073"/>
              <a:gd name="connsiteY2" fmla="*/ 49729 h 2088613"/>
              <a:gd name="connsiteX3" fmla="*/ 2593553 w 5998073"/>
              <a:gd name="connsiteY3" fmla="*/ 49729 h 2088613"/>
              <a:gd name="connsiteX4" fmla="*/ 2593553 w 5998073"/>
              <a:gd name="connsiteY4" fmla="*/ 76506 h 2088613"/>
              <a:gd name="connsiteX5" fmla="*/ 2627986 w 5998073"/>
              <a:gd name="connsiteY5" fmla="*/ 76506 h 2088613"/>
              <a:gd name="connsiteX6" fmla="*/ 2627986 w 5998073"/>
              <a:gd name="connsiteY6" fmla="*/ 141536 h 2088613"/>
              <a:gd name="connsiteX7" fmla="*/ 4353192 w 5998073"/>
              <a:gd name="connsiteY7" fmla="*/ 141536 h 2088613"/>
              <a:gd name="connsiteX8" fmla="*/ 4353192 w 5998073"/>
              <a:gd name="connsiteY8" fmla="*/ 214217 h 2088613"/>
              <a:gd name="connsiteX9" fmla="*/ 5378377 w 5998073"/>
              <a:gd name="connsiteY9" fmla="*/ 214217 h 2088613"/>
              <a:gd name="connsiteX10" fmla="*/ 5378377 w 5998073"/>
              <a:gd name="connsiteY10" fmla="*/ 321325 h 2088613"/>
              <a:gd name="connsiteX11" fmla="*/ 5998074 w 5998073"/>
              <a:gd name="connsiteY11" fmla="*/ 321325 h 2088613"/>
              <a:gd name="connsiteX12" fmla="*/ 5998074 w 5998073"/>
              <a:gd name="connsiteY12" fmla="*/ 2088613 h 2088613"/>
              <a:gd name="connsiteX13" fmla="*/ 5405152 w 5998073"/>
              <a:gd name="connsiteY13" fmla="*/ 2088613 h 2088613"/>
              <a:gd name="connsiteX14" fmla="*/ 5405152 w 5998073"/>
              <a:gd name="connsiteY14" fmla="*/ 1029005 h 2088613"/>
              <a:gd name="connsiteX15" fmla="*/ 4345543 w 5998073"/>
              <a:gd name="connsiteY15" fmla="*/ 1029005 h 2088613"/>
              <a:gd name="connsiteX16" fmla="*/ 4345543 w 5998073"/>
              <a:gd name="connsiteY16" fmla="*/ 853043 h 2088613"/>
              <a:gd name="connsiteX17" fmla="*/ 2647112 w 5998073"/>
              <a:gd name="connsiteY17" fmla="*/ 853043 h 2088613"/>
              <a:gd name="connsiteX18" fmla="*/ 2647112 w 5998073"/>
              <a:gd name="connsiteY18" fmla="*/ 722982 h 2088613"/>
              <a:gd name="connsiteX19" fmla="*/ 2601202 w 5998073"/>
              <a:gd name="connsiteY19" fmla="*/ 722982 h 2088613"/>
              <a:gd name="connsiteX20" fmla="*/ 2601202 w 5998073"/>
              <a:gd name="connsiteY20" fmla="*/ 612048 h 2088613"/>
              <a:gd name="connsiteX21" fmla="*/ 860692 w 5998073"/>
              <a:gd name="connsiteY21" fmla="*/ 612048 h 2088613"/>
              <a:gd name="connsiteX22" fmla="*/ 860692 w 5998073"/>
              <a:gd name="connsiteY22" fmla="*/ 508766 h 2088613"/>
              <a:gd name="connsiteX23" fmla="*/ 0 w 5998073"/>
              <a:gd name="connsiteY23" fmla="*/ 508766 h 2088613"/>
              <a:gd name="connsiteX24" fmla="*/ 0 w 5998073"/>
              <a:gd name="connsiteY24" fmla="*/ 0 h 208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98073" h="2088613">
                <a:moveTo>
                  <a:pt x="15301" y="0"/>
                </a:moveTo>
                <a:lnTo>
                  <a:pt x="841566" y="0"/>
                </a:lnTo>
                <a:lnTo>
                  <a:pt x="841566" y="49729"/>
                </a:lnTo>
                <a:lnTo>
                  <a:pt x="2593553" y="49729"/>
                </a:lnTo>
                <a:lnTo>
                  <a:pt x="2593553" y="76506"/>
                </a:lnTo>
                <a:lnTo>
                  <a:pt x="2627986" y="76506"/>
                </a:lnTo>
                <a:lnTo>
                  <a:pt x="2627986" y="141536"/>
                </a:lnTo>
                <a:lnTo>
                  <a:pt x="4353192" y="141536"/>
                </a:lnTo>
                <a:lnTo>
                  <a:pt x="4353192" y="214217"/>
                </a:lnTo>
                <a:lnTo>
                  <a:pt x="5378377" y="214217"/>
                </a:lnTo>
                <a:lnTo>
                  <a:pt x="5378377" y="321325"/>
                </a:lnTo>
                <a:lnTo>
                  <a:pt x="5998074" y="321325"/>
                </a:lnTo>
                <a:lnTo>
                  <a:pt x="5998074" y="2088613"/>
                </a:lnTo>
                <a:lnTo>
                  <a:pt x="5405152" y="2088613"/>
                </a:lnTo>
                <a:lnTo>
                  <a:pt x="5405152" y="1029005"/>
                </a:lnTo>
                <a:lnTo>
                  <a:pt x="4345543" y="1029005"/>
                </a:lnTo>
                <a:lnTo>
                  <a:pt x="4345543" y="853043"/>
                </a:lnTo>
                <a:lnTo>
                  <a:pt x="2647112" y="853043"/>
                </a:lnTo>
                <a:lnTo>
                  <a:pt x="2647112" y="722982"/>
                </a:lnTo>
                <a:lnTo>
                  <a:pt x="2601202" y="722982"/>
                </a:lnTo>
                <a:lnTo>
                  <a:pt x="2601202" y="612048"/>
                </a:lnTo>
                <a:lnTo>
                  <a:pt x="860692" y="612048"/>
                </a:lnTo>
                <a:lnTo>
                  <a:pt x="860692" y="508766"/>
                </a:lnTo>
                <a:lnTo>
                  <a:pt x="0" y="508766"/>
                </a:lnTo>
                <a:lnTo>
                  <a:pt x="0" y="0"/>
                </a:lnTo>
                <a:close/>
              </a:path>
            </a:pathLst>
          </a:custGeom>
          <a:solidFill>
            <a:schemeClr val="accent3">
              <a:lumMod val="40000"/>
              <a:lumOff val="60000"/>
              <a:alpha val="30000"/>
            </a:schemeClr>
          </a:solidFill>
          <a:ln w="9525" cap="flat">
            <a:noFill/>
            <a:prstDash val="solid"/>
            <a:miter/>
          </a:ln>
        </p:spPr>
        <p:txBody>
          <a:bodyPr rtlCol="0" anchor="ctr"/>
          <a:lstStyle/>
          <a:p>
            <a:endParaRPr lang="en-GB" sz="1200"/>
          </a:p>
        </p:txBody>
      </p:sp>
      <p:sp>
        <p:nvSpPr>
          <p:cNvPr id="13" name="Line 6">
            <a:extLst>
              <a:ext uri="{FF2B5EF4-FFF2-40B4-BE49-F238E27FC236}">
                <a16:creationId xmlns:a16="http://schemas.microsoft.com/office/drawing/2014/main" id="{9E40A46C-639C-4AA5-97AD-51F051CC41D3}"/>
              </a:ext>
            </a:extLst>
          </p:cNvPr>
          <p:cNvSpPr>
            <a:spLocks noChangeShapeType="1"/>
          </p:cNvSpPr>
          <p:nvPr/>
        </p:nvSpPr>
        <p:spPr bwMode="auto">
          <a:xfrm>
            <a:off x="708784" y="1999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endParaRPr>
          </a:p>
        </p:txBody>
      </p:sp>
      <p:sp>
        <p:nvSpPr>
          <p:cNvPr id="14" name="Line 7">
            <a:extLst>
              <a:ext uri="{FF2B5EF4-FFF2-40B4-BE49-F238E27FC236}">
                <a16:creationId xmlns:a16="http://schemas.microsoft.com/office/drawing/2014/main" id="{D2D04400-5515-4ED6-B6EE-A93A8E8F9A37}"/>
              </a:ext>
            </a:extLst>
          </p:cNvPr>
          <p:cNvSpPr>
            <a:spLocks noChangeShapeType="1"/>
          </p:cNvSpPr>
          <p:nvPr/>
        </p:nvSpPr>
        <p:spPr bwMode="auto">
          <a:xfrm>
            <a:off x="708784" y="247991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endParaRPr>
          </a:p>
        </p:txBody>
      </p:sp>
      <p:sp>
        <p:nvSpPr>
          <p:cNvPr id="15" name="Line 8">
            <a:extLst>
              <a:ext uri="{FF2B5EF4-FFF2-40B4-BE49-F238E27FC236}">
                <a16:creationId xmlns:a16="http://schemas.microsoft.com/office/drawing/2014/main" id="{C706D39F-C62A-409D-8F2E-EFACE746915F}"/>
              </a:ext>
            </a:extLst>
          </p:cNvPr>
          <p:cNvSpPr>
            <a:spLocks noChangeShapeType="1"/>
          </p:cNvSpPr>
          <p:nvPr/>
        </p:nvSpPr>
        <p:spPr bwMode="auto">
          <a:xfrm>
            <a:off x="708784" y="293890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endParaRPr>
          </a:p>
        </p:txBody>
      </p:sp>
      <p:sp>
        <p:nvSpPr>
          <p:cNvPr id="16" name="Line 9">
            <a:extLst>
              <a:ext uri="{FF2B5EF4-FFF2-40B4-BE49-F238E27FC236}">
                <a16:creationId xmlns:a16="http://schemas.microsoft.com/office/drawing/2014/main" id="{EF9B061F-28BA-4CA6-A14E-44168FEB4580}"/>
              </a:ext>
            </a:extLst>
          </p:cNvPr>
          <p:cNvSpPr>
            <a:spLocks noChangeShapeType="1"/>
          </p:cNvSpPr>
          <p:nvPr/>
        </p:nvSpPr>
        <p:spPr bwMode="auto">
          <a:xfrm>
            <a:off x="708784" y="341273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endParaRPr>
          </a:p>
        </p:txBody>
      </p:sp>
      <p:sp>
        <p:nvSpPr>
          <p:cNvPr id="17" name="Line 10">
            <a:extLst>
              <a:ext uri="{FF2B5EF4-FFF2-40B4-BE49-F238E27FC236}">
                <a16:creationId xmlns:a16="http://schemas.microsoft.com/office/drawing/2014/main" id="{0F089F7F-DAFA-495F-9FA6-5ED3EBA9BDD9}"/>
              </a:ext>
            </a:extLst>
          </p:cNvPr>
          <p:cNvSpPr>
            <a:spLocks noChangeShapeType="1"/>
          </p:cNvSpPr>
          <p:nvPr/>
        </p:nvSpPr>
        <p:spPr bwMode="auto">
          <a:xfrm>
            <a:off x="708784" y="387668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endParaRPr>
          </a:p>
        </p:txBody>
      </p:sp>
      <p:sp>
        <p:nvSpPr>
          <p:cNvPr id="18" name="Line 11">
            <a:extLst>
              <a:ext uri="{FF2B5EF4-FFF2-40B4-BE49-F238E27FC236}">
                <a16:creationId xmlns:a16="http://schemas.microsoft.com/office/drawing/2014/main" id="{8B794716-D0D0-46A4-8597-8E93C23284AC}"/>
              </a:ext>
            </a:extLst>
          </p:cNvPr>
          <p:cNvSpPr>
            <a:spLocks noChangeShapeType="1"/>
          </p:cNvSpPr>
          <p:nvPr/>
        </p:nvSpPr>
        <p:spPr bwMode="auto">
          <a:xfrm>
            <a:off x="708784" y="434557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endParaRPr>
          </a:p>
        </p:txBody>
      </p:sp>
      <p:sp>
        <p:nvSpPr>
          <p:cNvPr id="19" name="TextBox 18">
            <a:extLst>
              <a:ext uri="{FF2B5EF4-FFF2-40B4-BE49-F238E27FC236}">
                <a16:creationId xmlns:a16="http://schemas.microsoft.com/office/drawing/2014/main" id="{443E5D8B-70F1-42E3-871A-D916BE45D3B4}"/>
              </a:ext>
            </a:extLst>
          </p:cNvPr>
          <p:cNvSpPr txBox="1"/>
          <p:nvPr/>
        </p:nvSpPr>
        <p:spPr>
          <a:xfrm rot="16200000">
            <a:off x="1011" y="3065586"/>
            <a:ext cx="670375" cy="261610"/>
          </a:xfrm>
          <a:prstGeom prst="rect">
            <a:avLst/>
          </a:prstGeom>
          <a:noFill/>
        </p:spPr>
        <p:txBody>
          <a:bodyPr wrap="none" rtlCol="0">
            <a:spAutoFit/>
          </a:bodyPr>
          <a:lstStyle/>
          <a:p>
            <a:pPr algn="ctr" fontAlgn="base">
              <a:spcBef>
                <a:spcPct val="0"/>
              </a:spcBef>
              <a:spcAft>
                <a:spcPct val="0"/>
              </a:spcAft>
            </a:pPr>
            <a:r>
              <a:rPr lang="ja-JP" sz="1050" dirty="0">
                <a:solidFill>
                  <a:srgbClr val="4D4D4D"/>
                </a:solidFill>
                <a:latin typeface="Arial" panose="020B0604020202020204" pitchFamily="34" charset="0"/>
                <a:ea typeface="MS Mincho"/>
                <a:cs typeface="Arial" panose="020B0604020202020204" pitchFamily="34" charset="0"/>
              </a:rPr>
              <a:t>DoR, %</a:t>
            </a:r>
          </a:p>
        </p:txBody>
      </p:sp>
      <p:sp>
        <p:nvSpPr>
          <p:cNvPr id="20" name="TextBox 19">
            <a:extLst>
              <a:ext uri="{FF2B5EF4-FFF2-40B4-BE49-F238E27FC236}">
                <a16:creationId xmlns:a16="http://schemas.microsoft.com/office/drawing/2014/main" id="{7EBAFA1C-7CCB-4FFD-95C1-5FC24F78519D}"/>
              </a:ext>
            </a:extLst>
          </p:cNvPr>
          <p:cNvSpPr txBox="1"/>
          <p:nvPr/>
        </p:nvSpPr>
        <p:spPr>
          <a:xfrm>
            <a:off x="333118" y="1865980"/>
            <a:ext cx="420308" cy="261610"/>
          </a:xfrm>
          <a:prstGeom prst="rect">
            <a:avLst/>
          </a:prstGeom>
          <a:noFill/>
        </p:spPr>
        <p:txBody>
          <a:bodyPr wrap="none" rtlCol="0" anchor="ctr" anchorCtr="0">
            <a:spAutoFit/>
          </a:bodyPr>
          <a:lstStyle/>
          <a:p>
            <a:pPr algn="r"/>
            <a:r>
              <a:rPr lang="ja-JP" sz="1050">
                <a:solidFill>
                  <a:srgbClr val="4D4D4D"/>
                </a:solidFill>
                <a:latin typeface="Arial" panose="020B0604020202020204" pitchFamily="34" charset="0"/>
                <a:ea typeface="MS Mincho"/>
                <a:cs typeface="Arial" panose="020B0604020202020204" pitchFamily="34" charset="0"/>
              </a:rPr>
              <a:t>100</a:t>
            </a:r>
          </a:p>
        </p:txBody>
      </p:sp>
      <p:sp>
        <p:nvSpPr>
          <p:cNvPr id="21" name="TextBox 20">
            <a:extLst>
              <a:ext uri="{FF2B5EF4-FFF2-40B4-BE49-F238E27FC236}">
                <a16:creationId xmlns:a16="http://schemas.microsoft.com/office/drawing/2014/main" id="{A56C7BB6-D120-4380-A88D-3138B2C17BAA}"/>
              </a:ext>
            </a:extLst>
          </p:cNvPr>
          <p:cNvSpPr txBox="1"/>
          <p:nvPr/>
        </p:nvSpPr>
        <p:spPr>
          <a:xfrm>
            <a:off x="411666" y="2348333"/>
            <a:ext cx="341760" cy="261610"/>
          </a:xfrm>
          <a:prstGeom prst="rect">
            <a:avLst/>
          </a:prstGeom>
          <a:noFill/>
        </p:spPr>
        <p:txBody>
          <a:bodyPr wrap="none" rtlCol="0" anchor="ctr" anchorCtr="0">
            <a:spAutoFit/>
          </a:bodyPr>
          <a:lstStyle/>
          <a:p>
            <a:pPr algn="r"/>
            <a:r>
              <a:rPr lang="ja-JP" sz="1050">
                <a:solidFill>
                  <a:srgbClr val="4D4D4D"/>
                </a:solidFill>
                <a:latin typeface="Arial" panose="020B0604020202020204" pitchFamily="34" charset="0"/>
                <a:ea typeface="MS Mincho"/>
                <a:cs typeface="Arial" panose="020B0604020202020204" pitchFamily="34" charset="0"/>
              </a:rPr>
              <a:t>80</a:t>
            </a:r>
          </a:p>
        </p:txBody>
      </p:sp>
      <p:sp>
        <p:nvSpPr>
          <p:cNvPr id="22" name="TextBox 21">
            <a:extLst>
              <a:ext uri="{FF2B5EF4-FFF2-40B4-BE49-F238E27FC236}">
                <a16:creationId xmlns:a16="http://schemas.microsoft.com/office/drawing/2014/main" id="{B8B27576-3F89-4ACA-83C0-8D324C8E67CE}"/>
              </a:ext>
            </a:extLst>
          </p:cNvPr>
          <p:cNvSpPr txBox="1"/>
          <p:nvPr/>
        </p:nvSpPr>
        <p:spPr>
          <a:xfrm>
            <a:off x="411666" y="2807119"/>
            <a:ext cx="341760" cy="261610"/>
          </a:xfrm>
          <a:prstGeom prst="rect">
            <a:avLst/>
          </a:prstGeom>
          <a:noFill/>
        </p:spPr>
        <p:txBody>
          <a:bodyPr wrap="none" rtlCol="0" anchor="ctr" anchorCtr="0">
            <a:spAutoFit/>
          </a:bodyPr>
          <a:lstStyle/>
          <a:p>
            <a:pPr algn="r"/>
            <a:r>
              <a:rPr lang="ja-JP" sz="1050">
                <a:solidFill>
                  <a:srgbClr val="4D4D4D"/>
                </a:solidFill>
                <a:latin typeface="Arial" panose="020B0604020202020204" pitchFamily="34" charset="0"/>
                <a:ea typeface="MS Mincho"/>
                <a:cs typeface="Arial" panose="020B0604020202020204" pitchFamily="34" charset="0"/>
              </a:rPr>
              <a:t>60</a:t>
            </a:r>
          </a:p>
        </p:txBody>
      </p:sp>
      <p:sp>
        <p:nvSpPr>
          <p:cNvPr id="23" name="TextBox 22">
            <a:extLst>
              <a:ext uri="{FF2B5EF4-FFF2-40B4-BE49-F238E27FC236}">
                <a16:creationId xmlns:a16="http://schemas.microsoft.com/office/drawing/2014/main" id="{39433E4E-40B2-4432-9BCE-BDB0158BADEE}"/>
              </a:ext>
            </a:extLst>
          </p:cNvPr>
          <p:cNvSpPr txBox="1"/>
          <p:nvPr/>
        </p:nvSpPr>
        <p:spPr>
          <a:xfrm>
            <a:off x="411666" y="3280742"/>
            <a:ext cx="341760" cy="261610"/>
          </a:xfrm>
          <a:prstGeom prst="rect">
            <a:avLst/>
          </a:prstGeom>
          <a:noFill/>
        </p:spPr>
        <p:txBody>
          <a:bodyPr wrap="none" rtlCol="0" anchor="ctr" anchorCtr="0">
            <a:spAutoFit/>
          </a:bodyPr>
          <a:lstStyle/>
          <a:p>
            <a:pPr algn="r"/>
            <a:r>
              <a:rPr lang="ja-JP" sz="1050">
                <a:solidFill>
                  <a:srgbClr val="4D4D4D"/>
                </a:solidFill>
                <a:latin typeface="Arial" panose="020B0604020202020204" pitchFamily="34" charset="0"/>
                <a:ea typeface="MS Mincho"/>
                <a:cs typeface="Arial" panose="020B0604020202020204" pitchFamily="34" charset="0"/>
              </a:rPr>
              <a:t>40</a:t>
            </a:r>
          </a:p>
        </p:txBody>
      </p:sp>
      <p:sp>
        <p:nvSpPr>
          <p:cNvPr id="24" name="TextBox 23">
            <a:extLst>
              <a:ext uri="{FF2B5EF4-FFF2-40B4-BE49-F238E27FC236}">
                <a16:creationId xmlns:a16="http://schemas.microsoft.com/office/drawing/2014/main" id="{8B3B2671-012A-4DF5-97B5-5FE1402FC4EB}"/>
              </a:ext>
            </a:extLst>
          </p:cNvPr>
          <p:cNvSpPr txBox="1"/>
          <p:nvPr/>
        </p:nvSpPr>
        <p:spPr>
          <a:xfrm>
            <a:off x="411666" y="3744471"/>
            <a:ext cx="341760" cy="261610"/>
          </a:xfrm>
          <a:prstGeom prst="rect">
            <a:avLst/>
          </a:prstGeom>
          <a:noFill/>
        </p:spPr>
        <p:txBody>
          <a:bodyPr wrap="none" rtlCol="0" anchor="ctr" anchorCtr="0">
            <a:spAutoFit/>
          </a:bodyPr>
          <a:lstStyle/>
          <a:p>
            <a:pPr algn="r"/>
            <a:r>
              <a:rPr lang="ja-JP" sz="1050">
                <a:solidFill>
                  <a:srgbClr val="4D4D4D"/>
                </a:solidFill>
                <a:latin typeface="Arial" panose="020B0604020202020204" pitchFamily="34" charset="0"/>
                <a:ea typeface="MS Mincho"/>
                <a:cs typeface="Arial" panose="020B0604020202020204" pitchFamily="34" charset="0"/>
              </a:rPr>
              <a:t>20</a:t>
            </a:r>
          </a:p>
        </p:txBody>
      </p:sp>
      <p:sp>
        <p:nvSpPr>
          <p:cNvPr id="25" name="Freeform 21">
            <a:extLst>
              <a:ext uri="{FF2B5EF4-FFF2-40B4-BE49-F238E27FC236}">
                <a16:creationId xmlns:a16="http://schemas.microsoft.com/office/drawing/2014/main" id="{F2AEE1C5-C47F-4FB4-A3E3-3707E0C59EE6}"/>
              </a:ext>
            </a:extLst>
          </p:cNvPr>
          <p:cNvSpPr>
            <a:spLocks/>
          </p:cNvSpPr>
          <p:nvPr/>
        </p:nvSpPr>
        <p:spPr bwMode="auto">
          <a:xfrm>
            <a:off x="785616" y="1992482"/>
            <a:ext cx="5249424" cy="240455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26" name="Group 25">
            <a:extLst>
              <a:ext uri="{FF2B5EF4-FFF2-40B4-BE49-F238E27FC236}">
                <a16:creationId xmlns:a16="http://schemas.microsoft.com/office/drawing/2014/main" id="{5D8077BF-A8E7-4939-A13E-15AFA66D92E9}"/>
              </a:ext>
            </a:extLst>
          </p:cNvPr>
          <p:cNvGrpSpPr/>
          <p:nvPr/>
        </p:nvGrpSpPr>
        <p:grpSpPr>
          <a:xfrm>
            <a:off x="708784" y="2229466"/>
            <a:ext cx="86234" cy="1877348"/>
            <a:chOff x="1898121" y="1422545"/>
            <a:chExt cx="86234" cy="2039984"/>
          </a:xfrm>
        </p:grpSpPr>
        <p:sp>
          <p:nvSpPr>
            <p:cNvPr id="27" name="Line 6">
              <a:extLst>
                <a:ext uri="{FF2B5EF4-FFF2-40B4-BE49-F238E27FC236}">
                  <a16:creationId xmlns:a16="http://schemas.microsoft.com/office/drawing/2014/main" id="{C6D3FBCA-6621-4431-8F5F-3858ED59EAD8}"/>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endParaRPr>
            </a:p>
          </p:txBody>
        </p:sp>
        <p:sp>
          <p:nvSpPr>
            <p:cNvPr id="28" name="Line 7">
              <a:extLst>
                <a:ext uri="{FF2B5EF4-FFF2-40B4-BE49-F238E27FC236}">
                  <a16:creationId xmlns:a16="http://schemas.microsoft.com/office/drawing/2014/main" id="{2CB577EA-288D-49CF-9E18-C28996DC64C2}"/>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endParaRPr>
            </a:p>
          </p:txBody>
        </p:sp>
        <p:sp>
          <p:nvSpPr>
            <p:cNvPr id="29" name="Line 8">
              <a:extLst>
                <a:ext uri="{FF2B5EF4-FFF2-40B4-BE49-F238E27FC236}">
                  <a16:creationId xmlns:a16="http://schemas.microsoft.com/office/drawing/2014/main" id="{915A4CD0-3776-48D3-A01D-D9E766612ABC}"/>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endParaRPr>
            </a:p>
          </p:txBody>
        </p:sp>
        <p:sp>
          <p:nvSpPr>
            <p:cNvPr id="30" name="Line 9">
              <a:extLst>
                <a:ext uri="{FF2B5EF4-FFF2-40B4-BE49-F238E27FC236}">
                  <a16:creationId xmlns:a16="http://schemas.microsoft.com/office/drawing/2014/main" id="{FC545D01-87D0-454A-9BA8-40BDEFEA4445}"/>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endParaRPr>
            </a:p>
          </p:txBody>
        </p:sp>
        <p:sp>
          <p:nvSpPr>
            <p:cNvPr id="31" name="Line 10">
              <a:extLst>
                <a:ext uri="{FF2B5EF4-FFF2-40B4-BE49-F238E27FC236}">
                  <a16:creationId xmlns:a16="http://schemas.microsoft.com/office/drawing/2014/main" id="{0421A516-14AB-4AFD-91D7-BF942B62AA68}"/>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endParaRPr>
            </a:p>
          </p:txBody>
        </p:sp>
      </p:grpSp>
      <p:sp>
        <p:nvSpPr>
          <p:cNvPr id="32" name="TextBox 31">
            <a:extLst>
              <a:ext uri="{FF2B5EF4-FFF2-40B4-BE49-F238E27FC236}">
                <a16:creationId xmlns:a16="http://schemas.microsoft.com/office/drawing/2014/main" id="{DA7931FE-EC79-459B-833F-7C226E9895C9}"/>
              </a:ext>
            </a:extLst>
          </p:cNvPr>
          <p:cNvSpPr txBox="1"/>
          <p:nvPr/>
        </p:nvSpPr>
        <p:spPr>
          <a:xfrm>
            <a:off x="2695583" y="4647582"/>
            <a:ext cx="1935145" cy="253916"/>
          </a:xfrm>
          <a:prstGeom prst="rect">
            <a:avLst/>
          </a:prstGeom>
          <a:noFill/>
        </p:spPr>
        <p:txBody>
          <a:bodyPr wrap="none" rtlCol="0">
            <a:spAutoFit/>
          </a:bodyPr>
          <a:lstStyle/>
          <a:p>
            <a:pPr algn="ctr" fontAlgn="base">
              <a:spcBef>
                <a:spcPct val="0"/>
              </a:spcBef>
              <a:spcAft>
                <a:spcPct val="0"/>
              </a:spcAft>
            </a:pPr>
            <a:r>
              <a:rPr lang="ja-JP" sz="1050">
                <a:solidFill>
                  <a:srgbClr val="4D4D4D"/>
                </a:solidFill>
                <a:latin typeface="Arial" panose="020B0604020202020204" pitchFamily="34" charset="0"/>
                <a:ea typeface="MS Mincho"/>
                <a:cs typeface="Arial" panose="020B0604020202020204" pitchFamily="34" charset="0"/>
              </a:rPr>
              <a:t>最初の反応からの時間、月数</a:t>
            </a:r>
          </a:p>
        </p:txBody>
      </p:sp>
      <p:sp>
        <p:nvSpPr>
          <p:cNvPr id="33" name="TextBox 32">
            <a:extLst>
              <a:ext uri="{FF2B5EF4-FFF2-40B4-BE49-F238E27FC236}">
                <a16:creationId xmlns:a16="http://schemas.microsoft.com/office/drawing/2014/main" id="{7CD6A630-A3DD-4CB3-B2B0-764B7DC04CD0}"/>
              </a:ext>
            </a:extLst>
          </p:cNvPr>
          <p:cNvSpPr txBox="1"/>
          <p:nvPr/>
        </p:nvSpPr>
        <p:spPr>
          <a:xfrm>
            <a:off x="-40224" y="4717121"/>
            <a:ext cx="1172116" cy="261610"/>
          </a:xfrm>
          <a:prstGeom prst="rect">
            <a:avLst/>
          </a:prstGeom>
          <a:noFill/>
        </p:spPr>
        <p:txBody>
          <a:bodyPr wrap="none" rtlCol="0">
            <a:spAutoFit/>
          </a:bodyPr>
          <a:lstStyle/>
          <a:p>
            <a:pPr algn="r"/>
            <a:r>
              <a:rPr lang="ja-JP" sz="1050" dirty="0"/>
              <a:t>リスク有患者数</a:t>
            </a:r>
          </a:p>
        </p:txBody>
      </p:sp>
      <p:grpSp>
        <p:nvGrpSpPr>
          <p:cNvPr id="34" name="Group 33">
            <a:extLst>
              <a:ext uri="{FF2B5EF4-FFF2-40B4-BE49-F238E27FC236}">
                <a16:creationId xmlns:a16="http://schemas.microsoft.com/office/drawing/2014/main" id="{729BF7B6-E7C4-41FA-BF82-A5FF9067E75D}"/>
              </a:ext>
            </a:extLst>
          </p:cNvPr>
          <p:cNvGrpSpPr/>
          <p:nvPr/>
        </p:nvGrpSpPr>
        <p:grpSpPr>
          <a:xfrm>
            <a:off x="804929" y="4397904"/>
            <a:ext cx="5237122" cy="294588"/>
            <a:chOff x="1559979" y="4188565"/>
            <a:chExt cx="2728730" cy="403177"/>
          </a:xfrm>
        </p:grpSpPr>
        <p:sp>
          <p:nvSpPr>
            <p:cNvPr id="35" name="Line 21">
              <a:extLst>
                <a:ext uri="{FF2B5EF4-FFF2-40B4-BE49-F238E27FC236}">
                  <a16:creationId xmlns:a16="http://schemas.microsoft.com/office/drawing/2014/main" id="{2D9AFB9A-D9AE-44E8-9189-D852E3EDC837}"/>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131760F2-D558-430E-AAC3-E99680D0191B}"/>
                </a:ext>
              </a:extLst>
            </p:cNvPr>
            <p:cNvSpPr txBox="1"/>
            <p:nvPr/>
          </p:nvSpPr>
          <p:spPr>
            <a:xfrm>
              <a:off x="4168976" y="4260565"/>
              <a:ext cx="119733" cy="331177"/>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42</a:t>
              </a:r>
            </a:p>
          </p:txBody>
        </p:sp>
        <p:sp>
          <p:nvSpPr>
            <p:cNvPr id="37" name="Line 21">
              <a:extLst>
                <a:ext uri="{FF2B5EF4-FFF2-40B4-BE49-F238E27FC236}">
                  <a16:creationId xmlns:a16="http://schemas.microsoft.com/office/drawing/2014/main" id="{64405A90-46D7-4254-AEAC-F54FF8E8009F}"/>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43E672BA-A1BF-443E-B7D2-C9B039FECDBD}"/>
                </a:ext>
              </a:extLst>
            </p:cNvPr>
            <p:cNvSpPr txBox="1"/>
            <p:nvPr/>
          </p:nvSpPr>
          <p:spPr>
            <a:xfrm>
              <a:off x="3793337" y="4260565"/>
              <a:ext cx="119733" cy="331177"/>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36</a:t>
              </a:r>
            </a:p>
          </p:txBody>
        </p:sp>
        <p:sp>
          <p:nvSpPr>
            <p:cNvPr id="39" name="Line 21">
              <a:extLst>
                <a:ext uri="{FF2B5EF4-FFF2-40B4-BE49-F238E27FC236}">
                  <a16:creationId xmlns:a16="http://schemas.microsoft.com/office/drawing/2014/main" id="{47C26BAF-725D-4467-B21B-61066A5A60E2}"/>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C65B0617-E4DA-4A78-9976-1072254239EE}"/>
                </a:ext>
              </a:extLst>
            </p:cNvPr>
            <p:cNvSpPr txBox="1"/>
            <p:nvPr/>
          </p:nvSpPr>
          <p:spPr>
            <a:xfrm>
              <a:off x="3417701" y="4260565"/>
              <a:ext cx="119733" cy="331177"/>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30</a:t>
              </a:r>
            </a:p>
          </p:txBody>
        </p:sp>
        <p:sp>
          <p:nvSpPr>
            <p:cNvPr id="41" name="Line 21">
              <a:extLst>
                <a:ext uri="{FF2B5EF4-FFF2-40B4-BE49-F238E27FC236}">
                  <a16:creationId xmlns:a16="http://schemas.microsoft.com/office/drawing/2014/main" id="{E240F341-7420-48A3-92AE-59252B6E15DC}"/>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D39497E4-5ACB-4CC4-8F40-F66C17F8900B}"/>
                </a:ext>
              </a:extLst>
            </p:cNvPr>
            <p:cNvSpPr txBox="1"/>
            <p:nvPr/>
          </p:nvSpPr>
          <p:spPr>
            <a:xfrm>
              <a:off x="3042064" y="4260565"/>
              <a:ext cx="119733" cy="331177"/>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24</a:t>
              </a:r>
            </a:p>
          </p:txBody>
        </p:sp>
        <p:sp>
          <p:nvSpPr>
            <p:cNvPr id="43" name="Line 21">
              <a:extLst>
                <a:ext uri="{FF2B5EF4-FFF2-40B4-BE49-F238E27FC236}">
                  <a16:creationId xmlns:a16="http://schemas.microsoft.com/office/drawing/2014/main" id="{2882CEC7-89B9-4109-8CA3-F182AE8272CA}"/>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3F3C6A81-37F9-431C-BF09-089192B2DD1F}"/>
                </a:ext>
              </a:extLst>
            </p:cNvPr>
            <p:cNvSpPr txBox="1"/>
            <p:nvPr/>
          </p:nvSpPr>
          <p:spPr>
            <a:xfrm>
              <a:off x="2666427" y="4260565"/>
              <a:ext cx="119733" cy="331177"/>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18</a:t>
              </a:r>
            </a:p>
          </p:txBody>
        </p:sp>
        <p:sp>
          <p:nvSpPr>
            <p:cNvPr id="45" name="Line 21">
              <a:extLst>
                <a:ext uri="{FF2B5EF4-FFF2-40B4-BE49-F238E27FC236}">
                  <a16:creationId xmlns:a16="http://schemas.microsoft.com/office/drawing/2014/main" id="{789797E4-8DB6-41D8-806D-D1F9C5823855}"/>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E6EE836E-441B-46B8-9C49-66B050F27735}"/>
                </a:ext>
              </a:extLst>
            </p:cNvPr>
            <p:cNvSpPr txBox="1"/>
            <p:nvPr/>
          </p:nvSpPr>
          <p:spPr>
            <a:xfrm>
              <a:off x="2290791" y="4260565"/>
              <a:ext cx="119733" cy="331177"/>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12</a:t>
              </a:r>
            </a:p>
          </p:txBody>
        </p:sp>
        <p:sp>
          <p:nvSpPr>
            <p:cNvPr id="47" name="Line 21">
              <a:extLst>
                <a:ext uri="{FF2B5EF4-FFF2-40B4-BE49-F238E27FC236}">
                  <a16:creationId xmlns:a16="http://schemas.microsoft.com/office/drawing/2014/main" id="{B116BFF6-C7CA-4E2F-A413-9BCF40D6A9DF}"/>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CB0BD7A8-D92D-4B47-8227-ABF647511520}"/>
                </a:ext>
              </a:extLst>
            </p:cNvPr>
            <p:cNvSpPr txBox="1"/>
            <p:nvPr/>
          </p:nvSpPr>
          <p:spPr>
            <a:xfrm>
              <a:off x="1935617" y="4260565"/>
              <a:ext cx="78807" cy="331177"/>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6</a:t>
              </a:r>
            </a:p>
          </p:txBody>
        </p:sp>
        <p:sp>
          <p:nvSpPr>
            <p:cNvPr id="49" name="Line 21">
              <a:extLst>
                <a:ext uri="{FF2B5EF4-FFF2-40B4-BE49-F238E27FC236}">
                  <a16:creationId xmlns:a16="http://schemas.microsoft.com/office/drawing/2014/main" id="{BB2F4714-1B45-46CE-B5E0-C51BEDAE26B7}"/>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E38D431F-118D-45EC-A31D-91DA98F7A236}"/>
                </a:ext>
              </a:extLst>
            </p:cNvPr>
            <p:cNvSpPr txBox="1"/>
            <p:nvPr/>
          </p:nvSpPr>
          <p:spPr>
            <a:xfrm>
              <a:off x="1559979" y="4260565"/>
              <a:ext cx="78807" cy="331177"/>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0</a:t>
              </a:r>
            </a:p>
          </p:txBody>
        </p:sp>
      </p:grpSp>
      <p:grpSp>
        <p:nvGrpSpPr>
          <p:cNvPr id="51" name="Group 50">
            <a:extLst>
              <a:ext uri="{FF2B5EF4-FFF2-40B4-BE49-F238E27FC236}">
                <a16:creationId xmlns:a16="http://schemas.microsoft.com/office/drawing/2014/main" id="{C407C661-2091-4F45-9C73-E3D5E49ABD97}"/>
              </a:ext>
            </a:extLst>
          </p:cNvPr>
          <p:cNvGrpSpPr/>
          <p:nvPr/>
        </p:nvGrpSpPr>
        <p:grpSpPr>
          <a:xfrm>
            <a:off x="765657" y="4888387"/>
            <a:ext cx="5237119" cy="241980"/>
            <a:chOff x="1062827" y="6169193"/>
            <a:chExt cx="4668715" cy="331176"/>
          </a:xfrm>
        </p:grpSpPr>
        <p:sp>
          <p:nvSpPr>
            <p:cNvPr id="52" name="TextBox 51">
              <a:extLst>
                <a:ext uri="{FF2B5EF4-FFF2-40B4-BE49-F238E27FC236}">
                  <a16:creationId xmlns:a16="http://schemas.microsoft.com/office/drawing/2014/main" id="{5F1DAFF9-8B66-4DE2-BAED-C38BF665F336}"/>
                </a:ext>
              </a:extLst>
            </p:cNvPr>
            <p:cNvSpPr txBox="1"/>
            <p:nvPr/>
          </p:nvSpPr>
          <p:spPr>
            <a:xfrm>
              <a:off x="5596707" y="6169193"/>
              <a:ext cx="134835" cy="331176"/>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0</a:t>
              </a:r>
            </a:p>
          </p:txBody>
        </p:sp>
        <p:sp>
          <p:nvSpPr>
            <p:cNvPr id="53" name="TextBox 52">
              <a:extLst>
                <a:ext uri="{FF2B5EF4-FFF2-40B4-BE49-F238E27FC236}">
                  <a16:creationId xmlns:a16="http://schemas.microsoft.com/office/drawing/2014/main" id="{1C0C1936-DDFE-4F8F-BB4A-F212F92FE70D}"/>
                </a:ext>
              </a:extLst>
            </p:cNvPr>
            <p:cNvSpPr txBox="1"/>
            <p:nvPr/>
          </p:nvSpPr>
          <p:spPr>
            <a:xfrm>
              <a:off x="4954010" y="6169193"/>
              <a:ext cx="134835" cy="331176"/>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8</a:t>
              </a:r>
            </a:p>
          </p:txBody>
        </p:sp>
        <p:sp>
          <p:nvSpPr>
            <p:cNvPr id="54" name="TextBox 53">
              <a:extLst>
                <a:ext uri="{FF2B5EF4-FFF2-40B4-BE49-F238E27FC236}">
                  <a16:creationId xmlns:a16="http://schemas.microsoft.com/office/drawing/2014/main" id="{07E0386D-AC46-4013-8B0E-A4687028E9B8}"/>
                </a:ext>
              </a:extLst>
            </p:cNvPr>
            <p:cNvSpPr txBox="1"/>
            <p:nvPr/>
          </p:nvSpPr>
          <p:spPr>
            <a:xfrm>
              <a:off x="4276306" y="6169193"/>
              <a:ext cx="204856" cy="331176"/>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20</a:t>
              </a:r>
            </a:p>
          </p:txBody>
        </p:sp>
        <p:sp>
          <p:nvSpPr>
            <p:cNvPr id="55" name="TextBox 54">
              <a:extLst>
                <a:ext uri="{FF2B5EF4-FFF2-40B4-BE49-F238E27FC236}">
                  <a16:creationId xmlns:a16="http://schemas.microsoft.com/office/drawing/2014/main" id="{7684514A-965A-4DCA-A449-E91C3027B469}"/>
                </a:ext>
              </a:extLst>
            </p:cNvPr>
            <p:cNvSpPr txBox="1"/>
            <p:nvPr/>
          </p:nvSpPr>
          <p:spPr>
            <a:xfrm>
              <a:off x="3633609" y="6169193"/>
              <a:ext cx="204856" cy="331176"/>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27</a:t>
              </a:r>
            </a:p>
          </p:txBody>
        </p:sp>
        <p:sp>
          <p:nvSpPr>
            <p:cNvPr id="56" name="TextBox 55">
              <a:extLst>
                <a:ext uri="{FF2B5EF4-FFF2-40B4-BE49-F238E27FC236}">
                  <a16:creationId xmlns:a16="http://schemas.microsoft.com/office/drawing/2014/main" id="{9BCF30B1-888F-40B9-A0F2-ACE2A9319EE6}"/>
                </a:ext>
              </a:extLst>
            </p:cNvPr>
            <p:cNvSpPr txBox="1"/>
            <p:nvPr/>
          </p:nvSpPr>
          <p:spPr>
            <a:xfrm>
              <a:off x="2990914" y="6169193"/>
              <a:ext cx="204856" cy="331176"/>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31</a:t>
              </a:r>
            </a:p>
          </p:txBody>
        </p:sp>
        <p:sp>
          <p:nvSpPr>
            <p:cNvPr id="57" name="TextBox 56">
              <a:extLst>
                <a:ext uri="{FF2B5EF4-FFF2-40B4-BE49-F238E27FC236}">
                  <a16:creationId xmlns:a16="http://schemas.microsoft.com/office/drawing/2014/main" id="{2522F866-6917-4D2D-9844-783D483EEACB}"/>
                </a:ext>
              </a:extLst>
            </p:cNvPr>
            <p:cNvSpPr txBox="1"/>
            <p:nvPr/>
          </p:nvSpPr>
          <p:spPr>
            <a:xfrm>
              <a:off x="2348219" y="6169193"/>
              <a:ext cx="204856" cy="331176"/>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32</a:t>
              </a:r>
            </a:p>
          </p:txBody>
        </p:sp>
        <p:sp>
          <p:nvSpPr>
            <p:cNvPr id="58" name="TextBox 57">
              <a:extLst>
                <a:ext uri="{FF2B5EF4-FFF2-40B4-BE49-F238E27FC236}">
                  <a16:creationId xmlns:a16="http://schemas.microsoft.com/office/drawing/2014/main" id="{F49629AE-B7C6-471D-A11F-C0CCAF3510F0}"/>
                </a:ext>
              </a:extLst>
            </p:cNvPr>
            <p:cNvSpPr txBox="1"/>
            <p:nvPr/>
          </p:nvSpPr>
          <p:spPr>
            <a:xfrm>
              <a:off x="1705524" y="6169193"/>
              <a:ext cx="204856" cy="331176"/>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36</a:t>
              </a:r>
            </a:p>
          </p:txBody>
        </p:sp>
        <p:sp>
          <p:nvSpPr>
            <p:cNvPr id="59" name="TextBox 58">
              <a:extLst>
                <a:ext uri="{FF2B5EF4-FFF2-40B4-BE49-F238E27FC236}">
                  <a16:creationId xmlns:a16="http://schemas.microsoft.com/office/drawing/2014/main" id="{BCCC6C48-775F-454A-841A-8D9200A05EF4}"/>
                </a:ext>
              </a:extLst>
            </p:cNvPr>
            <p:cNvSpPr txBox="1"/>
            <p:nvPr/>
          </p:nvSpPr>
          <p:spPr>
            <a:xfrm>
              <a:off x="1062827" y="6169193"/>
              <a:ext cx="204856" cy="331176"/>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40</a:t>
              </a:r>
            </a:p>
          </p:txBody>
        </p:sp>
      </p:grpSp>
      <p:sp>
        <p:nvSpPr>
          <p:cNvPr id="60" name="Line 6">
            <a:extLst>
              <a:ext uri="{FF2B5EF4-FFF2-40B4-BE49-F238E27FC236}">
                <a16:creationId xmlns:a16="http://schemas.microsoft.com/office/drawing/2014/main" id="{DDC2E4FA-8857-42E3-897D-C8C6DFEEDE51}"/>
              </a:ext>
            </a:extLst>
          </p:cNvPr>
          <p:cNvSpPr>
            <a:spLocks noChangeShapeType="1"/>
          </p:cNvSpPr>
          <p:nvPr/>
        </p:nvSpPr>
        <p:spPr bwMode="auto">
          <a:xfrm>
            <a:off x="6560944" y="19993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endParaRPr>
          </a:p>
        </p:txBody>
      </p:sp>
      <p:sp>
        <p:nvSpPr>
          <p:cNvPr id="61" name="Line 7">
            <a:extLst>
              <a:ext uri="{FF2B5EF4-FFF2-40B4-BE49-F238E27FC236}">
                <a16:creationId xmlns:a16="http://schemas.microsoft.com/office/drawing/2014/main" id="{321BA61B-EAED-4823-8279-8A3BF210D4BE}"/>
              </a:ext>
            </a:extLst>
          </p:cNvPr>
          <p:cNvSpPr>
            <a:spLocks noChangeShapeType="1"/>
          </p:cNvSpPr>
          <p:nvPr/>
        </p:nvSpPr>
        <p:spPr bwMode="auto">
          <a:xfrm>
            <a:off x="6560944" y="247991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endParaRPr>
          </a:p>
        </p:txBody>
      </p:sp>
      <p:sp>
        <p:nvSpPr>
          <p:cNvPr id="62" name="Line 8">
            <a:extLst>
              <a:ext uri="{FF2B5EF4-FFF2-40B4-BE49-F238E27FC236}">
                <a16:creationId xmlns:a16="http://schemas.microsoft.com/office/drawing/2014/main" id="{7E53A578-C3C6-4C1C-A406-79BA6E66D5D9}"/>
              </a:ext>
            </a:extLst>
          </p:cNvPr>
          <p:cNvSpPr>
            <a:spLocks noChangeShapeType="1"/>
          </p:cNvSpPr>
          <p:nvPr/>
        </p:nvSpPr>
        <p:spPr bwMode="auto">
          <a:xfrm>
            <a:off x="6560944" y="293890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endParaRPr>
          </a:p>
        </p:txBody>
      </p:sp>
      <p:sp>
        <p:nvSpPr>
          <p:cNvPr id="63" name="Line 9">
            <a:extLst>
              <a:ext uri="{FF2B5EF4-FFF2-40B4-BE49-F238E27FC236}">
                <a16:creationId xmlns:a16="http://schemas.microsoft.com/office/drawing/2014/main" id="{6ED65B03-5B56-407A-84D4-40130B150066}"/>
              </a:ext>
            </a:extLst>
          </p:cNvPr>
          <p:cNvSpPr>
            <a:spLocks noChangeShapeType="1"/>
          </p:cNvSpPr>
          <p:nvPr/>
        </p:nvSpPr>
        <p:spPr bwMode="auto">
          <a:xfrm>
            <a:off x="6560944" y="341273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endParaRPr>
          </a:p>
        </p:txBody>
      </p:sp>
      <p:sp>
        <p:nvSpPr>
          <p:cNvPr id="64" name="Line 10">
            <a:extLst>
              <a:ext uri="{FF2B5EF4-FFF2-40B4-BE49-F238E27FC236}">
                <a16:creationId xmlns:a16="http://schemas.microsoft.com/office/drawing/2014/main" id="{389A2D2E-A27D-4E05-B193-088D648A8033}"/>
              </a:ext>
            </a:extLst>
          </p:cNvPr>
          <p:cNvSpPr>
            <a:spLocks noChangeShapeType="1"/>
          </p:cNvSpPr>
          <p:nvPr/>
        </p:nvSpPr>
        <p:spPr bwMode="auto">
          <a:xfrm>
            <a:off x="6560944" y="387668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endParaRPr>
          </a:p>
        </p:txBody>
      </p:sp>
      <p:sp>
        <p:nvSpPr>
          <p:cNvPr id="65" name="Line 11">
            <a:extLst>
              <a:ext uri="{FF2B5EF4-FFF2-40B4-BE49-F238E27FC236}">
                <a16:creationId xmlns:a16="http://schemas.microsoft.com/office/drawing/2014/main" id="{00065338-265F-4EE5-B828-3EE69B8A60F1}"/>
              </a:ext>
            </a:extLst>
          </p:cNvPr>
          <p:cNvSpPr>
            <a:spLocks noChangeShapeType="1"/>
          </p:cNvSpPr>
          <p:nvPr/>
        </p:nvSpPr>
        <p:spPr bwMode="auto">
          <a:xfrm>
            <a:off x="6560944" y="4345571"/>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endParaRPr>
          </a:p>
        </p:txBody>
      </p:sp>
      <p:sp>
        <p:nvSpPr>
          <p:cNvPr id="66" name="TextBox 65">
            <a:extLst>
              <a:ext uri="{FF2B5EF4-FFF2-40B4-BE49-F238E27FC236}">
                <a16:creationId xmlns:a16="http://schemas.microsoft.com/office/drawing/2014/main" id="{E3C7AE9F-3BF2-44EA-8004-22648691A979}"/>
              </a:ext>
            </a:extLst>
          </p:cNvPr>
          <p:cNvSpPr txBox="1"/>
          <p:nvPr/>
        </p:nvSpPr>
        <p:spPr>
          <a:xfrm rot="16200000">
            <a:off x="5529963" y="3069432"/>
            <a:ext cx="1290738" cy="253916"/>
          </a:xfrm>
          <a:prstGeom prst="rect">
            <a:avLst/>
          </a:prstGeom>
          <a:noFill/>
        </p:spPr>
        <p:txBody>
          <a:bodyPr wrap="none" rtlCol="0">
            <a:spAutoFit/>
          </a:bodyPr>
          <a:lstStyle/>
          <a:p>
            <a:pPr algn="ctr" fontAlgn="base">
              <a:spcBef>
                <a:spcPct val="0"/>
              </a:spcBef>
              <a:spcAft>
                <a:spcPct val="0"/>
              </a:spcAft>
            </a:pPr>
            <a:r>
              <a:rPr lang="ja-JP" sz="1050" dirty="0">
                <a:solidFill>
                  <a:srgbClr val="4D4D4D"/>
                </a:solidFill>
                <a:latin typeface="Arial" panose="020B0604020202020204" pitchFamily="34" charset="0"/>
                <a:ea typeface="MS Mincho"/>
                <a:cs typeface="Arial" panose="020B0604020202020204" pitchFamily="34" charset="0"/>
              </a:rPr>
              <a:t>PFS, % (iRECIST)</a:t>
            </a:r>
          </a:p>
        </p:txBody>
      </p:sp>
      <p:sp>
        <p:nvSpPr>
          <p:cNvPr id="67" name="TextBox 66">
            <a:extLst>
              <a:ext uri="{FF2B5EF4-FFF2-40B4-BE49-F238E27FC236}">
                <a16:creationId xmlns:a16="http://schemas.microsoft.com/office/drawing/2014/main" id="{C98C08E9-9126-4FB7-96A2-236BCDD2700F}"/>
              </a:ext>
            </a:extLst>
          </p:cNvPr>
          <p:cNvSpPr txBox="1"/>
          <p:nvPr/>
        </p:nvSpPr>
        <p:spPr>
          <a:xfrm>
            <a:off x="6185278" y="1865980"/>
            <a:ext cx="420308" cy="261610"/>
          </a:xfrm>
          <a:prstGeom prst="rect">
            <a:avLst/>
          </a:prstGeom>
          <a:noFill/>
        </p:spPr>
        <p:txBody>
          <a:bodyPr wrap="none" rtlCol="0" anchor="ctr" anchorCtr="0">
            <a:spAutoFit/>
          </a:bodyPr>
          <a:lstStyle/>
          <a:p>
            <a:pPr algn="r"/>
            <a:r>
              <a:rPr lang="ja-JP" sz="1050">
                <a:solidFill>
                  <a:srgbClr val="4D4D4D"/>
                </a:solidFill>
                <a:latin typeface="Arial" panose="020B0604020202020204" pitchFamily="34" charset="0"/>
                <a:ea typeface="MS Mincho"/>
                <a:cs typeface="Arial" panose="020B0604020202020204" pitchFamily="34" charset="0"/>
              </a:rPr>
              <a:t>100</a:t>
            </a:r>
          </a:p>
        </p:txBody>
      </p:sp>
      <p:sp>
        <p:nvSpPr>
          <p:cNvPr id="68" name="TextBox 67">
            <a:extLst>
              <a:ext uri="{FF2B5EF4-FFF2-40B4-BE49-F238E27FC236}">
                <a16:creationId xmlns:a16="http://schemas.microsoft.com/office/drawing/2014/main" id="{23579509-C5EA-4602-B159-C0438EECB570}"/>
              </a:ext>
            </a:extLst>
          </p:cNvPr>
          <p:cNvSpPr txBox="1"/>
          <p:nvPr/>
        </p:nvSpPr>
        <p:spPr>
          <a:xfrm>
            <a:off x="6263826" y="2348333"/>
            <a:ext cx="341760" cy="261610"/>
          </a:xfrm>
          <a:prstGeom prst="rect">
            <a:avLst/>
          </a:prstGeom>
          <a:noFill/>
        </p:spPr>
        <p:txBody>
          <a:bodyPr wrap="none" rtlCol="0" anchor="ctr" anchorCtr="0">
            <a:spAutoFit/>
          </a:bodyPr>
          <a:lstStyle/>
          <a:p>
            <a:pPr algn="r"/>
            <a:r>
              <a:rPr lang="ja-JP" sz="1050">
                <a:solidFill>
                  <a:srgbClr val="4D4D4D"/>
                </a:solidFill>
                <a:latin typeface="Arial" panose="020B0604020202020204" pitchFamily="34" charset="0"/>
                <a:ea typeface="MS Mincho"/>
                <a:cs typeface="Arial" panose="020B0604020202020204" pitchFamily="34" charset="0"/>
              </a:rPr>
              <a:t>80</a:t>
            </a:r>
          </a:p>
        </p:txBody>
      </p:sp>
      <p:sp>
        <p:nvSpPr>
          <p:cNvPr id="69" name="TextBox 68">
            <a:extLst>
              <a:ext uri="{FF2B5EF4-FFF2-40B4-BE49-F238E27FC236}">
                <a16:creationId xmlns:a16="http://schemas.microsoft.com/office/drawing/2014/main" id="{792EA804-09D2-4A03-858E-3679EA429869}"/>
              </a:ext>
            </a:extLst>
          </p:cNvPr>
          <p:cNvSpPr txBox="1"/>
          <p:nvPr/>
        </p:nvSpPr>
        <p:spPr>
          <a:xfrm>
            <a:off x="6263826" y="2807119"/>
            <a:ext cx="341760" cy="261610"/>
          </a:xfrm>
          <a:prstGeom prst="rect">
            <a:avLst/>
          </a:prstGeom>
          <a:noFill/>
        </p:spPr>
        <p:txBody>
          <a:bodyPr wrap="none" rtlCol="0" anchor="ctr" anchorCtr="0">
            <a:spAutoFit/>
          </a:bodyPr>
          <a:lstStyle/>
          <a:p>
            <a:pPr algn="r"/>
            <a:r>
              <a:rPr lang="ja-JP" sz="1050">
                <a:solidFill>
                  <a:srgbClr val="4D4D4D"/>
                </a:solidFill>
                <a:latin typeface="Arial" panose="020B0604020202020204" pitchFamily="34" charset="0"/>
                <a:ea typeface="MS Mincho"/>
                <a:cs typeface="Arial" panose="020B0604020202020204" pitchFamily="34" charset="0"/>
              </a:rPr>
              <a:t>60</a:t>
            </a:r>
          </a:p>
        </p:txBody>
      </p:sp>
      <p:sp>
        <p:nvSpPr>
          <p:cNvPr id="70" name="TextBox 69">
            <a:extLst>
              <a:ext uri="{FF2B5EF4-FFF2-40B4-BE49-F238E27FC236}">
                <a16:creationId xmlns:a16="http://schemas.microsoft.com/office/drawing/2014/main" id="{9B35CCD7-67DA-4BB5-9DAE-CF73B0C12744}"/>
              </a:ext>
            </a:extLst>
          </p:cNvPr>
          <p:cNvSpPr txBox="1"/>
          <p:nvPr/>
        </p:nvSpPr>
        <p:spPr>
          <a:xfrm>
            <a:off x="6263826" y="3280742"/>
            <a:ext cx="341760" cy="261610"/>
          </a:xfrm>
          <a:prstGeom prst="rect">
            <a:avLst/>
          </a:prstGeom>
          <a:noFill/>
        </p:spPr>
        <p:txBody>
          <a:bodyPr wrap="none" rtlCol="0" anchor="ctr" anchorCtr="0">
            <a:spAutoFit/>
          </a:bodyPr>
          <a:lstStyle/>
          <a:p>
            <a:pPr algn="r"/>
            <a:r>
              <a:rPr lang="ja-JP" sz="1050">
                <a:solidFill>
                  <a:srgbClr val="4D4D4D"/>
                </a:solidFill>
                <a:latin typeface="Arial" panose="020B0604020202020204" pitchFamily="34" charset="0"/>
                <a:ea typeface="MS Mincho"/>
                <a:cs typeface="Arial" panose="020B0604020202020204" pitchFamily="34" charset="0"/>
              </a:rPr>
              <a:t>40</a:t>
            </a:r>
          </a:p>
        </p:txBody>
      </p:sp>
      <p:sp>
        <p:nvSpPr>
          <p:cNvPr id="71" name="TextBox 70">
            <a:extLst>
              <a:ext uri="{FF2B5EF4-FFF2-40B4-BE49-F238E27FC236}">
                <a16:creationId xmlns:a16="http://schemas.microsoft.com/office/drawing/2014/main" id="{FAE26018-72AB-4A9F-A695-78FD0EA3DB73}"/>
              </a:ext>
            </a:extLst>
          </p:cNvPr>
          <p:cNvSpPr txBox="1"/>
          <p:nvPr/>
        </p:nvSpPr>
        <p:spPr>
          <a:xfrm>
            <a:off x="6263826" y="3744471"/>
            <a:ext cx="341760" cy="261610"/>
          </a:xfrm>
          <a:prstGeom prst="rect">
            <a:avLst/>
          </a:prstGeom>
          <a:noFill/>
        </p:spPr>
        <p:txBody>
          <a:bodyPr wrap="none" rtlCol="0" anchor="ctr" anchorCtr="0">
            <a:spAutoFit/>
          </a:bodyPr>
          <a:lstStyle/>
          <a:p>
            <a:pPr algn="r"/>
            <a:r>
              <a:rPr lang="ja-JP" sz="1050">
                <a:solidFill>
                  <a:srgbClr val="4D4D4D"/>
                </a:solidFill>
                <a:latin typeface="Arial" panose="020B0604020202020204" pitchFamily="34" charset="0"/>
                <a:ea typeface="MS Mincho"/>
                <a:cs typeface="Arial" panose="020B0604020202020204" pitchFamily="34" charset="0"/>
              </a:rPr>
              <a:t>20</a:t>
            </a:r>
          </a:p>
        </p:txBody>
      </p:sp>
      <p:sp>
        <p:nvSpPr>
          <p:cNvPr id="72" name="Freeform 21">
            <a:extLst>
              <a:ext uri="{FF2B5EF4-FFF2-40B4-BE49-F238E27FC236}">
                <a16:creationId xmlns:a16="http://schemas.microsoft.com/office/drawing/2014/main" id="{7B2B2B3C-0971-435F-8991-DF4E0DB10D5B}"/>
              </a:ext>
            </a:extLst>
          </p:cNvPr>
          <p:cNvSpPr>
            <a:spLocks/>
          </p:cNvSpPr>
          <p:nvPr/>
        </p:nvSpPr>
        <p:spPr bwMode="auto">
          <a:xfrm>
            <a:off x="6637776" y="1992482"/>
            <a:ext cx="5249424" cy="240455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73" name="Group 72">
            <a:extLst>
              <a:ext uri="{FF2B5EF4-FFF2-40B4-BE49-F238E27FC236}">
                <a16:creationId xmlns:a16="http://schemas.microsoft.com/office/drawing/2014/main" id="{482F7A3B-DCAA-4C33-A22A-14B18732C5E5}"/>
              </a:ext>
            </a:extLst>
          </p:cNvPr>
          <p:cNvGrpSpPr/>
          <p:nvPr/>
        </p:nvGrpSpPr>
        <p:grpSpPr>
          <a:xfrm>
            <a:off x="6560944" y="2229466"/>
            <a:ext cx="86234" cy="1877348"/>
            <a:chOff x="1898121" y="1422545"/>
            <a:chExt cx="86234" cy="2039984"/>
          </a:xfrm>
        </p:grpSpPr>
        <p:sp>
          <p:nvSpPr>
            <p:cNvPr id="74" name="Line 6">
              <a:extLst>
                <a:ext uri="{FF2B5EF4-FFF2-40B4-BE49-F238E27FC236}">
                  <a16:creationId xmlns:a16="http://schemas.microsoft.com/office/drawing/2014/main" id="{A449AE0B-2454-47D3-9799-4E64A766FA9D}"/>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endParaRPr>
            </a:p>
          </p:txBody>
        </p:sp>
        <p:sp>
          <p:nvSpPr>
            <p:cNvPr id="75" name="Line 7">
              <a:extLst>
                <a:ext uri="{FF2B5EF4-FFF2-40B4-BE49-F238E27FC236}">
                  <a16:creationId xmlns:a16="http://schemas.microsoft.com/office/drawing/2014/main" id="{7651D777-7948-417F-A5F8-E2577956A006}"/>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endParaRPr>
            </a:p>
          </p:txBody>
        </p:sp>
        <p:sp>
          <p:nvSpPr>
            <p:cNvPr id="76" name="Line 8">
              <a:extLst>
                <a:ext uri="{FF2B5EF4-FFF2-40B4-BE49-F238E27FC236}">
                  <a16:creationId xmlns:a16="http://schemas.microsoft.com/office/drawing/2014/main" id="{3659F333-F93B-4A1E-BA62-5626EEC979C2}"/>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endParaRPr>
            </a:p>
          </p:txBody>
        </p:sp>
        <p:sp>
          <p:nvSpPr>
            <p:cNvPr id="77" name="Line 9">
              <a:extLst>
                <a:ext uri="{FF2B5EF4-FFF2-40B4-BE49-F238E27FC236}">
                  <a16:creationId xmlns:a16="http://schemas.microsoft.com/office/drawing/2014/main" id="{C6493FD4-AA81-41B6-AE42-EEC554EB00FF}"/>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endParaRPr>
            </a:p>
          </p:txBody>
        </p:sp>
        <p:sp>
          <p:nvSpPr>
            <p:cNvPr id="78" name="Line 10">
              <a:extLst>
                <a:ext uri="{FF2B5EF4-FFF2-40B4-BE49-F238E27FC236}">
                  <a16:creationId xmlns:a16="http://schemas.microsoft.com/office/drawing/2014/main" id="{97182B6E-41C6-48A8-8F28-A79C417ED2E4}"/>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50">
                <a:solidFill>
                  <a:srgbClr val="4D4D4D"/>
                </a:solidFill>
              </a:endParaRPr>
            </a:p>
          </p:txBody>
        </p:sp>
      </p:grpSp>
      <p:grpSp>
        <p:nvGrpSpPr>
          <p:cNvPr id="79" name="Group 78">
            <a:extLst>
              <a:ext uri="{FF2B5EF4-FFF2-40B4-BE49-F238E27FC236}">
                <a16:creationId xmlns:a16="http://schemas.microsoft.com/office/drawing/2014/main" id="{1D72749B-055C-4F3D-8348-3EA2796F2CC7}"/>
              </a:ext>
            </a:extLst>
          </p:cNvPr>
          <p:cNvGrpSpPr/>
          <p:nvPr/>
        </p:nvGrpSpPr>
        <p:grpSpPr>
          <a:xfrm>
            <a:off x="6639165" y="4397904"/>
            <a:ext cx="5332090" cy="294588"/>
            <a:chOff x="1555182" y="4188565"/>
            <a:chExt cx="3116453" cy="403177"/>
          </a:xfrm>
        </p:grpSpPr>
        <p:sp>
          <p:nvSpPr>
            <p:cNvPr id="80" name="Line 21">
              <a:extLst>
                <a:ext uri="{FF2B5EF4-FFF2-40B4-BE49-F238E27FC236}">
                  <a16:creationId xmlns:a16="http://schemas.microsoft.com/office/drawing/2014/main" id="{FF0EF2E5-78F4-4F75-8783-67C57CC0C5C4}"/>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1FAFC214-A1E0-4DA7-B098-950384BD19B6}"/>
                </a:ext>
              </a:extLst>
            </p:cNvPr>
            <p:cNvSpPr txBox="1"/>
            <p:nvPr/>
          </p:nvSpPr>
          <p:spPr>
            <a:xfrm>
              <a:off x="4537325" y="4260565"/>
              <a:ext cx="134310" cy="331177"/>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48</a:t>
              </a:r>
            </a:p>
          </p:txBody>
        </p:sp>
        <p:sp>
          <p:nvSpPr>
            <p:cNvPr id="82" name="Line 21">
              <a:extLst>
                <a:ext uri="{FF2B5EF4-FFF2-40B4-BE49-F238E27FC236}">
                  <a16:creationId xmlns:a16="http://schemas.microsoft.com/office/drawing/2014/main" id="{04444778-E908-4EAD-B261-00D9A6CF8920}"/>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BDBB55DB-645D-4672-816D-85501B03F104}"/>
                </a:ext>
              </a:extLst>
            </p:cNvPr>
            <p:cNvSpPr txBox="1"/>
            <p:nvPr/>
          </p:nvSpPr>
          <p:spPr>
            <a:xfrm>
              <a:off x="4161687" y="4260565"/>
              <a:ext cx="134310" cy="331177"/>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42</a:t>
              </a:r>
            </a:p>
          </p:txBody>
        </p:sp>
        <p:sp>
          <p:nvSpPr>
            <p:cNvPr id="84" name="Line 21">
              <a:extLst>
                <a:ext uri="{FF2B5EF4-FFF2-40B4-BE49-F238E27FC236}">
                  <a16:creationId xmlns:a16="http://schemas.microsoft.com/office/drawing/2014/main" id="{A74435FB-05FD-41DB-88B5-6CB74F7A91FB}"/>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7966E8B8-BB7E-4269-A41D-4E15FD744B9B}"/>
                </a:ext>
              </a:extLst>
            </p:cNvPr>
            <p:cNvSpPr txBox="1"/>
            <p:nvPr/>
          </p:nvSpPr>
          <p:spPr>
            <a:xfrm>
              <a:off x="3786050" y="4260565"/>
              <a:ext cx="134310" cy="331177"/>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36</a:t>
              </a:r>
            </a:p>
          </p:txBody>
        </p:sp>
        <p:sp>
          <p:nvSpPr>
            <p:cNvPr id="86" name="Line 21">
              <a:extLst>
                <a:ext uri="{FF2B5EF4-FFF2-40B4-BE49-F238E27FC236}">
                  <a16:creationId xmlns:a16="http://schemas.microsoft.com/office/drawing/2014/main" id="{1C16076E-6234-41E2-B99D-7F5C462A2879}"/>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37210C31-85FA-40D4-AB8B-C5536D585D8C}"/>
                </a:ext>
              </a:extLst>
            </p:cNvPr>
            <p:cNvSpPr txBox="1"/>
            <p:nvPr/>
          </p:nvSpPr>
          <p:spPr>
            <a:xfrm>
              <a:off x="3410413" y="4260565"/>
              <a:ext cx="134310" cy="331177"/>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30</a:t>
              </a:r>
            </a:p>
          </p:txBody>
        </p:sp>
        <p:sp>
          <p:nvSpPr>
            <p:cNvPr id="88" name="Line 21">
              <a:extLst>
                <a:ext uri="{FF2B5EF4-FFF2-40B4-BE49-F238E27FC236}">
                  <a16:creationId xmlns:a16="http://schemas.microsoft.com/office/drawing/2014/main" id="{59D7F9C2-90BB-4AF4-820A-B07DF32F45F0}"/>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0446B2A1-BC16-4533-AB7E-438FE84A5DA0}"/>
                </a:ext>
              </a:extLst>
            </p:cNvPr>
            <p:cNvSpPr txBox="1"/>
            <p:nvPr/>
          </p:nvSpPr>
          <p:spPr>
            <a:xfrm>
              <a:off x="3034777" y="4260565"/>
              <a:ext cx="134310" cy="331177"/>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24</a:t>
              </a:r>
            </a:p>
          </p:txBody>
        </p:sp>
        <p:sp>
          <p:nvSpPr>
            <p:cNvPr id="90" name="Line 21">
              <a:extLst>
                <a:ext uri="{FF2B5EF4-FFF2-40B4-BE49-F238E27FC236}">
                  <a16:creationId xmlns:a16="http://schemas.microsoft.com/office/drawing/2014/main" id="{015C54D5-4D15-47E4-8B07-E798E9574C9E}"/>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79746FD3-3C74-4158-A87A-CF4201A2C936}"/>
                </a:ext>
              </a:extLst>
            </p:cNvPr>
            <p:cNvSpPr txBox="1"/>
            <p:nvPr/>
          </p:nvSpPr>
          <p:spPr>
            <a:xfrm>
              <a:off x="2659140" y="4260565"/>
              <a:ext cx="134310" cy="331177"/>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18</a:t>
              </a:r>
            </a:p>
          </p:txBody>
        </p:sp>
        <p:sp>
          <p:nvSpPr>
            <p:cNvPr id="92" name="Line 21">
              <a:extLst>
                <a:ext uri="{FF2B5EF4-FFF2-40B4-BE49-F238E27FC236}">
                  <a16:creationId xmlns:a16="http://schemas.microsoft.com/office/drawing/2014/main" id="{4E9DD5F7-5CA2-47C7-B735-90D49D69B54F}"/>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45A2E5B9-8C27-45E5-B134-79B0919D53CE}"/>
                </a:ext>
              </a:extLst>
            </p:cNvPr>
            <p:cNvSpPr txBox="1"/>
            <p:nvPr/>
          </p:nvSpPr>
          <p:spPr>
            <a:xfrm>
              <a:off x="2283503" y="4260565"/>
              <a:ext cx="134310" cy="331177"/>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12</a:t>
              </a:r>
            </a:p>
          </p:txBody>
        </p:sp>
        <p:sp>
          <p:nvSpPr>
            <p:cNvPr id="94" name="Line 21">
              <a:extLst>
                <a:ext uri="{FF2B5EF4-FFF2-40B4-BE49-F238E27FC236}">
                  <a16:creationId xmlns:a16="http://schemas.microsoft.com/office/drawing/2014/main" id="{A4310DC0-360A-4C6F-B771-36959DE1A7BD}"/>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AC21FA24-7FA8-46AA-8969-429031064E53}"/>
                </a:ext>
              </a:extLst>
            </p:cNvPr>
            <p:cNvSpPr txBox="1"/>
            <p:nvPr/>
          </p:nvSpPr>
          <p:spPr>
            <a:xfrm>
              <a:off x="1930819" y="4260565"/>
              <a:ext cx="88402" cy="331177"/>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6</a:t>
              </a:r>
            </a:p>
          </p:txBody>
        </p:sp>
        <p:sp>
          <p:nvSpPr>
            <p:cNvPr id="96" name="Line 21">
              <a:extLst>
                <a:ext uri="{FF2B5EF4-FFF2-40B4-BE49-F238E27FC236}">
                  <a16:creationId xmlns:a16="http://schemas.microsoft.com/office/drawing/2014/main" id="{82285F0F-A492-421B-8944-2B3F3E401DED}"/>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F5A73386-BF23-47EC-976F-1D4038066CB1}"/>
                </a:ext>
              </a:extLst>
            </p:cNvPr>
            <p:cNvSpPr txBox="1"/>
            <p:nvPr/>
          </p:nvSpPr>
          <p:spPr>
            <a:xfrm>
              <a:off x="1555182" y="4260565"/>
              <a:ext cx="88402" cy="331177"/>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0</a:t>
              </a:r>
            </a:p>
          </p:txBody>
        </p:sp>
      </p:grpSp>
      <p:sp>
        <p:nvSpPr>
          <p:cNvPr id="98" name="TextBox 97">
            <a:extLst>
              <a:ext uri="{FF2B5EF4-FFF2-40B4-BE49-F238E27FC236}">
                <a16:creationId xmlns:a16="http://schemas.microsoft.com/office/drawing/2014/main" id="{C184AD2A-29E4-4D19-82BF-6A42B784FB4D}"/>
              </a:ext>
            </a:extLst>
          </p:cNvPr>
          <p:cNvSpPr txBox="1"/>
          <p:nvPr/>
        </p:nvSpPr>
        <p:spPr>
          <a:xfrm>
            <a:off x="8615068" y="4627262"/>
            <a:ext cx="1800493" cy="253916"/>
          </a:xfrm>
          <a:prstGeom prst="rect">
            <a:avLst/>
          </a:prstGeom>
          <a:noFill/>
        </p:spPr>
        <p:txBody>
          <a:bodyPr wrap="none" rtlCol="0">
            <a:spAutoFit/>
          </a:bodyPr>
          <a:lstStyle/>
          <a:p>
            <a:pPr algn="ctr" fontAlgn="base">
              <a:spcBef>
                <a:spcPct val="0"/>
              </a:spcBef>
              <a:spcAft>
                <a:spcPct val="0"/>
              </a:spcAft>
            </a:pPr>
            <a:r>
              <a:rPr lang="ja-JP" sz="1050">
                <a:solidFill>
                  <a:srgbClr val="4D4D4D"/>
                </a:solidFill>
                <a:latin typeface="Arial" panose="020B0604020202020204" pitchFamily="34" charset="0"/>
                <a:ea typeface="MS Mincho"/>
                <a:cs typeface="Arial" panose="020B0604020202020204" pitchFamily="34" charset="0"/>
              </a:rPr>
              <a:t>治療開始からの時間、月数</a:t>
            </a:r>
          </a:p>
        </p:txBody>
      </p:sp>
      <p:grpSp>
        <p:nvGrpSpPr>
          <p:cNvPr id="99" name="Group 98">
            <a:extLst>
              <a:ext uri="{FF2B5EF4-FFF2-40B4-BE49-F238E27FC236}">
                <a16:creationId xmlns:a16="http://schemas.microsoft.com/office/drawing/2014/main" id="{00768E16-4666-4610-9115-4D4D2112467C}"/>
              </a:ext>
            </a:extLst>
          </p:cNvPr>
          <p:cNvGrpSpPr/>
          <p:nvPr/>
        </p:nvGrpSpPr>
        <p:grpSpPr>
          <a:xfrm>
            <a:off x="6599894" y="4888387"/>
            <a:ext cx="5332088" cy="241980"/>
            <a:chOff x="1050357" y="6169193"/>
            <a:chExt cx="5332088" cy="331176"/>
          </a:xfrm>
        </p:grpSpPr>
        <p:sp>
          <p:nvSpPr>
            <p:cNvPr id="100" name="TextBox 99">
              <a:extLst>
                <a:ext uri="{FF2B5EF4-FFF2-40B4-BE49-F238E27FC236}">
                  <a16:creationId xmlns:a16="http://schemas.microsoft.com/office/drawing/2014/main" id="{EA6573EF-7AC1-4309-B9E8-3930AA0E010F}"/>
                </a:ext>
              </a:extLst>
            </p:cNvPr>
            <p:cNvSpPr txBox="1"/>
            <p:nvPr/>
          </p:nvSpPr>
          <p:spPr>
            <a:xfrm>
              <a:off x="6231194" y="6169193"/>
              <a:ext cx="151251" cy="331176"/>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0</a:t>
              </a:r>
            </a:p>
          </p:txBody>
        </p:sp>
        <p:sp>
          <p:nvSpPr>
            <p:cNvPr id="101" name="TextBox 100">
              <a:extLst>
                <a:ext uri="{FF2B5EF4-FFF2-40B4-BE49-F238E27FC236}">
                  <a16:creationId xmlns:a16="http://schemas.microsoft.com/office/drawing/2014/main" id="{17BA7BC3-3EDE-4DE3-8CCB-978087D4B9EA}"/>
                </a:ext>
              </a:extLst>
            </p:cNvPr>
            <p:cNvSpPr txBox="1"/>
            <p:nvPr/>
          </p:nvSpPr>
          <p:spPr>
            <a:xfrm>
              <a:off x="5588499" y="6169193"/>
              <a:ext cx="151251" cy="331176"/>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2</a:t>
              </a:r>
            </a:p>
          </p:txBody>
        </p:sp>
        <p:sp>
          <p:nvSpPr>
            <p:cNvPr id="102" name="TextBox 101">
              <a:extLst>
                <a:ext uri="{FF2B5EF4-FFF2-40B4-BE49-F238E27FC236}">
                  <a16:creationId xmlns:a16="http://schemas.microsoft.com/office/drawing/2014/main" id="{97CE2A9B-B142-42E8-BCA6-72E44EEC63D0}"/>
                </a:ext>
              </a:extLst>
            </p:cNvPr>
            <p:cNvSpPr txBox="1"/>
            <p:nvPr/>
          </p:nvSpPr>
          <p:spPr>
            <a:xfrm>
              <a:off x="4906530" y="6169193"/>
              <a:ext cx="229797" cy="331176"/>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18</a:t>
              </a:r>
            </a:p>
          </p:txBody>
        </p:sp>
        <p:sp>
          <p:nvSpPr>
            <p:cNvPr id="103" name="TextBox 102">
              <a:extLst>
                <a:ext uri="{FF2B5EF4-FFF2-40B4-BE49-F238E27FC236}">
                  <a16:creationId xmlns:a16="http://schemas.microsoft.com/office/drawing/2014/main" id="{7143CED8-E237-4EEA-A577-5767119C1F04}"/>
                </a:ext>
              </a:extLst>
            </p:cNvPr>
            <p:cNvSpPr txBox="1"/>
            <p:nvPr/>
          </p:nvSpPr>
          <p:spPr>
            <a:xfrm>
              <a:off x="4263836" y="6169193"/>
              <a:ext cx="229797" cy="331176"/>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33</a:t>
              </a:r>
            </a:p>
          </p:txBody>
        </p:sp>
        <p:sp>
          <p:nvSpPr>
            <p:cNvPr id="104" name="TextBox 103">
              <a:extLst>
                <a:ext uri="{FF2B5EF4-FFF2-40B4-BE49-F238E27FC236}">
                  <a16:creationId xmlns:a16="http://schemas.microsoft.com/office/drawing/2014/main" id="{FBF3C164-D0A5-4C3B-99D9-D2A3585C004B}"/>
                </a:ext>
              </a:extLst>
            </p:cNvPr>
            <p:cNvSpPr txBox="1"/>
            <p:nvPr/>
          </p:nvSpPr>
          <p:spPr>
            <a:xfrm>
              <a:off x="3621140" y="6169193"/>
              <a:ext cx="229797" cy="331176"/>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37</a:t>
              </a:r>
            </a:p>
          </p:txBody>
        </p:sp>
        <p:sp>
          <p:nvSpPr>
            <p:cNvPr id="105" name="TextBox 104">
              <a:extLst>
                <a:ext uri="{FF2B5EF4-FFF2-40B4-BE49-F238E27FC236}">
                  <a16:creationId xmlns:a16="http://schemas.microsoft.com/office/drawing/2014/main" id="{7E4DEF04-D3FA-42A7-B6BA-980AB07FB0B4}"/>
                </a:ext>
              </a:extLst>
            </p:cNvPr>
            <p:cNvSpPr txBox="1"/>
            <p:nvPr/>
          </p:nvSpPr>
          <p:spPr>
            <a:xfrm>
              <a:off x="2978444" y="6169193"/>
              <a:ext cx="229797" cy="331176"/>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42</a:t>
              </a:r>
            </a:p>
          </p:txBody>
        </p:sp>
        <p:sp>
          <p:nvSpPr>
            <p:cNvPr id="106" name="TextBox 105">
              <a:extLst>
                <a:ext uri="{FF2B5EF4-FFF2-40B4-BE49-F238E27FC236}">
                  <a16:creationId xmlns:a16="http://schemas.microsoft.com/office/drawing/2014/main" id="{8A5DDE3D-D1A2-4716-B29C-55D4AE10DD53}"/>
                </a:ext>
              </a:extLst>
            </p:cNvPr>
            <p:cNvSpPr txBox="1"/>
            <p:nvPr/>
          </p:nvSpPr>
          <p:spPr>
            <a:xfrm>
              <a:off x="2335749" y="6169193"/>
              <a:ext cx="229797" cy="331176"/>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42</a:t>
              </a:r>
            </a:p>
          </p:txBody>
        </p:sp>
        <p:sp>
          <p:nvSpPr>
            <p:cNvPr id="107" name="TextBox 106">
              <a:extLst>
                <a:ext uri="{FF2B5EF4-FFF2-40B4-BE49-F238E27FC236}">
                  <a16:creationId xmlns:a16="http://schemas.microsoft.com/office/drawing/2014/main" id="{00B642D4-42FB-4745-ADE4-D11FA8CFCE6E}"/>
                </a:ext>
              </a:extLst>
            </p:cNvPr>
            <p:cNvSpPr txBox="1"/>
            <p:nvPr/>
          </p:nvSpPr>
          <p:spPr>
            <a:xfrm>
              <a:off x="1693053" y="6169193"/>
              <a:ext cx="229797" cy="331176"/>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42</a:t>
              </a:r>
            </a:p>
          </p:txBody>
        </p:sp>
        <p:sp>
          <p:nvSpPr>
            <p:cNvPr id="108" name="TextBox 107">
              <a:extLst>
                <a:ext uri="{FF2B5EF4-FFF2-40B4-BE49-F238E27FC236}">
                  <a16:creationId xmlns:a16="http://schemas.microsoft.com/office/drawing/2014/main" id="{BB35D897-9506-4678-B76F-1C5F1B4B6A32}"/>
                </a:ext>
              </a:extLst>
            </p:cNvPr>
            <p:cNvSpPr txBox="1"/>
            <p:nvPr/>
          </p:nvSpPr>
          <p:spPr>
            <a:xfrm>
              <a:off x="1050357" y="6169193"/>
              <a:ext cx="229797" cy="331176"/>
            </a:xfrm>
            <a:prstGeom prst="rect">
              <a:avLst/>
            </a:prstGeom>
            <a:noFill/>
          </p:spPr>
          <p:txBody>
            <a:bodyPr wrap="none" lIns="36000" tIns="36000" rIns="36000" bIns="36000" rtlCol="0" anchor="t" anchorCtr="0">
              <a:spAutoFit/>
            </a:bodyPr>
            <a:lstStyle/>
            <a:p>
              <a:pPr algn="ctr"/>
              <a:r>
                <a:rPr lang="ja-JP" sz="1050">
                  <a:solidFill>
                    <a:srgbClr val="4D4D4D"/>
                  </a:solidFill>
                  <a:latin typeface="Arial" panose="020B0604020202020204" pitchFamily="34" charset="0"/>
                  <a:ea typeface="MS Mincho"/>
                  <a:cs typeface="Arial" panose="020B0604020202020204" pitchFamily="34" charset="0"/>
                </a:rPr>
                <a:t>42</a:t>
              </a:r>
            </a:p>
          </p:txBody>
        </p:sp>
      </p:grpSp>
      <p:sp>
        <p:nvSpPr>
          <p:cNvPr id="109" name="TextBox 108">
            <a:extLst>
              <a:ext uri="{FF2B5EF4-FFF2-40B4-BE49-F238E27FC236}">
                <a16:creationId xmlns:a16="http://schemas.microsoft.com/office/drawing/2014/main" id="{4D281215-5972-49B7-8947-C68532185E0A}"/>
              </a:ext>
            </a:extLst>
          </p:cNvPr>
          <p:cNvSpPr txBox="1"/>
          <p:nvPr/>
        </p:nvSpPr>
        <p:spPr>
          <a:xfrm>
            <a:off x="490221" y="4205978"/>
            <a:ext cx="263213" cy="261610"/>
          </a:xfrm>
          <a:prstGeom prst="rect">
            <a:avLst/>
          </a:prstGeom>
          <a:noFill/>
        </p:spPr>
        <p:txBody>
          <a:bodyPr wrap="none" rtlCol="0" anchor="ctr" anchorCtr="0">
            <a:spAutoFit/>
          </a:bodyPr>
          <a:lstStyle/>
          <a:p>
            <a:pPr algn="r"/>
            <a:r>
              <a:rPr lang="ja-JP" sz="1050">
                <a:solidFill>
                  <a:srgbClr val="4D4D4D"/>
                </a:solidFill>
                <a:latin typeface="Arial" panose="020B0604020202020204" pitchFamily="34" charset="0"/>
                <a:ea typeface="MS Mincho"/>
                <a:cs typeface="Arial" panose="020B0604020202020204" pitchFamily="34" charset="0"/>
              </a:rPr>
              <a:t>0</a:t>
            </a:r>
          </a:p>
        </p:txBody>
      </p:sp>
      <p:sp>
        <p:nvSpPr>
          <p:cNvPr id="110" name="TextBox 109">
            <a:extLst>
              <a:ext uri="{FF2B5EF4-FFF2-40B4-BE49-F238E27FC236}">
                <a16:creationId xmlns:a16="http://schemas.microsoft.com/office/drawing/2014/main" id="{53FC0B36-8289-498C-A407-3CD47A4C36BF}"/>
              </a:ext>
            </a:extLst>
          </p:cNvPr>
          <p:cNvSpPr txBox="1"/>
          <p:nvPr/>
        </p:nvSpPr>
        <p:spPr>
          <a:xfrm>
            <a:off x="6342381" y="4226298"/>
            <a:ext cx="263213" cy="261610"/>
          </a:xfrm>
          <a:prstGeom prst="rect">
            <a:avLst/>
          </a:prstGeom>
          <a:noFill/>
        </p:spPr>
        <p:txBody>
          <a:bodyPr wrap="none" rtlCol="0" anchor="ctr" anchorCtr="0">
            <a:spAutoFit/>
          </a:bodyPr>
          <a:lstStyle/>
          <a:p>
            <a:pPr algn="r"/>
            <a:r>
              <a:rPr lang="ja-JP" sz="1050">
                <a:solidFill>
                  <a:srgbClr val="4D4D4D"/>
                </a:solidFill>
                <a:latin typeface="Arial" panose="020B0604020202020204" pitchFamily="34" charset="0"/>
                <a:ea typeface="MS Mincho"/>
                <a:cs typeface="Arial" panose="020B0604020202020204" pitchFamily="34" charset="0"/>
              </a:rPr>
              <a:t>0</a:t>
            </a:r>
          </a:p>
        </p:txBody>
      </p:sp>
      <p:graphicFrame>
        <p:nvGraphicFramePr>
          <p:cNvPr id="111" name="Table 8">
            <a:extLst>
              <a:ext uri="{FF2B5EF4-FFF2-40B4-BE49-F238E27FC236}">
                <a16:creationId xmlns:a16="http://schemas.microsoft.com/office/drawing/2014/main" id="{FA5C7F4C-1C81-46B6-B50B-9D1A00EE46A8}"/>
              </a:ext>
            </a:extLst>
          </p:cNvPr>
          <p:cNvGraphicFramePr>
            <a:graphicFrameLocks noGrp="1"/>
          </p:cNvGraphicFramePr>
          <p:nvPr>
            <p:extLst>
              <p:ext uri="{D42A27DB-BD31-4B8C-83A1-F6EECF244321}">
                <p14:modId xmlns:p14="http://schemas.microsoft.com/office/powerpoint/2010/main" val="214263763"/>
              </p:ext>
            </p:extLst>
          </p:nvPr>
        </p:nvGraphicFramePr>
        <p:xfrm>
          <a:off x="1582858" y="2914159"/>
          <a:ext cx="3010795" cy="509760"/>
        </p:xfrm>
        <a:graphic>
          <a:graphicData uri="http://schemas.openxmlformats.org/drawingml/2006/table">
            <a:tbl>
              <a:tblPr firstRow="1" bandRow="1">
                <a:tableStyleId>{5C22544A-7EE6-4342-B048-85BDC9FD1C3A}</a:tableStyleId>
              </a:tblPr>
              <a:tblGrid>
                <a:gridCol w="1056609">
                  <a:extLst>
                    <a:ext uri="{9D8B030D-6E8A-4147-A177-3AD203B41FA5}">
                      <a16:colId xmlns:a16="http://schemas.microsoft.com/office/drawing/2014/main" val="871039320"/>
                    </a:ext>
                  </a:extLst>
                </a:gridCol>
                <a:gridCol w="1954186">
                  <a:extLst>
                    <a:ext uri="{9D8B030D-6E8A-4147-A177-3AD203B41FA5}">
                      <a16:colId xmlns:a16="http://schemas.microsoft.com/office/drawing/2014/main" val="5184177"/>
                    </a:ext>
                  </a:extLst>
                </a:gridCol>
              </a:tblGrid>
              <a:tr h="195008">
                <a:tc>
                  <a:txBody>
                    <a:bodyPr/>
                    <a:lstStyle/>
                    <a:p>
                      <a:pPr algn="ctr"/>
                      <a:r>
                        <a:rPr lang="ja-JP" sz="1200" dirty="0">
                          <a:solidFill>
                            <a:srgbClr val="4D4D4D"/>
                          </a:solidFill>
                        </a:rPr>
                        <a:t>イベント/合計</a:t>
                      </a:r>
                    </a:p>
                  </a:txBody>
                  <a:tcPr marL="36000" marR="3600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mDoR、</a:t>
                      </a:r>
                      <a:r>
                        <a:rPr lang="ja-JP" sz="1200" baseline="0">
                          <a:solidFill>
                            <a:srgbClr val="4D4D4D"/>
                          </a:solidFill>
                        </a:rPr>
                        <a:t> mo </a:t>
                      </a:r>
                      <a:r>
                        <a:rPr lang="ja-JP" sz="1200">
                          <a:solidFill>
                            <a:srgbClr val="4D4D4D"/>
                          </a:solidFill>
                        </a:rPr>
                        <a:t>(95%CI)</a:t>
                      </a:r>
                    </a:p>
                  </a:txBody>
                  <a:tcPr marL="36000" marR="3600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0158413"/>
                  </a:ext>
                </a:extLst>
              </a:tr>
              <a:tr h="206312">
                <a:tc>
                  <a:txBody>
                    <a:bodyPr/>
                    <a:lstStyle/>
                    <a:p>
                      <a:pPr algn="ctr"/>
                      <a:r>
                        <a:rPr lang="ja-JP" sz="1200">
                          <a:solidFill>
                            <a:srgbClr val="4D4D4D"/>
                          </a:solidFill>
                        </a:rPr>
                        <a:t>7 /40</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200" dirty="0">
                          <a:solidFill>
                            <a:srgbClr val="4D4D4D"/>
                          </a:solidFill>
                        </a:rPr>
                        <a:t>NE (37.0、NE) </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4506902"/>
                  </a:ext>
                </a:extLst>
              </a:tr>
            </a:tbl>
          </a:graphicData>
        </a:graphic>
      </p:graphicFrame>
      <p:grpSp>
        <p:nvGrpSpPr>
          <p:cNvPr id="112" name="Group 111">
            <a:extLst>
              <a:ext uri="{FF2B5EF4-FFF2-40B4-BE49-F238E27FC236}">
                <a16:creationId xmlns:a16="http://schemas.microsoft.com/office/drawing/2014/main" id="{A7A97147-93CE-4D87-A788-F5F573004548}"/>
              </a:ext>
            </a:extLst>
          </p:cNvPr>
          <p:cNvGrpSpPr/>
          <p:nvPr/>
        </p:nvGrpSpPr>
        <p:grpSpPr>
          <a:xfrm>
            <a:off x="5017223" y="1787165"/>
            <a:ext cx="1062331" cy="307777"/>
            <a:chOff x="1005977" y="3080657"/>
            <a:chExt cx="1062331" cy="307777"/>
          </a:xfrm>
        </p:grpSpPr>
        <p:cxnSp>
          <p:nvCxnSpPr>
            <p:cNvPr id="113" name="Straight Connector 112">
              <a:extLst>
                <a:ext uri="{FF2B5EF4-FFF2-40B4-BE49-F238E27FC236}">
                  <a16:creationId xmlns:a16="http://schemas.microsoft.com/office/drawing/2014/main" id="{9F0C4E4B-B285-4806-8883-5BF74CB45E85}"/>
                </a:ext>
              </a:extLst>
            </p:cNvPr>
            <p:cNvCxnSpPr>
              <a:cxnSpLocks/>
            </p:cNvCxnSpPr>
            <p:nvPr/>
          </p:nvCxnSpPr>
          <p:spPr>
            <a:xfrm>
              <a:off x="1005977" y="3234545"/>
              <a:ext cx="18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296AAFA-6436-4124-A565-2D9ED4650B7A}"/>
                </a:ext>
              </a:extLst>
            </p:cNvPr>
            <p:cNvCxnSpPr>
              <a:cxnSpLocks/>
            </p:cNvCxnSpPr>
            <p:nvPr/>
          </p:nvCxnSpPr>
          <p:spPr>
            <a:xfrm rot="5400000">
              <a:off x="1005977" y="3234545"/>
              <a:ext cx="18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67E7CAE6-3D17-473D-A79E-5F63D26D2F47}"/>
                </a:ext>
              </a:extLst>
            </p:cNvPr>
            <p:cNvSpPr txBox="1"/>
            <p:nvPr/>
          </p:nvSpPr>
          <p:spPr>
            <a:xfrm>
              <a:off x="1165497" y="3080657"/>
              <a:ext cx="902811" cy="307777"/>
            </a:xfrm>
            <a:prstGeom prst="rect">
              <a:avLst/>
            </a:prstGeom>
            <a:noFill/>
          </p:spPr>
          <p:txBody>
            <a:bodyPr wrap="none" rtlCol="0">
              <a:spAutoFit/>
            </a:bodyPr>
            <a:lstStyle/>
            <a:p>
              <a:r>
                <a:rPr lang="ja-JP" sz="1400" dirty="0">
                  <a:solidFill>
                    <a:srgbClr val="4D4D4D"/>
                  </a:solidFill>
                </a:rPr>
                <a:t>打ち切り</a:t>
              </a:r>
            </a:p>
          </p:txBody>
        </p:sp>
      </p:grpSp>
      <p:graphicFrame>
        <p:nvGraphicFramePr>
          <p:cNvPr id="116" name="Table 8">
            <a:extLst>
              <a:ext uri="{FF2B5EF4-FFF2-40B4-BE49-F238E27FC236}">
                <a16:creationId xmlns:a16="http://schemas.microsoft.com/office/drawing/2014/main" id="{D5C9382F-F45C-496E-A011-640E24DDF5F9}"/>
              </a:ext>
            </a:extLst>
          </p:cNvPr>
          <p:cNvGraphicFramePr>
            <a:graphicFrameLocks noGrp="1"/>
          </p:cNvGraphicFramePr>
          <p:nvPr>
            <p:extLst>
              <p:ext uri="{D42A27DB-BD31-4B8C-83A1-F6EECF244321}">
                <p14:modId xmlns:p14="http://schemas.microsoft.com/office/powerpoint/2010/main" val="1384340225"/>
              </p:ext>
            </p:extLst>
          </p:nvPr>
        </p:nvGraphicFramePr>
        <p:xfrm>
          <a:off x="7465338" y="2914159"/>
          <a:ext cx="2650840" cy="509760"/>
        </p:xfrm>
        <a:graphic>
          <a:graphicData uri="http://schemas.openxmlformats.org/drawingml/2006/table">
            <a:tbl>
              <a:tblPr firstRow="1" bandRow="1">
                <a:tableStyleId>{5C22544A-7EE6-4342-B048-85BDC9FD1C3A}</a:tableStyleId>
              </a:tblPr>
              <a:tblGrid>
                <a:gridCol w="1161182">
                  <a:extLst>
                    <a:ext uri="{9D8B030D-6E8A-4147-A177-3AD203B41FA5}">
                      <a16:colId xmlns:a16="http://schemas.microsoft.com/office/drawing/2014/main" val="871039320"/>
                    </a:ext>
                  </a:extLst>
                </a:gridCol>
                <a:gridCol w="1489658">
                  <a:extLst>
                    <a:ext uri="{9D8B030D-6E8A-4147-A177-3AD203B41FA5}">
                      <a16:colId xmlns:a16="http://schemas.microsoft.com/office/drawing/2014/main" val="5184177"/>
                    </a:ext>
                  </a:extLst>
                </a:gridCol>
              </a:tblGrid>
              <a:tr h="195008">
                <a:tc>
                  <a:txBody>
                    <a:bodyPr/>
                    <a:lstStyle/>
                    <a:p>
                      <a:pPr algn="ctr"/>
                      <a:r>
                        <a:rPr lang="ja-JP" sz="1200">
                          <a:solidFill>
                            <a:srgbClr val="4D4D4D"/>
                          </a:solidFill>
                        </a:rPr>
                        <a:t>イベント/合計</a:t>
                      </a:r>
                    </a:p>
                  </a:txBody>
                  <a:tcPr marL="36000" marR="3600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mPFS、mo (95%CI)</a:t>
                      </a:r>
                    </a:p>
                  </a:txBody>
                  <a:tcPr marL="36000" marR="3600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0158413"/>
                  </a:ext>
                </a:extLst>
              </a:tr>
              <a:tr h="206312">
                <a:tc>
                  <a:txBody>
                    <a:bodyPr/>
                    <a:lstStyle/>
                    <a:p>
                      <a:pPr algn="ctr"/>
                      <a:r>
                        <a:rPr lang="ja-JP" sz="1200">
                          <a:solidFill>
                            <a:srgbClr val="4D4D4D"/>
                          </a:solidFill>
                        </a:rPr>
                        <a:t>4/42</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ja-JP" sz="1200">
                          <a:solidFill>
                            <a:srgbClr val="4D4D4D"/>
                          </a:solidFill>
                        </a:rPr>
                        <a:t>NE (NE、NE)</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4506902"/>
                  </a:ext>
                </a:extLst>
              </a:tr>
            </a:tbl>
          </a:graphicData>
        </a:graphic>
      </p:graphicFrame>
      <p:grpSp>
        <p:nvGrpSpPr>
          <p:cNvPr id="117" name="Group 116">
            <a:extLst>
              <a:ext uri="{FF2B5EF4-FFF2-40B4-BE49-F238E27FC236}">
                <a16:creationId xmlns:a16="http://schemas.microsoft.com/office/drawing/2014/main" id="{6899C404-3AA3-419D-AE94-9B1234D7C072}"/>
              </a:ext>
            </a:extLst>
          </p:cNvPr>
          <p:cNvGrpSpPr/>
          <p:nvPr/>
        </p:nvGrpSpPr>
        <p:grpSpPr>
          <a:xfrm>
            <a:off x="11051454" y="1781287"/>
            <a:ext cx="1062331" cy="307777"/>
            <a:chOff x="1005977" y="3080657"/>
            <a:chExt cx="1062331" cy="307777"/>
          </a:xfrm>
        </p:grpSpPr>
        <p:cxnSp>
          <p:nvCxnSpPr>
            <p:cNvPr id="118" name="Straight Connector 117">
              <a:extLst>
                <a:ext uri="{FF2B5EF4-FFF2-40B4-BE49-F238E27FC236}">
                  <a16:creationId xmlns:a16="http://schemas.microsoft.com/office/drawing/2014/main" id="{DF47CD61-A815-4936-A2DA-A52EAAE1CC93}"/>
                </a:ext>
              </a:extLst>
            </p:cNvPr>
            <p:cNvCxnSpPr>
              <a:cxnSpLocks/>
            </p:cNvCxnSpPr>
            <p:nvPr/>
          </p:nvCxnSpPr>
          <p:spPr>
            <a:xfrm>
              <a:off x="1005977" y="3234545"/>
              <a:ext cx="18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D4E7BB3-448D-4992-9128-B39F37EFB6AE}"/>
                </a:ext>
              </a:extLst>
            </p:cNvPr>
            <p:cNvCxnSpPr>
              <a:cxnSpLocks/>
            </p:cNvCxnSpPr>
            <p:nvPr/>
          </p:nvCxnSpPr>
          <p:spPr>
            <a:xfrm rot="5400000">
              <a:off x="1005977" y="3234545"/>
              <a:ext cx="1800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6A8576E8-C5E6-4FEA-A092-F605A13F4666}"/>
                </a:ext>
              </a:extLst>
            </p:cNvPr>
            <p:cNvSpPr txBox="1"/>
            <p:nvPr/>
          </p:nvSpPr>
          <p:spPr>
            <a:xfrm>
              <a:off x="1165497" y="3080657"/>
              <a:ext cx="902811" cy="307777"/>
            </a:xfrm>
            <a:prstGeom prst="rect">
              <a:avLst/>
            </a:prstGeom>
            <a:noFill/>
          </p:spPr>
          <p:txBody>
            <a:bodyPr wrap="none" rtlCol="0">
              <a:spAutoFit/>
            </a:bodyPr>
            <a:lstStyle/>
            <a:p>
              <a:r>
                <a:rPr lang="ja-JP" sz="1400" dirty="0">
                  <a:solidFill>
                    <a:srgbClr val="4D4D4D"/>
                  </a:solidFill>
                </a:rPr>
                <a:t>打ち切り</a:t>
              </a:r>
            </a:p>
          </p:txBody>
        </p:sp>
      </p:grpSp>
      <p:grpSp>
        <p:nvGrpSpPr>
          <p:cNvPr id="121" name="Group 120">
            <a:extLst>
              <a:ext uri="{FF2B5EF4-FFF2-40B4-BE49-F238E27FC236}">
                <a16:creationId xmlns:a16="http://schemas.microsoft.com/office/drawing/2014/main" id="{B68D588C-1BAC-432D-9033-CA0CBDFE23D1}"/>
              </a:ext>
            </a:extLst>
          </p:cNvPr>
          <p:cNvGrpSpPr/>
          <p:nvPr/>
        </p:nvGrpSpPr>
        <p:grpSpPr>
          <a:xfrm>
            <a:off x="931862" y="1985962"/>
            <a:ext cx="4910138" cy="848678"/>
            <a:chOff x="3014662" y="2900362"/>
            <a:chExt cx="6166618" cy="1066314"/>
          </a:xfrm>
        </p:grpSpPr>
        <p:sp>
          <p:nvSpPr>
            <p:cNvPr id="122" name="Freeform: Shape 31">
              <a:extLst>
                <a:ext uri="{FF2B5EF4-FFF2-40B4-BE49-F238E27FC236}">
                  <a16:creationId xmlns:a16="http://schemas.microsoft.com/office/drawing/2014/main" id="{0F46A68B-D2F0-4521-B4F0-FEC0D854E95B}"/>
                </a:ext>
              </a:extLst>
            </p:cNvPr>
            <p:cNvSpPr/>
            <p:nvPr/>
          </p:nvSpPr>
          <p:spPr>
            <a:xfrm>
              <a:off x="3014662" y="2900362"/>
              <a:ext cx="6166618" cy="1009973"/>
            </a:xfrm>
            <a:custGeom>
              <a:avLst/>
              <a:gdLst>
                <a:gd name="connsiteX0" fmla="*/ 6166619 w 6166618"/>
                <a:gd name="connsiteY0" fmla="*/ 1009974 h 1009973"/>
                <a:gd name="connsiteX1" fmla="*/ 5550779 w 6166618"/>
                <a:gd name="connsiteY1" fmla="*/ 1009974 h 1009973"/>
                <a:gd name="connsiteX2" fmla="*/ 5550779 w 6166618"/>
                <a:gd name="connsiteY2" fmla="*/ 525517 h 1009973"/>
                <a:gd name="connsiteX3" fmla="*/ 4479217 w 6166618"/>
                <a:gd name="connsiteY3" fmla="*/ 525517 h 1009973"/>
                <a:gd name="connsiteX4" fmla="*/ 4479217 w 6166618"/>
                <a:gd name="connsiteY4" fmla="*/ 402349 h 1009973"/>
                <a:gd name="connsiteX5" fmla="*/ 2787701 w 6166618"/>
                <a:gd name="connsiteY5" fmla="*/ 402349 h 1009973"/>
                <a:gd name="connsiteX6" fmla="*/ 2787701 w 6166618"/>
                <a:gd name="connsiteY6" fmla="*/ 316131 h 1009973"/>
                <a:gd name="connsiteX7" fmla="*/ 2734332 w 6166618"/>
                <a:gd name="connsiteY7" fmla="*/ 316131 h 1009973"/>
                <a:gd name="connsiteX8" fmla="*/ 2734332 w 6166618"/>
                <a:gd name="connsiteY8" fmla="*/ 242230 h 1009973"/>
                <a:gd name="connsiteX9" fmla="*/ 977132 w 6166618"/>
                <a:gd name="connsiteY9" fmla="*/ 242230 h 1009973"/>
                <a:gd name="connsiteX10" fmla="*/ 977132 w 6166618"/>
                <a:gd name="connsiteY10" fmla="*/ 151908 h 1009973"/>
                <a:gd name="connsiteX11" fmla="*/ 143696 w 6166618"/>
                <a:gd name="connsiteY11" fmla="*/ 151908 h 1009973"/>
                <a:gd name="connsiteX12" fmla="*/ 143696 w 6166618"/>
                <a:gd name="connsiteY12" fmla="*/ 0 h 1009973"/>
                <a:gd name="connsiteX13" fmla="*/ 0 w 6166618"/>
                <a:gd name="connsiteY13" fmla="*/ 0 h 100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66618" h="1009973">
                  <a:moveTo>
                    <a:pt x="6166619" y="1009974"/>
                  </a:moveTo>
                  <a:lnTo>
                    <a:pt x="5550779" y="1009974"/>
                  </a:lnTo>
                  <a:lnTo>
                    <a:pt x="5550779" y="525517"/>
                  </a:lnTo>
                  <a:lnTo>
                    <a:pt x="4479217" y="525517"/>
                  </a:lnTo>
                  <a:lnTo>
                    <a:pt x="4479217" y="402349"/>
                  </a:lnTo>
                  <a:lnTo>
                    <a:pt x="2787701" y="402349"/>
                  </a:lnTo>
                  <a:lnTo>
                    <a:pt x="2787701" y="316131"/>
                  </a:lnTo>
                  <a:lnTo>
                    <a:pt x="2734332" y="316131"/>
                  </a:lnTo>
                  <a:lnTo>
                    <a:pt x="2734332" y="242230"/>
                  </a:lnTo>
                  <a:lnTo>
                    <a:pt x="977132" y="242230"/>
                  </a:lnTo>
                  <a:lnTo>
                    <a:pt x="977132" y="151908"/>
                  </a:lnTo>
                  <a:lnTo>
                    <a:pt x="143696" y="151908"/>
                  </a:lnTo>
                  <a:lnTo>
                    <a:pt x="143696" y="0"/>
                  </a:lnTo>
                  <a:lnTo>
                    <a:pt x="0" y="0"/>
                  </a:lnTo>
                </a:path>
              </a:pathLst>
            </a:custGeom>
            <a:noFill/>
            <a:ln w="25400" cap="flat">
              <a:solidFill>
                <a:schemeClr val="accent3"/>
              </a:solidFill>
              <a:prstDash val="solid"/>
              <a:miter/>
            </a:ln>
          </p:spPr>
          <p:txBody>
            <a:bodyPr rtlCol="0" anchor="ctr"/>
            <a:lstStyle/>
            <a:p>
              <a:endParaRPr lang="en-GB" sz="1200"/>
            </a:p>
          </p:txBody>
        </p:sp>
        <p:sp>
          <p:nvSpPr>
            <p:cNvPr id="123" name="Freeform: Shape 32">
              <a:extLst>
                <a:ext uri="{FF2B5EF4-FFF2-40B4-BE49-F238E27FC236}">
                  <a16:creationId xmlns:a16="http://schemas.microsoft.com/office/drawing/2014/main" id="{BE55B874-EEF7-4019-9117-B9FE878C37BB}"/>
                </a:ext>
              </a:extLst>
            </p:cNvPr>
            <p:cNvSpPr/>
            <p:nvPr/>
          </p:nvSpPr>
          <p:spPr>
            <a:xfrm>
              <a:off x="3158358" y="30003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sz="1200"/>
            </a:p>
          </p:txBody>
        </p:sp>
        <p:sp>
          <p:nvSpPr>
            <p:cNvPr id="124" name="Freeform: Shape 33">
              <a:extLst>
                <a:ext uri="{FF2B5EF4-FFF2-40B4-BE49-F238E27FC236}">
                  <a16:creationId xmlns:a16="http://schemas.microsoft.com/office/drawing/2014/main" id="{220374A4-484C-487F-BDEA-33406A9AF46A}"/>
                </a:ext>
              </a:extLst>
            </p:cNvPr>
            <p:cNvSpPr/>
            <p:nvPr/>
          </p:nvSpPr>
          <p:spPr>
            <a:xfrm>
              <a:off x="3463158" y="30003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sz="1200"/>
            </a:p>
          </p:txBody>
        </p:sp>
        <p:sp>
          <p:nvSpPr>
            <p:cNvPr id="125" name="Freeform: Shape 34">
              <a:extLst>
                <a:ext uri="{FF2B5EF4-FFF2-40B4-BE49-F238E27FC236}">
                  <a16:creationId xmlns:a16="http://schemas.microsoft.com/office/drawing/2014/main" id="{E82C6357-35D6-432D-A103-8A424343E283}"/>
                </a:ext>
              </a:extLst>
            </p:cNvPr>
            <p:cNvSpPr/>
            <p:nvPr/>
          </p:nvSpPr>
          <p:spPr>
            <a:xfrm>
              <a:off x="3920359" y="30003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sz="1200"/>
            </a:p>
          </p:txBody>
        </p:sp>
        <p:sp>
          <p:nvSpPr>
            <p:cNvPr id="126" name="Freeform: Shape 35">
              <a:extLst>
                <a:ext uri="{FF2B5EF4-FFF2-40B4-BE49-F238E27FC236}">
                  <a16:creationId xmlns:a16="http://schemas.microsoft.com/office/drawing/2014/main" id="{EB16487C-1C5B-4F1A-97EB-59C9F8F24FF6}"/>
                </a:ext>
              </a:extLst>
            </p:cNvPr>
            <p:cNvSpPr/>
            <p:nvPr/>
          </p:nvSpPr>
          <p:spPr>
            <a:xfrm>
              <a:off x="4148956" y="309562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sz="1200"/>
            </a:p>
          </p:txBody>
        </p:sp>
        <p:sp>
          <p:nvSpPr>
            <p:cNvPr id="127" name="Freeform: Shape 44">
              <a:extLst>
                <a:ext uri="{FF2B5EF4-FFF2-40B4-BE49-F238E27FC236}">
                  <a16:creationId xmlns:a16="http://schemas.microsoft.com/office/drawing/2014/main" id="{A979CCD6-4300-4C08-ACED-DEA9E17114EC}"/>
                </a:ext>
              </a:extLst>
            </p:cNvPr>
            <p:cNvSpPr/>
            <p:nvPr/>
          </p:nvSpPr>
          <p:spPr>
            <a:xfrm>
              <a:off x="4701406" y="309562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sz="1200"/>
            </a:p>
          </p:txBody>
        </p:sp>
        <p:sp>
          <p:nvSpPr>
            <p:cNvPr id="128" name="Freeform: Shape 45">
              <a:extLst>
                <a:ext uri="{FF2B5EF4-FFF2-40B4-BE49-F238E27FC236}">
                  <a16:creationId xmlns:a16="http://schemas.microsoft.com/office/drawing/2014/main" id="{260FFEF6-725B-4A32-A578-953482D242DD}"/>
                </a:ext>
              </a:extLst>
            </p:cNvPr>
            <p:cNvSpPr/>
            <p:nvPr/>
          </p:nvSpPr>
          <p:spPr>
            <a:xfrm>
              <a:off x="5177656" y="309562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sz="1200"/>
            </a:p>
          </p:txBody>
        </p:sp>
        <p:sp>
          <p:nvSpPr>
            <p:cNvPr id="129" name="Freeform: Shape 67">
              <a:extLst>
                <a:ext uri="{FF2B5EF4-FFF2-40B4-BE49-F238E27FC236}">
                  <a16:creationId xmlns:a16="http://schemas.microsoft.com/office/drawing/2014/main" id="{74F936B7-B937-46B9-B7FF-0EC97ACC7885}"/>
                </a:ext>
              </a:extLst>
            </p:cNvPr>
            <p:cNvSpPr/>
            <p:nvPr/>
          </p:nvSpPr>
          <p:spPr>
            <a:xfrm>
              <a:off x="6130165" y="32670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sz="1200"/>
            </a:p>
          </p:txBody>
        </p:sp>
        <p:sp>
          <p:nvSpPr>
            <p:cNvPr id="130" name="Freeform: Shape 68">
              <a:extLst>
                <a:ext uri="{FF2B5EF4-FFF2-40B4-BE49-F238E27FC236}">
                  <a16:creationId xmlns:a16="http://schemas.microsoft.com/office/drawing/2014/main" id="{8FA222D9-ACEC-4C25-89E1-5575AAC9C538}"/>
                </a:ext>
              </a:extLst>
            </p:cNvPr>
            <p:cNvSpPr/>
            <p:nvPr/>
          </p:nvSpPr>
          <p:spPr>
            <a:xfrm>
              <a:off x="6301615" y="32670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sz="1200"/>
            </a:p>
          </p:txBody>
        </p:sp>
        <p:sp>
          <p:nvSpPr>
            <p:cNvPr id="131" name="Freeform: Shape 69">
              <a:extLst>
                <a:ext uri="{FF2B5EF4-FFF2-40B4-BE49-F238E27FC236}">
                  <a16:creationId xmlns:a16="http://schemas.microsoft.com/office/drawing/2014/main" id="{57F26EA5-59E3-42EA-96DC-646D987945BD}"/>
                </a:ext>
              </a:extLst>
            </p:cNvPr>
            <p:cNvSpPr/>
            <p:nvPr/>
          </p:nvSpPr>
          <p:spPr>
            <a:xfrm>
              <a:off x="6777865" y="32670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sz="1200"/>
            </a:p>
          </p:txBody>
        </p:sp>
        <p:sp>
          <p:nvSpPr>
            <p:cNvPr id="132" name="Freeform: Shape 70">
              <a:extLst>
                <a:ext uri="{FF2B5EF4-FFF2-40B4-BE49-F238E27FC236}">
                  <a16:creationId xmlns:a16="http://schemas.microsoft.com/office/drawing/2014/main" id="{1270EB31-C74E-42F9-A900-F636C13476A1}"/>
                </a:ext>
              </a:extLst>
            </p:cNvPr>
            <p:cNvSpPr/>
            <p:nvPr/>
          </p:nvSpPr>
          <p:spPr>
            <a:xfrm>
              <a:off x="6815965" y="32670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sz="1200"/>
            </a:p>
          </p:txBody>
        </p:sp>
        <p:sp>
          <p:nvSpPr>
            <p:cNvPr id="133" name="Freeform: Shape 71">
              <a:extLst>
                <a:ext uri="{FF2B5EF4-FFF2-40B4-BE49-F238E27FC236}">
                  <a16:creationId xmlns:a16="http://schemas.microsoft.com/office/drawing/2014/main" id="{CA98C399-7E88-47B3-9292-1F6112C28F98}"/>
                </a:ext>
              </a:extLst>
            </p:cNvPr>
            <p:cNvSpPr/>
            <p:nvPr/>
          </p:nvSpPr>
          <p:spPr>
            <a:xfrm>
              <a:off x="6892165" y="32670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sz="1200"/>
            </a:p>
          </p:txBody>
        </p:sp>
        <p:sp>
          <p:nvSpPr>
            <p:cNvPr id="134" name="Freeform: Shape 72">
              <a:extLst>
                <a:ext uri="{FF2B5EF4-FFF2-40B4-BE49-F238E27FC236}">
                  <a16:creationId xmlns:a16="http://schemas.microsoft.com/office/drawing/2014/main" id="{ABC97F69-A098-4838-8617-7FFD1FDC6CE8}"/>
                </a:ext>
              </a:extLst>
            </p:cNvPr>
            <p:cNvSpPr/>
            <p:nvPr/>
          </p:nvSpPr>
          <p:spPr>
            <a:xfrm>
              <a:off x="7216015" y="32670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sz="1200"/>
            </a:p>
          </p:txBody>
        </p:sp>
        <p:sp>
          <p:nvSpPr>
            <p:cNvPr id="135" name="Freeform: Shape 85">
              <a:extLst>
                <a:ext uri="{FF2B5EF4-FFF2-40B4-BE49-F238E27FC236}">
                  <a16:creationId xmlns:a16="http://schemas.microsoft.com/office/drawing/2014/main" id="{FD05E4EB-2944-4C1F-972B-B76F6004AE2A}"/>
                </a:ext>
              </a:extLst>
            </p:cNvPr>
            <p:cNvSpPr/>
            <p:nvPr/>
          </p:nvSpPr>
          <p:spPr>
            <a:xfrm>
              <a:off x="7349365" y="32670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sz="1200"/>
            </a:p>
          </p:txBody>
        </p:sp>
        <p:sp>
          <p:nvSpPr>
            <p:cNvPr id="136" name="Freeform: Shape 91">
              <a:extLst>
                <a:ext uri="{FF2B5EF4-FFF2-40B4-BE49-F238E27FC236}">
                  <a16:creationId xmlns:a16="http://schemas.microsoft.com/office/drawing/2014/main" id="{D99DBD15-1E8B-40E9-A670-8C403F2FE1D4}"/>
                </a:ext>
              </a:extLst>
            </p:cNvPr>
            <p:cNvSpPr/>
            <p:nvPr/>
          </p:nvSpPr>
          <p:spPr>
            <a:xfrm>
              <a:off x="7539865" y="33813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sz="1200"/>
            </a:p>
          </p:txBody>
        </p:sp>
        <p:sp>
          <p:nvSpPr>
            <p:cNvPr id="137" name="Freeform: Shape 92">
              <a:extLst>
                <a:ext uri="{FF2B5EF4-FFF2-40B4-BE49-F238E27FC236}">
                  <a16:creationId xmlns:a16="http://schemas.microsoft.com/office/drawing/2014/main" id="{2F052CBE-A1CD-42A1-A133-BAC24481A080}"/>
                </a:ext>
              </a:extLst>
            </p:cNvPr>
            <p:cNvSpPr/>
            <p:nvPr/>
          </p:nvSpPr>
          <p:spPr>
            <a:xfrm>
              <a:off x="7635125" y="33813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sz="1200"/>
            </a:p>
          </p:txBody>
        </p:sp>
        <p:sp>
          <p:nvSpPr>
            <p:cNvPr id="138" name="Freeform: Shape 93">
              <a:extLst>
                <a:ext uri="{FF2B5EF4-FFF2-40B4-BE49-F238E27FC236}">
                  <a16:creationId xmlns:a16="http://schemas.microsoft.com/office/drawing/2014/main" id="{1CCF65AD-2695-46B6-9D05-170831D85BE3}"/>
                </a:ext>
              </a:extLst>
            </p:cNvPr>
            <p:cNvSpPr/>
            <p:nvPr/>
          </p:nvSpPr>
          <p:spPr>
            <a:xfrm>
              <a:off x="7806575" y="33813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sz="1200"/>
            </a:p>
          </p:txBody>
        </p:sp>
        <p:sp>
          <p:nvSpPr>
            <p:cNvPr id="139" name="Freeform: Shape 94">
              <a:extLst>
                <a:ext uri="{FF2B5EF4-FFF2-40B4-BE49-F238E27FC236}">
                  <a16:creationId xmlns:a16="http://schemas.microsoft.com/office/drawing/2014/main" id="{01FF092C-F514-487C-A182-EE61CEF1080C}"/>
                </a:ext>
              </a:extLst>
            </p:cNvPr>
            <p:cNvSpPr/>
            <p:nvPr/>
          </p:nvSpPr>
          <p:spPr>
            <a:xfrm>
              <a:off x="7844675" y="33813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sz="1200"/>
            </a:p>
          </p:txBody>
        </p:sp>
        <p:sp>
          <p:nvSpPr>
            <p:cNvPr id="140" name="Freeform: Shape 138">
              <a:extLst>
                <a:ext uri="{FF2B5EF4-FFF2-40B4-BE49-F238E27FC236}">
                  <a16:creationId xmlns:a16="http://schemas.microsoft.com/office/drawing/2014/main" id="{DC263EB9-1002-490E-A8A7-1CEA03BD2AC9}"/>
                </a:ext>
              </a:extLst>
            </p:cNvPr>
            <p:cNvSpPr/>
            <p:nvPr/>
          </p:nvSpPr>
          <p:spPr>
            <a:xfrm>
              <a:off x="7978025" y="33813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sz="1200"/>
            </a:p>
          </p:txBody>
        </p:sp>
        <p:sp>
          <p:nvSpPr>
            <p:cNvPr id="141" name="Freeform: Shape 139">
              <a:extLst>
                <a:ext uri="{FF2B5EF4-FFF2-40B4-BE49-F238E27FC236}">
                  <a16:creationId xmlns:a16="http://schemas.microsoft.com/office/drawing/2014/main" id="{5DBF6E94-E107-44D5-94F0-F43C1B63E028}"/>
                </a:ext>
              </a:extLst>
            </p:cNvPr>
            <p:cNvSpPr/>
            <p:nvPr/>
          </p:nvSpPr>
          <p:spPr>
            <a:xfrm>
              <a:off x="8016125" y="33813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sz="1200"/>
            </a:p>
          </p:txBody>
        </p:sp>
        <p:sp>
          <p:nvSpPr>
            <p:cNvPr id="142" name="Freeform: Shape 140">
              <a:extLst>
                <a:ext uri="{FF2B5EF4-FFF2-40B4-BE49-F238E27FC236}">
                  <a16:creationId xmlns:a16="http://schemas.microsoft.com/office/drawing/2014/main" id="{B3F7AC8B-828E-4633-A5C9-25B907069025}"/>
                </a:ext>
              </a:extLst>
            </p:cNvPr>
            <p:cNvSpPr/>
            <p:nvPr/>
          </p:nvSpPr>
          <p:spPr>
            <a:xfrm>
              <a:off x="8054225" y="33813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sz="1200"/>
            </a:p>
          </p:txBody>
        </p:sp>
        <p:sp>
          <p:nvSpPr>
            <p:cNvPr id="143" name="Freeform: Shape 141">
              <a:extLst>
                <a:ext uri="{FF2B5EF4-FFF2-40B4-BE49-F238E27FC236}">
                  <a16:creationId xmlns:a16="http://schemas.microsoft.com/office/drawing/2014/main" id="{F48B1DAF-0722-425A-A033-ECDF878C6B2E}"/>
                </a:ext>
              </a:extLst>
            </p:cNvPr>
            <p:cNvSpPr/>
            <p:nvPr/>
          </p:nvSpPr>
          <p:spPr>
            <a:xfrm>
              <a:off x="8225675" y="33813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sz="1200"/>
            </a:p>
          </p:txBody>
        </p:sp>
        <p:sp>
          <p:nvSpPr>
            <p:cNvPr id="144" name="Freeform: Shape 142">
              <a:extLst>
                <a:ext uri="{FF2B5EF4-FFF2-40B4-BE49-F238E27FC236}">
                  <a16:creationId xmlns:a16="http://schemas.microsoft.com/office/drawing/2014/main" id="{1925903A-8A5E-449C-8BE5-CB7924BADCAC}"/>
                </a:ext>
              </a:extLst>
            </p:cNvPr>
            <p:cNvSpPr/>
            <p:nvPr/>
          </p:nvSpPr>
          <p:spPr>
            <a:xfrm>
              <a:off x="8282825" y="33813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sz="1200"/>
            </a:p>
          </p:txBody>
        </p:sp>
        <p:sp>
          <p:nvSpPr>
            <p:cNvPr id="145" name="Freeform: Shape 143">
              <a:extLst>
                <a:ext uri="{FF2B5EF4-FFF2-40B4-BE49-F238E27FC236}">
                  <a16:creationId xmlns:a16="http://schemas.microsoft.com/office/drawing/2014/main" id="{556A500A-2107-48F6-8ECA-0936E3C80872}"/>
                </a:ext>
              </a:extLst>
            </p:cNvPr>
            <p:cNvSpPr/>
            <p:nvPr/>
          </p:nvSpPr>
          <p:spPr>
            <a:xfrm>
              <a:off x="8435225" y="338137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tlCol="0" anchor="ctr"/>
            <a:lstStyle/>
            <a:p>
              <a:endParaRPr lang="en-GB" sz="1200"/>
            </a:p>
          </p:txBody>
        </p:sp>
        <p:sp>
          <p:nvSpPr>
            <p:cNvPr id="146" name="Freeform: Shape 144">
              <a:extLst>
                <a:ext uri="{FF2B5EF4-FFF2-40B4-BE49-F238E27FC236}">
                  <a16:creationId xmlns:a16="http://schemas.microsoft.com/office/drawing/2014/main" id="{BB4E7B96-5920-46CA-97C6-483D7345917E}"/>
                </a:ext>
              </a:extLst>
            </p:cNvPr>
            <p:cNvSpPr/>
            <p:nvPr/>
          </p:nvSpPr>
          <p:spPr>
            <a:xfrm>
              <a:off x="8701925" y="38766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sz="1200"/>
            </a:p>
          </p:txBody>
        </p:sp>
        <p:sp>
          <p:nvSpPr>
            <p:cNvPr id="147" name="Freeform: Shape 145">
              <a:extLst>
                <a:ext uri="{FF2B5EF4-FFF2-40B4-BE49-F238E27FC236}">
                  <a16:creationId xmlns:a16="http://schemas.microsoft.com/office/drawing/2014/main" id="{20846A09-8BA2-42AB-BD9A-C59837C5100E}"/>
                </a:ext>
              </a:extLst>
            </p:cNvPr>
            <p:cNvSpPr/>
            <p:nvPr/>
          </p:nvSpPr>
          <p:spPr>
            <a:xfrm>
              <a:off x="8911475" y="38766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sz="1200"/>
            </a:p>
          </p:txBody>
        </p:sp>
        <p:sp>
          <p:nvSpPr>
            <p:cNvPr id="148" name="Freeform: Shape 146">
              <a:extLst>
                <a:ext uri="{FF2B5EF4-FFF2-40B4-BE49-F238E27FC236}">
                  <a16:creationId xmlns:a16="http://schemas.microsoft.com/office/drawing/2014/main" id="{A95CD9A2-67E4-4C7A-8F45-772FC3ECF2EE}"/>
                </a:ext>
              </a:extLst>
            </p:cNvPr>
            <p:cNvSpPr/>
            <p:nvPr/>
          </p:nvSpPr>
          <p:spPr>
            <a:xfrm>
              <a:off x="9159134" y="3876675"/>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tlCol="0" anchor="ctr"/>
            <a:lstStyle/>
            <a:p>
              <a:endParaRPr lang="en-GB" sz="1200"/>
            </a:p>
          </p:txBody>
        </p:sp>
      </p:grpSp>
      <p:grpSp>
        <p:nvGrpSpPr>
          <p:cNvPr id="149" name="Group 148">
            <a:extLst>
              <a:ext uri="{FF2B5EF4-FFF2-40B4-BE49-F238E27FC236}">
                <a16:creationId xmlns:a16="http://schemas.microsoft.com/office/drawing/2014/main" id="{906D1819-EE57-4E39-85A2-6E3732A172A6}"/>
              </a:ext>
            </a:extLst>
          </p:cNvPr>
          <p:cNvGrpSpPr/>
          <p:nvPr/>
        </p:nvGrpSpPr>
        <p:grpSpPr>
          <a:xfrm>
            <a:off x="6756400" y="2009672"/>
            <a:ext cx="4572000" cy="367768"/>
            <a:chOff x="3219450" y="3190874"/>
            <a:chExt cx="5752652" cy="484608"/>
          </a:xfrm>
        </p:grpSpPr>
        <p:sp>
          <p:nvSpPr>
            <p:cNvPr id="150" name="Freeform: Shape 156">
              <a:extLst>
                <a:ext uri="{FF2B5EF4-FFF2-40B4-BE49-F238E27FC236}">
                  <a16:creationId xmlns:a16="http://schemas.microsoft.com/office/drawing/2014/main" id="{EBF58565-976F-4E09-9880-B203C21E3E83}"/>
                </a:ext>
              </a:extLst>
            </p:cNvPr>
            <p:cNvSpPr/>
            <p:nvPr/>
          </p:nvSpPr>
          <p:spPr>
            <a:xfrm>
              <a:off x="3219450" y="3190874"/>
              <a:ext cx="5752652" cy="432955"/>
            </a:xfrm>
            <a:custGeom>
              <a:avLst/>
              <a:gdLst>
                <a:gd name="connsiteX0" fmla="*/ 5752653 w 5752652"/>
                <a:gd name="connsiteY0" fmla="*/ 432955 h 432955"/>
                <a:gd name="connsiteX1" fmla="*/ 5169103 w 5752652"/>
                <a:gd name="connsiteY1" fmla="*/ 432955 h 432955"/>
                <a:gd name="connsiteX2" fmla="*/ 5169103 w 5752652"/>
                <a:gd name="connsiteY2" fmla="*/ 210830 h 432955"/>
                <a:gd name="connsiteX3" fmla="*/ 2947854 w 5752652"/>
                <a:gd name="connsiteY3" fmla="*/ 210830 h 432955"/>
                <a:gd name="connsiteX4" fmla="*/ 2947854 w 5752652"/>
                <a:gd name="connsiteY4" fmla="*/ 146828 h 432955"/>
                <a:gd name="connsiteX5" fmla="*/ 2921499 w 5752652"/>
                <a:gd name="connsiteY5" fmla="*/ 146828 h 432955"/>
                <a:gd name="connsiteX6" fmla="*/ 2921499 w 5752652"/>
                <a:gd name="connsiteY6" fmla="*/ 71532 h 432955"/>
                <a:gd name="connsiteX7" fmla="*/ 2872559 w 5752652"/>
                <a:gd name="connsiteY7" fmla="*/ 71532 h 432955"/>
                <a:gd name="connsiteX8" fmla="*/ 2872559 w 5752652"/>
                <a:gd name="connsiteY8" fmla="*/ 0 h 432955"/>
                <a:gd name="connsiteX9" fmla="*/ 0 w 5752652"/>
                <a:gd name="connsiteY9" fmla="*/ 0 h 43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2652" h="432955">
                  <a:moveTo>
                    <a:pt x="5752653" y="432955"/>
                  </a:moveTo>
                  <a:lnTo>
                    <a:pt x="5169103" y="432955"/>
                  </a:lnTo>
                  <a:lnTo>
                    <a:pt x="5169103" y="210830"/>
                  </a:lnTo>
                  <a:lnTo>
                    <a:pt x="2947854" y="210830"/>
                  </a:lnTo>
                  <a:lnTo>
                    <a:pt x="2947854" y="146828"/>
                  </a:lnTo>
                  <a:lnTo>
                    <a:pt x="2921499" y="146828"/>
                  </a:lnTo>
                  <a:lnTo>
                    <a:pt x="2921499" y="71532"/>
                  </a:lnTo>
                  <a:lnTo>
                    <a:pt x="2872559" y="71532"/>
                  </a:lnTo>
                  <a:lnTo>
                    <a:pt x="2872559"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51" name="Freeform: Shape 157">
              <a:extLst>
                <a:ext uri="{FF2B5EF4-FFF2-40B4-BE49-F238E27FC236}">
                  <a16:creationId xmlns:a16="http://schemas.microsoft.com/office/drawing/2014/main" id="{FC98B660-E52E-4ADE-AEA9-9034709E129E}"/>
                </a:ext>
              </a:extLst>
            </p:cNvPr>
            <p:cNvSpPr/>
            <p:nvPr/>
          </p:nvSpPr>
          <p:spPr>
            <a:xfrm>
              <a:off x="6261430"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52" name="Freeform: Shape 158">
              <a:extLst>
                <a:ext uri="{FF2B5EF4-FFF2-40B4-BE49-F238E27FC236}">
                  <a16:creationId xmlns:a16="http://schemas.microsoft.com/office/drawing/2014/main" id="{AC0EC112-B351-4289-866D-7AF0496E40BA}"/>
                </a:ext>
              </a:extLst>
            </p:cNvPr>
            <p:cNvSpPr/>
            <p:nvPr/>
          </p:nvSpPr>
          <p:spPr>
            <a:xfrm>
              <a:off x="6394780"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53" name="Freeform: Shape 159">
              <a:extLst>
                <a:ext uri="{FF2B5EF4-FFF2-40B4-BE49-F238E27FC236}">
                  <a16:creationId xmlns:a16="http://schemas.microsoft.com/office/drawing/2014/main" id="{4A247AFB-8B98-4757-8441-7E077D8CFBD6}"/>
                </a:ext>
              </a:extLst>
            </p:cNvPr>
            <p:cNvSpPr/>
            <p:nvPr/>
          </p:nvSpPr>
          <p:spPr>
            <a:xfrm>
              <a:off x="7042480"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54" name="Freeform: Shape 160">
              <a:extLst>
                <a:ext uri="{FF2B5EF4-FFF2-40B4-BE49-F238E27FC236}">
                  <a16:creationId xmlns:a16="http://schemas.microsoft.com/office/drawing/2014/main" id="{5E0ACE7B-FCD3-4417-8EE2-471ACE5D758C}"/>
                </a:ext>
              </a:extLst>
            </p:cNvPr>
            <p:cNvSpPr/>
            <p:nvPr/>
          </p:nvSpPr>
          <p:spPr>
            <a:xfrm>
              <a:off x="7080580"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55" name="Freeform: Shape 161">
              <a:extLst>
                <a:ext uri="{FF2B5EF4-FFF2-40B4-BE49-F238E27FC236}">
                  <a16:creationId xmlns:a16="http://schemas.microsoft.com/office/drawing/2014/main" id="{5B85D788-00A6-4DDF-9344-3FCE39530270}"/>
                </a:ext>
              </a:extLst>
            </p:cNvPr>
            <p:cNvSpPr/>
            <p:nvPr/>
          </p:nvSpPr>
          <p:spPr>
            <a:xfrm>
              <a:off x="7137730"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56" name="Freeform: Shape 162">
              <a:extLst>
                <a:ext uri="{FF2B5EF4-FFF2-40B4-BE49-F238E27FC236}">
                  <a16:creationId xmlns:a16="http://schemas.microsoft.com/office/drawing/2014/main" id="{24AFCEC1-013B-4B9D-93B9-CDE75FD9599B}"/>
                </a:ext>
              </a:extLst>
            </p:cNvPr>
            <p:cNvSpPr/>
            <p:nvPr/>
          </p:nvSpPr>
          <p:spPr>
            <a:xfrm>
              <a:off x="7175830"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57" name="Freeform: Shape 163">
              <a:extLst>
                <a:ext uri="{FF2B5EF4-FFF2-40B4-BE49-F238E27FC236}">
                  <a16:creationId xmlns:a16="http://schemas.microsoft.com/office/drawing/2014/main" id="{8429CE61-1E16-406F-9B79-7F7D01B42C09}"/>
                </a:ext>
              </a:extLst>
            </p:cNvPr>
            <p:cNvSpPr/>
            <p:nvPr/>
          </p:nvSpPr>
          <p:spPr>
            <a:xfrm>
              <a:off x="7347280"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58" name="Freeform: Shape 164">
              <a:extLst>
                <a:ext uri="{FF2B5EF4-FFF2-40B4-BE49-F238E27FC236}">
                  <a16:creationId xmlns:a16="http://schemas.microsoft.com/office/drawing/2014/main" id="{E7096816-A6EF-4F8E-B8CD-18AA8A409C89}"/>
                </a:ext>
              </a:extLst>
            </p:cNvPr>
            <p:cNvSpPr/>
            <p:nvPr/>
          </p:nvSpPr>
          <p:spPr>
            <a:xfrm>
              <a:off x="7442530"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59" name="Freeform: Shape 165">
              <a:extLst>
                <a:ext uri="{FF2B5EF4-FFF2-40B4-BE49-F238E27FC236}">
                  <a16:creationId xmlns:a16="http://schemas.microsoft.com/office/drawing/2014/main" id="{90792C01-F73C-4CAD-96C7-6711E72FBBE9}"/>
                </a:ext>
              </a:extLst>
            </p:cNvPr>
            <p:cNvSpPr/>
            <p:nvPr/>
          </p:nvSpPr>
          <p:spPr>
            <a:xfrm>
              <a:off x="7537780"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60" name="Freeform: Shape 166">
              <a:extLst>
                <a:ext uri="{FF2B5EF4-FFF2-40B4-BE49-F238E27FC236}">
                  <a16:creationId xmlns:a16="http://schemas.microsoft.com/office/drawing/2014/main" id="{655538FE-80AF-4AE0-B145-FCBD95E96411}"/>
                </a:ext>
              </a:extLst>
            </p:cNvPr>
            <p:cNvSpPr/>
            <p:nvPr/>
          </p:nvSpPr>
          <p:spPr>
            <a:xfrm>
              <a:off x="7613980"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61" name="Freeform: Shape 167">
              <a:extLst>
                <a:ext uri="{FF2B5EF4-FFF2-40B4-BE49-F238E27FC236}">
                  <a16:creationId xmlns:a16="http://schemas.microsoft.com/office/drawing/2014/main" id="{3701AB88-115B-43B6-8606-E24BFDCD97A7}"/>
                </a:ext>
              </a:extLst>
            </p:cNvPr>
            <p:cNvSpPr/>
            <p:nvPr/>
          </p:nvSpPr>
          <p:spPr>
            <a:xfrm>
              <a:off x="7671139"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62" name="Freeform: Shape 168">
              <a:extLst>
                <a:ext uri="{FF2B5EF4-FFF2-40B4-BE49-F238E27FC236}">
                  <a16:creationId xmlns:a16="http://schemas.microsoft.com/office/drawing/2014/main" id="{3F7D508E-3A2C-4657-81FB-FC9E3C1DC2C2}"/>
                </a:ext>
              </a:extLst>
            </p:cNvPr>
            <p:cNvSpPr/>
            <p:nvPr/>
          </p:nvSpPr>
          <p:spPr>
            <a:xfrm>
              <a:off x="7709239"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63" name="Freeform: Shape 169">
              <a:extLst>
                <a:ext uri="{FF2B5EF4-FFF2-40B4-BE49-F238E27FC236}">
                  <a16:creationId xmlns:a16="http://schemas.microsoft.com/office/drawing/2014/main" id="{4C8AE37B-DB26-4D88-99C9-8AB45AB77466}"/>
                </a:ext>
              </a:extLst>
            </p:cNvPr>
            <p:cNvSpPr/>
            <p:nvPr/>
          </p:nvSpPr>
          <p:spPr>
            <a:xfrm>
              <a:off x="7728289"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64" name="Freeform: Shape 170">
              <a:extLst>
                <a:ext uri="{FF2B5EF4-FFF2-40B4-BE49-F238E27FC236}">
                  <a16:creationId xmlns:a16="http://schemas.microsoft.com/office/drawing/2014/main" id="{B57BC09E-43B6-416B-A5F7-C276FD56A0DF}"/>
                </a:ext>
              </a:extLst>
            </p:cNvPr>
            <p:cNvSpPr/>
            <p:nvPr/>
          </p:nvSpPr>
          <p:spPr>
            <a:xfrm>
              <a:off x="7842589"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65" name="Freeform: Shape 171">
              <a:extLst>
                <a:ext uri="{FF2B5EF4-FFF2-40B4-BE49-F238E27FC236}">
                  <a16:creationId xmlns:a16="http://schemas.microsoft.com/office/drawing/2014/main" id="{F03589A6-DF36-458F-9EA6-93ABB606AB69}"/>
                </a:ext>
              </a:extLst>
            </p:cNvPr>
            <p:cNvSpPr/>
            <p:nvPr/>
          </p:nvSpPr>
          <p:spPr>
            <a:xfrm>
              <a:off x="7861639"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66" name="Freeform: Shape 172">
              <a:extLst>
                <a:ext uri="{FF2B5EF4-FFF2-40B4-BE49-F238E27FC236}">
                  <a16:creationId xmlns:a16="http://schemas.microsoft.com/office/drawing/2014/main" id="{02236E3F-EC70-4A86-90BA-5C952523AC12}"/>
                </a:ext>
              </a:extLst>
            </p:cNvPr>
            <p:cNvSpPr/>
            <p:nvPr/>
          </p:nvSpPr>
          <p:spPr>
            <a:xfrm>
              <a:off x="7918789"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67" name="Freeform: Shape 173">
              <a:extLst>
                <a:ext uri="{FF2B5EF4-FFF2-40B4-BE49-F238E27FC236}">
                  <a16:creationId xmlns:a16="http://schemas.microsoft.com/office/drawing/2014/main" id="{5E366A54-257A-49EE-8D60-C1BA94A75DFC}"/>
                </a:ext>
              </a:extLst>
            </p:cNvPr>
            <p:cNvSpPr/>
            <p:nvPr/>
          </p:nvSpPr>
          <p:spPr>
            <a:xfrm>
              <a:off x="7975939"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68" name="Freeform: Shape 174">
              <a:extLst>
                <a:ext uri="{FF2B5EF4-FFF2-40B4-BE49-F238E27FC236}">
                  <a16:creationId xmlns:a16="http://schemas.microsoft.com/office/drawing/2014/main" id="{224DE7C9-4464-4A8D-A526-7567A2095828}"/>
                </a:ext>
              </a:extLst>
            </p:cNvPr>
            <p:cNvSpPr/>
            <p:nvPr/>
          </p:nvSpPr>
          <p:spPr>
            <a:xfrm>
              <a:off x="8052139"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69" name="Freeform: Shape 175">
              <a:extLst>
                <a:ext uri="{FF2B5EF4-FFF2-40B4-BE49-F238E27FC236}">
                  <a16:creationId xmlns:a16="http://schemas.microsoft.com/office/drawing/2014/main" id="{65163704-CFD8-4A3E-A1FC-F1630651D796}"/>
                </a:ext>
              </a:extLst>
            </p:cNvPr>
            <p:cNvSpPr/>
            <p:nvPr/>
          </p:nvSpPr>
          <p:spPr>
            <a:xfrm>
              <a:off x="8090239"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70" name="Freeform: Shape 176">
              <a:extLst>
                <a:ext uri="{FF2B5EF4-FFF2-40B4-BE49-F238E27FC236}">
                  <a16:creationId xmlns:a16="http://schemas.microsoft.com/office/drawing/2014/main" id="{857B395F-0B3B-4A65-9E99-3EDEBF34DF6D}"/>
                </a:ext>
              </a:extLst>
            </p:cNvPr>
            <p:cNvSpPr/>
            <p:nvPr/>
          </p:nvSpPr>
          <p:spPr>
            <a:xfrm>
              <a:off x="8185489"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71" name="Freeform: Shape 177">
              <a:extLst>
                <a:ext uri="{FF2B5EF4-FFF2-40B4-BE49-F238E27FC236}">
                  <a16:creationId xmlns:a16="http://schemas.microsoft.com/office/drawing/2014/main" id="{0CCBE9BC-86BD-417C-B7E9-920244232F21}"/>
                </a:ext>
              </a:extLst>
            </p:cNvPr>
            <p:cNvSpPr/>
            <p:nvPr/>
          </p:nvSpPr>
          <p:spPr>
            <a:xfrm>
              <a:off x="8223589"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72" name="Freeform: Shape 178">
              <a:extLst>
                <a:ext uri="{FF2B5EF4-FFF2-40B4-BE49-F238E27FC236}">
                  <a16:creationId xmlns:a16="http://schemas.microsoft.com/office/drawing/2014/main" id="{9C749C04-7CF7-4FC6-B922-4423E95F555A}"/>
                </a:ext>
              </a:extLst>
            </p:cNvPr>
            <p:cNvSpPr/>
            <p:nvPr/>
          </p:nvSpPr>
          <p:spPr>
            <a:xfrm>
              <a:off x="8261689"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73" name="Freeform: Shape 179">
              <a:extLst>
                <a:ext uri="{FF2B5EF4-FFF2-40B4-BE49-F238E27FC236}">
                  <a16:creationId xmlns:a16="http://schemas.microsoft.com/office/drawing/2014/main" id="{3E0B0508-EFD1-4BA5-A628-B8C6C9085904}"/>
                </a:ext>
              </a:extLst>
            </p:cNvPr>
            <p:cNvSpPr/>
            <p:nvPr/>
          </p:nvSpPr>
          <p:spPr>
            <a:xfrm>
              <a:off x="8318839" y="335688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74" name="Freeform: Shape 180">
              <a:extLst>
                <a:ext uri="{FF2B5EF4-FFF2-40B4-BE49-F238E27FC236}">
                  <a16:creationId xmlns:a16="http://schemas.microsoft.com/office/drawing/2014/main" id="{31F26515-CA3E-41E9-9008-F08159FF7899}"/>
                </a:ext>
              </a:extLst>
            </p:cNvPr>
            <p:cNvSpPr/>
            <p:nvPr/>
          </p:nvSpPr>
          <p:spPr>
            <a:xfrm>
              <a:off x="8471239" y="358548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75" name="Freeform: Shape 181">
              <a:extLst>
                <a:ext uri="{FF2B5EF4-FFF2-40B4-BE49-F238E27FC236}">
                  <a16:creationId xmlns:a16="http://schemas.microsoft.com/office/drawing/2014/main" id="{B2981DD9-B98E-472E-A210-8A72CA030DDA}"/>
                </a:ext>
              </a:extLst>
            </p:cNvPr>
            <p:cNvSpPr/>
            <p:nvPr/>
          </p:nvSpPr>
          <p:spPr>
            <a:xfrm>
              <a:off x="8623639" y="358548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76" name="Freeform: Shape 182">
              <a:extLst>
                <a:ext uri="{FF2B5EF4-FFF2-40B4-BE49-F238E27FC236}">
                  <a16:creationId xmlns:a16="http://schemas.microsoft.com/office/drawing/2014/main" id="{E779CB21-F0C8-4104-9EDA-D803F9A3078A}"/>
                </a:ext>
              </a:extLst>
            </p:cNvPr>
            <p:cNvSpPr/>
            <p:nvPr/>
          </p:nvSpPr>
          <p:spPr>
            <a:xfrm>
              <a:off x="8661739" y="358548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77" name="Freeform: Shape 183">
              <a:extLst>
                <a:ext uri="{FF2B5EF4-FFF2-40B4-BE49-F238E27FC236}">
                  <a16:creationId xmlns:a16="http://schemas.microsoft.com/office/drawing/2014/main" id="{7CAD79BC-DDD6-4535-A1E4-C9C4312E43EF}"/>
                </a:ext>
              </a:extLst>
            </p:cNvPr>
            <p:cNvSpPr/>
            <p:nvPr/>
          </p:nvSpPr>
          <p:spPr>
            <a:xfrm>
              <a:off x="8756989" y="358548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78" name="Freeform: Shape 184">
              <a:extLst>
                <a:ext uri="{FF2B5EF4-FFF2-40B4-BE49-F238E27FC236}">
                  <a16:creationId xmlns:a16="http://schemas.microsoft.com/office/drawing/2014/main" id="{5157CA12-A499-4470-857B-4F41E8642135}"/>
                </a:ext>
              </a:extLst>
            </p:cNvPr>
            <p:cNvSpPr/>
            <p:nvPr/>
          </p:nvSpPr>
          <p:spPr>
            <a:xfrm>
              <a:off x="8814139" y="358548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79" name="Freeform: Shape 185">
              <a:extLst>
                <a:ext uri="{FF2B5EF4-FFF2-40B4-BE49-F238E27FC236}">
                  <a16:creationId xmlns:a16="http://schemas.microsoft.com/office/drawing/2014/main" id="{BF7549CC-8BDC-4001-950E-16781DE78B8D}"/>
                </a:ext>
              </a:extLst>
            </p:cNvPr>
            <p:cNvSpPr/>
            <p:nvPr/>
          </p:nvSpPr>
          <p:spPr>
            <a:xfrm>
              <a:off x="8833189" y="358548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80" name="Freeform: Shape 186">
              <a:extLst>
                <a:ext uri="{FF2B5EF4-FFF2-40B4-BE49-F238E27FC236}">
                  <a16:creationId xmlns:a16="http://schemas.microsoft.com/office/drawing/2014/main" id="{5A7EC198-BE61-4150-B401-4311FAD10693}"/>
                </a:ext>
              </a:extLst>
            </p:cNvPr>
            <p:cNvSpPr/>
            <p:nvPr/>
          </p:nvSpPr>
          <p:spPr>
            <a:xfrm>
              <a:off x="8890339" y="358548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81" name="Freeform: Shape 187">
              <a:extLst>
                <a:ext uri="{FF2B5EF4-FFF2-40B4-BE49-F238E27FC236}">
                  <a16:creationId xmlns:a16="http://schemas.microsoft.com/office/drawing/2014/main" id="{2141DAAB-B78C-4C90-8794-23F78C0B05E7}"/>
                </a:ext>
              </a:extLst>
            </p:cNvPr>
            <p:cNvSpPr/>
            <p:nvPr/>
          </p:nvSpPr>
          <p:spPr>
            <a:xfrm>
              <a:off x="8947489" y="358548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grpSp>
      <p:sp>
        <p:nvSpPr>
          <p:cNvPr id="182" name="Graphic 225">
            <a:extLst>
              <a:ext uri="{FF2B5EF4-FFF2-40B4-BE49-F238E27FC236}">
                <a16:creationId xmlns:a16="http://schemas.microsoft.com/office/drawing/2014/main" id="{2A50387D-F62F-4DDB-A768-C7A6C466E8D9}"/>
              </a:ext>
            </a:extLst>
          </p:cNvPr>
          <p:cNvSpPr/>
          <p:nvPr/>
        </p:nvSpPr>
        <p:spPr>
          <a:xfrm>
            <a:off x="9030653" y="2035174"/>
            <a:ext cx="2236788" cy="890906"/>
          </a:xfrm>
          <a:custGeom>
            <a:avLst/>
            <a:gdLst>
              <a:gd name="connsiteX0" fmla="*/ 0 w 2847393"/>
              <a:gd name="connsiteY0" fmla="*/ 0 h 1164726"/>
              <a:gd name="connsiteX1" fmla="*/ 37898 w 2847393"/>
              <a:gd name="connsiteY1" fmla="*/ 0 h 1164726"/>
              <a:gd name="connsiteX2" fmla="*/ 37898 w 2847393"/>
              <a:gd name="connsiteY2" fmla="*/ 27792 h 1164726"/>
              <a:gd name="connsiteX3" fmla="*/ 68216 w 2847393"/>
              <a:gd name="connsiteY3" fmla="*/ 27792 h 1164726"/>
              <a:gd name="connsiteX4" fmla="*/ 68216 w 2847393"/>
              <a:gd name="connsiteY4" fmla="*/ 53057 h 1164726"/>
              <a:gd name="connsiteX5" fmla="*/ 2301669 w 2847393"/>
              <a:gd name="connsiteY5" fmla="*/ 53057 h 1164726"/>
              <a:gd name="connsiteX6" fmla="*/ 2301669 w 2847393"/>
              <a:gd name="connsiteY6" fmla="*/ 126326 h 1164726"/>
              <a:gd name="connsiteX7" fmla="*/ 2847394 w 2847393"/>
              <a:gd name="connsiteY7" fmla="*/ 126326 h 1164726"/>
              <a:gd name="connsiteX8" fmla="*/ 2847394 w 2847393"/>
              <a:gd name="connsiteY8" fmla="*/ 1164727 h 1164726"/>
              <a:gd name="connsiteX9" fmla="*/ 2311775 w 2847393"/>
              <a:gd name="connsiteY9" fmla="*/ 1164727 h 1164726"/>
              <a:gd name="connsiteX10" fmla="*/ 2311775 w 2847393"/>
              <a:gd name="connsiteY10" fmla="*/ 578574 h 1164726"/>
              <a:gd name="connsiteX11" fmla="*/ 93481 w 2847393"/>
              <a:gd name="connsiteY11" fmla="*/ 578574 h 1164726"/>
              <a:gd name="connsiteX12" fmla="*/ 93481 w 2847393"/>
              <a:gd name="connsiteY12" fmla="*/ 500252 h 1164726"/>
              <a:gd name="connsiteX13" fmla="*/ 60637 w 2847393"/>
              <a:gd name="connsiteY13" fmla="*/ 500252 h 1164726"/>
              <a:gd name="connsiteX14" fmla="*/ 60637 w 2847393"/>
              <a:gd name="connsiteY14" fmla="*/ 442142 h 1164726"/>
              <a:gd name="connsiteX15" fmla="*/ 15159 w 2847393"/>
              <a:gd name="connsiteY15" fmla="*/ 442142 h 1164726"/>
              <a:gd name="connsiteX16" fmla="*/ 15159 w 2847393"/>
              <a:gd name="connsiteY16" fmla="*/ 70743 h 1164726"/>
              <a:gd name="connsiteX17" fmla="*/ 0 w 2847393"/>
              <a:gd name="connsiteY17" fmla="*/ 70743 h 11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7393" h="1164726">
                <a:moveTo>
                  <a:pt x="0" y="0"/>
                </a:moveTo>
                <a:lnTo>
                  <a:pt x="37898" y="0"/>
                </a:lnTo>
                <a:lnTo>
                  <a:pt x="37898" y="27792"/>
                </a:lnTo>
                <a:lnTo>
                  <a:pt x="68216" y="27792"/>
                </a:lnTo>
                <a:lnTo>
                  <a:pt x="68216" y="53057"/>
                </a:lnTo>
                <a:lnTo>
                  <a:pt x="2301669" y="53057"/>
                </a:lnTo>
                <a:lnTo>
                  <a:pt x="2301669" y="126326"/>
                </a:lnTo>
                <a:lnTo>
                  <a:pt x="2847394" y="126326"/>
                </a:lnTo>
                <a:lnTo>
                  <a:pt x="2847394" y="1164727"/>
                </a:lnTo>
                <a:lnTo>
                  <a:pt x="2311775" y="1164727"/>
                </a:lnTo>
                <a:lnTo>
                  <a:pt x="2311775" y="578574"/>
                </a:lnTo>
                <a:lnTo>
                  <a:pt x="93481" y="578574"/>
                </a:lnTo>
                <a:lnTo>
                  <a:pt x="93481" y="500252"/>
                </a:lnTo>
                <a:lnTo>
                  <a:pt x="60637" y="500252"/>
                </a:lnTo>
                <a:lnTo>
                  <a:pt x="60637" y="442142"/>
                </a:lnTo>
                <a:lnTo>
                  <a:pt x="15159" y="442142"/>
                </a:lnTo>
                <a:lnTo>
                  <a:pt x="15159" y="70743"/>
                </a:lnTo>
                <a:lnTo>
                  <a:pt x="0" y="70743"/>
                </a:lnTo>
                <a:close/>
              </a:path>
            </a:pathLst>
          </a:custGeom>
          <a:solidFill>
            <a:schemeClr val="accent3">
              <a:lumMod val="40000"/>
              <a:lumOff val="60000"/>
              <a:alpha val="3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graphicFrame>
        <p:nvGraphicFramePr>
          <p:cNvPr id="183" name="Tableau 35"/>
          <p:cNvGraphicFramePr>
            <a:graphicFrameLocks noGrp="1"/>
          </p:cNvGraphicFramePr>
          <p:nvPr>
            <p:extLst>
              <p:ext uri="{D42A27DB-BD31-4B8C-83A1-F6EECF244321}">
                <p14:modId xmlns:p14="http://schemas.microsoft.com/office/powerpoint/2010/main" val="1178840296"/>
              </p:ext>
            </p:extLst>
          </p:nvPr>
        </p:nvGraphicFramePr>
        <p:xfrm>
          <a:off x="911863" y="3593728"/>
          <a:ext cx="4208147" cy="662821"/>
        </p:xfrm>
        <a:graphic>
          <a:graphicData uri="http://schemas.openxmlformats.org/drawingml/2006/table">
            <a:tbl>
              <a:tblPr firstRow="1" bandRow="1"/>
              <a:tblGrid>
                <a:gridCol w="1302068">
                  <a:extLst>
                    <a:ext uri="{9D8B030D-6E8A-4147-A177-3AD203B41FA5}">
                      <a16:colId xmlns:a16="http://schemas.microsoft.com/office/drawing/2014/main" val="4252120401"/>
                    </a:ext>
                  </a:extLst>
                </a:gridCol>
                <a:gridCol w="968693">
                  <a:extLst>
                    <a:ext uri="{9D8B030D-6E8A-4147-A177-3AD203B41FA5}">
                      <a16:colId xmlns:a16="http://schemas.microsoft.com/office/drawing/2014/main" val="1315094035"/>
                    </a:ext>
                  </a:extLst>
                </a:gridCol>
                <a:gridCol w="968693">
                  <a:extLst>
                    <a:ext uri="{9D8B030D-6E8A-4147-A177-3AD203B41FA5}">
                      <a16:colId xmlns:a16="http://schemas.microsoft.com/office/drawing/2014/main" val="3374320601"/>
                    </a:ext>
                  </a:extLst>
                </a:gridCol>
                <a:gridCol w="968693">
                  <a:extLst>
                    <a:ext uri="{9D8B030D-6E8A-4147-A177-3AD203B41FA5}">
                      <a16:colId xmlns:a16="http://schemas.microsoft.com/office/drawing/2014/main" val="1785675961"/>
                    </a:ext>
                  </a:extLst>
                </a:gridCol>
              </a:tblGrid>
              <a:tr h="266581">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endParaRPr lang="fr-FR" sz="1000" dirty="0">
                        <a:solidFill>
                          <a:schemeClr val="tx1"/>
                        </a:solidFill>
                      </a:endParaRPr>
                    </a:p>
                  </a:txBody>
                  <a:tcPr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ja-JP" sz="1000" noProof="0">
                          <a:solidFill>
                            <a:schemeClr val="tx1"/>
                          </a:solidFill>
                        </a:rPr>
                        <a:t>12 m</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ja-JP" sz="1000" noProof="0">
                          <a:solidFill>
                            <a:schemeClr val="tx1"/>
                          </a:solidFill>
                        </a:rPr>
                        <a:t>24 mo</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ja-JP" sz="1000" noProof="0">
                          <a:solidFill>
                            <a:schemeClr val="tx1"/>
                          </a:solidFill>
                        </a:rPr>
                        <a:t>36 mo</a:t>
                      </a: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721409"/>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ja-JP" sz="1000"/>
                        <a:t>DoR 率, % </a:t>
                      </a:r>
                      <a:br>
                        <a:rPr lang="ja-JP" sz="1000"/>
                      </a:br>
                      <a:r>
                        <a:rPr lang="ja-JP" sz="1000"/>
                        <a:t>(95%CI)</a:t>
                      </a:r>
                    </a:p>
                  </a:txBody>
                  <a:tcPr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ja-JP" sz="1000" dirty="0">
                          <a:solidFill>
                            <a:srgbClr val="4D4D4D"/>
                          </a:solidFill>
                        </a:rPr>
                        <a:t>92.3 </a:t>
                      </a:r>
                      <a:br>
                        <a:rPr lang="ja-JP" sz="1000" dirty="0">
                          <a:solidFill>
                            <a:srgbClr val="4D4D4D"/>
                          </a:solidFill>
                        </a:rPr>
                      </a:br>
                      <a:r>
                        <a:rPr lang="ja-JP" sz="1000" dirty="0">
                          <a:solidFill>
                            <a:srgbClr val="4D4D4D"/>
                          </a:solidFill>
                        </a:rPr>
                        <a:t>(77.9、97.4) </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ja-JP" sz="1000">
                          <a:solidFill>
                            <a:srgbClr val="4D4D4D"/>
                          </a:solidFill>
                        </a:rPr>
                        <a:t>86.3 </a:t>
                      </a:r>
                    </a:p>
                    <a:p>
                      <a:pPr algn="ctr"/>
                      <a:r>
                        <a:rPr lang="ja-JP" sz="1000">
                          <a:solidFill>
                            <a:srgbClr val="4D4D4D"/>
                          </a:solidFill>
                        </a:rPr>
                        <a:t>(70.1、</a:t>
                      </a:r>
                      <a:r>
                        <a:rPr lang="ja-JP" sz="1000" baseline="0">
                          <a:solidFill>
                            <a:srgbClr val="4D4D4D"/>
                          </a:solidFill>
                        </a:rPr>
                        <a:t> </a:t>
                      </a:r>
                      <a:r>
                        <a:rPr lang="ja-JP" sz="1000">
                          <a:solidFill>
                            <a:srgbClr val="4D4D4D"/>
                          </a:solidFill>
                        </a:rPr>
                        <a:t>94.1)</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dirty="0">
                          <a:solidFill>
                            <a:srgbClr val="4D4D4D"/>
                          </a:solidFill>
                        </a:rPr>
                        <a:t>82.2 </a:t>
                      </a:r>
                      <a:br>
                        <a:rPr lang="ja-JP" sz="1000" dirty="0">
                          <a:solidFill>
                            <a:srgbClr val="4D4D4D"/>
                          </a:solidFill>
                        </a:rPr>
                      </a:br>
                      <a:r>
                        <a:rPr lang="ja-JP" sz="1000" dirty="0">
                          <a:solidFill>
                            <a:srgbClr val="4D4D4D"/>
                          </a:solidFill>
                        </a:rPr>
                        <a:t>(64.0,</a:t>
                      </a:r>
                      <a:r>
                        <a:rPr lang="ja-JP" sz="1000" baseline="0" dirty="0">
                          <a:solidFill>
                            <a:srgbClr val="4D4D4D"/>
                          </a:solidFill>
                        </a:rPr>
                        <a:t> </a:t>
                      </a:r>
                      <a:r>
                        <a:rPr lang="ja-JP" sz="1000" dirty="0">
                          <a:solidFill>
                            <a:srgbClr val="4D4D4D"/>
                          </a:solidFill>
                        </a:rPr>
                        <a:t>91.8)</a:t>
                      </a: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056361"/>
                  </a:ext>
                </a:extLst>
              </a:tr>
            </a:tbl>
          </a:graphicData>
        </a:graphic>
      </p:graphicFrame>
      <p:graphicFrame>
        <p:nvGraphicFramePr>
          <p:cNvPr id="184" name="Tableau 35"/>
          <p:cNvGraphicFramePr>
            <a:graphicFrameLocks noGrp="1"/>
          </p:cNvGraphicFramePr>
          <p:nvPr>
            <p:extLst>
              <p:ext uri="{D42A27DB-BD31-4B8C-83A1-F6EECF244321}">
                <p14:modId xmlns:p14="http://schemas.microsoft.com/office/powerpoint/2010/main" val="335187437"/>
              </p:ext>
            </p:extLst>
          </p:nvPr>
        </p:nvGraphicFramePr>
        <p:xfrm>
          <a:off x="6739048" y="3593728"/>
          <a:ext cx="4208147" cy="662821"/>
        </p:xfrm>
        <a:graphic>
          <a:graphicData uri="http://schemas.openxmlformats.org/drawingml/2006/table">
            <a:tbl>
              <a:tblPr firstRow="1" bandRow="1"/>
              <a:tblGrid>
                <a:gridCol w="1083456">
                  <a:extLst>
                    <a:ext uri="{9D8B030D-6E8A-4147-A177-3AD203B41FA5}">
                      <a16:colId xmlns:a16="http://schemas.microsoft.com/office/drawing/2014/main" val="4252120401"/>
                    </a:ext>
                  </a:extLst>
                </a:gridCol>
                <a:gridCol w="1187305">
                  <a:extLst>
                    <a:ext uri="{9D8B030D-6E8A-4147-A177-3AD203B41FA5}">
                      <a16:colId xmlns:a16="http://schemas.microsoft.com/office/drawing/2014/main" val="1315094035"/>
                    </a:ext>
                  </a:extLst>
                </a:gridCol>
                <a:gridCol w="968693">
                  <a:extLst>
                    <a:ext uri="{9D8B030D-6E8A-4147-A177-3AD203B41FA5}">
                      <a16:colId xmlns:a16="http://schemas.microsoft.com/office/drawing/2014/main" val="3374320601"/>
                    </a:ext>
                  </a:extLst>
                </a:gridCol>
                <a:gridCol w="968693">
                  <a:extLst>
                    <a:ext uri="{9D8B030D-6E8A-4147-A177-3AD203B41FA5}">
                      <a16:colId xmlns:a16="http://schemas.microsoft.com/office/drawing/2014/main" val="1785675961"/>
                    </a:ext>
                  </a:extLst>
                </a:gridCol>
              </a:tblGrid>
              <a:tr h="266581">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endParaRPr lang="fr-FR" sz="1000" dirty="0">
                        <a:solidFill>
                          <a:schemeClr val="tx1"/>
                        </a:solidFill>
                      </a:endParaRPr>
                    </a:p>
                  </a:txBody>
                  <a:tcPr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ja-JP" sz="1000" noProof="0">
                          <a:solidFill>
                            <a:schemeClr val="tx1"/>
                          </a:solidFill>
                        </a:rPr>
                        <a:t>12 m</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ja-JP" sz="1000" noProof="0">
                          <a:solidFill>
                            <a:schemeClr val="tx1"/>
                          </a:solidFill>
                        </a:rPr>
                        <a:t>24 mo</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ja-JP" sz="1000" noProof="0">
                          <a:solidFill>
                            <a:schemeClr val="tx1"/>
                          </a:solidFill>
                        </a:rPr>
                        <a:t>36 mo</a:t>
                      </a: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721409"/>
                  </a:ext>
                </a:extLst>
              </a:tr>
              <a:tr h="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ja-JP" sz="1000"/>
                        <a:t>PFS率、% (95%CI)</a:t>
                      </a:r>
                    </a:p>
                  </a:txBody>
                  <a:tcPr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ja-JP" sz="1000" dirty="0">
                          <a:solidFill>
                            <a:srgbClr val="4D4D4D"/>
                          </a:solidFill>
                        </a:rPr>
                        <a:t>100.0 </a:t>
                      </a:r>
                      <a:br>
                        <a:rPr lang="ja-JP" sz="1000" dirty="0">
                          <a:solidFill>
                            <a:srgbClr val="4D4D4D"/>
                          </a:solidFill>
                        </a:rPr>
                      </a:br>
                      <a:r>
                        <a:rPr lang="ja-JP" sz="1000" dirty="0">
                          <a:solidFill>
                            <a:srgbClr val="4D4D4D"/>
                          </a:solidFill>
                        </a:rPr>
                        <a:t>(100.0、100.0) </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ja-JP" sz="1000" dirty="0">
                          <a:solidFill>
                            <a:srgbClr val="4D4D4D"/>
                          </a:solidFill>
                        </a:rPr>
                        <a:t>92.9 </a:t>
                      </a:r>
                      <a:br>
                        <a:rPr lang="ja-JP" sz="1000" dirty="0">
                          <a:solidFill>
                            <a:srgbClr val="4D4D4D"/>
                          </a:solidFill>
                        </a:rPr>
                      </a:br>
                      <a:r>
                        <a:rPr lang="ja-JP" sz="1000" dirty="0">
                          <a:solidFill>
                            <a:srgbClr val="4D4D4D"/>
                          </a:solidFill>
                        </a:rPr>
                        <a:t>(79.5、97.6) </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dirty="0">
                          <a:solidFill>
                            <a:srgbClr val="4D4D4D"/>
                          </a:solidFill>
                        </a:rPr>
                        <a:t>92.2 </a:t>
                      </a:r>
                      <a:br>
                        <a:rPr lang="ja-JP" sz="1000" dirty="0">
                          <a:solidFill>
                            <a:srgbClr val="4D4D4D"/>
                          </a:solidFill>
                        </a:rPr>
                      </a:br>
                      <a:r>
                        <a:rPr lang="ja-JP" sz="1000" dirty="0">
                          <a:solidFill>
                            <a:srgbClr val="4D4D4D"/>
                          </a:solidFill>
                        </a:rPr>
                        <a:t>(79.5、97.6) </a:t>
                      </a:r>
                    </a:p>
                  </a:txBody>
                  <a:tcPr anchor="ctr">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056361"/>
                  </a:ext>
                </a:extLst>
              </a:tr>
            </a:tbl>
          </a:graphicData>
        </a:graphic>
      </p:graphicFrame>
    </p:spTree>
    <p:extLst>
      <p:ext uri="{BB962C8B-B14F-4D97-AF65-F5344CB8AC3E}">
        <p14:creationId xmlns:p14="http://schemas.microsoft.com/office/powerpoint/2010/main" val="40861060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p:txBody>
          <a:bodyPr/>
          <a:lstStyle/>
          <a:p>
            <a:r>
              <a:rPr lang="ja-JP" dirty="0"/>
              <a:t>*オキサリプラチン系または単剤フルオロピリミジン； </a:t>
            </a:r>
            <a:br>
              <a:rPr lang="ja-JP" dirty="0"/>
            </a:br>
            <a:r>
              <a:rPr lang="ja-JP" baseline="30000" dirty="0"/>
              <a:t>†</a:t>
            </a:r>
            <a:r>
              <a:rPr lang="ja-JP" dirty="0"/>
              <a:t>従来の臨床病理学的基準に基づく</a:t>
            </a:r>
          </a:p>
        </p:txBody>
      </p:sp>
      <p:sp>
        <p:nvSpPr>
          <p:cNvPr id="21" name="Title 1"/>
          <p:cNvSpPr>
            <a:spLocks noGrp="1"/>
          </p:cNvSpPr>
          <p:nvPr>
            <p:ph type="title"/>
          </p:nvPr>
        </p:nvSpPr>
        <p:spPr>
          <a:xfrm>
            <a:off x="486833" y="179614"/>
            <a:ext cx="11076074" cy="807720"/>
          </a:xfrm>
        </p:spPr>
        <p:txBody>
          <a:bodyPr/>
          <a:lstStyle/>
          <a:p>
            <a:r>
              <a:rPr lang="ja-JP"/>
              <a:t>LBA100: ステージII結腸癌における循環腫瘍DNA解析によって誘導されるアジュバント化学療法：The randomized DYNAMIC trial – Tie J,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研究目的</a:t>
            </a:r>
          </a:p>
          <a:p>
            <a:r>
              <a:rPr lang="ja-JP"/>
              <a:t>動的試験において、オーストラリアの施設におけるステージII結腸癌患者におけるctDNA分析によるアジュバント化学療法の有効性と安全性を評価する</a:t>
            </a:r>
          </a:p>
        </p:txBody>
      </p:sp>
      <p:sp>
        <p:nvSpPr>
          <p:cNvPr id="23" name="Text Placeholder 4"/>
          <p:cNvSpPr>
            <a:spLocks noGrp="1"/>
          </p:cNvSpPr>
          <p:nvPr>
            <p:ph type="body" sz="quarter" idx="11"/>
          </p:nvPr>
        </p:nvSpPr>
        <p:spPr>
          <a:xfrm>
            <a:off x="6197601" y="6096001"/>
            <a:ext cx="5507567" cy="487363"/>
          </a:xfrm>
        </p:spPr>
        <p:txBody>
          <a:bodyPr/>
          <a:lstStyle/>
          <a:p>
            <a:r>
              <a:rPr lang="ja-JP" dirty="0"/>
              <a:t>Tie J, </a:t>
            </a:r>
            <a:r>
              <a:rPr lang="en-US" altLang="ja-JP" dirty="0"/>
              <a:t>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2022;40(</a:t>
            </a:r>
            <a:r>
              <a:rPr lang="en-US" altLang="ja-JP" dirty="0" err="1"/>
              <a:t>suppl</a:t>
            </a:r>
            <a:r>
              <a:rPr lang="en-US" altLang="ja-JP" dirty="0"/>
              <a:t>):</a:t>
            </a:r>
            <a:r>
              <a:rPr lang="en-US" altLang="ja-JP" dirty="0" err="1"/>
              <a:t>abstr</a:t>
            </a:r>
            <a:r>
              <a:rPr lang="en-US" altLang="ja-JP" dirty="0"/>
              <a:t> L</a:t>
            </a:r>
            <a:r>
              <a:rPr lang="ja-JP" dirty="0"/>
              <a:t>BA100</a:t>
            </a:r>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2年 RFS率</a:t>
            </a:r>
          </a:p>
        </p:txBody>
      </p:sp>
      <p:sp>
        <p:nvSpPr>
          <p:cNvPr id="25" name="Oval 14"/>
          <p:cNvSpPr>
            <a:spLocks noChangeArrowheads="1"/>
          </p:cNvSpPr>
          <p:nvPr/>
        </p:nvSpPr>
        <p:spPr bwMode="auto">
          <a:xfrm>
            <a:off x="3561827" y="361633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a:p>
            <a:pPr algn="ctr">
              <a:defRPr/>
            </a:pPr>
            <a:r>
              <a:rPr lang="ja-JP" sz="1600" b="1">
                <a:solidFill>
                  <a:srgbClr val="043882"/>
                </a:solidFill>
                <a:ea typeface="SimSun" pitchFamily="2" charset="-122"/>
              </a:rPr>
              <a:t>2:1</a:t>
            </a:r>
          </a:p>
        </p:txBody>
      </p:sp>
      <p:cxnSp>
        <p:nvCxnSpPr>
          <p:cNvPr id="26" name="AutoShape 15"/>
          <p:cNvCxnSpPr>
            <a:cxnSpLocks noChangeShapeType="1"/>
            <a:stCxn id="25" idx="0"/>
            <a:endCxn id="28" idx="1"/>
          </p:cNvCxnSpPr>
          <p:nvPr/>
        </p:nvCxnSpPr>
        <p:spPr bwMode="auto">
          <a:xfrm rot="5400000" flipH="1" flipV="1">
            <a:off x="3888965" y="2960623"/>
            <a:ext cx="620373" cy="691053"/>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a:off x="3280064" y="3908435"/>
            <a:ext cx="281763" cy="0"/>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4544678" y="2524826"/>
            <a:ext cx="324686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ctDNA-誘導管理</a:t>
            </a:r>
            <a:br>
              <a:rPr lang="ja-JP">
                <a:solidFill>
                  <a:srgbClr val="FFFFFF"/>
                </a:solidFill>
                <a:ea typeface="SimSun" pitchFamily="2" charset="-122"/>
              </a:rPr>
            </a:br>
            <a:r>
              <a:rPr lang="ja-JP">
                <a:solidFill>
                  <a:srgbClr val="FFFFFF"/>
                </a:solidFill>
                <a:ea typeface="SimSun" pitchFamily="2" charset="-122"/>
              </a:rPr>
              <a:t>(n=302)</a:t>
            </a:r>
          </a:p>
        </p:txBody>
      </p:sp>
      <p:sp>
        <p:nvSpPr>
          <p:cNvPr id="29" name="AutoShape 9"/>
          <p:cNvSpPr>
            <a:spLocks noChangeArrowheads="1"/>
          </p:cNvSpPr>
          <p:nvPr/>
        </p:nvSpPr>
        <p:spPr bwMode="auto">
          <a:xfrm>
            <a:off x="470883" y="3100265"/>
            <a:ext cx="2809181" cy="161634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ステージ II 結腸癌</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R0切除</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ECOG PS 0-2</a:t>
            </a:r>
          </a:p>
          <a:p>
            <a:pPr defTabSz="892175" eaLnBrk="0" hangingPunct="0">
              <a:spcAft>
                <a:spcPct val="30000"/>
              </a:spcAft>
              <a:defRPr/>
            </a:pPr>
            <a:r>
              <a:rPr lang="ja-JP" sz="1600">
                <a:solidFill>
                  <a:srgbClr val="FFFFFF"/>
                </a:solidFill>
                <a:ea typeface="SimSun" pitchFamily="2" charset="-122"/>
              </a:rPr>
              <a:t>(n=455)</a:t>
            </a:r>
          </a:p>
        </p:txBody>
      </p:sp>
      <p:cxnSp>
        <p:nvCxnSpPr>
          <p:cNvPr id="30" name="AutoShape 16"/>
          <p:cNvCxnSpPr>
            <a:cxnSpLocks noChangeShapeType="1"/>
            <a:stCxn id="25" idx="4"/>
            <a:endCxn id="32" idx="1"/>
          </p:cNvCxnSpPr>
          <p:nvPr/>
        </p:nvCxnSpPr>
        <p:spPr bwMode="auto">
          <a:xfrm rot="16200000" flipH="1">
            <a:off x="3896147" y="4158012"/>
            <a:ext cx="606008" cy="691053"/>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7" y="5448827"/>
            <a:ext cx="4633705"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アジュバント化学療法を受ける割合、TTR、OS、安全性</a:t>
            </a:r>
          </a:p>
        </p:txBody>
      </p:sp>
      <p:sp>
        <p:nvSpPr>
          <p:cNvPr id="32" name="AutoShape 8"/>
          <p:cNvSpPr>
            <a:spLocks noChangeArrowheads="1"/>
          </p:cNvSpPr>
          <p:nvPr/>
        </p:nvSpPr>
        <p:spPr bwMode="auto">
          <a:xfrm>
            <a:off x="4544678" y="4335407"/>
            <a:ext cx="3246866"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t>標準管理</a:t>
            </a:r>
            <a:br>
              <a:rPr lang="ja-JP"/>
            </a:br>
            <a:r>
              <a:rPr lang="ja-JP"/>
              <a:t>(n=153)</a:t>
            </a:r>
          </a:p>
        </p:txBody>
      </p:sp>
      <p:sp>
        <p:nvSpPr>
          <p:cNvPr id="35" name="Content Placeholder 26"/>
          <p:cNvSpPr txBox="1">
            <a:spLocks/>
          </p:cNvSpPr>
          <p:nvPr/>
        </p:nvSpPr>
        <p:spPr bwMode="auto">
          <a:xfrm>
            <a:off x="4491179" y="3457744"/>
            <a:ext cx="5004072" cy="780097"/>
          </a:xfrm>
          <a:prstGeom prst="rect">
            <a:avLst/>
          </a:prstGeom>
          <a:noFill/>
          <a:ln w="9525">
            <a:noFill/>
            <a:miter lim="800000"/>
            <a:headEnd/>
            <a:tailEnd/>
          </a:ln>
        </p:spPr>
        <p:txBody>
          <a:bodyPr/>
          <a:lstStyle/>
          <a:p>
            <a:pPr marL="190500" indent="-190500">
              <a:spcAft>
                <a:spcPts val="400"/>
              </a:spcAft>
              <a:defRPr/>
            </a:pPr>
            <a:r>
              <a:rPr lang="ja-JP" sz="1400" b="1" dirty="0">
                <a:solidFill>
                  <a:srgbClr val="043882"/>
                </a:solidFill>
              </a:rPr>
              <a:t>層別化</a:t>
            </a:r>
          </a:p>
          <a:p>
            <a:pPr marL="203200" lvl="0" indent="-203200">
              <a:spcBef>
                <a:spcPts val="0"/>
              </a:spcBef>
              <a:spcAft>
                <a:spcPts val="200"/>
              </a:spcAft>
              <a:buFont typeface="Arial" pitchFamily="34" charset="0"/>
              <a:buChar char="•"/>
              <a:defRPr/>
            </a:pPr>
            <a:r>
              <a:rPr lang="ja-JP" sz="1400" dirty="0">
                <a:solidFill>
                  <a:srgbClr val="4D4D4D"/>
                </a:solidFill>
                <a:latin typeface="Arial"/>
                <a:ea typeface="MS Mincho"/>
                <a:cs typeface="Arial"/>
              </a:rPr>
              <a:t>Tステージ (T3 対 T4)</a:t>
            </a:r>
          </a:p>
          <a:p>
            <a:pPr marL="203200" lvl="0" indent="-203200">
              <a:spcBef>
                <a:spcPts val="0"/>
              </a:spcBef>
              <a:spcAft>
                <a:spcPts val="200"/>
              </a:spcAft>
              <a:buFont typeface="Arial" pitchFamily="34" charset="0"/>
              <a:buChar char="•"/>
              <a:defRPr/>
            </a:pPr>
            <a:r>
              <a:rPr lang="ja-JP" sz="1400" dirty="0">
                <a:solidFill>
                  <a:srgbClr val="4D4D4D"/>
                </a:solidFill>
                <a:latin typeface="Arial"/>
                <a:ea typeface="MS Mincho"/>
                <a:cs typeface="Arial"/>
              </a:rPr>
              <a:t>参加センターの種類 (都市圏 対 地域圏) </a:t>
            </a:r>
          </a:p>
        </p:txBody>
      </p:sp>
      <p:sp>
        <p:nvSpPr>
          <p:cNvPr id="36" name="AutoShape 8"/>
          <p:cNvSpPr>
            <a:spLocks noChangeArrowheads="1"/>
          </p:cNvSpPr>
          <p:nvPr/>
        </p:nvSpPr>
        <p:spPr bwMode="auto">
          <a:xfrm>
            <a:off x="9173674" y="2301948"/>
            <a:ext cx="2445351" cy="69281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ctDNA陽性</a:t>
            </a:r>
          </a:p>
          <a:p>
            <a:pPr algn="ctr" defTabSz="892175" eaLnBrk="0" hangingPunct="0">
              <a:defRPr/>
            </a:pPr>
            <a:r>
              <a:rPr lang="ja-JP" sz="1600">
                <a:solidFill>
                  <a:srgbClr val="FFFFFF"/>
                </a:solidFill>
                <a:ea typeface="SimSun" pitchFamily="2" charset="-122"/>
              </a:rPr>
              <a:t>アジュバント化学療法*</a:t>
            </a:r>
          </a:p>
        </p:txBody>
      </p:sp>
      <p:sp>
        <p:nvSpPr>
          <p:cNvPr id="37" name="AutoShape 8"/>
          <p:cNvSpPr>
            <a:spLocks noChangeArrowheads="1"/>
          </p:cNvSpPr>
          <p:nvPr/>
        </p:nvSpPr>
        <p:spPr bwMode="auto">
          <a:xfrm>
            <a:off x="9173673" y="3104950"/>
            <a:ext cx="2445351" cy="69281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ctDNA陰性</a:t>
            </a:r>
          </a:p>
          <a:p>
            <a:pPr algn="ctr" defTabSz="892175" eaLnBrk="0" hangingPunct="0">
              <a:defRPr/>
            </a:pPr>
            <a:r>
              <a:rPr lang="ja-JP" sz="1600">
                <a:solidFill>
                  <a:srgbClr val="FFFFFF"/>
                </a:solidFill>
                <a:ea typeface="SimSun" pitchFamily="2" charset="-122"/>
              </a:rPr>
              <a:t>経過観察</a:t>
            </a:r>
          </a:p>
        </p:txBody>
      </p:sp>
      <p:sp>
        <p:nvSpPr>
          <p:cNvPr id="45" name="AutoShape 8"/>
          <p:cNvSpPr>
            <a:spLocks noChangeArrowheads="1"/>
          </p:cNvSpPr>
          <p:nvPr/>
        </p:nvSpPr>
        <p:spPr bwMode="auto">
          <a:xfrm>
            <a:off x="9173672" y="4463107"/>
            <a:ext cx="2445351" cy="686870"/>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sz="1600">
                <a:ea typeface="SimSun" pitchFamily="2" charset="-122"/>
              </a:rPr>
              <a:t>アジュバント治療</a:t>
            </a:r>
            <a:r>
              <a:rPr lang="ja-JP" sz="1600" baseline="30000">
                <a:ea typeface="SimSun" pitchFamily="2" charset="-122"/>
              </a:rPr>
              <a:t>†</a:t>
            </a:r>
          </a:p>
        </p:txBody>
      </p:sp>
      <p:cxnSp>
        <p:nvCxnSpPr>
          <p:cNvPr id="55" name="AutoShape 15"/>
          <p:cNvCxnSpPr>
            <a:cxnSpLocks noChangeShapeType="1"/>
            <a:stCxn id="28" idx="3"/>
            <a:endCxn id="36" idx="1"/>
          </p:cNvCxnSpPr>
          <p:nvPr/>
        </p:nvCxnSpPr>
        <p:spPr bwMode="auto">
          <a:xfrm flipV="1">
            <a:off x="7791544" y="2648357"/>
            <a:ext cx="1382130" cy="347605"/>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58" name="AutoShape 15"/>
          <p:cNvCxnSpPr>
            <a:cxnSpLocks noChangeShapeType="1"/>
            <a:stCxn id="28" idx="3"/>
            <a:endCxn id="37" idx="1"/>
          </p:cNvCxnSpPr>
          <p:nvPr/>
        </p:nvCxnSpPr>
        <p:spPr bwMode="auto">
          <a:xfrm>
            <a:off x="7791544" y="2995962"/>
            <a:ext cx="1382129" cy="455397"/>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61" name="AutoShape 19"/>
          <p:cNvCxnSpPr>
            <a:cxnSpLocks noChangeShapeType="1"/>
            <a:stCxn id="32" idx="3"/>
            <a:endCxn id="45" idx="1"/>
          </p:cNvCxnSpPr>
          <p:nvPr/>
        </p:nvCxnSpPr>
        <p:spPr bwMode="auto">
          <a:xfrm flipV="1">
            <a:off x="7791544" y="4806542"/>
            <a:ext cx="1382128" cy="1"/>
          </a:xfrm>
          <a:prstGeom prst="straightConnector1">
            <a:avLst/>
          </a:prstGeom>
          <a:noFill/>
          <a:ln w="57150">
            <a:solidFill>
              <a:schemeClr val="bg2">
                <a:lumMod val="60000"/>
                <a:lumOff val="40000"/>
              </a:schemeClr>
            </a:solidFill>
            <a:round/>
            <a:headEnd type="none" w="med" len="med"/>
            <a:tailEnd type="triangle" w="med" len="med"/>
          </a:ln>
        </p:spPr>
      </p:cxnSp>
    </p:spTree>
    <p:extLst>
      <p:ext uri="{BB962C8B-B14F-4D97-AF65-F5344CB8AC3E}">
        <p14:creationId xmlns:p14="http://schemas.microsoft.com/office/powerpoint/2010/main" val="34188034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LBA100: ステージII結腸癌における循環腫瘍DNA解析によって誘導されるアジュバント化学療法：The randomized DYNAMIC trial – Tie J,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dirty="0"/>
              <a:t>Tie J, </a:t>
            </a:r>
            <a:r>
              <a:rPr lang="en-US" altLang="ja-JP" dirty="0"/>
              <a:t>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2022;40(</a:t>
            </a:r>
            <a:r>
              <a:rPr lang="en-US" altLang="ja-JP" dirty="0" err="1"/>
              <a:t>suppl</a:t>
            </a:r>
            <a:r>
              <a:rPr lang="en-US" altLang="ja-JP" dirty="0"/>
              <a:t>):</a:t>
            </a:r>
            <a:r>
              <a:rPr lang="en-US" altLang="ja-JP" dirty="0" err="1"/>
              <a:t>abstr</a:t>
            </a:r>
            <a:r>
              <a:rPr lang="en-US" altLang="ja-JP" dirty="0"/>
              <a:t> L</a:t>
            </a:r>
            <a:r>
              <a:rPr lang="ja-JP" dirty="0"/>
              <a:t>BA100</a:t>
            </a:r>
          </a:p>
        </p:txBody>
      </p:sp>
      <p:graphicFrame>
        <p:nvGraphicFramePr>
          <p:cNvPr id="312" name="Group 88"/>
          <p:cNvGraphicFramePr>
            <a:graphicFrameLocks noGrp="1"/>
          </p:cNvGraphicFramePr>
          <p:nvPr>
            <p:extLst>
              <p:ext uri="{D42A27DB-BD31-4B8C-83A1-F6EECF244321}">
                <p14:modId xmlns:p14="http://schemas.microsoft.com/office/powerpoint/2010/main" val="3575063241"/>
              </p:ext>
            </p:extLst>
          </p:nvPr>
        </p:nvGraphicFramePr>
        <p:xfrm>
          <a:off x="807829" y="1750519"/>
          <a:ext cx="10576343" cy="2773680"/>
        </p:xfrm>
        <a:graphic>
          <a:graphicData uri="http://schemas.openxmlformats.org/drawingml/2006/table">
            <a:tbl>
              <a:tblPr firstRow="1" bandRow="1">
                <a:tableStyleId>{5202B0CA-FC54-4496-8BCA-5EF66A818D29}</a:tableStyleId>
              </a:tblPr>
              <a:tblGrid>
                <a:gridCol w="4925138">
                  <a:extLst>
                    <a:ext uri="{9D8B030D-6E8A-4147-A177-3AD203B41FA5}">
                      <a16:colId xmlns:a16="http://schemas.microsoft.com/office/drawing/2014/main" val="20000"/>
                    </a:ext>
                  </a:extLst>
                </a:gridCol>
                <a:gridCol w="2352454">
                  <a:extLst>
                    <a:ext uri="{9D8B030D-6E8A-4147-A177-3AD203B41FA5}">
                      <a16:colId xmlns:a16="http://schemas.microsoft.com/office/drawing/2014/main" val="20001"/>
                    </a:ext>
                  </a:extLst>
                </a:gridCol>
                <a:gridCol w="2352454">
                  <a:extLst>
                    <a:ext uri="{9D8B030D-6E8A-4147-A177-3AD203B41FA5}">
                      <a16:colId xmlns:a16="http://schemas.microsoft.com/office/drawing/2014/main" val="3472169565"/>
                    </a:ext>
                  </a:extLst>
                </a:gridCol>
                <a:gridCol w="946297">
                  <a:extLst>
                    <a:ext uri="{9D8B030D-6E8A-4147-A177-3AD203B41FA5}">
                      <a16:colId xmlns:a16="http://schemas.microsoft.com/office/drawing/2014/main" val="3480951335"/>
                    </a:ext>
                  </a:extLst>
                </a:gridCol>
              </a:tblGrid>
              <a:tr h="30480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dirty="0">
                          <a:ln>
                            <a:noFill/>
                          </a:ln>
                          <a:solidFill>
                            <a:schemeClr val="tx2"/>
                          </a:solidFill>
                          <a:latin typeface="+mn-lt"/>
                          <a:ea typeface="MS Mincho"/>
                          <a:cs typeface="Arial" charset="0"/>
                        </a:rPr>
                        <a:t>治療情報</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ctDNA誘導*</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(n=294)</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標準管理</a:t>
                      </a:r>
                      <a:br>
                        <a:rPr kumimoji="0" lang="ja-JP" sz="1400" b="1" i="0" u="none" strike="noStrike" cap="none" normalizeH="0" baseline="0">
                          <a:ln>
                            <a:noFill/>
                          </a:ln>
                          <a:solidFill>
                            <a:schemeClr val="tx2"/>
                          </a:solidFill>
                          <a:latin typeface="+mn-lt"/>
                          <a:ea typeface="MS Mincho"/>
                          <a:cs typeface="Arial" charset="0"/>
                        </a:rPr>
                      </a:br>
                      <a:r>
                        <a:rPr kumimoji="0" lang="ja-JP" sz="1400" b="1" i="0" u="none" strike="noStrike" cap="none" normalizeH="0" baseline="0">
                          <a:ln>
                            <a:noFill/>
                          </a:ln>
                          <a:solidFill>
                            <a:schemeClr val="tx2"/>
                          </a:solidFill>
                          <a:latin typeface="+mn-lt"/>
                          <a:ea typeface="MS Mincho"/>
                          <a:cs typeface="Arial" charset="0"/>
                        </a:rPr>
                        <a:t>(n=147)</a:t>
                      </a:r>
                    </a:p>
                  </a:txBody>
                  <a:tcPr marT="18000" marB="18000" anchor="ctr" horzOverflow="overflow">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P値</a:t>
                      </a:r>
                    </a:p>
                  </a:txBody>
                  <a:tcPr marT="18000" marB="18000" anchor="ctr" horzOverflow="overflow">
                    <a:solidFill>
                      <a:schemeClr val="bg2"/>
                    </a:solidFill>
                  </a:tcPr>
                </a:tc>
                <a:extLst>
                  <a:ext uri="{0D108BD9-81ED-4DB2-BD59-A6C34878D82A}">
                    <a16:rowId xmlns:a16="http://schemas.microsoft.com/office/drawing/2014/main" val="4094055339"/>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アジュバント化学療法、n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45 (15)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41 (28)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0.0017</a:t>
                      </a:r>
                    </a:p>
                  </a:txBody>
                  <a:tcPr anchor="ctr"/>
                </a:tc>
                <a:extLst>
                  <a:ext uri="{0D108BD9-81ED-4DB2-BD59-A6C34878D82A}">
                    <a16:rowId xmlns:a16="http://schemas.microsoft.com/office/drawing/2014/main" val="587649221"/>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化学療法レジメンを受けた、n (%)</a:t>
                      </a:r>
                    </a:p>
                    <a:p>
                      <a:pPr marL="180975"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Oxaliplatin系doublet</a:t>
                      </a:r>
                    </a:p>
                    <a:p>
                      <a:pPr marL="180975"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単剤フルオロピリミジン</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28/45 (62)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17/45 (38)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4/41 (10)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37/41 (90)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&lt;0.0001</a:t>
                      </a:r>
                    </a:p>
                  </a:txBody>
                  <a:tcPr anchor="ctr"/>
                </a:tc>
                <a:extLst>
                  <a:ext uri="{0D108BD9-81ED-4DB2-BD59-A6C34878D82A}">
                    <a16:rowId xmlns:a16="http://schemas.microsoft.com/office/drawing/2014/main" val="2907359281"/>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手術から化学療法開始までの期間の中央値、日数 (範囲)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83 (76-89)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53 (49-61)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&lt;0.0001</a:t>
                      </a:r>
                    </a:p>
                  </a:txBody>
                  <a:tcPr anchor="ctr"/>
                </a:tc>
                <a:extLst>
                  <a:ext uri="{0D108BD9-81ED-4DB2-BD59-A6C34878D82A}">
                    <a16:rowId xmlns:a16="http://schemas.microsoft.com/office/drawing/2014/main" val="4134467266"/>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dirty="0">
                          <a:ln>
                            <a:noFill/>
                          </a:ln>
                          <a:solidFill>
                            <a:schemeClr val="tx1"/>
                          </a:solidFill>
                          <a:latin typeface="+mn-lt"/>
                          <a:ea typeface="MS Mincho"/>
                          <a:cs typeface="Arial" charset="0"/>
                        </a:rPr>
                        <a:t>治療期間の中央値、週 (範囲)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24 (19-24)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24 (21-24)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0.9318</a:t>
                      </a:r>
                    </a:p>
                  </a:txBody>
                  <a:tcPr anchor="ctr"/>
                </a:tc>
                <a:extLst>
                  <a:ext uri="{0D108BD9-81ED-4DB2-BD59-A6C34878D82A}">
                    <a16:rowId xmlns:a16="http://schemas.microsoft.com/office/drawing/2014/main" val="4111590578"/>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計画された治療を完了した、n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38 (85)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32 (78)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0.7036</a:t>
                      </a:r>
                    </a:p>
                  </a:txBody>
                  <a:tcPr anchor="ctr"/>
                </a:tc>
                <a:extLst>
                  <a:ext uri="{0D108BD9-81ED-4DB2-BD59-A6C34878D82A}">
                    <a16:rowId xmlns:a16="http://schemas.microsoft.com/office/drawing/2014/main" val="2440635064"/>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送達された全用量の中央値、% (IQR)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78 (56-100)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84 (64-100)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0.6194</a:t>
                      </a:r>
                    </a:p>
                  </a:txBody>
                  <a:tcPr anchor="ctr"/>
                </a:tc>
                <a:extLst>
                  <a:ext uri="{0D108BD9-81ED-4DB2-BD59-A6C34878D82A}">
                    <a16:rowId xmlns:a16="http://schemas.microsoft.com/office/drawing/2014/main" val="1607831148"/>
                  </a:ext>
                </a:extLst>
              </a:tr>
            </a:tbl>
          </a:graphicData>
        </a:graphic>
      </p:graphicFrame>
      <p:sp>
        <p:nvSpPr>
          <p:cNvPr id="313" name="Text Placeholder 18"/>
          <p:cNvSpPr>
            <a:spLocks noGrp="1"/>
          </p:cNvSpPr>
          <p:nvPr>
            <p:ph type="body" sz="quarter" idx="10"/>
          </p:nvPr>
        </p:nvSpPr>
        <p:spPr>
          <a:xfrm>
            <a:off x="486834" y="6096001"/>
            <a:ext cx="4983617" cy="487363"/>
          </a:xfrm>
        </p:spPr>
        <p:txBody>
          <a:bodyPr/>
          <a:lstStyle/>
          <a:p>
            <a:r>
              <a:rPr lang="ja-JP"/>
              <a:t>*術後4週目および7週目に血漿試料を収集し、Safe - SeqS腫瘍情報に基づいた個別化ctDNAアッセイを使用した。</a:t>
            </a:r>
          </a:p>
        </p:txBody>
      </p:sp>
    </p:spTree>
    <p:extLst>
      <p:ext uri="{BB962C8B-B14F-4D97-AF65-F5344CB8AC3E}">
        <p14:creationId xmlns:p14="http://schemas.microsoft.com/office/powerpoint/2010/main" val="314961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a:t>食道・胃癌</a:t>
            </a:r>
          </a:p>
        </p:txBody>
      </p:sp>
    </p:spTree>
    <p:extLst>
      <p:ext uri="{BB962C8B-B14F-4D97-AF65-F5344CB8AC3E}">
        <p14:creationId xmlns:p14="http://schemas.microsoft.com/office/powerpoint/2010/main" val="29127166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LBA100: ステージII結腸癌における循環腫瘍DNA解析によって誘導されるアジュバント化学療法：The randomized DYNAMIC trial – Tie J,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dirty="0"/>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dirty="0"/>
              <a:t>Tie J, </a:t>
            </a:r>
            <a:r>
              <a:rPr lang="en-US" altLang="ja-JP" dirty="0"/>
              <a:t>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2022;40(</a:t>
            </a:r>
            <a:r>
              <a:rPr lang="en-US" altLang="ja-JP" dirty="0" err="1"/>
              <a:t>suppl</a:t>
            </a:r>
            <a:r>
              <a:rPr lang="en-US" altLang="ja-JP" dirty="0"/>
              <a:t>):</a:t>
            </a:r>
            <a:r>
              <a:rPr lang="en-US" altLang="ja-JP" dirty="0" err="1"/>
              <a:t>abstr</a:t>
            </a:r>
            <a:r>
              <a:rPr lang="en-US" altLang="ja-JP" dirty="0"/>
              <a:t> L</a:t>
            </a:r>
            <a:r>
              <a:rPr lang="ja-JP" dirty="0"/>
              <a:t>BA100</a:t>
            </a:r>
          </a:p>
        </p:txBody>
      </p:sp>
      <p:sp>
        <p:nvSpPr>
          <p:cNvPr id="3" name="TextBox 2"/>
          <p:cNvSpPr txBox="1"/>
          <p:nvPr/>
        </p:nvSpPr>
        <p:spPr>
          <a:xfrm>
            <a:off x="4800613" y="1478353"/>
            <a:ext cx="2590774" cy="338554"/>
          </a:xfrm>
          <a:prstGeom prst="rect">
            <a:avLst/>
          </a:prstGeom>
          <a:noFill/>
        </p:spPr>
        <p:txBody>
          <a:bodyPr wrap="none" rtlCol="0">
            <a:spAutoFit/>
          </a:bodyPr>
          <a:lstStyle/>
          <a:p>
            <a:pPr algn="ctr"/>
            <a:r>
              <a:rPr lang="ja-JP" sz="1600" b="1"/>
              <a:t>無再発生存率</a:t>
            </a:r>
          </a:p>
        </p:txBody>
      </p:sp>
      <p:sp>
        <p:nvSpPr>
          <p:cNvPr id="9" name="TextBox 8"/>
          <p:cNvSpPr txBox="1"/>
          <p:nvPr/>
        </p:nvSpPr>
        <p:spPr>
          <a:xfrm>
            <a:off x="7673730" y="1841784"/>
            <a:ext cx="2810769" cy="338554"/>
          </a:xfrm>
          <a:prstGeom prst="rect">
            <a:avLst/>
          </a:prstGeom>
          <a:noFill/>
        </p:spPr>
        <p:txBody>
          <a:bodyPr wrap="none" rtlCol="0">
            <a:spAutoFit/>
          </a:bodyPr>
          <a:lstStyle/>
          <a:p>
            <a:pPr algn="ctr"/>
            <a:r>
              <a:rPr lang="ja-JP" sz="1600" b="1"/>
              <a:t>ctDNA陰性 対 陽性</a:t>
            </a:r>
          </a:p>
        </p:txBody>
      </p:sp>
      <p:sp>
        <p:nvSpPr>
          <p:cNvPr id="12" name="TextBox 11"/>
          <p:cNvSpPr txBox="1"/>
          <p:nvPr/>
        </p:nvSpPr>
        <p:spPr>
          <a:xfrm>
            <a:off x="1932342" y="1844996"/>
            <a:ext cx="2759090" cy="338554"/>
          </a:xfrm>
          <a:prstGeom prst="rect">
            <a:avLst/>
          </a:prstGeom>
          <a:noFill/>
        </p:spPr>
        <p:txBody>
          <a:bodyPr wrap="none" rtlCol="0">
            <a:spAutoFit/>
          </a:bodyPr>
          <a:lstStyle/>
          <a:p>
            <a:pPr algn="ctr"/>
            <a:r>
              <a:rPr lang="ja-JP" sz="1600" b="1"/>
              <a:t>ctDNA誘導 対 標準</a:t>
            </a:r>
          </a:p>
        </p:txBody>
      </p:sp>
      <p:grpSp>
        <p:nvGrpSpPr>
          <p:cNvPr id="13" name="Group 12">
            <a:extLst>
              <a:ext uri="{FF2B5EF4-FFF2-40B4-BE49-F238E27FC236}">
                <a16:creationId xmlns:a16="http://schemas.microsoft.com/office/drawing/2014/main" id="{EBA14B02-DE3D-22CE-C5FB-57873758D27A}"/>
              </a:ext>
            </a:extLst>
          </p:cNvPr>
          <p:cNvGrpSpPr/>
          <p:nvPr/>
        </p:nvGrpSpPr>
        <p:grpSpPr>
          <a:xfrm>
            <a:off x="36476" y="2267728"/>
            <a:ext cx="6180813" cy="3661145"/>
            <a:chOff x="-176169" y="2267728"/>
            <a:chExt cx="6180813" cy="3661145"/>
          </a:xfrm>
        </p:grpSpPr>
        <p:cxnSp>
          <p:nvCxnSpPr>
            <p:cNvPr id="33" name="Straight Connector 32">
              <a:extLst>
                <a:ext uri="{FF2B5EF4-FFF2-40B4-BE49-F238E27FC236}">
                  <a16:creationId xmlns:a16="http://schemas.microsoft.com/office/drawing/2014/main" id="{934B8740-B3AA-1E04-C78D-0B7E1C35FFB2}"/>
                </a:ext>
              </a:extLst>
            </p:cNvPr>
            <p:cNvCxnSpPr/>
            <p:nvPr/>
          </p:nvCxnSpPr>
          <p:spPr>
            <a:xfrm flipH="1">
              <a:off x="3484033" y="2640077"/>
              <a:ext cx="0" cy="1908000"/>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14" name="Freeform 21">
              <a:extLst>
                <a:ext uri="{FF2B5EF4-FFF2-40B4-BE49-F238E27FC236}">
                  <a16:creationId xmlns:a16="http://schemas.microsoft.com/office/drawing/2014/main" id="{9D9D4A16-8687-13FC-7DB7-E21BE4B28F6D}"/>
                </a:ext>
              </a:extLst>
            </p:cNvPr>
            <p:cNvSpPr>
              <a:spLocks/>
            </p:cNvSpPr>
            <p:nvPr/>
          </p:nvSpPr>
          <p:spPr bwMode="auto">
            <a:xfrm>
              <a:off x="1176776" y="2327351"/>
              <a:ext cx="4600569" cy="221584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5" name="Group 14">
              <a:extLst>
                <a:ext uri="{FF2B5EF4-FFF2-40B4-BE49-F238E27FC236}">
                  <a16:creationId xmlns:a16="http://schemas.microsoft.com/office/drawing/2014/main" id="{E0ECFD3A-6444-9317-4482-9AF1FD089F0F}"/>
                </a:ext>
              </a:extLst>
            </p:cNvPr>
            <p:cNvGrpSpPr/>
            <p:nvPr/>
          </p:nvGrpSpPr>
          <p:grpSpPr>
            <a:xfrm>
              <a:off x="473512" y="2267728"/>
              <a:ext cx="713735" cy="2445846"/>
              <a:chOff x="1270620" y="1265887"/>
              <a:chExt cx="713735" cy="2908027"/>
            </a:xfrm>
          </p:grpSpPr>
          <p:sp>
            <p:nvSpPr>
              <p:cNvPr id="168" name="Line 6">
                <a:extLst>
                  <a:ext uri="{FF2B5EF4-FFF2-40B4-BE49-F238E27FC236}">
                    <a16:creationId xmlns:a16="http://schemas.microsoft.com/office/drawing/2014/main" id="{70CEB99C-3143-6C53-D349-4ED0F9592512}"/>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9" name="Line 7">
                <a:extLst>
                  <a:ext uri="{FF2B5EF4-FFF2-40B4-BE49-F238E27FC236}">
                    <a16:creationId xmlns:a16="http://schemas.microsoft.com/office/drawing/2014/main" id="{B3EE9C0A-BE02-3A7F-CDB6-540ED93814F9}"/>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0" name="Line 8">
                <a:extLst>
                  <a:ext uri="{FF2B5EF4-FFF2-40B4-BE49-F238E27FC236}">
                    <a16:creationId xmlns:a16="http://schemas.microsoft.com/office/drawing/2014/main" id="{C82B1063-D057-2824-8F7B-1F5611EB6E52}"/>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1" name="Line 9">
                <a:extLst>
                  <a:ext uri="{FF2B5EF4-FFF2-40B4-BE49-F238E27FC236}">
                    <a16:creationId xmlns:a16="http://schemas.microsoft.com/office/drawing/2014/main" id="{CE325403-F8DF-17D3-B55F-063624AE9873}"/>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2" name="Line 10">
                <a:extLst>
                  <a:ext uri="{FF2B5EF4-FFF2-40B4-BE49-F238E27FC236}">
                    <a16:creationId xmlns:a16="http://schemas.microsoft.com/office/drawing/2014/main" id="{1372F0A6-65D5-6018-2E0C-EF53BCBD00E9}"/>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3" name="Line 11">
                <a:extLst>
                  <a:ext uri="{FF2B5EF4-FFF2-40B4-BE49-F238E27FC236}">
                    <a16:creationId xmlns:a16="http://schemas.microsoft.com/office/drawing/2014/main" id="{0029CD35-4599-2CDB-FFC9-EA26D360730C}"/>
                  </a:ext>
                </a:extLst>
              </p:cNvPr>
              <p:cNvSpPr>
                <a:spLocks noChangeShapeType="1"/>
              </p:cNvSpPr>
              <p:nvPr/>
            </p:nvSpPr>
            <p:spPr bwMode="auto">
              <a:xfrm>
                <a:off x="1898121" y="396977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4" name="TextBox 173">
                <a:extLst>
                  <a:ext uri="{FF2B5EF4-FFF2-40B4-BE49-F238E27FC236}">
                    <a16:creationId xmlns:a16="http://schemas.microsoft.com/office/drawing/2014/main" id="{A1382CC8-CB54-A769-67FB-17B8CA088E94}"/>
                  </a:ext>
                </a:extLst>
              </p:cNvPr>
              <p:cNvSpPr txBox="1"/>
              <p:nvPr/>
            </p:nvSpPr>
            <p:spPr>
              <a:xfrm rot="16200000">
                <a:off x="946886" y="2569415"/>
                <a:ext cx="955245"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RFS, %</a:t>
                </a:r>
              </a:p>
            </p:txBody>
          </p:sp>
          <p:sp>
            <p:nvSpPr>
              <p:cNvPr id="175" name="TextBox 174">
                <a:extLst>
                  <a:ext uri="{FF2B5EF4-FFF2-40B4-BE49-F238E27FC236}">
                    <a16:creationId xmlns:a16="http://schemas.microsoft.com/office/drawing/2014/main" id="{C65CA8EE-29C2-1F7D-0BF8-03AA587D3E0D}"/>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176" name="TextBox 175">
                <a:extLst>
                  <a:ext uri="{FF2B5EF4-FFF2-40B4-BE49-F238E27FC236}">
                    <a16:creationId xmlns:a16="http://schemas.microsoft.com/office/drawing/2014/main" id="{95F63E66-D44F-7B69-DF40-522C866FE5D7}"/>
                  </a:ext>
                </a:extLst>
              </p:cNvPr>
              <p:cNvSpPr txBox="1"/>
              <p:nvPr/>
            </p:nvSpPr>
            <p:spPr>
              <a:xfrm>
                <a:off x="1559325" y="1740277"/>
                <a:ext cx="383438" cy="407274"/>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90</a:t>
                </a:r>
              </a:p>
            </p:txBody>
          </p:sp>
          <p:sp>
            <p:nvSpPr>
              <p:cNvPr id="177" name="TextBox 176">
                <a:extLst>
                  <a:ext uri="{FF2B5EF4-FFF2-40B4-BE49-F238E27FC236}">
                    <a16:creationId xmlns:a16="http://schemas.microsoft.com/office/drawing/2014/main" id="{22C1ADE3-68B9-976E-6F02-1656E963AE2C}"/>
                  </a:ext>
                </a:extLst>
              </p:cNvPr>
              <p:cNvSpPr txBox="1"/>
              <p:nvPr/>
            </p:nvSpPr>
            <p:spPr>
              <a:xfrm>
                <a:off x="1559325" y="2238808"/>
                <a:ext cx="383438" cy="407274"/>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178" name="TextBox 177">
                <a:extLst>
                  <a:ext uri="{FF2B5EF4-FFF2-40B4-BE49-F238E27FC236}">
                    <a16:creationId xmlns:a16="http://schemas.microsoft.com/office/drawing/2014/main" id="{D88EEC41-5015-C335-ECC3-2089439CEC48}"/>
                  </a:ext>
                </a:extLst>
              </p:cNvPr>
              <p:cNvSpPr txBox="1"/>
              <p:nvPr/>
            </p:nvSpPr>
            <p:spPr>
              <a:xfrm>
                <a:off x="1559325" y="2753461"/>
                <a:ext cx="383438" cy="407274"/>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70</a:t>
                </a:r>
              </a:p>
            </p:txBody>
          </p:sp>
          <p:sp>
            <p:nvSpPr>
              <p:cNvPr id="179" name="TextBox 178">
                <a:extLst>
                  <a:ext uri="{FF2B5EF4-FFF2-40B4-BE49-F238E27FC236}">
                    <a16:creationId xmlns:a16="http://schemas.microsoft.com/office/drawing/2014/main" id="{81CEB98F-3BD9-715B-D362-0037C748D1FB}"/>
                  </a:ext>
                </a:extLst>
              </p:cNvPr>
              <p:cNvSpPr txBox="1"/>
              <p:nvPr/>
            </p:nvSpPr>
            <p:spPr>
              <a:xfrm>
                <a:off x="1559325" y="3257365"/>
                <a:ext cx="383438" cy="407274"/>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180" name="TextBox 179">
                <a:extLst>
                  <a:ext uri="{FF2B5EF4-FFF2-40B4-BE49-F238E27FC236}">
                    <a16:creationId xmlns:a16="http://schemas.microsoft.com/office/drawing/2014/main" id="{AEDCE72C-C130-1987-B1F3-9413D5B2D8A6}"/>
                  </a:ext>
                </a:extLst>
              </p:cNvPr>
              <p:cNvSpPr txBox="1"/>
              <p:nvPr/>
            </p:nvSpPr>
            <p:spPr>
              <a:xfrm>
                <a:off x="1559332" y="3766640"/>
                <a:ext cx="383439" cy="407274"/>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50</a:t>
                </a:r>
              </a:p>
            </p:txBody>
          </p:sp>
        </p:grpSp>
        <p:sp>
          <p:nvSpPr>
            <p:cNvPr id="16" name="TextBox 15">
              <a:extLst>
                <a:ext uri="{FF2B5EF4-FFF2-40B4-BE49-F238E27FC236}">
                  <a16:creationId xmlns:a16="http://schemas.microsoft.com/office/drawing/2014/main" id="{871BEECE-81C5-13E4-9047-06EEA5ED0195}"/>
                </a:ext>
              </a:extLst>
            </p:cNvPr>
            <p:cNvSpPr txBox="1"/>
            <p:nvPr/>
          </p:nvSpPr>
          <p:spPr>
            <a:xfrm>
              <a:off x="2514782" y="4879799"/>
              <a:ext cx="2034531"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フォローアップ時間、月数</a:t>
              </a:r>
            </a:p>
          </p:txBody>
        </p:sp>
        <p:grpSp>
          <p:nvGrpSpPr>
            <p:cNvPr id="17" name="Group 16">
              <a:extLst>
                <a:ext uri="{FF2B5EF4-FFF2-40B4-BE49-F238E27FC236}">
                  <a16:creationId xmlns:a16="http://schemas.microsoft.com/office/drawing/2014/main" id="{9913068C-972B-A5C0-A735-735D4DD471E0}"/>
                </a:ext>
              </a:extLst>
            </p:cNvPr>
            <p:cNvGrpSpPr/>
            <p:nvPr/>
          </p:nvGrpSpPr>
          <p:grpSpPr>
            <a:xfrm>
              <a:off x="1157382" y="4545262"/>
              <a:ext cx="4653360" cy="407403"/>
              <a:chOff x="1473905" y="5292751"/>
              <a:chExt cx="3184017" cy="370545"/>
            </a:xfrm>
          </p:grpSpPr>
          <p:sp>
            <p:nvSpPr>
              <p:cNvPr id="150" name="Line 21">
                <a:extLst>
                  <a:ext uri="{FF2B5EF4-FFF2-40B4-BE49-F238E27FC236}">
                    <a16:creationId xmlns:a16="http://schemas.microsoft.com/office/drawing/2014/main" id="{970A4F17-E23B-9A13-4582-F3B152EFB3BE}"/>
                  </a:ext>
                </a:extLst>
              </p:cNvPr>
              <p:cNvSpPr>
                <a:spLocks noChangeShapeType="1"/>
              </p:cNvSpPr>
              <p:nvPr/>
            </p:nvSpPr>
            <p:spPr bwMode="auto">
              <a:xfrm>
                <a:off x="4568157" y="529278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id="{26D62426-451E-8125-4199-AC625FE830FE}"/>
                  </a:ext>
                </a:extLst>
              </p:cNvPr>
              <p:cNvSpPr txBox="1"/>
              <p:nvPr/>
            </p:nvSpPr>
            <p:spPr>
              <a:xfrm>
                <a:off x="4472168" y="5375149"/>
                <a:ext cx="18575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152" name="Line 21">
                <a:extLst>
                  <a:ext uri="{FF2B5EF4-FFF2-40B4-BE49-F238E27FC236}">
                    <a16:creationId xmlns:a16="http://schemas.microsoft.com/office/drawing/2014/main" id="{B9F7C598-A38F-E522-7621-9306F0369B73}"/>
                  </a:ext>
                </a:extLst>
              </p:cNvPr>
              <p:cNvSpPr>
                <a:spLocks noChangeShapeType="1"/>
              </p:cNvSpPr>
              <p:nvPr/>
            </p:nvSpPr>
            <p:spPr bwMode="auto">
              <a:xfrm>
                <a:off x="4192520" y="529278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16100E55-9B03-4075-69E5-962EDF6D5F71}"/>
                  </a:ext>
                </a:extLst>
              </p:cNvPr>
              <p:cNvSpPr txBox="1"/>
              <p:nvPr/>
            </p:nvSpPr>
            <p:spPr>
              <a:xfrm>
                <a:off x="4096531" y="5375149"/>
                <a:ext cx="18575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154" name="Line 21">
                <a:extLst>
                  <a:ext uri="{FF2B5EF4-FFF2-40B4-BE49-F238E27FC236}">
                    <a16:creationId xmlns:a16="http://schemas.microsoft.com/office/drawing/2014/main" id="{5C9C5FC2-8EBB-8C84-2252-FFA8F7DF2AC0}"/>
                  </a:ext>
                </a:extLst>
              </p:cNvPr>
              <p:cNvSpPr>
                <a:spLocks noChangeShapeType="1"/>
              </p:cNvSpPr>
              <p:nvPr/>
            </p:nvSpPr>
            <p:spPr bwMode="auto">
              <a:xfrm>
                <a:off x="3816883" y="529278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id="{0CC414C2-B546-0D9A-A534-10D875588ADF}"/>
                  </a:ext>
                </a:extLst>
              </p:cNvPr>
              <p:cNvSpPr txBox="1"/>
              <p:nvPr/>
            </p:nvSpPr>
            <p:spPr>
              <a:xfrm>
                <a:off x="3720894" y="5375149"/>
                <a:ext cx="18575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156" name="Line 21">
                <a:extLst>
                  <a:ext uri="{FF2B5EF4-FFF2-40B4-BE49-F238E27FC236}">
                    <a16:creationId xmlns:a16="http://schemas.microsoft.com/office/drawing/2014/main" id="{E61BE106-12A3-D489-057E-E76F3AE4A7C0}"/>
                  </a:ext>
                </a:extLst>
              </p:cNvPr>
              <p:cNvSpPr>
                <a:spLocks noChangeShapeType="1"/>
              </p:cNvSpPr>
              <p:nvPr/>
            </p:nvSpPr>
            <p:spPr bwMode="auto">
              <a:xfrm>
                <a:off x="3441246" y="529278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id="{9ED9DA98-1C95-BB13-79B9-B791331ED976}"/>
                  </a:ext>
                </a:extLst>
              </p:cNvPr>
              <p:cNvSpPr txBox="1"/>
              <p:nvPr/>
            </p:nvSpPr>
            <p:spPr>
              <a:xfrm>
                <a:off x="3345257" y="5375149"/>
                <a:ext cx="18575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158" name="Line 21">
                <a:extLst>
                  <a:ext uri="{FF2B5EF4-FFF2-40B4-BE49-F238E27FC236}">
                    <a16:creationId xmlns:a16="http://schemas.microsoft.com/office/drawing/2014/main" id="{9860ADE6-07EC-6A00-7E1B-A161F7A7A5DD}"/>
                  </a:ext>
                </a:extLst>
              </p:cNvPr>
              <p:cNvSpPr>
                <a:spLocks noChangeShapeType="1"/>
              </p:cNvSpPr>
              <p:nvPr/>
            </p:nvSpPr>
            <p:spPr bwMode="auto">
              <a:xfrm>
                <a:off x="3065609" y="529278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id="{DE3D0F58-22CE-65E1-7EDF-3E430722C35F}"/>
                  </a:ext>
                </a:extLst>
              </p:cNvPr>
              <p:cNvSpPr txBox="1"/>
              <p:nvPr/>
            </p:nvSpPr>
            <p:spPr>
              <a:xfrm>
                <a:off x="2969620" y="5375149"/>
                <a:ext cx="18575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160" name="Line 21">
                <a:extLst>
                  <a:ext uri="{FF2B5EF4-FFF2-40B4-BE49-F238E27FC236}">
                    <a16:creationId xmlns:a16="http://schemas.microsoft.com/office/drawing/2014/main" id="{7A324089-3292-867E-4A4B-40E2CABD943D}"/>
                  </a:ext>
                </a:extLst>
              </p:cNvPr>
              <p:cNvSpPr>
                <a:spLocks noChangeShapeType="1"/>
              </p:cNvSpPr>
              <p:nvPr/>
            </p:nvSpPr>
            <p:spPr bwMode="auto">
              <a:xfrm>
                <a:off x="2689972" y="529278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61" name="TextBox 160">
                <a:extLst>
                  <a:ext uri="{FF2B5EF4-FFF2-40B4-BE49-F238E27FC236}">
                    <a16:creationId xmlns:a16="http://schemas.microsoft.com/office/drawing/2014/main" id="{8D4EF326-FD64-6271-AB49-42749BBF9AD7}"/>
                  </a:ext>
                </a:extLst>
              </p:cNvPr>
              <p:cNvSpPr txBox="1"/>
              <p:nvPr/>
            </p:nvSpPr>
            <p:spPr>
              <a:xfrm>
                <a:off x="2593983" y="5375149"/>
                <a:ext cx="18575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162" name="Line 21">
                <a:extLst>
                  <a:ext uri="{FF2B5EF4-FFF2-40B4-BE49-F238E27FC236}">
                    <a16:creationId xmlns:a16="http://schemas.microsoft.com/office/drawing/2014/main" id="{CF24D149-628F-297F-05B5-2AF54E836233}"/>
                  </a:ext>
                </a:extLst>
              </p:cNvPr>
              <p:cNvSpPr>
                <a:spLocks noChangeShapeType="1"/>
              </p:cNvSpPr>
              <p:nvPr/>
            </p:nvSpPr>
            <p:spPr bwMode="auto">
              <a:xfrm>
                <a:off x="2314335" y="529278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63" name="TextBox 162">
                <a:extLst>
                  <a:ext uri="{FF2B5EF4-FFF2-40B4-BE49-F238E27FC236}">
                    <a16:creationId xmlns:a16="http://schemas.microsoft.com/office/drawing/2014/main" id="{1B8D89E9-0415-3222-3788-6CA9D99AEE2D}"/>
                  </a:ext>
                </a:extLst>
              </p:cNvPr>
              <p:cNvSpPr txBox="1"/>
              <p:nvPr/>
            </p:nvSpPr>
            <p:spPr>
              <a:xfrm>
                <a:off x="2218346" y="5375149"/>
                <a:ext cx="18575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164" name="Line 21">
                <a:extLst>
                  <a:ext uri="{FF2B5EF4-FFF2-40B4-BE49-F238E27FC236}">
                    <a16:creationId xmlns:a16="http://schemas.microsoft.com/office/drawing/2014/main" id="{28400270-79D7-571E-1C9D-A5B6EC2DB6BC}"/>
                  </a:ext>
                </a:extLst>
              </p:cNvPr>
              <p:cNvSpPr>
                <a:spLocks noChangeShapeType="1"/>
              </p:cNvSpPr>
              <p:nvPr/>
            </p:nvSpPr>
            <p:spPr bwMode="auto">
              <a:xfrm>
                <a:off x="1938698" y="529278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65" name="TextBox 164">
                <a:extLst>
                  <a:ext uri="{FF2B5EF4-FFF2-40B4-BE49-F238E27FC236}">
                    <a16:creationId xmlns:a16="http://schemas.microsoft.com/office/drawing/2014/main" id="{8AB5B194-E2F4-161E-BFAB-ECB331DAD917}"/>
                  </a:ext>
                </a:extLst>
              </p:cNvPr>
              <p:cNvSpPr txBox="1"/>
              <p:nvPr/>
            </p:nvSpPr>
            <p:spPr>
              <a:xfrm>
                <a:off x="1876711" y="5375149"/>
                <a:ext cx="11775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166" name="Line 21">
                <a:extLst>
                  <a:ext uri="{FF2B5EF4-FFF2-40B4-BE49-F238E27FC236}">
                    <a16:creationId xmlns:a16="http://schemas.microsoft.com/office/drawing/2014/main" id="{2946F814-AC61-D7C4-E09D-0C46F55EA23F}"/>
                  </a:ext>
                </a:extLst>
              </p:cNvPr>
              <p:cNvSpPr>
                <a:spLocks noChangeShapeType="1"/>
              </p:cNvSpPr>
              <p:nvPr/>
            </p:nvSpPr>
            <p:spPr bwMode="auto">
              <a:xfrm>
                <a:off x="1563061" y="52927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67" name="TextBox 166">
                <a:extLst>
                  <a:ext uri="{FF2B5EF4-FFF2-40B4-BE49-F238E27FC236}">
                    <a16:creationId xmlns:a16="http://schemas.microsoft.com/office/drawing/2014/main" id="{A36CD685-DE0B-A16B-F24A-2EB866AB0240}"/>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8" name="TextBox 17">
              <a:extLst>
                <a:ext uri="{FF2B5EF4-FFF2-40B4-BE49-F238E27FC236}">
                  <a16:creationId xmlns:a16="http://schemas.microsoft.com/office/drawing/2014/main" id="{A28A3ADB-FA6B-BFF2-8210-BEEBE9F6D95D}"/>
                </a:ext>
              </a:extLst>
            </p:cNvPr>
            <p:cNvSpPr txBox="1"/>
            <p:nvPr/>
          </p:nvSpPr>
          <p:spPr>
            <a:xfrm>
              <a:off x="258435" y="5086997"/>
              <a:ext cx="990977" cy="307777"/>
            </a:xfrm>
            <a:prstGeom prst="rect">
              <a:avLst/>
            </a:prstGeom>
            <a:noFill/>
          </p:spPr>
          <p:txBody>
            <a:bodyPr wrap="none" rtlCol="0">
              <a:spAutoFit/>
            </a:bodyPr>
            <a:lstStyle/>
            <a:p>
              <a:pPr algn="r"/>
              <a:r>
                <a:rPr lang="ja-JP" sz="1400" dirty="0"/>
                <a:t>リスク有患者数</a:t>
              </a:r>
            </a:p>
          </p:txBody>
        </p:sp>
        <p:grpSp>
          <p:nvGrpSpPr>
            <p:cNvPr id="20" name="Group 19">
              <a:extLst>
                <a:ext uri="{FF2B5EF4-FFF2-40B4-BE49-F238E27FC236}">
                  <a16:creationId xmlns:a16="http://schemas.microsoft.com/office/drawing/2014/main" id="{EAA7EF7F-9F97-C61E-7D13-08B267D7BBD0}"/>
                </a:ext>
              </a:extLst>
            </p:cNvPr>
            <p:cNvGrpSpPr/>
            <p:nvPr/>
          </p:nvGrpSpPr>
          <p:grpSpPr>
            <a:xfrm>
              <a:off x="1097703" y="5336680"/>
              <a:ext cx="4713039" cy="288147"/>
              <a:chOff x="1255965" y="5369287"/>
              <a:chExt cx="4713039" cy="262076"/>
            </a:xfrm>
          </p:grpSpPr>
          <p:sp>
            <p:nvSpPr>
              <p:cNvPr id="141" name="TextBox 140">
                <a:extLst>
                  <a:ext uri="{FF2B5EF4-FFF2-40B4-BE49-F238E27FC236}">
                    <a16:creationId xmlns:a16="http://schemas.microsoft.com/office/drawing/2014/main" id="{800ACF97-7D4A-6F10-16F5-62C3BB3B2BD5}"/>
                  </a:ext>
                </a:extLst>
              </p:cNvPr>
              <p:cNvSpPr txBox="1"/>
              <p:nvPr/>
            </p:nvSpPr>
            <p:spPr>
              <a:xfrm>
                <a:off x="5697529" y="5369287"/>
                <a:ext cx="271475" cy="262076"/>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64</a:t>
                </a:r>
              </a:p>
            </p:txBody>
          </p:sp>
          <p:sp>
            <p:nvSpPr>
              <p:cNvPr id="142" name="TextBox 141">
                <a:extLst>
                  <a:ext uri="{FF2B5EF4-FFF2-40B4-BE49-F238E27FC236}">
                    <a16:creationId xmlns:a16="http://schemas.microsoft.com/office/drawing/2014/main" id="{5FA4E8AA-A383-EFCF-15A0-9F2DDC5CBD61}"/>
                  </a:ext>
                </a:extLst>
              </p:cNvPr>
              <p:cNvSpPr txBox="1"/>
              <p:nvPr/>
            </p:nvSpPr>
            <p:spPr>
              <a:xfrm>
                <a:off x="5098852" y="5369287"/>
                <a:ext cx="370862" cy="262076"/>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109</a:t>
                </a:r>
              </a:p>
            </p:txBody>
          </p:sp>
          <p:sp>
            <p:nvSpPr>
              <p:cNvPr id="143" name="TextBox 142">
                <a:extLst>
                  <a:ext uri="{FF2B5EF4-FFF2-40B4-BE49-F238E27FC236}">
                    <a16:creationId xmlns:a16="http://schemas.microsoft.com/office/drawing/2014/main" id="{A4CCE51D-0DB8-7D57-53D2-9A959D39117E}"/>
                  </a:ext>
                </a:extLst>
              </p:cNvPr>
              <p:cNvSpPr txBox="1"/>
              <p:nvPr/>
            </p:nvSpPr>
            <p:spPr>
              <a:xfrm>
                <a:off x="4549868" y="5369287"/>
                <a:ext cx="370862" cy="262076"/>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155</a:t>
                </a:r>
              </a:p>
            </p:txBody>
          </p:sp>
          <p:sp>
            <p:nvSpPr>
              <p:cNvPr id="144" name="TextBox 143">
                <a:extLst>
                  <a:ext uri="{FF2B5EF4-FFF2-40B4-BE49-F238E27FC236}">
                    <a16:creationId xmlns:a16="http://schemas.microsoft.com/office/drawing/2014/main" id="{3AA34F3F-6F52-93F1-D4C2-DA012D63C851}"/>
                  </a:ext>
                </a:extLst>
              </p:cNvPr>
              <p:cNvSpPr txBox="1"/>
              <p:nvPr/>
            </p:nvSpPr>
            <p:spPr>
              <a:xfrm>
                <a:off x="4000884" y="5369287"/>
                <a:ext cx="370862" cy="262076"/>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207</a:t>
                </a:r>
              </a:p>
            </p:txBody>
          </p:sp>
          <p:sp>
            <p:nvSpPr>
              <p:cNvPr id="145" name="TextBox 144">
                <a:extLst>
                  <a:ext uri="{FF2B5EF4-FFF2-40B4-BE49-F238E27FC236}">
                    <a16:creationId xmlns:a16="http://schemas.microsoft.com/office/drawing/2014/main" id="{2285CEA5-6B1D-D193-ACFE-456289CAA404}"/>
                  </a:ext>
                </a:extLst>
              </p:cNvPr>
              <p:cNvSpPr txBox="1"/>
              <p:nvPr/>
            </p:nvSpPr>
            <p:spPr>
              <a:xfrm>
                <a:off x="3451900" y="5369287"/>
                <a:ext cx="370862" cy="262076"/>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259</a:t>
                </a:r>
              </a:p>
            </p:txBody>
          </p:sp>
          <p:sp>
            <p:nvSpPr>
              <p:cNvPr id="146" name="TextBox 145">
                <a:extLst>
                  <a:ext uri="{FF2B5EF4-FFF2-40B4-BE49-F238E27FC236}">
                    <a16:creationId xmlns:a16="http://schemas.microsoft.com/office/drawing/2014/main" id="{DBCD2FED-CEF4-2880-23B0-58839B99C979}"/>
                  </a:ext>
                </a:extLst>
              </p:cNvPr>
              <p:cNvSpPr txBox="1"/>
              <p:nvPr/>
            </p:nvSpPr>
            <p:spPr>
              <a:xfrm>
                <a:off x="2902917" y="5369287"/>
                <a:ext cx="370862" cy="262076"/>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273</a:t>
                </a:r>
              </a:p>
            </p:txBody>
          </p:sp>
          <p:sp>
            <p:nvSpPr>
              <p:cNvPr id="147" name="TextBox 146">
                <a:extLst>
                  <a:ext uri="{FF2B5EF4-FFF2-40B4-BE49-F238E27FC236}">
                    <a16:creationId xmlns:a16="http://schemas.microsoft.com/office/drawing/2014/main" id="{6E7F5FDD-1402-D176-3882-E022BD3BE49F}"/>
                  </a:ext>
                </a:extLst>
              </p:cNvPr>
              <p:cNvSpPr txBox="1"/>
              <p:nvPr/>
            </p:nvSpPr>
            <p:spPr>
              <a:xfrm>
                <a:off x="2353933" y="5369287"/>
                <a:ext cx="370862" cy="262076"/>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281</a:t>
                </a:r>
              </a:p>
            </p:txBody>
          </p:sp>
          <p:sp>
            <p:nvSpPr>
              <p:cNvPr id="148" name="TextBox 147">
                <a:extLst>
                  <a:ext uri="{FF2B5EF4-FFF2-40B4-BE49-F238E27FC236}">
                    <a16:creationId xmlns:a16="http://schemas.microsoft.com/office/drawing/2014/main" id="{ED529A21-7F4D-3CEF-68BB-269BD8F31FBA}"/>
                  </a:ext>
                </a:extLst>
              </p:cNvPr>
              <p:cNvSpPr txBox="1"/>
              <p:nvPr/>
            </p:nvSpPr>
            <p:spPr>
              <a:xfrm>
                <a:off x="1804949" y="5369287"/>
                <a:ext cx="370862" cy="262076"/>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292</a:t>
                </a:r>
              </a:p>
            </p:txBody>
          </p:sp>
          <p:sp>
            <p:nvSpPr>
              <p:cNvPr id="149" name="TextBox 148">
                <a:extLst>
                  <a:ext uri="{FF2B5EF4-FFF2-40B4-BE49-F238E27FC236}">
                    <a16:creationId xmlns:a16="http://schemas.microsoft.com/office/drawing/2014/main" id="{5A487E6B-BD01-6C26-EC8F-4464F45A00F7}"/>
                  </a:ext>
                </a:extLst>
              </p:cNvPr>
              <p:cNvSpPr txBox="1"/>
              <p:nvPr/>
            </p:nvSpPr>
            <p:spPr>
              <a:xfrm>
                <a:off x="1255965" y="5369287"/>
                <a:ext cx="370862" cy="262076"/>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294</a:t>
                </a:r>
              </a:p>
            </p:txBody>
          </p:sp>
        </p:grpSp>
        <p:grpSp>
          <p:nvGrpSpPr>
            <p:cNvPr id="24" name="Group 23">
              <a:extLst>
                <a:ext uri="{FF2B5EF4-FFF2-40B4-BE49-F238E27FC236}">
                  <a16:creationId xmlns:a16="http://schemas.microsoft.com/office/drawing/2014/main" id="{1E1FBE7F-F159-E085-A6AF-39B8F34DD41D}"/>
                </a:ext>
              </a:extLst>
            </p:cNvPr>
            <p:cNvGrpSpPr/>
            <p:nvPr/>
          </p:nvGrpSpPr>
          <p:grpSpPr>
            <a:xfrm>
              <a:off x="1097703" y="5630902"/>
              <a:ext cx="4713039" cy="288150"/>
              <a:chOff x="1255965" y="5369284"/>
              <a:chExt cx="4713039" cy="262079"/>
            </a:xfrm>
          </p:grpSpPr>
          <p:sp>
            <p:nvSpPr>
              <p:cNvPr id="132" name="TextBox 131">
                <a:extLst>
                  <a:ext uri="{FF2B5EF4-FFF2-40B4-BE49-F238E27FC236}">
                    <a16:creationId xmlns:a16="http://schemas.microsoft.com/office/drawing/2014/main" id="{B533B779-CE34-B958-A6B8-CC1432CD9E36}"/>
                  </a:ext>
                </a:extLst>
              </p:cNvPr>
              <p:cNvSpPr txBox="1"/>
              <p:nvPr/>
            </p:nvSpPr>
            <p:spPr>
              <a:xfrm>
                <a:off x="5697529" y="5369287"/>
                <a:ext cx="271475" cy="262076"/>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33</a:t>
                </a:r>
              </a:p>
            </p:txBody>
          </p:sp>
          <p:sp>
            <p:nvSpPr>
              <p:cNvPr id="133" name="TextBox 132">
                <a:extLst>
                  <a:ext uri="{FF2B5EF4-FFF2-40B4-BE49-F238E27FC236}">
                    <a16:creationId xmlns:a16="http://schemas.microsoft.com/office/drawing/2014/main" id="{207DD496-0F02-8A10-85E6-8AC39077E862}"/>
                  </a:ext>
                </a:extLst>
              </p:cNvPr>
              <p:cNvSpPr txBox="1"/>
              <p:nvPr/>
            </p:nvSpPr>
            <p:spPr>
              <a:xfrm>
                <a:off x="5148545" y="5369287"/>
                <a:ext cx="271475" cy="262076"/>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57</a:t>
                </a:r>
              </a:p>
            </p:txBody>
          </p:sp>
          <p:sp>
            <p:nvSpPr>
              <p:cNvPr id="134" name="TextBox 133">
                <a:extLst>
                  <a:ext uri="{FF2B5EF4-FFF2-40B4-BE49-F238E27FC236}">
                    <a16:creationId xmlns:a16="http://schemas.microsoft.com/office/drawing/2014/main" id="{E798854A-869A-0DDC-F62B-B6EF6E04B0E6}"/>
                  </a:ext>
                </a:extLst>
              </p:cNvPr>
              <p:cNvSpPr txBox="1"/>
              <p:nvPr/>
            </p:nvSpPr>
            <p:spPr>
              <a:xfrm>
                <a:off x="4599561" y="5369287"/>
                <a:ext cx="271475" cy="262076"/>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78</a:t>
                </a:r>
              </a:p>
            </p:txBody>
          </p:sp>
          <p:sp>
            <p:nvSpPr>
              <p:cNvPr id="135" name="TextBox 134">
                <a:extLst>
                  <a:ext uri="{FF2B5EF4-FFF2-40B4-BE49-F238E27FC236}">
                    <a16:creationId xmlns:a16="http://schemas.microsoft.com/office/drawing/2014/main" id="{901EE63D-616C-7D70-047B-1A212849FD85}"/>
                  </a:ext>
                </a:extLst>
              </p:cNvPr>
              <p:cNvSpPr txBox="1"/>
              <p:nvPr/>
            </p:nvSpPr>
            <p:spPr>
              <a:xfrm>
                <a:off x="4050577" y="5369287"/>
                <a:ext cx="271475" cy="262076"/>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97</a:t>
                </a:r>
              </a:p>
            </p:txBody>
          </p:sp>
          <p:sp>
            <p:nvSpPr>
              <p:cNvPr id="136" name="TextBox 135">
                <a:extLst>
                  <a:ext uri="{FF2B5EF4-FFF2-40B4-BE49-F238E27FC236}">
                    <a16:creationId xmlns:a16="http://schemas.microsoft.com/office/drawing/2014/main" id="{519C8D93-A18D-47A7-B042-FF2D72B11DFF}"/>
                  </a:ext>
                </a:extLst>
              </p:cNvPr>
              <p:cNvSpPr txBox="1"/>
              <p:nvPr/>
            </p:nvSpPr>
            <p:spPr>
              <a:xfrm>
                <a:off x="3451900" y="5369287"/>
                <a:ext cx="370862" cy="262076"/>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128</a:t>
                </a:r>
              </a:p>
            </p:txBody>
          </p:sp>
          <p:sp>
            <p:nvSpPr>
              <p:cNvPr id="137" name="TextBox 136">
                <a:extLst>
                  <a:ext uri="{FF2B5EF4-FFF2-40B4-BE49-F238E27FC236}">
                    <a16:creationId xmlns:a16="http://schemas.microsoft.com/office/drawing/2014/main" id="{4419821F-0C90-B52C-6F91-4B0A8B07331F}"/>
                  </a:ext>
                </a:extLst>
              </p:cNvPr>
              <p:cNvSpPr txBox="1"/>
              <p:nvPr/>
            </p:nvSpPr>
            <p:spPr>
              <a:xfrm>
                <a:off x="2902917" y="5369287"/>
                <a:ext cx="370862" cy="262076"/>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136</a:t>
                </a:r>
              </a:p>
            </p:txBody>
          </p:sp>
          <p:sp>
            <p:nvSpPr>
              <p:cNvPr id="138" name="TextBox 137">
                <a:extLst>
                  <a:ext uri="{FF2B5EF4-FFF2-40B4-BE49-F238E27FC236}">
                    <a16:creationId xmlns:a16="http://schemas.microsoft.com/office/drawing/2014/main" id="{6E6182CE-B2BF-1689-D7E6-3954374ACB4D}"/>
                  </a:ext>
                </a:extLst>
              </p:cNvPr>
              <p:cNvSpPr txBox="1"/>
              <p:nvPr/>
            </p:nvSpPr>
            <p:spPr>
              <a:xfrm>
                <a:off x="2353933" y="5369287"/>
                <a:ext cx="370862" cy="262076"/>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142</a:t>
                </a:r>
              </a:p>
            </p:txBody>
          </p:sp>
          <p:sp>
            <p:nvSpPr>
              <p:cNvPr id="139" name="TextBox 138">
                <a:extLst>
                  <a:ext uri="{FF2B5EF4-FFF2-40B4-BE49-F238E27FC236}">
                    <a16:creationId xmlns:a16="http://schemas.microsoft.com/office/drawing/2014/main" id="{B3E8E155-DB40-0B0F-8CFD-6BC0F3BA5181}"/>
                  </a:ext>
                </a:extLst>
              </p:cNvPr>
              <p:cNvSpPr txBox="1"/>
              <p:nvPr/>
            </p:nvSpPr>
            <p:spPr>
              <a:xfrm>
                <a:off x="1804949" y="5369287"/>
                <a:ext cx="370862" cy="262076"/>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144</a:t>
                </a:r>
              </a:p>
            </p:txBody>
          </p:sp>
          <p:sp>
            <p:nvSpPr>
              <p:cNvPr id="140" name="TextBox 139">
                <a:extLst>
                  <a:ext uri="{FF2B5EF4-FFF2-40B4-BE49-F238E27FC236}">
                    <a16:creationId xmlns:a16="http://schemas.microsoft.com/office/drawing/2014/main" id="{F8DD1A34-002E-8A3F-4A44-BC5A2A71B5E5}"/>
                  </a:ext>
                </a:extLst>
              </p:cNvPr>
              <p:cNvSpPr txBox="1"/>
              <p:nvPr/>
            </p:nvSpPr>
            <p:spPr>
              <a:xfrm>
                <a:off x="1255965" y="5369284"/>
                <a:ext cx="370862" cy="262076"/>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147</a:t>
                </a:r>
              </a:p>
            </p:txBody>
          </p:sp>
        </p:grpSp>
        <p:cxnSp>
          <p:nvCxnSpPr>
            <p:cNvPr id="25" name="Straight Connector 24">
              <a:extLst>
                <a:ext uri="{FF2B5EF4-FFF2-40B4-BE49-F238E27FC236}">
                  <a16:creationId xmlns:a16="http://schemas.microsoft.com/office/drawing/2014/main" id="{60B640F4-9A79-AE55-4DCB-D6A5D99FC17B}"/>
                </a:ext>
              </a:extLst>
            </p:cNvPr>
            <p:cNvCxnSpPr>
              <a:cxnSpLocks/>
            </p:cNvCxnSpPr>
            <p:nvPr/>
          </p:nvCxnSpPr>
          <p:spPr>
            <a:xfrm flipV="1">
              <a:off x="1259840" y="4135846"/>
              <a:ext cx="182880" cy="165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B8F7C0-A7DD-F71E-8BF8-49E8258D35FA}"/>
                </a:ext>
              </a:extLst>
            </p:cNvPr>
            <p:cNvCxnSpPr>
              <a:cxnSpLocks/>
            </p:cNvCxnSpPr>
            <p:nvPr/>
          </p:nvCxnSpPr>
          <p:spPr>
            <a:xfrm flipV="1">
              <a:off x="1259840" y="4318431"/>
              <a:ext cx="182880" cy="165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88DDCA9-8D99-96C4-6F11-B7289FA4CD94}"/>
                </a:ext>
              </a:extLst>
            </p:cNvPr>
            <p:cNvSpPr txBox="1"/>
            <p:nvPr/>
          </p:nvSpPr>
          <p:spPr>
            <a:xfrm>
              <a:off x="-176169" y="5325000"/>
              <a:ext cx="1300357" cy="307777"/>
            </a:xfrm>
            <a:prstGeom prst="rect">
              <a:avLst/>
            </a:prstGeom>
            <a:noFill/>
          </p:spPr>
          <p:txBody>
            <a:bodyPr wrap="none" rtlCol="0">
              <a:spAutoFit/>
            </a:bodyPr>
            <a:lstStyle/>
            <a:p>
              <a:pPr algn="r"/>
              <a:r>
                <a:rPr lang="ja-JP" sz="1400">
                  <a:solidFill>
                    <a:schemeClr val="accent3"/>
                  </a:solidFill>
                </a:rPr>
                <a:t>ctDNA誘導</a:t>
              </a:r>
            </a:p>
          </p:txBody>
        </p:sp>
        <p:sp>
          <p:nvSpPr>
            <p:cNvPr id="29" name="TextBox 28">
              <a:extLst>
                <a:ext uri="{FF2B5EF4-FFF2-40B4-BE49-F238E27FC236}">
                  <a16:creationId xmlns:a16="http://schemas.microsoft.com/office/drawing/2014/main" id="{DEBD0467-069B-6657-A594-F3C0983B98E1}"/>
                </a:ext>
              </a:extLst>
            </p:cNvPr>
            <p:cNvSpPr txBox="1"/>
            <p:nvPr/>
          </p:nvSpPr>
          <p:spPr>
            <a:xfrm>
              <a:off x="213360" y="5621096"/>
              <a:ext cx="910827" cy="307777"/>
            </a:xfrm>
            <a:prstGeom prst="rect">
              <a:avLst/>
            </a:prstGeom>
            <a:noFill/>
          </p:spPr>
          <p:txBody>
            <a:bodyPr wrap="none" rtlCol="0">
              <a:spAutoFit/>
            </a:bodyPr>
            <a:lstStyle/>
            <a:p>
              <a:pPr algn="r"/>
              <a:r>
                <a:rPr lang="ja-JP" sz="1400">
                  <a:solidFill>
                    <a:schemeClr val="accent2"/>
                  </a:solidFill>
                </a:rPr>
                <a:t>標準</a:t>
              </a:r>
            </a:p>
          </p:txBody>
        </p:sp>
        <p:grpSp>
          <p:nvGrpSpPr>
            <p:cNvPr id="30" name="Group 29">
              <a:extLst>
                <a:ext uri="{FF2B5EF4-FFF2-40B4-BE49-F238E27FC236}">
                  <a16:creationId xmlns:a16="http://schemas.microsoft.com/office/drawing/2014/main" id="{0174A913-2A16-92AC-9D24-219961807A90}"/>
                </a:ext>
              </a:extLst>
            </p:cNvPr>
            <p:cNvGrpSpPr/>
            <p:nvPr/>
          </p:nvGrpSpPr>
          <p:grpSpPr>
            <a:xfrm>
              <a:off x="1311275" y="2364105"/>
              <a:ext cx="4388485" cy="541655"/>
              <a:chOff x="3343275" y="3095625"/>
              <a:chExt cx="5503507" cy="668034"/>
            </a:xfrm>
          </p:grpSpPr>
          <p:sp>
            <p:nvSpPr>
              <p:cNvPr id="94" name="Freeform: Shape 102">
                <a:extLst>
                  <a:ext uri="{FF2B5EF4-FFF2-40B4-BE49-F238E27FC236}">
                    <a16:creationId xmlns:a16="http://schemas.microsoft.com/office/drawing/2014/main" id="{89E4700D-463D-7851-A2C8-8A4D0AD952C5}"/>
                  </a:ext>
                </a:extLst>
              </p:cNvPr>
              <p:cNvSpPr/>
              <p:nvPr/>
            </p:nvSpPr>
            <p:spPr>
              <a:xfrm>
                <a:off x="3343275" y="3140541"/>
                <a:ext cx="5503507" cy="588885"/>
              </a:xfrm>
              <a:custGeom>
                <a:avLst/>
                <a:gdLst>
                  <a:gd name="connsiteX0" fmla="*/ 5503507 w 5503507"/>
                  <a:gd name="connsiteY0" fmla="*/ 588886 h 588885"/>
                  <a:gd name="connsiteX1" fmla="*/ 4996034 w 5503507"/>
                  <a:gd name="connsiteY1" fmla="*/ 588886 h 588885"/>
                  <a:gd name="connsiteX2" fmla="*/ 4996034 w 5503507"/>
                  <a:gd name="connsiteY2" fmla="*/ 466767 h 588885"/>
                  <a:gd name="connsiteX3" fmla="*/ 4130345 w 5503507"/>
                  <a:gd name="connsiteY3" fmla="*/ 466767 h 588885"/>
                  <a:gd name="connsiteX4" fmla="*/ 4130345 w 5503507"/>
                  <a:gd name="connsiteY4" fmla="*/ 409778 h 588885"/>
                  <a:gd name="connsiteX5" fmla="*/ 2312127 w 5503507"/>
                  <a:gd name="connsiteY5" fmla="*/ 409778 h 588885"/>
                  <a:gd name="connsiteX6" fmla="*/ 2312127 w 5503507"/>
                  <a:gd name="connsiteY6" fmla="*/ 371786 h 588885"/>
                  <a:gd name="connsiteX7" fmla="*/ 2271417 w 5503507"/>
                  <a:gd name="connsiteY7" fmla="*/ 371786 h 588885"/>
                  <a:gd name="connsiteX8" fmla="*/ 2271417 w 5503507"/>
                  <a:gd name="connsiteY8" fmla="*/ 333793 h 588885"/>
                  <a:gd name="connsiteX9" fmla="*/ 2054314 w 5503507"/>
                  <a:gd name="connsiteY9" fmla="*/ 333793 h 588885"/>
                  <a:gd name="connsiteX10" fmla="*/ 2054314 w 5503507"/>
                  <a:gd name="connsiteY10" fmla="*/ 295800 h 588885"/>
                  <a:gd name="connsiteX11" fmla="*/ 2002755 w 5503507"/>
                  <a:gd name="connsiteY11" fmla="*/ 295800 h 588885"/>
                  <a:gd name="connsiteX12" fmla="*/ 2002755 w 5503507"/>
                  <a:gd name="connsiteY12" fmla="*/ 249666 h 588885"/>
                  <a:gd name="connsiteX13" fmla="*/ 1959331 w 5503507"/>
                  <a:gd name="connsiteY13" fmla="*/ 249666 h 588885"/>
                  <a:gd name="connsiteX14" fmla="*/ 1959331 w 5503507"/>
                  <a:gd name="connsiteY14" fmla="*/ 217100 h 588885"/>
                  <a:gd name="connsiteX15" fmla="*/ 1438294 w 5503507"/>
                  <a:gd name="connsiteY15" fmla="*/ 217100 h 588885"/>
                  <a:gd name="connsiteX16" fmla="*/ 1438294 w 5503507"/>
                  <a:gd name="connsiteY16" fmla="*/ 187250 h 588885"/>
                  <a:gd name="connsiteX17" fmla="*/ 1367733 w 5503507"/>
                  <a:gd name="connsiteY17" fmla="*/ 187250 h 588885"/>
                  <a:gd name="connsiteX18" fmla="*/ 1367733 w 5503507"/>
                  <a:gd name="connsiteY18" fmla="*/ 149257 h 588885"/>
                  <a:gd name="connsiteX19" fmla="*/ 1324318 w 5503507"/>
                  <a:gd name="connsiteY19" fmla="*/ 149257 h 588885"/>
                  <a:gd name="connsiteX20" fmla="*/ 1324318 w 5503507"/>
                  <a:gd name="connsiteY20" fmla="*/ 105837 h 588885"/>
                  <a:gd name="connsiteX21" fmla="*/ 648589 w 5503507"/>
                  <a:gd name="connsiteY21" fmla="*/ 105837 h 588885"/>
                  <a:gd name="connsiteX22" fmla="*/ 648589 w 5503507"/>
                  <a:gd name="connsiteY22" fmla="*/ 37993 h 588885"/>
                  <a:gd name="connsiteX23" fmla="*/ 385354 w 5503507"/>
                  <a:gd name="connsiteY23" fmla="*/ 37993 h 588885"/>
                  <a:gd name="connsiteX24" fmla="*/ 385354 w 5503507"/>
                  <a:gd name="connsiteY24" fmla="*/ 0 h 588885"/>
                  <a:gd name="connsiteX25" fmla="*/ 0 w 5503507"/>
                  <a:gd name="connsiteY25" fmla="*/ 0 h 58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03507" h="588885">
                    <a:moveTo>
                      <a:pt x="5503507" y="588886"/>
                    </a:moveTo>
                    <a:lnTo>
                      <a:pt x="4996034" y="588886"/>
                    </a:lnTo>
                    <a:lnTo>
                      <a:pt x="4996034" y="466767"/>
                    </a:lnTo>
                    <a:lnTo>
                      <a:pt x="4130345" y="466767"/>
                    </a:lnTo>
                    <a:lnTo>
                      <a:pt x="4130345" y="409778"/>
                    </a:lnTo>
                    <a:lnTo>
                      <a:pt x="2312127" y="409778"/>
                    </a:lnTo>
                    <a:lnTo>
                      <a:pt x="2312127" y="371786"/>
                    </a:lnTo>
                    <a:lnTo>
                      <a:pt x="2271417" y="371786"/>
                    </a:lnTo>
                    <a:lnTo>
                      <a:pt x="2271417" y="333793"/>
                    </a:lnTo>
                    <a:lnTo>
                      <a:pt x="2054314" y="333793"/>
                    </a:lnTo>
                    <a:lnTo>
                      <a:pt x="2054314" y="295800"/>
                    </a:lnTo>
                    <a:lnTo>
                      <a:pt x="2002755" y="295800"/>
                    </a:lnTo>
                    <a:lnTo>
                      <a:pt x="2002755" y="249666"/>
                    </a:lnTo>
                    <a:lnTo>
                      <a:pt x="1959331" y="249666"/>
                    </a:lnTo>
                    <a:lnTo>
                      <a:pt x="1959331" y="217100"/>
                    </a:lnTo>
                    <a:lnTo>
                      <a:pt x="1438294" y="217100"/>
                    </a:lnTo>
                    <a:lnTo>
                      <a:pt x="1438294" y="187250"/>
                    </a:lnTo>
                    <a:lnTo>
                      <a:pt x="1367733" y="187250"/>
                    </a:lnTo>
                    <a:lnTo>
                      <a:pt x="1367733" y="149257"/>
                    </a:lnTo>
                    <a:lnTo>
                      <a:pt x="1324318" y="149257"/>
                    </a:lnTo>
                    <a:lnTo>
                      <a:pt x="1324318" y="105837"/>
                    </a:lnTo>
                    <a:lnTo>
                      <a:pt x="648589" y="105837"/>
                    </a:lnTo>
                    <a:lnTo>
                      <a:pt x="648589" y="37993"/>
                    </a:lnTo>
                    <a:lnTo>
                      <a:pt x="385354" y="37993"/>
                    </a:lnTo>
                    <a:lnTo>
                      <a:pt x="38535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Freeform: Shape 103">
                <a:extLst>
                  <a:ext uri="{FF2B5EF4-FFF2-40B4-BE49-F238E27FC236}">
                    <a16:creationId xmlns:a16="http://schemas.microsoft.com/office/drawing/2014/main" id="{9ABC41D4-A352-AA80-7D9D-D888C1EE98DD}"/>
                  </a:ext>
                </a:extLst>
              </p:cNvPr>
              <p:cNvSpPr/>
              <p:nvPr/>
            </p:nvSpPr>
            <p:spPr>
              <a:xfrm>
                <a:off x="3535951" y="30956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Freeform: Shape 104">
                <a:extLst>
                  <a:ext uri="{FF2B5EF4-FFF2-40B4-BE49-F238E27FC236}">
                    <a16:creationId xmlns:a16="http://schemas.microsoft.com/office/drawing/2014/main" id="{B045FFDA-1EB7-13D2-9413-ED618B4AD2CE}"/>
                  </a:ext>
                </a:extLst>
              </p:cNvPr>
              <p:cNvSpPr/>
              <p:nvPr/>
            </p:nvSpPr>
            <p:spPr>
              <a:xfrm>
                <a:off x="4431306" y="32099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Freeform: Shape 105">
                <a:extLst>
                  <a:ext uri="{FF2B5EF4-FFF2-40B4-BE49-F238E27FC236}">
                    <a16:creationId xmlns:a16="http://schemas.microsoft.com/office/drawing/2014/main" id="{CFC8D2F1-9082-0B0B-3DA2-07B4E4B2055F}"/>
                  </a:ext>
                </a:extLst>
              </p:cNvPr>
              <p:cNvSpPr/>
              <p:nvPr/>
            </p:nvSpPr>
            <p:spPr>
              <a:xfrm>
                <a:off x="5364756" y="340042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Freeform: Shape 106">
                <a:extLst>
                  <a:ext uri="{FF2B5EF4-FFF2-40B4-BE49-F238E27FC236}">
                    <a16:creationId xmlns:a16="http://schemas.microsoft.com/office/drawing/2014/main" id="{34EDDB2E-1EBC-FB2D-ADEB-443EFB9537A1}"/>
                  </a:ext>
                </a:extLst>
              </p:cNvPr>
              <p:cNvSpPr/>
              <p:nvPr/>
            </p:nvSpPr>
            <p:spPr>
              <a:xfrm>
                <a:off x="605055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Freeform: Shape 107">
                <a:extLst>
                  <a:ext uri="{FF2B5EF4-FFF2-40B4-BE49-F238E27FC236}">
                    <a16:creationId xmlns:a16="http://schemas.microsoft.com/office/drawing/2014/main" id="{D21D2D75-69AC-E807-1780-E6A9AF5B259C}"/>
                  </a:ext>
                </a:extLst>
              </p:cNvPr>
              <p:cNvSpPr/>
              <p:nvPr/>
            </p:nvSpPr>
            <p:spPr>
              <a:xfrm>
                <a:off x="610770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Freeform: Shape 108">
                <a:extLst>
                  <a:ext uri="{FF2B5EF4-FFF2-40B4-BE49-F238E27FC236}">
                    <a16:creationId xmlns:a16="http://schemas.microsoft.com/office/drawing/2014/main" id="{E1717AB0-745B-153C-8D89-FD1BBCE5375D}"/>
                  </a:ext>
                </a:extLst>
              </p:cNvPr>
              <p:cNvSpPr/>
              <p:nvPr/>
            </p:nvSpPr>
            <p:spPr>
              <a:xfrm>
                <a:off x="627915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Freeform: Shape 109">
                <a:extLst>
                  <a:ext uri="{FF2B5EF4-FFF2-40B4-BE49-F238E27FC236}">
                    <a16:creationId xmlns:a16="http://schemas.microsoft.com/office/drawing/2014/main" id="{60B7391C-B91F-AD07-CB3B-6CF8CE152D8D}"/>
                  </a:ext>
                </a:extLst>
              </p:cNvPr>
              <p:cNvSpPr/>
              <p:nvPr/>
            </p:nvSpPr>
            <p:spPr>
              <a:xfrm>
                <a:off x="631725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Freeform: Shape 110">
                <a:extLst>
                  <a:ext uri="{FF2B5EF4-FFF2-40B4-BE49-F238E27FC236}">
                    <a16:creationId xmlns:a16="http://schemas.microsoft.com/office/drawing/2014/main" id="{64C9FCE6-BAD4-26D1-0CCC-102C3FD00692}"/>
                  </a:ext>
                </a:extLst>
              </p:cNvPr>
              <p:cNvSpPr/>
              <p:nvPr/>
            </p:nvSpPr>
            <p:spPr>
              <a:xfrm>
                <a:off x="646965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Freeform: Shape 111">
                <a:extLst>
                  <a:ext uri="{FF2B5EF4-FFF2-40B4-BE49-F238E27FC236}">
                    <a16:creationId xmlns:a16="http://schemas.microsoft.com/office/drawing/2014/main" id="{97819C59-CBB1-B557-8DDE-E67C10BB0C96}"/>
                  </a:ext>
                </a:extLst>
              </p:cNvPr>
              <p:cNvSpPr/>
              <p:nvPr/>
            </p:nvSpPr>
            <p:spPr>
              <a:xfrm>
                <a:off x="652680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Freeform: Shape 112">
                <a:extLst>
                  <a:ext uri="{FF2B5EF4-FFF2-40B4-BE49-F238E27FC236}">
                    <a16:creationId xmlns:a16="http://schemas.microsoft.com/office/drawing/2014/main" id="{F64A843E-5414-59EE-CD97-64A730FF24FA}"/>
                  </a:ext>
                </a:extLst>
              </p:cNvPr>
              <p:cNvSpPr/>
              <p:nvPr/>
            </p:nvSpPr>
            <p:spPr>
              <a:xfrm>
                <a:off x="662205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Freeform: Shape 113">
                <a:extLst>
                  <a:ext uri="{FF2B5EF4-FFF2-40B4-BE49-F238E27FC236}">
                    <a16:creationId xmlns:a16="http://schemas.microsoft.com/office/drawing/2014/main" id="{7A2CAB35-8C63-7A42-7969-3FB63AD6D732}"/>
                  </a:ext>
                </a:extLst>
              </p:cNvPr>
              <p:cNvSpPr/>
              <p:nvPr/>
            </p:nvSpPr>
            <p:spPr>
              <a:xfrm>
                <a:off x="666015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Freeform: Shape 114">
                <a:extLst>
                  <a:ext uri="{FF2B5EF4-FFF2-40B4-BE49-F238E27FC236}">
                    <a16:creationId xmlns:a16="http://schemas.microsoft.com/office/drawing/2014/main" id="{07042FB6-AAAF-2621-B625-97D4A5B129AF}"/>
                  </a:ext>
                </a:extLst>
              </p:cNvPr>
              <p:cNvSpPr/>
              <p:nvPr/>
            </p:nvSpPr>
            <p:spPr>
              <a:xfrm>
                <a:off x="669825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Freeform: Shape 115">
                <a:extLst>
                  <a:ext uri="{FF2B5EF4-FFF2-40B4-BE49-F238E27FC236}">
                    <a16:creationId xmlns:a16="http://schemas.microsoft.com/office/drawing/2014/main" id="{1B67B400-4E32-87E2-109E-95647216D13A}"/>
                  </a:ext>
                </a:extLst>
              </p:cNvPr>
              <p:cNvSpPr/>
              <p:nvPr/>
            </p:nvSpPr>
            <p:spPr>
              <a:xfrm>
                <a:off x="673635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Freeform: Shape 116">
                <a:extLst>
                  <a:ext uri="{FF2B5EF4-FFF2-40B4-BE49-F238E27FC236}">
                    <a16:creationId xmlns:a16="http://schemas.microsoft.com/office/drawing/2014/main" id="{7909A05D-A228-1466-98FB-0CF949CB9903}"/>
                  </a:ext>
                </a:extLst>
              </p:cNvPr>
              <p:cNvSpPr/>
              <p:nvPr/>
            </p:nvSpPr>
            <p:spPr>
              <a:xfrm>
                <a:off x="677445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Freeform: Shape 117">
                <a:extLst>
                  <a:ext uri="{FF2B5EF4-FFF2-40B4-BE49-F238E27FC236}">
                    <a16:creationId xmlns:a16="http://schemas.microsoft.com/office/drawing/2014/main" id="{2725CD0D-9865-3017-E236-26DC52EC31E5}"/>
                  </a:ext>
                </a:extLst>
              </p:cNvPr>
              <p:cNvSpPr/>
              <p:nvPr/>
            </p:nvSpPr>
            <p:spPr>
              <a:xfrm>
                <a:off x="685065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Freeform: Shape 118">
                <a:extLst>
                  <a:ext uri="{FF2B5EF4-FFF2-40B4-BE49-F238E27FC236}">
                    <a16:creationId xmlns:a16="http://schemas.microsoft.com/office/drawing/2014/main" id="{B0CA1DB9-0119-45B2-0A63-76A86C1BF04D}"/>
                  </a:ext>
                </a:extLst>
              </p:cNvPr>
              <p:cNvSpPr/>
              <p:nvPr/>
            </p:nvSpPr>
            <p:spPr>
              <a:xfrm>
                <a:off x="688875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Freeform: Shape 119">
                <a:extLst>
                  <a:ext uri="{FF2B5EF4-FFF2-40B4-BE49-F238E27FC236}">
                    <a16:creationId xmlns:a16="http://schemas.microsoft.com/office/drawing/2014/main" id="{A04D2BCF-8D86-1CC9-9E4B-3E675256F5A3}"/>
                  </a:ext>
                </a:extLst>
              </p:cNvPr>
              <p:cNvSpPr/>
              <p:nvPr/>
            </p:nvSpPr>
            <p:spPr>
              <a:xfrm>
                <a:off x="694590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Freeform: Shape 120">
                <a:extLst>
                  <a:ext uri="{FF2B5EF4-FFF2-40B4-BE49-F238E27FC236}">
                    <a16:creationId xmlns:a16="http://schemas.microsoft.com/office/drawing/2014/main" id="{D07629D8-EF18-03F1-1D28-AB9CC946DC0B}"/>
                  </a:ext>
                </a:extLst>
              </p:cNvPr>
              <p:cNvSpPr/>
              <p:nvPr/>
            </p:nvSpPr>
            <p:spPr>
              <a:xfrm>
                <a:off x="694590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Freeform: Shape 121">
                <a:extLst>
                  <a:ext uri="{FF2B5EF4-FFF2-40B4-BE49-F238E27FC236}">
                    <a16:creationId xmlns:a16="http://schemas.microsoft.com/office/drawing/2014/main" id="{E8CB7585-6C61-4214-2F69-A049E80E968E}"/>
                  </a:ext>
                </a:extLst>
              </p:cNvPr>
              <p:cNvSpPr/>
              <p:nvPr/>
            </p:nvSpPr>
            <p:spPr>
              <a:xfrm>
                <a:off x="711735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Freeform: Shape 122">
                <a:extLst>
                  <a:ext uri="{FF2B5EF4-FFF2-40B4-BE49-F238E27FC236}">
                    <a16:creationId xmlns:a16="http://schemas.microsoft.com/office/drawing/2014/main" id="{AD0F41CC-B25F-B8D7-27A3-F22AF35AC9D5}"/>
                  </a:ext>
                </a:extLst>
              </p:cNvPr>
              <p:cNvSpPr/>
              <p:nvPr/>
            </p:nvSpPr>
            <p:spPr>
              <a:xfrm>
                <a:off x="7231656" y="35147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Freeform: Shape 123">
                <a:extLst>
                  <a:ext uri="{FF2B5EF4-FFF2-40B4-BE49-F238E27FC236}">
                    <a16:creationId xmlns:a16="http://schemas.microsoft.com/office/drawing/2014/main" id="{839B811A-53AF-0F81-521D-B500698F6967}"/>
                  </a:ext>
                </a:extLst>
              </p:cNvPr>
              <p:cNvSpPr/>
              <p:nvPr/>
            </p:nvSpPr>
            <p:spPr>
              <a:xfrm>
                <a:off x="7612665"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Freeform: Shape 124">
                <a:extLst>
                  <a:ext uri="{FF2B5EF4-FFF2-40B4-BE49-F238E27FC236}">
                    <a16:creationId xmlns:a16="http://schemas.microsoft.com/office/drawing/2014/main" id="{757DF1D3-AB1E-DDF7-AD7E-A99838370F4C}"/>
                  </a:ext>
                </a:extLst>
              </p:cNvPr>
              <p:cNvSpPr/>
              <p:nvPr/>
            </p:nvSpPr>
            <p:spPr>
              <a:xfrm>
                <a:off x="7669815"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Freeform: Shape 125">
                <a:extLst>
                  <a:ext uri="{FF2B5EF4-FFF2-40B4-BE49-F238E27FC236}">
                    <a16:creationId xmlns:a16="http://schemas.microsoft.com/office/drawing/2014/main" id="{3B64028F-EDF7-7104-EE09-3F48D126D0AF}"/>
                  </a:ext>
                </a:extLst>
              </p:cNvPr>
              <p:cNvSpPr/>
              <p:nvPr/>
            </p:nvSpPr>
            <p:spPr>
              <a:xfrm>
                <a:off x="7726965"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Freeform: Shape 126">
                <a:extLst>
                  <a:ext uri="{FF2B5EF4-FFF2-40B4-BE49-F238E27FC236}">
                    <a16:creationId xmlns:a16="http://schemas.microsoft.com/office/drawing/2014/main" id="{FDC6F86F-ADA0-6BFC-6D19-ABDDACFE84AF}"/>
                  </a:ext>
                </a:extLst>
              </p:cNvPr>
              <p:cNvSpPr/>
              <p:nvPr/>
            </p:nvSpPr>
            <p:spPr>
              <a:xfrm>
                <a:off x="7917465"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Freeform: Shape 127">
                <a:extLst>
                  <a:ext uri="{FF2B5EF4-FFF2-40B4-BE49-F238E27FC236}">
                    <a16:creationId xmlns:a16="http://schemas.microsoft.com/office/drawing/2014/main" id="{13A6C597-44EA-C863-C332-92881851156A}"/>
                  </a:ext>
                </a:extLst>
              </p:cNvPr>
              <p:cNvSpPr/>
              <p:nvPr/>
            </p:nvSpPr>
            <p:spPr>
              <a:xfrm>
                <a:off x="7955565"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Freeform: Shape 128">
                <a:extLst>
                  <a:ext uri="{FF2B5EF4-FFF2-40B4-BE49-F238E27FC236}">
                    <a16:creationId xmlns:a16="http://schemas.microsoft.com/office/drawing/2014/main" id="{0263EE5A-853A-F4BD-91DF-375CD60B0253}"/>
                  </a:ext>
                </a:extLst>
              </p:cNvPr>
              <p:cNvSpPr/>
              <p:nvPr/>
            </p:nvSpPr>
            <p:spPr>
              <a:xfrm>
                <a:off x="8031765"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Freeform: Shape 129">
                <a:extLst>
                  <a:ext uri="{FF2B5EF4-FFF2-40B4-BE49-F238E27FC236}">
                    <a16:creationId xmlns:a16="http://schemas.microsoft.com/office/drawing/2014/main" id="{D0EE8FD3-BD8E-FDC5-1649-6240C900C791}"/>
                  </a:ext>
                </a:extLst>
              </p:cNvPr>
              <p:cNvSpPr/>
              <p:nvPr/>
            </p:nvSpPr>
            <p:spPr>
              <a:xfrm>
                <a:off x="8069865"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Freeform: Shape 130">
                <a:extLst>
                  <a:ext uri="{FF2B5EF4-FFF2-40B4-BE49-F238E27FC236}">
                    <a16:creationId xmlns:a16="http://schemas.microsoft.com/office/drawing/2014/main" id="{DCACD484-DC53-7C1D-BA25-898DDA1A672F}"/>
                  </a:ext>
                </a:extLst>
              </p:cNvPr>
              <p:cNvSpPr/>
              <p:nvPr/>
            </p:nvSpPr>
            <p:spPr>
              <a:xfrm>
                <a:off x="8127015"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Freeform: Shape 131">
                <a:extLst>
                  <a:ext uri="{FF2B5EF4-FFF2-40B4-BE49-F238E27FC236}">
                    <a16:creationId xmlns:a16="http://schemas.microsoft.com/office/drawing/2014/main" id="{45654D7E-28AE-32E7-E3D2-6F0A7DA0682D}"/>
                  </a:ext>
                </a:extLst>
              </p:cNvPr>
              <p:cNvSpPr/>
              <p:nvPr/>
            </p:nvSpPr>
            <p:spPr>
              <a:xfrm>
                <a:off x="8165115"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4" name="Freeform: Shape 132">
                <a:extLst>
                  <a:ext uri="{FF2B5EF4-FFF2-40B4-BE49-F238E27FC236}">
                    <a16:creationId xmlns:a16="http://schemas.microsoft.com/office/drawing/2014/main" id="{666CCB74-B6DB-1A05-39A4-8F007A6CFE6A}"/>
                  </a:ext>
                </a:extLst>
              </p:cNvPr>
              <p:cNvSpPr/>
              <p:nvPr/>
            </p:nvSpPr>
            <p:spPr>
              <a:xfrm>
                <a:off x="8203215"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5" name="Freeform: Shape 133">
                <a:extLst>
                  <a:ext uri="{FF2B5EF4-FFF2-40B4-BE49-F238E27FC236}">
                    <a16:creationId xmlns:a16="http://schemas.microsoft.com/office/drawing/2014/main" id="{9ABD34FD-20F9-A8BD-2F68-8BD23D59B8A1}"/>
                  </a:ext>
                </a:extLst>
              </p:cNvPr>
              <p:cNvSpPr/>
              <p:nvPr/>
            </p:nvSpPr>
            <p:spPr>
              <a:xfrm>
                <a:off x="8241315"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6" name="Freeform: Shape 134">
                <a:extLst>
                  <a:ext uri="{FF2B5EF4-FFF2-40B4-BE49-F238E27FC236}">
                    <a16:creationId xmlns:a16="http://schemas.microsoft.com/office/drawing/2014/main" id="{F762C93D-BB29-76E8-E9C8-A8EA27170FC0}"/>
                  </a:ext>
                </a:extLst>
              </p:cNvPr>
              <p:cNvSpPr/>
              <p:nvPr/>
            </p:nvSpPr>
            <p:spPr>
              <a:xfrm>
                <a:off x="8298465" y="357187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7" name="Freeform: Shape 135">
                <a:extLst>
                  <a:ext uri="{FF2B5EF4-FFF2-40B4-BE49-F238E27FC236}">
                    <a16:creationId xmlns:a16="http://schemas.microsoft.com/office/drawing/2014/main" id="{B0BC1699-2C32-4AD7-6488-76DEFBCADC56}"/>
                  </a:ext>
                </a:extLst>
              </p:cNvPr>
              <p:cNvSpPr/>
              <p:nvPr/>
            </p:nvSpPr>
            <p:spPr>
              <a:xfrm>
                <a:off x="8527065" y="369166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8" name="Freeform: Shape 136">
                <a:extLst>
                  <a:ext uri="{FF2B5EF4-FFF2-40B4-BE49-F238E27FC236}">
                    <a16:creationId xmlns:a16="http://schemas.microsoft.com/office/drawing/2014/main" id="{9712DEA0-3262-49B4-429A-510BA5ADBE81}"/>
                  </a:ext>
                </a:extLst>
              </p:cNvPr>
              <p:cNvSpPr/>
              <p:nvPr/>
            </p:nvSpPr>
            <p:spPr>
              <a:xfrm>
                <a:off x="8565165" y="369166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9" name="Freeform: Shape 137">
                <a:extLst>
                  <a:ext uri="{FF2B5EF4-FFF2-40B4-BE49-F238E27FC236}">
                    <a16:creationId xmlns:a16="http://schemas.microsoft.com/office/drawing/2014/main" id="{106DF2C8-77EB-DC32-F88D-F7CA2F788DC8}"/>
                  </a:ext>
                </a:extLst>
              </p:cNvPr>
              <p:cNvSpPr/>
              <p:nvPr/>
            </p:nvSpPr>
            <p:spPr>
              <a:xfrm>
                <a:off x="8679465" y="369166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0" name="Freeform: Shape 138">
                <a:extLst>
                  <a:ext uri="{FF2B5EF4-FFF2-40B4-BE49-F238E27FC236}">
                    <a16:creationId xmlns:a16="http://schemas.microsoft.com/office/drawing/2014/main" id="{F5CACDB5-5BDB-9F1B-1180-5A359028CBEC}"/>
                  </a:ext>
                </a:extLst>
              </p:cNvPr>
              <p:cNvSpPr/>
              <p:nvPr/>
            </p:nvSpPr>
            <p:spPr>
              <a:xfrm>
                <a:off x="8793765" y="369166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1" name="Freeform: Shape 139">
                <a:extLst>
                  <a:ext uri="{FF2B5EF4-FFF2-40B4-BE49-F238E27FC236}">
                    <a16:creationId xmlns:a16="http://schemas.microsoft.com/office/drawing/2014/main" id="{3328BD74-88AE-E84D-BA90-0433C5F12257}"/>
                  </a:ext>
                </a:extLst>
              </p:cNvPr>
              <p:cNvSpPr/>
              <p:nvPr/>
            </p:nvSpPr>
            <p:spPr>
              <a:xfrm>
                <a:off x="8831865" y="369166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rgbClr val="A0A0A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31" name="Group 30">
              <a:extLst>
                <a:ext uri="{FF2B5EF4-FFF2-40B4-BE49-F238E27FC236}">
                  <a16:creationId xmlns:a16="http://schemas.microsoft.com/office/drawing/2014/main" id="{9BDCF6AF-2C7E-8F38-E61C-2986ED30EB18}"/>
                </a:ext>
              </a:extLst>
            </p:cNvPr>
            <p:cNvGrpSpPr/>
            <p:nvPr/>
          </p:nvGrpSpPr>
          <p:grpSpPr>
            <a:xfrm>
              <a:off x="1311275" y="2394585"/>
              <a:ext cx="4398645" cy="612000"/>
              <a:chOff x="3333750" y="3057524"/>
              <a:chExt cx="5521461" cy="743230"/>
            </a:xfrm>
          </p:grpSpPr>
          <p:sp>
            <p:nvSpPr>
              <p:cNvPr id="44" name="Freeform: Shape 144">
                <a:extLst>
                  <a:ext uri="{FF2B5EF4-FFF2-40B4-BE49-F238E27FC236}">
                    <a16:creationId xmlns:a16="http://schemas.microsoft.com/office/drawing/2014/main" id="{5AA046FC-A0D4-BB75-0339-782E875C6642}"/>
                  </a:ext>
                </a:extLst>
              </p:cNvPr>
              <p:cNvSpPr/>
              <p:nvPr/>
            </p:nvSpPr>
            <p:spPr>
              <a:xfrm>
                <a:off x="3333750" y="3057524"/>
                <a:ext cx="5521461" cy="697331"/>
              </a:xfrm>
              <a:custGeom>
                <a:avLst/>
                <a:gdLst>
                  <a:gd name="connsiteX0" fmla="*/ 5521462 w 5521461"/>
                  <a:gd name="connsiteY0" fmla="*/ 697332 h 697331"/>
                  <a:gd name="connsiteX1" fmla="*/ 5435670 w 5521461"/>
                  <a:gd name="connsiteY1" fmla="*/ 697332 h 697331"/>
                  <a:gd name="connsiteX2" fmla="*/ 5435670 w 5521461"/>
                  <a:gd name="connsiteY2" fmla="*/ 626939 h 697331"/>
                  <a:gd name="connsiteX3" fmla="*/ 5143100 w 5521461"/>
                  <a:gd name="connsiteY3" fmla="*/ 626939 h 697331"/>
                  <a:gd name="connsiteX4" fmla="*/ 5143100 w 5521461"/>
                  <a:gd name="connsiteY4" fmla="*/ 580744 h 697331"/>
                  <a:gd name="connsiteX5" fmla="*/ 4929721 w 5521461"/>
                  <a:gd name="connsiteY5" fmla="*/ 580744 h 697331"/>
                  <a:gd name="connsiteX6" fmla="*/ 4929721 w 5521461"/>
                  <a:gd name="connsiteY6" fmla="*/ 519150 h 697331"/>
                  <a:gd name="connsiteX7" fmla="*/ 4483170 w 5521461"/>
                  <a:gd name="connsiteY7" fmla="*/ 519150 h 697331"/>
                  <a:gd name="connsiteX8" fmla="*/ 4483170 w 5521461"/>
                  <a:gd name="connsiteY8" fmla="*/ 477354 h 697331"/>
                  <a:gd name="connsiteX9" fmla="*/ 4126802 w 5521461"/>
                  <a:gd name="connsiteY9" fmla="*/ 477354 h 697331"/>
                  <a:gd name="connsiteX10" fmla="*/ 4126802 w 5521461"/>
                  <a:gd name="connsiteY10" fmla="*/ 442157 h 697331"/>
                  <a:gd name="connsiteX11" fmla="*/ 3581257 w 5521461"/>
                  <a:gd name="connsiteY11" fmla="*/ 442157 h 697331"/>
                  <a:gd name="connsiteX12" fmla="*/ 3581257 w 5521461"/>
                  <a:gd name="connsiteY12" fmla="*/ 406960 h 697331"/>
                  <a:gd name="connsiteX13" fmla="*/ 3451470 w 5521461"/>
                  <a:gd name="connsiteY13" fmla="*/ 406960 h 697331"/>
                  <a:gd name="connsiteX14" fmla="*/ 3451470 w 5521461"/>
                  <a:gd name="connsiteY14" fmla="*/ 398161 h 697331"/>
                  <a:gd name="connsiteX15" fmla="*/ 3240291 w 5521461"/>
                  <a:gd name="connsiteY15" fmla="*/ 398161 h 697331"/>
                  <a:gd name="connsiteX16" fmla="*/ 3240291 w 5521461"/>
                  <a:gd name="connsiteY16" fmla="*/ 369564 h 697331"/>
                  <a:gd name="connsiteX17" fmla="*/ 2903715 w 5521461"/>
                  <a:gd name="connsiteY17" fmla="*/ 369564 h 697331"/>
                  <a:gd name="connsiteX18" fmla="*/ 2903715 w 5521461"/>
                  <a:gd name="connsiteY18" fmla="*/ 343167 h 697331"/>
                  <a:gd name="connsiteX19" fmla="*/ 2523154 w 5521461"/>
                  <a:gd name="connsiteY19" fmla="*/ 343167 h 697331"/>
                  <a:gd name="connsiteX20" fmla="*/ 2523154 w 5521461"/>
                  <a:gd name="connsiteY20" fmla="*/ 318969 h 697331"/>
                  <a:gd name="connsiteX21" fmla="*/ 2479158 w 5521461"/>
                  <a:gd name="connsiteY21" fmla="*/ 318969 h 697331"/>
                  <a:gd name="connsiteX22" fmla="*/ 2479158 w 5521461"/>
                  <a:gd name="connsiteY22" fmla="*/ 312370 h 697331"/>
                  <a:gd name="connsiteX23" fmla="*/ 2300973 w 5521461"/>
                  <a:gd name="connsiteY23" fmla="*/ 312370 h 697331"/>
                  <a:gd name="connsiteX24" fmla="*/ 2300973 w 5521461"/>
                  <a:gd name="connsiteY24" fmla="*/ 292572 h 697331"/>
                  <a:gd name="connsiteX25" fmla="*/ 2221783 w 5521461"/>
                  <a:gd name="connsiteY25" fmla="*/ 292572 h 697331"/>
                  <a:gd name="connsiteX26" fmla="*/ 2221783 w 5521461"/>
                  <a:gd name="connsiteY26" fmla="*/ 279373 h 697331"/>
                  <a:gd name="connsiteX27" fmla="*/ 2135991 w 5521461"/>
                  <a:gd name="connsiteY27" fmla="*/ 279373 h 697331"/>
                  <a:gd name="connsiteX28" fmla="*/ 2135991 w 5521461"/>
                  <a:gd name="connsiteY28" fmla="*/ 257375 h 697331"/>
                  <a:gd name="connsiteX29" fmla="*/ 1819227 w 5521461"/>
                  <a:gd name="connsiteY29" fmla="*/ 257375 h 697331"/>
                  <a:gd name="connsiteX30" fmla="*/ 1819227 w 5521461"/>
                  <a:gd name="connsiteY30" fmla="*/ 239777 h 697331"/>
                  <a:gd name="connsiteX31" fmla="*/ 1634442 w 5521461"/>
                  <a:gd name="connsiteY31" fmla="*/ 239777 h 697331"/>
                  <a:gd name="connsiteX32" fmla="*/ 1634442 w 5521461"/>
                  <a:gd name="connsiteY32" fmla="*/ 226578 h 697331"/>
                  <a:gd name="connsiteX33" fmla="*/ 1412262 w 5521461"/>
                  <a:gd name="connsiteY33" fmla="*/ 226578 h 697331"/>
                  <a:gd name="connsiteX34" fmla="*/ 1412262 w 5521461"/>
                  <a:gd name="connsiteY34" fmla="*/ 180383 h 697331"/>
                  <a:gd name="connsiteX35" fmla="*/ 1240679 w 5521461"/>
                  <a:gd name="connsiteY35" fmla="*/ 180383 h 697331"/>
                  <a:gd name="connsiteX36" fmla="*/ 1240679 w 5521461"/>
                  <a:gd name="connsiteY36" fmla="*/ 171583 h 697331"/>
                  <a:gd name="connsiteX37" fmla="*/ 1174690 w 5521461"/>
                  <a:gd name="connsiteY37" fmla="*/ 171583 h 697331"/>
                  <a:gd name="connsiteX38" fmla="*/ 1174690 w 5521461"/>
                  <a:gd name="connsiteY38" fmla="*/ 153985 h 697331"/>
                  <a:gd name="connsiteX39" fmla="*/ 853517 w 5521461"/>
                  <a:gd name="connsiteY39" fmla="*/ 153985 h 697331"/>
                  <a:gd name="connsiteX40" fmla="*/ 853517 w 5521461"/>
                  <a:gd name="connsiteY40" fmla="*/ 129788 h 697331"/>
                  <a:gd name="connsiteX41" fmla="*/ 811721 w 5521461"/>
                  <a:gd name="connsiteY41" fmla="*/ 129788 h 697331"/>
                  <a:gd name="connsiteX42" fmla="*/ 811721 w 5521461"/>
                  <a:gd name="connsiteY42" fmla="*/ 109989 h 697331"/>
                  <a:gd name="connsiteX43" fmla="*/ 794123 w 5521461"/>
                  <a:gd name="connsiteY43" fmla="*/ 109989 h 697331"/>
                  <a:gd name="connsiteX44" fmla="*/ 794123 w 5521461"/>
                  <a:gd name="connsiteY44" fmla="*/ 81392 h 697331"/>
                  <a:gd name="connsiteX45" fmla="*/ 750127 w 5521461"/>
                  <a:gd name="connsiteY45" fmla="*/ 81392 h 697331"/>
                  <a:gd name="connsiteX46" fmla="*/ 750127 w 5521461"/>
                  <a:gd name="connsiteY46" fmla="*/ 61594 h 697331"/>
                  <a:gd name="connsiteX47" fmla="*/ 739129 w 5521461"/>
                  <a:gd name="connsiteY47" fmla="*/ 61594 h 697331"/>
                  <a:gd name="connsiteX48" fmla="*/ 739129 w 5521461"/>
                  <a:gd name="connsiteY48" fmla="*/ 35196 h 697331"/>
                  <a:gd name="connsiteX49" fmla="*/ 706132 w 5521461"/>
                  <a:gd name="connsiteY49" fmla="*/ 35196 h 697331"/>
                  <a:gd name="connsiteX50" fmla="*/ 706132 w 5521461"/>
                  <a:gd name="connsiteY50" fmla="*/ 19798 h 697331"/>
                  <a:gd name="connsiteX51" fmla="*/ 620340 w 5521461"/>
                  <a:gd name="connsiteY51" fmla="*/ 19798 h 697331"/>
                  <a:gd name="connsiteX52" fmla="*/ 620340 w 5521461"/>
                  <a:gd name="connsiteY52" fmla="*/ 0 h 697331"/>
                  <a:gd name="connsiteX53" fmla="*/ 0 w 5521461"/>
                  <a:gd name="connsiteY53" fmla="*/ 0 h 69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521461" h="697331">
                    <a:moveTo>
                      <a:pt x="5521462" y="697332"/>
                    </a:moveTo>
                    <a:lnTo>
                      <a:pt x="5435670" y="697332"/>
                    </a:lnTo>
                    <a:lnTo>
                      <a:pt x="5435670" y="626939"/>
                    </a:lnTo>
                    <a:lnTo>
                      <a:pt x="5143100" y="626939"/>
                    </a:lnTo>
                    <a:lnTo>
                      <a:pt x="5143100" y="580744"/>
                    </a:lnTo>
                    <a:lnTo>
                      <a:pt x="4929721" y="580744"/>
                    </a:lnTo>
                    <a:lnTo>
                      <a:pt x="4929721" y="519150"/>
                    </a:lnTo>
                    <a:lnTo>
                      <a:pt x="4483170" y="519150"/>
                    </a:lnTo>
                    <a:lnTo>
                      <a:pt x="4483170" y="477354"/>
                    </a:lnTo>
                    <a:lnTo>
                      <a:pt x="4126802" y="477354"/>
                    </a:lnTo>
                    <a:lnTo>
                      <a:pt x="4126802" y="442157"/>
                    </a:lnTo>
                    <a:lnTo>
                      <a:pt x="3581257" y="442157"/>
                    </a:lnTo>
                    <a:lnTo>
                      <a:pt x="3581257" y="406960"/>
                    </a:lnTo>
                    <a:lnTo>
                      <a:pt x="3451470" y="406960"/>
                    </a:lnTo>
                    <a:lnTo>
                      <a:pt x="3451470" y="398161"/>
                    </a:lnTo>
                    <a:lnTo>
                      <a:pt x="3240291" y="398161"/>
                    </a:lnTo>
                    <a:lnTo>
                      <a:pt x="3240291" y="369564"/>
                    </a:lnTo>
                    <a:lnTo>
                      <a:pt x="2903715" y="369564"/>
                    </a:lnTo>
                    <a:lnTo>
                      <a:pt x="2903715" y="343167"/>
                    </a:lnTo>
                    <a:lnTo>
                      <a:pt x="2523154" y="343167"/>
                    </a:lnTo>
                    <a:lnTo>
                      <a:pt x="2523154" y="318969"/>
                    </a:lnTo>
                    <a:lnTo>
                      <a:pt x="2479158" y="318969"/>
                    </a:lnTo>
                    <a:lnTo>
                      <a:pt x="2479158" y="312370"/>
                    </a:lnTo>
                    <a:lnTo>
                      <a:pt x="2300973" y="312370"/>
                    </a:lnTo>
                    <a:lnTo>
                      <a:pt x="2300973" y="292572"/>
                    </a:lnTo>
                    <a:lnTo>
                      <a:pt x="2221783" y="292572"/>
                    </a:lnTo>
                    <a:lnTo>
                      <a:pt x="2221783" y="279373"/>
                    </a:lnTo>
                    <a:lnTo>
                      <a:pt x="2135991" y="279373"/>
                    </a:lnTo>
                    <a:lnTo>
                      <a:pt x="2135991" y="257375"/>
                    </a:lnTo>
                    <a:lnTo>
                      <a:pt x="1819227" y="257375"/>
                    </a:lnTo>
                    <a:lnTo>
                      <a:pt x="1819227" y="239777"/>
                    </a:lnTo>
                    <a:lnTo>
                      <a:pt x="1634442" y="239777"/>
                    </a:lnTo>
                    <a:lnTo>
                      <a:pt x="1634442" y="226578"/>
                    </a:lnTo>
                    <a:lnTo>
                      <a:pt x="1412262" y="226578"/>
                    </a:lnTo>
                    <a:lnTo>
                      <a:pt x="1412262" y="180383"/>
                    </a:lnTo>
                    <a:lnTo>
                      <a:pt x="1240679" y="180383"/>
                    </a:lnTo>
                    <a:lnTo>
                      <a:pt x="1240679" y="171583"/>
                    </a:lnTo>
                    <a:lnTo>
                      <a:pt x="1174690" y="171583"/>
                    </a:lnTo>
                    <a:lnTo>
                      <a:pt x="1174690" y="153985"/>
                    </a:lnTo>
                    <a:lnTo>
                      <a:pt x="853517" y="153985"/>
                    </a:lnTo>
                    <a:lnTo>
                      <a:pt x="853517" y="129788"/>
                    </a:lnTo>
                    <a:lnTo>
                      <a:pt x="811721" y="129788"/>
                    </a:lnTo>
                    <a:lnTo>
                      <a:pt x="811721" y="109989"/>
                    </a:lnTo>
                    <a:lnTo>
                      <a:pt x="794123" y="109989"/>
                    </a:lnTo>
                    <a:lnTo>
                      <a:pt x="794123" y="81392"/>
                    </a:lnTo>
                    <a:lnTo>
                      <a:pt x="750127" y="81392"/>
                    </a:lnTo>
                    <a:lnTo>
                      <a:pt x="750127" y="61594"/>
                    </a:lnTo>
                    <a:lnTo>
                      <a:pt x="739129" y="61594"/>
                    </a:lnTo>
                    <a:lnTo>
                      <a:pt x="739129" y="35196"/>
                    </a:lnTo>
                    <a:lnTo>
                      <a:pt x="706132" y="35196"/>
                    </a:lnTo>
                    <a:lnTo>
                      <a:pt x="706132" y="19798"/>
                    </a:lnTo>
                    <a:lnTo>
                      <a:pt x="620340" y="19798"/>
                    </a:lnTo>
                    <a:lnTo>
                      <a:pt x="620340"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 name="Freeform: Shape 145">
                <a:extLst>
                  <a:ext uri="{FF2B5EF4-FFF2-40B4-BE49-F238E27FC236}">
                    <a16:creationId xmlns:a16="http://schemas.microsoft.com/office/drawing/2014/main" id="{EEB951B3-DD5A-2F47-C13A-05CD843CBB07}"/>
                  </a:ext>
                </a:extLst>
              </p:cNvPr>
              <p:cNvSpPr/>
              <p:nvPr/>
            </p:nvSpPr>
            <p:spPr>
              <a:xfrm>
                <a:off x="4066145" y="305882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 name="Freeform: Shape 146">
                <a:extLst>
                  <a:ext uri="{FF2B5EF4-FFF2-40B4-BE49-F238E27FC236}">
                    <a16:creationId xmlns:a16="http://schemas.microsoft.com/office/drawing/2014/main" id="{1805F52C-CA2A-87C9-0647-EC4E236354C3}"/>
                  </a:ext>
                </a:extLst>
              </p:cNvPr>
              <p:cNvSpPr/>
              <p:nvPr/>
            </p:nvSpPr>
            <p:spPr>
              <a:xfrm>
                <a:off x="4542396" y="319217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 name="Freeform: Shape 147">
                <a:extLst>
                  <a:ext uri="{FF2B5EF4-FFF2-40B4-BE49-F238E27FC236}">
                    <a16:creationId xmlns:a16="http://schemas.microsoft.com/office/drawing/2014/main" id="{27A3895F-3FC0-F678-59B9-1CC25942D5AD}"/>
                  </a:ext>
                </a:extLst>
              </p:cNvPr>
              <p:cNvSpPr/>
              <p:nvPr/>
            </p:nvSpPr>
            <p:spPr>
              <a:xfrm>
                <a:off x="5004187" y="3261301"/>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 name="Freeform: Shape 148">
                <a:extLst>
                  <a:ext uri="{FF2B5EF4-FFF2-40B4-BE49-F238E27FC236}">
                    <a16:creationId xmlns:a16="http://schemas.microsoft.com/office/drawing/2014/main" id="{C93C066B-65B2-817E-68AD-ADCCDD8218A0}"/>
                  </a:ext>
                </a:extLst>
              </p:cNvPr>
              <p:cNvSpPr/>
              <p:nvPr/>
            </p:nvSpPr>
            <p:spPr>
              <a:xfrm>
                <a:off x="5080387" y="3261301"/>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 name="Freeform: Shape 149">
                <a:extLst>
                  <a:ext uri="{FF2B5EF4-FFF2-40B4-BE49-F238E27FC236}">
                    <a16:creationId xmlns:a16="http://schemas.microsoft.com/office/drawing/2014/main" id="{87A551A4-54EC-285C-CDEF-A56121526801}"/>
                  </a:ext>
                </a:extLst>
              </p:cNvPr>
              <p:cNvSpPr/>
              <p:nvPr/>
            </p:nvSpPr>
            <p:spPr>
              <a:xfrm>
                <a:off x="5785246" y="3337501"/>
                <a:ext cx="9525" cy="72000"/>
              </a:xfrm>
              <a:custGeom>
                <a:avLst/>
                <a:gdLst>
                  <a:gd name="connsiteX0" fmla="*/ 0 w 9525"/>
                  <a:gd name="connsiteY0" fmla="*/ 72000 h 72000"/>
                  <a:gd name="connsiteX1" fmla="*/ 0 w 9525"/>
                  <a:gd name="connsiteY1" fmla="*/ 0 h 72000"/>
                </a:gdLst>
                <a:ahLst/>
                <a:cxnLst>
                  <a:cxn ang="0">
                    <a:pos x="connsiteX0" y="connsiteY0"/>
                  </a:cxn>
                  <a:cxn ang="0">
                    <a:pos x="connsiteX1" y="connsiteY1"/>
                  </a:cxn>
                </a:cxnLst>
                <a:rect l="l" t="t" r="r" b="b"/>
                <a:pathLst>
                  <a:path w="9525" h="72000">
                    <a:moveTo>
                      <a:pt x="0" y="72000"/>
                    </a:move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 name="Freeform: Shape 150">
                <a:extLst>
                  <a:ext uri="{FF2B5EF4-FFF2-40B4-BE49-F238E27FC236}">
                    <a16:creationId xmlns:a16="http://schemas.microsoft.com/office/drawing/2014/main" id="{E2FDCC58-3AB2-B33C-E691-B4EDFA6B6B28}"/>
                  </a:ext>
                </a:extLst>
              </p:cNvPr>
              <p:cNvSpPr/>
              <p:nvPr/>
            </p:nvSpPr>
            <p:spPr>
              <a:xfrm>
                <a:off x="5880496" y="336680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 name="Freeform: Shape 151">
                <a:extLst>
                  <a:ext uri="{FF2B5EF4-FFF2-40B4-BE49-F238E27FC236}">
                    <a16:creationId xmlns:a16="http://schemas.microsoft.com/office/drawing/2014/main" id="{CD9B4AE7-B79D-8E60-C0A0-76F2B5D05E0F}"/>
                  </a:ext>
                </a:extLst>
              </p:cNvPr>
              <p:cNvSpPr/>
              <p:nvPr/>
            </p:nvSpPr>
            <p:spPr>
              <a:xfrm>
                <a:off x="5918596" y="336680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2" name="Freeform: Shape 152">
                <a:extLst>
                  <a:ext uri="{FF2B5EF4-FFF2-40B4-BE49-F238E27FC236}">
                    <a16:creationId xmlns:a16="http://schemas.microsoft.com/office/drawing/2014/main" id="{77303BF6-4692-9A27-1016-151CA015E721}"/>
                  </a:ext>
                </a:extLst>
              </p:cNvPr>
              <p:cNvSpPr/>
              <p:nvPr/>
            </p:nvSpPr>
            <p:spPr>
              <a:xfrm>
                <a:off x="5975746" y="336680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3" name="Freeform: Shape 153">
                <a:extLst>
                  <a:ext uri="{FF2B5EF4-FFF2-40B4-BE49-F238E27FC236}">
                    <a16:creationId xmlns:a16="http://schemas.microsoft.com/office/drawing/2014/main" id="{A3C7F2E8-1E5B-89E3-024D-4DEDD6934302}"/>
                  </a:ext>
                </a:extLst>
              </p:cNvPr>
              <p:cNvSpPr/>
              <p:nvPr/>
            </p:nvSpPr>
            <p:spPr>
              <a:xfrm>
                <a:off x="6051946" y="336680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4" name="Freeform: Shape 154">
                <a:extLst>
                  <a:ext uri="{FF2B5EF4-FFF2-40B4-BE49-F238E27FC236}">
                    <a16:creationId xmlns:a16="http://schemas.microsoft.com/office/drawing/2014/main" id="{51B02439-026C-F580-DC52-B8AD17B0E4C8}"/>
                  </a:ext>
                </a:extLst>
              </p:cNvPr>
              <p:cNvSpPr/>
              <p:nvPr/>
            </p:nvSpPr>
            <p:spPr>
              <a:xfrm>
                <a:off x="6090046" y="336680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5" name="Freeform: Shape 155">
                <a:extLst>
                  <a:ext uri="{FF2B5EF4-FFF2-40B4-BE49-F238E27FC236}">
                    <a16:creationId xmlns:a16="http://schemas.microsoft.com/office/drawing/2014/main" id="{FDF343F5-217A-622E-2B82-54CFB34E5BCF}"/>
                  </a:ext>
                </a:extLst>
              </p:cNvPr>
              <p:cNvSpPr/>
              <p:nvPr/>
            </p:nvSpPr>
            <p:spPr>
              <a:xfrm>
                <a:off x="6261496" y="33858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6" name="Freeform: Shape 156">
                <a:extLst>
                  <a:ext uri="{FF2B5EF4-FFF2-40B4-BE49-F238E27FC236}">
                    <a16:creationId xmlns:a16="http://schemas.microsoft.com/office/drawing/2014/main" id="{7DFE1C7D-582D-139D-EF22-50967243FF9D}"/>
                  </a:ext>
                </a:extLst>
              </p:cNvPr>
              <p:cNvSpPr/>
              <p:nvPr/>
            </p:nvSpPr>
            <p:spPr>
              <a:xfrm>
                <a:off x="6375796" y="33858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7" name="Freeform: Shape 157">
                <a:extLst>
                  <a:ext uri="{FF2B5EF4-FFF2-40B4-BE49-F238E27FC236}">
                    <a16:creationId xmlns:a16="http://schemas.microsoft.com/office/drawing/2014/main" id="{F31D9D17-FABE-7AE9-739C-7A52F3AB034D}"/>
                  </a:ext>
                </a:extLst>
              </p:cNvPr>
              <p:cNvSpPr/>
              <p:nvPr/>
            </p:nvSpPr>
            <p:spPr>
              <a:xfrm>
                <a:off x="6451996" y="33858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8" name="Freeform: Shape 158">
                <a:extLst>
                  <a:ext uri="{FF2B5EF4-FFF2-40B4-BE49-F238E27FC236}">
                    <a16:creationId xmlns:a16="http://schemas.microsoft.com/office/drawing/2014/main" id="{B9AD2107-2DC8-C65F-F8EE-5D68C85D7AFC}"/>
                  </a:ext>
                </a:extLst>
              </p:cNvPr>
              <p:cNvSpPr/>
              <p:nvPr/>
            </p:nvSpPr>
            <p:spPr>
              <a:xfrm>
                <a:off x="6528196" y="33858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9" name="Freeform: Shape 159">
                <a:extLst>
                  <a:ext uri="{FF2B5EF4-FFF2-40B4-BE49-F238E27FC236}">
                    <a16:creationId xmlns:a16="http://schemas.microsoft.com/office/drawing/2014/main" id="{E5C19B1D-B603-976B-D2AF-6AAE9BD48073}"/>
                  </a:ext>
                </a:extLst>
              </p:cNvPr>
              <p:cNvSpPr/>
              <p:nvPr/>
            </p:nvSpPr>
            <p:spPr>
              <a:xfrm>
                <a:off x="6813946" y="34239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0" name="Freeform: Shape 160">
                <a:extLst>
                  <a:ext uri="{FF2B5EF4-FFF2-40B4-BE49-F238E27FC236}">
                    <a16:creationId xmlns:a16="http://schemas.microsoft.com/office/drawing/2014/main" id="{D1106B2F-E1F6-1892-0DF6-327E3E662734}"/>
                  </a:ext>
                </a:extLst>
              </p:cNvPr>
              <p:cNvSpPr/>
              <p:nvPr/>
            </p:nvSpPr>
            <p:spPr>
              <a:xfrm>
                <a:off x="6832996" y="34239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Freeform: Shape 161">
                <a:extLst>
                  <a:ext uri="{FF2B5EF4-FFF2-40B4-BE49-F238E27FC236}">
                    <a16:creationId xmlns:a16="http://schemas.microsoft.com/office/drawing/2014/main" id="{33D2DABA-7BE4-74BC-DF52-2EDD22CEA70C}"/>
                  </a:ext>
                </a:extLst>
              </p:cNvPr>
              <p:cNvSpPr/>
              <p:nvPr/>
            </p:nvSpPr>
            <p:spPr>
              <a:xfrm>
                <a:off x="6871096" y="34239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Freeform: Shape 162">
                <a:extLst>
                  <a:ext uri="{FF2B5EF4-FFF2-40B4-BE49-F238E27FC236}">
                    <a16:creationId xmlns:a16="http://schemas.microsoft.com/office/drawing/2014/main" id="{3C95D600-A707-D5CF-8CC7-8CC9B1D4C7FF}"/>
                  </a:ext>
                </a:extLst>
              </p:cNvPr>
              <p:cNvSpPr/>
              <p:nvPr/>
            </p:nvSpPr>
            <p:spPr>
              <a:xfrm>
                <a:off x="6890146" y="34239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3" name="Freeform: Shape 163">
                <a:extLst>
                  <a:ext uri="{FF2B5EF4-FFF2-40B4-BE49-F238E27FC236}">
                    <a16:creationId xmlns:a16="http://schemas.microsoft.com/office/drawing/2014/main" id="{25203F0A-ACE9-CB93-5C78-E485A762C766}"/>
                  </a:ext>
                </a:extLst>
              </p:cNvPr>
              <p:cNvSpPr/>
              <p:nvPr/>
            </p:nvSpPr>
            <p:spPr>
              <a:xfrm>
                <a:off x="6928246" y="34620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4" name="Freeform: Shape 164">
                <a:extLst>
                  <a:ext uri="{FF2B5EF4-FFF2-40B4-BE49-F238E27FC236}">
                    <a16:creationId xmlns:a16="http://schemas.microsoft.com/office/drawing/2014/main" id="{32E4BBFA-F759-26BD-B10C-929342DC365D}"/>
                  </a:ext>
                </a:extLst>
              </p:cNvPr>
              <p:cNvSpPr/>
              <p:nvPr/>
            </p:nvSpPr>
            <p:spPr>
              <a:xfrm>
                <a:off x="7080646" y="34620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Freeform: Shape 165">
                <a:extLst>
                  <a:ext uri="{FF2B5EF4-FFF2-40B4-BE49-F238E27FC236}">
                    <a16:creationId xmlns:a16="http://schemas.microsoft.com/office/drawing/2014/main" id="{B1F7B1F1-0547-F6B5-4955-4D13941C200A}"/>
                  </a:ext>
                </a:extLst>
              </p:cNvPr>
              <p:cNvSpPr/>
              <p:nvPr/>
            </p:nvSpPr>
            <p:spPr>
              <a:xfrm>
                <a:off x="7099696" y="34620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Freeform: Shape 166">
                <a:extLst>
                  <a:ext uri="{FF2B5EF4-FFF2-40B4-BE49-F238E27FC236}">
                    <a16:creationId xmlns:a16="http://schemas.microsoft.com/office/drawing/2014/main" id="{E0D9CC77-3BE5-7E3C-E7D7-3B9604E7CF5F}"/>
                  </a:ext>
                </a:extLst>
              </p:cNvPr>
              <p:cNvSpPr/>
              <p:nvPr/>
            </p:nvSpPr>
            <p:spPr>
              <a:xfrm>
                <a:off x="7175896" y="34620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Freeform: Shape 167">
                <a:extLst>
                  <a:ext uri="{FF2B5EF4-FFF2-40B4-BE49-F238E27FC236}">
                    <a16:creationId xmlns:a16="http://schemas.microsoft.com/office/drawing/2014/main" id="{D56E7E34-232F-5434-CDCD-278E1DC375E6}"/>
                  </a:ext>
                </a:extLst>
              </p:cNvPr>
              <p:cNvSpPr/>
              <p:nvPr/>
            </p:nvSpPr>
            <p:spPr>
              <a:xfrm>
                <a:off x="7233046" y="34620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Freeform: Shape 168">
                <a:extLst>
                  <a:ext uri="{FF2B5EF4-FFF2-40B4-BE49-F238E27FC236}">
                    <a16:creationId xmlns:a16="http://schemas.microsoft.com/office/drawing/2014/main" id="{76014D99-0662-6A18-85B8-5E5B373A17AD}"/>
                  </a:ext>
                </a:extLst>
              </p:cNvPr>
              <p:cNvSpPr/>
              <p:nvPr/>
            </p:nvSpPr>
            <p:spPr>
              <a:xfrm>
                <a:off x="7347346" y="34620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Freeform: Shape 169">
                <a:extLst>
                  <a:ext uri="{FF2B5EF4-FFF2-40B4-BE49-F238E27FC236}">
                    <a16:creationId xmlns:a16="http://schemas.microsoft.com/office/drawing/2014/main" id="{A02A5199-F586-987C-6674-B541B8FA8805}"/>
                  </a:ext>
                </a:extLst>
              </p:cNvPr>
              <p:cNvSpPr/>
              <p:nvPr/>
            </p:nvSpPr>
            <p:spPr>
              <a:xfrm>
                <a:off x="7423546" y="34620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Freeform: Shape 170">
                <a:extLst>
                  <a:ext uri="{FF2B5EF4-FFF2-40B4-BE49-F238E27FC236}">
                    <a16:creationId xmlns:a16="http://schemas.microsoft.com/office/drawing/2014/main" id="{5C0AE019-DE16-4B92-0E5D-17633CBC977F}"/>
                  </a:ext>
                </a:extLst>
              </p:cNvPr>
              <p:cNvSpPr/>
              <p:nvPr/>
            </p:nvSpPr>
            <p:spPr>
              <a:xfrm>
                <a:off x="7480696" y="35001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Freeform: Shape 171">
                <a:extLst>
                  <a:ext uri="{FF2B5EF4-FFF2-40B4-BE49-F238E27FC236}">
                    <a16:creationId xmlns:a16="http://schemas.microsoft.com/office/drawing/2014/main" id="{2DB48A4A-DA61-A4E9-777A-A6D39E19E88D}"/>
                  </a:ext>
                </a:extLst>
              </p:cNvPr>
              <p:cNvSpPr/>
              <p:nvPr/>
            </p:nvSpPr>
            <p:spPr>
              <a:xfrm>
                <a:off x="7537846" y="35001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2" name="Freeform: Shape 172">
                <a:extLst>
                  <a:ext uri="{FF2B5EF4-FFF2-40B4-BE49-F238E27FC236}">
                    <a16:creationId xmlns:a16="http://schemas.microsoft.com/office/drawing/2014/main" id="{7B3160BF-525A-2161-DF5E-CE4C4B26DF98}"/>
                  </a:ext>
                </a:extLst>
              </p:cNvPr>
              <p:cNvSpPr/>
              <p:nvPr/>
            </p:nvSpPr>
            <p:spPr>
              <a:xfrm>
                <a:off x="7671196" y="35001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3" name="Freeform: Shape 173">
                <a:extLst>
                  <a:ext uri="{FF2B5EF4-FFF2-40B4-BE49-F238E27FC236}">
                    <a16:creationId xmlns:a16="http://schemas.microsoft.com/office/drawing/2014/main" id="{99F133AD-6F68-A6CA-0891-895574E856DD}"/>
                  </a:ext>
                </a:extLst>
              </p:cNvPr>
              <p:cNvSpPr/>
              <p:nvPr/>
            </p:nvSpPr>
            <p:spPr>
              <a:xfrm>
                <a:off x="7728346" y="35001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Freeform: Shape 174">
                <a:extLst>
                  <a:ext uri="{FF2B5EF4-FFF2-40B4-BE49-F238E27FC236}">
                    <a16:creationId xmlns:a16="http://schemas.microsoft.com/office/drawing/2014/main" id="{65A9EF02-BAC9-36EC-E41C-EB768FDC22E3}"/>
                  </a:ext>
                </a:extLst>
              </p:cNvPr>
              <p:cNvSpPr/>
              <p:nvPr/>
            </p:nvSpPr>
            <p:spPr>
              <a:xfrm>
                <a:off x="7766456" y="350015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Freeform: Shape 175">
                <a:extLst>
                  <a:ext uri="{FF2B5EF4-FFF2-40B4-BE49-F238E27FC236}">
                    <a16:creationId xmlns:a16="http://schemas.microsoft.com/office/drawing/2014/main" id="{D9936EEF-1AE2-4258-6AEF-3F43D92CA114}"/>
                  </a:ext>
                </a:extLst>
              </p:cNvPr>
              <p:cNvSpPr/>
              <p:nvPr/>
            </p:nvSpPr>
            <p:spPr>
              <a:xfrm>
                <a:off x="7861706" y="35382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Freeform: Shape 176">
                <a:extLst>
                  <a:ext uri="{FF2B5EF4-FFF2-40B4-BE49-F238E27FC236}">
                    <a16:creationId xmlns:a16="http://schemas.microsoft.com/office/drawing/2014/main" id="{9B943A25-92B7-1C42-E16D-CF78AF9BF47D}"/>
                  </a:ext>
                </a:extLst>
              </p:cNvPr>
              <p:cNvSpPr/>
              <p:nvPr/>
            </p:nvSpPr>
            <p:spPr>
              <a:xfrm>
                <a:off x="7918856" y="35382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Freeform: Shape 177">
                <a:extLst>
                  <a:ext uri="{FF2B5EF4-FFF2-40B4-BE49-F238E27FC236}">
                    <a16:creationId xmlns:a16="http://schemas.microsoft.com/office/drawing/2014/main" id="{D2DD3A60-DF77-8BC3-D18C-5468B21E84B9}"/>
                  </a:ext>
                </a:extLst>
              </p:cNvPr>
              <p:cNvSpPr/>
              <p:nvPr/>
            </p:nvSpPr>
            <p:spPr>
              <a:xfrm>
                <a:off x="7937906" y="35382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Freeform: Shape 178">
                <a:extLst>
                  <a:ext uri="{FF2B5EF4-FFF2-40B4-BE49-F238E27FC236}">
                    <a16:creationId xmlns:a16="http://schemas.microsoft.com/office/drawing/2014/main" id="{6D101166-66ED-34A8-0EE7-4FB876AE2F40}"/>
                  </a:ext>
                </a:extLst>
              </p:cNvPr>
              <p:cNvSpPr/>
              <p:nvPr/>
            </p:nvSpPr>
            <p:spPr>
              <a:xfrm>
                <a:off x="7956956" y="35382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Freeform: Shape 179">
                <a:extLst>
                  <a:ext uri="{FF2B5EF4-FFF2-40B4-BE49-F238E27FC236}">
                    <a16:creationId xmlns:a16="http://schemas.microsoft.com/office/drawing/2014/main" id="{B937FF71-8D6B-067C-A52F-49F8D154A41C}"/>
                  </a:ext>
                </a:extLst>
              </p:cNvPr>
              <p:cNvSpPr/>
              <p:nvPr/>
            </p:nvSpPr>
            <p:spPr>
              <a:xfrm>
                <a:off x="7995056" y="35382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Freeform: Shape 180">
                <a:extLst>
                  <a:ext uri="{FF2B5EF4-FFF2-40B4-BE49-F238E27FC236}">
                    <a16:creationId xmlns:a16="http://schemas.microsoft.com/office/drawing/2014/main" id="{BFBEBD5C-2794-F716-28C9-61B3DCAB722C}"/>
                  </a:ext>
                </a:extLst>
              </p:cNvPr>
              <p:cNvSpPr/>
              <p:nvPr/>
            </p:nvSpPr>
            <p:spPr>
              <a:xfrm>
                <a:off x="8033156" y="35382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Freeform: Shape 181">
                <a:extLst>
                  <a:ext uri="{FF2B5EF4-FFF2-40B4-BE49-F238E27FC236}">
                    <a16:creationId xmlns:a16="http://schemas.microsoft.com/office/drawing/2014/main" id="{F7361091-5F3B-1D79-5331-60A87354FDEB}"/>
                  </a:ext>
                </a:extLst>
              </p:cNvPr>
              <p:cNvSpPr/>
              <p:nvPr/>
            </p:nvSpPr>
            <p:spPr>
              <a:xfrm>
                <a:off x="8090306" y="35382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2" name="Freeform: Shape 182">
                <a:extLst>
                  <a:ext uri="{FF2B5EF4-FFF2-40B4-BE49-F238E27FC236}">
                    <a16:creationId xmlns:a16="http://schemas.microsoft.com/office/drawing/2014/main" id="{B3639236-E08B-D463-980A-A5BA05A6BDF5}"/>
                  </a:ext>
                </a:extLst>
              </p:cNvPr>
              <p:cNvSpPr/>
              <p:nvPr/>
            </p:nvSpPr>
            <p:spPr>
              <a:xfrm>
                <a:off x="8128406" y="35382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3" name="Freeform: Shape 183">
                <a:extLst>
                  <a:ext uri="{FF2B5EF4-FFF2-40B4-BE49-F238E27FC236}">
                    <a16:creationId xmlns:a16="http://schemas.microsoft.com/office/drawing/2014/main" id="{28201A31-8175-6552-1702-B0867811A72D}"/>
                  </a:ext>
                </a:extLst>
              </p:cNvPr>
              <p:cNvSpPr/>
              <p:nvPr/>
            </p:nvSpPr>
            <p:spPr>
              <a:xfrm>
                <a:off x="8166506" y="35382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Freeform: Shape 184">
                <a:extLst>
                  <a:ext uri="{FF2B5EF4-FFF2-40B4-BE49-F238E27FC236}">
                    <a16:creationId xmlns:a16="http://schemas.microsoft.com/office/drawing/2014/main" id="{EACD4CFB-15E8-E826-43AA-4CCE5AAAF081}"/>
                  </a:ext>
                </a:extLst>
              </p:cNvPr>
              <p:cNvSpPr/>
              <p:nvPr/>
            </p:nvSpPr>
            <p:spPr>
              <a:xfrm>
                <a:off x="8204606" y="35382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Freeform: Shape 185">
                <a:extLst>
                  <a:ext uri="{FF2B5EF4-FFF2-40B4-BE49-F238E27FC236}">
                    <a16:creationId xmlns:a16="http://schemas.microsoft.com/office/drawing/2014/main" id="{751B707A-CFAE-1A8E-128B-7AB511A1D59F}"/>
                  </a:ext>
                </a:extLst>
              </p:cNvPr>
              <p:cNvSpPr/>
              <p:nvPr/>
            </p:nvSpPr>
            <p:spPr>
              <a:xfrm>
                <a:off x="8223656" y="35382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Freeform: Shape 186">
                <a:extLst>
                  <a:ext uri="{FF2B5EF4-FFF2-40B4-BE49-F238E27FC236}">
                    <a16:creationId xmlns:a16="http://schemas.microsoft.com/office/drawing/2014/main" id="{7A27D7C2-5046-E6A0-1D7E-4FE78A6BFF4E}"/>
                  </a:ext>
                </a:extLst>
              </p:cNvPr>
              <p:cNvSpPr/>
              <p:nvPr/>
            </p:nvSpPr>
            <p:spPr>
              <a:xfrm>
                <a:off x="8299856" y="359540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7" name="Freeform: Shape 187">
                <a:extLst>
                  <a:ext uri="{FF2B5EF4-FFF2-40B4-BE49-F238E27FC236}">
                    <a16:creationId xmlns:a16="http://schemas.microsoft.com/office/drawing/2014/main" id="{C5928A26-16F4-D7B6-AA6D-9FCDA94B7A96}"/>
                  </a:ext>
                </a:extLst>
              </p:cNvPr>
              <p:cNvSpPr/>
              <p:nvPr/>
            </p:nvSpPr>
            <p:spPr>
              <a:xfrm>
                <a:off x="8357006" y="359540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8" name="Freeform: Shape 188">
                <a:extLst>
                  <a:ext uri="{FF2B5EF4-FFF2-40B4-BE49-F238E27FC236}">
                    <a16:creationId xmlns:a16="http://schemas.microsoft.com/office/drawing/2014/main" id="{5C0D7ABB-4324-1E58-049A-9059BE560B15}"/>
                  </a:ext>
                </a:extLst>
              </p:cNvPr>
              <p:cNvSpPr/>
              <p:nvPr/>
            </p:nvSpPr>
            <p:spPr>
              <a:xfrm>
                <a:off x="8395106" y="359540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9" name="Freeform: Shape 189">
                <a:extLst>
                  <a:ext uri="{FF2B5EF4-FFF2-40B4-BE49-F238E27FC236}">
                    <a16:creationId xmlns:a16="http://schemas.microsoft.com/office/drawing/2014/main" id="{7E6EA357-88F1-65C1-98EA-B7E6ABD316A3}"/>
                  </a:ext>
                </a:extLst>
              </p:cNvPr>
              <p:cNvSpPr/>
              <p:nvPr/>
            </p:nvSpPr>
            <p:spPr>
              <a:xfrm>
                <a:off x="8433206" y="359540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Freeform: Shape 190">
                <a:extLst>
                  <a:ext uri="{FF2B5EF4-FFF2-40B4-BE49-F238E27FC236}">
                    <a16:creationId xmlns:a16="http://schemas.microsoft.com/office/drawing/2014/main" id="{72D967C8-041C-E3D9-9B04-C567CA59D6BD}"/>
                  </a:ext>
                </a:extLst>
              </p:cNvPr>
              <p:cNvSpPr/>
              <p:nvPr/>
            </p:nvSpPr>
            <p:spPr>
              <a:xfrm>
                <a:off x="8509406" y="365255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Freeform: Shape 191">
                <a:extLst>
                  <a:ext uri="{FF2B5EF4-FFF2-40B4-BE49-F238E27FC236}">
                    <a16:creationId xmlns:a16="http://schemas.microsoft.com/office/drawing/2014/main" id="{0F2005AF-988D-71D1-FBE9-D5EB850F8458}"/>
                  </a:ext>
                </a:extLst>
              </p:cNvPr>
              <p:cNvSpPr/>
              <p:nvPr/>
            </p:nvSpPr>
            <p:spPr>
              <a:xfrm>
                <a:off x="8604656" y="365255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Freeform: Shape 192">
                <a:extLst>
                  <a:ext uri="{FF2B5EF4-FFF2-40B4-BE49-F238E27FC236}">
                    <a16:creationId xmlns:a16="http://schemas.microsoft.com/office/drawing/2014/main" id="{5DB3306B-F657-FC08-8684-525EBC41BB1B}"/>
                  </a:ext>
                </a:extLst>
              </p:cNvPr>
              <p:cNvSpPr/>
              <p:nvPr/>
            </p:nvSpPr>
            <p:spPr>
              <a:xfrm>
                <a:off x="8738006" y="365255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Freeform: Shape 193">
                <a:extLst>
                  <a:ext uri="{FF2B5EF4-FFF2-40B4-BE49-F238E27FC236}">
                    <a16:creationId xmlns:a16="http://schemas.microsoft.com/office/drawing/2014/main" id="{232551B2-52F5-158A-DB09-8B3CE1184701}"/>
                  </a:ext>
                </a:extLst>
              </p:cNvPr>
              <p:cNvSpPr/>
              <p:nvPr/>
            </p:nvSpPr>
            <p:spPr>
              <a:xfrm>
                <a:off x="8814206" y="372875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cxnSp>
          <p:nvCxnSpPr>
            <p:cNvPr id="32" name="Straight Connector 31">
              <a:extLst>
                <a:ext uri="{FF2B5EF4-FFF2-40B4-BE49-F238E27FC236}">
                  <a16:creationId xmlns:a16="http://schemas.microsoft.com/office/drawing/2014/main" id="{2289D2F9-D6DF-6269-1147-AB59B8727AE3}"/>
                </a:ext>
              </a:extLst>
            </p:cNvPr>
            <p:cNvCxnSpPr>
              <a:cxnSpLocks/>
            </p:cNvCxnSpPr>
            <p:nvPr/>
          </p:nvCxnSpPr>
          <p:spPr>
            <a:xfrm flipH="1">
              <a:off x="2384213" y="2521544"/>
              <a:ext cx="0" cy="2020823"/>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D70DF77-1D25-0A3F-CBBB-758854D171D0}"/>
                </a:ext>
              </a:extLst>
            </p:cNvPr>
            <p:cNvCxnSpPr/>
            <p:nvPr/>
          </p:nvCxnSpPr>
          <p:spPr>
            <a:xfrm flipH="1">
              <a:off x="4581313" y="2754377"/>
              <a:ext cx="0" cy="1800000"/>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535D919-4F39-4903-3497-1E261CF490B4}"/>
                </a:ext>
              </a:extLst>
            </p:cNvPr>
            <p:cNvSpPr txBox="1"/>
            <p:nvPr/>
          </p:nvSpPr>
          <p:spPr>
            <a:xfrm>
              <a:off x="1261613" y="3328842"/>
              <a:ext cx="1670329" cy="369332"/>
            </a:xfrm>
            <a:prstGeom prst="rect">
              <a:avLst/>
            </a:prstGeom>
            <a:solidFill>
              <a:schemeClr val="tx2"/>
            </a:solidFill>
          </p:spPr>
          <p:txBody>
            <a:bodyPr wrap="none" lIns="0" tIns="0" rIns="0" bIns="0" rtlCol="0" anchor="ctr" anchorCtr="0">
              <a:spAutoFit/>
            </a:bodyPr>
            <a:lstStyle/>
            <a:p>
              <a:r>
                <a:rPr lang="ja-JP" sz="1200" dirty="0"/>
                <a:t>フォローアップ期間の中央値: 37ヶ月</a:t>
              </a:r>
            </a:p>
            <a:p>
              <a:r>
                <a:rPr lang="ja-JP" sz="1200" dirty="0"/>
                <a:t>イベント数：43</a:t>
              </a:r>
            </a:p>
          </p:txBody>
        </p:sp>
        <p:sp>
          <p:nvSpPr>
            <p:cNvPr id="36" name="TextBox 35">
              <a:extLst>
                <a:ext uri="{FF2B5EF4-FFF2-40B4-BE49-F238E27FC236}">
                  <a16:creationId xmlns:a16="http://schemas.microsoft.com/office/drawing/2014/main" id="{E28B3DC3-B7CD-CC5B-18C4-53BD594A9045}"/>
                </a:ext>
              </a:extLst>
            </p:cNvPr>
            <p:cNvSpPr txBox="1"/>
            <p:nvPr/>
          </p:nvSpPr>
          <p:spPr>
            <a:xfrm>
              <a:off x="1514442" y="4034008"/>
              <a:ext cx="1891543" cy="369332"/>
            </a:xfrm>
            <a:prstGeom prst="rect">
              <a:avLst/>
            </a:prstGeom>
            <a:solidFill>
              <a:schemeClr val="tx2"/>
            </a:solidFill>
          </p:spPr>
          <p:txBody>
            <a:bodyPr wrap="none" lIns="0" tIns="0" rIns="0" bIns="0" rtlCol="0" anchor="ctr" anchorCtr="0">
              <a:spAutoFit/>
            </a:bodyPr>
            <a:lstStyle/>
            <a:p>
              <a:r>
                <a:rPr lang="ja-JP" sz="1200"/>
                <a:t>ctDNA誘導管理</a:t>
              </a:r>
            </a:p>
            <a:p>
              <a:r>
                <a:rPr lang="ja-JP" sz="1200"/>
                <a:t>標準管理</a:t>
              </a:r>
            </a:p>
          </p:txBody>
        </p:sp>
        <p:sp>
          <p:nvSpPr>
            <p:cNvPr id="37" name="TextBox 36">
              <a:extLst>
                <a:ext uri="{FF2B5EF4-FFF2-40B4-BE49-F238E27FC236}">
                  <a16:creationId xmlns:a16="http://schemas.microsoft.com/office/drawing/2014/main" id="{D30BE382-A7CC-FBE6-3634-9DEBCE7424CC}"/>
                </a:ext>
              </a:extLst>
            </p:cNvPr>
            <p:cNvSpPr txBox="1"/>
            <p:nvPr/>
          </p:nvSpPr>
          <p:spPr>
            <a:xfrm>
              <a:off x="3981654" y="3283578"/>
              <a:ext cx="2022990" cy="553998"/>
            </a:xfrm>
            <a:prstGeom prst="rect">
              <a:avLst/>
            </a:prstGeom>
            <a:solidFill>
              <a:schemeClr val="tx2"/>
            </a:solidFill>
          </p:spPr>
          <p:txBody>
            <a:bodyPr wrap="none" lIns="0" tIns="0" rIns="0" bIns="0" rtlCol="0" anchor="ctr" anchorCtr="0">
              <a:spAutoFit/>
            </a:bodyPr>
            <a:lstStyle/>
            <a:p>
              <a:r>
                <a:rPr lang="ja-JP" sz="1200" dirty="0"/>
                <a:t>HR 0.96 (95％CI 0.51、1.82) </a:t>
              </a:r>
            </a:p>
            <a:p>
              <a:r>
                <a:rPr lang="ja-JP" sz="1200" dirty="0"/>
                <a:t>2年RFS率の差： </a:t>
              </a:r>
              <a:br>
                <a:rPr lang="ja-JP" sz="1200" dirty="0"/>
              </a:br>
              <a:r>
                <a:rPr lang="ja-JP" sz="1200" dirty="0"/>
                <a:t>+1.1% (95%CI -4.1、6.2) </a:t>
              </a:r>
            </a:p>
          </p:txBody>
        </p:sp>
        <p:sp>
          <p:nvSpPr>
            <p:cNvPr id="38" name="TextBox 37">
              <a:extLst>
                <a:ext uri="{FF2B5EF4-FFF2-40B4-BE49-F238E27FC236}">
                  <a16:creationId xmlns:a16="http://schemas.microsoft.com/office/drawing/2014/main" id="{264DA0C8-0F4C-5A28-8A6D-DA93E6A629BF}"/>
                </a:ext>
              </a:extLst>
            </p:cNvPr>
            <p:cNvSpPr txBox="1"/>
            <p:nvPr/>
          </p:nvSpPr>
          <p:spPr>
            <a:xfrm>
              <a:off x="2353733" y="2319867"/>
              <a:ext cx="619080" cy="276999"/>
            </a:xfrm>
            <a:prstGeom prst="rect">
              <a:avLst/>
            </a:prstGeom>
            <a:noFill/>
          </p:spPr>
          <p:txBody>
            <a:bodyPr wrap="none" rtlCol="0">
              <a:spAutoFit/>
            </a:bodyPr>
            <a:lstStyle/>
            <a:p>
              <a:r>
                <a:rPr lang="ja-JP" sz="1200">
                  <a:solidFill>
                    <a:srgbClr val="4D4D4D"/>
                  </a:solidFill>
                </a:rPr>
                <a:t>96.6%</a:t>
              </a:r>
            </a:p>
          </p:txBody>
        </p:sp>
        <p:sp>
          <p:nvSpPr>
            <p:cNvPr id="39" name="TextBox 38">
              <a:extLst>
                <a:ext uri="{FF2B5EF4-FFF2-40B4-BE49-F238E27FC236}">
                  <a16:creationId xmlns:a16="http://schemas.microsoft.com/office/drawing/2014/main" id="{6A53C9EE-89F7-978E-ACBB-83739AC82285}"/>
                </a:ext>
              </a:extLst>
            </p:cNvPr>
            <p:cNvSpPr txBox="1"/>
            <p:nvPr/>
          </p:nvSpPr>
          <p:spPr>
            <a:xfrm>
              <a:off x="2353733" y="2599267"/>
              <a:ext cx="619080" cy="276999"/>
            </a:xfrm>
            <a:prstGeom prst="rect">
              <a:avLst/>
            </a:prstGeom>
            <a:noFill/>
          </p:spPr>
          <p:txBody>
            <a:bodyPr wrap="none" rtlCol="0">
              <a:spAutoFit/>
            </a:bodyPr>
            <a:lstStyle/>
            <a:p>
              <a:r>
                <a:rPr lang="ja-JP" sz="1200">
                  <a:solidFill>
                    <a:srgbClr val="4D4D4D"/>
                  </a:solidFill>
                </a:rPr>
                <a:t>96.6%</a:t>
              </a:r>
            </a:p>
          </p:txBody>
        </p:sp>
        <p:sp>
          <p:nvSpPr>
            <p:cNvPr id="40" name="TextBox 39">
              <a:extLst>
                <a:ext uri="{FF2B5EF4-FFF2-40B4-BE49-F238E27FC236}">
                  <a16:creationId xmlns:a16="http://schemas.microsoft.com/office/drawing/2014/main" id="{BBD6CC36-F3F4-C62E-EBE3-FAC8B6EF9051}"/>
                </a:ext>
              </a:extLst>
            </p:cNvPr>
            <p:cNvSpPr txBox="1"/>
            <p:nvPr/>
          </p:nvSpPr>
          <p:spPr>
            <a:xfrm>
              <a:off x="3445933" y="2747433"/>
              <a:ext cx="619080" cy="276999"/>
            </a:xfrm>
            <a:prstGeom prst="rect">
              <a:avLst/>
            </a:prstGeom>
            <a:noFill/>
          </p:spPr>
          <p:txBody>
            <a:bodyPr wrap="none" rtlCol="0">
              <a:spAutoFit/>
            </a:bodyPr>
            <a:lstStyle/>
            <a:p>
              <a:r>
                <a:rPr lang="ja-JP" sz="1200">
                  <a:solidFill>
                    <a:srgbClr val="4D4D4D"/>
                  </a:solidFill>
                </a:rPr>
                <a:t>92.4%</a:t>
              </a:r>
            </a:p>
          </p:txBody>
        </p:sp>
        <p:sp>
          <p:nvSpPr>
            <p:cNvPr id="41" name="TextBox 40">
              <a:extLst>
                <a:ext uri="{FF2B5EF4-FFF2-40B4-BE49-F238E27FC236}">
                  <a16:creationId xmlns:a16="http://schemas.microsoft.com/office/drawing/2014/main" id="{8DE5A632-E018-BCBA-3FA7-9628F7D6BC41}"/>
                </a:ext>
              </a:extLst>
            </p:cNvPr>
            <p:cNvSpPr txBox="1"/>
            <p:nvPr/>
          </p:nvSpPr>
          <p:spPr>
            <a:xfrm>
              <a:off x="4529666" y="2824322"/>
              <a:ext cx="619080" cy="276999"/>
            </a:xfrm>
            <a:prstGeom prst="rect">
              <a:avLst/>
            </a:prstGeom>
            <a:noFill/>
          </p:spPr>
          <p:txBody>
            <a:bodyPr wrap="none" rtlCol="0">
              <a:spAutoFit/>
            </a:bodyPr>
            <a:lstStyle/>
            <a:p>
              <a:r>
                <a:rPr lang="ja-JP" sz="1200">
                  <a:solidFill>
                    <a:srgbClr val="4D4D4D"/>
                  </a:solidFill>
                </a:rPr>
                <a:t>91.7%</a:t>
              </a:r>
            </a:p>
          </p:txBody>
        </p:sp>
        <p:sp>
          <p:nvSpPr>
            <p:cNvPr id="42" name="TextBox 41">
              <a:extLst>
                <a:ext uri="{FF2B5EF4-FFF2-40B4-BE49-F238E27FC236}">
                  <a16:creationId xmlns:a16="http://schemas.microsoft.com/office/drawing/2014/main" id="{7728EF0F-090C-264B-EAE1-734FE0C9DF54}"/>
                </a:ext>
              </a:extLst>
            </p:cNvPr>
            <p:cNvSpPr txBox="1"/>
            <p:nvPr/>
          </p:nvSpPr>
          <p:spPr>
            <a:xfrm>
              <a:off x="3437466" y="2446867"/>
              <a:ext cx="619080" cy="276999"/>
            </a:xfrm>
            <a:prstGeom prst="rect">
              <a:avLst/>
            </a:prstGeom>
            <a:noFill/>
          </p:spPr>
          <p:txBody>
            <a:bodyPr wrap="none" rtlCol="0">
              <a:spAutoFit/>
            </a:bodyPr>
            <a:lstStyle/>
            <a:p>
              <a:r>
                <a:rPr lang="ja-JP" sz="1200">
                  <a:solidFill>
                    <a:srgbClr val="4D4D4D"/>
                  </a:solidFill>
                </a:rPr>
                <a:t>93.5%</a:t>
              </a:r>
            </a:p>
          </p:txBody>
        </p:sp>
        <p:sp>
          <p:nvSpPr>
            <p:cNvPr id="43" name="TextBox 42">
              <a:extLst>
                <a:ext uri="{FF2B5EF4-FFF2-40B4-BE49-F238E27FC236}">
                  <a16:creationId xmlns:a16="http://schemas.microsoft.com/office/drawing/2014/main" id="{478D126D-DD0B-D871-6529-9368486B2C0F}"/>
                </a:ext>
              </a:extLst>
            </p:cNvPr>
            <p:cNvSpPr txBox="1"/>
            <p:nvPr/>
          </p:nvSpPr>
          <p:spPr>
            <a:xfrm>
              <a:off x="4546599" y="2493434"/>
              <a:ext cx="619080" cy="276999"/>
            </a:xfrm>
            <a:prstGeom prst="rect">
              <a:avLst/>
            </a:prstGeom>
            <a:noFill/>
          </p:spPr>
          <p:txBody>
            <a:bodyPr wrap="none" rtlCol="0">
              <a:spAutoFit/>
            </a:bodyPr>
            <a:lstStyle/>
            <a:p>
              <a:r>
                <a:rPr lang="ja-JP" sz="1200">
                  <a:solidFill>
                    <a:srgbClr val="4D4D4D"/>
                  </a:solidFill>
                </a:rPr>
                <a:t>92.4%</a:t>
              </a:r>
            </a:p>
          </p:txBody>
        </p:sp>
      </p:grpSp>
      <p:sp>
        <p:nvSpPr>
          <p:cNvPr id="181" name="Freeform 21">
            <a:extLst>
              <a:ext uri="{FF2B5EF4-FFF2-40B4-BE49-F238E27FC236}">
                <a16:creationId xmlns:a16="http://schemas.microsoft.com/office/drawing/2014/main" id="{DB2FCB0C-E404-6318-F634-ACA971DAE4CF}"/>
              </a:ext>
            </a:extLst>
          </p:cNvPr>
          <p:cNvSpPr>
            <a:spLocks/>
          </p:cNvSpPr>
          <p:nvPr/>
        </p:nvSpPr>
        <p:spPr bwMode="auto">
          <a:xfrm>
            <a:off x="7127616" y="2327351"/>
            <a:ext cx="4600569" cy="221584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82" name="Group 181">
            <a:extLst>
              <a:ext uri="{FF2B5EF4-FFF2-40B4-BE49-F238E27FC236}">
                <a16:creationId xmlns:a16="http://schemas.microsoft.com/office/drawing/2014/main" id="{F0EE347B-3C68-DCFD-FBCF-EAC61FDBE6C1}"/>
              </a:ext>
            </a:extLst>
          </p:cNvPr>
          <p:cNvGrpSpPr/>
          <p:nvPr/>
        </p:nvGrpSpPr>
        <p:grpSpPr>
          <a:xfrm>
            <a:off x="6424353" y="2267728"/>
            <a:ext cx="713734" cy="2445846"/>
            <a:chOff x="1270621" y="1265887"/>
            <a:chExt cx="713734" cy="2908027"/>
          </a:xfrm>
        </p:grpSpPr>
        <p:sp>
          <p:nvSpPr>
            <p:cNvPr id="183" name="Line 6">
              <a:extLst>
                <a:ext uri="{FF2B5EF4-FFF2-40B4-BE49-F238E27FC236}">
                  <a16:creationId xmlns:a16="http://schemas.microsoft.com/office/drawing/2014/main" id="{95C8C321-F42D-759B-8825-BC7D3513D04F}"/>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4" name="Line 7">
              <a:extLst>
                <a:ext uri="{FF2B5EF4-FFF2-40B4-BE49-F238E27FC236}">
                  <a16:creationId xmlns:a16="http://schemas.microsoft.com/office/drawing/2014/main" id="{D0612987-3785-D0D0-3E19-7347218ABFED}"/>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5" name="Line 8">
              <a:extLst>
                <a:ext uri="{FF2B5EF4-FFF2-40B4-BE49-F238E27FC236}">
                  <a16:creationId xmlns:a16="http://schemas.microsoft.com/office/drawing/2014/main" id="{0C34722B-9932-E6B7-3DF3-BC1EBC1E3829}"/>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6" name="Line 9">
              <a:extLst>
                <a:ext uri="{FF2B5EF4-FFF2-40B4-BE49-F238E27FC236}">
                  <a16:creationId xmlns:a16="http://schemas.microsoft.com/office/drawing/2014/main" id="{B017C12B-8142-0589-0E76-0FC220DE14B6}"/>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7" name="Line 10">
              <a:extLst>
                <a:ext uri="{FF2B5EF4-FFF2-40B4-BE49-F238E27FC236}">
                  <a16:creationId xmlns:a16="http://schemas.microsoft.com/office/drawing/2014/main" id="{0C17333D-4776-3F46-01D2-B6A33E0C0FF6}"/>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8" name="Line 11">
              <a:extLst>
                <a:ext uri="{FF2B5EF4-FFF2-40B4-BE49-F238E27FC236}">
                  <a16:creationId xmlns:a16="http://schemas.microsoft.com/office/drawing/2014/main" id="{7B18928E-5EDE-BEBA-955D-52F320C15F36}"/>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9" name="TextBox 188">
              <a:extLst>
                <a:ext uri="{FF2B5EF4-FFF2-40B4-BE49-F238E27FC236}">
                  <a16:creationId xmlns:a16="http://schemas.microsoft.com/office/drawing/2014/main" id="{1D112017-5FE6-B846-29F4-CA105BADB9B6}"/>
                </a:ext>
              </a:extLst>
            </p:cNvPr>
            <p:cNvSpPr txBox="1"/>
            <p:nvPr/>
          </p:nvSpPr>
          <p:spPr>
            <a:xfrm rot="16200000">
              <a:off x="946887" y="2569415"/>
              <a:ext cx="955245"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RFS, %</a:t>
              </a:r>
            </a:p>
          </p:txBody>
        </p:sp>
        <p:sp>
          <p:nvSpPr>
            <p:cNvPr id="190" name="TextBox 189">
              <a:extLst>
                <a:ext uri="{FF2B5EF4-FFF2-40B4-BE49-F238E27FC236}">
                  <a16:creationId xmlns:a16="http://schemas.microsoft.com/office/drawing/2014/main" id="{A9C6D61D-1DA0-29F5-F50F-C70040610968}"/>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100</a:t>
              </a:r>
            </a:p>
          </p:txBody>
        </p:sp>
        <p:sp>
          <p:nvSpPr>
            <p:cNvPr id="191" name="TextBox 190">
              <a:extLst>
                <a:ext uri="{FF2B5EF4-FFF2-40B4-BE49-F238E27FC236}">
                  <a16:creationId xmlns:a16="http://schemas.microsoft.com/office/drawing/2014/main" id="{6BB61B83-4B18-561F-5095-050491DB04FA}"/>
                </a:ext>
              </a:extLst>
            </p:cNvPr>
            <p:cNvSpPr txBox="1"/>
            <p:nvPr/>
          </p:nvSpPr>
          <p:spPr>
            <a:xfrm>
              <a:off x="1559325" y="1740277"/>
              <a:ext cx="383438" cy="407274"/>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90</a:t>
              </a:r>
            </a:p>
          </p:txBody>
        </p:sp>
        <p:sp>
          <p:nvSpPr>
            <p:cNvPr id="192" name="TextBox 191">
              <a:extLst>
                <a:ext uri="{FF2B5EF4-FFF2-40B4-BE49-F238E27FC236}">
                  <a16:creationId xmlns:a16="http://schemas.microsoft.com/office/drawing/2014/main" id="{1A4EAFBB-4720-CF1B-8101-916D82A49FF4}"/>
                </a:ext>
              </a:extLst>
            </p:cNvPr>
            <p:cNvSpPr txBox="1"/>
            <p:nvPr/>
          </p:nvSpPr>
          <p:spPr>
            <a:xfrm>
              <a:off x="1559325" y="2238808"/>
              <a:ext cx="383438" cy="407274"/>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80</a:t>
              </a:r>
            </a:p>
          </p:txBody>
        </p:sp>
        <p:sp>
          <p:nvSpPr>
            <p:cNvPr id="193" name="TextBox 192">
              <a:extLst>
                <a:ext uri="{FF2B5EF4-FFF2-40B4-BE49-F238E27FC236}">
                  <a16:creationId xmlns:a16="http://schemas.microsoft.com/office/drawing/2014/main" id="{2B3FA584-6451-C068-10DE-1FCC9B41527E}"/>
                </a:ext>
              </a:extLst>
            </p:cNvPr>
            <p:cNvSpPr txBox="1"/>
            <p:nvPr/>
          </p:nvSpPr>
          <p:spPr>
            <a:xfrm>
              <a:off x="1559325" y="2753461"/>
              <a:ext cx="383438" cy="407274"/>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70</a:t>
              </a:r>
            </a:p>
          </p:txBody>
        </p:sp>
        <p:sp>
          <p:nvSpPr>
            <p:cNvPr id="194" name="TextBox 193">
              <a:extLst>
                <a:ext uri="{FF2B5EF4-FFF2-40B4-BE49-F238E27FC236}">
                  <a16:creationId xmlns:a16="http://schemas.microsoft.com/office/drawing/2014/main" id="{C13DF244-F89E-A5CA-F886-EA91D34717DE}"/>
                </a:ext>
              </a:extLst>
            </p:cNvPr>
            <p:cNvSpPr txBox="1"/>
            <p:nvPr/>
          </p:nvSpPr>
          <p:spPr>
            <a:xfrm>
              <a:off x="1559325" y="3257365"/>
              <a:ext cx="383438" cy="407274"/>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60</a:t>
              </a:r>
            </a:p>
          </p:txBody>
        </p:sp>
        <p:sp>
          <p:nvSpPr>
            <p:cNvPr id="195" name="TextBox 194">
              <a:extLst>
                <a:ext uri="{FF2B5EF4-FFF2-40B4-BE49-F238E27FC236}">
                  <a16:creationId xmlns:a16="http://schemas.microsoft.com/office/drawing/2014/main" id="{3A795D06-4D50-F68F-3ECA-3E3DCA5C8214}"/>
                </a:ext>
              </a:extLst>
            </p:cNvPr>
            <p:cNvSpPr txBox="1"/>
            <p:nvPr/>
          </p:nvSpPr>
          <p:spPr>
            <a:xfrm>
              <a:off x="1559332" y="3766640"/>
              <a:ext cx="383439" cy="407274"/>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50</a:t>
              </a:r>
            </a:p>
          </p:txBody>
        </p:sp>
      </p:grpSp>
      <p:sp>
        <p:nvSpPr>
          <p:cNvPr id="196" name="TextBox 195">
            <a:extLst>
              <a:ext uri="{FF2B5EF4-FFF2-40B4-BE49-F238E27FC236}">
                <a16:creationId xmlns:a16="http://schemas.microsoft.com/office/drawing/2014/main" id="{F4CB149C-9476-96F0-DFCF-3C32BAF1A0CE}"/>
              </a:ext>
            </a:extLst>
          </p:cNvPr>
          <p:cNvSpPr txBox="1"/>
          <p:nvPr/>
        </p:nvSpPr>
        <p:spPr>
          <a:xfrm>
            <a:off x="8465622" y="4879799"/>
            <a:ext cx="2034531"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フォローアップ時間、月数</a:t>
            </a:r>
          </a:p>
        </p:txBody>
      </p:sp>
      <p:grpSp>
        <p:nvGrpSpPr>
          <p:cNvPr id="197" name="Group 196">
            <a:extLst>
              <a:ext uri="{FF2B5EF4-FFF2-40B4-BE49-F238E27FC236}">
                <a16:creationId xmlns:a16="http://schemas.microsoft.com/office/drawing/2014/main" id="{46A03309-E4EF-11CC-E2EC-A9B008D937E0}"/>
              </a:ext>
            </a:extLst>
          </p:cNvPr>
          <p:cNvGrpSpPr/>
          <p:nvPr/>
        </p:nvGrpSpPr>
        <p:grpSpPr>
          <a:xfrm>
            <a:off x="7108222" y="4556728"/>
            <a:ext cx="4653360" cy="395973"/>
            <a:chOff x="1473905" y="5303149"/>
            <a:chExt cx="3184017" cy="360147"/>
          </a:xfrm>
        </p:grpSpPr>
        <p:sp>
          <p:nvSpPr>
            <p:cNvPr id="198" name="Line 21">
              <a:extLst>
                <a:ext uri="{FF2B5EF4-FFF2-40B4-BE49-F238E27FC236}">
                  <a16:creationId xmlns:a16="http://schemas.microsoft.com/office/drawing/2014/main" id="{70B63A5C-7593-D874-0FBF-6180929D2F42}"/>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99" name="TextBox 198">
              <a:extLst>
                <a:ext uri="{FF2B5EF4-FFF2-40B4-BE49-F238E27FC236}">
                  <a16:creationId xmlns:a16="http://schemas.microsoft.com/office/drawing/2014/main" id="{7E183222-DC0E-569F-F284-CAB02DAB8992}"/>
                </a:ext>
              </a:extLst>
            </p:cNvPr>
            <p:cNvSpPr txBox="1"/>
            <p:nvPr/>
          </p:nvSpPr>
          <p:spPr>
            <a:xfrm>
              <a:off x="4472168" y="5375149"/>
              <a:ext cx="18575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200" name="Line 21">
              <a:extLst>
                <a:ext uri="{FF2B5EF4-FFF2-40B4-BE49-F238E27FC236}">
                  <a16:creationId xmlns:a16="http://schemas.microsoft.com/office/drawing/2014/main" id="{EFC3AB29-E3FC-9182-4A71-E0B59966DFF1}"/>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1" name="TextBox 200">
              <a:extLst>
                <a:ext uri="{FF2B5EF4-FFF2-40B4-BE49-F238E27FC236}">
                  <a16:creationId xmlns:a16="http://schemas.microsoft.com/office/drawing/2014/main" id="{E02A060F-7322-2CC4-9D43-5AE0A47A7F8C}"/>
                </a:ext>
              </a:extLst>
            </p:cNvPr>
            <p:cNvSpPr txBox="1"/>
            <p:nvPr/>
          </p:nvSpPr>
          <p:spPr>
            <a:xfrm>
              <a:off x="4096531" y="5375149"/>
              <a:ext cx="18575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202" name="Line 21">
              <a:extLst>
                <a:ext uri="{FF2B5EF4-FFF2-40B4-BE49-F238E27FC236}">
                  <a16:creationId xmlns:a16="http://schemas.microsoft.com/office/drawing/2014/main" id="{D3D9B798-0595-66E5-C4CA-1B98F445E166}"/>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3" name="TextBox 202">
              <a:extLst>
                <a:ext uri="{FF2B5EF4-FFF2-40B4-BE49-F238E27FC236}">
                  <a16:creationId xmlns:a16="http://schemas.microsoft.com/office/drawing/2014/main" id="{2AEF6724-B835-D3C6-83C6-AF62F6C4ED3F}"/>
                </a:ext>
              </a:extLst>
            </p:cNvPr>
            <p:cNvSpPr txBox="1"/>
            <p:nvPr/>
          </p:nvSpPr>
          <p:spPr>
            <a:xfrm>
              <a:off x="3720894" y="5375149"/>
              <a:ext cx="18575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204" name="Line 21">
              <a:extLst>
                <a:ext uri="{FF2B5EF4-FFF2-40B4-BE49-F238E27FC236}">
                  <a16:creationId xmlns:a16="http://schemas.microsoft.com/office/drawing/2014/main" id="{08639BF6-6352-10AC-0F15-D95150DD8FFA}"/>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5" name="TextBox 204">
              <a:extLst>
                <a:ext uri="{FF2B5EF4-FFF2-40B4-BE49-F238E27FC236}">
                  <a16:creationId xmlns:a16="http://schemas.microsoft.com/office/drawing/2014/main" id="{B7F277E0-7B63-B91A-D1E5-C3D914113B9F}"/>
                </a:ext>
              </a:extLst>
            </p:cNvPr>
            <p:cNvSpPr txBox="1"/>
            <p:nvPr/>
          </p:nvSpPr>
          <p:spPr>
            <a:xfrm>
              <a:off x="3345257" y="5375149"/>
              <a:ext cx="18575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206" name="Line 21">
              <a:extLst>
                <a:ext uri="{FF2B5EF4-FFF2-40B4-BE49-F238E27FC236}">
                  <a16:creationId xmlns:a16="http://schemas.microsoft.com/office/drawing/2014/main" id="{502534E7-E6F6-22F0-432A-5381888C869D}"/>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7" name="TextBox 206">
              <a:extLst>
                <a:ext uri="{FF2B5EF4-FFF2-40B4-BE49-F238E27FC236}">
                  <a16:creationId xmlns:a16="http://schemas.microsoft.com/office/drawing/2014/main" id="{A25DA1AF-0110-9F91-B7B5-84883B1C94D2}"/>
                </a:ext>
              </a:extLst>
            </p:cNvPr>
            <p:cNvSpPr txBox="1"/>
            <p:nvPr/>
          </p:nvSpPr>
          <p:spPr>
            <a:xfrm>
              <a:off x="2969620" y="5375149"/>
              <a:ext cx="18575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208" name="Line 21">
              <a:extLst>
                <a:ext uri="{FF2B5EF4-FFF2-40B4-BE49-F238E27FC236}">
                  <a16:creationId xmlns:a16="http://schemas.microsoft.com/office/drawing/2014/main" id="{830BFF2C-7F16-0FE2-93AF-90F2C809135E}"/>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09" name="TextBox 208">
              <a:extLst>
                <a:ext uri="{FF2B5EF4-FFF2-40B4-BE49-F238E27FC236}">
                  <a16:creationId xmlns:a16="http://schemas.microsoft.com/office/drawing/2014/main" id="{FBDC8C38-6775-04BB-A6B9-0A522D7D159C}"/>
                </a:ext>
              </a:extLst>
            </p:cNvPr>
            <p:cNvSpPr txBox="1"/>
            <p:nvPr/>
          </p:nvSpPr>
          <p:spPr>
            <a:xfrm>
              <a:off x="2593983" y="5375149"/>
              <a:ext cx="18575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210" name="Line 21">
              <a:extLst>
                <a:ext uri="{FF2B5EF4-FFF2-40B4-BE49-F238E27FC236}">
                  <a16:creationId xmlns:a16="http://schemas.microsoft.com/office/drawing/2014/main" id="{881307F4-5558-0A30-C64A-F2B64FB517DB}"/>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1" name="TextBox 210">
              <a:extLst>
                <a:ext uri="{FF2B5EF4-FFF2-40B4-BE49-F238E27FC236}">
                  <a16:creationId xmlns:a16="http://schemas.microsoft.com/office/drawing/2014/main" id="{04F89AFB-B188-3462-AFC9-F3DE704C282F}"/>
                </a:ext>
              </a:extLst>
            </p:cNvPr>
            <p:cNvSpPr txBox="1"/>
            <p:nvPr/>
          </p:nvSpPr>
          <p:spPr>
            <a:xfrm>
              <a:off x="2218346" y="5375149"/>
              <a:ext cx="185754"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212" name="Line 21">
              <a:extLst>
                <a:ext uri="{FF2B5EF4-FFF2-40B4-BE49-F238E27FC236}">
                  <a16:creationId xmlns:a16="http://schemas.microsoft.com/office/drawing/2014/main" id="{8F93F27F-EF5D-BCEA-6AC0-3CF4F752B0C9}"/>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3" name="TextBox 212">
              <a:extLst>
                <a:ext uri="{FF2B5EF4-FFF2-40B4-BE49-F238E27FC236}">
                  <a16:creationId xmlns:a16="http://schemas.microsoft.com/office/drawing/2014/main" id="{6C5EDE0D-6961-665A-C356-01214DFF5521}"/>
                </a:ext>
              </a:extLst>
            </p:cNvPr>
            <p:cNvSpPr txBox="1"/>
            <p:nvPr/>
          </p:nvSpPr>
          <p:spPr>
            <a:xfrm>
              <a:off x="1876711" y="5375149"/>
              <a:ext cx="117750"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214" name="Line 21">
              <a:extLst>
                <a:ext uri="{FF2B5EF4-FFF2-40B4-BE49-F238E27FC236}">
                  <a16:creationId xmlns:a16="http://schemas.microsoft.com/office/drawing/2014/main" id="{69B6637D-7077-F853-6921-020AE16824CE}"/>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15" name="TextBox 214">
              <a:extLst>
                <a:ext uri="{FF2B5EF4-FFF2-40B4-BE49-F238E27FC236}">
                  <a16:creationId xmlns:a16="http://schemas.microsoft.com/office/drawing/2014/main" id="{73CC702D-4C44-3A5A-7CB8-FA6F14FF1F9B}"/>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216" name="TextBox 215">
            <a:extLst>
              <a:ext uri="{FF2B5EF4-FFF2-40B4-BE49-F238E27FC236}">
                <a16:creationId xmlns:a16="http://schemas.microsoft.com/office/drawing/2014/main" id="{0CF1C920-9A88-E5DB-2434-1A4AF2A5BB80}"/>
              </a:ext>
            </a:extLst>
          </p:cNvPr>
          <p:cNvSpPr txBox="1"/>
          <p:nvPr/>
        </p:nvSpPr>
        <p:spPr>
          <a:xfrm>
            <a:off x="6164655" y="5092788"/>
            <a:ext cx="990977" cy="307777"/>
          </a:xfrm>
          <a:prstGeom prst="rect">
            <a:avLst/>
          </a:prstGeom>
          <a:noFill/>
        </p:spPr>
        <p:txBody>
          <a:bodyPr wrap="none" rtlCol="0">
            <a:spAutoFit/>
          </a:bodyPr>
          <a:lstStyle/>
          <a:p>
            <a:pPr algn="r"/>
            <a:r>
              <a:rPr lang="ja-JP" sz="1400"/>
              <a:t>リスク有患者数</a:t>
            </a:r>
          </a:p>
        </p:txBody>
      </p:sp>
      <p:grpSp>
        <p:nvGrpSpPr>
          <p:cNvPr id="217" name="Group 216">
            <a:extLst>
              <a:ext uri="{FF2B5EF4-FFF2-40B4-BE49-F238E27FC236}">
                <a16:creationId xmlns:a16="http://schemas.microsoft.com/office/drawing/2014/main" id="{AEBAF8BE-D1C9-9627-D034-52BDE7A5729A}"/>
              </a:ext>
            </a:extLst>
          </p:cNvPr>
          <p:cNvGrpSpPr/>
          <p:nvPr/>
        </p:nvGrpSpPr>
        <p:grpSpPr>
          <a:xfrm>
            <a:off x="7048543" y="5336680"/>
            <a:ext cx="4713039" cy="288147"/>
            <a:chOff x="1255965" y="5369287"/>
            <a:chExt cx="4713039" cy="262076"/>
          </a:xfrm>
        </p:grpSpPr>
        <p:sp>
          <p:nvSpPr>
            <p:cNvPr id="218" name="TextBox 217">
              <a:extLst>
                <a:ext uri="{FF2B5EF4-FFF2-40B4-BE49-F238E27FC236}">
                  <a16:creationId xmlns:a16="http://schemas.microsoft.com/office/drawing/2014/main" id="{A81294E5-5ECF-42ED-FB08-EF8C9DCB9868}"/>
                </a:ext>
              </a:extLst>
            </p:cNvPr>
            <p:cNvSpPr txBox="1"/>
            <p:nvPr/>
          </p:nvSpPr>
          <p:spPr>
            <a:xfrm>
              <a:off x="5697529" y="5369287"/>
              <a:ext cx="271475" cy="262076"/>
            </a:xfrm>
            <a:prstGeom prst="rect">
              <a:avLst/>
            </a:prstGeom>
            <a:noFill/>
          </p:spPr>
          <p:txBody>
            <a:bodyPr wrap="none" lIns="36000" tIns="36000" rIns="36000" bIns="36000" rtlCol="0" anchor="t" anchorCtr="0">
              <a:spAutoFit/>
            </a:bodyPr>
            <a:lstStyle/>
            <a:p>
              <a:pPr algn="ctr"/>
              <a:r>
                <a:rPr lang="ja-JP" sz="1400">
                  <a:solidFill>
                    <a:srgbClr val="043882"/>
                  </a:solidFill>
                  <a:latin typeface="Arial" panose="020B0604020202020204" pitchFamily="34" charset="0"/>
                  <a:ea typeface="MS Mincho"/>
                  <a:cs typeface="Arial" panose="020B0604020202020204" pitchFamily="34" charset="0"/>
                </a:rPr>
                <a:t>55</a:t>
              </a:r>
            </a:p>
          </p:txBody>
        </p:sp>
        <p:sp>
          <p:nvSpPr>
            <p:cNvPr id="219" name="TextBox 218">
              <a:extLst>
                <a:ext uri="{FF2B5EF4-FFF2-40B4-BE49-F238E27FC236}">
                  <a16:creationId xmlns:a16="http://schemas.microsoft.com/office/drawing/2014/main" id="{6B255D64-E29B-586B-C00D-499C13B953B5}"/>
                </a:ext>
              </a:extLst>
            </p:cNvPr>
            <p:cNvSpPr txBox="1"/>
            <p:nvPr/>
          </p:nvSpPr>
          <p:spPr>
            <a:xfrm>
              <a:off x="5148545" y="5369287"/>
              <a:ext cx="271475" cy="262076"/>
            </a:xfrm>
            <a:prstGeom prst="rect">
              <a:avLst/>
            </a:prstGeom>
            <a:noFill/>
          </p:spPr>
          <p:txBody>
            <a:bodyPr wrap="none" lIns="36000" tIns="36000" rIns="36000" bIns="36000" rtlCol="0" anchor="t" anchorCtr="0">
              <a:spAutoFit/>
            </a:bodyPr>
            <a:lstStyle/>
            <a:p>
              <a:pPr algn="ctr"/>
              <a:r>
                <a:rPr lang="ja-JP" sz="1400">
                  <a:solidFill>
                    <a:srgbClr val="043882"/>
                  </a:solidFill>
                  <a:latin typeface="Arial" panose="020B0604020202020204" pitchFamily="34" charset="0"/>
                  <a:ea typeface="MS Mincho"/>
                  <a:cs typeface="Arial" panose="020B0604020202020204" pitchFamily="34" charset="0"/>
                </a:rPr>
                <a:t>93</a:t>
              </a:r>
            </a:p>
          </p:txBody>
        </p:sp>
        <p:sp>
          <p:nvSpPr>
            <p:cNvPr id="220" name="TextBox 219">
              <a:extLst>
                <a:ext uri="{FF2B5EF4-FFF2-40B4-BE49-F238E27FC236}">
                  <a16:creationId xmlns:a16="http://schemas.microsoft.com/office/drawing/2014/main" id="{D8A19583-7F7F-8FE7-8DC7-70284896980D}"/>
                </a:ext>
              </a:extLst>
            </p:cNvPr>
            <p:cNvSpPr txBox="1"/>
            <p:nvPr/>
          </p:nvSpPr>
          <p:spPr>
            <a:xfrm>
              <a:off x="4549868" y="5369287"/>
              <a:ext cx="370862" cy="262076"/>
            </a:xfrm>
            <a:prstGeom prst="rect">
              <a:avLst/>
            </a:prstGeom>
            <a:noFill/>
          </p:spPr>
          <p:txBody>
            <a:bodyPr wrap="none" lIns="36000" tIns="36000" rIns="36000" bIns="36000" rtlCol="0" anchor="t" anchorCtr="0">
              <a:spAutoFit/>
            </a:bodyPr>
            <a:lstStyle/>
            <a:p>
              <a:pPr algn="ctr"/>
              <a:r>
                <a:rPr lang="ja-JP" sz="1400">
                  <a:solidFill>
                    <a:srgbClr val="043882"/>
                  </a:solidFill>
                  <a:latin typeface="Arial" panose="020B0604020202020204" pitchFamily="34" charset="0"/>
                  <a:ea typeface="MS Mincho"/>
                  <a:cs typeface="Arial" panose="020B0604020202020204" pitchFamily="34" charset="0"/>
                </a:rPr>
                <a:t>131</a:t>
              </a:r>
            </a:p>
          </p:txBody>
        </p:sp>
        <p:sp>
          <p:nvSpPr>
            <p:cNvPr id="221" name="TextBox 220">
              <a:extLst>
                <a:ext uri="{FF2B5EF4-FFF2-40B4-BE49-F238E27FC236}">
                  <a16:creationId xmlns:a16="http://schemas.microsoft.com/office/drawing/2014/main" id="{E4FCB1A8-9959-686F-A952-A6A7F9E36DBB}"/>
                </a:ext>
              </a:extLst>
            </p:cNvPr>
            <p:cNvSpPr txBox="1"/>
            <p:nvPr/>
          </p:nvSpPr>
          <p:spPr>
            <a:xfrm>
              <a:off x="4000884" y="5369287"/>
              <a:ext cx="370862" cy="262076"/>
            </a:xfrm>
            <a:prstGeom prst="rect">
              <a:avLst/>
            </a:prstGeom>
            <a:noFill/>
          </p:spPr>
          <p:txBody>
            <a:bodyPr wrap="none" lIns="36000" tIns="36000" rIns="36000" bIns="36000" rtlCol="0" anchor="t" anchorCtr="0">
              <a:spAutoFit/>
            </a:bodyPr>
            <a:lstStyle/>
            <a:p>
              <a:pPr algn="ctr"/>
              <a:r>
                <a:rPr lang="ja-JP" sz="1400">
                  <a:solidFill>
                    <a:srgbClr val="043882"/>
                  </a:solidFill>
                  <a:latin typeface="Arial" panose="020B0604020202020204" pitchFamily="34" charset="0"/>
                  <a:ea typeface="MS Mincho"/>
                  <a:cs typeface="Arial" panose="020B0604020202020204" pitchFamily="34" charset="0"/>
                </a:rPr>
                <a:t>160</a:t>
              </a:r>
            </a:p>
          </p:txBody>
        </p:sp>
        <p:sp>
          <p:nvSpPr>
            <p:cNvPr id="222" name="TextBox 221">
              <a:extLst>
                <a:ext uri="{FF2B5EF4-FFF2-40B4-BE49-F238E27FC236}">
                  <a16:creationId xmlns:a16="http://schemas.microsoft.com/office/drawing/2014/main" id="{A9CB6215-C62E-9F9C-5373-68F07B8A2B5A}"/>
                </a:ext>
              </a:extLst>
            </p:cNvPr>
            <p:cNvSpPr txBox="1"/>
            <p:nvPr/>
          </p:nvSpPr>
          <p:spPr>
            <a:xfrm>
              <a:off x="3451900" y="5369287"/>
              <a:ext cx="370862" cy="262076"/>
            </a:xfrm>
            <a:prstGeom prst="rect">
              <a:avLst/>
            </a:prstGeom>
            <a:noFill/>
          </p:spPr>
          <p:txBody>
            <a:bodyPr wrap="none" lIns="36000" tIns="36000" rIns="36000" bIns="36000" rtlCol="0" anchor="t" anchorCtr="0">
              <a:spAutoFit/>
            </a:bodyPr>
            <a:lstStyle/>
            <a:p>
              <a:pPr algn="ctr"/>
              <a:r>
                <a:rPr lang="ja-JP" sz="1400">
                  <a:solidFill>
                    <a:srgbClr val="043882"/>
                  </a:solidFill>
                  <a:latin typeface="Arial" panose="020B0604020202020204" pitchFamily="34" charset="0"/>
                  <a:ea typeface="MS Mincho"/>
                  <a:cs typeface="Arial" panose="020B0604020202020204" pitchFamily="34" charset="0"/>
                </a:rPr>
                <a:t>220</a:t>
              </a:r>
            </a:p>
          </p:txBody>
        </p:sp>
        <p:sp>
          <p:nvSpPr>
            <p:cNvPr id="223" name="TextBox 222">
              <a:extLst>
                <a:ext uri="{FF2B5EF4-FFF2-40B4-BE49-F238E27FC236}">
                  <a16:creationId xmlns:a16="http://schemas.microsoft.com/office/drawing/2014/main" id="{CDBC8905-6E17-F550-16E8-23A1B677B33F}"/>
                </a:ext>
              </a:extLst>
            </p:cNvPr>
            <p:cNvSpPr txBox="1"/>
            <p:nvPr/>
          </p:nvSpPr>
          <p:spPr>
            <a:xfrm>
              <a:off x="2902917" y="5369287"/>
              <a:ext cx="370862" cy="262076"/>
            </a:xfrm>
            <a:prstGeom prst="rect">
              <a:avLst/>
            </a:prstGeom>
            <a:noFill/>
          </p:spPr>
          <p:txBody>
            <a:bodyPr wrap="none" lIns="36000" tIns="36000" rIns="36000" bIns="36000" rtlCol="0" anchor="t" anchorCtr="0">
              <a:spAutoFit/>
            </a:bodyPr>
            <a:lstStyle/>
            <a:p>
              <a:pPr algn="ctr"/>
              <a:r>
                <a:rPr lang="ja-JP" sz="1400">
                  <a:solidFill>
                    <a:srgbClr val="043882"/>
                  </a:solidFill>
                  <a:latin typeface="Arial" panose="020B0604020202020204" pitchFamily="34" charset="0"/>
                  <a:ea typeface="MS Mincho"/>
                  <a:cs typeface="Arial" panose="020B0604020202020204" pitchFamily="34" charset="0"/>
                </a:rPr>
                <a:t>231</a:t>
              </a:r>
            </a:p>
          </p:txBody>
        </p:sp>
        <p:sp>
          <p:nvSpPr>
            <p:cNvPr id="224" name="TextBox 223">
              <a:extLst>
                <a:ext uri="{FF2B5EF4-FFF2-40B4-BE49-F238E27FC236}">
                  <a16:creationId xmlns:a16="http://schemas.microsoft.com/office/drawing/2014/main" id="{3B68E321-C464-5126-BEF9-87BA9ED70939}"/>
                </a:ext>
              </a:extLst>
            </p:cNvPr>
            <p:cNvSpPr txBox="1"/>
            <p:nvPr/>
          </p:nvSpPr>
          <p:spPr>
            <a:xfrm>
              <a:off x="2353933" y="5369287"/>
              <a:ext cx="370862" cy="262076"/>
            </a:xfrm>
            <a:prstGeom prst="rect">
              <a:avLst/>
            </a:prstGeom>
            <a:noFill/>
          </p:spPr>
          <p:txBody>
            <a:bodyPr wrap="none" lIns="36000" tIns="36000" rIns="36000" bIns="36000" rtlCol="0" anchor="t" anchorCtr="0">
              <a:spAutoFit/>
            </a:bodyPr>
            <a:lstStyle/>
            <a:p>
              <a:pPr algn="ctr"/>
              <a:r>
                <a:rPr lang="ja-JP" sz="1400">
                  <a:solidFill>
                    <a:srgbClr val="043882"/>
                  </a:solidFill>
                  <a:latin typeface="Arial" panose="020B0604020202020204" pitchFamily="34" charset="0"/>
                  <a:ea typeface="MS Mincho"/>
                  <a:cs typeface="Arial" panose="020B0604020202020204" pitchFamily="34" charset="0"/>
                </a:rPr>
                <a:t>236</a:t>
              </a:r>
            </a:p>
          </p:txBody>
        </p:sp>
        <p:sp>
          <p:nvSpPr>
            <p:cNvPr id="225" name="TextBox 224">
              <a:extLst>
                <a:ext uri="{FF2B5EF4-FFF2-40B4-BE49-F238E27FC236}">
                  <a16:creationId xmlns:a16="http://schemas.microsoft.com/office/drawing/2014/main" id="{EBAA881A-C08D-39E5-BF42-592FC99DE065}"/>
                </a:ext>
              </a:extLst>
            </p:cNvPr>
            <p:cNvSpPr txBox="1"/>
            <p:nvPr/>
          </p:nvSpPr>
          <p:spPr>
            <a:xfrm>
              <a:off x="1804949" y="5369287"/>
              <a:ext cx="370862" cy="262076"/>
            </a:xfrm>
            <a:prstGeom prst="rect">
              <a:avLst/>
            </a:prstGeom>
            <a:noFill/>
          </p:spPr>
          <p:txBody>
            <a:bodyPr wrap="none" lIns="36000" tIns="36000" rIns="36000" bIns="36000" rtlCol="0" anchor="t" anchorCtr="0">
              <a:spAutoFit/>
            </a:bodyPr>
            <a:lstStyle/>
            <a:p>
              <a:pPr algn="ctr"/>
              <a:r>
                <a:rPr lang="ja-JP" sz="1400">
                  <a:solidFill>
                    <a:srgbClr val="043882"/>
                  </a:solidFill>
                  <a:latin typeface="Arial" panose="020B0604020202020204" pitchFamily="34" charset="0"/>
                  <a:ea typeface="MS Mincho"/>
                  <a:cs typeface="Arial" panose="020B0604020202020204" pitchFamily="34" charset="0"/>
                </a:rPr>
                <a:t>244</a:t>
              </a:r>
            </a:p>
          </p:txBody>
        </p:sp>
        <p:sp>
          <p:nvSpPr>
            <p:cNvPr id="226" name="TextBox 225">
              <a:extLst>
                <a:ext uri="{FF2B5EF4-FFF2-40B4-BE49-F238E27FC236}">
                  <a16:creationId xmlns:a16="http://schemas.microsoft.com/office/drawing/2014/main" id="{088926B5-A4CB-1F2C-4717-2D3F0812EDCC}"/>
                </a:ext>
              </a:extLst>
            </p:cNvPr>
            <p:cNvSpPr txBox="1"/>
            <p:nvPr/>
          </p:nvSpPr>
          <p:spPr>
            <a:xfrm>
              <a:off x="1255965" y="5369287"/>
              <a:ext cx="370862" cy="262076"/>
            </a:xfrm>
            <a:prstGeom prst="rect">
              <a:avLst/>
            </a:prstGeom>
            <a:noFill/>
          </p:spPr>
          <p:txBody>
            <a:bodyPr wrap="none" lIns="36000" tIns="36000" rIns="36000" bIns="36000" rtlCol="0" anchor="t" anchorCtr="0">
              <a:spAutoFit/>
            </a:bodyPr>
            <a:lstStyle/>
            <a:p>
              <a:pPr algn="ctr"/>
              <a:r>
                <a:rPr lang="ja-JP" sz="1400">
                  <a:solidFill>
                    <a:srgbClr val="043882"/>
                  </a:solidFill>
                  <a:latin typeface="Arial" panose="020B0604020202020204" pitchFamily="34" charset="0"/>
                  <a:ea typeface="MS Mincho"/>
                  <a:cs typeface="Arial" panose="020B0604020202020204" pitchFamily="34" charset="0"/>
                </a:rPr>
                <a:t>246</a:t>
              </a:r>
            </a:p>
          </p:txBody>
        </p:sp>
      </p:grpSp>
      <p:grpSp>
        <p:nvGrpSpPr>
          <p:cNvPr id="227" name="Group 226">
            <a:extLst>
              <a:ext uri="{FF2B5EF4-FFF2-40B4-BE49-F238E27FC236}">
                <a16:creationId xmlns:a16="http://schemas.microsoft.com/office/drawing/2014/main" id="{DEFD4BFF-9C3B-B43C-5135-B45B1F68A8CF}"/>
              </a:ext>
            </a:extLst>
          </p:cNvPr>
          <p:cNvGrpSpPr/>
          <p:nvPr/>
        </p:nvGrpSpPr>
        <p:grpSpPr>
          <a:xfrm>
            <a:off x="7098237" y="5630911"/>
            <a:ext cx="4613652" cy="288147"/>
            <a:chOff x="1305659" y="5369287"/>
            <a:chExt cx="4613652" cy="262076"/>
          </a:xfrm>
        </p:grpSpPr>
        <p:sp>
          <p:nvSpPr>
            <p:cNvPr id="228" name="TextBox 227">
              <a:extLst>
                <a:ext uri="{FF2B5EF4-FFF2-40B4-BE49-F238E27FC236}">
                  <a16:creationId xmlns:a16="http://schemas.microsoft.com/office/drawing/2014/main" id="{614CFCCF-FF7C-765F-D876-6031A4E91805}"/>
                </a:ext>
              </a:extLst>
            </p:cNvPr>
            <p:cNvSpPr txBox="1"/>
            <p:nvPr/>
          </p:nvSpPr>
          <p:spPr>
            <a:xfrm>
              <a:off x="5747222" y="5369287"/>
              <a:ext cx="172089" cy="262076"/>
            </a:xfrm>
            <a:prstGeom prst="rect">
              <a:avLst/>
            </a:prstGeom>
            <a:noFill/>
          </p:spPr>
          <p:txBody>
            <a:bodyPr wrap="none" lIns="36000" tIns="36000" rIns="36000" bIns="36000" rtlCol="0" anchor="t" anchorCtr="0">
              <a:spAutoFit/>
            </a:bodyPr>
            <a:lstStyle/>
            <a:p>
              <a:pPr algn="ctr"/>
              <a:r>
                <a:rPr lang="ja-JP" sz="1400">
                  <a:solidFill>
                    <a:schemeClr val="accent6"/>
                  </a:solidFill>
                  <a:latin typeface="Arial" panose="020B0604020202020204" pitchFamily="34" charset="0"/>
                  <a:ea typeface="MS Mincho"/>
                  <a:cs typeface="Arial" panose="020B0604020202020204" pitchFamily="34" charset="0"/>
                </a:rPr>
                <a:t>9</a:t>
              </a:r>
            </a:p>
          </p:txBody>
        </p:sp>
        <p:sp>
          <p:nvSpPr>
            <p:cNvPr id="229" name="TextBox 228">
              <a:extLst>
                <a:ext uri="{FF2B5EF4-FFF2-40B4-BE49-F238E27FC236}">
                  <a16:creationId xmlns:a16="http://schemas.microsoft.com/office/drawing/2014/main" id="{5270407B-07C1-BA3B-0CEA-97F2B998DBE5}"/>
                </a:ext>
              </a:extLst>
            </p:cNvPr>
            <p:cNvSpPr txBox="1"/>
            <p:nvPr/>
          </p:nvSpPr>
          <p:spPr>
            <a:xfrm>
              <a:off x="5148545" y="5369287"/>
              <a:ext cx="271475" cy="262076"/>
            </a:xfrm>
            <a:prstGeom prst="rect">
              <a:avLst/>
            </a:prstGeom>
            <a:noFill/>
          </p:spPr>
          <p:txBody>
            <a:bodyPr wrap="none" lIns="36000" tIns="36000" rIns="36000" bIns="36000" rtlCol="0" anchor="t" anchorCtr="0">
              <a:spAutoFit/>
            </a:bodyPr>
            <a:lstStyle/>
            <a:p>
              <a:pPr algn="ctr"/>
              <a:r>
                <a:rPr lang="ja-JP" sz="1400">
                  <a:solidFill>
                    <a:schemeClr val="accent6"/>
                  </a:solidFill>
                  <a:latin typeface="Arial" panose="020B0604020202020204" pitchFamily="34" charset="0"/>
                  <a:ea typeface="MS Mincho"/>
                  <a:cs typeface="Arial" panose="020B0604020202020204" pitchFamily="34" charset="0"/>
                </a:rPr>
                <a:t>16</a:t>
              </a:r>
            </a:p>
          </p:txBody>
        </p:sp>
        <p:sp>
          <p:nvSpPr>
            <p:cNvPr id="230" name="TextBox 229">
              <a:extLst>
                <a:ext uri="{FF2B5EF4-FFF2-40B4-BE49-F238E27FC236}">
                  <a16:creationId xmlns:a16="http://schemas.microsoft.com/office/drawing/2014/main" id="{CC1EB3D4-38B9-33F0-3A9D-0C114D541430}"/>
                </a:ext>
              </a:extLst>
            </p:cNvPr>
            <p:cNvSpPr txBox="1"/>
            <p:nvPr/>
          </p:nvSpPr>
          <p:spPr>
            <a:xfrm>
              <a:off x="4574713" y="5369287"/>
              <a:ext cx="321169" cy="262076"/>
            </a:xfrm>
            <a:prstGeom prst="rect">
              <a:avLst/>
            </a:prstGeom>
            <a:noFill/>
          </p:spPr>
          <p:txBody>
            <a:bodyPr wrap="none" lIns="36000" tIns="36000" rIns="36000" bIns="36000" rtlCol="0" anchor="t" anchorCtr="0">
              <a:spAutoFit/>
            </a:bodyPr>
            <a:lstStyle/>
            <a:p>
              <a:pPr algn="ctr"/>
              <a:r>
                <a:rPr lang="ja-JP" sz="1400">
                  <a:solidFill>
                    <a:schemeClr val="accent6"/>
                  </a:solidFill>
                  <a:latin typeface="Arial" panose="020B0604020202020204" pitchFamily="34" charset="0"/>
                  <a:ea typeface="MS Mincho"/>
                  <a:cs typeface="Arial" panose="020B0604020202020204" pitchFamily="34" charset="0"/>
                </a:rPr>
                <a:t> 22</a:t>
              </a:r>
            </a:p>
          </p:txBody>
        </p:sp>
        <p:sp>
          <p:nvSpPr>
            <p:cNvPr id="231" name="TextBox 230">
              <a:extLst>
                <a:ext uri="{FF2B5EF4-FFF2-40B4-BE49-F238E27FC236}">
                  <a16:creationId xmlns:a16="http://schemas.microsoft.com/office/drawing/2014/main" id="{8280A56A-8496-E57E-A7F7-DE2AD19DBF04}"/>
                </a:ext>
              </a:extLst>
            </p:cNvPr>
            <p:cNvSpPr txBox="1"/>
            <p:nvPr/>
          </p:nvSpPr>
          <p:spPr>
            <a:xfrm>
              <a:off x="4025729" y="5369287"/>
              <a:ext cx="321169" cy="262076"/>
            </a:xfrm>
            <a:prstGeom prst="rect">
              <a:avLst/>
            </a:prstGeom>
            <a:noFill/>
          </p:spPr>
          <p:txBody>
            <a:bodyPr wrap="none" lIns="36000" tIns="36000" rIns="36000" bIns="36000" rtlCol="0" anchor="t" anchorCtr="0">
              <a:spAutoFit/>
            </a:bodyPr>
            <a:lstStyle/>
            <a:p>
              <a:pPr algn="ctr"/>
              <a:r>
                <a:rPr lang="ja-JP" sz="1400">
                  <a:solidFill>
                    <a:schemeClr val="accent6"/>
                  </a:solidFill>
                  <a:latin typeface="Arial" panose="020B0604020202020204" pitchFamily="34" charset="0"/>
                  <a:ea typeface="MS Mincho"/>
                  <a:cs typeface="Arial" panose="020B0604020202020204" pitchFamily="34" charset="0"/>
                </a:rPr>
                <a:t> 36</a:t>
              </a:r>
            </a:p>
          </p:txBody>
        </p:sp>
        <p:sp>
          <p:nvSpPr>
            <p:cNvPr id="232" name="TextBox 231">
              <a:extLst>
                <a:ext uri="{FF2B5EF4-FFF2-40B4-BE49-F238E27FC236}">
                  <a16:creationId xmlns:a16="http://schemas.microsoft.com/office/drawing/2014/main" id="{A55FCED0-CD4E-917E-4819-A2CF7D17051E}"/>
                </a:ext>
              </a:extLst>
            </p:cNvPr>
            <p:cNvSpPr txBox="1"/>
            <p:nvPr/>
          </p:nvSpPr>
          <p:spPr>
            <a:xfrm>
              <a:off x="3501594" y="5369287"/>
              <a:ext cx="271475" cy="262076"/>
            </a:xfrm>
            <a:prstGeom prst="rect">
              <a:avLst/>
            </a:prstGeom>
            <a:noFill/>
          </p:spPr>
          <p:txBody>
            <a:bodyPr wrap="none" lIns="36000" tIns="36000" rIns="36000" bIns="36000" rtlCol="0" anchor="t" anchorCtr="0">
              <a:spAutoFit/>
            </a:bodyPr>
            <a:lstStyle/>
            <a:p>
              <a:pPr algn="ctr"/>
              <a:r>
                <a:rPr lang="ja-JP" sz="1400">
                  <a:solidFill>
                    <a:schemeClr val="accent6"/>
                  </a:solidFill>
                  <a:latin typeface="Arial" panose="020B0604020202020204" pitchFamily="34" charset="0"/>
                  <a:ea typeface="MS Mincho"/>
                  <a:cs typeface="Arial" panose="020B0604020202020204" pitchFamily="34" charset="0"/>
                </a:rPr>
                <a:t>36</a:t>
              </a:r>
            </a:p>
          </p:txBody>
        </p:sp>
        <p:sp>
          <p:nvSpPr>
            <p:cNvPr id="233" name="TextBox 232">
              <a:extLst>
                <a:ext uri="{FF2B5EF4-FFF2-40B4-BE49-F238E27FC236}">
                  <a16:creationId xmlns:a16="http://schemas.microsoft.com/office/drawing/2014/main" id="{A7C3841F-4E14-C48C-D9D1-CF05314C695A}"/>
                </a:ext>
              </a:extLst>
            </p:cNvPr>
            <p:cNvSpPr txBox="1"/>
            <p:nvPr/>
          </p:nvSpPr>
          <p:spPr>
            <a:xfrm>
              <a:off x="2952611" y="5369287"/>
              <a:ext cx="271475" cy="262076"/>
            </a:xfrm>
            <a:prstGeom prst="rect">
              <a:avLst/>
            </a:prstGeom>
            <a:noFill/>
          </p:spPr>
          <p:txBody>
            <a:bodyPr wrap="none" lIns="36000" tIns="36000" rIns="36000" bIns="36000" rtlCol="0" anchor="t" anchorCtr="0">
              <a:spAutoFit/>
            </a:bodyPr>
            <a:lstStyle/>
            <a:p>
              <a:pPr algn="ctr"/>
              <a:r>
                <a:rPr lang="ja-JP" sz="1400">
                  <a:solidFill>
                    <a:schemeClr val="accent6"/>
                  </a:solidFill>
                  <a:latin typeface="Arial" panose="020B0604020202020204" pitchFamily="34" charset="0"/>
                  <a:ea typeface="MS Mincho"/>
                  <a:cs typeface="Arial" panose="020B0604020202020204" pitchFamily="34" charset="0"/>
                </a:rPr>
                <a:t>39</a:t>
              </a:r>
            </a:p>
          </p:txBody>
        </p:sp>
        <p:sp>
          <p:nvSpPr>
            <p:cNvPr id="234" name="TextBox 233">
              <a:extLst>
                <a:ext uri="{FF2B5EF4-FFF2-40B4-BE49-F238E27FC236}">
                  <a16:creationId xmlns:a16="http://schemas.microsoft.com/office/drawing/2014/main" id="{B6AFA553-5001-0CA7-3F11-A3513BC4418E}"/>
                </a:ext>
              </a:extLst>
            </p:cNvPr>
            <p:cNvSpPr txBox="1"/>
            <p:nvPr/>
          </p:nvSpPr>
          <p:spPr>
            <a:xfrm>
              <a:off x="2403626" y="5369287"/>
              <a:ext cx="271475" cy="262076"/>
            </a:xfrm>
            <a:prstGeom prst="rect">
              <a:avLst/>
            </a:prstGeom>
            <a:noFill/>
          </p:spPr>
          <p:txBody>
            <a:bodyPr wrap="none" lIns="36000" tIns="36000" rIns="36000" bIns="36000" rtlCol="0" anchor="t" anchorCtr="0">
              <a:spAutoFit/>
            </a:bodyPr>
            <a:lstStyle/>
            <a:p>
              <a:pPr algn="ctr"/>
              <a:r>
                <a:rPr lang="ja-JP" sz="1400">
                  <a:solidFill>
                    <a:schemeClr val="accent6"/>
                  </a:solidFill>
                  <a:latin typeface="Arial" panose="020B0604020202020204" pitchFamily="34" charset="0"/>
                  <a:ea typeface="MS Mincho"/>
                  <a:cs typeface="Arial" panose="020B0604020202020204" pitchFamily="34" charset="0"/>
                </a:rPr>
                <a:t>42</a:t>
              </a:r>
            </a:p>
          </p:txBody>
        </p:sp>
        <p:sp>
          <p:nvSpPr>
            <p:cNvPr id="235" name="TextBox 234">
              <a:extLst>
                <a:ext uri="{FF2B5EF4-FFF2-40B4-BE49-F238E27FC236}">
                  <a16:creationId xmlns:a16="http://schemas.microsoft.com/office/drawing/2014/main" id="{067F2013-5BEB-1F80-31B1-8EF4F66344EE}"/>
                </a:ext>
              </a:extLst>
            </p:cNvPr>
            <p:cNvSpPr txBox="1"/>
            <p:nvPr/>
          </p:nvSpPr>
          <p:spPr>
            <a:xfrm>
              <a:off x="1854643" y="5369287"/>
              <a:ext cx="271475" cy="262076"/>
            </a:xfrm>
            <a:prstGeom prst="rect">
              <a:avLst/>
            </a:prstGeom>
            <a:noFill/>
          </p:spPr>
          <p:txBody>
            <a:bodyPr wrap="none" lIns="36000" tIns="36000" rIns="36000" bIns="36000" rtlCol="0" anchor="t" anchorCtr="0">
              <a:spAutoFit/>
            </a:bodyPr>
            <a:lstStyle/>
            <a:p>
              <a:pPr algn="ctr"/>
              <a:r>
                <a:rPr lang="ja-JP" sz="1400">
                  <a:solidFill>
                    <a:schemeClr val="accent6"/>
                  </a:solidFill>
                  <a:latin typeface="Arial" panose="020B0604020202020204" pitchFamily="34" charset="0"/>
                  <a:ea typeface="MS Mincho"/>
                  <a:cs typeface="Arial" panose="020B0604020202020204" pitchFamily="34" charset="0"/>
                </a:rPr>
                <a:t>45</a:t>
              </a:r>
            </a:p>
          </p:txBody>
        </p:sp>
        <p:sp>
          <p:nvSpPr>
            <p:cNvPr id="236" name="TextBox 235">
              <a:extLst>
                <a:ext uri="{FF2B5EF4-FFF2-40B4-BE49-F238E27FC236}">
                  <a16:creationId xmlns:a16="http://schemas.microsoft.com/office/drawing/2014/main" id="{6A7756E0-E61A-21E1-7225-3EFB6845B532}"/>
                </a:ext>
              </a:extLst>
            </p:cNvPr>
            <p:cNvSpPr txBox="1"/>
            <p:nvPr/>
          </p:nvSpPr>
          <p:spPr>
            <a:xfrm>
              <a:off x="1305659" y="5369287"/>
              <a:ext cx="271475" cy="262076"/>
            </a:xfrm>
            <a:prstGeom prst="rect">
              <a:avLst/>
            </a:prstGeom>
            <a:noFill/>
          </p:spPr>
          <p:txBody>
            <a:bodyPr wrap="none" lIns="36000" tIns="36000" rIns="36000" bIns="36000" rtlCol="0" anchor="t" anchorCtr="0">
              <a:spAutoFit/>
            </a:bodyPr>
            <a:lstStyle/>
            <a:p>
              <a:pPr algn="ctr"/>
              <a:r>
                <a:rPr lang="ja-JP" sz="1400">
                  <a:solidFill>
                    <a:schemeClr val="accent6"/>
                  </a:solidFill>
                  <a:latin typeface="Arial" panose="020B0604020202020204" pitchFamily="34" charset="0"/>
                  <a:ea typeface="MS Mincho"/>
                  <a:cs typeface="Arial" panose="020B0604020202020204" pitchFamily="34" charset="0"/>
                </a:rPr>
                <a:t>45</a:t>
              </a:r>
            </a:p>
          </p:txBody>
        </p:sp>
      </p:grpSp>
      <p:cxnSp>
        <p:nvCxnSpPr>
          <p:cNvPr id="237" name="Straight Connector 236">
            <a:extLst>
              <a:ext uri="{FF2B5EF4-FFF2-40B4-BE49-F238E27FC236}">
                <a16:creationId xmlns:a16="http://schemas.microsoft.com/office/drawing/2014/main" id="{0879B45D-8E60-6112-0E0A-B2EBBD3F06D6}"/>
              </a:ext>
            </a:extLst>
          </p:cNvPr>
          <p:cNvCxnSpPr>
            <a:cxnSpLocks/>
          </p:cNvCxnSpPr>
          <p:nvPr/>
        </p:nvCxnSpPr>
        <p:spPr>
          <a:xfrm flipV="1">
            <a:off x="7187820" y="4135846"/>
            <a:ext cx="182880" cy="1658"/>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25127C85-761A-F294-269A-2BF0D798B800}"/>
              </a:ext>
            </a:extLst>
          </p:cNvPr>
          <p:cNvCxnSpPr>
            <a:cxnSpLocks/>
          </p:cNvCxnSpPr>
          <p:nvPr/>
        </p:nvCxnSpPr>
        <p:spPr>
          <a:xfrm flipV="1">
            <a:off x="7187820" y="4318431"/>
            <a:ext cx="182880" cy="165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0" name="TextBox 239">
            <a:extLst>
              <a:ext uri="{FF2B5EF4-FFF2-40B4-BE49-F238E27FC236}">
                <a16:creationId xmlns:a16="http://schemas.microsoft.com/office/drawing/2014/main" id="{E609A516-8985-4D0E-1D86-1A5AA724C1F9}"/>
              </a:ext>
            </a:extLst>
          </p:cNvPr>
          <p:cNvSpPr txBox="1"/>
          <p:nvPr/>
        </p:nvSpPr>
        <p:spPr>
          <a:xfrm>
            <a:off x="6311676" y="5341187"/>
            <a:ext cx="763351" cy="307777"/>
          </a:xfrm>
          <a:prstGeom prst="rect">
            <a:avLst/>
          </a:prstGeom>
          <a:noFill/>
        </p:spPr>
        <p:txBody>
          <a:bodyPr wrap="none" rtlCol="0">
            <a:spAutoFit/>
          </a:bodyPr>
          <a:lstStyle/>
          <a:p>
            <a:pPr algn="r"/>
            <a:r>
              <a:rPr lang="ja-JP" sz="1400">
                <a:solidFill>
                  <a:srgbClr val="043882"/>
                </a:solidFill>
              </a:rPr>
              <a:t>ctDNA-</a:t>
            </a:r>
          </a:p>
        </p:txBody>
      </p:sp>
      <p:sp>
        <p:nvSpPr>
          <p:cNvPr id="241" name="TextBox 240">
            <a:extLst>
              <a:ext uri="{FF2B5EF4-FFF2-40B4-BE49-F238E27FC236}">
                <a16:creationId xmlns:a16="http://schemas.microsoft.com/office/drawing/2014/main" id="{B4D99A22-7057-056F-7A82-41A7B457DAAE}"/>
              </a:ext>
            </a:extLst>
          </p:cNvPr>
          <p:cNvSpPr txBox="1"/>
          <p:nvPr/>
        </p:nvSpPr>
        <p:spPr>
          <a:xfrm>
            <a:off x="6266792" y="5621096"/>
            <a:ext cx="808235" cy="307777"/>
          </a:xfrm>
          <a:prstGeom prst="rect">
            <a:avLst/>
          </a:prstGeom>
          <a:noFill/>
        </p:spPr>
        <p:txBody>
          <a:bodyPr wrap="none" rtlCol="0">
            <a:spAutoFit/>
          </a:bodyPr>
          <a:lstStyle/>
          <a:p>
            <a:pPr algn="r"/>
            <a:r>
              <a:rPr lang="ja-JP" sz="1400">
                <a:solidFill>
                  <a:schemeClr val="accent6"/>
                </a:solidFill>
              </a:rPr>
              <a:t>ctDNA+</a:t>
            </a:r>
          </a:p>
        </p:txBody>
      </p:sp>
      <p:cxnSp>
        <p:nvCxnSpPr>
          <p:cNvPr id="242" name="Straight Connector 241">
            <a:extLst>
              <a:ext uri="{FF2B5EF4-FFF2-40B4-BE49-F238E27FC236}">
                <a16:creationId xmlns:a16="http://schemas.microsoft.com/office/drawing/2014/main" id="{EF403447-82A8-C004-3CED-2E872BAAACF2}"/>
              </a:ext>
            </a:extLst>
          </p:cNvPr>
          <p:cNvCxnSpPr>
            <a:cxnSpLocks/>
          </p:cNvCxnSpPr>
          <p:nvPr/>
        </p:nvCxnSpPr>
        <p:spPr>
          <a:xfrm flipH="1">
            <a:off x="8342673" y="2521544"/>
            <a:ext cx="0" cy="2020823"/>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7F48E5C0-8869-9111-7093-EC9847C49356}"/>
              </a:ext>
            </a:extLst>
          </p:cNvPr>
          <p:cNvCxnSpPr/>
          <p:nvPr/>
        </p:nvCxnSpPr>
        <p:spPr>
          <a:xfrm flipH="1">
            <a:off x="9434873" y="2640077"/>
            <a:ext cx="0" cy="1908000"/>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42E4CE7D-E7C7-9BDD-742C-44E2901EF151}"/>
              </a:ext>
            </a:extLst>
          </p:cNvPr>
          <p:cNvCxnSpPr/>
          <p:nvPr/>
        </p:nvCxnSpPr>
        <p:spPr>
          <a:xfrm flipH="1">
            <a:off x="10539773" y="2754377"/>
            <a:ext cx="0" cy="1800000"/>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245" name="TextBox 244">
            <a:extLst>
              <a:ext uri="{FF2B5EF4-FFF2-40B4-BE49-F238E27FC236}">
                <a16:creationId xmlns:a16="http://schemas.microsoft.com/office/drawing/2014/main" id="{42DCB45F-7030-1E2F-E111-9A622BF1EA44}"/>
              </a:ext>
            </a:extLst>
          </p:cNvPr>
          <p:cNvSpPr txBox="1"/>
          <p:nvPr/>
        </p:nvSpPr>
        <p:spPr>
          <a:xfrm>
            <a:off x="7429967" y="4028944"/>
            <a:ext cx="1849865" cy="369332"/>
          </a:xfrm>
          <a:prstGeom prst="rect">
            <a:avLst/>
          </a:prstGeom>
          <a:solidFill>
            <a:schemeClr val="tx2"/>
          </a:solidFill>
        </p:spPr>
        <p:txBody>
          <a:bodyPr wrap="none" lIns="0" tIns="0" rIns="0" bIns="0" rtlCol="0" anchor="ctr" anchorCtr="0">
            <a:spAutoFit/>
          </a:bodyPr>
          <a:lstStyle/>
          <a:p>
            <a:r>
              <a:rPr lang="ja-JP" sz="1200"/>
              <a:t>ctDNA陰性 (観察)</a:t>
            </a:r>
          </a:p>
          <a:p>
            <a:r>
              <a:rPr lang="ja-JP" sz="1200"/>
              <a:t>ctDNA陽性 (治療)</a:t>
            </a:r>
          </a:p>
        </p:txBody>
      </p:sp>
      <p:sp>
        <p:nvSpPr>
          <p:cNvPr id="246" name="TextBox 245">
            <a:extLst>
              <a:ext uri="{FF2B5EF4-FFF2-40B4-BE49-F238E27FC236}">
                <a16:creationId xmlns:a16="http://schemas.microsoft.com/office/drawing/2014/main" id="{0C16F3A5-9734-3BCD-4FCA-BA000FE0D0BB}"/>
              </a:ext>
            </a:extLst>
          </p:cNvPr>
          <p:cNvSpPr txBox="1"/>
          <p:nvPr/>
        </p:nvSpPr>
        <p:spPr>
          <a:xfrm>
            <a:off x="10045845" y="3727187"/>
            <a:ext cx="1740861" cy="369332"/>
          </a:xfrm>
          <a:prstGeom prst="rect">
            <a:avLst/>
          </a:prstGeom>
          <a:solidFill>
            <a:schemeClr val="tx2"/>
          </a:solidFill>
        </p:spPr>
        <p:txBody>
          <a:bodyPr wrap="none" lIns="0" tIns="0" rIns="0" bIns="0" rtlCol="0" anchor="ctr" anchorCtr="0">
            <a:spAutoFit/>
          </a:bodyPr>
          <a:lstStyle/>
          <a:p>
            <a:r>
              <a:rPr lang="ja-JP" sz="1200"/>
              <a:t>HR 1.83 (95% 0.79, 4.27)</a:t>
            </a:r>
          </a:p>
          <a:p>
            <a:r>
              <a:rPr lang="ja-JP" sz="1200"/>
              <a:t>p=0.155</a:t>
            </a:r>
          </a:p>
        </p:txBody>
      </p:sp>
      <p:sp>
        <p:nvSpPr>
          <p:cNvPr id="247" name="TextBox 246">
            <a:extLst>
              <a:ext uri="{FF2B5EF4-FFF2-40B4-BE49-F238E27FC236}">
                <a16:creationId xmlns:a16="http://schemas.microsoft.com/office/drawing/2014/main" id="{B7D8BDA6-0D9D-B65E-23F3-8326EE22E626}"/>
              </a:ext>
            </a:extLst>
          </p:cNvPr>
          <p:cNvSpPr txBox="1"/>
          <p:nvPr/>
        </p:nvSpPr>
        <p:spPr>
          <a:xfrm>
            <a:off x="8304573" y="2319867"/>
            <a:ext cx="619080" cy="276999"/>
          </a:xfrm>
          <a:prstGeom prst="rect">
            <a:avLst/>
          </a:prstGeom>
          <a:noFill/>
        </p:spPr>
        <p:txBody>
          <a:bodyPr wrap="none" rtlCol="0">
            <a:spAutoFit/>
          </a:bodyPr>
          <a:lstStyle/>
          <a:p>
            <a:r>
              <a:rPr lang="ja-JP" sz="1200">
                <a:solidFill>
                  <a:srgbClr val="4D4D4D"/>
                </a:solidFill>
              </a:rPr>
              <a:t>97.1%</a:t>
            </a:r>
          </a:p>
        </p:txBody>
      </p:sp>
      <p:sp>
        <p:nvSpPr>
          <p:cNvPr id="248" name="TextBox 247">
            <a:extLst>
              <a:ext uri="{FF2B5EF4-FFF2-40B4-BE49-F238E27FC236}">
                <a16:creationId xmlns:a16="http://schemas.microsoft.com/office/drawing/2014/main" id="{9528D7B0-6306-C6D8-C40F-A427A52FA11D}"/>
              </a:ext>
            </a:extLst>
          </p:cNvPr>
          <p:cNvSpPr txBox="1"/>
          <p:nvPr/>
        </p:nvSpPr>
        <p:spPr>
          <a:xfrm>
            <a:off x="8304573" y="2766907"/>
            <a:ext cx="619080" cy="276999"/>
          </a:xfrm>
          <a:prstGeom prst="rect">
            <a:avLst/>
          </a:prstGeom>
          <a:noFill/>
        </p:spPr>
        <p:txBody>
          <a:bodyPr wrap="none" rtlCol="0">
            <a:spAutoFit/>
          </a:bodyPr>
          <a:lstStyle/>
          <a:p>
            <a:r>
              <a:rPr lang="ja-JP" sz="1200">
                <a:solidFill>
                  <a:srgbClr val="4D4D4D"/>
                </a:solidFill>
              </a:rPr>
              <a:t>93.3%</a:t>
            </a:r>
          </a:p>
        </p:txBody>
      </p:sp>
      <p:sp>
        <p:nvSpPr>
          <p:cNvPr id="249" name="TextBox 248">
            <a:extLst>
              <a:ext uri="{FF2B5EF4-FFF2-40B4-BE49-F238E27FC236}">
                <a16:creationId xmlns:a16="http://schemas.microsoft.com/office/drawing/2014/main" id="{529D5EC1-5C50-6DC3-639A-2B0AEB47FF9C}"/>
              </a:ext>
            </a:extLst>
          </p:cNvPr>
          <p:cNvSpPr txBox="1"/>
          <p:nvPr/>
        </p:nvSpPr>
        <p:spPr>
          <a:xfrm>
            <a:off x="9396773" y="2759285"/>
            <a:ext cx="619080" cy="276999"/>
          </a:xfrm>
          <a:prstGeom prst="rect">
            <a:avLst/>
          </a:prstGeom>
          <a:noFill/>
        </p:spPr>
        <p:txBody>
          <a:bodyPr wrap="none" rtlCol="0">
            <a:spAutoFit/>
          </a:bodyPr>
          <a:lstStyle/>
          <a:p>
            <a:r>
              <a:rPr lang="ja-JP" sz="1200">
                <a:solidFill>
                  <a:srgbClr val="4D4D4D"/>
                </a:solidFill>
              </a:rPr>
              <a:t>86.4%</a:t>
            </a:r>
          </a:p>
        </p:txBody>
      </p:sp>
      <p:sp>
        <p:nvSpPr>
          <p:cNvPr id="250" name="TextBox 249">
            <a:extLst>
              <a:ext uri="{FF2B5EF4-FFF2-40B4-BE49-F238E27FC236}">
                <a16:creationId xmlns:a16="http://schemas.microsoft.com/office/drawing/2014/main" id="{80C512DE-59BB-1C71-A112-CA64F2FDCB63}"/>
              </a:ext>
            </a:extLst>
          </p:cNvPr>
          <p:cNvSpPr txBox="1"/>
          <p:nvPr/>
        </p:nvSpPr>
        <p:spPr>
          <a:xfrm>
            <a:off x="10480506" y="2759285"/>
            <a:ext cx="619080" cy="276999"/>
          </a:xfrm>
          <a:prstGeom prst="rect">
            <a:avLst/>
          </a:prstGeom>
          <a:noFill/>
        </p:spPr>
        <p:txBody>
          <a:bodyPr wrap="none" rtlCol="0">
            <a:spAutoFit/>
          </a:bodyPr>
          <a:lstStyle/>
          <a:p>
            <a:r>
              <a:rPr lang="ja-JP" sz="1200">
                <a:solidFill>
                  <a:srgbClr val="4D4D4D"/>
                </a:solidFill>
              </a:rPr>
              <a:t>86.4%</a:t>
            </a:r>
          </a:p>
        </p:txBody>
      </p:sp>
      <p:sp>
        <p:nvSpPr>
          <p:cNvPr id="251" name="TextBox 250">
            <a:extLst>
              <a:ext uri="{FF2B5EF4-FFF2-40B4-BE49-F238E27FC236}">
                <a16:creationId xmlns:a16="http://schemas.microsoft.com/office/drawing/2014/main" id="{6B8B018C-C8D1-BDDD-C0D0-30EF7B829E0A}"/>
              </a:ext>
            </a:extLst>
          </p:cNvPr>
          <p:cNvSpPr txBox="1"/>
          <p:nvPr/>
        </p:nvSpPr>
        <p:spPr>
          <a:xfrm>
            <a:off x="9388306" y="2357967"/>
            <a:ext cx="619080" cy="276999"/>
          </a:xfrm>
          <a:prstGeom prst="rect">
            <a:avLst/>
          </a:prstGeom>
          <a:noFill/>
        </p:spPr>
        <p:txBody>
          <a:bodyPr wrap="none" rtlCol="0">
            <a:spAutoFit/>
          </a:bodyPr>
          <a:lstStyle/>
          <a:p>
            <a:r>
              <a:rPr lang="ja-JP" sz="1200">
                <a:solidFill>
                  <a:srgbClr val="4D4D4D"/>
                </a:solidFill>
              </a:rPr>
              <a:t>94.7%</a:t>
            </a:r>
          </a:p>
        </p:txBody>
      </p:sp>
      <p:sp>
        <p:nvSpPr>
          <p:cNvPr id="252" name="TextBox 251">
            <a:extLst>
              <a:ext uri="{FF2B5EF4-FFF2-40B4-BE49-F238E27FC236}">
                <a16:creationId xmlns:a16="http://schemas.microsoft.com/office/drawing/2014/main" id="{5BB04688-766A-8C88-ABB0-27F0C4B195E3}"/>
              </a:ext>
            </a:extLst>
          </p:cNvPr>
          <p:cNvSpPr txBox="1"/>
          <p:nvPr/>
        </p:nvSpPr>
        <p:spPr>
          <a:xfrm>
            <a:off x="10497439" y="2441787"/>
            <a:ext cx="619080" cy="276999"/>
          </a:xfrm>
          <a:prstGeom prst="rect">
            <a:avLst/>
          </a:prstGeom>
          <a:noFill/>
        </p:spPr>
        <p:txBody>
          <a:bodyPr wrap="none" rtlCol="0">
            <a:spAutoFit/>
          </a:bodyPr>
          <a:lstStyle/>
          <a:p>
            <a:r>
              <a:rPr lang="ja-JP" sz="1200">
                <a:solidFill>
                  <a:srgbClr val="4D4D4D"/>
                </a:solidFill>
              </a:rPr>
              <a:t>92.5%</a:t>
            </a:r>
          </a:p>
        </p:txBody>
      </p:sp>
      <p:grpSp>
        <p:nvGrpSpPr>
          <p:cNvPr id="253" name="Group 252">
            <a:extLst>
              <a:ext uri="{FF2B5EF4-FFF2-40B4-BE49-F238E27FC236}">
                <a16:creationId xmlns:a16="http://schemas.microsoft.com/office/drawing/2014/main" id="{127DF4AD-B768-7948-B4AD-4C591B25D6F0}"/>
              </a:ext>
            </a:extLst>
          </p:cNvPr>
          <p:cNvGrpSpPr/>
          <p:nvPr/>
        </p:nvGrpSpPr>
        <p:grpSpPr>
          <a:xfrm>
            <a:off x="7228760" y="2403157"/>
            <a:ext cx="4543425" cy="492443"/>
            <a:chOff x="3267075" y="3119437"/>
            <a:chExt cx="5660212" cy="628109"/>
          </a:xfrm>
        </p:grpSpPr>
        <p:sp>
          <p:nvSpPr>
            <p:cNvPr id="254" name="Freeform: Shape 16">
              <a:extLst>
                <a:ext uri="{FF2B5EF4-FFF2-40B4-BE49-F238E27FC236}">
                  <a16:creationId xmlns:a16="http://schemas.microsoft.com/office/drawing/2014/main" id="{4D880DDD-A4D3-9501-7112-FB137EE74E43}"/>
                </a:ext>
              </a:extLst>
            </p:cNvPr>
            <p:cNvSpPr/>
            <p:nvPr/>
          </p:nvSpPr>
          <p:spPr>
            <a:xfrm>
              <a:off x="3267075" y="3119437"/>
              <a:ext cx="5649239" cy="587297"/>
            </a:xfrm>
            <a:custGeom>
              <a:avLst/>
              <a:gdLst>
                <a:gd name="connsiteX0" fmla="*/ 5649240 w 5649239"/>
                <a:gd name="connsiteY0" fmla="*/ 587297 h 587297"/>
                <a:gd name="connsiteX1" fmla="*/ 5192449 w 5649239"/>
                <a:gd name="connsiteY1" fmla="*/ 587297 h 587297"/>
                <a:gd name="connsiteX2" fmla="*/ 5192449 w 5649239"/>
                <a:gd name="connsiteY2" fmla="*/ 509612 h 587297"/>
                <a:gd name="connsiteX3" fmla="*/ 4993577 w 5649239"/>
                <a:gd name="connsiteY3" fmla="*/ 509612 h 587297"/>
                <a:gd name="connsiteX4" fmla="*/ 4993577 w 5649239"/>
                <a:gd name="connsiteY4" fmla="*/ 459894 h 587297"/>
                <a:gd name="connsiteX5" fmla="*/ 4515041 w 5649239"/>
                <a:gd name="connsiteY5" fmla="*/ 459894 h 587297"/>
                <a:gd name="connsiteX6" fmla="*/ 4515041 w 5649239"/>
                <a:gd name="connsiteY6" fmla="*/ 403961 h 587297"/>
                <a:gd name="connsiteX7" fmla="*/ 3598355 w 5649239"/>
                <a:gd name="connsiteY7" fmla="*/ 403961 h 587297"/>
                <a:gd name="connsiteX8" fmla="*/ 3598355 w 5649239"/>
                <a:gd name="connsiteY8" fmla="*/ 385317 h 587297"/>
                <a:gd name="connsiteX9" fmla="*/ 3461633 w 5649239"/>
                <a:gd name="connsiteY9" fmla="*/ 385317 h 587297"/>
                <a:gd name="connsiteX10" fmla="*/ 3461633 w 5649239"/>
                <a:gd name="connsiteY10" fmla="*/ 351135 h 587297"/>
                <a:gd name="connsiteX11" fmla="*/ 3272085 w 5649239"/>
                <a:gd name="connsiteY11" fmla="*/ 351135 h 587297"/>
                <a:gd name="connsiteX12" fmla="*/ 3272085 w 5649239"/>
                <a:gd name="connsiteY12" fmla="*/ 316954 h 587297"/>
                <a:gd name="connsiteX13" fmla="*/ 2917841 w 5649239"/>
                <a:gd name="connsiteY13" fmla="*/ 316954 h 587297"/>
                <a:gd name="connsiteX14" fmla="*/ 2917841 w 5649239"/>
                <a:gd name="connsiteY14" fmla="*/ 301418 h 587297"/>
                <a:gd name="connsiteX15" fmla="*/ 2308794 w 5649239"/>
                <a:gd name="connsiteY15" fmla="*/ 301418 h 587297"/>
                <a:gd name="connsiteX16" fmla="*/ 2308794 w 5649239"/>
                <a:gd name="connsiteY16" fmla="*/ 264128 h 587297"/>
                <a:gd name="connsiteX17" fmla="*/ 2246643 w 5649239"/>
                <a:gd name="connsiteY17" fmla="*/ 264128 h 587297"/>
                <a:gd name="connsiteX18" fmla="*/ 2246643 w 5649239"/>
                <a:gd name="connsiteY18" fmla="*/ 242377 h 587297"/>
                <a:gd name="connsiteX19" fmla="*/ 2131667 w 5649239"/>
                <a:gd name="connsiteY19" fmla="*/ 242377 h 587297"/>
                <a:gd name="connsiteX20" fmla="*/ 2131667 w 5649239"/>
                <a:gd name="connsiteY20" fmla="*/ 229947 h 587297"/>
                <a:gd name="connsiteX21" fmla="*/ 1802282 w 5649239"/>
                <a:gd name="connsiteY21" fmla="*/ 229947 h 587297"/>
                <a:gd name="connsiteX22" fmla="*/ 1802282 w 5649239"/>
                <a:gd name="connsiteY22" fmla="*/ 205089 h 587297"/>
                <a:gd name="connsiteX23" fmla="*/ 1423187 w 5649239"/>
                <a:gd name="connsiteY23" fmla="*/ 205089 h 587297"/>
                <a:gd name="connsiteX24" fmla="*/ 1423187 w 5649239"/>
                <a:gd name="connsiteY24" fmla="*/ 183336 h 587297"/>
                <a:gd name="connsiteX25" fmla="*/ 1367257 w 5649239"/>
                <a:gd name="connsiteY25" fmla="*/ 183336 h 587297"/>
                <a:gd name="connsiteX26" fmla="*/ 1367257 w 5649239"/>
                <a:gd name="connsiteY26" fmla="*/ 161585 h 587297"/>
                <a:gd name="connsiteX27" fmla="*/ 1227420 w 5649239"/>
                <a:gd name="connsiteY27" fmla="*/ 161585 h 587297"/>
                <a:gd name="connsiteX28" fmla="*/ 1227420 w 5649239"/>
                <a:gd name="connsiteY28" fmla="*/ 139833 h 587297"/>
                <a:gd name="connsiteX29" fmla="*/ 786170 w 5649239"/>
                <a:gd name="connsiteY29" fmla="*/ 139833 h 587297"/>
                <a:gd name="connsiteX30" fmla="*/ 786170 w 5649239"/>
                <a:gd name="connsiteY30" fmla="*/ 77685 h 587297"/>
                <a:gd name="connsiteX31" fmla="*/ 720915 w 5649239"/>
                <a:gd name="connsiteY31" fmla="*/ 77685 h 587297"/>
                <a:gd name="connsiteX32" fmla="*/ 720915 w 5649239"/>
                <a:gd name="connsiteY32" fmla="*/ 62148 h 587297"/>
                <a:gd name="connsiteX33" fmla="*/ 689841 w 5649239"/>
                <a:gd name="connsiteY33" fmla="*/ 62148 h 587297"/>
                <a:gd name="connsiteX34" fmla="*/ 689841 w 5649239"/>
                <a:gd name="connsiteY34" fmla="*/ 0 h 587297"/>
                <a:gd name="connsiteX35" fmla="*/ 0 w 5649239"/>
                <a:gd name="connsiteY35" fmla="*/ 0 h 5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49239" h="587297">
                  <a:moveTo>
                    <a:pt x="5649240" y="587297"/>
                  </a:moveTo>
                  <a:lnTo>
                    <a:pt x="5192449" y="587297"/>
                  </a:lnTo>
                  <a:lnTo>
                    <a:pt x="5192449" y="509612"/>
                  </a:lnTo>
                  <a:lnTo>
                    <a:pt x="4993577" y="509612"/>
                  </a:lnTo>
                  <a:lnTo>
                    <a:pt x="4993577" y="459894"/>
                  </a:lnTo>
                  <a:lnTo>
                    <a:pt x="4515041" y="459894"/>
                  </a:lnTo>
                  <a:lnTo>
                    <a:pt x="4515041" y="403961"/>
                  </a:lnTo>
                  <a:lnTo>
                    <a:pt x="3598355" y="403961"/>
                  </a:lnTo>
                  <a:lnTo>
                    <a:pt x="3598355" y="385317"/>
                  </a:lnTo>
                  <a:lnTo>
                    <a:pt x="3461633" y="385317"/>
                  </a:lnTo>
                  <a:lnTo>
                    <a:pt x="3461633" y="351135"/>
                  </a:lnTo>
                  <a:lnTo>
                    <a:pt x="3272085" y="351135"/>
                  </a:lnTo>
                  <a:lnTo>
                    <a:pt x="3272085" y="316954"/>
                  </a:lnTo>
                  <a:lnTo>
                    <a:pt x="2917841" y="316954"/>
                  </a:lnTo>
                  <a:lnTo>
                    <a:pt x="2917841" y="301418"/>
                  </a:lnTo>
                  <a:lnTo>
                    <a:pt x="2308794" y="301418"/>
                  </a:lnTo>
                  <a:lnTo>
                    <a:pt x="2308794" y="264128"/>
                  </a:lnTo>
                  <a:lnTo>
                    <a:pt x="2246643" y="264128"/>
                  </a:lnTo>
                  <a:lnTo>
                    <a:pt x="2246643" y="242377"/>
                  </a:lnTo>
                  <a:lnTo>
                    <a:pt x="2131667" y="242377"/>
                  </a:lnTo>
                  <a:lnTo>
                    <a:pt x="2131667" y="229947"/>
                  </a:lnTo>
                  <a:lnTo>
                    <a:pt x="1802282" y="229947"/>
                  </a:lnTo>
                  <a:lnTo>
                    <a:pt x="1802282" y="205089"/>
                  </a:lnTo>
                  <a:lnTo>
                    <a:pt x="1423187" y="205089"/>
                  </a:lnTo>
                  <a:lnTo>
                    <a:pt x="1423187" y="183336"/>
                  </a:lnTo>
                  <a:lnTo>
                    <a:pt x="1367257" y="183336"/>
                  </a:lnTo>
                  <a:lnTo>
                    <a:pt x="1367257" y="161585"/>
                  </a:lnTo>
                  <a:lnTo>
                    <a:pt x="1227420" y="161585"/>
                  </a:lnTo>
                  <a:lnTo>
                    <a:pt x="1227420" y="139833"/>
                  </a:lnTo>
                  <a:lnTo>
                    <a:pt x="786170" y="139833"/>
                  </a:lnTo>
                  <a:lnTo>
                    <a:pt x="786170" y="77685"/>
                  </a:lnTo>
                  <a:lnTo>
                    <a:pt x="720915" y="77685"/>
                  </a:lnTo>
                  <a:lnTo>
                    <a:pt x="720915" y="62148"/>
                  </a:lnTo>
                  <a:lnTo>
                    <a:pt x="689841" y="62148"/>
                  </a:lnTo>
                  <a:lnTo>
                    <a:pt x="689841" y="0"/>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5" name="Freeform: Shape 17">
              <a:extLst>
                <a:ext uri="{FF2B5EF4-FFF2-40B4-BE49-F238E27FC236}">
                  <a16:creationId xmlns:a16="http://schemas.microsoft.com/office/drawing/2014/main" id="{EFEC9B91-1309-63E3-9D8F-2A78F6F02DD1}"/>
                </a:ext>
              </a:extLst>
            </p:cNvPr>
            <p:cNvSpPr/>
            <p:nvPr/>
          </p:nvSpPr>
          <p:spPr>
            <a:xfrm>
              <a:off x="4383843" y="321834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6" name="Freeform: Shape 19">
              <a:extLst>
                <a:ext uri="{FF2B5EF4-FFF2-40B4-BE49-F238E27FC236}">
                  <a16:creationId xmlns:a16="http://schemas.microsoft.com/office/drawing/2014/main" id="{4BB22685-9894-128A-ED3E-80CB91D2444A}"/>
                </a:ext>
              </a:extLst>
            </p:cNvPr>
            <p:cNvSpPr/>
            <p:nvPr/>
          </p:nvSpPr>
          <p:spPr>
            <a:xfrm>
              <a:off x="5012493" y="329454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7" name="Freeform: Shape 23">
              <a:extLst>
                <a:ext uri="{FF2B5EF4-FFF2-40B4-BE49-F238E27FC236}">
                  <a16:creationId xmlns:a16="http://schemas.microsoft.com/office/drawing/2014/main" id="{DC42A09F-7029-08D8-CA0C-7DEEDC0B3130}"/>
                </a:ext>
              </a:extLst>
            </p:cNvPr>
            <p:cNvSpPr/>
            <p:nvPr/>
          </p:nvSpPr>
          <p:spPr>
            <a:xfrm>
              <a:off x="6003093" y="338979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8" name="Freeform: Shape 24">
              <a:extLst>
                <a:ext uri="{FF2B5EF4-FFF2-40B4-BE49-F238E27FC236}">
                  <a16:creationId xmlns:a16="http://schemas.microsoft.com/office/drawing/2014/main" id="{E62BE599-2CEC-2742-81F2-C19868791680}"/>
                </a:ext>
              </a:extLst>
            </p:cNvPr>
            <p:cNvSpPr/>
            <p:nvPr/>
          </p:nvSpPr>
          <p:spPr>
            <a:xfrm>
              <a:off x="6041193" y="338979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9" name="Freeform: Shape 25">
              <a:extLst>
                <a:ext uri="{FF2B5EF4-FFF2-40B4-BE49-F238E27FC236}">
                  <a16:creationId xmlns:a16="http://schemas.microsoft.com/office/drawing/2014/main" id="{C2D97E80-6A7A-F44F-D25F-806DC981AE2B}"/>
                </a:ext>
              </a:extLst>
            </p:cNvPr>
            <p:cNvSpPr/>
            <p:nvPr/>
          </p:nvSpPr>
          <p:spPr>
            <a:xfrm>
              <a:off x="6231693" y="340884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0" name="Freeform: Shape 26">
              <a:extLst>
                <a:ext uri="{FF2B5EF4-FFF2-40B4-BE49-F238E27FC236}">
                  <a16:creationId xmlns:a16="http://schemas.microsoft.com/office/drawing/2014/main" id="{3B1CD512-FB9E-E8CE-72E7-10485499B2C3}"/>
                </a:ext>
              </a:extLst>
            </p:cNvPr>
            <p:cNvSpPr/>
            <p:nvPr/>
          </p:nvSpPr>
          <p:spPr>
            <a:xfrm>
              <a:off x="6307902" y="340884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1" name="Freeform: Shape 27">
              <a:extLst>
                <a:ext uri="{FF2B5EF4-FFF2-40B4-BE49-F238E27FC236}">
                  <a16:creationId xmlns:a16="http://schemas.microsoft.com/office/drawing/2014/main" id="{63A25ACE-08A7-D59B-FAB1-F834C7C027F4}"/>
                </a:ext>
              </a:extLst>
            </p:cNvPr>
            <p:cNvSpPr/>
            <p:nvPr/>
          </p:nvSpPr>
          <p:spPr>
            <a:xfrm>
              <a:off x="6460302" y="340884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2" name="Freeform: Shape 61">
              <a:extLst>
                <a:ext uri="{FF2B5EF4-FFF2-40B4-BE49-F238E27FC236}">
                  <a16:creationId xmlns:a16="http://schemas.microsoft.com/office/drawing/2014/main" id="{27F69498-DDD6-A38F-84E0-D62FFC334023}"/>
                </a:ext>
              </a:extLst>
            </p:cNvPr>
            <p:cNvSpPr/>
            <p:nvPr/>
          </p:nvSpPr>
          <p:spPr>
            <a:xfrm>
              <a:off x="6555552" y="342789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3" name="Freeform: Shape 62">
              <a:extLst>
                <a:ext uri="{FF2B5EF4-FFF2-40B4-BE49-F238E27FC236}">
                  <a16:creationId xmlns:a16="http://schemas.microsoft.com/office/drawing/2014/main" id="{672730DA-5689-ADD4-53F7-24843ED2CBFD}"/>
                </a:ext>
              </a:extLst>
            </p:cNvPr>
            <p:cNvSpPr/>
            <p:nvPr/>
          </p:nvSpPr>
          <p:spPr>
            <a:xfrm>
              <a:off x="6593652" y="342789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4" name="Freeform: Shape 64">
              <a:extLst>
                <a:ext uri="{FF2B5EF4-FFF2-40B4-BE49-F238E27FC236}">
                  <a16:creationId xmlns:a16="http://schemas.microsoft.com/office/drawing/2014/main" id="{62D7E332-9051-0F57-C7E6-611900EAFCE3}"/>
                </a:ext>
              </a:extLst>
            </p:cNvPr>
            <p:cNvSpPr/>
            <p:nvPr/>
          </p:nvSpPr>
          <p:spPr>
            <a:xfrm>
              <a:off x="6688902" y="342789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5" name="Freeform: Shape 66">
              <a:extLst>
                <a:ext uri="{FF2B5EF4-FFF2-40B4-BE49-F238E27FC236}">
                  <a16:creationId xmlns:a16="http://schemas.microsoft.com/office/drawing/2014/main" id="{F7572DCC-6EEA-947D-D6ED-71E22F0AAE83}"/>
                </a:ext>
              </a:extLst>
            </p:cNvPr>
            <p:cNvSpPr/>
            <p:nvPr/>
          </p:nvSpPr>
          <p:spPr>
            <a:xfrm>
              <a:off x="6822252" y="346599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6" name="Freeform: Shape 68">
              <a:extLst>
                <a:ext uri="{FF2B5EF4-FFF2-40B4-BE49-F238E27FC236}">
                  <a16:creationId xmlns:a16="http://schemas.microsoft.com/office/drawing/2014/main" id="{3AF2A0EA-70BB-9EB2-E420-B526893A74D4}"/>
                </a:ext>
              </a:extLst>
            </p:cNvPr>
            <p:cNvSpPr/>
            <p:nvPr/>
          </p:nvSpPr>
          <p:spPr>
            <a:xfrm>
              <a:off x="6898452" y="3485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7" name="Freeform: Shape 70">
              <a:extLst>
                <a:ext uri="{FF2B5EF4-FFF2-40B4-BE49-F238E27FC236}">
                  <a16:creationId xmlns:a16="http://schemas.microsoft.com/office/drawing/2014/main" id="{EBA3916E-33E3-C2E1-1E97-F10D28020091}"/>
                </a:ext>
              </a:extLst>
            </p:cNvPr>
            <p:cNvSpPr/>
            <p:nvPr/>
          </p:nvSpPr>
          <p:spPr>
            <a:xfrm>
              <a:off x="7012752" y="3485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8" name="Freeform: Shape 72">
              <a:extLst>
                <a:ext uri="{FF2B5EF4-FFF2-40B4-BE49-F238E27FC236}">
                  <a16:creationId xmlns:a16="http://schemas.microsoft.com/office/drawing/2014/main" id="{15CA3623-9532-626A-01C5-3324BF87ACD7}"/>
                </a:ext>
              </a:extLst>
            </p:cNvPr>
            <p:cNvSpPr/>
            <p:nvPr/>
          </p:nvSpPr>
          <p:spPr>
            <a:xfrm>
              <a:off x="7031802" y="3485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9" name="Freeform: Shape 74">
              <a:extLst>
                <a:ext uri="{FF2B5EF4-FFF2-40B4-BE49-F238E27FC236}">
                  <a16:creationId xmlns:a16="http://schemas.microsoft.com/office/drawing/2014/main" id="{6B1FC5A1-E848-BDD7-82B5-0505DA1B4050}"/>
                </a:ext>
              </a:extLst>
            </p:cNvPr>
            <p:cNvSpPr/>
            <p:nvPr/>
          </p:nvSpPr>
          <p:spPr>
            <a:xfrm>
              <a:off x="7146102" y="3485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0" name="Freeform: Shape 76">
              <a:extLst>
                <a:ext uri="{FF2B5EF4-FFF2-40B4-BE49-F238E27FC236}">
                  <a16:creationId xmlns:a16="http://schemas.microsoft.com/office/drawing/2014/main" id="{CA645310-5439-85EC-DA89-D25CFAC2E6DE}"/>
                </a:ext>
              </a:extLst>
            </p:cNvPr>
            <p:cNvSpPr/>
            <p:nvPr/>
          </p:nvSpPr>
          <p:spPr>
            <a:xfrm>
              <a:off x="7184202" y="3485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1" name="Freeform: Shape 78">
              <a:extLst>
                <a:ext uri="{FF2B5EF4-FFF2-40B4-BE49-F238E27FC236}">
                  <a16:creationId xmlns:a16="http://schemas.microsoft.com/office/drawing/2014/main" id="{586BB5C8-0389-C0D8-8943-E364BE0E31E1}"/>
                </a:ext>
              </a:extLst>
            </p:cNvPr>
            <p:cNvSpPr/>
            <p:nvPr/>
          </p:nvSpPr>
          <p:spPr>
            <a:xfrm>
              <a:off x="7222302" y="3485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2" name="Freeform: Shape 91">
              <a:extLst>
                <a:ext uri="{FF2B5EF4-FFF2-40B4-BE49-F238E27FC236}">
                  <a16:creationId xmlns:a16="http://schemas.microsoft.com/office/drawing/2014/main" id="{177549CD-8966-1C74-4955-A3FE77F73C6F}"/>
                </a:ext>
              </a:extLst>
            </p:cNvPr>
            <p:cNvSpPr/>
            <p:nvPr/>
          </p:nvSpPr>
          <p:spPr>
            <a:xfrm>
              <a:off x="7279452" y="3485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3" name="Freeform: Shape 95">
              <a:extLst>
                <a:ext uri="{FF2B5EF4-FFF2-40B4-BE49-F238E27FC236}">
                  <a16:creationId xmlns:a16="http://schemas.microsoft.com/office/drawing/2014/main" id="{211855EB-882D-9EFF-9231-2177E5A774D3}"/>
                </a:ext>
              </a:extLst>
            </p:cNvPr>
            <p:cNvSpPr/>
            <p:nvPr/>
          </p:nvSpPr>
          <p:spPr>
            <a:xfrm>
              <a:off x="7317552" y="3485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4" name="Freeform: Shape 99">
              <a:extLst>
                <a:ext uri="{FF2B5EF4-FFF2-40B4-BE49-F238E27FC236}">
                  <a16:creationId xmlns:a16="http://schemas.microsoft.com/office/drawing/2014/main" id="{5B810B67-3633-EEA7-A44A-DEF90DD984F8}"/>
                </a:ext>
              </a:extLst>
            </p:cNvPr>
            <p:cNvSpPr/>
            <p:nvPr/>
          </p:nvSpPr>
          <p:spPr>
            <a:xfrm>
              <a:off x="7393752" y="3485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5" name="Freeform: Shape 100">
              <a:extLst>
                <a:ext uri="{FF2B5EF4-FFF2-40B4-BE49-F238E27FC236}">
                  <a16:creationId xmlns:a16="http://schemas.microsoft.com/office/drawing/2014/main" id="{495815B5-B0B2-7797-37EA-B627885A1A1E}"/>
                </a:ext>
              </a:extLst>
            </p:cNvPr>
            <p:cNvSpPr/>
            <p:nvPr/>
          </p:nvSpPr>
          <p:spPr>
            <a:xfrm>
              <a:off x="7431852" y="3485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6" name="Freeform: Shape 101">
              <a:extLst>
                <a:ext uri="{FF2B5EF4-FFF2-40B4-BE49-F238E27FC236}">
                  <a16:creationId xmlns:a16="http://schemas.microsoft.com/office/drawing/2014/main" id="{540C1E16-42D0-0D76-0612-4C5B0B3A1727}"/>
                </a:ext>
              </a:extLst>
            </p:cNvPr>
            <p:cNvSpPr/>
            <p:nvPr/>
          </p:nvSpPr>
          <p:spPr>
            <a:xfrm>
              <a:off x="7489002" y="3485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7" name="Freeform: Shape 141">
              <a:extLst>
                <a:ext uri="{FF2B5EF4-FFF2-40B4-BE49-F238E27FC236}">
                  <a16:creationId xmlns:a16="http://schemas.microsoft.com/office/drawing/2014/main" id="{5618F2C0-6BA2-3168-197B-402E4112C6B9}"/>
                </a:ext>
              </a:extLst>
            </p:cNvPr>
            <p:cNvSpPr/>
            <p:nvPr/>
          </p:nvSpPr>
          <p:spPr>
            <a:xfrm>
              <a:off x="7565202" y="3485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8" name="Freeform: Shape 142">
              <a:extLst>
                <a:ext uri="{FF2B5EF4-FFF2-40B4-BE49-F238E27FC236}">
                  <a16:creationId xmlns:a16="http://schemas.microsoft.com/office/drawing/2014/main" id="{55A27368-F855-8478-21AE-5928052E9238}"/>
                </a:ext>
              </a:extLst>
            </p:cNvPr>
            <p:cNvSpPr/>
            <p:nvPr/>
          </p:nvSpPr>
          <p:spPr>
            <a:xfrm>
              <a:off x="7641402" y="3485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9" name="Freeform: Shape 143">
              <a:extLst>
                <a:ext uri="{FF2B5EF4-FFF2-40B4-BE49-F238E27FC236}">
                  <a16:creationId xmlns:a16="http://schemas.microsoft.com/office/drawing/2014/main" id="{0BE78A0B-67BA-CCF9-FB50-EC8F030950C6}"/>
                </a:ext>
              </a:extLst>
            </p:cNvPr>
            <p:cNvSpPr/>
            <p:nvPr/>
          </p:nvSpPr>
          <p:spPr>
            <a:xfrm>
              <a:off x="7717602" y="348504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0" name="Freeform: Shape 366">
              <a:extLst>
                <a:ext uri="{FF2B5EF4-FFF2-40B4-BE49-F238E27FC236}">
                  <a16:creationId xmlns:a16="http://schemas.microsoft.com/office/drawing/2014/main" id="{BF2F10C9-E6C3-A895-A4FD-14AA62A185C7}"/>
                </a:ext>
              </a:extLst>
            </p:cNvPr>
            <p:cNvSpPr/>
            <p:nvPr/>
          </p:nvSpPr>
          <p:spPr>
            <a:xfrm>
              <a:off x="7812862" y="354219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1" name="Freeform: Shape 367">
              <a:extLst>
                <a:ext uri="{FF2B5EF4-FFF2-40B4-BE49-F238E27FC236}">
                  <a16:creationId xmlns:a16="http://schemas.microsoft.com/office/drawing/2014/main" id="{D7B74F32-C71D-C0DE-6F90-B17B3EAC1F9E}"/>
                </a:ext>
              </a:extLst>
            </p:cNvPr>
            <p:cNvSpPr/>
            <p:nvPr/>
          </p:nvSpPr>
          <p:spPr>
            <a:xfrm>
              <a:off x="7812862" y="354219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2" name="Freeform: Shape 368">
              <a:extLst>
                <a:ext uri="{FF2B5EF4-FFF2-40B4-BE49-F238E27FC236}">
                  <a16:creationId xmlns:a16="http://schemas.microsoft.com/office/drawing/2014/main" id="{D45679E0-F7EF-D57B-E068-650344BFA7EA}"/>
                </a:ext>
              </a:extLst>
            </p:cNvPr>
            <p:cNvSpPr/>
            <p:nvPr/>
          </p:nvSpPr>
          <p:spPr>
            <a:xfrm>
              <a:off x="8155762" y="354219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3" name="Freeform: Shape 369">
              <a:extLst>
                <a:ext uri="{FF2B5EF4-FFF2-40B4-BE49-F238E27FC236}">
                  <a16:creationId xmlns:a16="http://schemas.microsoft.com/office/drawing/2014/main" id="{974D2DB9-9F81-FC8B-BFBA-5C45D6E7F7E1}"/>
                </a:ext>
              </a:extLst>
            </p:cNvPr>
            <p:cNvSpPr/>
            <p:nvPr/>
          </p:nvSpPr>
          <p:spPr>
            <a:xfrm>
              <a:off x="8193862" y="354219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4" name="Freeform: Shape 370">
              <a:extLst>
                <a:ext uri="{FF2B5EF4-FFF2-40B4-BE49-F238E27FC236}">
                  <a16:creationId xmlns:a16="http://schemas.microsoft.com/office/drawing/2014/main" id="{ACD838BE-5E6B-5B8A-FFA7-C3B0305991E3}"/>
                </a:ext>
              </a:extLst>
            </p:cNvPr>
            <p:cNvSpPr/>
            <p:nvPr/>
          </p:nvSpPr>
          <p:spPr>
            <a:xfrm>
              <a:off x="8289112" y="359934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5" name="Freeform: Shape 371">
              <a:extLst>
                <a:ext uri="{FF2B5EF4-FFF2-40B4-BE49-F238E27FC236}">
                  <a16:creationId xmlns:a16="http://schemas.microsoft.com/office/drawing/2014/main" id="{2D14F256-9559-DE13-0C21-C3CA9514A867}"/>
                </a:ext>
              </a:extLst>
            </p:cNvPr>
            <p:cNvSpPr/>
            <p:nvPr/>
          </p:nvSpPr>
          <p:spPr>
            <a:xfrm>
              <a:off x="8346262" y="359934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6" name="Freeform: Shape 372">
              <a:extLst>
                <a:ext uri="{FF2B5EF4-FFF2-40B4-BE49-F238E27FC236}">
                  <a16:creationId xmlns:a16="http://schemas.microsoft.com/office/drawing/2014/main" id="{177BD3AD-05F5-19C6-FFFD-563429A164D6}"/>
                </a:ext>
              </a:extLst>
            </p:cNvPr>
            <p:cNvSpPr/>
            <p:nvPr/>
          </p:nvSpPr>
          <p:spPr>
            <a:xfrm>
              <a:off x="8403412" y="359934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7" name="Freeform: Shape 373">
              <a:extLst>
                <a:ext uri="{FF2B5EF4-FFF2-40B4-BE49-F238E27FC236}">
                  <a16:creationId xmlns:a16="http://schemas.microsoft.com/office/drawing/2014/main" id="{A18305AC-571B-ED78-A1F7-017ECAF07A3A}"/>
                </a:ext>
              </a:extLst>
            </p:cNvPr>
            <p:cNvSpPr/>
            <p:nvPr/>
          </p:nvSpPr>
          <p:spPr>
            <a:xfrm>
              <a:off x="8498662" y="36755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8" name="Freeform: Shape 374">
              <a:extLst>
                <a:ext uri="{FF2B5EF4-FFF2-40B4-BE49-F238E27FC236}">
                  <a16:creationId xmlns:a16="http://schemas.microsoft.com/office/drawing/2014/main" id="{240EBBE0-B6F5-BA46-F30D-69940B32DD98}"/>
                </a:ext>
              </a:extLst>
            </p:cNvPr>
            <p:cNvSpPr/>
            <p:nvPr/>
          </p:nvSpPr>
          <p:spPr>
            <a:xfrm>
              <a:off x="8555812" y="36755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9" name="Freeform: Shape 375">
              <a:extLst>
                <a:ext uri="{FF2B5EF4-FFF2-40B4-BE49-F238E27FC236}">
                  <a16:creationId xmlns:a16="http://schemas.microsoft.com/office/drawing/2014/main" id="{8C2F7478-A192-C97D-69D1-8031A3E73930}"/>
                </a:ext>
              </a:extLst>
            </p:cNvPr>
            <p:cNvSpPr/>
            <p:nvPr/>
          </p:nvSpPr>
          <p:spPr>
            <a:xfrm>
              <a:off x="8689162" y="36755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0" name="Freeform: Shape 376">
              <a:extLst>
                <a:ext uri="{FF2B5EF4-FFF2-40B4-BE49-F238E27FC236}">
                  <a16:creationId xmlns:a16="http://schemas.microsoft.com/office/drawing/2014/main" id="{71AEFEF8-FFDB-2094-B67B-220AD4C4A4A1}"/>
                </a:ext>
              </a:extLst>
            </p:cNvPr>
            <p:cNvSpPr/>
            <p:nvPr/>
          </p:nvSpPr>
          <p:spPr>
            <a:xfrm>
              <a:off x="8727262" y="36755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1" name="Freeform: Shape 377">
              <a:extLst>
                <a:ext uri="{FF2B5EF4-FFF2-40B4-BE49-F238E27FC236}">
                  <a16:creationId xmlns:a16="http://schemas.microsoft.com/office/drawing/2014/main" id="{278B949E-4D7C-7722-D489-66CCA35FFA63}"/>
                </a:ext>
              </a:extLst>
            </p:cNvPr>
            <p:cNvSpPr/>
            <p:nvPr/>
          </p:nvSpPr>
          <p:spPr>
            <a:xfrm>
              <a:off x="8784412" y="36755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2" name="Freeform: Shape 378">
              <a:extLst>
                <a:ext uri="{FF2B5EF4-FFF2-40B4-BE49-F238E27FC236}">
                  <a16:creationId xmlns:a16="http://schemas.microsoft.com/office/drawing/2014/main" id="{153353D3-8C97-5803-1A35-923DD699815B}"/>
                </a:ext>
              </a:extLst>
            </p:cNvPr>
            <p:cNvSpPr/>
            <p:nvPr/>
          </p:nvSpPr>
          <p:spPr>
            <a:xfrm>
              <a:off x="8860612" y="36755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3" name="Freeform: Shape 379">
              <a:extLst>
                <a:ext uri="{FF2B5EF4-FFF2-40B4-BE49-F238E27FC236}">
                  <a16:creationId xmlns:a16="http://schemas.microsoft.com/office/drawing/2014/main" id="{009FCDAD-983B-D7B6-D4D0-1CC531770A38}"/>
                </a:ext>
              </a:extLst>
            </p:cNvPr>
            <p:cNvSpPr/>
            <p:nvPr/>
          </p:nvSpPr>
          <p:spPr>
            <a:xfrm>
              <a:off x="8917762" y="36755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294" name="Group 293">
            <a:extLst>
              <a:ext uri="{FF2B5EF4-FFF2-40B4-BE49-F238E27FC236}">
                <a16:creationId xmlns:a16="http://schemas.microsoft.com/office/drawing/2014/main" id="{7CCA3B9B-7EB4-D96D-96C2-81B7612A5CE5}"/>
              </a:ext>
            </a:extLst>
          </p:cNvPr>
          <p:cNvGrpSpPr/>
          <p:nvPr/>
        </p:nvGrpSpPr>
        <p:grpSpPr>
          <a:xfrm>
            <a:off x="7228760" y="2403157"/>
            <a:ext cx="4528185" cy="1124903"/>
            <a:chOff x="3267075" y="2733674"/>
            <a:chExt cx="5658383" cy="1392250"/>
          </a:xfrm>
        </p:grpSpPr>
        <p:sp>
          <p:nvSpPr>
            <p:cNvPr id="295" name="Freeform: Shape 384">
              <a:extLst>
                <a:ext uri="{FF2B5EF4-FFF2-40B4-BE49-F238E27FC236}">
                  <a16:creationId xmlns:a16="http://schemas.microsoft.com/office/drawing/2014/main" id="{178A7FE0-ABEA-F34C-F5EA-971590A03E82}"/>
                </a:ext>
              </a:extLst>
            </p:cNvPr>
            <p:cNvSpPr/>
            <p:nvPr/>
          </p:nvSpPr>
          <p:spPr>
            <a:xfrm>
              <a:off x="3267075" y="2733674"/>
              <a:ext cx="5658383" cy="1348816"/>
            </a:xfrm>
            <a:custGeom>
              <a:avLst/>
              <a:gdLst>
                <a:gd name="connsiteX0" fmla="*/ 5658384 w 5658383"/>
                <a:gd name="connsiteY0" fmla="*/ 1348816 h 1348816"/>
                <a:gd name="connsiteX1" fmla="*/ 5495192 w 5658383"/>
                <a:gd name="connsiteY1" fmla="*/ 1348816 h 1348816"/>
                <a:gd name="connsiteX2" fmla="*/ 5495192 w 5658383"/>
                <a:gd name="connsiteY2" fmla="*/ 952500 h 1348816"/>
                <a:gd name="connsiteX3" fmla="*/ 4183009 w 5658383"/>
                <a:gd name="connsiteY3" fmla="*/ 952500 h 1348816"/>
                <a:gd name="connsiteX4" fmla="*/ 4183009 w 5658383"/>
                <a:gd name="connsiteY4" fmla="*/ 742683 h 1348816"/>
                <a:gd name="connsiteX5" fmla="*/ 2541108 w 5658383"/>
                <a:gd name="connsiteY5" fmla="*/ 742683 h 1348816"/>
                <a:gd name="connsiteX6" fmla="*/ 2541108 w 5658383"/>
                <a:gd name="connsiteY6" fmla="*/ 609467 h 1348816"/>
                <a:gd name="connsiteX7" fmla="*/ 2507809 w 5658383"/>
                <a:gd name="connsiteY7" fmla="*/ 609467 h 1348816"/>
                <a:gd name="connsiteX8" fmla="*/ 2507809 w 5658383"/>
                <a:gd name="connsiteY8" fmla="*/ 486242 h 1348816"/>
                <a:gd name="connsiteX9" fmla="*/ 1655216 w 5658383"/>
                <a:gd name="connsiteY9" fmla="*/ 486242 h 1348816"/>
                <a:gd name="connsiteX10" fmla="*/ 1655216 w 5658383"/>
                <a:gd name="connsiteY10" fmla="*/ 356355 h 1348816"/>
                <a:gd name="connsiteX11" fmla="*/ 1162317 w 5658383"/>
                <a:gd name="connsiteY11" fmla="*/ 356355 h 1348816"/>
                <a:gd name="connsiteX12" fmla="*/ 1162317 w 5658383"/>
                <a:gd name="connsiteY12" fmla="*/ 233129 h 1348816"/>
                <a:gd name="connsiteX13" fmla="*/ 872570 w 5658383"/>
                <a:gd name="connsiteY13" fmla="*/ 233129 h 1348816"/>
                <a:gd name="connsiteX14" fmla="*/ 872570 w 5658383"/>
                <a:gd name="connsiteY14" fmla="*/ 133217 h 1348816"/>
                <a:gd name="connsiteX15" fmla="*/ 762666 w 5658383"/>
                <a:gd name="connsiteY15" fmla="*/ 133217 h 1348816"/>
                <a:gd name="connsiteX16" fmla="*/ 762666 w 5658383"/>
                <a:gd name="connsiteY16" fmla="*/ 0 h 1348816"/>
                <a:gd name="connsiteX17" fmla="*/ 0 w 5658383"/>
                <a:gd name="connsiteY17" fmla="*/ 0 h 134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8383" h="1348816">
                  <a:moveTo>
                    <a:pt x="5658384" y="1348816"/>
                  </a:moveTo>
                  <a:lnTo>
                    <a:pt x="5495192" y="1348816"/>
                  </a:lnTo>
                  <a:lnTo>
                    <a:pt x="5495192" y="952500"/>
                  </a:lnTo>
                  <a:lnTo>
                    <a:pt x="4183009" y="952500"/>
                  </a:lnTo>
                  <a:lnTo>
                    <a:pt x="4183009" y="742683"/>
                  </a:lnTo>
                  <a:lnTo>
                    <a:pt x="2541108" y="742683"/>
                  </a:lnTo>
                  <a:lnTo>
                    <a:pt x="2541108" y="609467"/>
                  </a:lnTo>
                  <a:lnTo>
                    <a:pt x="2507809" y="609467"/>
                  </a:lnTo>
                  <a:lnTo>
                    <a:pt x="2507809" y="486242"/>
                  </a:lnTo>
                  <a:lnTo>
                    <a:pt x="1655216" y="486242"/>
                  </a:lnTo>
                  <a:lnTo>
                    <a:pt x="1655216" y="356355"/>
                  </a:lnTo>
                  <a:lnTo>
                    <a:pt x="1162317" y="356355"/>
                  </a:lnTo>
                  <a:lnTo>
                    <a:pt x="1162317" y="233129"/>
                  </a:lnTo>
                  <a:lnTo>
                    <a:pt x="872570" y="233129"/>
                  </a:lnTo>
                  <a:lnTo>
                    <a:pt x="872570" y="133217"/>
                  </a:lnTo>
                  <a:lnTo>
                    <a:pt x="762666" y="133217"/>
                  </a:lnTo>
                  <a:lnTo>
                    <a:pt x="762666" y="0"/>
                  </a:lnTo>
                  <a:lnTo>
                    <a:pt x="0" y="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6" name="Freeform: Shape 385">
              <a:extLst>
                <a:ext uri="{FF2B5EF4-FFF2-40B4-BE49-F238E27FC236}">
                  <a16:creationId xmlns:a16="http://schemas.microsoft.com/office/drawing/2014/main" id="{D9AF3635-4772-8FF5-BF26-006A7942AD3F}"/>
                </a:ext>
              </a:extLst>
            </p:cNvPr>
            <p:cNvSpPr/>
            <p:nvPr/>
          </p:nvSpPr>
          <p:spPr>
            <a:xfrm>
              <a:off x="5958049" y="34443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7" name="Freeform: Shape 386">
              <a:extLst>
                <a:ext uri="{FF2B5EF4-FFF2-40B4-BE49-F238E27FC236}">
                  <a16:creationId xmlns:a16="http://schemas.microsoft.com/office/drawing/2014/main" id="{CA699C6A-1DA5-A51C-BFBE-12E7C6DB8329}"/>
                </a:ext>
              </a:extLst>
            </p:cNvPr>
            <p:cNvSpPr/>
            <p:nvPr/>
          </p:nvSpPr>
          <p:spPr>
            <a:xfrm>
              <a:off x="6110459" y="34443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8" name="Freeform: Shape 387">
              <a:extLst>
                <a:ext uri="{FF2B5EF4-FFF2-40B4-BE49-F238E27FC236}">
                  <a16:creationId xmlns:a16="http://schemas.microsoft.com/office/drawing/2014/main" id="{1206778E-C6C7-914E-9DB4-ED51193EEB87}"/>
                </a:ext>
              </a:extLst>
            </p:cNvPr>
            <p:cNvSpPr/>
            <p:nvPr/>
          </p:nvSpPr>
          <p:spPr>
            <a:xfrm>
              <a:off x="6777209" y="34443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9" name="Freeform: Shape 388">
              <a:extLst>
                <a:ext uri="{FF2B5EF4-FFF2-40B4-BE49-F238E27FC236}">
                  <a16:creationId xmlns:a16="http://schemas.microsoft.com/office/drawing/2014/main" id="{1079D159-C7A6-2DDC-C5C5-385B8531F9EF}"/>
                </a:ext>
              </a:extLst>
            </p:cNvPr>
            <p:cNvSpPr/>
            <p:nvPr/>
          </p:nvSpPr>
          <p:spPr>
            <a:xfrm>
              <a:off x="6872459" y="34443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0" name="Freeform: Shape 389">
              <a:extLst>
                <a:ext uri="{FF2B5EF4-FFF2-40B4-BE49-F238E27FC236}">
                  <a16:creationId xmlns:a16="http://schemas.microsoft.com/office/drawing/2014/main" id="{57167BC7-103C-B4F1-32B6-D09DE937A958}"/>
                </a:ext>
              </a:extLst>
            </p:cNvPr>
            <p:cNvSpPr/>
            <p:nvPr/>
          </p:nvSpPr>
          <p:spPr>
            <a:xfrm>
              <a:off x="6910559" y="344432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1" name="Freeform: Shape 390">
              <a:extLst>
                <a:ext uri="{FF2B5EF4-FFF2-40B4-BE49-F238E27FC236}">
                  <a16:creationId xmlns:a16="http://schemas.microsoft.com/office/drawing/2014/main" id="{4058638D-BBE6-CFA2-0853-8FFFF2A703A6}"/>
                </a:ext>
              </a:extLst>
            </p:cNvPr>
            <p:cNvSpPr/>
            <p:nvPr/>
          </p:nvSpPr>
          <p:spPr>
            <a:xfrm>
              <a:off x="7539209" y="36538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2" name="Freeform: Shape 391">
              <a:extLst>
                <a:ext uri="{FF2B5EF4-FFF2-40B4-BE49-F238E27FC236}">
                  <a16:creationId xmlns:a16="http://schemas.microsoft.com/office/drawing/2014/main" id="{613329C2-2B13-284A-B1E8-ECC1149D0EEF}"/>
                </a:ext>
              </a:extLst>
            </p:cNvPr>
            <p:cNvSpPr/>
            <p:nvPr/>
          </p:nvSpPr>
          <p:spPr>
            <a:xfrm>
              <a:off x="7748768" y="36538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3" name="Freeform: Shape 392">
              <a:extLst>
                <a:ext uri="{FF2B5EF4-FFF2-40B4-BE49-F238E27FC236}">
                  <a16:creationId xmlns:a16="http://schemas.microsoft.com/office/drawing/2014/main" id="{E7DE8357-4DAA-79E1-0C94-91633BF83DB1}"/>
                </a:ext>
              </a:extLst>
            </p:cNvPr>
            <p:cNvSpPr/>
            <p:nvPr/>
          </p:nvSpPr>
          <p:spPr>
            <a:xfrm>
              <a:off x="7805918" y="36538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4" name="Freeform: Shape 393">
              <a:extLst>
                <a:ext uri="{FF2B5EF4-FFF2-40B4-BE49-F238E27FC236}">
                  <a16:creationId xmlns:a16="http://schemas.microsoft.com/office/drawing/2014/main" id="{5DF8E780-0408-98C0-80DE-9D7029890969}"/>
                </a:ext>
              </a:extLst>
            </p:cNvPr>
            <p:cNvSpPr/>
            <p:nvPr/>
          </p:nvSpPr>
          <p:spPr>
            <a:xfrm>
              <a:off x="7920218" y="36538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5" name="Freeform: Shape 394">
              <a:extLst>
                <a:ext uri="{FF2B5EF4-FFF2-40B4-BE49-F238E27FC236}">
                  <a16:creationId xmlns:a16="http://schemas.microsoft.com/office/drawing/2014/main" id="{23FF0DE6-4B97-4AB5-8E75-855952F530F2}"/>
                </a:ext>
              </a:extLst>
            </p:cNvPr>
            <p:cNvSpPr/>
            <p:nvPr/>
          </p:nvSpPr>
          <p:spPr>
            <a:xfrm>
              <a:off x="8205968" y="36538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6" name="Freeform: Shape 395">
              <a:extLst>
                <a:ext uri="{FF2B5EF4-FFF2-40B4-BE49-F238E27FC236}">
                  <a16:creationId xmlns:a16="http://schemas.microsoft.com/office/drawing/2014/main" id="{B2FF4A24-5CE8-4873-D63C-71F25F173B78}"/>
                </a:ext>
              </a:extLst>
            </p:cNvPr>
            <p:cNvSpPr/>
            <p:nvPr/>
          </p:nvSpPr>
          <p:spPr>
            <a:xfrm>
              <a:off x="8244068" y="36538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7" name="Freeform: Shape 396">
              <a:extLst>
                <a:ext uri="{FF2B5EF4-FFF2-40B4-BE49-F238E27FC236}">
                  <a16:creationId xmlns:a16="http://schemas.microsoft.com/office/drawing/2014/main" id="{231849A7-61D8-1EA7-4446-E5400EF3A9EC}"/>
                </a:ext>
              </a:extLst>
            </p:cNvPr>
            <p:cNvSpPr/>
            <p:nvPr/>
          </p:nvSpPr>
          <p:spPr>
            <a:xfrm>
              <a:off x="8339318" y="36538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8" name="Freeform: Shape 397">
              <a:extLst>
                <a:ext uri="{FF2B5EF4-FFF2-40B4-BE49-F238E27FC236}">
                  <a16:creationId xmlns:a16="http://schemas.microsoft.com/office/drawing/2014/main" id="{49EF1CF6-6C9C-2A0D-75FF-1F76935AF438}"/>
                </a:ext>
              </a:extLst>
            </p:cNvPr>
            <p:cNvSpPr/>
            <p:nvPr/>
          </p:nvSpPr>
          <p:spPr>
            <a:xfrm>
              <a:off x="8663168" y="36538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9" name="Freeform: Shape 398">
              <a:extLst>
                <a:ext uri="{FF2B5EF4-FFF2-40B4-BE49-F238E27FC236}">
                  <a16:creationId xmlns:a16="http://schemas.microsoft.com/office/drawing/2014/main" id="{D72F9280-D36F-75E8-FDAB-F3029E3BF5F7}"/>
                </a:ext>
              </a:extLst>
            </p:cNvPr>
            <p:cNvSpPr/>
            <p:nvPr/>
          </p:nvSpPr>
          <p:spPr>
            <a:xfrm>
              <a:off x="8796518" y="405392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0" name="Freeform: Shape 399">
              <a:extLst>
                <a:ext uri="{FF2B5EF4-FFF2-40B4-BE49-F238E27FC236}">
                  <a16:creationId xmlns:a16="http://schemas.microsoft.com/office/drawing/2014/main" id="{32EAEE4F-8ECF-AA31-8861-A27C249D5CB3}"/>
                </a:ext>
              </a:extLst>
            </p:cNvPr>
            <p:cNvSpPr/>
            <p:nvPr/>
          </p:nvSpPr>
          <p:spPr>
            <a:xfrm>
              <a:off x="8853668" y="405392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1" name="Freeform: Shape 400">
              <a:extLst>
                <a:ext uri="{FF2B5EF4-FFF2-40B4-BE49-F238E27FC236}">
                  <a16:creationId xmlns:a16="http://schemas.microsoft.com/office/drawing/2014/main" id="{70FDFA2E-D7D2-06CC-CAD5-223EBCDE015A}"/>
                </a:ext>
              </a:extLst>
            </p:cNvPr>
            <p:cNvSpPr/>
            <p:nvPr/>
          </p:nvSpPr>
          <p:spPr>
            <a:xfrm>
              <a:off x="8853668" y="405392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Tree>
    <p:extLst>
      <p:ext uri="{BB962C8B-B14F-4D97-AF65-F5344CB8AC3E}">
        <p14:creationId xmlns:p14="http://schemas.microsoft.com/office/powerpoint/2010/main" val="35410326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a:t>LBA100: ステージII結腸癌における循環腫瘍DNA解析によって誘導されるアジュバント化学療法：The randomized DYNAMIC trial – Tie J, et al</a:t>
            </a:r>
          </a:p>
        </p:txBody>
      </p:sp>
      <p:sp>
        <p:nvSpPr>
          <p:cNvPr id="22" name="Content Placeholder 2"/>
          <p:cNvSpPr>
            <a:spLocks noGrp="1"/>
          </p:cNvSpPr>
          <p:nvPr>
            <p:ph idx="1"/>
          </p:nvPr>
        </p:nvSpPr>
        <p:spPr>
          <a:xfrm>
            <a:off x="486833" y="1254035"/>
            <a:ext cx="11575804" cy="4746172"/>
          </a:xfrm>
        </p:spPr>
        <p:txBody>
          <a:bodyPr/>
          <a:lstStyle/>
          <a:p>
            <a:pPr marL="0" indent="0">
              <a:buNone/>
            </a:pPr>
            <a:r>
              <a:rPr lang="ja-JP" b="1"/>
              <a:t>主要結果</a:t>
            </a:r>
          </a:p>
          <a:p>
            <a:pPr marL="0" indent="0">
              <a:spcBef>
                <a:spcPts val="22800"/>
              </a:spcBef>
              <a:buNone/>
            </a:pPr>
            <a:r>
              <a:rPr lang="ja-JP" b="1"/>
              <a:t>結論</a:t>
            </a:r>
          </a:p>
          <a:p>
            <a:r>
              <a:rPr lang="ja-JP" b="1"/>
              <a:t>ステージIIの結腸癌患者において、ctDNA誘導管理は、標準管理と比較してRFSを損なうことなくアジュバント化学療法を必要とする患者数の大幅な減少を示したが、術後にctDNA陽性であった患者はアジュバント化学療法の恩恵を受けた</a:t>
            </a:r>
          </a:p>
        </p:txBody>
      </p:sp>
      <p:sp>
        <p:nvSpPr>
          <p:cNvPr id="23" name="Text Placeholder 4"/>
          <p:cNvSpPr>
            <a:spLocks noGrp="1"/>
          </p:cNvSpPr>
          <p:nvPr>
            <p:ph type="body" sz="quarter" idx="11"/>
          </p:nvPr>
        </p:nvSpPr>
        <p:spPr>
          <a:xfrm>
            <a:off x="6197601" y="6096001"/>
            <a:ext cx="5507567" cy="487363"/>
          </a:xfrm>
        </p:spPr>
        <p:txBody>
          <a:bodyPr/>
          <a:lstStyle/>
          <a:p>
            <a:r>
              <a:rPr lang="ja-JP" dirty="0"/>
              <a:t>Tie J, </a:t>
            </a:r>
            <a:r>
              <a:rPr lang="en-US" altLang="ja-JP" dirty="0"/>
              <a:t>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2022;40(</a:t>
            </a:r>
            <a:r>
              <a:rPr lang="en-US" altLang="ja-JP" dirty="0" err="1"/>
              <a:t>suppl</a:t>
            </a:r>
            <a:r>
              <a:rPr lang="en-US" altLang="ja-JP" dirty="0"/>
              <a:t>):</a:t>
            </a:r>
            <a:r>
              <a:rPr lang="en-US" altLang="ja-JP" dirty="0" err="1"/>
              <a:t>abstr</a:t>
            </a:r>
            <a:r>
              <a:rPr lang="en-US" altLang="ja-JP" dirty="0"/>
              <a:t> L</a:t>
            </a:r>
            <a:r>
              <a:rPr lang="ja-JP" dirty="0"/>
              <a:t>BA100</a:t>
            </a:r>
          </a:p>
        </p:txBody>
      </p:sp>
      <p:graphicFrame>
        <p:nvGraphicFramePr>
          <p:cNvPr id="6" name="Group 88"/>
          <p:cNvGraphicFramePr>
            <a:graphicFrameLocks noGrp="1"/>
          </p:cNvGraphicFramePr>
          <p:nvPr>
            <p:extLst>
              <p:ext uri="{D42A27DB-BD31-4B8C-83A1-F6EECF244321}">
                <p14:modId xmlns:p14="http://schemas.microsoft.com/office/powerpoint/2010/main" val="59961720"/>
              </p:ext>
            </p:extLst>
          </p:nvPr>
        </p:nvGraphicFramePr>
        <p:xfrm>
          <a:off x="1950829" y="1670774"/>
          <a:ext cx="8290343" cy="2438400"/>
        </p:xfrm>
        <a:graphic>
          <a:graphicData uri="http://schemas.openxmlformats.org/drawingml/2006/table">
            <a:tbl>
              <a:tblPr firstRow="1" bandRow="1">
                <a:tableStyleId>{5202B0CA-FC54-4496-8BCA-5EF66A818D29}</a:tableStyleId>
              </a:tblPr>
              <a:tblGrid>
                <a:gridCol w="1675583">
                  <a:extLst>
                    <a:ext uri="{9D8B030D-6E8A-4147-A177-3AD203B41FA5}">
                      <a16:colId xmlns:a16="http://schemas.microsoft.com/office/drawing/2014/main" val="20000"/>
                    </a:ext>
                  </a:extLst>
                </a:gridCol>
                <a:gridCol w="1413163">
                  <a:extLst>
                    <a:ext uri="{9D8B030D-6E8A-4147-A177-3AD203B41FA5}">
                      <a16:colId xmlns:a16="http://schemas.microsoft.com/office/drawing/2014/main" val="20001"/>
                    </a:ext>
                  </a:extLst>
                </a:gridCol>
                <a:gridCol w="1613108">
                  <a:extLst>
                    <a:ext uri="{9D8B030D-6E8A-4147-A177-3AD203B41FA5}">
                      <a16:colId xmlns:a16="http://schemas.microsoft.com/office/drawing/2014/main" val="3472169565"/>
                    </a:ext>
                  </a:extLst>
                </a:gridCol>
                <a:gridCol w="1461977">
                  <a:extLst>
                    <a:ext uri="{9D8B030D-6E8A-4147-A177-3AD203B41FA5}">
                      <a16:colId xmlns:a16="http://schemas.microsoft.com/office/drawing/2014/main" val="1757154693"/>
                    </a:ext>
                  </a:extLst>
                </a:gridCol>
                <a:gridCol w="2126512">
                  <a:extLst>
                    <a:ext uri="{9D8B030D-6E8A-4147-A177-3AD203B41FA5}">
                      <a16:colId xmlns:a16="http://schemas.microsoft.com/office/drawing/2014/main" val="202460243"/>
                    </a:ext>
                  </a:extLst>
                </a:gridCol>
              </a:tblGrid>
              <a:tr h="304800">
                <a:tc rowSpan="2" grid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グループ</a:t>
                      </a:r>
                    </a:p>
                  </a:txBody>
                  <a:tcPr anchor="ctr" horzOverflow="overflow"/>
                </a:tc>
                <a:tc rowSpan="2"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ja-JP" sz="1400" b="1" i="0" u="none" strike="noStrike" cap="none" normalizeH="0" baseline="0">
                          <a:ln>
                            <a:noFill/>
                          </a:ln>
                          <a:solidFill>
                            <a:schemeClr val="tx2"/>
                          </a:solidFill>
                          <a:latin typeface="+mn-lt"/>
                          <a:ea typeface="MS Mincho"/>
                          <a:cs typeface="Arial" charset="0"/>
                        </a:rPr>
                        <a:t>RFS rate, %</a:t>
                      </a:r>
                    </a:p>
                  </a:txBody>
                  <a:tcPr marT="18000" marB="18000" anchor="ctr" horzOverflow="overflow">
                    <a:solidFill>
                      <a:schemeClr val="bg2"/>
                    </a:solidFill>
                  </a:tcPr>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marT="18000" marB="18000" anchor="ctr" horzOverflow="overflow">
                    <a:solidFill>
                      <a:schemeClr val="bg2"/>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a:ln>
                            <a:noFill/>
                          </a:ln>
                          <a:solidFill>
                            <a:schemeClr val="tx2"/>
                          </a:solidFill>
                          <a:latin typeface="+mn-lt"/>
                          <a:ea typeface="MS Mincho"/>
                          <a:cs typeface="Arial" charset="0"/>
                        </a:rPr>
                        <a:t>HR (95%CI)</a:t>
                      </a:r>
                    </a:p>
                  </a:txBody>
                  <a:tcPr marT="18000" marB="18000" anchor="ctr" horzOverflow="overflow">
                    <a:solidFill>
                      <a:schemeClr val="bg2"/>
                    </a:solidFill>
                  </a:tcPr>
                </a:tc>
                <a:extLst>
                  <a:ext uri="{0D108BD9-81ED-4DB2-BD59-A6C34878D82A}">
                    <a16:rowId xmlns:a16="http://schemas.microsoft.com/office/drawing/2014/main" val="4094055339"/>
                  </a:ext>
                </a:extLst>
              </a:tr>
              <a:tr h="304800">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hMerge="1"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a:ln>
                            <a:noFill/>
                          </a:ln>
                          <a:solidFill>
                            <a:schemeClr val="tx2"/>
                          </a:solidFill>
                          <a:latin typeface="+mn-lt"/>
                          <a:ea typeface="MS Mincho"/>
                          <a:cs typeface="Arial" charset="0"/>
                        </a:rPr>
                        <a:t>24か月</a:t>
                      </a:r>
                    </a:p>
                  </a:txBody>
                  <a:tcPr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1" i="0" u="none" strike="noStrike" cap="none" normalizeH="0" baseline="0">
                          <a:ln>
                            <a:noFill/>
                          </a:ln>
                          <a:solidFill>
                            <a:schemeClr val="tx2"/>
                          </a:solidFill>
                          <a:latin typeface="+mn-lt"/>
                          <a:ea typeface="MS Mincho"/>
                          <a:cs typeface="Arial" charset="0"/>
                        </a:rPr>
                        <a:t>36か月</a:t>
                      </a:r>
                    </a:p>
                  </a:txBody>
                  <a:tcPr anchor="ctr">
                    <a:solidFill>
                      <a:schemeClr val="bg2"/>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normalizeH="0" baseline="0" dirty="0">
                        <a:ln>
                          <a:noFill/>
                        </a:ln>
                        <a:solidFill>
                          <a:schemeClr val="tx2"/>
                        </a:solidFill>
                        <a:effectLst/>
                        <a:latin typeface="+mn-lt"/>
                        <a:ea typeface="+mn-ea"/>
                        <a:cs typeface="Arial" charset="0"/>
                      </a:endParaRPr>
                    </a:p>
                  </a:txBody>
                  <a:tcPr anchor="ctr">
                    <a:solidFill>
                      <a:schemeClr val="bg2"/>
                    </a:solidFill>
                  </a:tcPr>
                </a:tc>
                <a:extLst>
                  <a:ext uri="{0D108BD9-81ED-4DB2-BD59-A6C34878D82A}">
                    <a16:rowId xmlns:a16="http://schemas.microsoft.com/office/drawing/2014/main" val="2378475963"/>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ctDNA陰性</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低リスク</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97.4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96.7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a:t>
                      </a:r>
                    </a:p>
                  </a:txBody>
                  <a:tcPr anchor="ctr"/>
                </a:tc>
                <a:extLst>
                  <a:ext uri="{0D108BD9-81ED-4DB2-BD59-A6C34878D82A}">
                    <a16:rowId xmlns:a16="http://schemas.microsoft.com/office/drawing/2014/main" val="587649221"/>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高リスク</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89.7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86.4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3.04 (1.26、7.34)</a:t>
                      </a:r>
                    </a:p>
                  </a:txBody>
                  <a:tcPr anchor="ctr"/>
                </a:tc>
                <a:extLst>
                  <a:ext uri="{0D108BD9-81ED-4DB2-BD59-A6C34878D82A}">
                    <a16:rowId xmlns:a16="http://schemas.microsoft.com/office/drawing/2014/main" val="2907359281"/>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ctDNA陽性</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86.4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85.1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3.69 (1.39、9.87)</a:t>
                      </a:r>
                    </a:p>
                  </a:txBody>
                  <a:tcPr anchor="ctr"/>
                </a:tc>
                <a:extLst>
                  <a:ext uri="{0D108BD9-81ED-4DB2-BD59-A6C34878D82A}">
                    <a16:rowId xmlns:a16="http://schemas.microsoft.com/office/drawing/2014/main" val="4134467266"/>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ctDNA陰性</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96.7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94.2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1</a:t>
                      </a:r>
                    </a:p>
                  </a:txBody>
                  <a:tcPr anchor="ctr"/>
                </a:tc>
                <a:extLst>
                  <a:ext uri="{0D108BD9-81ED-4DB2-BD59-A6C34878D82A}">
                    <a16:rowId xmlns:a16="http://schemas.microsoft.com/office/drawing/2014/main" val="4111590578"/>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T4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81.3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81.3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2.60 (1.91、6.71)</a:t>
                      </a:r>
                    </a:p>
                  </a:txBody>
                  <a:tcPr anchor="ctr"/>
                </a:tc>
                <a:extLst>
                  <a:ext uri="{0D108BD9-81ED-4DB2-BD59-A6C34878D82A}">
                    <a16:rowId xmlns:a16="http://schemas.microsoft.com/office/drawing/2014/main" val="2440635064"/>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ctDNA陽性</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normalizeH="0" baseline="0" dirty="0">
                        <a:ln>
                          <a:noFill/>
                        </a:ln>
                        <a:solidFill>
                          <a:schemeClr val="tx1"/>
                        </a:solidFill>
                        <a:effectLst/>
                        <a:latin typeface="+mn-lt"/>
                        <a:ea typeface="+mn-ea"/>
                        <a:cs typeface="Arial"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86.4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86.4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a:ln>
                            <a:noFill/>
                          </a:ln>
                          <a:solidFill>
                            <a:schemeClr val="tx1"/>
                          </a:solidFill>
                          <a:latin typeface="+mn-lt"/>
                          <a:ea typeface="MS Mincho"/>
                          <a:cs typeface="Arial" charset="0"/>
                        </a:rPr>
                        <a:t>2.62 (1.11、6.20)</a:t>
                      </a:r>
                    </a:p>
                  </a:txBody>
                  <a:tcPr anchor="ctr"/>
                </a:tc>
                <a:extLst>
                  <a:ext uri="{0D108BD9-81ED-4DB2-BD59-A6C34878D82A}">
                    <a16:rowId xmlns:a16="http://schemas.microsoft.com/office/drawing/2014/main" val="1607831148"/>
                  </a:ext>
                </a:extLst>
              </a:tr>
            </a:tbl>
          </a:graphicData>
        </a:graphic>
      </p:graphicFrame>
    </p:spTree>
    <p:extLst>
      <p:ext uri="{BB962C8B-B14F-4D97-AF65-F5344CB8AC3E}">
        <p14:creationId xmlns:p14="http://schemas.microsoft.com/office/powerpoint/2010/main" val="39155202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179614"/>
            <a:ext cx="11538911" cy="807720"/>
          </a:xfrm>
        </p:spPr>
        <p:txBody>
          <a:bodyPr/>
          <a:lstStyle/>
          <a:p>
            <a:r>
              <a:rPr lang="ja-JP" dirty="0"/>
              <a:t>LBA5：ミスマッチ修復欠損局所進行直腸癌における治癒意図的治療としての単剤PD -1遮断</a:t>
            </a:r>
            <a:br>
              <a:rPr lang="en-GB" altLang="ja-JP" dirty="0"/>
            </a:br>
            <a:r>
              <a:rPr lang="ja-JP" dirty="0"/>
              <a:t>– Cercek A, et al</a:t>
            </a:r>
          </a:p>
        </p:txBody>
      </p:sp>
      <p:sp>
        <p:nvSpPr>
          <p:cNvPr id="7" name="Content Placeholder 6"/>
          <p:cNvSpPr>
            <a:spLocks noGrp="1"/>
          </p:cNvSpPr>
          <p:nvPr>
            <p:ph idx="1"/>
          </p:nvPr>
        </p:nvSpPr>
        <p:spPr/>
        <p:txBody>
          <a:bodyPr/>
          <a:lstStyle/>
          <a:p>
            <a:pPr marL="0" indent="0">
              <a:buNone/>
            </a:pPr>
            <a:r>
              <a:rPr lang="ja-JP" b="1"/>
              <a:t>研究目的</a:t>
            </a:r>
          </a:p>
          <a:p>
            <a:r>
              <a:rPr lang="ja-JP"/>
              <a:t>dMMR局所進行直腸癌患者におけるPD -1阻害剤であるドスタリマブの有効性および安全性を評価する</a:t>
            </a:r>
          </a:p>
        </p:txBody>
      </p:sp>
      <p:sp>
        <p:nvSpPr>
          <p:cNvPr id="4" name="Text Placeholder 3"/>
          <p:cNvSpPr>
            <a:spLocks noGrp="1"/>
          </p:cNvSpPr>
          <p:nvPr>
            <p:ph type="body" sz="quarter" idx="11"/>
          </p:nvPr>
        </p:nvSpPr>
        <p:spPr/>
        <p:txBody>
          <a:bodyPr/>
          <a:lstStyle/>
          <a:p>
            <a:r>
              <a:rPr lang="ja-JP" dirty="0"/>
              <a:t>Cercek A, </a:t>
            </a:r>
            <a:r>
              <a:rPr lang="en-US" altLang="ja-JP" dirty="0"/>
              <a:t>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2022;40(</a:t>
            </a:r>
            <a:r>
              <a:rPr lang="en-US" altLang="ja-JP" dirty="0" err="1"/>
              <a:t>suppl</a:t>
            </a:r>
            <a:r>
              <a:rPr lang="en-US" altLang="ja-JP" dirty="0"/>
              <a:t>):</a:t>
            </a:r>
            <a:r>
              <a:rPr lang="en-US" altLang="ja-JP" dirty="0" err="1"/>
              <a:t>abstr</a:t>
            </a:r>
            <a:r>
              <a:rPr lang="en-US" altLang="ja-JP" dirty="0"/>
              <a:t> L</a:t>
            </a:r>
            <a:r>
              <a:rPr lang="ja-JP" dirty="0"/>
              <a:t>BA5</a:t>
            </a:r>
          </a:p>
        </p:txBody>
      </p:sp>
      <p:sp>
        <p:nvSpPr>
          <p:cNvPr id="20" name="Rectangle 9"/>
          <p:cNvSpPr txBox="1">
            <a:spLocks noChangeArrowheads="1"/>
          </p:cNvSpPr>
          <p:nvPr/>
        </p:nvSpPr>
        <p:spPr bwMode="auto">
          <a:xfrm>
            <a:off x="1838051" y="5483464"/>
            <a:ext cx="4206557"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ORR, pCR</a:t>
            </a:r>
          </a:p>
        </p:txBody>
      </p:sp>
      <p:sp>
        <p:nvSpPr>
          <p:cNvPr id="37" name="AutoShape 12"/>
          <p:cNvSpPr>
            <a:spLocks noChangeArrowheads="1"/>
          </p:cNvSpPr>
          <p:nvPr/>
        </p:nvSpPr>
        <p:spPr bwMode="auto">
          <a:xfrm>
            <a:off x="10677463" y="2219396"/>
            <a:ext cx="963699" cy="524436"/>
          </a:xfrm>
          <a:prstGeom prst="rect">
            <a:avLst/>
          </a:prstGeom>
          <a:solidFill>
            <a:schemeClr val="tx1"/>
          </a:solidFill>
          <a:ln w="9525" algn="ctr">
            <a:noFill/>
            <a:round/>
            <a:headEnd/>
            <a:tailEnd/>
          </a:ln>
        </p:spPr>
        <p:txBody>
          <a:bodyPr vert="horz" lIns="90488" tIns="0" rIns="90488" bIns="0" anchor="ctr"/>
          <a:lstStyle/>
          <a:p>
            <a:pPr algn="ctr" defTabSz="892175" eaLnBrk="0" hangingPunct="0">
              <a:defRPr/>
            </a:pPr>
            <a:r>
              <a:rPr lang="ja-JP" sz="1600">
                <a:solidFill>
                  <a:srgbClr val="FFFFFF"/>
                </a:solidFill>
                <a:ea typeface="SimSun" pitchFamily="2" charset="-122"/>
              </a:rPr>
              <a:t>手術</a:t>
            </a:r>
          </a:p>
        </p:txBody>
      </p:sp>
      <p:cxnSp>
        <p:nvCxnSpPr>
          <p:cNvPr id="40" name="AutoShape 21"/>
          <p:cNvCxnSpPr>
            <a:cxnSpLocks noChangeShapeType="1"/>
            <a:stCxn id="44" idx="3"/>
            <a:endCxn id="41" idx="1"/>
          </p:cNvCxnSpPr>
          <p:nvPr/>
        </p:nvCxnSpPr>
        <p:spPr bwMode="auto">
          <a:xfrm flipV="1">
            <a:off x="6344918" y="3000099"/>
            <a:ext cx="325776" cy="856828"/>
          </a:xfrm>
          <a:prstGeom prst="straightConnector1">
            <a:avLst/>
          </a:prstGeom>
          <a:noFill/>
          <a:ln w="57150">
            <a:solidFill>
              <a:schemeClr val="bg2">
                <a:lumMod val="60000"/>
                <a:lumOff val="40000"/>
              </a:schemeClr>
            </a:solidFill>
            <a:round/>
            <a:headEnd/>
            <a:tailEnd type="triangle" w="med" len="med"/>
          </a:ln>
        </p:spPr>
      </p:cxnSp>
      <p:sp>
        <p:nvSpPr>
          <p:cNvPr id="41" name="AutoShape 8"/>
          <p:cNvSpPr>
            <a:spLocks noChangeArrowheads="1"/>
          </p:cNvSpPr>
          <p:nvPr/>
        </p:nvSpPr>
        <p:spPr bwMode="auto">
          <a:xfrm>
            <a:off x="6670694" y="2538478"/>
            <a:ext cx="1166487" cy="923241"/>
          </a:xfrm>
          <a:prstGeom prst="rect">
            <a:avLst/>
          </a:prstGeom>
          <a:solidFill>
            <a:schemeClr val="accent5"/>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残存病変</a:t>
            </a:r>
          </a:p>
        </p:txBody>
      </p:sp>
      <p:sp>
        <p:nvSpPr>
          <p:cNvPr id="42" name="AutoShape 9"/>
          <p:cNvSpPr>
            <a:spLocks noChangeArrowheads="1"/>
          </p:cNvSpPr>
          <p:nvPr/>
        </p:nvSpPr>
        <p:spPr bwMode="auto">
          <a:xfrm>
            <a:off x="435128" y="3208800"/>
            <a:ext cx="2552852"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局所進行直腸癌</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dMMR</a:t>
            </a:r>
          </a:p>
          <a:p>
            <a:pPr defTabSz="892175" eaLnBrk="0" hangingPunct="0">
              <a:spcAft>
                <a:spcPct val="30000"/>
              </a:spcAft>
              <a:defRPr/>
            </a:pPr>
            <a:r>
              <a:rPr lang="ja-JP" sz="1600" dirty="0">
                <a:solidFill>
                  <a:srgbClr val="FFFFFF"/>
                </a:solidFill>
                <a:ea typeface="SimSun" pitchFamily="2" charset="-122"/>
              </a:rPr>
              <a:t>(n~30)</a:t>
            </a:r>
          </a:p>
        </p:txBody>
      </p:sp>
      <p:sp>
        <p:nvSpPr>
          <p:cNvPr id="44" name="AutoShape 12"/>
          <p:cNvSpPr>
            <a:spLocks noChangeArrowheads="1"/>
          </p:cNvSpPr>
          <p:nvPr/>
        </p:nvSpPr>
        <p:spPr bwMode="auto">
          <a:xfrm>
            <a:off x="3313756" y="3395349"/>
            <a:ext cx="3031162" cy="923155"/>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chemeClr val="tx2"/>
                </a:solidFill>
                <a:ea typeface="SimSun" pitchFamily="2" charset="-122"/>
              </a:rPr>
              <a:t>ドスタリマブ </a:t>
            </a:r>
            <a:br>
              <a:rPr lang="en-GB" altLang="ja-JP" dirty="0">
                <a:solidFill>
                  <a:schemeClr val="tx2"/>
                </a:solidFill>
                <a:ea typeface="SimSun" pitchFamily="2" charset="-122"/>
              </a:rPr>
            </a:br>
            <a:r>
              <a:rPr lang="ja-JP" dirty="0">
                <a:solidFill>
                  <a:schemeClr val="tx2"/>
                </a:solidFill>
                <a:ea typeface="SimSun" pitchFamily="2" charset="-122"/>
              </a:rPr>
              <a:t>500 mg IV q3w </a:t>
            </a:r>
            <a:br>
              <a:rPr lang="ja-JP" dirty="0">
                <a:solidFill>
                  <a:schemeClr val="tx2"/>
                </a:solidFill>
                <a:ea typeface="SimSun" pitchFamily="2" charset="-122"/>
              </a:rPr>
            </a:br>
            <a:r>
              <a:rPr lang="ja-JP" dirty="0">
                <a:solidFill>
                  <a:schemeClr val="tx2"/>
                </a:solidFill>
                <a:ea typeface="SimSun" pitchFamily="2" charset="-122"/>
              </a:rPr>
              <a:t>(6ヶ月)</a:t>
            </a:r>
          </a:p>
        </p:txBody>
      </p:sp>
      <p:cxnSp>
        <p:nvCxnSpPr>
          <p:cNvPr id="45" name="AutoShape 20"/>
          <p:cNvCxnSpPr>
            <a:cxnSpLocks noChangeShapeType="1"/>
            <a:stCxn id="42" idx="3"/>
            <a:endCxn id="44" idx="1"/>
          </p:cNvCxnSpPr>
          <p:nvPr/>
        </p:nvCxnSpPr>
        <p:spPr bwMode="auto">
          <a:xfrm>
            <a:off x="2987980" y="3856926"/>
            <a:ext cx="325776" cy="1"/>
          </a:xfrm>
          <a:prstGeom prst="straightConnector1">
            <a:avLst/>
          </a:prstGeom>
          <a:noFill/>
          <a:ln w="57150">
            <a:solidFill>
              <a:schemeClr val="bg2">
                <a:lumMod val="60000"/>
                <a:lumOff val="40000"/>
              </a:schemeClr>
            </a:solidFill>
            <a:prstDash val="solid"/>
            <a:round/>
            <a:headEnd/>
            <a:tailEnd type="triangle" w="med" len="med"/>
          </a:ln>
        </p:spPr>
      </p:cxnSp>
      <p:sp>
        <p:nvSpPr>
          <p:cNvPr id="46" name="AutoShape 12"/>
          <p:cNvSpPr>
            <a:spLocks noChangeArrowheads="1"/>
          </p:cNvSpPr>
          <p:nvPr/>
        </p:nvSpPr>
        <p:spPr bwMode="auto">
          <a:xfrm>
            <a:off x="6697249" y="4182858"/>
            <a:ext cx="1164185" cy="923241"/>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ja-JP" sz="1600">
                <a:solidFill>
                  <a:srgbClr val="4D4D4D"/>
                </a:solidFill>
                <a:ea typeface="SimSun" pitchFamily="2" charset="-122"/>
              </a:rPr>
              <a:t>臨床的完全奏効</a:t>
            </a:r>
          </a:p>
        </p:txBody>
      </p:sp>
      <p:sp>
        <p:nvSpPr>
          <p:cNvPr id="47" name="Content Placeholder 26"/>
          <p:cNvSpPr txBox="1">
            <a:spLocks/>
          </p:cNvSpPr>
          <p:nvPr/>
        </p:nvSpPr>
        <p:spPr>
          <a:xfrm>
            <a:off x="6121128" y="5483464"/>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安全性</a:t>
            </a:r>
          </a:p>
        </p:txBody>
      </p:sp>
      <p:cxnSp>
        <p:nvCxnSpPr>
          <p:cNvPr id="50" name="AutoShape 21"/>
          <p:cNvCxnSpPr>
            <a:cxnSpLocks noChangeShapeType="1"/>
            <a:stCxn id="44" idx="3"/>
            <a:endCxn id="46" idx="1"/>
          </p:cNvCxnSpPr>
          <p:nvPr/>
        </p:nvCxnSpPr>
        <p:spPr bwMode="auto">
          <a:xfrm>
            <a:off x="6344918" y="3856927"/>
            <a:ext cx="352331" cy="787552"/>
          </a:xfrm>
          <a:prstGeom prst="straightConnector1">
            <a:avLst/>
          </a:prstGeom>
          <a:noFill/>
          <a:ln w="57150">
            <a:solidFill>
              <a:schemeClr val="bg2">
                <a:lumMod val="60000"/>
                <a:lumOff val="40000"/>
              </a:schemeClr>
            </a:solidFill>
            <a:round/>
            <a:headEnd/>
            <a:tailEnd type="triangle" w="med" len="med"/>
          </a:ln>
        </p:spPr>
      </p:cxnSp>
      <p:cxnSp>
        <p:nvCxnSpPr>
          <p:cNvPr id="51" name="AutoShape 21"/>
          <p:cNvCxnSpPr>
            <a:cxnSpLocks noChangeShapeType="1"/>
            <a:stCxn id="52" idx="3"/>
            <a:endCxn id="53" idx="1"/>
          </p:cNvCxnSpPr>
          <p:nvPr/>
        </p:nvCxnSpPr>
        <p:spPr bwMode="auto">
          <a:xfrm flipV="1">
            <a:off x="9106392" y="2481615"/>
            <a:ext cx="195076" cy="518484"/>
          </a:xfrm>
          <a:prstGeom prst="straightConnector1">
            <a:avLst/>
          </a:prstGeom>
          <a:noFill/>
          <a:ln w="57150">
            <a:solidFill>
              <a:schemeClr val="bg2">
                <a:lumMod val="60000"/>
                <a:lumOff val="40000"/>
              </a:schemeClr>
            </a:solidFill>
            <a:round/>
            <a:headEnd/>
            <a:tailEnd type="triangle" w="med" len="med"/>
          </a:ln>
        </p:spPr>
      </p:cxnSp>
      <p:sp>
        <p:nvSpPr>
          <p:cNvPr id="52" name="AutoShape 8"/>
          <p:cNvSpPr>
            <a:spLocks noChangeArrowheads="1"/>
          </p:cNvSpPr>
          <p:nvPr/>
        </p:nvSpPr>
        <p:spPr bwMode="auto">
          <a:xfrm>
            <a:off x="8162957" y="2709989"/>
            <a:ext cx="943435" cy="58021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CRT</a:t>
            </a:r>
          </a:p>
        </p:txBody>
      </p:sp>
      <p:sp>
        <p:nvSpPr>
          <p:cNvPr id="53" name="AutoShape 8"/>
          <p:cNvSpPr>
            <a:spLocks noChangeArrowheads="1"/>
          </p:cNvSpPr>
          <p:nvPr/>
        </p:nvSpPr>
        <p:spPr bwMode="auto">
          <a:xfrm>
            <a:off x="9301468" y="2019994"/>
            <a:ext cx="1166487" cy="923241"/>
          </a:xfrm>
          <a:prstGeom prst="rect">
            <a:avLst/>
          </a:prstGeom>
          <a:solidFill>
            <a:schemeClr val="accent5"/>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残存病変</a:t>
            </a:r>
          </a:p>
        </p:txBody>
      </p:sp>
      <p:sp>
        <p:nvSpPr>
          <p:cNvPr id="54" name="AutoShape 12"/>
          <p:cNvSpPr>
            <a:spLocks noChangeArrowheads="1"/>
          </p:cNvSpPr>
          <p:nvPr/>
        </p:nvSpPr>
        <p:spPr bwMode="auto">
          <a:xfrm>
            <a:off x="9302619" y="3069866"/>
            <a:ext cx="1164185" cy="923241"/>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ja-JP" sz="1600">
                <a:solidFill>
                  <a:srgbClr val="4D4D4D"/>
                </a:solidFill>
                <a:ea typeface="SimSun" pitchFamily="2" charset="-122"/>
              </a:rPr>
              <a:t>臨床的完全奏効</a:t>
            </a:r>
          </a:p>
        </p:txBody>
      </p:sp>
      <p:sp>
        <p:nvSpPr>
          <p:cNvPr id="59" name="AutoShape 12"/>
          <p:cNvSpPr>
            <a:spLocks noChangeArrowheads="1"/>
          </p:cNvSpPr>
          <p:nvPr/>
        </p:nvSpPr>
        <p:spPr bwMode="auto">
          <a:xfrm>
            <a:off x="9022490" y="4322542"/>
            <a:ext cx="1724443" cy="643873"/>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chemeClr val="tx2"/>
                </a:solidFill>
                <a:ea typeface="SimSun" pitchFamily="2" charset="-122"/>
              </a:rPr>
              <a:t>非術後フォローアップ q4m</a:t>
            </a:r>
          </a:p>
        </p:txBody>
      </p:sp>
      <p:cxnSp>
        <p:nvCxnSpPr>
          <p:cNvPr id="60" name="AutoShape 20"/>
          <p:cNvCxnSpPr>
            <a:cxnSpLocks noChangeShapeType="1"/>
            <a:stCxn id="41" idx="3"/>
            <a:endCxn id="52" idx="1"/>
          </p:cNvCxnSpPr>
          <p:nvPr/>
        </p:nvCxnSpPr>
        <p:spPr bwMode="auto">
          <a:xfrm>
            <a:off x="7837181" y="3000099"/>
            <a:ext cx="325776" cy="0"/>
          </a:xfrm>
          <a:prstGeom prst="straightConnector1">
            <a:avLst/>
          </a:prstGeom>
          <a:noFill/>
          <a:ln w="57150">
            <a:solidFill>
              <a:schemeClr val="bg2">
                <a:lumMod val="60000"/>
                <a:lumOff val="40000"/>
              </a:schemeClr>
            </a:solidFill>
            <a:prstDash val="solid"/>
            <a:round/>
            <a:headEnd/>
            <a:tailEnd type="triangle" w="med" len="med"/>
          </a:ln>
        </p:spPr>
      </p:cxnSp>
      <p:cxnSp>
        <p:nvCxnSpPr>
          <p:cNvPr id="61" name="AutoShape 20"/>
          <p:cNvCxnSpPr>
            <a:cxnSpLocks noChangeShapeType="1"/>
            <a:stCxn id="46" idx="3"/>
            <a:endCxn id="59" idx="1"/>
          </p:cNvCxnSpPr>
          <p:nvPr/>
        </p:nvCxnSpPr>
        <p:spPr bwMode="auto">
          <a:xfrm>
            <a:off x="7861434" y="4644479"/>
            <a:ext cx="1161056" cy="0"/>
          </a:xfrm>
          <a:prstGeom prst="straightConnector1">
            <a:avLst/>
          </a:prstGeom>
          <a:noFill/>
          <a:ln w="57150">
            <a:solidFill>
              <a:schemeClr val="bg2">
                <a:lumMod val="60000"/>
                <a:lumOff val="40000"/>
              </a:schemeClr>
            </a:solidFill>
            <a:prstDash val="solid"/>
            <a:round/>
            <a:headEnd/>
            <a:tailEnd type="triangle" w="med" len="med"/>
          </a:ln>
        </p:spPr>
      </p:cxnSp>
      <p:cxnSp>
        <p:nvCxnSpPr>
          <p:cNvPr id="62" name="AutoShape 20"/>
          <p:cNvCxnSpPr>
            <a:cxnSpLocks noChangeShapeType="1"/>
            <a:stCxn id="54" idx="2"/>
            <a:endCxn id="59" idx="0"/>
          </p:cNvCxnSpPr>
          <p:nvPr/>
        </p:nvCxnSpPr>
        <p:spPr bwMode="auto">
          <a:xfrm>
            <a:off x="9884712" y="3993107"/>
            <a:ext cx="0" cy="329435"/>
          </a:xfrm>
          <a:prstGeom prst="straightConnector1">
            <a:avLst/>
          </a:prstGeom>
          <a:noFill/>
          <a:ln w="57150">
            <a:solidFill>
              <a:schemeClr val="bg2">
                <a:lumMod val="60000"/>
                <a:lumOff val="40000"/>
              </a:schemeClr>
            </a:solidFill>
            <a:prstDash val="solid"/>
            <a:round/>
            <a:headEnd/>
            <a:tailEnd type="triangle" w="med" len="med"/>
          </a:ln>
        </p:spPr>
      </p:cxnSp>
      <p:cxnSp>
        <p:nvCxnSpPr>
          <p:cNvPr id="65" name="AutoShape 20"/>
          <p:cNvCxnSpPr>
            <a:cxnSpLocks noChangeShapeType="1"/>
            <a:stCxn id="52" idx="3"/>
            <a:endCxn id="54" idx="1"/>
          </p:cNvCxnSpPr>
          <p:nvPr/>
        </p:nvCxnSpPr>
        <p:spPr bwMode="auto">
          <a:xfrm>
            <a:off x="9106392" y="3000099"/>
            <a:ext cx="196227" cy="531388"/>
          </a:xfrm>
          <a:prstGeom prst="straightConnector1">
            <a:avLst/>
          </a:prstGeom>
          <a:noFill/>
          <a:ln w="57150">
            <a:solidFill>
              <a:schemeClr val="bg2">
                <a:lumMod val="60000"/>
                <a:lumOff val="40000"/>
              </a:schemeClr>
            </a:solidFill>
            <a:prstDash val="solid"/>
            <a:round/>
            <a:headEnd/>
            <a:tailEnd type="triangle" w="med" len="med"/>
          </a:ln>
        </p:spPr>
      </p:cxnSp>
      <p:cxnSp>
        <p:nvCxnSpPr>
          <p:cNvPr id="68" name="AutoShape 20"/>
          <p:cNvCxnSpPr>
            <a:cxnSpLocks noChangeShapeType="1"/>
            <a:stCxn id="53" idx="3"/>
            <a:endCxn id="37" idx="1"/>
          </p:cNvCxnSpPr>
          <p:nvPr/>
        </p:nvCxnSpPr>
        <p:spPr bwMode="auto">
          <a:xfrm flipV="1">
            <a:off x="10467955" y="2481614"/>
            <a:ext cx="209508" cy="1"/>
          </a:xfrm>
          <a:prstGeom prst="straightConnector1">
            <a:avLst/>
          </a:prstGeom>
          <a:noFill/>
          <a:ln w="57150">
            <a:solidFill>
              <a:schemeClr val="bg2">
                <a:lumMod val="60000"/>
                <a:lumOff val="40000"/>
              </a:schemeClr>
            </a:solidFill>
            <a:prstDash val="solid"/>
            <a:round/>
            <a:headEnd/>
            <a:tailEnd type="triangle" w="med" len="med"/>
          </a:ln>
        </p:spPr>
      </p:cxnSp>
    </p:spTree>
    <p:extLst>
      <p:ext uri="{BB962C8B-B14F-4D97-AF65-F5344CB8AC3E}">
        <p14:creationId xmlns:p14="http://schemas.microsoft.com/office/powerpoint/2010/main" val="27361256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179614"/>
            <a:ext cx="11466868" cy="807720"/>
          </a:xfrm>
        </p:spPr>
        <p:txBody>
          <a:bodyPr/>
          <a:lstStyle/>
          <a:p>
            <a:r>
              <a:rPr lang="ja-JP" dirty="0"/>
              <a:t>LBA5：ミスマッチ修復欠損局所進行直腸癌における治癒意図的治療としての単剤PD -1遮断</a:t>
            </a:r>
            <a:br>
              <a:rPr lang="en-GB" altLang="ja-JP" dirty="0"/>
            </a:br>
            <a:r>
              <a:rPr lang="ja-JP" dirty="0"/>
              <a:t>– Cercek A, et al</a:t>
            </a:r>
          </a:p>
        </p:txBody>
      </p:sp>
      <p:sp>
        <p:nvSpPr>
          <p:cNvPr id="5" name="Content Placeholder 4"/>
          <p:cNvSpPr>
            <a:spLocks noGrp="1"/>
          </p:cNvSpPr>
          <p:nvPr>
            <p:ph idx="1"/>
          </p:nvPr>
        </p:nvSpPr>
        <p:spPr/>
        <p:txBody>
          <a:bodyPr/>
          <a:lstStyle/>
          <a:p>
            <a:pPr marL="0" indent="0">
              <a:buNone/>
            </a:pPr>
            <a:r>
              <a:rPr lang="ja-JP" sz="1400" b="1"/>
              <a:t>主要結果</a:t>
            </a:r>
          </a:p>
          <a:p>
            <a:pPr marL="0" indent="0">
              <a:buNone/>
            </a:pPr>
            <a:endParaRPr lang="en-GB" sz="1400" b="1" dirty="0"/>
          </a:p>
        </p:txBody>
      </p:sp>
      <p:sp>
        <p:nvSpPr>
          <p:cNvPr id="4" name="Text Placeholder 3"/>
          <p:cNvSpPr>
            <a:spLocks noGrp="1"/>
          </p:cNvSpPr>
          <p:nvPr>
            <p:ph type="body" sz="quarter" idx="11"/>
          </p:nvPr>
        </p:nvSpPr>
        <p:spPr/>
        <p:txBody>
          <a:bodyPr/>
          <a:lstStyle/>
          <a:p>
            <a:r>
              <a:rPr lang="ja-JP" sz="1100" dirty="0"/>
              <a:t>Cercek A, </a:t>
            </a:r>
            <a:r>
              <a:rPr lang="en-US" altLang="ja-JP" sz="1100" dirty="0"/>
              <a:t>e et </a:t>
            </a:r>
            <a:r>
              <a:rPr lang="en-US" altLang="ja-JP" sz="1100" dirty="0" err="1"/>
              <a:t>al.J</a:t>
            </a:r>
            <a:r>
              <a:rPr lang="en-US" altLang="ja-JP" sz="1100" dirty="0"/>
              <a:t> </a:t>
            </a:r>
            <a:r>
              <a:rPr lang="en-US" altLang="ja-JP" sz="1100" dirty="0" err="1"/>
              <a:t>Clin</a:t>
            </a:r>
            <a:r>
              <a:rPr lang="en-US" altLang="ja-JP" sz="1100" dirty="0"/>
              <a:t> </a:t>
            </a:r>
            <a:r>
              <a:rPr lang="en-US" altLang="ja-JP" sz="1100" dirty="0" err="1"/>
              <a:t>Oncol</a:t>
            </a:r>
            <a:r>
              <a:rPr lang="en-US" altLang="ja-JP" sz="1100" dirty="0"/>
              <a:t> 2022;40(</a:t>
            </a:r>
            <a:r>
              <a:rPr lang="en-US" altLang="ja-JP" sz="1100" dirty="0" err="1"/>
              <a:t>suppl</a:t>
            </a:r>
            <a:r>
              <a:rPr lang="en-US" altLang="ja-JP" sz="1100" dirty="0"/>
              <a:t>):</a:t>
            </a:r>
            <a:r>
              <a:rPr lang="en-US" altLang="ja-JP" sz="1100" dirty="0" err="1"/>
              <a:t>abstr</a:t>
            </a:r>
            <a:r>
              <a:rPr lang="en-US" altLang="ja-JP" sz="1100" dirty="0"/>
              <a:t> </a:t>
            </a:r>
            <a:r>
              <a:rPr lang="ja-JP" sz="1100" dirty="0"/>
              <a:t>LBA5</a:t>
            </a:r>
          </a:p>
        </p:txBody>
      </p:sp>
      <p:graphicFrame>
        <p:nvGraphicFramePr>
          <p:cNvPr id="7" name="Table 7">
            <a:extLst>
              <a:ext uri="{FF2B5EF4-FFF2-40B4-BE49-F238E27FC236}">
                <a16:creationId xmlns:a16="http://schemas.microsoft.com/office/drawing/2014/main" id="{F4051576-C73F-A11E-2B7D-0E3B7C6A5EBC}"/>
              </a:ext>
            </a:extLst>
          </p:cNvPr>
          <p:cNvGraphicFramePr>
            <a:graphicFrameLocks noGrp="1"/>
          </p:cNvGraphicFramePr>
          <p:nvPr>
            <p:extLst>
              <p:ext uri="{D42A27DB-BD31-4B8C-83A1-F6EECF244321}">
                <p14:modId xmlns:p14="http://schemas.microsoft.com/office/powerpoint/2010/main" val="579232353"/>
              </p:ext>
            </p:extLst>
          </p:nvPr>
        </p:nvGraphicFramePr>
        <p:xfrm>
          <a:off x="257026" y="1894841"/>
          <a:ext cx="6123454" cy="3762240"/>
        </p:xfrm>
        <a:graphic>
          <a:graphicData uri="http://schemas.openxmlformats.org/drawingml/2006/table">
            <a:tbl>
              <a:tblPr firstRow="1" bandRow="1">
                <a:tableStyleId>{5202B0CA-FC54-4496-8BCA-5EF66A818D29}</a:tableStyleId>
              </a:tblPr>
              <a:tblGrid>
                <a:gridCol w="444014">
                  <a:extLst>
                    <a:ext uri="{9D8B030D-6E8A-4147-A177-3AD203B41FA5}">
                      <a16:colId xmlns:a16="http://schemas.microsoft.com/office/drawing/2014/main" val="1620421735"/>
                    </a:ext>
                  </a:extLst>
                </a:gridCol>
                <a:gridCol w="402546">
                  <a:extLst>
                    <a:ext uri="{9D8B030D-6E8A-4147-A177-3AD203B41FA5}">
                      <a16:colId xmlns:a16="http://schemas.microsoft.com/office/drawing/2014/main" val="372866760"/>
                    </a:ext>
                  </a:extLst>
                </a:gridCol>
                <a:gridCol w="552494">
                  <a:extLst>
                    <a:ext uri="{9D8B030D-6E8A-4147-A177-3AD203B41FA5}">
                      <a16:colId xmlns:a16="http://schemas.microsoft.com/office/drawing/2014/main" val="1717894403"/>
                    </a:ext>
                  </a:extLst>
                </a:gridCol>
                <a:gridCol w="568960">
                  <a:extLst>
                    <a:ext uri="{9D8B030D-6E8A-4147-A177-3AD203B41FA5}">
                      <a16:colId xmlns:a16="http://schemas.microsoft.com/office/drawing/2014/main" val="993419792"/>
                    </a:ext>
                  </a:extLst>
                </a:gridCol>
                <a:gridCol w="711200">
                  <a:extLst>
                    <a:ext uri="{9D8B030D-6E8A-4147-A177-3AD203B41FA5}">
                      <a16:colId xmlns:a16="http://schemas.microsoft.com/office/drawing/2014/main" val="3355970730"/>
                    </a:ext>
                  </a:extLst>
                </a:gridCol>
                <a:gridCol w="914400">
                  <a:extLst>
                    <a:ext uri="{9D8B030D-6E8A-4147-A177-3AD203B41FA5}">
                      <a16:colId xmlns:a16="http://schemas.microsoft.com/office/drawing/2014/main" val="3472043232"/>
                    </a:ext>
                  </a:extLst>
                </a:gridCol>
                <a:gridCol w="955040">
                  <a:extLst>
                    <a:ext uri="{9D8B030D-6E8A-4147-A177-3AD203B41FA5}">
                      <a16:colId xmlns:a16="http://schemas.microsoft.com/office/drawing/2014/main" val="2827025744"/>
                    </a:ext>
                  </a:extLst>
                </a:gridCol>
                <a:gridCol w="843280">
                  <a:extLst>
                    <a:ext uri="{9D8B030D-6E8A-4147-A177-3AD203B41FA5}">
                      <a16:colId xmlns:a16="http://schemas.microsoft.com/office/drawing/2014/main" val="3417968664"/>
                    </a:ext>
                  </a:extLst>
                </a:gridCol>
                <a:gridCol w="731520">
                  <a:extLst>
                    <a:ext uri="{9D8B030D-6E8A-4147-A177-3AD203B41FA5}">
                      <a16:colId xmlns:a16="http://schemas.microsoft.com/office/drawing/2014/main" val="1788509443"/>
                    </a:ext>
                  </a:extLst>
                </a:gridCol>
              </a:tblGrid>
              <a:tr h="220959">
                <a:tc>
                  <a:txBody>
                    <a:bodyPr/>
                    <a:lstStyle/>
                    <a:p>
                      <a:pPr algn="ctr"/>
                      <a:r>
                        <a:rPr lang="ja-JP" sz="1100">
                          <a:solidFill>
                            <a:schemeClr val="tx2"/>
                          </a:solidFill>
                        </a:rPr>
                        <a:t>ID</a:t>
                      </a:r>
                    </a:p>
                  </a:txBody>
                  <a:tcPr marL="36000" marR="36000" marT="36000" marB="36000" anchor="b"/>
                </a:tc>
                <a:tc>
                  <a:txBody>
                    <a:bodyPr/>
                    <a:lstStyle/>
                    <a:p>
                      <a:pPr algn="ctr"/>
                      <a:r>
                        <a:rPr lang="ja-JP" sz="1100">
                          <a:solidFill>
                            <a:schemeClr val="tx2"/>
                          </a:solidFill>
                        </a:rPr>
                        <a:t>年齢</a:t>
                      </a:r>
                    </a:p>
                  </a:txBody>
                  <a:tcPr marL="36000" marR="36000" marT="36000" marB="36000" anchor="b"/>
                </a:tc>
                <a:tc>
                  <a:txBody>
                    <a:bodyPr/>
                    <a:lstStyle/>
                    <a:p>
                      <a:pPr algn="ctr"/>
                      <a:r>
                        <a:rPr lang="ja-JP" sz="1100">
                          <a:solidFill>
                            <a:schemeClr val="tx2"/>
                          </a:solidFill>
                        </a:rPr>
                        <a:t>Tステージ </a:t>
                      </a:r>
                    </a:p>
                  </a:txBody>
                  <a:tcPr marL="36000" marR="36000" marT="36000" marB="36000" anchor="b"/>
                </a:tc>
                <a:tc>
                  <a:txBody>
                    <a:bodyPr/>
                    <a:lstStyle/>
                    <a:p>
                      <a:pPr algn="ctr"/>
                      <a:r>
                        <a:rPr lang="ja-JP" sz="1100">
                          <a:solidFill>
                            <a:schemeClr val="tx2"/>
                          </a:solidFill>
                        </a:rPr>
                        <a:t>Nステージ</a:t>
                      </a:r>
                    </a:p>
                  </a:txBody>
                  <a:tcPr marL="36000" marR="36000" marT="36000" marB="36000" anchor="b"/>
                </a:tc>
                <a:tc>
                  <a:txBody>
                    <a:bodyPr/>
                    <a:lstStyle/>
                    <a:p>
                      <a:pPr algn="ctr"/>
                      <a:r>
                        <a:rPr lang="ja-JP" sz="1100">
                          <a:solidFill>
                            <a:schemeClr val="tx2"/>
                          </a:solidFill>
                        </a:rPr>
                        <a:t>FU, mo</a:t>
                      </a:r>
                    </a:p>
                  </a:txBody>
                  <a:tcPr marL="36000" marR="36000" marT="36000" marB="36000" anchor="b"/>
                </a:tc>
                <a:tc>
                  <a:txBody>
                    <a:bodyPr/>
                    <a:lstStyle/>
                    <a:p>
                      <a:pPr algn="ctr"/>
                      <a:r>
                        <a:rPr lang="ja-JP" sz="1100">
                          <a:solidFill>
                            <a:schemeClr val="tx2"/>
                          </a:solidFill>
                        </a:rPr>
                        <a:t>デジタル腸内指診奏功</a:t>
                      </a:r>
                    </a:p>
                  </a:txBody>
                  <a:tcPr marL="36000" marR="36000" marT="36000" marB="36000" anchor="b"/>
                </a:tc>
                <a:tc>
                  <a:txBody>
                    <a:bodyPr/>
                    <a:lstStyle/>
                    <a:p>
                      <a:pPr algn="ctr"/>
                      <a:r>
                        <a:rPr lang="ja-JP" sz="1100">
                          <a:solidFill>
                            <a:schemeClr val="tx2"/>
                          </a:solidFill>
                        </a:rPr>
                        <a:t>内視鏡的最良奏功</a:t>
                      </a:r>
                    </a:p>
                  </a:txBody>
                  <a:tcPr marL="36000" marR="36000" marT="36000" marB="36000" anchor="b"/>
                </a:tc>
                <a:tc>
                  <a:txBody>
                    <a:bodyPr/>
                    <a:lstStyle/>
                    <a:p>
                      <a:pPr algn="ctr"/>
                      <a:r>
                        <a:rPr lang="ja-JP" sz="1100">
                          <a:solidFill>
                            <a:schemeClr val="tx2"/>
                          </a:solidFill>
                        </a:rPr>
                        <a:t>直腸MRI最良奏功</a:t>
                      </a:r>
                    </a:p>
                  </a:txBody>
                  <a:tcPr marL="36000" marR="36000" marT="36000" marB="36000" anchor="b"/>
                </a:tc>
                <a:tc>
                  <a:txBody>
                    <a:bodyPr/>
                    <a:lstStyle/>
                    <a:p>
                      <a:pPr algn="ctr"/>
                      <a:r>
                        <a:rPr lang="ja-JP" sz="1100">
                          <a:solidFill>
                            <a:schemeClr val="tx2"/>
                          </a:solidFill>
                        </a:rPr>
                        <a:t>全体的な奏功</a:t>
                      </a:r>
                    </a:p>
                  </a:txBody>
                  <a:tcPr marL="36000" marR="36000" marT="36000" marB="36000" anchor="b"/>
                </a:tc>
                <a:extLst>
                  <a:ext uri="{0D108BD9-81ED-4DB2-BD59-A6C34878D82A}">
                    <a16:rowId xmlns:a16="http://schemas.microsoft.com/office/drawing/2014/main" val="555085079"/>
                  </a:ext>
                </a:extLst>
              </a:tr>
              <a:tr h="220959">
                <a:tc>
                  <a:txBody>
                    <a:bodyPr/>
                    <a:lstStyle/>
                    <a:p>
                      <a:pPr algn="l"/>
                      <a:r>
                        <a:rPr lang="ja-JP" sz="1100">
                          <a:solidFill>
                            <a:schemeClr val="tx1"/>
                          </a:solidFill>
                        </a:rPr>
                        <a:t>1</a:t>
                      </a:r>
                    </a:p>
                  </a:txBody>
                  <a:tcPr marL="144000" marR="36000" marT="36000" marB="36000" anchor="ctr"/>
                </a:tc>
                <a:tc>
                  <a:txBody>
                    <a:bodyPr/>
                    <a:lstStyle/>
                    <a:p>
                      <a:pPr algn="ctr"/>
                      <a:r>
                        <a:rPr lang="ja-JP" sz="1100">
                          <a:solidFill>
                            <a:schemeClr val="tx1"/>
                          </a:solidFill>
                        </a:rPr>
                        <a:t>38</a:t>
                      </a:r>
                    </a:p>
                  </a:txBody>
                  <a:tcPr marL="36000" marR="36000" marT="36000" marB="36000" anchor="ctr"/>
                </a:tc>
                <a:tc>
                  <a:txBody>
                    <a:bodyPr/>
                    <a:lstStyle/>
                    <a:p>
                      <a:pPr algn="ctr"/>
                      <a:r>
                        <a:rPr lang="ja-JP" sz="1100">
                          <a:solidFill>
                            <a:schemeClr val="tx1"/>
                          </a:solidFill>
                        </a:rPr>
                        <a:t>T4</a:t>
                      </a:r>
                    </a:p>
                  </a:txBody>
                  <a:tcPr marL="36000" marR="36000" marT="36000" marB="36000" anchor="ctr"/>
                </a:tc>
                <a:tc>
                  <a:txBody>
                    <a:bodyPr/>
                    <a:lstStyle/>
                    <a:p>
                      <a:pPr algn="ctr"/>
                      <a:r>
                        <a:rPr lang="ja-JP" sz="1100">
                          <a:solidFill>
                            <a:schemeClr val="tx1"/>
                          </a:solidFill>
                        </a:rPr>
                        <a:t>N+</a:t>
                      </a:r>
                    </a:p>
                  </a:txBody>
                  <a:tcPr marL="36000" marR="36000" marT="36000" marB="36000" anchor="ctr"/>
                </a:tc>
                <a:tc>
                  <a:txBody>
                    <a:bodyPr/>
                    <a:lstStyle/>
                    <a:p>
                      <a:pPr algn="ctr"/>
                      <a:r>
                        <a:rPr lang="ja-JP" sz="1100">
                          <a:solidFill>
                            <a:schemeClr val="tx1"/>
                          </a:solidFill>
                        </a:rPr>
                        <a:t>23.8</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cCR</a:t>
                      </a:r>
                    </a:p>
                  </a:txBody>
                  <a:tcPr marL="36000" marR="36000" marT="36000" marB="36000" anchor="ctr"/>
                </a:tc>
                <a:extLst>
                  <a:ext uri="{0D108BD9-81ED-4DB2-BD59-A6C34878D82A}">
                    <a16:rowId xmlns:a16="http://schemas.microsoft.com/office/drawing/2014/main" val="6768092"/>
                  </a:ext>
                </a:extLst>
              </a:tr>
              <a:tr h="220959">
                <a:tc>
                  <a:txBody>
                    <a:bodyPr/>
                    <a:lstStyle/>
                    <a:p>
                      <a:pPr algn="l"/>
                      <a:r>
                        <a:rPr lang="ja-JP" sz="1100">
                          <a:solidFill>
                            <a:schemeClr val="tx1"/>
                          </a:solidFill>
                        </a:rPr>
                        <a:t>2</a:t>
                      </a:r>
                    </a:p>
                  </a:txBody>
                  <a:tcPr marL="144000" marR="36000" marT="36000" marB="36000" anchor="ctr"/>
                </a:tc>
                <a:tc>
                  <a:txBody>
                    <a:bodyPr/>
                    <a:lstStyle/>
                    <a:p>
                      <a:pPr algn="ctr"/>
                      <a:r>
                        <a:rPr lang="ja-JP" sz="1100">
                          <a:solidFill>
                            <a:schemeClr val="tx1"/>
                          </a:solidFill>
                        </a:rPr>
                        <a:t>30</a:t>
                      </a:r>
                    </a:p>
                  </a:txBody>
                  <a:tcPr marL="36000" marR="36000" marT="36000" marB="36000" anchor="ctr"/>
                </a:tc>
                <a:tc>
                  <a:txBody>
                    <a:bodyPr/>
                    <a:lstStyle/>
                    <a:p>
                      <a:pPr algn="ctr"/>
                      <a:r>
                        <a:rPr lang="ja-JP" sz="1100">
                          <a:solidFill>
                            <a:schemeClr val="tx1"/>
                          </a:solidFill>
                        </a:rPr>
                        <a:t>T3</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N+</a:t>
                      </a:r>
                    </a:p>
                  </a:txBody>
                  <a:tcPr marL="36000" marR="36000" marT="36000" marB="36000" anchor="ctr"/>
                </a:tc>
                <a:tc>
                  <a:txBody>
                    <a:bodyPr/>
                    <a:lstStyle/>
                    <a:p>
                      <a:pPr algn="ctr"/>
                      <a:r>
                        <a:rPr lang="ja-JP" sz="1100">
                          <a:solidFill>
                            <a:schemeClr val="tx1"/>
                          </a:solidFill>
                        </a:rPr>
                        <a:t>20.5</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cCR</a:t>
                      </a:r>
                    </a:p>
                  </a:txBody>
                  <a:tcPr marL="36000" marR="36000" marT="36000" marB="36000" anchor="ctr"/>
                </a:tc>
                <a:extLst>
                  <a:ext uri="{0D108BD9-81ED-4DB2-BD59-A6C34878D82A}">
                    <a16:rowId xmlns:a16="http://schemas.microsoft.com/office/drawing/2014/main" val="869163882"/>
                  </a:ext>
                </a:extLst>
              </a:tr>
              <a:tr h="220959">
                <a:tc>
                  <a:txBody>
                    <a:bodyPr/>
                    <a:lstStyle/>
                    <a:p>
                      <a:pPr algn="l"/>
                      <a:r>
                        <a:rPr lang="ja-JP" sz="1100">
                          <a:solidFill>
                            <a:schemeClr val="tx1"/>
                          </a:solidFill>
                        </a:rPr>
                        <a:t>3</a:t>
                      </a:r>
                    </a:p>
                  </a:txBody>
                  <a:tcPr marL="144000" marR="36000" marT="36000" marB="36000" anchor="ctr"/>
                </a:tc>
                <a:tc>
                  <a:txBody>
                    <a:bodyPr/>
                    <a:lstStyle/>
                    <a:p>
                      <a:pPr algn="ctr"/>
                      <a:r>
                        <a:rPr lang="ja-JP" sz="1100">
                          <a:solidFill>
                            <a:schemeClr val="tx1"/>
                          </a:solidFill>
                        </a:rPr>
                        <a:t>61</a:t>
                      </a:r>
                    </a:p>
                  </a:txBody>
                  <a:tcPr marL="36000" marR="36000" marT="36000" marB="36000" anchor="ctr"/>
                </a:tc>
                <a:tc>
                  <a:txBody>
                    <a:bodyPr/>
                    <a:lstStyle/>
                    <a:p>
                      <a:pPr algn="ctr"/>
                      <a:r>
                        <a:rPr lang="ja-JP" sz="1100">
                          <a:solidFill>
                            <a:schemeClr val="tx1"/>
                          </a:solidFill>
                        </a:rPr>
                        <a:t>T1/2</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N+</a:t>
                      </a:r>
                    </a:p>
                  </a:txBody>
                  <a:tcPr marL="36000" marR="36000" marT="36000" marB="36000" anchor="ctr"/>
                </a:tc>
                <a:tc>
                  <a:txBody>
                    <a:bodyPr/>
                    <a:lstStyle/>
                    <a:p>
                      <a:pPr algn="ctr"/>
                      <a:r>
                        <a:rPr lang="ja-JP" sz="1100">
                          <a:solidFill>
                            <a:schemeClr val="tx1"/>
                          </a:solidFill>
                        </a:rPr>
                        <a:t>20.6</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cCR</a:t>
                      </a:r>
                    </a:p>
                  </a:txBody>
                  <a:tcPr marL="36000" marR="36000" marT="36000" marB="36000" anchor="ctr"/>
                </a:tc>
                <a:extLst>
                  <a:ext uri="{0D108BD9-81ED-4DB2-BD59-A6C34878D82A}">
                    <a16:rowId xmlns:a16="http://schemas.microsoft.com/office/drawing/2014/main" val="3666466132"/>
                  </a:ext>
                </a:extLst>
              </a:tr>
              <a:tr h="220959">
                <a:tc>
                  <a:txBody>
                    <a:bodyPr/>
                    <a:lstStyle/>
                    <a:p>
                      <a:pPr algn="l"/>
                      <a:r>
                        <a:rPr lang="ja-JP" sz="1100">
                          <a:solidFill>
                            <a:schemeClr val="tx1"/>
                          </a:solidFill>
                        </a:rPr>
                        <a:t>4</a:t>
                      </a:r>
                    </a:p>
                  </a:txBody>
                  <a:tcPr marL="144000" marR="36000" marT="36000" marB="36000" anchor="ctr"/>
                </a:tc>
                <a:tc>
                  <a:txBody>
                    <a:bodyPr/>
                    <a:lstStyle/>
                    <a:p>
                      <a:pPr algn="ctr"/>
                      <a:r>
                        <a:rPr lang="ja-JP" sz="1100">
                          <a:solidFill>
                            <a:schemeClr val="tx1"/>
                          </a:solidFill>
                        </a:rPr>
                        <a:t>28</a:t>
                      </a:r>
                    </a:p>
                  </a:txBody>
                  <a:tcPr marL="36000" marR="36000" marT="36000" marB="36000" anchor="ctr"/>
                </a:tc>
                <a:tc>
                  <a:txBody>
                    <a:bodyPr/>
                    <a:lstStyle/>
                    <a:p>
                      <a:pPr algn="ctr"/>
                      <a:r>
                        <a:rPr lang="ja-JP" sz="1100">
                          <a:solidFill>
                            <a:schemeClr val="tx1"/>
                          </a:solidFill>
                        </a:rPr>
                        <a:t>T4</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N+</a:t>
                      </a:r>
                    </a:p>
                  </a:txBody>
                  <a:tcPr marL="36000" marR="36000" marT="36000" marB="36000" anchor="ctr"/>
                </a:tc>
                <a:tc>
                  <a:txBody>
                    <a:bodyPr/>
                    <a:lstStyle/>
                    <a:p>
                      <a:pPr algn="ctr"/>
                      <a:r>
                        <a:rPr lang="ja-JP" sz="1100">
                          <a:solidFill>
                            <a:schemeClr val="tx1"/>
                          </a:solidFill>
                        </a:rPr>
                        <a:t>20.5</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cCR</a:t>
                      </a:r>
                    </a:p>
                  </a:txBody>
                  <a:tcPr marL="36000" marR="36000" marT="36000" marB="36000" anchor="ctr"/>
                </a:tc>
                <a:extLst>
                  <a:ext uri="{0D108BD9-81ED-4DB2-BD59-A6C34878D82A}">
                    <a16:rowId xmlns:a16="http://schemas.microsoft.com/office/drawing/2014/main" val="231301470"/>
                  </a:ext>
                </a:extLst>
              </a:tr>
              <a:tr h="220959">
                <a:tc>
                  <a:txBody>
                    <a:bodyPr/>
                    <a:lstStyle/>
                    <a:p>
                      <a:pPr algn="l"/>
                      <a:r>
                        <a:rPr lang="ja-JP" sz="1100">
                          <a:solidFill>
                            <a:schemeClr val="tx1"/>
                          </a:solidFill>
                        </a:rPr>
                        <a:t>5</a:t>
                      </a:r>
                    </a:p>
                  </a:txBody>
                  <a:tcPr marL="144000" marR="36000" marT="36000" marB="36000" anchor="ctr"/>
                </a:tc>
                <a:tc>
                  <a:txBody>
                    <a:bodyPr/>
                    <a:lstStyle/>
                    <a:p>
                      <a:pPr algn="ctr"/>
                      <a:r>
                        <a:rPr lang="ja-JP" sz="1100">
                          <a:solidFill>
                            <a:schemeClr val="tx1"/>
                          </a:solidFill>
                        </a:rPr>
                        <a:t>53</a:t>
                      </a:r>
                    </a:p>
                  </a:txBody>
                  <a:tcPr marL="36000" marR="36000" marT="36000" marB="36000" anchor="ctr"/>
                </a:tc>
                <a:tc>
                  <a:txBody>
                    <a:bodyPr/>
                    <a:lstStyle/>
                    <a:p>
                      <a:pPr algn="ctr"/>
                      <a:r>
                        <a:rPr lang="ja-JP" sz="1100">
                          <a:solidFill>
                            <a:schemeClr val="tx1"/>
                          </a:solidFill>
                        </a:rPr>
                        <a:t>T1/2</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N+</a:t>
                      </a:r>
                    </a:p>
                  </a:txBody>
                  <a:tcPr marL="36000" marR="36000" marT="36000" marB="36000" anchor="ctr"/>
                </a:tc>
                <a:tc>
                  <a:txBody>
                    <a:bodyPr/>
                    <a:lstStyle/>
                    <a:p>
                      <a:pPr algn="ctr"/>
                      <a:r>
                        <a:rPr lang="ja-JP" sz="1100">
                          <a:solidFill>
                            <a:schemeClr val="tx1"/>
                          </a:solidFill>
                        </a:rPr>
                        <a:t>9.1</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cCR</a:t>
                      </a:r>
                    </a:p>
                  </a:txBody>
                  <a:tcPr marL="36000" marR="36000" marT="36000" marB="36000" anchor="ctr"/>
                </a:tc>
                <a:extLst>
                  <a:ext uri="{0D108BD9-81ED-4DB2-BD59-A6C34878D82A}">
                    <a16:rowId xmlns:a16="http://schemas.microsoft.com/office/drawing/2014/main" val="1831550614"/>
                  </a:ext>
                </a:extLst>
              </a:tr>
              <a:tr h="220959">
                <a:tc>
                  <a:txBody>
                    <a:bodyPr/>
                    <a:lstStyle/>
                    <a:p>
                      <a:pPr algn="l"/>
                      <a:r>
                        <a:rPr lang="ja-JP" sz="1100">
                          <a:solidFill>
                            <a:schemeClr val="tx1"/>
                          </a:solidFill>
                        </a:rPr>
                        <a:t>6</a:t>
                      </a:r>
                    </a:p>
                  </a:txBody>
                  <a:tcPr marL="144000" marR="36000" marT="36000" marB="36000" anchor="ctr"/>
                </a:tc>
                <a:tc>
                  <a:txBody>
                    <a:bodyPr/>
                    <a:lstStyle/>
                    <a:p>
                      <a:pPr algn="ctr"/>
                      <a:r>
                        <a:rPr lang="ja-JP" sz="1100">
                          <a:solidFill>
                            <a:schemeClr val="tx1"/>
                          </a:solidFill>
                        </a:rPr>
                        <a:t>77</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T1/2</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N+</a:t>
                      </a:r>
                    </a:p>
                  </a:txBody>
                  <a:tcPr marL="36000" marR="36000" marT="36000" marB="36000" anchor="ctr"/>
                </a:tc>
                <a:tc>
                  <a:txBody>
                    <a:bodyPr/>
                    <a:lstStyle/>
                    <a:p>
                      <a:pPr algn="ctr"/>
                      <a:r>
                        <a:rPr lang="ja-JP" sz="1100">
                          <a:solidFill>
                            <a:schemeClr val="tx1"/>
                          </a:solidFill>
                        </a:rPr>
                        <a:t>11.0</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cCR</a:t>
                      </a:r>
                    </a:p>
                  </a:txBody>
                  <a:tcPr marL="36000" marR="36000" marT="36000" marB="36000" anchor="ctr"/>
                </a:tc>
                <a:extLst>
                  <a:ext uri="{0D108BD9-81ED-4DB2-BD59-A6C34878D82A}">
                    <a16:rowId xmlns:a16="http://schemas.microsoft.com/office/drawing/2014/main" val="858300861"/>
                  </a:ext>
                </a:extLst>
              </a:tr>
              <a:tr h="151866">
                <a:tc>
                  <a:txBody>
                    <a:bodyPr/>
                    <a:lstStyle/>
                    <a:p>
                      <a:pPr algn="l"/>
                      <a:r>
                        <a:rPr lang="ja-JP" sz="1100">
                          <a:solidFill>
                            <a:schemeClr val="tx1"/>
                          </a:solidFill>
                        </a:rPr>
                        <a:t>7</a:t>
                      </a:r>
                    </a:p>
                  </a:txBody>
                  <a:tcPr marL="144000" marR="36000" marT="36000" marB="36000" anchor="ctr"/>
                </a:tc>
                <a:tc>
                  <a:txBody>
                    <a:bodyPr/>
                    <a:lstStyle/>
                    <a:p>
                      <a:pPr algn="ctr"/>
                      <a:r>
                        <a:rPr lang="ja-JP" sz="1100">
                          <a:solidFill>
                            <a:schemeClr val="tx1"/>
                          </a:solidFill>
                        </a:rPr>
                        <a:t>77</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T1/2</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N+</a:t>
                      </a:r>
                    </a:p>
                  </a:txBody>
                  <a:tcPr marL="36000" marR="36000" marT="36000" marB="36000" anchor="ctr"/>
                </a:tc>
                <a:tc>
                  <a:txBody>
                    <a:bodyPr/>
                    <a:lstStyle/>
                    <a:p>
                      <a:pPr algn="ctr"/>
                      <a:r>
                        <a:rPr lang="ja-JP" sz="1100">
                          <a:solidFill>
                            <a:schemeClr val="tx1"/>
                          </a:solidFill>
                        </a:rPr>
                        <a:t>8.7</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cCR</a:t>
                      </a:r>
                    </a:p>
                  </a:txBody>
                  <a:tcPr marL="36000" marR="36000" marT="36000" marB="36000" anchor="ctr"/>
                </a:tc>
                <a:extLst>
                  <a:ext uri="{0D108BD9-81ED-4DB2-BD59-A6C34878D82A}">
                    <a16:rowId xmlns:a16="http://schemas.microsoft.com/office/drawing/2014/main" val="3997937369"/>
                  </a:ext>
                </a:extLst>
              </a:tr>
              <a:tr h="186367">
                <a:tc>
                  <a:txBody>
                    <a:bodyPr/>
                    <a:lstStyle/>
                    <a:p>
                      <a:pPr algn="l"/>
                      <a:r>
                        <a:rPr lang="ja-JP" sz="1100">
                          <a:solidFill>
                            <a:schemeClr val="tx1"/>
                          </a:solidFill>
                        </a:rPr>
                        <a:t>8</a:t>
                      </a:r>
                    </a:p>
                  </a:txBody>
                  <a:tcPr marL="144000" marR="36000" marT="36000" marB="36000" anchor="ctr"/>
                </a:tc>
                <a:tc>
                  <a:txBody>
                    <a:bodyPr/>
                    <a:lstStyle/>
                    <a:p>
                      <a:pPr algn="ctr"/>
                      <a:r>
                        <a:rPr lang="ja-JP" sz="1100">
                          <a:solidFill>
                            <a:schemeClr val="tx1"/>
                          </a:solidFill>
                        </a:rPr>
                        <a:t>55</a:t>
                      </a:r>
                    </a:p>
                  </a:txBody>
                  <a:tcPr marL="36000" marR="36000" marT="36000" marB="36000" anchor="ctr"/>
                </a:tc>
                <a:tc>
                  <a:txBody>
                    <a:bodyPr/>
                    <a:lstStyle/>
                    <a:p>
                      <a:pPr algn="ctr"/>
                      <a:r>
                        <a:rPr lang="ja-JP" sz="1100">
                          <a:solidFill>
                            <a:schemeClr val="tx1"/>
                          </a:solidFill>
                        </a:rPr>
                        <a:t>T3</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N+</a:t>
                      </a:r>
                    </a:p>
                  </a:txBody>
                  <a:tcPr marL="36000" marR="36000" marT="36000" marB="36000" anchor="ctr"/>
                </a:tc>
                <a:tc>
                  <a:txBody>
                    <a:bodyPr/>
                    <a:lstStyle/>
                    <a:p>
                      <a:pPr algn="ctr"/>
                      <a:r>
                        <a:rPr lang="ja-JP" sz="1100">
                          <a:solidFill>
                            <a:schemeClr val="tx1"/>
                          </a:solidFill>
                        </a:rPr>
                        <a:t>5.0</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cCR</a:t>
                      </a:r>
                    </a:p>
                  </a:txBody>
                  <a:tcPr marL="36000" marR="36000" marT="36000" marB="36000" anchor="ctr"/>
                </a:tc>
                <a:extLst>
                  <a:ext uri="{0D108BD9-81ED-4DB2-BD59-A6C34878D82A}">
                    <a16:rowId xmlns:a16="http://schemas.microsoft.com/office/drawing/2014/main" val="1153803924"/>
                  </a:ext>
                </a:extLst>
              </a:tr>
              <a:tr h="154801">
                <a:tc>
                  <a:txBody>
                    <a:bodyPr/>
                    <a:lstStyle/>
                    <a:p>
                      <a:pPr algn="l"/>
                      <a:r>
                        <a:rPr lang="ja-JP" sz="1100">
                          <a:solidFill>
                            <a:schemeClr val="tx1"/>
                          </a:solidFill>
                        </a:rPr>
                        <a:t>9</a:t>
                      </a:r>
                    </a:p>
                  </a:txBody>
                  <a:tcPr marL="144000" marR="36000" marT="36000" marB="36000" anchor="ctr"/>
                </a:tc>
                <a:tc>
                  <a:txBody>
                    <a:bodyPr/>
                    <a:lstStyle/>
                    <a:p>
                      <a:pPr algn="ctr"/>
                      <a:r>
                        <a:rPr lang="ja-JP" sz="1100">
                          <a:solidFill>
                            <a:schemeClr val="tx1"/>
                          </a:solidFill>
                        </a:rPr>
                        <a:t>68</a:t>
                      </a:r>
                    </a:p>
                  </a:txBody>
                  <a:tcPr marL="36000" marR="36000" marT="36000" marB="36000" anchor="ctr"/>
                </a:tc>
                <a:tc>
                  <a:txBody>
                    <a:bodyPr/>
                    <a:lstStyle/>
                    <a:p>
                      <a:pPr algn="ctr"/>
                      <a:r>
                        <a:rPr lang="ja-JP" sz="1100">
                          <a:solidFill>
                            <a:schemeClr val="tx1"/>
                          </a:solidFill>
                        </a:rPr>
                        <a:t>T3</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N+</a:t>
                      </a:r>
                    </a:p>
                  </a:txBody>
                  <a:tcPr marL="36000" marR="36000" marT="36000" marB="36000" anchor="ctr"/>
                </a:tc>
                <a:tc>
                  <a:txBody>
                    <a:bodyPr/>
                    <a:lstStyle/>
                    <a:p>
                      <a:pPr algn="ctr"/>
                      <a:r>
                        <a:rPr lang="ja-JP" sz="1100">
                          <a:solidFill>
                            <a:schemeClr val="tx1"/>
                          </a:solidFill>
                        </a:rPr>
                        <a:t>4.9</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cCR</a:t>
                      </a:r>
                    </a:p>
                  </a:txBody>
                  <a:tcPr marL="36000" marR="36000" marT="36000" marB="36000" anchor="ctr"/>
                </a:tc>
                <a:extLst>
                  <a:ext uri="{0D108BD9-81ED-4DB2-BD59-A6C34878D82A}">
                    <a16:rowId xmlns:a16="http://schemas.microsoft.com/office/drawing/2014/main" val="2443117575"/>
                  </a:ext>
                </a:extLst>
              </a:tr>
              <a:tr h="151866">
                <a:tc>
                  <a:txBody>
                    <a:bodyPr/>
                    <a:lstStyle/>
                    <a:p>
                      <a:pPr algn="l"/>
                      <a:r>
                        <a:rPr lang="ja-JP" sz="1100">
                          <a:solidFill>
                            <a:schemeClr val="tx1"/>
                          </a:solidFill>
                        </a:rPr>
                        <a:t>10</a:t>
                      </a:r>
                    </a:p>
                  </a:txBody>
                  <a:tcPr marL="144000" marR="36000" marT="36000" marB="36000" anchor="ctr"/>
                </a:tc>
                <a:tc>
                  <a:txBody>
                    <a:bodyPr/>
                    <a:lstStyle/>
                    <a:p>
                      <a:pPr algn="ctr"/>
                      <a:r>
                        <a:rPr lang="ja-JP" sz="1100">
                          <a:solidFill>
                            <a:schemeClr val="tx1"/>
                          </a:solidFill>
                        </a:rPr>
                        <a:t>78</a:t>
                      </a:r>
                    </a:p>
                  </a:txBody>
                  <a:tcPr marL="36000" marR="36000" marT="36000" marB="36000" anchor="ctr"/>
                </a:tc>
                <a:tc>
                  <a:txBody>
                    <a:bodyPr/>
                    <a:lstStyle/>
                    <a:p>
                      <a:pPr algn="ctr"/>
                      <a:r>
                        <a:rPr lang="ja-JP" sz="1100">
                          <a:solidFill>
                            <a:schemeClr val="tx1"/>
                          </a:solidFill>
                        </a:rPr>
                        <a:t>T3</a:t>
                      </a:r>
                    </a:p>
                  </a:txBody>
                  <a:tcPr marL="36000" marR="36000" marT="36000" marB="36000" anchor="ctr"/>
                </a:tc>
                <a:tc>
                  <a:txBody>
                    <a:bodyPr/>
                    <a:lstStyle/>
                    <a:p>
                      <a:pPr algn="ctr"/>
                      <a:r>
                        <a:rPr lang="ja-JP" sz="1100">
                          <a:solidFill>
                            <a:schemeClr val="tx1"/>
                          </a:solidFill>
                        </a:rPr>
                        <a:t>N-</a:t>
                      </a:r>
                    </a:p>
                  </a:txBody>
                  <a:tcPr marL="36000" marR="36000" marT="36000" marB="36000" anchor="ctr"/>
                </a:tc>
                <a:tc>
                  <a:txBody>
                    <a:bodyPr/>
                    <a:lstStyle/>
                    <a:p>
                      <a:pPr algn="ctr"/>
                      <a:r>
                        <a:rPr lang="ja-JP" sz="1100">
                          <a:solidFill>
                            <a:schemeClr val="tx1"/>
                          </a:solidFill>
                        </a:rPr>
                        <a:t>1.7</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cCR</a:t>
                      </a:r>
                    </a:p>
                  </a:txBody>
                  <a:tcPr marL="36000" marR="36000" marT="36000" marB="36000" anchor="ctr"/>
                </a:tc>
                <a:extLst>
                  <a:ext uri="{0D108BD9-81ED-4DB2-BD59-A6C34878D82A}">
                    <a16:rowId xmlns:a16="http://schemas.microsoft.com/office/drawing/2014/main" val="3944220422"/>
                  </a:ext>
                </a:extLst>
              </a:tr>
              <a:tr h="151866">
                <a:tc>
                  <a:txBody>
                    <a:bodyPr/>
                    <a:lstStyle/>
                    <a:p>
                      <a:pPr algn="l"/>
                      <a:r>
                        <a:rPr lang="ja-JP" sz="1100">
                          <a:solidFill>
                            <a:schemeClr val="tx1"/>
                          </a:solidFill>
                        </a:rPr>
                        <a:t>11</a:t>
                      </a:r>
                    </a:p>
                  </a:txBody>
                  <a:tcPr marL="144000" marR="36000" marT="36000" marB="36000" anchor="ctr"/>
                </a:tc>
                <a:tc>
                  <a:txBody>
                    <a:bodyPr/>
                    <a:lstStyle/>
                    <a:p>
                      <a:pPr algn="ctr"/>
                      <a:r>
                        <a:rPr lang="ja-JP" sz="1100">
                          <a:solidFill>
                            <a:schemeClr val="tx1"/>
                          </a:solidFill>
                        </a:rPr>
                        <a:t>55</a:t>
                      </a:r>
                    </a:p>
                  </a:txBody>
                  <a:tcPr marL="36000" marR="36000" marT="36000" marB="36000" anchor="ctr"/>
                </a:tc>
                <a:tc>
                  <a:txBody>
                    <a:bodyPr/>
                    <a:lstStyle/>
                    <a:p>
                      <a:pPr algn="ctr"/>
                      <a:r>
                        <a:rPr lang="ja-JP" sz="1100">
                          <a:solidFill>
                            <a:schemeClr val="tx1"/>
                          </a:solidFill>
                        </a:rPr>
                        <a:t>T3</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N+</a:t>
                      </a:r>
                    </a:p>
                  </a:txBody>
                  <a:tcPr marL="36000" marR="36000" marT="36000" marB="36000" anchor="ctr"/>
                </a:tc>
                <a:tc>
                  <a:txBody>
                    <a:bodyPr/>
                    <a:lstStyle/>
                    <a:p>
                      <a:pPr algn="ctr"/>
                      <a:r>
                        <a:rPr lang="ja-JP" sz="1100">
                          <a:solidFill>
                            <a:schemeClr val="tx1"/>
                          </a:solidFill>
                        </a:rPr>
                        <a:t>4.7</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cCR</a:t>
                      </a:r>
                    </a:p>
                  </a:txBody>
                  <a:tcPr marL="36000" marR="36000" marT="36000" marB="36000" anchor="ctr"/>
                </a:tc>
                <a:extLst>
                  <a:ext uri="{0D108BD9-81ED-4DB2-BD59-A6C34878D82A}">
                    <a16:rowId xmlns:a16="http://schemas.microsoft.com/office/drawing/2014/main" val="657303917"/>
                  </a:ext>
                </a:extLst>
              </a:tr>
              <a:tr h="151866">
                <a:tc>
                  <a:txBody>
                    <a:bodyPr/>
                    <a:lstStyle/>
                    <a:p>
                      <a:pPr algn="l"/>
                      <a:r>
                        <a:rPr lang="ja-JP" sz="1100">
                          <a:solidFill>
                            <a:schemeClr val="tx1"/>
                          </a:solidFill>
                        </a:rPr>
                        <a:t>12</a:t>
                      </a:r>
                    </a:p>
                  </a:txBody>
                  <a:tcPr marL="144000" marR="36000" marT="36000" marB="36000" anchor="ctr"/>
                </a:tc>
                <a:tc>
                  <a:txBody>
                    <a:bodyPr/>
                    <a:lstStyle/>
                    <a:p>
                      <a:pPr algn="ctr"/>
                      <a:r>
                        <a:rPr lang="ja-JP" sz="1100">
                          <a:solidFill>
                            <a:schemeClr val="tx1"/>
                          </a:solidFill>
                        </a:rPr>
                        <a:t>27</a:t>
                      </a:r>
                    </a:p>
                  </a:txBody>
                  <a:tcPr marL="36000" marR="36000" marT="36000" marB="36000" anchor="ctr"/>
                </a:tc>
                <a:tc>
                  <a:txBody>
                    <a:bodyPr/>
                    <a:lstStyle/>
                    <a:p>
                      <a:pPr algn="ctr"/>
                      <a:r>
                        <a:rPr lang="ja-JP" sz="1100">
                          <a:solidFill>
                            <a:schemeClr val="tx1"/>
                          </a:solidFill>
                        </a:rPr>
                        <a:t>T3</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N+</a:t>
                      </a:r>
                    </a:p>
                  </a:txBody>
                  <a:tcPr marL="36000" marR="36000" marT="36000" marB="36000" anchor="ctr"/>
                </a:tc>
                <a:tc>
                  <a:txBody>
                    <a:bodyPr/>
                    <a:lstStyle/>
                    <a:p>
                      <a:pPr algn="ctr"/>
                      <a:r>
                        <a:rPr lang="ja-JP" sz="1100">
                          <a:solidFill>
                            <a:schemeClr val="tx1"/>
                          </a:solidFill>
                        </a:rPr>
                        <a:t>4.4</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cCR</a:t>
                      </a:r>
                    </a:p>
                  </a:txBody>
                  <a:tcPr marL="36000" marR="36000" marT="36000" marB="36000" anchor="ctr"/>
                </a:tc>
                <a:extLst>
                  <a:ext uri="{0D108BD9-81ED-4DB2-BD59-A6C34878D82A}">
                    <a16:rowId xmlns:a16="http://schemas.microsoft.com/office/drawing/2014/main" val="3675279855"/>
                  </a:ext>
                </a:extLst>
              </a:tr>
              <a:tr h="151866">
                <a:tc>
                  <a:txBody>
                    <a:bodyPr/>
                    <a:lstStyle/>
                    <a:p>
                      <a:pPr algn="l"/>
                      <a:r>
                        <a:rPr lang="ja-JP" sz="1100">
                          <a:solidFill>
                            <a:schemeClr val="tx1"/>
                          </a:solidFill>
                        </a:rPr>
                        <a:t>13</a:t>
                      </a:r>
                    </a:p>
                  </a:txBody>
                  <a:tcPr marL="144000" marR="36000" marT="36000" marB="36000" anchor="ctr"/>
                </a:tc>
                <a:tc>
                  <a:txBody>
                    <a:bodyPr/>
                    <a:lstStyle/>
                    <a:p>
                      <a:pPr algn="ctr"/>
                      <a:r>
                        <a:rPr lang="ja-JP" sz="1100">
                          <a:solidFill>
                            <a:schemeClr val="tx1"/>
                          </a:solidFill>
                        </a:rPr>
                        <a:t>26</a:t>
                      </a:r>
                    </a:p>
                  </a:txBody>
                  <a:tcPr marL="36000" marR="36000" marT="36000" marB="36000" anchor="ctr"/>
                </a:tc>
                <a:tc>
                  <a:txBody>
                    <a:bodyPr/>
                    <a:lstStyle/>
                    <a:p>
                      <a:pPr algn="ctr"/>
                      <a:r>
                        <a:rPr lang="ja-JP" sz="1100">
                          <a:solidFill>
                            <a:schemeClr val="tx1"/>
                          </a:solidFill>
                        </a:rPr>
                        <a:t>T3</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N+</a:t>
                      </a:r>
                    </a:p>
                  </a:txBody>
                  <a:tcPr marL="36000" marR="36000" marT="36000" marB="36000" anchor="ctr"/>
                </a:tc>
                <a:tc>
                  <a:txBody>
                    <a:bodyPr/>
                    <a:lstStyle/>
                    <a:p>
                      <a:pPr algn="ctr"/>
                      <a:r>
                        <a:rPr lang="ja-JP" sz="1100">
                          <a:solidFill>
                            <a:schemeClr val="tx1"/>
                          </a:solidFill>
                        </a:rPr>
                        <a:t>0.8</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cCR</a:t>
                      </a:r>
                    </a:p>
                  </a:txBody>
                  <a:tcPr marL="36000" marR="36000" marT="36000" marB="36000" anchor="ctr"/>
                </a:tc>
                <a:extLst>
                  <a:ext uri="{0D108BD9-81ED-4DB2-BD59-A6C34878D82A}">
                    <a16:rowId xmlns:a16="http://schemas.microsoft.com/office/drawing/2014/main" val="577649319"/>
                  </a:ext>
                </a:extLst>
              </a:tr>
              <a:tr h="151866">
                <a:tc>
                  <a:txBody>
                    <a:bodyPr/>
                    <a:lstStyle/>
                    <a:p>
                      <a:pPr algn="l"/>
                      <a:r>
                        <a:rPr lang="ja-JP" sz="1100">
                          <a:solidFill>
                            <a:schemeClr val="tx1"/>
                          </a:solidFill>
                        </a:rPr>
                        <a:t>14</a:t>
                      </a:r>
                    </a:p>
                  </a:txBody>
                  <a:tcPr marL="144000" marR="36000" marT="36000" marB="36000" anchor="ctr"/>
                </a:tc>
                <a:tc>
                  <a:txBody>
                    <a:bodyPr/>
                    <a:lstStyle/>
                    <a:p>
                      <a:pPr algn="ctr"/>
                      <a:r>
                        <a:rPr lang="ja-JP" sz="1100">
                          <a:solidFill>
                            <a:schemeClr val="tx1"/>
                          </a:solidFill>
                        </a:rPr>
                        <a:t>43</a:t>
                      </a:r>
                    </a:p>
                  </a:txBody>
                  <a:tcPr marL="36000" marR="36000" marT="36000" marB="36000" anchor="ctr"/>
                </a:tc>
                <a:tc>
                  <a:txBody>
                    <a:bodyPr/>
                    <a:lstStyle/>
                    <a:p>
                      <a:pPr algn="ctr"/>
                      <a:r>
                        <a:rPr lang="ja-JP" sz="1100">
                          <a:solidFill>
                            <a:schemeClr val="tx1"/>
                          </a:solidFill>
                        </a:rPr>
                        <a:t>T3</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100">
                          <a:solidFill>
                            <a:schemeClr val="tx1"/>
                          </a:solidFill>
                        </a:rPr>
                        <a:t>N+</a:t>
                      </a:r>
                    </a:p>
                  </a:txBody>
                  <a:tcPr marL="36000" marR="36000" marT="36000" marB="36000" anchor="ctr"/>
                </a:tc>
                <a:tc>
                  <a:txBody>
                    <a:bodyPr/>
                    <a:lstStyle/>
                    <a:p>
                      <a:pPr algn="ctr"/>
                      <a:r>
                        <a:rPr lang="ja-JP" sz="1100">
                          <a:solidFill>
                            <a:schemeClr val="tx1"/>
                          </a:solidFill>
                        </a:rPr>
                        <a:t>0.7</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a:solidFill>
                            <a:schemeClr val="tx1"/>
                          </a:solidFill>
                        </a:rPr>
                        <a:t>CR</a:t>
                      </a:r>
                    </a:p>
                  </a:txBody>
                  <a:tcPr marL="36000" marR="36000" marT="36000" marB="36000" anchor="ctr"/>
                </a:tc>
                <a:tc>
                  <a:txBody>
                    <a:bodyPr/>
                    <a:lstStyle/>
                    <a:p>
                      <a:pPr algn="ctr"/>
                      <a:r>
                        <a:rPr lang="ja-JP" sz="1100" dirty="0">
                          <a:solidFill>
                            <a:schemeClr val="tx1"/>
                          </a:solidFill>
                        </a:rPr>
                        <a:t>cCR</a:t>
                      </a:r>
                    </a:p>
                  </a:txBody>
                  <a:tcPr marL="36000" marR="36000" marT="36000" marB="36000" anchor="ctr"/>
                </a:tc>
                <a:extLst>
                  <a:ext uri="{0D108BD9-81ED-4DB2-BD59-A6C34878D82A}">
                    <a16:rowId xmlns:a16="http://schemas.microsoft.com/office/drawing/2014/main" val="2188757780"/>
                  </a:ext>
                </a:extLst>
              </a:tr>
            </a:tbl>
          </a:graphicData>
        </a:graphic>
      </p:graphicFrame>
      <p:grpSp>
        <p:nvGrpSpPr>
          <p:cNvPr id="8" name="Group 7">
            <a:extLst>
              <a:ext uri="{FF2B5EF4-FFF2-40B4-BE49-F238E27FC236}">
                <a16:creationId xmlns:a16="http://schemas.microsoft.com/office/drawing/2014/main" id="{E0882927-7901-8C55-733D-4596ACD5C74F}"/>
              </a:ext>
            </a:extLst>
          </p:cNvPr>
          <p:cNvGrpSpPr/>
          <p:nvPr/>
        </p:nvGrpSpPr>
        <p:grpSpPr>
          <a:xfrm>
            <a:off x="6443606" y="1754336"/>
            <a:ext cx="5740650" cy="4431534"/>
            <a:chOff x="6443606" y="1754336"/>
            <a:chExt cx="5740650" cy="4431534"/>
          </a:xfrm>
        </p:grpSpPr>
        <p:sp>
          <p:nvSpPr>
            <p:cNvPr id="9" name="TextBox 8">
              <a:extLst>
                <a:ext uri="{FF2B5EF4-FFF2-40B4-BE49-F238E27FC236}">
                  <a16:creationId xmlns:a16="http://schemas.microsoft.com/office/drawing/2014/main" id="{BDBAB2CE-A805-0C50-16DF-58324EE5CD23}"/>
                </a:ext>
              </a:extLst>
            </p:cNvPr>
            <p:cNvSpPr txBox="1"/>
            <p:nvPr/>
          </p:nvSpPr>
          <p:spPr>
            <a:xfrm>
              <a:off x="6613622" y="2232660"/>
              <a:ext cx="341760" cy="3139321"/>
            </a:xfrm>
            <a:prstGeom prst="rect">
              <a:avLst/>
            </a:prstGeom>
            <a:noFill/>
          </p:spPr>
          <p:txBody>
            <a:bodyPr wrap="none" rtlCol="0">
              <a:noAutofit/>
            </a:bodyPr>
            <a:lstStyle/>
            <a:p>
              <a:pPr algn="r"/>
              <a:r>
                <a:rPr lang="ja-JP" sz="1200" dirty="0"/>
                <a:t>1</a:t>
              </a:r>
            </a:p>
            <a:p>
              <a:pPr algn="r"/>
              <a:r>
                <a:rPr lang="ja-JP" sz="1200" dirty="0"/>
                <a:t>3</a:t>
              </a:r>
            </a:p>
            <a:p>
              <a:pPr algn="r"/>
              <a:r>
                <a:rPr lang="ja-JP" sz="1200" dirty="0"/>
                <a:t>4</a:t>
              </a:r>
            </a:p>
            <a:p>
              <a:pPr algn="r"/>
              <a:r>
                <a:rPr lang="ja-JP" sz="1200" dirty="0"/>
                <a:t>2</a:t>
              </a:r>
            </a:p>
            <a:p>
              <a:pPr algn="r"/>
              <a:r>
                <a:rPr lang="ja-JP" sz="1200" dirty="0"/>
                <a:t>6</a:t>
              </a:r>
            </a:p>
            <a:p>
              <a:pPr algn="r"/>
              <a:r>
                <a:rPr lang="ja-JP" sz="1200" dirty="0"/>
                <a:t>7</a:t>
              </a:r>
            </a:p>
            <a:p>
              <a:pPr algn="r"/>
              <a:r>
                <a:rPr lang="ja-JP" sz="1200" dirty="0"/>
                <a:t>5</a:t>
              </a:r>
            </a:p>
            <a:p>
              <a:pPr algn="r"/>
              <a:r>
                <a:rPr lang="ja-JP" sz="1200" dirty="0"/>
                <a:t>9</a:t>
              </a:r>
            </a:p>
            <a:p>
              <a:pPr algn="r"/>
              <a:r>
                <a:rPr lang="ja-JP" sz="1200" dirty="0"/>
                <a:t>8</a:t>
              </a:r>
            </a:p>
            <a:p>
              <a:pPr algn="r"/>
              <a:r>
                <a:rPr lang="ja-JP" sz="1200" dirty="0"/>
                <a:t>11</a:t>
              </a:r>
            </a:p>
            <a:p>
              <a:pPr algn="r"/>
              <a:r>
                <a:rPr lang="ja-JP" sz="1200" dirty="0"/>
                <a:t>12</a:t>
              </a:r>
            </a:p>
            <a:p>
              <a:pPr algn="r"/>
              <a:r>
                <a:rPr lang="ja-JP" sz="1200" dirty="0"/>
                <a:t>10</a:t>
              </a:r>
            </a:p>
            <a:p>
              <a:pPr algn="r"/>
              <a:r>
                <a:rPr lang="ja-JP" sz="1200" dirty="0"/>
                <a:t>13</a:t>
              </a:r>
            </a:p>
            <a:p>
              <a:pPr algn="r"/>
              <a:r>
                <a:rPr lang="ja-JP" sz="1200" dirty="0"/>
                <a:t>14</a:t>
              </a:r>
            </a:p>
            <a:p>
              <a:pPr algn="r"/>
              <a:r>
                <a:rPr lang="ja-JP" sz="1200" dirty="0"/>
                <a:t>15</a:t>
              </a:r>
            </a:p>
            <a:p>
              <a:pPr algn="r"/>
              <a:r>
                <a:rPr lang="ja-JP" sz="1200" dirty="0"/>
                <a:t>16</a:t>
              </a:r>
            </a:p>
            <a:p>
              <a:pPr algn="r"/>
              <a:r>
                <a:rPr lang="ja-JP" sz="1200" dirty="0"/>
                <a:t>17</a:t>
              </a:r>
            </a:p>
            <a:p>
              <a:pPr algn="r"/>
              <a:r>
                <a:rPr lang="ja-JP" sz="1200" dirty="0"/>
                <a:t>18</a:t>
              </a:r>
            </a:p>
          </p:txBody>
        </p:sp>
        <p:sp>
          <p:nvSpPr>
            <p:cNvPr id="10" name="TextBox 9">
              <a:extLst>
                <a:ext uri="{FF2B5EF4-FFF2-40B4-BE49-F238E27FC236}">
                  <a16:creationId xmlns:a16="http://schemas.microsoft.com/office/drawing/2014/main" id="{57F006CE-4479-2081-1854-E13EA2B94887}"/>
                </a:ext>
              </a:extLst>
            </p:cNvPr>
            <p:cNvSpPr txBox="1"/>
            <p:nvPr/>
          </p:nvSpPr>
          <p:spPr>
            <a:xfrm rot="16200000">
              <a:off x="6258940" y="3825240"/>
              <a:ext cx="646331" cy="276999"/>
            </a:xfrm>
            <a:prstGeom prst="rect">
              <a:avLst/>
            </a:prstGeom>
            <a:noFill/>
          </p:spPr>
          <p:txBody>
            <a:bodyPr wrap="none" rtlCol="0">
              <a:spAutoFit/>
            </a:bodyPr>
            <a:lstStyle/>
            <a:p>
              <a:pPr algn="ctr"/>
              <a:r>
                <a:rPr lang="ja-JP" sz="1200" dirty="0"/>
                <a:t>患者ID</a:t>
              </a:r>
            </a:p>
          </p:txBody>
        </p:sp>
        <p:grpSp>
          <p:nvGrpSpPr>
            <p:cNvPr id="11" name="Group 10">
              <a:extLst>
                <a:ext uri="{FF2B5EF4-FFF2-40B4-BE49-F238E27FC236}">
                  <a16:creationId xmlns:a16="http://schemas.microsoft.com/office/drawing/2014/main" id="{1693BCA3-C78C-6B47-BC9B-91486F918719}"/>
                </a:ext>
              </a:extLst>
            </p:cNvPr>
            <p:cNvGrpSpPr/>
            <p:nvPr/>
          </p:nvGrpSpPr>
          <p:grpSpPr>
            <a:xfrm>
              <a:off x="6872345" y="5577469"/>
              <a:ext cx="5085517" cy="313980"/>
              <a:chOff x="1501914" y="5303149"/>
              <a:chExt cx="3902577" cy="313980"/>
            </a:xfrm>
          </p:grpSpPr>
          <p:sp>
            <p:nvSpPr>
              <p:cNvPr id="55" name="Line 21">
                <a:extLst>
                  <a:ext uri="{FF2B5EF4-FFF2-40B4-BE49-F238E27FC236}">
                    <a16:creationId xmlns:a16="http://schemas.microsoft.com/office/drawing/2014/main" id="{F116C4B9-5251-68B1-F91C-3B085D00CCA9}"/>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8CDFD9C5-D7F1-71CC-D99F-4B79F5777894}"/>
                  </a:ext>
                </a:extLst>
              </p:cNvPr>
              <p:cNvSpPr txBox="1"/>
              <p:nvPr/>
            </p:nvSpPr>
            <p:spPr>
              <a:xfrm>
                <a:off x="5228147" y="5375149"/>
                <a:ext cx="176344"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30</a:t>
                </a:r>
              </a:p>
            </p:txBody>
          </p:sp>
          <p:sp>
            <p:nvSpPr>
              <p:cNvPr id="57" name="Line 21">
                <a:extLst>
                  <a:ext uri="{FF2B5EF4-FFF2-40B4-BE49-F238E27FC236}">
                    <a16:creationId xmlns:a16="http://schemas.microsoft.com/office/drawing/2014/main" id="{234A674C-3022-2C87-0967-EAB054B23139}"/>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D993FE89-E56D-58FF-3335-EAA5C37E865E}"/>
                  </a:ext>
                </a:extLst>
              </p:cNvPr>
              <p:cNvSpPr txBox="1"/>
              <p:nvPr/>
            </p:nvSpPr>
            <p:spPr>
              <a:xfrm>
                <a:off x="4852509" y="5375149"/>
                <a:ext cx="176344"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27</a:t>
                </a:r>
              </a:p>
            </p:txBody>
          </p:sp>
          <p:sp>
            <p:nvSpPr>
              <p:cNvPr id="59" name="Line 21">
                <a:extLst>
                  <a:ext uri="{FF2B5EF4-FFF2-40B4-BE49-F238E27FC236}">
                    <a16:creationId xmlns:a16="http://schemas.microsoft.com/office/drawing/2014/main" id="{27016D84-C5EC-75BC-D547-1E726ABC6533}"/>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8E4495A7-10C4-B174-775F-60EE114547A0}"/>
                  </a:ext>
                </a:extLst>
              </p:cNvPr>
              <p:cNvSpPr txBox="1"/>
              <p:nvPr/>
            </p:nvSpPr>
            <p:spPr>
              <a:xfrm>
                <a:off x="4476873" y="5375149"/>
                <a:ext cx="176344"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24</a:t>
                </a:r>
              </a:p>
            </p:txBody>
          </p:sp>
          <p:sp>
            <p:nvSpPr>
              <p:cNvPr id="61" name="Line 21">
                <a:extLst>
                  <a:ext uri="{FF2B5EF4-FFF2-40B4-BE49-F238E27FC236}">
                    <a16:creationId xmlns:a16="http://schemas.microsoft.com/office/drawing/2014/main" id="{A581B7A8-28AC-254E-1A0C-A8AFB4A03A7D}"/>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B4EA14C9-C8B9-C59C-F081-26FDEF80E523}"/>
                  </a:ext>
                </a:extLst>
              </p:cNvPr>
              <p:cNvSpPr txBox="1"/>
              <p:nvPr/>
            </p:nvSpPr>
            <p:spPr>
              <a:xfrm>
                <a:off x="4101236" y="5375149"/>
                <a:ext cx="176344"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21</a:t>
                </a:r>
              </a:p>
            </p:txBody>
          </p:sp>
          <p:sp>
            <p:nvSpPr>
              <p:cNvPr id="63" name="Line 21">
                <a:extLst>
                  <a:ext uri="{FF2B5EF4-FFF2-40B4-BE49-F238E27FC236}">
                    <a16:creationId xmlns:a16="http://schemas.microsoft.com/office/drawing/2014/main" id="{A2784470-1751-70CA-F976-FF666C64427A}"/>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DFA47923-74E4-953D-2545-D0D3DAA56A99}"/>
                  </a:ext>
                </a:extLst>
              </p:cNvPr>
              <p:cNvSpPr txBox="1"/>
              <p:nvPr/>
            </p:nvSpPr>
            <p:spPr>
              <a:xfrm>
                <a:off x="3725600" y="5375149"/>
                <a:ext cx="176344"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18</a:t>
                </a:r>
              </a:p>
            </p:txBody>
          </p:sp>
          <p:sp>
            <p:nvSpPr>
              <p:cNvPr id="65" name="Line 21">
                <a:extLst>
                  <a:ext uri="{FF2B5EF4-FFF2-40B4-BE49-F238E27FC236}">
                    <a16:creationId xmlns:a16="http://schemas.microsoft.com/office/drawing/2014/main" id="{89260C7C-631D-4C1A-4326-EE0030DA6D0B}"/>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2E298EBB-595E-D724-3CBB-DA8EDB26338A}"/>
                  </a:ext>
                </a:extLst>
              </p:cNvPr>
              <p:cNvSpPr txBox="1"/>
              <p:nvPr/>
            </p:nvSpPr>
            <p:spPr>
              <a:xfrm>
                <a:off x="3349962" y="5375149"/>
                <a:ext cx="176344"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15</a:t>
                </a:r>
              </a:p>
            </p:txBody>
          </p:sp>
          <p:sp>
            <p:nvSpPr>
              <p:cNvPr id="67" name="Line 21">
                <a:extLst>
                  <a:ext uri="{FF2B5EF4-FFF2-40B4-BE49-F238E27FC236}">
                    <a16:creationId xmlns:a16="http://schemas.microsoft.com/office/drawing/2014/main" id="{76C35DF4-F871-9299-A361-706D96340474}"/>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ED11F649-2B44-7AD3-082C-FF411EEEEF8D}"/>
                  </a:ext>
                </a:extLst>
              </p:cNvPr>
              <p:cNvSpPr txBox="1"/>
              <p:nvPr/>
            </p:nvSpPr>
            <p:spPr>
              <a:xfrm>
                <a:off x="2974326" y="5375149"/>
                <a:ext cx="176344"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12</a:t>
                </a:r>
              </a:p>
            </p:txBody>
          </p:sp>
          <p:sp>
            <p:nvSpPr>
              <p:cNvPr id="69" name="Line 21">
                <a:extLst>
                  <a:ext uri="{FF2B5EF4-FFF2-40B4-BE49-F238E27FC236}">
                    <a16:creationId xmlns:a16="http://schemas.microsoft.com/office/drawing/2014/main" id="{CA03E024-28EA-0590-CD77-1A1BB9D52DEF}"/>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39DDB179-3933-801A-9FEB-363481356D1B}"/>
                  </a:ext>
                </a:extLst>
              </p:cNvPr>
              <p:cNvSpPr txBox="1"/>
              <p:nvPr/>
            </p:nvSpPr>
            <p:spPr>
              <a:xfrm>
                <a:off x="2628826" y="5375149"/>
                <a:ext cx="116069"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9</a:t>
                </a:r>
              </a:p>
            </p:txBody>
          </p:sp>
          <p:sp>
            <p:nvSpPr>
              <p:cNvPr id="71" name="Line 21">
                <a:extLst>
                  <a:ext uri="{FF2B5EF4-FFF2-40B4-BE49-F238E27FC236}">
                    <a16:creationId xmlns:a16="http://schemas.microsoft.com/office/drawing/2014/main" id="{CE4202A1-ED23-539F-06CB-9BE3E1B5C9FA}"/>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7826D3D1-CC83-F8CC-1146-564186A1F2B8}"/>
                  </a:ext>
                </a:extLst>
              </p:cNvPr>
              <p:cNvSpPr txBox="1"/>
              <p:nvPr/>
            </p:nvSpPr>
            <p:spPr>
              <a:xfrm>
                <a:off x="2253188" y="5375149"/>
                <a:ext cx="116069"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6</a:t>
                </a:r>
              </a:p>
            </p:txBody>
          </p:sp>
          <p:sp>
            <p:nvSpPr>
              <p:cNvPr id="73" name="Line 21">
                <a:extLst>
                  <a:ext uri="{FF2B5EF4-FFF2-40B4-BE49-F238E27FC236}">
                    <a16:creationId xmlns:a16="http://schemas.microsoft.com/office/drawing/2014/main" id="{F61EE45A-448C-45E0-620D-FC406EB338DE}"/>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B0898684-C894-80C1-10EE-B87746D47253}"/>
                  </a:ext>
                </a:extLst>
              </p:cNvPr>
              <p:cNvSpPr txBox="1"/>
              <p:nvPr/>
            </p:nvSpPr>
            <p:spPr>
              <a:xfrm>
                <a:off x="1877551" y="5375149"/>
                <a:ext cx="116069"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3</a:t>
                </a:r>
              </a:p>
            </p:txBody>
          </p:sp>
          <p:sp>
            <p:nvSpPr>
              <p:cNvPr id="75" name="Line 21">
                <a:extLst>
                  <a:ext uri="{FF2B5EF4-FFF2-40B4-BE49-F238E27FC236}">
                    <a16:creationId xmlns:a16="http://schemas.microsoft.com/office/drawing/2014/main" id="{F8623AA6-137C-0430-A5CC-F627EEFB7760}"/>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35EFA18C-59C2-6E26-0935-68F573F6AC51}"/>
                  </a:ext>
                </a:extLst>
              </p:cNvPr>
              <p:cNvSpPr txBox="1"/>
              <p:nvPr/>
            </p:nvSpPr>
            <p:spPr>
              <a:xfrm>
                <a:off x="1501914" y="5375149"/>
                <a:ext cx="116069" cy="241980"/>
              </a:xfrm>
              <a:prstGeom prst="rect">
                <a:avLst/>
              </a:prstGeom>
              <a:noFill/>
            </p:spPr>
            <p:txBody>
              <a:bodyPr wrap="none" lIns="36000" tIns="36000" rIns="36000" bIns="36000" rtlCol="0" anchor="t" anchorCtr="0">
                <a:spAutoFit/>
              </a:bodyPr>
              <a:lstStyle/>
              <a:p>
                <a:pPr algn="ctr"/>
                <a:r>
                  <a:rPr lang="ja-JP" sz="1100">
                    <a:solidFill>
                      <a:srgbClr val="4D4D4D"/>
                    </a:solidFill>
                    <a:latin typeface="Arial" panose="020B0604020202020204" pitchFamily="34" charset="0"/>
                    <a:ea typeface="MS Mincho"/>
                    <a:cs typeface="Arial" panose="020B0604020202020204" pitchFamily="34" charset="0"/>
                  </a:rPr>
                  <a:t>0</a:t>
                </a:r>
              </a:p>
            </p:txBody>
          </p:sp>
        </p:grpSp>
        <p:sp>
          <p:nvSpPr>
            <p:cNvPr id="12" name="TextBox 11">
              <a:extLst>
                <a:ext uri="{FF2B5EF4-FFF2-40B4-BE49-F238E27FC236}">
                  <a16:creationId xmlns:a16="http://schemas.microsoft.com/office/drawing/2014/main" id="{45D816E2-D03B-57F8-AE5B-35DBC4DE7533}"/>
                </a:ext>
              </a:extLst>
            </p:cNvPr>
            <p:cNvSpPr txBox="1"/>
            <p:nvPr/>
          </p:nvSpPr>
          <p:spPr>
            <a:xfrm>
              <a:off x="9121118" y="5924260"/>
              <a:ext cx="889987" cy="261610"/>
            </a:xfrm>
            <a:prstGeom prst="rect">
              <a:avLst/>
            </a:prstGeom>
            <a:noFill/>
          </p:spPr>
          <p:txBody>
            <a:bodyPr wrap="none" rtlCol="0">
              <a:spAutoFit/>
            </a:bodyPr>
            <a:lstStyle/>
            <a:p>
              <a:pPr algn="ctr" fontAlgn="base">
                <a:spcBef>
                  <a:spcPct val="0"/>
                </a:spcBef>
                <a:spcAft>
                  <a:spcPct val="0"/>
                </a:spcAft>
              </a:pPr>
              <a:r>
                <a:rPr lang="ja-JP" sz="1100">
                  <a:solidFill>
                    <a:srgbClr val="4D4D4D"/>
                  </a:solidFill>
                  <a:latin typeface="Arial" panose="020B0604020202020204" pitchFamily="34" charset="0"/>
                  <a:ea typeface="MS Mincho"/>
                  <a:cs typeface="Arial" panose="020B0604020202020204" pitchFamily="34" charset="0"/>
                </a:rPr>
                <a:t>期間、月数</a:t>
              </a:r>
            </a:p>
          </p:txBody>
        </p:sp>
        <p:sp>
          <p:nvSpPr>
            <p:cNvPr id="13" name="TextBox 12">
              <a:extLst>
                <a:ext uri="{FF2B5EF4-FFF2-40B4-BE49-F238E27FC236}">
                  <a16:creationId xmlns:a16="http://schemas.microsoft.com/office/drawing/2014/main" id="{DCAE9304-BA00-BEBB-6B11-C2E7BB7E4C59}"/>
                </a:ext>
              </a:extLst>
            </p:cNvPr>
            <p:cNvSpPr txBox="1"/>
            <p:nvPr/>
          </p:nvSpPr>
          <p:spPr>
            <a:xfrm>
              <a:off x="6906451" y="1754336"/>
              <a:ext cx="1031051" cy="430887"/>
            </a:xfrm>
            <a:prstGeom prst="rect">
              <a:avLst/>
            </a:prstGeom>
            <a:noFill/>
          </p:spPr>
          <p:txBody>
            <a:bodyPr wrap="none" rtlCol="0">
              <a:spAutoFit/>
            </a:bodyPr>
            <a:lstStyle/>
            <a:p>
              <a:pPr algn="ctr" fontAlgn="base">
                <a:spcBef>
                  <a:spcPct val="0"/>
                </a:spcBef>
                <a:spcAft>
                  <a:spcPct val="0"/>
                </a:spcAft>
              </a:pPr>
              <a:r>
                <a:rPr lang="ja-JP" sz="1100">
                  <a:solidFill>
                    <a:srgbClr val="4D4D4D"/>
                  </a:solidFill>
                  <a:latin typeface="Arial" panose="020B0604020202020204" pitchFamily="34" charset="0"/>
                  <a:ea typeface="MS Mincho"/>
                  <a:cs typeface="Arial" panose="020B0604020202020204" pitchFamily="34" charset="0"/>
                </a:rPr>
                <a:t>ドスタリマブ</a:t>
              </a:r>
            </a:p>
            <a:p>
              <a:pPr algn="ctr" fontAlgn="base">
                <a:spcBef>
                  <a:spcPct val="0"/>
                </a:spcBef>
                <a:spcAft>
                  <a:spcPct val="0"/>
                </a:spcAft>
              </a:pPr>
              <a:r>
                <a:rPr lang="ja-JP" sz="1100">
                  <a:solidFill>
                    <a:srgbClr val="4D4D4D"/>
                  </a:solidFill>
                  <a:latin typeface="Arial" panose="020B0604020202020204" pitchFamily="34" charset="0"/>
                  <a:ea typeface="MS Mincho"/>
                  <a:cs typeface="Arial" panose="020B0604020202020204" pitchFamily="34" charset="0"/>
                </a:rPr>
                <a:t>治療</a:t>
              </a:r>
            </a:p>
          </p:txBody>
        </p:sp>
        <p:sp>
          <p:nvSpPr>
            <p:cNvPr id="14" name="TextBox 13">
              <a:extLst>
                <a:ext uri="{FF2B5EF4-FFF2-40B4-BE49-F238E27FC236}">
                  <a16:creationId xmlns:a16="http://schemas.microsoft.com/office/drawing/2014/main" id="{1986331F-AA25-782F-0691-4435D1F6C298}"/>
                </a:ext>
              </a:extLst>
            </p:cNvPr>
            <p:cNvSpPr txBox="1"/>
            <p:nvPr/>
          </p:nvSpPr>
          <p:spPr>
            <a:xfrm>
              <a:off x="8884955" y="4435812"/>
              <a:ext cx="3299301" cy="261610"/>
            </a:xfrm>
            <a:prstGeom prst="rect">
              <a:avLst/>
            </a:prstGeom>
            <a:noFill/>
          </p:spPr>
          <p:txBody>
            <a:bodyPr wrap="none" rtlCol="0">
              <a:spAutoFit/>
            </a:bodyPr>
            <a:lstStyle/>
            <a:p>
              <a:r>
                <a:rPr lang="ja-JP" sz="1100"/>
                <a:t>フォローアップ期間の中央値: 6.8か月 (0.7–-23.8)</a:t>
              </a:r>
            </a:p>
          </p:txBody>
        </p:sp>
        <p:sp>
          <p:nvSpPr>
            <p:cNvPr id="15" name="TextBox 14">
              <a:extLst>
                <a:ext uri="{FF2B5EF4-FFF2-40B4-BE49-F238E27FC236}">
                  <a16:creationId xmlns:a16="http://schemas.microsoft.com/office/drawing/2014/main" id="{1A10318C-51A9-4ACF-5A60-80CA92386CB7}"/>
                </a:ext>
              </a:extLst>
            </p:cNvPr>
            <p:cNvSpPr txBox="1"/>
            <p:nvPr/>
          </p:nvSpPr>
          <p:spPr>
            <a:xfrm>
              <a:off x="8988864" y="4879158"/>
              <a:ext cx="1454244" cy="600164"/>
            </a:xfrm>
            <a:prstGeom prst="rect">
              <a:avLst/>
            </a:prstGeom>
            <a:noFill/>
          </p:spPr>
          <p:txBody>
            <a:bodyPr wrap="none" rtlCol="0">
              <a:spAutoFit/>
            </a:bodyPr>
            <a:lstStyle/>
            <a:p>
              <a:r>
                <a:rPr lang="ja-JP" sz="1100"/>
                <a:t>臨床的完全奏効</a:t>
              </a:r>
            </a:p>
            <a:p>
              <a:r>
                <a:rPr lang="ja-JP" sz="1100"/>
                <a:t>奏効</a:t>
              </a:r>
            </a:p>
            <a:p>
              <a:r>
                <a:rPr lang="ja-JP" sz="1100"/>
                <a:t>臨床的完全奏効時間</a:t>
              </a:r>
            </a:p>
          </p:txBody>
        </p:sp>
        <p:sp>
          <p:nvSpPr>
            <p:cNvPr id="16" name="Arrow: Right 36">
              <a:extLst>
                <a:ext uri="{FF2B5EF4-FFF2-40B4-BE49-F238E27FC236}">
                  <a16:creationId xmlns:a16="http://schemas.microsoft.com/office/drawing/2014/main" id="{3D8F8BE4-1F28-C320-9785-B5692801C9BD}"/>
                </a:ext>
              </a:extLst>
            </p:cNvPr>
            <p:cNvSpPr/>
            <p:nvPr/>
          </p:nvSpPr>
          <p:spPr>
            <a:xfrm>
              <a:off x="8794404" y="4961601"/>
              <a:ext cx="207818"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Arrow: Right 37">
              <a:extLst>
                <a:ext uri="{FF2B5EF4-FFF2-40B4-BE49-F238E27FC236}">
                  <a16:creationId xmlns:a16="http://schemas.microsoft.com/office/drawing/2014/main" id="{487A8435-BA5A-BA2F-E190-C92F528B28E1}"/>
                </a:ext>
              </a:extLst>
            </p:cNvPr>
            <p:cNvSpPr/>
            <p:nvPr/>
          </p:nvSpPr>
          <p:spPr>
            <a:xfrm>
              <a:off x="8794404" y="5144481"/>
              <a:ext cx="207818" cy="144000"/>
            </a:xfrm>
            <a:prstGeom prst="rightArrow">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8" name="Oval 17">
              <a:extLst>
                <a:ext uri="{FF2B5EF4-FFF2-40B4-BE49-F238E27FC236}">
                  <a16:creationId xmlns:a16="http://schemas.microsoft.com/office/drawing/2014/main" id="{9F029365-FFAC-17C2-020B-6983BECC97E7}"/>
                </a:ext>
              </a:extLst>
            </p:cNvPr>
            <p:cNvSpPr>
              <a:spLocks noChangeAspect="1"/>
            </p:cNvSpPr>
            <p:nvPr/>
          </p:nvSpPr>
          <p:spPr>
            <a:xfrm>
              <a:off x="8844316" y="5362575"/>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9" name="Arrow: Right 39">
              <a:extLst>
                <a:ext uri="{FF2B5EF4-FFF2-40B4-BE49-F238E27FC236}">
                  <a16:creationId xmlns:a16="http://schemas.microsoft.com/office/drawing/2014/main" id="{CB82C508-D492-A7EB-AE1D-4033CC3D0599}"/>
                </a:ext>
              </a:extLst>
            </p:cNvPr>
            <p:cNvSpPr/>
            <p:nvPr/>
          </p:nvSpPr>
          <p:spPr>
            <a:xfrm>
              <a:off x="6944339" y="2304126"/>
              <a:ext cx="4716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Arrow: Right 40">
              <a:extLst>
                <a:ext uri="{FF2B5EF4-FFF2-40B4-BE49-F238E27FC236}">
                  <a16:creationId xmlns:a16="http://schemas.microsoft.com/office/drawing/2014/main" id="{A919BF93-15A0-2529-F625-2C9399A2F21B}"/>
                </a:ext>
              </a:extLst>
            </p:cNvPr>
            <p:cNvSpPr/>
            <p:nvPr/>
          </p:nvSpPr>
          <p:spPr>
            <a:xfrm>
              <a:off x="6944339" y="2485101"/>
              <a:ext cx="4248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1" name="Arrow: Right 41">
              <a:extLst>
                <a:ext uri="{FF2B5EF4-FFF2-40B4-BE49-F238E27FC236}">
                  <a16:creationId xmlns:a16="http://schemas.microsoft.com/office/drawing/2014/main" id="{448729FF-8515-2E63-F714-6945EEAA9DEC}"/>
                </a:ext>
              </a:extLst>
            </p:cNvPr>
            <p:cNvSpPr/>
            <p:nvPr/>
          </p:nvSpPr>
          <p:spPr>
            <a:xfrm>
              <a:off x="6944339" y="2666076"/>
              <a:ext cx="4212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2" name="Arrow: Right 42">
              <a:extLst>
                <a:ext uri="{FF2B5EF4-FFF2-40B4-BE49-F238E27FC236}">
                  <a16:creationId xmlns:a16="http://schemas.microsoft.com/office/drawing/2014/main" id="{4F88EF57-908F-E182-7378-4E743AFF8E82}"/>
                </a:ext>
              </a:extLst>
            </p:cNvPr>
            <p:cNvSpPr/>
            <p:nvPr/>
          </p:nvSpPr>
          <p:spPr>
            <a:xfrm>
              <a:off x="6944339" y="2847051"/>
              <a:ext cx="4140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3" name="Arrow: Right 43">
              <a:extLst>
                <a:ext uri="{FF2B5EF4-FFF2-40B4-BE49-F238E27FC236}">
                  <a16:creationId xmlns:a16="http://schemas.microsoft.com/office/drawing/2014/main" id="{597A7E7A-CF14-DF22-DA33-EBB9F0B7FEB0}"/>
                </a:ext>
              </a:extLst>
            </p:cNvPr>
            <p:cNvSpPr/>
            <p:nvPr/>
          </p:nvSpPr>
          <p:spPr>
            <a:xfrm>
              <a:off x="6944339" y="3028026"/>
              <a:ext cx="2412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4" name="Arrow: Right 44">
              <a:extLst>
                <a:ext uri="{FF2B5EF4-FFF2-40B4-BE49-F238E27FC236}">
                  <a16:creationId xmlns:a16="http://schemas.microsoft.com/office/drawing/2014/main" id="{D0E1A035-3FFD-7FDB-4F33-3EC8A1393A61}"/>
                </a:ext>
              </a:extLst>
            </p:cNvPr>
            <p:cNvSpPr/>
            <p:nvPr/>
          </p:nvSpPr>
          <p:spPr>
            <a:xfrm>
              <a:off x="6944339" y="3209001"/>
              <a:ext cx="2376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5" name="Arrow: Right 45">
              <a:extLst>
                <a:ext uri="{FF2B5EF4-FFF2-40B4-BE49-F238E27FC236}">
                  <a16:creationId xmlns:a16="http://schemas.microsoft.com/office/drawing/2014/main" id="{55E098AF-DF9B-7A73-D9CB-064B2D4EA1EF}"/>
                </a:ext>
              </a:extLst>
            </p:cNvPr>
            <p:cNvSpPr/>
            <p:nvPr/>
          </p:nvSpPr>
          <p:spPr>
            <a:xfrm>
              <a:off x="6944339" y="3389976"/>
              <a:ext cx="2340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6" name="Arrow: Right 46">
              <a:extLst>
                <a:ext uri="{FF2B5EF4-FFF2-40B4-BE49-F238E27FC236}">
                  <a16:creationId xmlns:a16="http://schemas.microsoft.com/office/drawing/2014/main" id="{A9BF2857-D33D-CC6C-758A-74965E48397F}"/>
                </a:ext>
              </a:extLst>
            </p:cNvPr>
            <p:cNvSpPr/>
            <p:nvPr/>
          </p:nvSpPr>
          <p:spPr>
            <a:xfrm>
              <a:off x="6944339" y="3575714"/>
              <a:ext cx="1692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7" name="Arrow: Right 47">
              <a:extLst>
                <a:ext uri="{FF2B5EF4-FFF2-40B4-BE49-F238E27FC236}">
                  <a16:creationId xmlns:a16="http://schemas.microsoft.com/office/drawing/2014/main" id="{0EE5D78D-EB49-F840-1C8A-09BE6EBA281E}"/>
                </a:ext>
              </a:extLst>
            </p:cNvPr>
            <p:cNvSpPr/>
            <p:nvPr/>
          </p:nvSpPr>
          <p:spPr>
            <a:xfrm>
              <a:off x="6944339" y="3761452"/>
              <a:ext cx="1692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8" name="Arrow: Right 48">
              <a:extLst>
                <a:ext uri="{FF2B5EF4-FFF2-40B4-BE49-F238E27FC236}">
                  <a16:creationId xmlns:a16="http://schemas.microsoft.com/office/drawing/2014/main" id="{C9FFA600-B83B-FB7F-6CAA-6BC4E7198D1E}"/>
                </a:ext>
              </a:extLst>
            </p:cNvPr>
            <p:cNvSpPr/>
            <p:nvPr/>
          </p:nvSpPr>
          <p:spPr>
            <a:xfrm>
              <a:off x="6944339" y="3947190"/>
              <a:ext cx="1620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9" name="Arrow: Right 49">
              <a:extLst>
                <a:ext uri="{FF2B5EF4-FFF2-40B4-BE49-F238E27FC236}">
                  <a16:creationId xmlns:a16="http://schemas.microsoft.com/office/drawing/2014/main" id="{8917AC33-E026-16CC-B8F5-8BCC3160F89E}"/>
                </a:ext>
              </a:extLst>
            </p:cNvPr>
            <p:cNvSpPr/>
            <p:nvPr/>
          </p:nvSpPr>
          <p:spPr>
            <a:xfrm>
              <a:off x="6944339" y="4128165"/>
              <a:ext cx="1584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0" name="Arrow: Right 50">
              <a:extLst>
                <a:ext uri="{FF2B5EF4-FFF2-40B4-BE49-F238E27FC236}">
                  <a16:creationId xmlns:a16="http://schemas.microsoft.com/office/drawing/2014/main" id="{0174B6DD-14A1-8401-4784-D73084C94A89}"/>
                </a:ext>
              </a:extLst>
            </p:cNvPr>
            <p:cNvSpPr/>
            <p:nvPr/>
          </p:nvSpPr>
          <p:spPr>
            <a:xfrm>
              <a:off x="6944339" y="4309140"/>
              <a:ext cx="1116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1" name="Arrow: Right 51">
              <a:extLst>
                <a:ext uri="{FF2B5EF4-FFF2-40B4-BE49-F238E27FC236}">
                  <a16:creationId xmlns:a16="http://schemas.microsoft.com/office/drawing/2014/main" id="{92CE0D60-FCCA-68AF-48BA-DE2C20BD464F}"/>
                </a:ext>
              </a:extLst>
            </p:cNvPr>
            <p:cNvSpPr/>
            <p:nvPr/>
          </p:nvSpPr>
          <p:spPr>
            <a:xfrm>
              <a:off x="6944339" y="4494878"/>
              <a:ext cx="1080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2" name="Arrow: Right 52">
              <a:extLst>
                <a:ext uri="{FF2B5EF4-FFF2-40B4-BE49-F238E27FC236}">
                  <a16:creationId xmlns:a16="http://schemas.microsoft.com/office/drawing/2014/main" id="{522253D4-45D0-466E-83F3-531B801AD0DE}"/>
                </a:ext>
              </a:extLst>
            </p:cNvPr>
            <p:cNvSpPr/>
            <p:nvPr/>
          </p:nvSpPr>
          <p:spPr>
            <a:xfrm>
              <a:off x="6944339" y="4680616"/>
              <a:ext cx="1080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3" name="Arrow: Right 53">
              <a:extLst>
                <a:ext uri="{FF2B5EF4-FFF2-40B4-BE49-F238E27FC236}">
                  <a16:creationId xmlns:a16="http://schemas.microsoft.com/office/drawing/2014/main" id="{F7A63669-D135-4518-72D4-CBF0D20DA506}"/>
                </a:ext>
              </a:extLst>
            </p:cNvPr>
            <p:cNvSpPr/>
            <p:nvPr/>
          </p:nvSpPr>
          <p:spPr>
            <a:xfrm>
              <a:off x="6944339" y="4866354"/>
              <a:ext cx="756000" cy="144000"/>
            </a:xfrm>
            <a:prstGeom prst="rightArrow">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4" name="Arrow: Right 54">
              <a:extLst>
                <a:ext uri="{FF2B5EF4-FFF2-40B4-BE49-F238E27FC236}">
                  <a16:creationId xmlns:a16="http://schemas.microsoft.com/office/drawing/2014/main" id="{4DAB4B7C-298B-83F5-2AF3-B879AF99EF7F}"/>
                </a:ext>
              </a:extLst>
            </p:cNvPr>
            <p:cNvSpPr/>
            <p:nvPr/>
          </p:nvSpPr>
          <p:spPr>
            <a:xfrm>
              <a:off x="6944339" y="5052092"/>
              <a:ext cx="756000" cy="144000"/>
            </a:xfrm>
            <a:prstGeom prst="rightArrow">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5" name="Arrow: Right 55">
              <a:extLst>
                <a:ext uri="{FF2B5EF4-FFF2-40B4-BE49-F238E27FC236}">
                  <a16:creationId xmlns:a16="http://schemas.microsoft.com/office/drawing/2014/main" id="{30A9AAE0-238D-F9B6-CB34-D9E2206F64AE}"/>
                </a:ext>
              </a:extLst>
            </p:cNvPr>
            <p:cNvSpPr/>
            <p:nvPr/>
          </p:nvSpPr>
          <p:spPr>
            <a:xfrm>
              <a:off x="6944339" y="5237830"/>
              <a:ext cx="612000" cy="144000"/>
            </a:xfrm>
            <a:prstGeom prst="rightArrow">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6" name="Arrow: Right 56">
              <a:extLst>
                <a:ext uri="{FF2B5EF4-FFF2-40B4-BE49-F238E27FC236}">
                  <a16:creationId xmlns:a16="http://schemas.microsoft.com/office/drawing/2014/main" id="{49EEF2DE-786F-4CED-DD85-653BCCE40841}"/>
                </a:ext>
              </a:extLst>
            </p:cNvPr>
            <p:cNvSpPr/>
            <p:nvPr/>
          </p:nvSpPr>
          <p:spPr>
            <a:xfrm>
              <a:off x="6944339" y="5423568"/>
              <a:ext cx="612000" cy="144000"/>
            </a:xfrm>
            <a:prstGeom prst="rightArrow">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37" name="Straight Connector 36">
              <a:extLst>
                <a:ext uri="{FF2B5EF4-FFF2-40B4-BE49-F238E27FC236}">
                  <a16:creationId xmlns:a16="http://schemas.microsoft.com/office/drawing/2014/main" id="{170FA710-4759-80AA-B6D2-009B8798F203}"/>
                </a:ext>
              </a:extLst>
            </p:cNvPr>
            <p:cNvCxnSpPr>
              <a:cxnSpLocks/>
            </p:cNvCxnSpPr>
            <p:nvPr/>
          </p:nvCxnSpPr>
          <p:spPr>
            <a:xfrm flipH="1" flipV="1">
              <a:off x="7924800" y="2130418"/>
              <a:ext cx="6225" cy="3456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6AB2FCE0-8D2A-A579-95F4-55B1D2F528E8}"/>
                </a:ext>
              </a:extLst>
            </p:cNvPr>
            <p:cNvSpPr/>
            <p:nvPr/>
          </p:nvSpPr>
          <p:spPr>
            <a:xfrm>
              <a:off x="6959600" y="2195513"/>
              <a:ext cx="954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9" name="Oval 38">
              <a:extLst>
                <a:ext uri="{FF2B5EF4-FFF2-40B4-BE49-F238E27FC236}">
                  <a16:creationId xmlns:a16="http://schemas.microsoft.com/office/drawing/2014/main" id="{BFA470DC-FC2A-F9F8-2FD3-A9294720A9DA}"/>
                </a:ext>
              </a:extLst>
            </p:cNvPr>
            <p:cNvSpPr>
              <a:spLocks noChangeAspect="1"/>
            </p:cNvSpPr>
            <p:nvPr/>
          </p:nvSpPr>
          <p:spPr>
            <a:xfrm>
              <a:off x="7870537" y="2321245"/>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0" name="Oval 39">
              <a:extLst>
                <a:ext uri="{FF2B5EF4-FFF2-40B4-BE49-F238E27FC236}">
                  <a16:creationId xmlns:a16="http://schemas.microsoft.com/office/drawing/2014/main" id="{3813F0DF-B236-506D-4418-9DA3B88EBD53}"/>
                </a:ext>
              </a:extLst>
            </p:cNvPr>
            <p:cNvSpPr>
              <a:spLocks noChangeAspect="1"/>
            </p:cNvSpPr>
            <p:nvPr/>
          </p:nvSpPr>
          <p:spPr>
            <a:xfrm>
              <a:off x="7870680" y="2499364"/>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1" name="Oval 40">
              <a:extLst>
                <a:ext uri="{FF2B5EF4-FFF2-40B4-BE49-F238E27FC236}">
                  <a16:creationId xmlns:a16="http://schemas.microsoft.com/office/drawing/2014/main" id="{0CC57484-7730-C70C-7271-5DFD7551BFFB}"/>
                </a:ext>
              </a:extLst>
            </p:cNvPr>
            <p:cNvSpPr>
              <a:spLocks noChangeAspect="1"/>
            </p:cNvSpPr>
            <p:nvPr/>
          </p:nvSpPr>
          <p:spPr>
            <a:xfrm>
              <a:off x="7870823" y="2677483"/>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2" name="Oval 41">
              <a:extLst>
                <a:ext uri="{FF2B5EF4-FFF2-40B4-BE49-F238E27FC236}">
                  <a16:creationId xmlns:a16="http://schemas.microsoft.com/office/drawing/2014/main" id="{6355E3E4-8D7C-7DC9-4EAE-89B256751FCB}"/>
                </a:ext>
              </a:extLst>
            </p:cNvPr>
            <p:cNvSpPr>
              <a:spLocks noChangeAspect="1"/>
            </p:cNvSpPr>
            <p:nvPr/>
          </p:nvSpPr>
          <p:spPr>
            <a:xfrm>
              <a:off x="7870966" y="2860364"/>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3" name="Oval 42">
              <a:extLst>
                <a:ext uri="{FF2B5EF4-FFF2-40B4-BE49-F238E27FC236}">
                  <a16:creationId xmlns:a16="http://schemas.microsoft.com/office/drawing/2014/main" id="{65E27660-8F02-3230-6C90-AEA6CE6A72AF}"/>
                </a:ext>
              </a:extLst>
            </p:cNvPr>
            <p:cNvSpPr>
              <a:spLocks noChangeAspect="1"/>
            </p:cNvSpPr>
            <p:nvPr/>
          </p:nvSpPr>
          <p:spPr>
            <a:xfrm>
              <a:off x="7871109" y="3045626"/>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4" name="Oval 43">
              <a:extLst>
                <a:ext uri="{FF2B5EF4-FFF2-40B4-BE49-F238E27FC236}">
                  <a16:creationId xmlns:a16="http://schemas.microsoft.com/office/drawing/2014/main" id="{9A4E8074-4AAA-49D7-A7E2-F51595A393F4}"/>
                </a:ext>
              </a:extLst>
            </p:cNvPr>
            <p:cNvSpPr>
              <a:spLocks noChangeAspect="1"/>
            </p:cNvSpPr>
            <p:nvPr/>
          </p:nvSpPr>
          <p:spPr>
            <a:xfrm>
              <a:off x="7871252" y="3230888"/>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5" name="Oval 44">
              <a:extLst>
                <a:ext uri="{FF2B5EF4-FFF2-40B4-BE49-F238E27FC236}">
                  <a16:creationId xmlns:a16="http://schemas.microsoft.com/office/drawing/2014/main" id="{96C513DA-B36A-B002-43FC-1D758CDD57BE}"/>
                </a:ext>
              </a:extLst>
            </p:cNvPr>
            <p:cNvSpPr>
              <a:spLocks noChangeAspect="1"/>
            </p:cNvSpPr>
            <p:nvPr/>
          </p:nvSpPr>
          <p:spPr>
            <a:xfrm>
              <a:off x="7871748" y="3411388"/>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6" name="Oval 45">
              <a:extLst>
                <a:ext uri="{FF2B5EF4-FFF2-40B4-BE49-F238E27FC236}">
                  <a16:creationId xmlns:a16="http://schemas.microsoft.com/office/drawing/2014/main" id="{9AF63C89-DBAF-1873-6A38-72DB3CCE1589}"/>
                </a:ext>
              </a:extLst>
            </p:cNvPr>
            <p:cNvSpPr>
              <a:spLocks noChangeAspect="1"/>
            </p:cNvSpPr>
            <p:nvPr/>
          </p:nvSpPr>
          <p:spPr>
            <a:xfrm>
              <a:off x="7376234" y="3591888"/>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7" name="Oval 46">
              <a:extLst>
                <a:ext uri="{FF2B5EF4-FFF2-40B4-BE49-F238E27FC236}">
                  <a16:creationId xmlns:a16="http://schemas.microsoft.com/office/drawing/2014/main" id="{F3F21930-8D11-6803-FF50-FBBCAC782EE1}"/>
                </a:ext>
              </a:extLst>
            </p:cNvPr>
            <p:cNvSpPr>
              <a:spLocks noChangeAspect="1"/>
            </p:cNvSpPr>
            <p:nvPr/>
          </p:nvSpPr>
          <p:spPr>
            <a:xfrm>
              <a:off x="7871748" y="3774769"/>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8" name="Oval 47">
              <a:extLst>
                <a:ext uri="{FF2B5EF4-FFF2-40B4-BE49-F238E27FC236}">
                  <a16:creationId xmlns:a16="http://schemas.microsoft.com/office/drawing/2014/main" id="{90683049-9E20-EE1A-25D5-1686F0BF666D}"/>
                </a:ext>
              </a:extLst>
            </p:cNvPr>
            <p:cNvSpPr>
              <a:spLocks noChangeAspect="1"/>
            </p:cNvSpPr>
            <p:nvPr/>
          </p:nvSpPr>
          <p:spPr>
            <a:xfrm>
              <a:off x="7871748" y="3962412"/>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9" name="Oval 48">
              <a:extLst>
                <a:ext uri="{FF2B5EF4-FFF2-40B4-BE49-F238E27FC236}">
                  <a16:creationId xmlns:a16="http://schemas.microsoft.com/office/drawing/2014/main" id="{2DB733D2-524F-652A-5255-8F9A62E264A3}"/>
                </a:ext>
              </a:extLst>
            </p:cNvPr>
            <p:cNvSpPr>
              <a:spLocks noChangeAspect="1"/>
            </p:cNvSpPr>
            <p:nvPr/>
          </p:nvSpPr>
          <p:spPr>
            <a:xfrm>
              <a:off x="7871748" y="4150055"/>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0" name="Oval 49">
              <a:extLst>
                <a:ext uri="{FF2B5EF4-FFF2-40B4-BE49-F238E27FC236}">
                  <a16:creationId xmlns:a16="http://schemas.microsoft.com/office/drawing/2014/main" id="{567D0EE0-36F6-3442-164D-A45B83A66B7B}"/>
                </a:ext>
              </a:extLst>
            </p:cNvPr>
            <p:cNvSpPr>
              <a:spLocks noChangeAspect="1"/>
            </p:cNvSpPr>
            <p:nvPr/>
          </p:nvSpPr>
          <p:spPr>
            <a:xfrm>
              <a:off x="7871748" y="4325793"/>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1" name="Oval 50">
              <a:extLst>
                <a:ext uri="{FF2B5EF4-FFF2-40B4-BE49-F238E27FC236}">
                  <a16:creationId xmlns:a16="http://schemas.microsoft.com/office/drawing/2014/main" id="{3D2060A6-93EC-69F2-5548-54D6A88121C5}"/>
                </a:ext>
              </a:extLst>
            </p:cNvPr>
            <p:cNvSpPr>
              <a:spLocks noChangeAspect="1"/>
            </p:cNvSpPr>
            <p:nvPr/>
          </p:nvSpPr>
          <p:spPr>
            <a:xfrm>
              <a:off x="7374568" y="4511055"/>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2" name="Oval 51">
              <a:extLst>
                <a:ext uri="{FF2B5EF4-FFF2-40B4-BE49-F238E27FC236}">
                  <a16:creationId xmlns:a16="http://schemas.microsoft.com/office/drawing/2014/main" id="{7D33E1E4-0222-64AE-7A93-E6A350015BC9}"/>
                </a:ext>
              </a:extLst>
            </p:cNvPr>
            <p:cNvSpPr>
              <a:spLocks noChangeAspect="1"/>
            </p:cNvSpPr>
            <p:nvPr/>
          </p:nvSpPr>
          <p:spPr>
            <a:xfrm>
              <a:off x="7877158" y="4698698"/>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3" name="Oval 52">
              <a:extLst>
                <a:ext uri="{FF2B5EF4-FFF2-40B4-BE49-F238E27FC236}">
                  <a16:creationId xmlns:a16="http://schemas.microsoft.com/office/drawing/2014/main" id="{93501E89-B250-4893-15A5-5DB0EA7D99A4}"/>
                </a:ext>
              </a:extLst>
            </p:cNvPr>
            <p:cNvSpPr>
              <a:spLocks noChangeAspect="1"/>
            </p:cNvSpPr>
            <p:nvPr/>
          </p:nvSpPr>
          <p:spPr>
            <a:xfrm>
              <a:off x="7351039" y="5441172"/>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4" name="Freeform 21">
              <a:extLst>
                <a:ext uri="{FF2B5EF4-FFF2-40B4-BE49-F238E27FC236}">
                  <a16:creationId xmlns:a16="http://schemas.microsoft.com/office/drawing/2014/main" id="{7167E4C4-71E2-FE81-D1C8-54E3AA313BFF}"/>
                </a:ext>
              </a:extLst>
            </p:cNvPr>
            <p:cNvSpPr>
              <a:spLocks/>
            </p:cNvSpPr>
            <p:nvPr/>
          </p:nvSpPr>
          <p:spPr bwMode="auto">
            <a:xfrm>
              <a:off x="6950196" y="2200578"/>
              <a:ext cx="4934464" cy="33696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spTree>
    <p:extLst>
      <p:ext uri="{BB962C8B-B14F-4D97-AF65-F5344CB8AC3E}">
        <p14:creationId xmlns:p14="http://schemas.microsoft.com/office/powerpoint/2010/main" val="12898114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179614"/>
            <a:ext cx="11461326" cy="807720"/>
          </a:xfrm>
        </p:spPr>
        <p:txBody>
          <a:bodyPr/>
          <a:lstStyle/>
          <a:p>
            <a:r>
              <a:rPr lang="ja-JP" dirty="0"/>
              <a:t>LBA5：ミスマッチ修復欠損局所進行直腸癌における治癒意図的治療としての単剤PD -1遮断</a:t>
            </a:r>
            <a:br>
              <a:rPr lang="en-GB" altLang="ja-JP" dirty="0"/>
            </a:br>
            <a:r>
              <a:rPr lang="ja-JP" dirty="0"/>
              <a:t>– Cercek A, et al</a:t>
            </a:r>
          </a:p>
        </p:txBody>
      </p:sp>
      <p:sp>
        <p:nvSpPr>
          <p:cNvPr id="5" name="Content Placeholder 4"/>
          <p:cNvSpPr>
            <a:spLocks noGrp="1"/>
          </p:cNvSpPr>
          <p:nvPr>
            <p:ph idx="1"/>
          </p:nvPr>
        </p:nvSpPr>
        <p:spPr>
          <a:xfrm>
            <a:off x="486835" y="1254035"/>
            <a:ext cx="11501965" cy="4746172"/>
          </a:xfrm>
        </p:spPr>
        <p:txBody>
          <a:bodyPr/>
          <a:lstStyle/>
          <a:p>
            <a:pPr marL="0" indent="0">
              <a:buNone/>
            </a:pPr>
            <a:r>
              <a:rPr lang="ja-JP" b="1" dirty="0"/>
              <a:t>主要結果 (続き) </a:t>
            </a:r>
          </a:p>
          <a:p>
            <a:r>
              <a:rPr lang="ja-JP" dirty="0"/>
              <a:t>グレード3 ～ 4の有害事象は報告されなかった</a:t>
            </a:r>
          </a:p>
          <a:p>
            <a:r>
              <a:rPr lang="ja-JP" dirty="0"/>
              <a:t>化学療法、放射線療法、手術を必要とする患者はなく、フォローアップ期間中に疾患の再発はなかった</a:t>
            </a:r>
          </a:p>
          <a:p>
            <a:pPr marL="0" indent="0">
              <a:spcBef>
                <a:spcPts val="1800"/>
              </a:spcBef>
              <a:buNone/>
            </a:pPr>
            <a:r>
              <a:rPr lang="ja-JP" b="1" dirty="0"/>
              <a:t>結論</a:t>
            </a:r>
          </a:p>
          <a:p>
            <a:r>
              <a:rPr lang="ja-JP" b="1" dirty="0"/>
              <a:t>局所進行性直腸癌の患者では、ドスタリマブは最初に治療した14人の連続した患者のすべてで臨床的に完全な奏効を示し、早期疾患を有するtumor agnostic dMMR集団において化学療法、放射線療法、および手術を排除することが可能であるが、長期的なフォローアップの結果が必要である</a:t>
            </a:r>
          </a:p>
        </p:txBody>
      </p:sp>
      <p:sp>
        <p:nvSpPr>
          <p:cNvPr id="4" name="Text Placeholder 3"/>
          <p:cNvSpPr>
            <a:spLocks noGrp="1"/>
          </p:cNvSpPr>
          <p:nvPr>
            <p:ph type="body" sz="quarter" idx="11"/>
          </p:nvPr>
        </p:nvSpPr>
        <p:spPr/>
        <p:txBody>
          <a:bodyPr/>
          <a:lstStyle/>
          <a:p>
            <a:r>
              <a:rPr lang="ja-JP" dirty="0"/>
              <a:t>Cercek A, </a:t>
            </a:r>
            <a:r>
              <a:rPr lang="en-US" altLang="ja-JP" dirty="0"/>
              <a:t>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2022;40(</a:t>
            </a:r>
            <a:r>
              <a:rPr lang="en-US" altLang="ja-JP" dirty="0" err="1"/>
              <a:t>suppl</a:t>
            </a:r>
            <a:r>
              <a:rPr lang="en-US" altLang="ja-JP" dirty="0"/>
              <a:t>):</a:t>
            </a:r>
            <a:r>
              <a:rPr lang="en-US" altLang="ja-JP" dirty="0" err="1"/>
              <a:t>abstr</a:t>
            </a:r>
            <a:r>
              <a:rPr lang="en-US" altLang="ja-JP" dirty="0"/>
              <a:t> L</a:t>
            </a:r>
            <a:r>
              <a:rPr lang="ja-JP" dirty="0"/>
              <a:t>BA5</a:t>
            </a:r>
          </a:p>
        </p:txBody>
      </p:sp>
    </p:spTree>
    <p:extLst>
      <p:ext uri="{BB962C8B-B14F-4D97-AF65-F5344CB8AC3E}">
        <p14:creationId xmlns:p14="http://schemas.microsoft.com/office/powerpoint/2010/main" val="20517153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dirty="0"/>
              <a:t>LBA1: RAS野生型(WT) 転移性大腸癌 (mCRC)患者における第一選択治療としてのパニツムマブ (PAN) + mFOLFOX6 対 ベバシズマブ (BEV) + mFOLFOX6 ：第III相PARADIGM試験の結果 </a:t>
            </a:r>
            <a:br>
              <a:rPr lang="en-GB" altLang="ja-JP" dirty="0"/>
            </a:br>
            <a:r>
              <a:rPr lang="ja-JP" dirty="0"/>
              <a:t>– Yoshino T,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研究目的</a:t>
            </a:r>
          </a:p>
          <a:p>
            <a:r>
              <a:rPr lang="ja-JP"/>
              <a:t>第III相PARADIGM試験において、日本の施設でのRAS WT mCRC患者における1 Lパニツムマブ+ mFOLFOX 6の有効性および安全性を評価する</a:t>
            </a:r>
          </a:p>
        </p:txBody>
      </p:sp>
      <p:sp>
        <p:nvSpPr>
          <p:cNvPr id="23" name="Text Placeholder 4"/>
          <p:cNvSpPr>
            <a:spLocks noGrp="1"/>
          </p:cNvSpPr>
          <p:nvPr>
            <p:ph type="body" sz="quarter" idx="11"/>
          </p:nvPr>
        </p:nvSpPr>
        <p:spPr>
          <a:xfrm>
            <a:off x="6197601" y="6096001"/>
            <a:ext cx="5507567" cy="487363"/>
          </a:xfrm>
        </p:spPr>
        <p:txBody>
          <a:bodyPr/>
          <a:lstStyle/>
          <a:p>
            <a:r>
              <a:rPr lang="ja-JP" dirty="0"/>
              <a:t>Yoshino T, </a:t>
            </a:r>
            <a:r>
              <a:rPr lang="en-US" altLang="ja-JP" dirty="0"/>
              <a:t>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2022;40(</a:t>
            </a:r>
            <a:r>
              <a:rPr lang="en-US" altLang="ja-JP" dirty="0" err="1"/>
              <a:t>suppl</a:t>
            </a:r>
            <a:r>
              <a:rPr lang="en-US" altLang="ja-JP" dirty="0"/>
              <a:t>):</a:t>
            </a:r>
            <a:r>
              <a:rPr lang="en-US" altLang="ja-JP" dirty="0" err="1"/>
              <a:t>abstr</a:t>
            </a:r>
            <a:r>
              <a:rPr lang="en-US" altLang="ja-JP" dirty="0"/>
              <a:t> L</a:t>
            </a:r>
            <a:r>
              <a:rPr lang="ja-JP" dirty="0"/>
              <a:t>BA1</a:t>
            </a:r>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OS (左側母集団)</a:t>
            </a:r>
          </a:p>
        </p:txBody>
      </p:sp>
      <p:sp>
        <p:nvSpPr>
          <p:cNvPr id="25" name="Oval 14"/>
          <p:cNvSpPr>
            <a:spLocks noChangeArrowheads="1"/>
          </p:cNvSpPr>
          <p:nvPr/>
        </p:nvSpPr>
        <p:spPr bwMode="auto">
          <a:xfrm>
            <a:off x="4483541" y="346594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a:p>
            <a:pPr algn="ctr">
              <a:defRPr/>
            </a:pPr>
            <a:r>
              <a:rPr lang="ja-JP" sz="1600" b="1">
                <a:solidFill>
                  <a:srgbClr val="043882"/>
                </a:solidFill>
                <a:ea typeface="SimSun" pitchFamily="2" charset="-122"/>
              </a:rPr>
              <a:t>1:1</a:t>
            </a:r>
          </a:p>
        </p:txBody>
      </p:sp>
      <p:cxnSp>
        <p:nvCxnSpPr>
          <p:cNvPr id="26" name="AutoShape 15"/>
          <p:cNvCxnSpPr>
            <a:cxnSpLocks noChangeShapeType="1"/>
            <a:stCxn id="25" idx="0"/>
            <a:endCxn id="28" idx="1"/>
          </p:cNvCxnSpPr>
          <p:nvPr/>
        </p:nvCxnSpPr>
        <p:spPr bwMode="auto">
          <a:xfrm rot="5400000" flipH="1" flipV="1">
            <a:off x="4631414" y="2867808"/>
            <a:ext cx="742059" cy="454209"/>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a:off x="4217995" y="3758041"/>
            <a:ext cx="265546" cy="0"/>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5229548" y="2252746"/>
            <a:ext cx="379727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パニツムマブ + mFOLFOX6</a:t>
            </a:r>
            <a:br>
              <a:rPr lang="ja-JP">
                <a:solidFill>
                  <a:srgbClr val="FFFFFF"/>
                </a:solidFill>
                <a:ea typeface="SimSun" pitchFamily="2" charset="-122"/>
              </a:rPr>
            </a:br>
            <a:r>
              <a:rPr lang="ja-JP">
                <a:solidFill>
                  <a:srgbClr val="FFFFFF"/>
                </a:solidFill>
                <a:ea typeface="SimSun" pitchFamily="2" charset="-122"/>
              </a:rPr>
              <a:t>(n=404)</a:t>
            </a:r>
          </a:p>
        </p:txBody>
      </p:sp>
      <p:sp>
        <p:nvSpPr>
          <p:cNvPr id="29" name="AutoShape 9"/>
          <p:cNvSpPr>
            <a:spLocks noChangeArrowheads="1"/>
          </p:cNvSpPr>
          <p:nvPr/>
        </p:nvSpPr>
        <p:spPr bwMode="auto">
          <a:xfrm>
            <a:off x="1044176" y="2789827"/>
            <a:ext cx="3173819"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切除不能なmCRC</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RAS WT</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前化学療法無し</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ECOG PS 0–1</a:t>
            </a:r>
          </a:p>
          <a:p>
            <a:pPr defTabSz="892175" eaLnBrk="0" hangingPunct="0">
              <a:spcAft>
                <a:spcPct val="30000"/>
              </a:spcAft>
              <a:defRPr/>
            </a:pPr>
            <a:r>
              <a:rPr lang="ja-JP" sz="1600">
                <a:solidFill>
                  <a:srgbClr val="FFFFFF"/>
                </a:solidFill>
                <a:ea typeface="SimSun" pitchFamily="2" charset="-122"/>
              </a:rPr>
              <a:t>(n=823)</a:t>
            </a:r>
          </a:p>
        </p:txBody>
      </p:sp>
      <p:cxnSp>
        <p:nvCxnSpPr>
          <p:cNvPr id="30" name="AutoShape 16"/>
          <p:cNvCxnSpPr>
            <a:cxnSpLocks noChangeShapeType="1"/>
            <a:stCxn id="25" idx="4"/>
            <a:endCxn id="32" idx="1"/>
          </p:cNvCxnSpPr>
          <p:nvPr/>
        </p:nvCxnSpPr>
        <p:spPr bwMode="auto">
          <a:xfrm rot="16200000" flipH="1">
            <a:off x="4624242" y="4201237"/>
            <a:ext cx="756402" cy="454209"/>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448827"/>
            <a:ext cx="4857316"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PFS、奏効率、DoR、R0切除、安全性</a:t>
            </a:r>
          </a:p>
        </p:txBody>
      </p:sp>
      <p:sp>
        <p:nvSpPr>
          <p:cNvPr id="32" name="AutoShape 8"/>
          <p:cNvSpPr>
            <a:spLocks noChangeArrowheads="1"/>
          </p:cNvSpPr>
          <p:nvPr/>
        </p:nvSpPr>
        <p:spPr bwMode="auto">
          <a:xfrm>
            <a:off x="5229548" y="4335407"/>
            <a:ext cx="3797276"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t>ベバシズマブ + mFOLFOX6</a:t>
            </a:r>
            <a:br>
              <a:rPr lang="ja-JP"/>
            </a:br>
            <a:r>
              <a:rPr lang="ja-JP"/>
              <a:t>(n=407)</a:t>
            </a:r>
          </a:p>
        </p:txBody>
      </p:sp>
      <p:sp>
        <p:nvSpPr>
          <p:cNvPr id="15" name="AutoShape 12"/>
          <p:cNvSpPr>
            <a:spLocks noChangeArrowheads="1"/>
          </p:cNvSpPr>
          <p:nvPr/>
        </p:nvSpPr>
        <p:spPr bwMode="auto">
          <a:xfrm>
            <a:off x="9487680" y="2454792"/>
            <a:ext cx="1224623"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PD/毒性</a:t>
            </a:r>
          </a:p>
        </p:txBody>
      </p:sp>
      <p:cxnSp>
        <p:nvCxnSpPr>
          <p:cNvPr id="16" name="AutoShape 21"/>
          <p:cNvCxnSpPr>
            <a:cxnSpLocks noChangeShapeType="1"/>
            <a:stCxn id="28" idx="3"/>
            <a:endCxn id="15" idx="1"/>
          </p:cNvCxnSpPr>
          <p:nvPr/>
        </p:nvCxnSpPr>
        <p:spPr bwMode="auto">
          <a:xfrm>
            <a:off x="9026824" y="2723882"/>
            <a:ext cx="460856" cy="0"/>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9487680" y="4537453"/>
            <a:ext cx="1224623"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PD/毒性</a:t>
            </a:r>
          </a:p>
        </p:txBody>
      </p:sp>
      <p:cxnSp>
        <p:nvCxnSpPr>
          <p:cNvPr id="33" name="AutoShape 21"/>
          <p:cNvCxnSpPr>
            <a:cxnSpLocks noChangeShapeType="1"/>
            <a:stCxn id="32" idx="3"/>
            <a:endCxn id="20" idx="1"/>
          </p:cNvCxnSpPr>
          <p:nvPr/>
        </p:nvCxnSpPr>
        <p:spPr bwMode="auto">
          <a:xfrm>
            <a:off x="9026824" y="4806543"/>
            <a:ext cx="460856" cy="0"/>
          </a:xfrm>
          <a:prstGeom prst="straightConnector1">
            <a:avLst/>
          </a:prstGeom>
          <a:noFill/>
          <a:ln w="57150">
            <a:solidFill>
              <a:schemeClr val="bg2">
                <a:lumMod val="60000"/>
                <a:lumOff val="40000"/>
              </a:schemeClr>
            </a:solidFill>
            <a:round/>
            <a:headEnd/>
            <a:tailEnd type="triangle" w="med" len="med"/>
          </a:ln>
        </p:spPr>
      </p:cxnSp>
      <p:sp>
        <p:nvSpPr>
          <p:cNvPr id="34" name="Content Placeholder 26"/>
          <p:cNvSpPr txBox="1">
            <a:spLocks/>
          </p:cNvSpPr>
          <p:nvPr/>
        </p:nvSpPr>
        <p:spPr bwMode="auto">
          <a:xfrm>
            <a:off x="5244877" y="3212891"/>
            <a:ext cx="4273177" cy="892175"/>
          </a:xfrm>
          <a:prstGeom prst="rect">
            <a:avLst/>
          </a:prstGeom>
          <a:noFill/>
          <a:ln w="9525">
            <a:noFill/>
            <a:miter lim="800000"/>
            <a:headEnd/>
            <a:tailEnd/>
          </a:ln>
        </p:spPr>
        <p:txBody>
          <a:bodyPr/>
          <a:lstStyle/>
          <a:p>
            <a:pPr marL="190500" indent="-190500">
              <a:spcAft>
                <a:spcPts val="400"/>
              </a:spcAft>
              <a:defRPr/>
            </a:pPr>
            <a:r>
              <a:rPr lang="ja-JP" sz="1400" b="1">
                <a:solidFill>
                  <a:srgbClr val="043882"/>
                </a:solidFill>
              </a:rPr>
              <a:t>層別化</a:t>
            </a:r>
          </a:p>
          <a:p>
            <a:pPr marL="203200" lvl="0" indent="-203200">
              <a:spcAft>
                <a:spcPts val="400"/>
              </a:spcAft>
              <a:buFont typeface="Arial" pitchFamily="34" charset="0"/>
              <a:buChar char="•"/>
              <a:defRPr/>
            </a:pPr>
            <a:r>
              <a:rPr lang="ja-JP" sz="1400">
                <a:solidFill>
                  <a:srgbClr val="4D4D4D"/>
                </a:solidFill>
              </a:rPr>
              <a:t>施設</a:t>
            </a:r>
          </a:p>
          <a:p>
            <a:pPr marL="203200" lvl="0" indent="-203200">
              <a:spcAft>
                <a:spcPts val="400"/>
              </a:spcAft>
              <a:buFont typeface="Arial" pitchFamily="34" charset="0"/>
              <a:buChar char="•"/>
              <a:defRPr/>
            </a:pPr>
            <a:r>
              <a:rPr lang="ja-JP" sz="1400">
                <a:solidFill>
                  <a:srgbClr val="4D4D4D"/>
                </a:solidFill>
              </a:rPr>
              <a:t>年齢 (20〜64 対 65〜79歳)</a:t>
            </a:r>
          </a:p>
          <a:p>
            <a:pPr marL="203200" lvl="0" indent="-203200">
              <a:spcAft>
                <a:spcPts val="400"/>
              </a:spcAft>
              <a:buFont typeface="Arial" pitchFamily="34" charset="0"/>
              <a:buChar char="•"/>
              <a:defRPr/>
            </a:pPr>
            <a:r>
              <a:rPr lang="ja-JP" sz="1400">
                <a:solidFill>
                  <a:srgbClr val="4D4D4D"/>
                </a:solidFill>
              </a:rPr>
              <a:t>肝臓転移(有り対無し)</a:t>
            </a:r>
          </a:p>
        </p:txBody>
      </p:sp>
    </p:spTree>
    <p:extLst>
      <p:ext uri="{BB962C8B-B14F-4D97-AF65-F5344CB8AC3E}">
        <p14:creationId xmlns:p14="http://schemas.microsoft.com/office/powerpoint/2010/main" val="25168148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dirty="0"/>
              <a:t>LBA1: RAS野生型(WT) 転移性大腸癌 (mCRC)患者における第一選択治療としてのパニツムマブ (PAN) + mFOLFOX6 対 ベバシズマブ (BEV) + mFOLFOX6 ：第III相PARADIGM試験の結果 </a:t>
            </a:r>
            <a:br>
              <a:rPr lang="en-GB" altLang="ja-JP" dirty="0"/>
            </a:br>
            <a:r>
              <a:rPr lang="ja-JP" dirty="0"/>
              <a:t>– Yoshino T,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dirty="0"/>
              <a:t>Yoshino T, </a:t>
            </a:r>
            <a:r>
              <a:rPr lang="en-US" altLang="ja-JP" dirty="0"/>
              <a:t>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2022;40(</a:t>
            </a:r>
            <a:r>
              <a:rPr lang="en-US" altLang="ja-JP" dirty="0" err="1"/>
              <a:t>suppl</a:t>
            </a:r>
            <a:r>
              <a:rPr lang="en-US" altLang="ja-JP" dirty="0"/>
              <a:t>):</a:t>
            </a:r>
            <a:r>
              <a:rPr lang="en-US" altLang="ja-JP" dirty="0" err="1"/>
              <a:t>abstr</a:t>
            </a:r>
            <a:r>
              <a:rPr lang="en-US" altLang="ja-JP" dirty="0"/>
              <a:t> L</a:t>
            </a:r>
            <a:r>
              <a:rPr lang="ja-JP" dirty="0"/>
              <a:t>BA1</a:t>
            </a:r>
          </a:p>
        </p:txBody>
      </p:sp>
      <p:sp>
        <p:nvSpPr>
          <p:cNvPr id="8" name="TextBox 7">
            <a:extLst>
              <a:ext uri="{FF2B5EF4-FFF2-40B4-BE49-F238E27FC236}">
                <a16:creationId xmlns:a16="http://schemas.microsoft.com/office/drawing/2014/main" id="{52F0C40F-D025-88F3-74B4-C0C5E79D2489}"/>
              </a:ext>
            </a:extLst>
          </p:cNvPr>
          <p:cNvSpPr txBox="1"/>
          <p:nvPr/>
        </p:nvSpPr>
        <p:spPr>
          <a:xfrm>
            <a:off x="5238233" y="1439168"/>
            <a:ext cx="1715534" cy="338554"/>
          </a:xfrm>
          <a:prstGeom prst="rect">
            <a:avLst/>
          </a:prstGeom>
          <a:noFill/>
        </p:spPr>
        <p:txBody>
          <a:bodyPr wrap="none" rtlCol="0">
            <a:spAutoFit/>
          </a:bodyPr>
          <a:lstStyle/>
          <a:p>
            <a:pPr algn="ctr"/>
            <a:r>
              <a:rPr lang="ja-JP" sz="1600" b="1"/>
              <a:t>全生存期間</a:t>
            </a:r>
          </a:p>
        </p:txBody>
      </p:sp>
      <p:sp>
        <p:nvSpPr>
          <p:cNvPr id="9" name="TextBox 8">
            <a:extLst>
              <a:ext uri="{FF2B5EF4-FFF2-40B4-BE49-F238E27FC236}">
                <a16:creationId xmlns:a16="http://schemas.microsoft.com/office/drawing/2014/main" id="{52F0C40F-D025-88F3-74B4-C0C5E79D2489}"/>
              </a:ext>
            </a:extLst>
          </p:cNvPr>
          <p:cNvSpPr txBox="1"/>
          <p:nvPr/>
        </p:nvSpPr>
        <p:spPr>
          <a:xfrm>
            <a:off x="8043370" y="1750015"/>
            <a:ext cx="1988045" cy="338554"/>
          </a:xfrm>
          <a:prstGeom prst="rect">
            <a:avLst/>
          </a:prstGeom>
          <a:noFill/>
        </p:spPr>
        <p:txBody>
          <a:bodyPr wrap="none" rtlCol="0">
            <a:spAutoFit/>
          </a:bodyPr>
          <a:lstStyle/>
          <a:p>
            <a:pPr algn="ctr"/>
            <a:r>
              <a:rPr lang="ja-JP" sz="1600" b="1"/>
              <a:t>全集団</a:t>
            </a:r>
          </a:p>
        </p:txBody>
      </p:sp>
      <p:sp>
        <p:nvSpPr>
          <p:cNvPr id="10" name="TextBox 9">
            <a:extLst>
              <a:ext uri="{FF2B5EF4-FFF2-40B4-BE49-F238E27FC236}">
                <a16:creationId xmlns:a16="http://schemas.microsoft.com/office/drawing/2014/main" id="{52F0C40F-D025-88F3-74B4-C0C5E79D2489}"/>
              </a:ext>
            </a:extLst>
          </p:cNvPr>
          <p:cNvSpPr txBox="1"/>
          <p:nvPr/>
        </p:nvSpPr>
        <p:spPr>
          <a:xfrm>
            <a:off x="2222512" y="1750015"/>
            <a:ext cx="2271776" cy="338554"/>
          </a:xfrm>
          <a:prstGeom prst="rect">
            <a:avLst/>
          </a:prstGeom>
          <a:noFill/>
        </p:spPr>
        <p:txBody>
          <a:bodyPr wrap="none" rtlCol="0">
            <a:spAutoFit/>
          </a:bodyPr>
          <a:lstStyle/>
          <a:p>
            <a:pPr algn="ctr"/>
            <a:r>
              <a:rPr lang="ja-JP" sz="1600" b="1"/>
              <a:t>左側母集団</a:t>
            </a:r>
          </a:p>
        </p:txBody>
      </p:sp>
      <p:sp>
        <p:nvSpPr>
          <p:cNvPr id="11" name="TextBox 10">
            <a:extLst>
              <a:ext uri="{FF2B5EF4-FFF2-40B4-BE49-F238E27FC236}">
                <a16:creationId xmlns:a16="http://schemas.microsoft.com/office/drawing/2014/main" id="{B4990322-BF47-0205-4EF3-DD6D598455CD}"/>
              </a:ext>
            </a:extLst>
          </p:cNvPr>
          <p:cNvSpPr txBox="1"/>
          <p:nvPr/>
        </p:nvSpPr>
        <p:spPr>
          <a:xfrm>
            <a:off x="-48097" y="5711055"/>
            <a:ext cx="1298864" cy="307777"/>
          </a:xfrm>
          <a:prstGeom prst="rect">
            <a:avLst/>
          </a:prstGeom>
          <a:noFill/>
        </p:spPr>
        <p:txBody>
          <a:bodyPr wrap="square">
            <a:spAutoFit/>
          </a:bodyPr>
          <a:lstStyle/>
          <a:p>
            <a:pPr algn="r"/>
            <a:r>
              <a:rPr lang="ja-JP" sz="1400">
                <a:solidFill>
                  <a:schemeClr val="accent3"/>
                </a:solidFill>
              </a:rPr>
              <a:t>パニツムマブ</a:t>
            </a:r>
          </a:p>
        </p:txBody>
      </p:sp>
      <p:sp>
        <p:nvSpPr>
          <p:cNvPr id="12" name="TextBox 11">
            <a:extLst>
              <a:ext uri="{FF2B5EF4-FFF2-40B4-BE49-F238E27FC236}">
                <a16:creationId xmlns:a16="http://schemas.microsoft.com/office/drawing/2014/main" id="{D1278646-7192-91B0-0819-D1C0534BC75C}"/>
              </a:ext>
            </a:extLst>
          </p:cNvPr>
          <p:cNvSpPr txBox="1"/>
          <p:nvPr/>
        </p:nvSpPr>
        <p:spPr>
          <a:xfrm>
            <a:off x="-48097" y="6023139"/>
            <a:ext cx="1298864" cy="307777"/>
          </a:xfrm>
          <a:prstGeom prst="rect">
            <a:avLst/>
          </a:prstGeom>
          <a:noFill/>
        </p:spPr>
        <p:txBody>
          <a:bodyPr wrap="square">
            <a:spAutoFit/>
          </a:bodyPr>
          <a:lstStyle/>
          <a:p>
            <a:pPr algn="r"/>
            <a:r>
              <a:rPr lang="ja-JP" sz="1400">
                <a:solidFill>
                  <a:schemeClr val="accent2"/>
                </a:solidFill>
              </a:rPr>
              <a:t>ベバシズマブ</a:t>
            </a:r>
          </a:p>
        </p:txBody>
      </p:sp>
      <p:graphicFrame>
        <p:nvGraphicFramePr>
          <p:cNvPr id="13" name="Table 75">
            <a:extLst>
              <a:ext uri="{FF2B5EF4-FFF2-40B4-BE49-F238E27FC236}">
                <a16:creationId xmlns:a16="http://schemas.microsoft.com/office/drawing/2014/main" id="{A9D0B891-EB83-04E2-02F8-1E9E6EFBC649}"/>
              </a:ext>
            </a:extLst>
          </p:cNvPr>
          <p:cNvGraphicFramePr>
            <a:graphicFrameLocks noGrp="1"/>
          </p:cNvGraphicFramePr>
          <p:nvPr>
            <p:extLst>
              <p:ext uri="{D42A27DB-BD31-4B8C-83A1-F6EECF244321}">
                <p14:modId xmlns:p14="http://schemas.microsoft.com/office/powerpoint/2010/main" val="3201757723"/>
              </p:ext>
            </p:extLst>
          </p:nvPr>
        </p:nvGraphicFramePr>
        <p:xfrm>
          <a:off x="907676" y="2099392"/>
          <a:ext cx="5289343" cy="656640"/>
        </p:xfrm>
        <a:graphic>
          <a:graphicData uri="http://schemas.openxmlformats.org/drawingml/2006/table">
            <a:tbl>
              <a:tblPr firstRow="1" bandRow="1">
                <a:tableStyleId>{5C22544A-7EE6-4342-B048-85BDC9FD1C3A}</a:tableStyleId>
              </a:tblPr>
              <a:tblGrid>
                <a:gridCol w="2561227">
                  <a:extLst>
                    <a:ext uri="{9D8B030D-6E8A-4147-A177-3AD203B41FA5}">
                      <a16:colId xmlns:a16="http://schemas.microsoft.com/office/drawing/2014/main" val="3420971982"/>
                    </a:ext>
                  </a:extLst>
                </a:gridCol>
                <a:gridCol w="1082488">
                  <a:extLst>
                    <a:ext uri="{9D8B030D-6E8A-4147-A177-3AD203B41FA5}">
                      <a16:colId xmlns:a16="http://schemas.microsoft.com/office/drawing/2014/main" val="269344492"/>
                    </a:ext>
                  </a:extLst>
                </a:gridCol>
                <a:gridCol w="1645628">
                  <a:extLst>
                    <a:ext uri="{9D8B030D-6E8A-4147-A177-3AD203B41FA5}">
                      <a16:colId xmlns:a16="http://schemas.microsoft.com/office/drawing/2014/main" val="2971782434"/>
                    </a:ext>
                  </a:extLst>
                </a:gridCol>
              </a:tblGrid>
              <a:tr h="0">
                <a:tc>
                  <a:txBody>
                    <a:bodyPr/>
                    <a:lstStyle/>
                    <a:p>
                      <a:pPr algn="l" rtl="0"/>
                      <a:endParaRPr lang="en-GB" sz="1200" dirty="0">
                        <a:solidFill>
                          <a:schemeClr val="tx1"/>
                        </a:solidFill>
                      </a:endParaRPr>
                    </a:p>
                  </a:txBody>
                  <a:tcPr marL="0" marR="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事象、n (%)</a:t>
                      </a:r>
                    </a:p>
                  </a:txBody>
                  <a:tcPr marL="0" marR="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tx1"/>
                          </a:solidFill>
                        </a:rPr>
                        <a:t>mOS、mo (95.798%CI) </a:t>
                      </a:r>
                    </a:p>
                  </a:txBody>
                  <a:tcPr marL="0" marR="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872869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パニツムマブ + mFOLFOX6 (n=312)</a:t>
                      </a:r>
                    </a:p>
                  </a:txBody>
                  <a:tcPr marL="0" marR="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218 (69.9)</a:t>
                      </a:r>
                    </a:p>
                  </a:txBody>
                  <a:tcPr marL="0" marR="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37.9 (34.1, 42.6)</a:t>
                      </a:r>
                    </a:p>
                  </a:txBody>
                  <a:tcPr marL="0" marR="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756765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ベバシズマブ + mFOLFOX6 (n=292)</a:t>
                      </a:r>
                    </a:p>
                  </a:txBody>
                  <a:tcPr marL="0" marR="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230 (78.7)</a:t>
                      </a:r>
                    </a:p>
                  </a:txBody>
                  <a:tcPr marL="0" marR="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chemeClr val="tx1"/>
                          </a:solidFill>
                        </a:rPr>
                        <a:t>34.3 (30.9、</a:t>
                      </a:r>
                      <a:r>
                        <a:rPr lang="ja-JP" sz="1200" baseline="0" dirty="0">
                          <a:solidFill>
                            <a:schemeClr val="tx1"/>
                          </a:solidFill>
                        </a:rPr>
                        <a:t> </a:t>
                      </a:r>
                      <a:r>
                        <a:rPr lang="ja-JP" sz="1200" dirty="0">
                          <a:solidFill>
                            <a:schemeClr val="tx1"/>
                          </a:solidFill>
                        </a:rPr>
                        <a:t>40.3)</a:t>
                      </a:r>
                    </a:p>
                  </a:txBody>
                  <a:tcPr marL="0" marR="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3187619"/>
                  </a:ext>
                </a:extLst>
              </a:tr>
            </a:tbl>
          </a:graphicData>
        </a:graphic>
      </p:graphicFrame>
      <p:sp>
        <p:nvSpPr>
          <p:cNvPr id="14" name="TextBox 13">
            <a:extLst>
              <a:ext uri="{FF2B5EF4-FFF2-40B4-BE49-F238E27FC236}">
                <a16:creationId xmlns:a16="http://schemas.microsoft.com/office/drawing/2014/main" id="{56E201D5-7678-8FD7-A573-D65BEB1B34B2}"/>
              </a:ext>
            </a:extLst>
          </p:cNvPr>
          <p:cNvSpPr txBox="1"/>
          <p:nvPr/>
        </p:nvSpPr>
        <p:spPr>
          <a:xfrm>
            <a:off x="3751723" y="2860845"/>
            <a:ext cx="2804160" cy="461665"/>
          </a:xfrm>
          <a:prstGeom prst="rect">
            <a:avLst/>
          </a:prstGeom>
          <a:noFill/>
        </p:spPr>
        <p:txBody>
          <a:bodyPr wrap="square" rtlCol="0">
            <a:spAutoFit/>
          </a:bodyPr>
          <a:lstStyle/>
          <a:p>
            <a:r>
              <a:rPr lang="ja-JP" sz="1200" dirty="0"/>
              <a:t>HR 0.82 (95.798%CI 0.68、0.99);</a:t>
            </a:r>
          </a:p>
          <a:p>
            <a:r>
              <a:rPr lang="ja-JP" sz="1200" dirty="0"/>
              <a:t>p=0.031 (&lt;0.04202)</a:t>
            </a:r>
          </a:p>
        </p:txBody>
      </p:sp>
      <p:sp>
        <p:nvSpPr>
          <p:cNvPr id="15" name="Freeform 21">
            <a:extLst>
              <a:ext uri="{FF2B5EF4-FFF2-40B4-BE49-F238E27FC236}">
                <a16:creationId xmlns:a16="http://schemas.microsoft.com/office/drawing/2014/main" id="{820B5C86-11FA-88A6-80E3-C1CE34909902}"/>
              </a:ext>
            </a:extLst>
          </p:cNvPr>
          <p:cNvSpPr>
            <a:spLocks/>
          </p:cNvSpPr>
          <p:nvPr/>
        </p:nvSpPr>
        <p:spPr bwMode="auto">
          <a:xfrm>
            <a:off x="1371178" y="3067324"/>
            <a:ext cx="4616045" cy="19534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TextBox 15">
            <a:extLst>
              <a:ext uri="{FF2B5EF4-FFF2-40B4-BE49-F238E27FC236}">
                <a16:creationId xmlns:a16="http://schemas.microsoft.com/office/drawing/2014/main" id="{72C0BD9A-0F04-3D5B-FBE7-42FBE7ED5123}"/>
              </a:ext>
            </a:extLst>
          </p:cNvPr>
          <p:cNvSpPr txBox="1"/>
          <p:nvPr/>
        </p:nvSpPr>
        <p:spPr>
          <a:xfrm rot="16200000">
            <a:off x="446522" y="3906200"/>
            <a:ext cx="704039"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OS、%</a:t>
            </a:r>
          </a:p>
        </p:txBody>
      </p:sp>
      <p:grpSp>
        <p:nvGrpSpPr>
          <p:cNvPr id="17" name="Group 16">
            <a:extLst>
              <a:ext uri="{FF2B5EF4-FFF2-40B4-BE49-F238E27FC236}">
                <a16:creationId xmlns:a16="http://schemas.microsoft.com/office/drawing/2014/main" id="{2B4503B3-8B48-DA3E-4F40-4BEED06A1EFF}"/>
              </a:ext>
            </a:extLst>
          </p:cNvPr>
          <p:cNvGrpSpPr/>
          <p:nvPr/>
        </p:nvGrpSpPr>
        <p:grpSpPr>
          <a:xfrm>
            <a:off x="833975" y="2910403"/>
            <a:ext cx="524417" cy="2256170"/>
            <a:chOff x="946859" y="2843163"/>
            <a:chExt cx="524417" cy="2256170"/>
          </a:xfrm>
        </p:grpSpPr>
        <p:sp>
          <p:nvSpPr>
            <p:cNvPr id="18" name="Line 6">
              <a:extLst>
                <a:ext uri="{FF2B5EF4-FFF2-40B4-BE49-F238E27FC236}">
                  <a16:creationId xmlns:a16="http://schemas.microsoft.com/office/drawing/2014/main" id="{D8331A27-57EC-2904-920F-F1FE7E01A940}"/>
                </a:ext>
              </a:extLst>
            </p:cNvPr>
            <p:cNvSpPr>
              <a:spLocks noChangeShapeType="1"/>
            </p:cNvSpPr>
            <p:nvPr/>
          </p:nvSpPr>
          <p:spPr bwMode="auto">
            <a:xfrm>
              <a:off x="1385042" y="299916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 name="Line 7">
              <a:extLst>
                <a:ext uri="{FF2B5EF4-FFF2-40B4-BE49-F238E27FC236}">
                  <a16:creationId xmlns:a16="http://schemas.microsoft.com/office/drawing/2014/main" id="{2F4FDADC-AC00-F984-B2B3-6C10B6852D86}"/>
                </a:ext>
              </a:extLst>
            </p:cNvPr>
            <p:cNvSpPr>
              <a:spLocks noChangeShapeType="1"/>
            </p:cNvSpPr>
            <p:nvPr/>
          </p:nvSpPr>
          <p:spPr bwMode="auto">
            <a:xfrm>
              <a:off x="1385042" y="339809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4" name="Line 8">
              <a:extLst>
                <a:ext uri="{FF2B5EF4-FFF2-40B4-BE49-F238E27FC236}">
                  <a16:creationId xmlns:a16="http://schemas.microsoft.com/office/drawing/2014/main" id="{0304D759-8FA1-1A94-5823-B8A4E07E79FE}"/>
                </a:ext>
              </a:extLst>
            </p:cNvPr>
            <p:cNvSpPr>
              <a:spLocks noChangeShapeType="1"/>
            </p:cNvSpPr>
            <p:nvPr/>
          </p:nvSpPr>
          <p:spPr bwMode="auto">
            <a:xfrm>
              <a:off x="1385042" y="3779111"/>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5" name="Line 9">
              <a:extLst>
                <a:ext uri="{FF2B5EF4-FFF2-40B4-BE49-F238E27FC236}">
                  <a16:creationId xmlns:a16="http://schemas.microsoft.com/office/drawing/2014/main" id="{098EBAE0-3C5F-42F8-2B32-E4963F0C390D}"/>
                </a:ext>
              </a:extLst>
            </p:cNvPr>
            <p:cNvSpPr>
              <a:spLocks noChangeShapeType="1"/>
            </p:cNvSpPr>
            <p:nvPr/>
          </p:nvSpPr>
          <p:spPr bwMode="auto">
            <a:xfrm>
              <a:off x="1385042" y="417244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 name="Line 10">
              <a:extLst>
                <a:ext uri="{FF2B5EF4-FFF2-40B4-BE49-F238E27FC236}">
                  <a16:creationId xmlns:a16="http://schemas.microsoft.com/office/drawing/2014/main" id="{0EDB43D1-3EA4-42D4-6433-E69B1036CAF7}"/>
                </a:ext>
              </a:extLst>
            </p:cNvPr>
            <p:cNvSpPr>
              <a:spLocks noChangeShapeType="1"/>
            </p:cNvSpPr>
            <p:nvPr/>
          </p:nvSpPr>
          <p:spPr bwMode="auto">
            <a:xfrm>
              <a:off x="1385042" y="455756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7" name="Line 11">
              <a:extLst>
                <a:ext uri="{FF2B5EF4-FFF2-40B4-BE49-F238E27FC236}">
                  <a16:creationId xmlns:a16="http://schemas.microsoft.com/office/drawing/2014/main" id="{8867C98B-C5A0-60DC-4A91-5F7EDF4E53EC}"/>
                </a:ext>
              </a:extLst>
            </p:cNvPr>
            <p:cNvSpPr>
              <a:spLocks noChangeShapeType="1"/>
            </p:cNvSpPr>
            <p:nvPr/>
          </p:nvSpPr>
          <p:spPr bwMode="auto">
            <a:xfrm>
              <a:off x="1385042" y="494678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8" name="TextBox 27">
              <a:extLst>
                <a:ext uri="{FF2B5EF4-FFF2-40B4-BE49-F238E27FC236}">
                  <a16:creationId xmlns:a16="http://schemas.microsoft.com/office/drawing/2014/main" id="{252DA67A-9B73-330B-66F1-D4890D3417AF}"/>
                </a:ext>
              </a:extLst>
            </p:cNvPr>
            <p:cNvSpPr txBox="1"/>
            <p:nvPr/>
          </p:nvSpPr>
          <p:spPr>
            <a:xfrm>
              <a:off x="946859" y="2843163"/>
              <a:ext cx="482825"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100</a:t>
              </a:r>
            </a:p>
          </p:txBody>
        </p:sp>
        <p:sp>
          <p:nvSpPr>
            <p:cNvPr id="29" name="TextBox 28">
              <a:extLst>
                <a:ext uri="{FF2B5EF4-FFF2-40B4-BE49-F238E27FC236}">
                  <a16:creationId xmlns:a16="http://schemas.microsoft.com/office/drawing/2014/main" id="{95C0D967-8562-EC3E-7214-ED4EE14A6467}"/>
                </a:ext>
              </a:extLst>
            </p:cNvPr>
            <p:cNvSpPr txBox="1"/>
            <p:nvPr/>
          </p:nvSpPr>
          <p:spPr>
            <a:xfrm>
              <a:off x="1046246" y="3243566"/>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80</a:t>
              </a:r>
            </a:p>
          </p:txBody>
        </p:sp>
        <p:sp>
          <p:nvSpPr>
            <p:cNvPr id="30" name="TextBox 29">
              <a:extLst>
                <a:ext uri="{FF2B5EF4-FFF2-40B4-BE49-F238E27FC236}">
                  <a16:creationId xmlns:a16="http://schemas.microsoft.com/office/drawing/2014/main" id="{D5051FDD-5D37-5A88-95A0-99FD0FCCED13}"/>
                </a:ext>
              </a:extLst>
            </p:cNvPr>
            <p:cNvSpPr txBox="1"/>
            <p:nvPr/>
          </p:nvSpPr>
          <p:spPr>
            <a:xfrm>
              <a:off x="1046246" y="3624407"/>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60</a:t>
              </a:r>
            </a:p>
          </p:txBody>
        </p:sp>
        <p:sp>
          <p:nvSpPr>
            <p:cNvPr id="31" name="TextBox 30">
              <a:extLst>
                <a:ext uri="{FF2B5EF4-FFF2-40B4-BE49-F238E27FC236}">
                  <a16:creationId xmlns:a16="http://schemas.microsoft.com/office/drawing/2014/main" id="{FA8F8CAB-D390-BD57-2323-3836380C2635}"/>
                </a:ext>
              </a:extLst>
            </p:cNvPr>
            <p:cNvSpPr txBox="1"/>
            <p:nvPr/>
          </p:nvSpPr>
          <p:spPr>
            <a:xfrm>
              <a:off x="1046246" y="4017563"/>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40</a:t>
              </a:r>
            </a:p>
          </p:txBody>
        </p:sp>
        <p:sp>
          <p:nvSpPr>
            <p:cNvPr id="32" name="TextBox 31">
              <a:extLst>
                <a:ext uri="{FF2B5EF4-FFF2-40B4-BE49-F238E27FC236}">
                  <a16:creationId xmlns:a16="http://schemas.microsoft.com/office/drawing/2014/main" id="{3133A5DB-4133-239D-8C86-3AE9912A44E4}"/>
                </a:ext>
              </a:extLst>
            </p:cNvPr>
            <p:cNvSpPr txBox="1"/>
            <p:nvPr/>
          </p:nvSpPr>
          <p:spPr>
            <a:xfrm>
              <a:off x="1046246" y="4402508"/>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20</a:t>
              </a:r>
            </a:p>
          </p:txBody>
        </p:sp>
        <p:sp>
          <p:nvSpPr>
            <p:cNvPr id="33" name="TextBox 32">
              <a:extLst>
                <a:ext uri="{FF2B5EF4-FFF2-40B4-BE49-F238E27FC236}">
                  <a16:creationId xmlns:a16="http://schemas.microsoft.com/office/drawing/2014/main" id="{CA81B6A1-F331-C9E4-8712-DB02BF2C117F}"/>
                </a:ext>
              </a:extLst>
            </p:cNvPr>
            <p:cNvSpPr txBox="1"/>
            <p:nvPr/>
          </p:nvSpPr>
          <p:spPr>
            <a:xfrm>
              <a:off x="1145640" y="4791556"/>
              <a:ext cx="28405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sp>
        <p:nvSpPr>
          <p:cNvPr id="34" name="TextBox 33">
            <a:extLst>
              <a:ext uri="{FF2B5EF4-FFF2-40B4-BE49-F238E27FC236}">
                <a16:creationId xmlns:a16="http://schemas.microsoft.com/office/drawing/2014/main" id="{5CD7CAA9-644F-21CB-229F-90550FD59F7A}"/>
              </a:ext>
            </a:extLst>
          </p:cNvPr>
          <p:cNvSpPr txBox="1"/>
          <p:nvPr/>
        </p:nvSpPr>
        <p:spPr>
          <a:xfrm>
            <a:off x="3079471" y="5379360"/>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期間、月数</a:t>
            </a:r>
          </a:p>
        </p:txBody>
      </p:sp>
      <p:grpSp>
        <p:nvGrpSpPr>
          <p:cNvPr id="35" name="Group 34">
            <a:extLst>
              <a:ext uri="{FF2B5EF4-FFF2-40B4-BE49-F238E27FC236}">
                <a16:creationId xmlns:a16="http://schemas.microsoft.com/office/drawing/2014/main" id="{CC4540F1-F0B9-4C54-DF1E-81C606E2DE8A}"/>
              </a:ext>
            </a:extLst>
          </p:cNvPr>
          <p:cNvGrpSpPr/>
          <p:nvPr/>
        </p:nvGrpSpPr>
        <p:grpSpPr>
          <a:xfrm>
            <a:off x="1274085" y="5021711"/>
            <a:ext cx="4817036" cy="360147"/>
            <a:chOff x="1550148" y="4188565"/>
            <a:chExt cx="2756364" cy="360147"/>
          </a:xfrm>
        </p:grpSpPr>
        <p:sp>
          <p:nvSpPr>
            <p:cNvPr id="36" name="Line 21">
              <a:extLst>
                <a:ext uri="{FF2B5EF4-FFF2-40B4-BE49-F238E27FC236}">
                  <a16:creationId xmlns:a16="http://schemas.microsoft.com/office/drawing/2014/main" id="{1602DF09-A65E-E958-5C50-76676C168090}"/>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7" name="TextBox 36">
              <a:extLst>
                <a:ext uri="{FF2B5EF4-FFF2-40B4-BE49-F238E27FC236}">
                  <a16:creationId xmlns:a16="http://schemas.microsoft.com/office/drawing/2014/main" id="{295FFBAB-1EA1-D88E-B1BD-74091F873366}"/>
                </a:ext>
              </a:extLst>
            </p:cNvPr>
            <p:cNvSpPr txBox="1"/>
            <p:nvPr/>
          </p:nvSpPr>
          <p:spPr>
            <a:xfrm>
              <a:off x="4151171" y="4260565"/>
              <a:ext cx="155341"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84</a:t>
              </a:r>
            </a:p>
          </p:txBody>
        </p:sp>
        <p:sp>
          <p:nvSpPr>
            <p:cNvPr id="38" name="Line 21">
              <a:extLst>
                <a:ext uri="{FF2B5EF4-FFF2-40B4-BE49-F238E27FC236}">
                  <a16:creationId xmlns:a16="http://schemas.microsoft.com/office/drawing/2014/main" id="{9EACF987-CED8-59DC-8112-02BFD54CC4F7}"/>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9" name="TextBox 38">
              <a:extLst>
                <a:ext uri="{FF2B5EF4-FFF2-40B4-BE49-F238E27FC236}">
                  <a16:creationId xmlns:a16="http://schemas.microsoft.com/office/drawing/2014/main" id="{2D23C23E-594F-9F99-4B7E-9EDB9C5F0FA4}"/>
                </a:ext>
              </a:extLst>
            </p:cNvPr>
            <p:cNvSpPr txBox="1"/>
            <p:nvPr/>
          </p:nvSpPr>
          <p:spPr>
            <a:xfrm>
              <a:off x="3775535" y="4260565"/>
              <a:ext cx="155341"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72</a:t>
              </a:r>
            </a:p>
          </p:txBody>
        </p:sp>
        <p:sp>
          <p:nvSpPr>
            <p:cNvPr id="40" name="Line 21">
              <a:extLst>
                <a:ext uri="{FF2B5EF4-FFF2-40B4-BE49-F238E27FC236}">
                  <a16:creationId xmlns:a16="http://schemas.microsoft.com/office/drawing/2014/main" id="{8A6D4441-6FE4-416B-29F6-6F23ED9033B0}"/>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1" name="TextBox 40">
              <a:extLst>
                <a:ext uri="{FF2B5EF4-FFF2-40B4-BE49-F238E27FC236}">
                  <a16:creationId xmlns:a16="http://schemas.microsoft.com/office/drawing/2014/main" id="{FC08BB58-A4B9-DD51-0830-11776791B149}"/>
                </a:ext>
              </a:extLst>
            </p:cNvPr>
            <p:cNvSpPr txBox="1"/>
            <p:nvPr/>
          </p:nvSpPr>
          <p:spPr>
            <a:xfrm>
              <a:off x="3399898" y="4260565"/>
              <a:ext cx="155341"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60</a:t>
              </a:r>
            </a:p>
          </p:txBody>
        </p:sp>
        <p:sp>
          <p:nvSpPr>
            <p:cNvPr id="42" name="Line 21">
              <a:extLst>
                <a:ext uri="{FF2B5EF4-FFF2-40B4-BE49-F238E27FC236}">
                  <a16:creationId xmlns:a16="http://schemas.microsoft.com/office/drawing/2014/main" id="{105C51CE-D79D-0553-85BB-7CA5F9522AC8}"/>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3" name="TextBox 42">
              <a:extLst>
                <a:ext uri="{FF2B5EF4-FFF2-40B4-BE49-F238E27FC236}">
                  <a16:creationId xmlns:a16="http://schemas.microsoft.com/office/drawing/2014/main" id="{E9D15F08-1FFD-46AB-FD37-9FA04EBE7AC0}"/>
                </a:ext>
              </a:extLst>
            </p:cNvPr>
            <p:cNvSpPr txBox="1"/>
            <p:nvPr/>
          </p:nvSpPr>
          <p:spPr>
            <a:xfrm>
              <a:off x="3024261" y="4260565"/>
              <a:ext cx="155341"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48</a:t>
              </a:r>
            </a:p>
          </p:txBody>
        </p:sp>
        <p:sp>
          <p:nvSpPr>
            <p:cNvPr id="44" name="Line 21">
              <a:extLst>
                <a:ext uri="{FF2B5EF4-FFF2-40B4-BE49-F238E27FC236}">
                  <a16:creationId xmlns:a16="http://schemas.microsoft.com/office/drawing/2014/main" id="{AF3D1E85-4710-EBD8-2E74-45EC45E218F2}"/>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5" name="TextBox 44">
              <a:extLst>
                <a:ext uri="{FF2B5EF4-FFF2-40B4-BE49-F238E27FC236}">
                  <a16:creationId xmlns:a16="http://schemas.microsoft.com/office/drawing/2014/main" id="{73EECAE1-3DB0-9579-2D7C-FF8737612E92}"/>
                </a:ext>
              </a:extLst>
            </p:cNvPr>
            <p:cNvSpPr txBox="1"/>
            <p:nvPr/>
          </p:nvSpPr>
          <p:spPr>
            <a:xfrm>
              <a:off x="2648624" y="4260565"/>
              <a:ext cx="155341"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36</a:t>
              </a:r>
            </a:p>
          </p:txBody>
        </p:sp>
        <p:sp>
          <p:nvSpPr>
            <p:cNvPr id="46" name="Line 21">
              <a:extLst>
                <a:ext uri="{FF2B5EF4-FFF2-40B4-BE49-F238E27FC236}">
                  <a16:creationId xmlns:a16="http://schemas.microsoft.com/office/drawing/2014/main" id="{215724FD-E842-8F7A-3BEF-FE86818772CA}"/>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7" name="TextBox 46">
              <a:extLst>
                <a:ext uri="{FF2B5EF4-FFF2-40B4-BE49-F238E27FC236}">
                  <a16:creationId xmlns:a16="http://schemas.microsoft.com/office/drawing/2014/main" id="{B85F9468-41E2-EB3E-78B1-64CC71A060B7}"/>
                </a:ext>
              </a:extLst>
            </p:cNvPr>
            <p:cNvSpPr txBox="1"/>
            <p:nvPr/>
          </p:nvSpPr>
          <p:spPr>
            <a:xfrm>
              <a:off x="2272987" y="4260565"/>
              <a:ext cx="155341"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24</a:t>
              </a:r>
            </a:p>
          </p:txBody>
        </p:sp>
        <p:sp>
          <p:nvSpPr>
            <p:cNvPr id="48" name="Line 21">
              <a:extLst>
                <a:ext uri="{FF2B5EF4-FFF2-40B4-BE49-F238E27FC236}">
                  <a16:creationId xmlns:a16="http://schemas.microsoft.com/office/drawing/2014/main" id="{08C75C34-0D0B-AC72-FA2B-0C70644CCC3D}"/>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9" name="TextBox 48">
              <a:extLst>
                <a:ext uri="{FF2B5EF4-FFF2-40B4-BE49-F238E27FC236}">
                  <a16:creationId xmlns:a16="http://schemas.microsoft.com/office/drawing/2014/main" id="{9FB7BE11-6C59-40DB-8550-CB44F81FF284}"/>
                </a:ext>
              </a:extLst>
            </p:cNvPr>
            <p:cNvSpPr txBox="1"/>
            <p:nvPr/>
          </p:nvSpPr>
          <p:spPr>
            <a:xfrm>
              <a:off x="1897350" y="4260565"/>
              <a:ext cx="155341"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12</a:t>
              </a:r>
            </a:p>
          </p:txBody>
        </p:sp>
        <p:sp>
          <p:nvSpPr>
            <p:cNvPr id="50" name="Line 21">
              <a:extLst>
                <a:ext uri="{FF2B5EF4-FFF2-40B4-BE49-F238E27FC236}">
                  <a16:creationId xmlns:a16="http://schemas.microsoft.com/office/drawing/2014/main" id="{742F0CDE-A8E0-680B-EEB1-51A83959504A}"/>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51" name="TextBox 50">
              <a:extLst>
                <a:ext uri="{FF2B5EF4-FFF2-40B4-BE49-F238E27FC236}">
                  <a16:creationId xmlns:a16="http://schemas.microsoft.com/office/drawing/2014/main" id="{3B11967F-025F-F87E-1D36-1F8987829450}"/>
                </a:ext>
              </a:extLst>
            </p:cNvPr>
            <p:cNvSpPr txBox="1"/>
            <p:nvPr/>
          </p:nvSpPr>
          <p:spPr>
            <a:xfrm>
              <a:off x="1550148" y="4260565"/>
              <a:ext cx="98471"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0</a:t>
              </a:r>
            </a:p>
          </p:txBody>
        </p:sp>
      </p:grpSp>
      <p:sp>
        <p:nvSpPr>
          <p:cNvPr id="52" name="TextBox 51">
            <a:extLst>
              <a:ext uri="{FF2B5EF4-FFF2-40B4-BE49-F238E27FC236}">
                <a16:creationId xmlns:a16="http://schemas.microsoft.com/office/drawing/2014/main" id="{A6DA7208-3B91-C4D5-8396-29247CCB75EF}"/>
              </a:ext>
            </a:extLst>
          </p:cNvPr>
          <p:cNvSpPr txBox="1"/>
          <p:nvPr/>
        </p:nvSpPr>
        <p:spPr>
          <a:xfrm>
            <a:off x="399914" y="5477666"/>
            <a:ext cx="990977" cy="307777"/>
          </a:xfrm>
          <a:prstGeom prst="rect">
            <a:avLst/>
          </a:prstGeom>
          <a:noFill/>
        </p:spPr>
        <p:txBody>
          <a:bodyPr wrap="none" rtlCol="0">
            <a:spAutoFit/>
          </a:bodyPr>
          <a:lstStyle/>
          <a:p>
            <a:pPr algn="r"/>
            <a:r>
              <a:rPr lang="ja-JP" sz="1400" dirty="0"/>
              <a:t>リスク有患者数</a:t>
            </a:r>
          </a:p>
        </p:txBody>
      </p:sp>
      <p:grpSp>
        <p:nvGrpSpPr>
          <p:cNvPr id="53" name="Group 52">
            <a:extLst>
              <a:ext uri="{FF2B5EF4-FFF2-40B4-BE49-F238E27FC236}">
                <a16:creationId xmlns:a16="http://schemas.microsoft.com/office/drawing/2014/main" id="{9EDDB525-B105-1A04-C59A-C4FC13C32EBA}"/>
              </a:ext>
            </a:extLst>
          </p:cNvPr>
          <p:cNvGrpSpPr/>
          <p:nvPr/>
        </p:nvGrpSpPr>
        <p:grpSpPr>
          <a:xfrm>
            <a:off x="1174700" y="5720870"/>
            <a:ext cx="4866729" cy="288147"/>
            <a:chOff x="1470464" y="5605591"/>
            <a:chExt cx="4866729" cy="288147"/>
          </a:xfrm>
        </p:grpSpPr>
        <p:sp>
          <p:nvSpPr>
            <p:cNvPr id="54" name="TextBox 53">
              <a:extLst>
                <a:ext uri="{FF2B5EF4-FFF2-40B4-BE49-F238E27FC236}">
                  <a16:creationId xmlns:a16="http://schemas.microsoft.com/office/drawing/2014/main" id="{6D226BC3-F3B7-122C-C37B-BCAD3F98EC46}"/>
                </a:ext>
              </a:extLst>
            </p:cNvPr>
            <p:cNvSpPr txBox="1"/>
            <p:nvPr/>
          </p:nvSpPr>
          <p:spPr>
            <a:xfrm>
              <a:off x="6165104" y="5605591"/>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0</a:t>
              </a:r>
            </a:p>
          </p:txBody>
        </p:sp>
        <p:sp>
          <p:nvSpPr>
            <p:cNvPr id="55" name="TextBox 54">
              <a:extLst>
                <a:ext uri="{FF2B5EF4-FFF2-40B4-BE49-F238E27FC236}">
                  <a16:creationId xmlns:a16="http://schemas.microsoft.com/office/drawing/2014/main" id="{AB955710-5FB5-5168-D245-11EA76CE1BD9}"/>
                </a:ext>
              </a:extLst>
            </p:cNvPr>
            <p:cNvSpPr txBox="1"/>
            <p:nvPr/>
          </p:nvSpPr>
          <p:spPr>
            <a:xfrm>
              <a:off x="5508641" y="5605591"/>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5</a:t>
              </a:r>
            </a:p>
          </p:txBody>
        </p:sp>
        <p:sp>
          <p:nvSpPr>
            <p:cNvPr id="56" name="TextBox 55">
              <a:extLst>
                <a:ext uri="{FF2B5EF4-FFF2-40B4-BE49-F238E27FC236}">
                  <a16:creationId xmlns:a16="http://schemas.microsoft.com/office/drawing/2014/main" id="{7FD7AAB2-D35C-84E2-C4C5-61E052C4B75B}"/>
                </a:ext>
              </a:extLst>
            </p:cNvPr>
            <p:cNvSpPr txBox="1"/>
            <p:nvPr/>
          </p:nvSpPr>
          <p:spPr>
            <a:xfrm>
              <a:off x="4802483" y="5605591"/>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68</a:t>
              </a:r>
            </a:p>
          </p:txBody>
        </p:sp>
        <p:sp>
          <p:nvSpPr>
            <p:cNvPr id="57" name="TextBox 56">
              <a:extLst>
                <a:ext uri="{FF2B5EF4-FFF2-40B4-BE49-F238E27FC236}">
                  <a16:creationId xmlns:a16="http://schemas.microsoft.com/office/drawing/2014/main" id="{545857FD-828C-7A68-9856-24F1C6975581}"/>
                </a:ext>
              </a:extLst>
            </p:cNvPr>
            <p:cNvSpPr txBox="1"/>
            <p:nvPr/>
          </p:nvSpPr>
          <p:spPr>
            <a:xfrm>
              <a:off x="4096324" y="5605591"/>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129</a:t>
              </a:r>
            </a:p>
          </p:txBody>
        </p:sp>
        <p:sp>
          <p:nvSpPr>
            <p:cNvPr id="58" name="TextBox 57">
              <a:extLst>
                <a:ext uri="{FF2B5EF4-FFF2-40B4-BE49-F238E27FC236}">
                  <a16:creationId xmlns:a16="http://schemas.microsoft.com/office/drawing/2014/main" id="{3E8D4EF5-8D62-7A0A-9311-273000A656A4}"/>
                </a:ext>
              </a:extLst>
            </p:cNvPr>
            <p:cNvSpPr txBox="1"/>
            <p:nvPr/>
          </p:nvSpPr>
          <p:spPr>
            <a:xfrm>
              <a:off x="3439859" y="5605591"/>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166</a:t>
              </a:r>
            </a:p>
          </p:txBody>
        </p:sp>
        <p:sp>
          <p:nvSpPr>
            <p:cNvPr id="59" name="TextBox 58">
              <a:extLst>
                <a:ext uri="{FF2B5EF4-FFF2-40B4-BE49-F238E27FC236}">
                  <a16:creationId xmlns:a16="http://schemas.microsoft.com/office/drawing/2014/main" id="{C22AFC38-A445-DE88-FA07-3DC32BEF0B06}"/>
                </a:ext>
              </a:extLst>
            </p:cNvPr>
            <p:cNvSpPr txBox="1"/>
            <p:nvPr/>
          </p:nvSpPr>
          <p:spPr>
            <a:xfrm>
              <a:off x="2783394" y="5605591"/>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213</a:t>
              </a:r>
            </a:p>
          </p:txBody>
        </p:sp>
        <p:sp>
          <p:nvSpPr>
            <p:cNvPr id="60" name="TextBox 59">
              <a:extLst>
                <a:ext uri="{FF2B5EF4-FFF2-40B4-BE49-F238E27FC236}">
                  <a16:creationId xmlns:a16="http://schemas.microsoft.com/office/drawing/2014/main" id="{C0B3583F-2DFF-D2CF-01A7-E7A56009B9EA}"/>
                </a:ext>
              </a:extLst>
            </p:cNvPr>
            <p:cNvSpPr txBox="1"/>
            <p:nvPr/>
          </p:nvSpPr>
          <p:spPr>
            <a:xfrm>
              <a:off x="2126929" y="5605591"/>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276</a:t>
              </a:r>
            </a:p>
          </p:txBody>
        </p:sp>
        <p:sp>
          <p:nvSpPr>
            <p:cNvPr id="61" name="TextBox 60">
              <a:extLst>
                <a:ext uri="{FF2B5EF4-FFF2-40B4-BE49-F238E27FC236}">
                  <a16:creationId xmlns:a16="http://schemas.microsoft.com/office/drawing/2014/main" id="{AC7DDC47-74C2-985E-B9B3-BFC709EB74E8}"/>
                </a:ext>
              </a:extLst>
            </p:cNvPr>
            <p:cNvSpPr txBox="1"/>
            <p:nvPr/>
          </p:nvSpPr>
          <p:spPr>
            <a:xfrm>
              <a:off x="1470464" y="5605591"/>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312</a:t>
              </a:r>
            </a:p>
          </p:txBody>
        </p:sp>
      </p:grpSp>
      <p:grpSp>
        <p:nvGrpSpPr>
          <p:cNvPr id="62" name="Group 61">
            <a:extLst>
              <a:ext uri="{FF2B5EF4-FFF2-40B4-BE49-F238E27FC236}">
                <a16:creationId xmlns:a16="http://schemas.microsoft.com/office/drawing/2014/main" id="{0A0AC65F-7E9A-EA54-E4E9-16A965070028}"/>
              </a:ext>
            </a:extLst>
          </p:cNvPr>
          <p:cNvGrpSpPr/>
          <p:nvPr/>
        </p:nvGrpSpPr>
        <p:grpSpPr>
          <a:xfrm>
            <a:off x="1174699" y="6032954"/>
            <a:ext cx="4866730" cy="288147"/>
            <a:chOff x="1470463" y="5605591"/>
            <a:chExt cx="4866730" cy="288147"/>
          </a:xfrm>
        </p:grpSpPr>
        <p:sp>
          <p:nvSpPr>
            <p:cNvPr id="63" name="TextBox 62">
              <a:extLst>
                <a:ext uri="{FF2B5EF4-FFF2-40B4-BE49-F238E27FC236}">
                  <a16:creationId xmlns:a16="http://schemas.microsoft.com/office/drawing/2014/main" id="{BC853F9A-6B54-3E01-4456-BBCF889E6A7F}"/>
                </a:ext>
              </a:extLst>
            </p:cNvPr>
            <p:cNvSpPr txBox="1"/>
            <p:nvPr/>
          </p:nvSpPr>
          <p:spPr>
            <a:xfrm>
              <a:off x="6165104" y="5605591"/>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
          <p:nvSpPr>
            <p:cNvPr id="64" name="TextBox 63">
              <a:extLst>
                <a:ext uri="{FF2B5EF4-FFF2-40B4-BE49-F238E27FC236}">
                  <a16:creationId xmlns:a16="http://schemas.microsoft.com/office/drawing/2014/main" id="{6BF0BDEE-4066-0360-C9E5-4E818ECB0F02}"/>
                </a:ext>
              </a:extLst>
            </p:cNvPr>
            <p:cNvSpPr txBox="1"/>
            <p:nvPr/>
          </p:nvSpPr>
          <p:spPr>
            <a:xfrm>
              <a:off x="5508641" y="5605591"/>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5</a:t>
              </a:r>
            </a:p>
          </p:txBody>
        </p:sp>
        <p:sp>
          <p:nvSpPr>
            <p:cNvPr id="65" name="TextBox 64">
              <a:extLst>
                <a:ext uri="{FF2B5EF4-FFF2-40B4-BE49-F238E27FC236}">
                  <a16:creationId xmlns:a16="http://schemas.microsoft.com/office/drawing/2014/main" id="{2463D096-1CA8-22A2-8D20-E279971B7B6E}"/>
                </a:ext>
              </a:extLst>
            </p:cNvPr>
            <p:cNvSpPr txBox="1"/>
            <p:nvPr/>
          </p:nvSpPr>
          <p:spPr>
            <a:xfrm>
              <a:off x="4802483" y="5605591"/>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40</a:t>
              </a:r>
            </a:p>
          </p:txBody>
        </p:sp>
        <p:sp>
          <p:nvSpPr>
            <p:cNvPr id="66" name="TextBox 65">
              <a:extLst>
                <a:ext uri="{FF2B5EF4-FFF2-40B4-BE49-F238E27FC236}">
                  <a16:creationId xmlns:a16="http://schemas.microsoft.com/office/drawing/2014/main" id="{277ABA3A-CDA4-462A-489A-63D78F3D653A}"/>
                </a:ext>
              </a:extLst>
            </p:cNvPr>
            <p:cNvSpPr txBox="1"/>
            <p:nvPr/>
          </p:nvSpPr>
          <p:spPr>
            <a:xfrm>
              <a:off x="4146017" y="5605591"/>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96</a:t>
              </a:r>
            </a:p>
          </p:txBody>
        </p:sp>
        <p:sp>
          <p:nvSpPr>
            <p:cNvPr id="67" name="TextBox 66">
              <a:extLst>
                <a:ext uri="{FF2B5EF4-FFF2-40B4-BE49-F238E27FC236}">
                  <a16:creationId xmlns:a16="http://schemas.microsoft.com/office/drawing/2014/main" id="{0AC8814B-5B1E-B055-4285-2882C6E0183A}"/>
                </a:ext>
              </a:extLst>
            </p:cNvPr>
            <p:cNvSpPr txBox="1"/>
            <p:nvPr/>
          </p:nvSpPr>
          <p:spPr>
            <a:xfrm>
              <a:off x="3439859" y="5605591"/>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136</a:t>
              </a:r>
            </a:p>
          </p:txBody>
        </p:sp>
        <p:sp>
          <p:nvSpPr>
            <p:cNvPr id="68" name="TextBox 67">
              <a:extLst>
                <a:ext uri="{FF2B5EF4-FFF2-40B4-BE49-F238E27FC236}">
                  <a16:creationId xmlns:a16="http://schemas.microsoft.com/office/drawing/2014/main" id="{E004DC1F-0A47-EF63-B9A3-8DB8125ECE6C}"/>
                </a:ext>
              </a:extLst>
            </p:cNvPr>
            <p:cNvSpPr txBox="1"/>
            <p:nvPr/>
          </p:nvSpPr>
          <p:spPr>
            <a:xfrm>
              <a:off x="2783394" y="5605591"/>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212</a:t>
              </a:r>
            </a:p>
          </p:txBody>
        </p:sp>
        <p:sp>
          <p:nvSpPr>
            <p:cNvPr id="69" name="TextBox 68">
              <a:extLst>
                <a:ext uri="{FF2B5EF4-FFF2-40B4-BE49-F238E27FC236}">
                  <a16:creationId xmlns:a16="http://schemas.microsoft.com/office/drawing/2014/main" id="{002254E3-CADE-0C62-70DD-4A7BFD16B549}"/>
                </a:ext>
              </a:extLst>
            </p:cNvPr>
            <p:cNvSpPr txBox="1"/>
            <p:nvPr/>
          </p:nvSpPr>
          <p:spPr>
            <a:xfrm>
              <a:off x="2126929" y="5605591"/>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266</a:t>
              </a:r>
            </a:p>
          </p:txBody>
        </p:sp>
        <p:sp>
          <p:nvSpPr>
            <p:cNvPr id="70" name="TextBox 69">
              <a:extLst>
                <a:ext uri="{FF2B5EF4-FFF2-40B4-BE49-F238E27FC236}">
                  <a16:creationId xmlns:a16="http://schemas.microsoft.com/office/drawing/2014/main" id="{78C7E1F4-1535-D52A-489F-E71ECE1F2AFC}"/>
                </a:ext>
              </a:extLst>
            </p:cNvPr>
            <p:cNvSpPr txBox="1"/>
            <p:nvPr/>
          </p:nvSpPr>
          <p:spPr>
            <a:xfrm>
              <a:off x="1470463" y="5605591"/>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292</a:t>
              </a:r>
            </a:p>
          </p:txBody>
        </p:sp>
      </p:grpSp>
      <p:grpSp>
        <p:nvGrpSpPr>
          <p:cNvPr id="71" name="Group 70">
            <a:extLst>
              <a:ext uri="{FF2B5EF4-FFF2-40B4-BE49-F238E27FC236}">
                <a16:creationId xmlns:a16="http://schemas.microsoft.com/office/drawing/2014/main" id="{CC37CDFC-2456-41F3-970A-9056D68633B5}"/>
              </a:ext>
            </a:extLst>
          </p:cNvPr>
          <p:cNvGrpSpPr/>
          <p:nvPr/>
        </p:nvGrpSpPr>
        <p:grpSpPr>
          <a:xfrm>
            <a:off x="1382858" y="3069203"/>
            <a:ext cx="4295458" cy="1600518"/>
            <a:chOff x="3395662" y="2443162"/>
            <a:chExt cx="5404084" cy="1973951"/>
          </a:xfrm>
        </p:grpSpPr>
        <p:sp>
          <p:nvSpPr>
            <p:cNvPr id="72" name="Freeform: Shape 80">
              <a:extLst>
                <a:ext uri="{FF2B5EF4-FFF2-40B4-BE49-F238E27FC236}">
                  <a16:creationId xmlns:a16="http://schemas.microsoft.com/office/drawing/2014/main" id="{1FD7DD0C-F274-3E5B-9625-1242B0807A78}"/>
                </a:ext>
              </a:extLst>
            </p:cNvPr>
            <p:cNvSpPr/>
            <p:nvPr/>
          </p:nvSpPr>
          <p:spPr>
            <a:xfrm>
              <a:off x="3395662" y="2443162"/>
              <a:ext cx="5394359" cy="1923859"/>
            </a:xfrm>
            <a:custGeom>
              <a:avLst/>
              <a:gdLst>
                <a:gd name="connsiteX0" fmla="*/ 5394360 w 5394359"/>
                <a:gd name="connsiteY0" fmla="*/ 1923860 h 1923859"/>
                <a:gd name="connsiteX1" fmla="*/ 4776645 w 5394359"/>
                <a:gd name="connsiteY1" fmla="*/ 1923860 h 1923859"/>
                <a:gd name="connsiteX2" fmla="*/ 4776645 w 5394359"/>
                <a:gd name="connsiteY2" fmla="*/ 1864919 h 1923859"/>
                <a:gd name="connsiteX3" fmla="*/ 4753071 w 5394359"/>
                <a:gd name="connsiteY3" fmla="*/ 1864919 h 1923859"/>
                <a:gd name="connsiteX4" fmla="*/ 4753071 w 5394359"/>
                <a:gd name="connsiteY4" fmla="*/ 1780042 h 1923859"/>
                <a:gd name="connsiteX5" fmla="*/ 4498439 w 5394359"/>
                <a:gd name="connsiteY5" fmla="*/ 1780042 h 1923859"/>
                <a:gd name="connsiteX6" fmla="*/ 4498439 w 5394359"/>
                <a:gd name="connsiteY6" fmla="*/ 1758820 h 1923859"/>
                <a:gd name="connsiteX7" fmla="*/ 4430068 w 5394359"/>
                <a:gd name="connsiteY7" fmla="*/ 1758820 h 1923859"/>
                <a:gd name="connsiteX8" fmla="*/ 4430068 w 5394359"/>
                <a:gd name="connsiteY8" fmla="*/ 1730531 h 1923859"/>
                <a:gd name="connsiteX9" fmla="*/ 4295680 w 5394359"/>
                <a:gd name="connsiteY9" fmla="*/ 1730531 h 1923859"/>
                <a:gd name="connsiteX10" fmla="*/ 4295680 w 5394359"/>
                <a:gd name="connsiteY10" fmla="*/ 1711671 h 1923859"/>
                <a:gd name="connsiteX11" fmla="*/ 4220232 w 5394359"/>
                <a:gd name="connsiteY11" fmla="*/ 1711671 h 1923859"/>
                <a:gd name="connsiteX12" fmla="*/ 4220232 w 5394359"/>
                <a:gd name="connsiteY12" fmla="*/ 1688097 h 1923859"/>
                <a:gd name="connsiteX13" fmla="*/ 4158939 w 5394359"/>
                <a:gd name="connsiteY13" fmla="*/ 1688097 h 1923859"/>
                <a:gd name="connsiteX14" fmla="*/ 4158939 w 5394359"/>
                <a:gd name="connsiteY14" fmla="*/ 1655083 h 1923859"/>
                <a:gd name="connsiteX15" fmla="*/ 3998614 w 5394359"/>
                <a:gd name="connsiteY15" fmla="*/ 1655083 h 1923859"/>
                <a:gd name="connsiteX16" fmla="*/ 3998614 w 5394359"/>
                <a:gd name="connsiteY16" fmla="*/ 1626794 h 1923859"/>
                <a:gd name="connsiteX17" fmla="*/ 3944388 w 5394359"/>
                <a:gd name="connsiteY17" fmla="*/ 1626794 h 1923859"/>
                <a:gd name="connsiteX18" fmla="*/ 3944388 w 5394359"/>
                <a:gd name="connsiteY18" fmla="*/ 1596142 h 1923859"/>
                <a:gd name="connsiteX19" fmla="*/ 3722770 w 5394359"/>
                <a:gd name="connsiteY19" fmla="*/ 1596142 h 1923859"/>
                <a:gd name="connsiteX20" fmla="*/ 3722770 w 5394359"/>
                <a:gd name="connsiteY20" fmla="*/ 1563138 h 1923859"/>
                <a:gd name="connsiteX21" fmla="*/ 3586020 w 5394359"/>
                <a:gd name="connsiteY21" fmla="*/ 1563138 h 1923859"/>
                <a:gd name="connsiteX22" fmla="*/ 3586020 w 5394359"/>
                <a:gd name="connsiteY22" fmla="*/ 1530134 h 1923859"/>
                <a:gd name="connsiteX23" fmla="*/ 3534156 w 5394359"/>
                <a:gd name="connsiteY23" fmla="*/ 1530134 h 1923859"/>
                <a:gd name="connsiteX24" fmla="*/ 3534156 w 5394359"/>
                <a:gd name="connsiteY24" fmla="*/ 1508912 h 1923859"/>
                <a:gd name="connsiteX25" fmla="*/ 3432772 w 5394359"/>
                <a:gd name="connsiteY25" fmla="*/ 1508912 h 1923859"/>
                <a:gd name="connsiteX26" fmla="*/ 3432772 w 5394359"/>
                <a:gd name="connsiteY26" fmla="*/ 1480623 h 1923859"/>
                <a:gd name="connsiteX27" fmla="*/ 3409198 w 5394359"/>
                <a:gd name="connsiteY27" fmla="*/ 1480623 h 1923859"/>
                <a:gd name="connsiteX28" fmla="*/ 3409198 w 5394359"/>
                <a:gd name="connsiteY28" fmla="*/ 1454687 h 1923859"/>
                <a:gd name="connsiteX29" fmla="*/ 3366754 w 5394359"/>
                <a:gd name="connsiteY29" fmla="*/ 1454687 h 1923859"/>
                <a:gd name="connsiteX30" fmla="*/ 3366754 w 5394359"/>
                <a:gd name="connsiteY30" fmla="*/ 1447610 h 1923859"/>
                <a:gd name="connsiteX31" fmla="*/ 3305461 w 5394359"/>
                <a:gd name="connsiteY31" fmla="*/ 1447610 h 1923859"/>
                <a:gd name="connsiteX32" fmla="*/ 3305461 w 5394359"/>
                <a:gd name="connsiteY32" fmla="*/ 1426388 h 1923859"/>
                <a:gd name="connsiteX33" fmla="*/ 3239443 w 5394359"/>
                <a:gd name="connsiteY33" fmla="*/ 1426388 h 1923859"/>
                <a:gd name="connsiteX34" fmla="*/ 3239443 w 5394359"/>
                <a:gd name="connsiteY34" fmla="*/ 1414605 h 1923859"/>
                <a:gd name="connsiteX35" fmla="*/ 3107417 w 5394359"/>
                <a:gd name="connsiteY35" fmla="*/ 1414605 h 1923859"/>
                <a:gd name="connsiteX36" fmla="*/ 3107417 w 5394359"/>
                <a:gd name="connsiteY36" fmla="*/ 1391031 h 1923859"/>
                <a:gd name="connsiteX37" fmla="*/ 3017825 w 5394359"/>
                <a:gd name="connsiteY37" fmla="*/ 1391031 h 1923859"/>
                <a:gd name="connsiteX38" fmla="*/ 3017825 w 5394359"/>
                <a:gd name="connsiteY38" fmla="*/ 1379239 h 1923859"/>
                <a:gd name="connsiteX39" fmla="*/ 2973029 w 5394359"/>
                <a:gd name="connsiteY39" fmla="*/ 1379239 h 1923859"/>
                <a:gd name="connsiteX40" fmla="*/ 2973029 w 5394359"/>
                <a:gd name="connsiteY40" fmla="*/ 1365095 h 1923859"/>
                <a:gd name="connsiteX41" fmla="*/ 2928233 w 5394359"/>
                <a:gd name="connsiteY41" fmla="*/ 1365095 h 1923859"/>
                <a:gd name="connsiteX42" fmla="*/ 2928233 w 5394359"/>
                <a:gd name="connsiteY42" fmla="*/ 1341520 h 1923859"/>
                <a:gd name="connsiteX43" fmla="*/ 2892867 w 5394359"/>
                <a:gd name="connsiteY43" fmla="*/ 1341520 h 1923859"/>
                <a:gd name="connsiteX44" fmla="*/ 2892867 w 5394359"/>
                <a:gd name="connsiteY44" fmla="*/ 1308507 h 1923859"/>
                <a:gd name="connsiteX45" fmla="*/ 2850423 w 5394359"/>
                <a:gd name="connsiteY45" fmla="*/ 1308507 h 1923859"/>
                <a:gd name="connsiteX46" fmla="*/ 2850423 w 5394359"/>
                <a:gd name="connsiteY46" fmla="*/ 1299077 h 1923859"/>
                <a:gd name="connsiteX47" fmla="*/ 2798560 w 5394359"/>
                <a:gd name="connsiteY47" fmla="*/ 1299077 h 1923859"/>
                <a:gd name="connsiteX48" fmla="*/ 2798560 w 5394359"/>
                <a:gd name="connsiteY48" fmla="*/ 1280217 h 1923859"/>
                <a:gd name="connsiteX49" fmla="*/ 2786768 w 5394359"/>
                <a:gd name="connsiteY49" fmla="*/ 1280217 h 1923859"/>
                <a:gd name="connsiteX50" fmla="*/ 2786768 w 5394359"/>
                <a:gd name="connsiteY50" fmla="*/ 1263710 h 1923859"/>
                <a:gd name="connsiteX51" fmla="*/ 2675963 w 5394359"/>
                <a:gd name="connsiteY51" fmla="*/ 1263710 h 1923859"/>
                <a:gd name="connsiteX52" fmla="*/ 2675963 w 5394359"/>
                <a:gd name="connsiteY52" fmla="*/ 1247213 h 1923859"/>
                <a:gd name="connsiteX53" fmla="*/ 2614660 w 5394359"/>
                <a:gd name="connsiteY53" fmla="*/ 1247213 h 1923859"/>
                <a:gd name="connsiteX54" fmla="*/ 2614660 w 5394359"/>
                <a:gd name="connsiteY54" fmla="*/ 1223629 h 1923859"/>
                <a:gd name="connsiteX55" fmla="*/ 2584009 w 5394359"/>
                <a:gd name="connsiteY55" fmla="*/ 1223629 h 1923859"/>
                <a:gd name="connsiteX56" fmla="*/ 2584009 w 5394359"/>
                <a:gd name="connsiteY56" fmla="*/ 1204770 h 1923859"/>
                <a:gd name="connsiteX57" fmla="*/ 2565149 w 5394359"/>
                <a:gd name="connsiteY57" fmla="*/ 1204770 h 1923859"/>
                <a:gd name="connsiteX58" fmla="*/ 2565149 w 5394359"/>
                <a:gd name="connsiteY58" fmla="*/ 1176480 h 1923859"/>
                <a:gd name="connsiteX59" fmla="*/ 2534498 w 5394359"/>
                <a:gd name="connsiteY59" fmla="*/ 1176480 h 1923859"/>
                <a:gd name="connsiteX60" fmla="*/ 2534498 w 5394359"/>
                <a:gd name="connsiteY60" fmla="*/ 1162336 h 1923859"/>
                <a:gd name="connsiteX61" fmla="*/ 2496779 w 5394359"/>
                <a:gd name="connsiteY61" fmla="*/ 1162336 h 1923859"/>
                <a:gd name="connsiteX62" fmla="*/ 2496779 w 5394359"/>
                <a:gd name="connsiteY62" fmla="*/ 1138752 h 1923859"/>
                <a:gd name="connsiteX63" fmla="*/ 2418969 w 5394359"/>
                <a:gd name="connsiteY63" fmla="*/ 1138752 h 1923859"/>
                <a:gd name="connsiteX64" fmla="*/ 2418969 w 5394359"/>
                <a:gd name="connsiteY64" fmla="*/ 1101033 h 1923859"/>
                <a:gd name="connsiteX65" fmla="*/ 2385965 w 5394359"/>
                <a:gd name="connsiteY65" fmla="*/ 1101033 h 1923859"/>
                <a:gd name="connsiteX66" fmla="*/ 2385965 w 5394359"/>
                <a:gd name="connsiteY66" fmla="*/ 1079811 h 1923859"/>
                <a:gd name="connsiteX67" fmla="*/ 2334092 w 5394359"/>
                <a:gd name="connsiteY67" fmla="*/ 1079811 h 1923859"/>
                <a:gd name="connsiteX68" fmla="*/ 2334092 w 5394359"/>
                <a:gd name="connsiteY68" fmla="*/ 1068029 h 1923859"/>
                <a:gd name="connsiteX69" fmla="*/ 2303450 w 5394359"/>
                <a:gd name="connsiteY69" fmla="*/ 1068029 h 1923859"/>
                <a:gd name="connsiteX70" fmla="*/ 2303450 w 5394359"/>
                <a:gd name="connsiteY70" fmla="*/ 1044454 h 1923859"/>
                <a:gd name="connsiteX71" fmla="*/ 2249224 w 5394359"/>
                <a:gd name="connsiteY71" fmla="*/ 1044454 h 1923859"/>
                <a:gd name="connsiteX72" fmla="*/ 2249224 w 5394359"/>
                <a:gd name="connsiteY72" fmla="*/ 1018518 h 1923859"/>
                <a:gd name="connsiteX73" fmla="*/ 2194998 w 5394359"/>
                <a:gd name="connsiteY73" fmla="*/ 1018518 h 1923859"/>
                <a:gd name="connsiteX74" fmla="*/ 2194998 w 5394359"/>
                <a:gd name="connsiteY74" fmla="*/ 1006726 h 1923859"/>
                <a:gd name="connsiteX75" fmla="*/ 2131333 w 5394359"/>
                <a:gd name="connsiteY75" fmla="*/ 1006726 h 1923859"/>
                <a:gd name="connsiteX76" fmla="*/ 2131333 w 5394359"/>
                <a:gd name="connsiteY76" fmla="*/ 980789 h 1923859"/>
                <a:gd name="connsiteX77" fmla="*/ 2088899 w 5394359"/>
                <a:gd name="connsiteY77" fmla="*/ 980789 h 1923859"/>
                <a:gd name="connsiteX78" fmla="*/ 2088899 w 5394359"/>
                <a:gd name="connsiteY78" fmla="*/ 959577 h 1923859"/>
                <a:gd name="connsiteX79" fmla="*/ 2001669 w 5394359"/>
                <a:gd name="connsiteY79" fmla="*/ 959577 h 1923859"/>
                <a:gd name="connsiteX80" fmla="*/ 2001669 w 5394359"/>
                <a:gd name="connsiteY80" fmla="*/ 933639 h 1923859"/>
                <a:gd name="connsiteX81" fmla="*/ 1942719 w 5394359"/>
                <a:gd name="connsiteY81" fmla="*/ 933639 h 1923859"/>
                <a:gd name="connsiteX82" fmla="*/ 1942719 w 5394359"/>
                <a:gd name="connsiteY82" fmla="*/ 919493 h 1923859"/>
                <a:gd name="connsiteX83" fmla="*/ 1876711 w 5394359"/>
                <a:gd name="connsiteY83" fmla="*/ 919493 h 1923859"/>
                <a:gd name="connsiteX84" fmla="*/ 1876711 w 5394359"/>
                <a:gd name="connsiteY84" fmla="*/ 905347 h 1923859"/>
                <a:gd name="connsiteX85" fmla="*/ 1860204 w 5394359"/>
                <a:gd name="connsiteY85" fmla="*/ 905347 h 1923859"/>
                <a:gd name="connsiteX86" fmla="*/ 1860204 w 5394359"/>
                <a:gd name="connsiteY86" fmla="*/ 884128 h 1923859"/>
                <a:gd name="connsiteX87" fmla="*/ 1827200 w 5394359"/>
                <a:gd name="connsiteY87" fmla="*/ 884128 h 1923859"/>
                <a:gd name="connsiteX88" fmla="*/ 1827200 w 5394359"/>
                <a:gd name="connsiteY88" fmla="*/ 872340 h 1923859"/>
                <a:gd name="connsiteX89" fmla="*/ 1810693 w 5394359"/>
                <a:gd name="connsiteY89" fmla="*/ 872340 h 1923859"/>
                <a:gd name="connsiteX90" fmla="*/ 1810693 w 5394359"/>
                <a:gd name="connsiteY90" fmla="*/ 844047 h 1923859"/>
                <a:gd name="connsiteX91" fmla="*/ 1791834 w 5394359"/>
                <a:gd name="connsiteY91" fmla="*/ 844047 h 1923859"/>
                <a:gd name="connsiteX92" fmla="*/ 1791834 w 5394359"/>
                <a:gd name="connsiteY92" fmla="*/ 836974 h 1923859"/>
                <a:gd name="connsiteX93" fmla="*/ 1772974 w 5394359"/>
                <a:gd name="connsiteY93" fmla="*/ 836974 h 1923859"/>
                <a:gd name="connsiteX94" fmla="*/ 1772974 w 5394359"/>
                <a:gd name="connsiteY94" fmla="*/ 813397 h 1923859"/>
                <a:gd name="connsiteX95" fmla="*/ 1702241 w 5394359"/>
                <a:gd name="connsiteY95" fmla="*/ 813397 h 1923859"/>
                <a:gd name="connsiteX96" fmla="*/ 1702241 w 5394359"/>
                <a:gd name="connsiteY96" fmla="*/ 789821 h 1923859"/>
                <a:gd name="connsiteX97" fmla="*/ 1669237 w 5394359"/>
                <a:gd name="connsiteY97" fmla="*/ 789821 h 1923859"/>
                <a:gd name="connsiteX98" fmla="*/ 1669237 w 5394359"/>
                <a:gd name="connsiteY98" fmla="*/ 761529 h 1923859"/>
                <a:gd name="connsiteX99" fmla="*/ 1624441 w 5394359"/>
                <a:gd name="connsiteY99" fmla="*/ 761529 h 1923859"/>
                <a:gd name="connsiteX100" fmla="*/ 1624441 w 5394359"/>
                <a:gd name="connsiteY100" fmla="*/ 749740 h 1923859"/>
                <a:gd name="connsiteX101" fmla="*/ 1581998 w 5394359"/>
                <a:gd name="connsiteY101" fmla="*/ 749740 h 1923859"/>
                <a:gd name="connsiteX102" fmla="*/ 1581998 w 5394359"/>
                <a:gd name="connsiteY102" fmla="*/ 730879 h 1923859"/>
                <a:gd name="connsiteX103" fmla="*/ 1546632 w 5394359"/>
                <a:gd name="connsiteY103" fmla="*/ 730879 h 1923859"/>
                <a:gd name="connsiteX104" fmla="*/ 1546632 w 5394359"/>
                <a:gd name="connsiteY104" fmla="*/ 709660 h 1923859"/>
                <a:gd name="connsiteX105" fmla="*/ 1518342 w 5394359"/>
                <a:gd name="connsiteY105" fmla="*/ 709660 h 1923859"/>
                <a:gd name="connsiteX106" fmla="*/ 1518342 w 5394359"/>
                <a:gd name="connsiteY106" fmla="*/ 690799 h 1923859"/>
                <a:gd name="connsiteX107" fmla="*/ 1499483 w 5394359"/>
                <a:gd name="connsiteY107" fmla="*/ 690799 h 1923859"/>
                <a:gd name="connsiteX108" fmla="*/ 1499483 w 5394359"/>
                <a:gd name="connsiteY108" fmla="*/ 667222 h 1923859"/>
                <a:gd name="connsiteX109" fmla="*/ 1454687 w 5394359"/>
                <a:gd name="connsiteY109" fmla="*/ 667222 h 1923859"/>
                <a:gd name="connsiteX110" fmla="*/ 1454687 w 5394359"/>
                <a:gd name="connsiteY110" fmla="*/ 657791 h 1923859"/>
                <a:gd name="connsiteX111" fmla="*/ 1428750 w 5394359"/>
                <a:gd name="connsiteY111" fmla="*/ 657791 h 1923859"/>
                <a:gd name="connsiteX112" fmla="*/ 1428750 w 5394359"/>
                <a:gd name="connsiteY112" fmla="*/ 646003 h 1923859"/>
                <a:gd name="connsiteX113" fmla="*/ 1405176 w 5394359"/>
                <a:gd name="connsiteY113" fmla="*/ 646003 h 1923859"/>
                <a:gd name="connsiteX114" fmla="*/ 1405176 w 5394359"/>
                <a:gd name="connsiteY114" fmla="*/ 617711 h 1923859"/>
                <a:gd name="connsiteX115" fmla="*/ 1367447 w 5394359"/>
                <a:gd name="connsiteY115" fmla="*/ 617711 h 1923859"/>
                <a:gd name="connsiteX116" fmla="*/ 1367447 w 5394359"/>
                <a:gd name="connsiteY116" fmla="*/ 601207 h 1923859"/>
                <a:gd name="connsiteX117" fmla="*/ 1329728 w 5394359"/>
                <a:gd name="connsiteY117" fmla="*/ 601207 h 1923859"/>
                <a:gd name="connsiteX118" fmla="*/ 1329728 w 5394359"/>
                <a:gd name="connsiteY118" fmla="*/ 570557 h 1923859"/>
                <a:gd name="connsiteX119" fmla="*/ 1294362 w 5394359"/>
                <a:gd name="connsiteY119" fmla="*/ 570557 h 1923859"/>
                <a:gd name="connsiteX120" fmla="*/ 1294362 w 5394359"/>
                <a:gd name="connsiteY120" fmla="*/ 537550 h 1923859"/>
                <a:gd name="connsiteX121" fmla="*/ 1256643 w 5394359"/>
                <a:gd name="connsiteY121" fmla="*/ 537550 h 1923859"/>
                <a:gd name="connsiteX122" fmla="*/ 1256643 w 5394359"/>
                <a:gd name="connsiteY122" fmla="*/ 511615 h 1923859"/>
                <a:gd name="connsiteX123" fmla="*/ 1225991 w 5394359"/>
                <a:gd name="connsiteY123" fmla="*/ 511615 h 1923859"/>
                <a:gd name="connsiteX124" fmla="*/ 1225991 w 5394359"/>
                <a:gd name="connsiteY124" fmla="*/ 488039 h 1923859"/>
                <a:gd name="connsiteX125" fmla="*/ 1204770 w 5394359"/>
                <a:gd name="connsiteY125" fmla="*/ 488039 h 1923859"/>
                <a:gd name="connsiteX126" fmla="*/ 1204770 w 5394359"/>
                <a:gd name="connsiteY126" fmla="*/ 464462 h 1923859"/>
                <a:gd name="connsiteX127" fmla="*/ 1141114 w 5394359"/>
                <a:gd name="connsiteY127" fmla="*/ 464462 h 1923859"/>
                <a:gd name="connsiteX128" fmla="*/ 1141114 w 5394359"/>
                <a:gd name="connsiteY128" fmla="*/ 443243 h 1923859"/>
                <a:gd name="connsiteX129" fmla="*/ 1042092 w 5394359"/>
                <a:gd name="connsiteY129" fmla="*/ 443243 h 1923859"/>
                <a:gd name="connsiteX130" fmla="*/ 1042092 w 5394359"/>
                <a:gd name="connsiteY130" fmla="*/ 414951 h 1923859"/>
                <a:gd name="connsiteX131" fmla="*/ 1011441 w 5394359"/>
                <a:gd name="connsiteY131" fmla="*/ 414951 h 1923859"/>
                <a:gd name="connsiteX132" fmla="*/ 1011441 w 5394359"/>
                <a:gd name="connsiteY132" fmla="*/ 372512 h 1923859"/>
                <a:gd name="connsiteX133" fmla="*/ 959577 w 5394359"/>
                <a:gd name="connsiteY133" fmla="*/ 372512 h 1923859"/>
                <a:gd name="connsiteX134" fmla="*/ 959577 w 5394359"/>
                <a:gd name="connsiteY134" fmla="*/ 348936 h 1923859"/>
                <a:gd name="connsiteX135" fmla="*/ 935996 w 5394359"/>
                <a:gd name="connsiteY135" fmla="*/ 348936 h 1923859"/>
                <a:gd name="connsiteX136" fmla="*/ 935996 w 5394359"/>
                <a:gd name="connsiteY136" fmla="*/ 337148 h 1923859"/>
                <a:gd name="connsiteX137" fmla="*/ 910062 w 5394359"/>
                <a:gd name="connsiteY137" fmla="*/ 337148 h 1923859"/>
                <a:gd name="connsiteX138" fmla="*/ 910062 w 5394359"/>
                <a:gd name="connsiteY138" fmla="*/ 308856 h 1923859"/>
                <a:gd name="connsiteX139" fmla="*/ 862909 w 5394359"/>
                <a:gd name="connsiteY139" fmla="*/ 308856 h 1923859"/>
                <a:gd name="connsiteX140" fmla="*/ 862909 w 5394359"/>
                <a:gd name="connsiteY140" fmla="*/ 280564 h 1923859"/>
                <a:gd name="connsiteX141" fmla="*/ 749740 w 5394359"/>
                <a:gd name="connsiteY141" fmla="*/ 280564 h 1923859"/>
                <a:gd name="connsiteX142" fmla="*/ 749740 w 5394359"/>
                <a:gd name="connsiteY142" fmla="*/ 254629 h 1923859"/>
                <a:gd name="connsiteX143" fmla="*/ 723806 w 5394359"/>
                <a:gd name="connsiteY143" fmla="*/ 254629 h 1923859"/>
                <a:gd name="connsiteX144" fmla="*/ 723806 w 5394359"/>
                <a:gd name="connsiteY144" fmla="*/ 231053 h 1923859"/>
                <a:gd name="connsiteX145" fmla="*/ 700229 w 5394359"/>
                <a:gd name="connsiteY145" fmla="*/ 231053 h 1923859"/>
                <a:gd name="connsiteX146" fmla="*/ 700229 w 5394359"/>
                <a:gd name="connsiteY146" fmla="*/ 209833 h 1923859"/>
                <a:gd name="connsiteX147" fmla="*/ 662507 w 5394359"/>
                <a:gd name="connsiteY147" fmla="*/ 209833 h 1923859"/>
                <a:gd name="connsiteX148" fmla="*/ 662507 w 5394359"/>
                <a:gd name="connsiteY148" fmla="*/ 190971 h 1923859"/>
                <a:gd name="connsiteX149" fmla="*/ 558769 w 5394359"/>
                <a:gd name="connsiteY149" fmla="*/ 190971 h 1923859"/>
                <a:gd name="connsiteX150" fmla="*/ 558769 w 5394359"/>
                <a:gd name="connsiteY150" fmla="*/ 167395 h 1923859"/>
                <a:gd name="connsiteX151" fmla="*/ 504542 w 5394359"/>
                <a:gd name="connsiteY151" fmla="*/ 167395 h 1923859"/>
                <a:gd name="connsiteX152" fmla="*/ 504542 w 5394359"/>
                <a:gd name="connsiteY152" fmla="*/ 157965 h 1923859"/>
                <a:gd name="connsiteX153" fmla="*/ 459746 w 5394359"/>
                <a:gd name="connsiteY153" fmla="*/ 157965 h 1923859"/>
                <a:gd name="connsiteX154" fmla="*/ 459746 w 5394359"/>
                <a:gd name="connsiteY154" fmla="*/ 127315 h 1923859"/>
                <a:gd name="connsiteX155" fmla="*/ 396090 w 5394359"/>
                <a:gd name="connsiteY155" fmla="*/ 127315 h 1923859"/>
                <a:gd name="connsiteX156" fmla="*/ 396090 w 5394359"/>
                <a:gd name="connsiteY156" fmla="*/ 108454 h 1923859"/>
                <a:gd name="connsiteX157" fmla="*/ 348936 w 5394359"/>
                <a:gd name="connsiteY157" fmla="*/ 108454 h 1923859"/>
                <a:gd name="connsiteX158" fmla="*/ 348936 w 5394359"/>
                <a:gd name="connsiteY158" fmla="*/ 75446 h 1923859"/>
                <a:gd name="connsiteX159" fmla="*/ 332432 w 5394359"/>
                <a:gd name="connsiteY159" fmla="*/ 75446 h 1923859"/>
                <a:gd name="connsiteX160" fmla="*/ 332432 w 5394359"/>
                <a:gd name="connsiteY160" fmla="*/ 63657 h 1923859"/>
                <a:gd name="connsiteX161" fmla="*/ 292352 w 5394359"/>
                <a:gd name="connsiteY161" fmla="*/ 63657 h 1923859"/>
                <a:gd name="connsiteX162" fmla="*/ 292352 w 5394359"/>
                <a:gd name="connsiteY162" fmla="*/ 42438 h 1923859"/>
                <a:gd name="connsiteX163" fmla="*/ 235768 w 5394359"/>
                <a:gd name="connsiteY163" fmla="*/ 42438 h 1923859"/>
                <a:gd name="connsiteX164" fmla="*/ 235768 w 5394359"/>
                <a:gd name="connsiteY164" fmla="*/ 18862 h 1923859"/>
                <a:gd name="connsiteX165" fmla="*/ 103738 w 5394359"/>
                <a:gd name="connsiteY165" fmla="*/ 18862 h 1923859"/>
                <a:gd name="connsiteX166" fmla="*/ 103738 w 5394359"/>
                <a:gd name="connsiteY166" fmla="*/ 0 h 1923859"/>
                <a:gd name="connsiteX167" fmla="*/ 0 w 5394359"/>
                <a:gd name="connsiteY167" fmla="*/ 0 h 192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5394359" h="1923859">
                  <a:moveTo>
                    <a:pt x="5394360" y="1923860"/>
                  </a:moveTo>
                  <a:lnTo>
                    <a:pt x="4776645" y="1923860"/>
                  </a:lnTo>
                  <a:lnTo>
                    <a:pt x="4776645" y="1864919"/>
                  </a:lnTo>
                  <a:lnTo>
                    <a:pt x="4753071" y="1864919"/>
                  </a:lnTo>
                  <a:lnTo>
                    <a:pt x="4753071" y="1780042"/>
                  </a:lnTo>
                  <a:lnTo>
                    <a:pt x="4498439" y="1780042"/>
                  </a:lnTo>
                  <a:lnTo>
                    <a:pt x="4498439" y="1758820"/>
                  </a:lnTo>
                  <a:lnTo>
                    <a:pt x="4430068" y="1758820"/>
                  </a:lnTo>
                  <a:lnTo>
                    <a:pt x="4430068" y="1730531"/>
                  </a:lnTo>
                  <a:lnTo>
                    <a:pt x="4295680" y="1730531"/>
                  </a:lnTo>
                  <a:lnTo>
                    <a:pt x="4295680" y="1711671"/>
                  </a:lnTo>
                  <a:lnTo>
                    <a:pt x="4220232" y="1711671"/>
                  </a:lnTo>
                  <a:lnTo>
                    <a:pt x="4220232" y="1688097"/>
                  </a:lnTo>
                  <a:lnTo>
                    <a:pt x="4158939" y="1688097"/>
                  </a:lnTo>
                  <a:lnTo>
                    <a:pt x="4158939" y="1655083"/>
                  </a:lnTo>
                  <a:lnTo>
                    <a:pt x="3998614" y="1655083"/>
                  </a:lnTo>
                  <a:lnTo>
                    <a:pt x="3998614" y="1626794"/>
                  </a:lnTo>
                  <a:lnTo>
                    <a:pt x="3944388" y="1626794"/>
                  </a:lnTo>
                  <a:lnTo>
                    <a:pt x="3944388" y="1596142"/>
                  </a:lnTo>
                  <a:lnTo>
                    <a:pt x="3722770" y="1596142"/>
                  </a:lnTo>
                  <a:lnTo>
                    <a:pt x="3722770" y="1563138"/>
                  </a:lnTo>
                  <a:lnTo>
                    <a:pt x="3586020" y="1563138"/>
                  </a:lnTo>
                  <a:lnTo>
                    <a:pt x="3586020" y="1530134"/>
                  </a:lnTo>
                  <a:lnTo>
                    <a:pt x="3534156" y="1530134"/>
                  </a:lnTo>
                  <a:lnTo>
                    <a:pt x="3534156" y="1508912"/>
                  </a:lnTo>
                  <a:lnTo>
                    <a:pt x="3432772" y="1508912"/>
                  </a:lnTo>
                  <a:lnTo>
                    <a:pt x="3432772" y="1480623"/>
                  </a:lnTo>
                  <a:lnTo>
                    <a:pt x="3409198" y="1480623"/>
                  </a:lnTo>
                  <a:lnTo>
                    <a:pt x="3409198" y="1454687"/>
                  </a:lnTo>
                  <a:lnTo>
                    <a:pt x="3366754" y="1454687"/>
                  </a:lnTo>
                  <a:lnTo>
                    <a:pt x="3366754" y="1447610"/>
                  </a:lnTo>
                  <a:lnTo>
                    <a:pt x="3305461" y="1447610"/>
                  </a:lnTo>
                  <a:lnTo>
                    <a:pt x="3305461" y="1426388"/>
                  </a:lnTo>
                  <a:lnTo>
                    <a:pt x="3239443" y="1426388"/>
                  </a:lnTo>
                  <a:lnTo>
                    <a:pt x="3239443" y="1414605"/>
                  </a:lnTo>
                  <a:lnTo>
                    <a:pt x="3107417" y="1414605"/>
                  </a:lnTo>
                  <a:lnTo>
                    <a:pt x="3107417" y="1391031"/>
                  </a:lnTo>
                  <a:lnTo>
                    <a:pt x="3017825" y="1391031"/>
                  </a:lnTo>
                  <a:lnTo>
                    <a:pt x="3017825" y="1379239"/>
                  </a:lnTo>
                  <a:lnTo>
                    <a:pt x="2973029" y="1379239"/>
                  </a:lnTo>
                  <a:lnTo>
                    <a:pt x="2973029" y="1365095"/>
                  </a:lnTo>
                  <a:lnTo>
                    <a:pt x="2928233" y="1365095"/>
                  </a:lnTo>
                  <a:lnTo>
                    <a:pt x="2928233" y="1341520"/>
                  </a:lnTo>
                  <a:lnTo>
                    <a:pt x="2892867" y="1341520"/>
                  </a:lnTo>
                  <a:lnTo>
                    <a:pt x="2892867" y="1308507"/>
                  </a:lnTo>
                  <a:lnTo>
                    <a:pt x="2850423" y="1308507"/>
                  </a:lnTo>
                  <a:lnTo>
                    <a:pt x="2850423" y="1299077"/>
                  </a:lnTo>
                  <a:lnTo>
                    <a:pt x="2798560" y="1299077"/>
                  </a:lnTo>
                  <a:lnTo>
                    <a:pt x="2798560" y="1280217"/>
                  </a:lnTo>
                  <a:lnTo>
                    <a:pt x="2786768" y="1280217"/>
                  </a:lnTo>
                  <a:lnTo>
                    <a:pt x="2786768" y="1263710"/>
                  </a:lnTo>
                  <a:lnTo>
                    <a:pt x="2675963" y="1263710"/>
                  </a:lnTo>
                  <a:lnTo>
                    <a:pt x="2675963" y="1247213"/>
                  </a:lnTo>
                  <a:lnTo>
                    <a:pt x="2614660" y="1247213"/>
                  </a:lnTo>
                  <a:lnTo>
                    <a:pt x="2614660" y="1223629"/>
                  </a:lnTo>
                  <a:lnTo>
                    <a:pt x="2584009" y="1223629"/>
                  </a:lnTo>
                  <a:lnTo>
                    <a:pt x="2584009" y="1204770"/>
                  </a:lnTo>
                  <a:lnTo>
                    <a:pt x="2565149" y="1204770"/>
                  </a:lnTo>
                  <a:lnTo>
                    <a:pt x="2565149" y="1176480"/>
                  </a:lnTo>
                  <a:lnTo>
                    <a:pt x="2534498" y="1176480"/>
                  </a:lnTo>
                  <a:lnTo>
                    <a:pt x="2534498" y="1162336"/>
                  </a:lnTo>
                  <a:lnTo>
                    <a:pt x="2496779" y="1162336"/>
                  </a:lnTo>
                  <a:lnTo>
                    <a:pt x="2496779" y="1138752"/>
                  </a:lnTo>
                  <a:lnTo>
                    <a:pt x="2418969" y="1138752"/>
                  </a:lnTo>
                  <a:lnTo>
                    <a:pt x="2418969" y="1101033"/>
                  </a:lnTo>
                  <a:lnTo>
                    <a:pt x="2385965" y="1101033"/>
                  </a:lnTo>
                  <a:lnTo>
                    <a:pt x="2385965" y="1079811"/>
                  </a:lnTo>
                  <a:lnTo>
                    <a:pt x="2334092" y="1079811"/>
                  </a:lnTo>
                  <a:lnTo>
                    <a:pt x="2334092" y="1068029"/>
                  </a:lnTo>
                  <a:lnTo>
                    <a:pt x="2303450" y="1068029"/>
                  </a:lnTo>
                  <a:lnTo>
                    <a:pt x="2303450" y="1044454"/>
                  </a:lnTo>
                  <a:lnTo>
                    <a:pt x="2249224" y="1044454"/>
                  </a:lnTo>
                  <a:lnTo>
                    <a:pt x="2249224" y="1018518"/>
                  </a:lnTo>
                  <a:lnTo>
                    <a:pt x="2194998" y="1018518"/>
                  </a:lnTo>
                  <a:lnTo>
                    <a:pt x="2194998" y="1006726"/>
                  </a:lnTo>
                  <a:lnTo>
                    <a:pt x="2131333" y="1006726"/>
                  </a:lnTo>
                  <a:lnTo>
                    <a:pt x="2131333" y="980789"/>
                  </a:lnTo>
                  <a:lnTo>
                    <a:pt x="2088899" y="980789"/>
                  </a:lnTo>
                  <a:lnTo>
                    <a:pt x="2088899" y="959577"/>
                  </a:lnTo>
                  <a:lnTo>
                    <a:pt x="2001669" y="959577"/>
                  </a:lnTo>
                  <a:lnTo>
                    <a:pt x="2001669" y="933639"/>
                  </a:lnTo>
                  <a:lnTo>
                    <a:pt x="1942719" y="933639"/>
                  </a:lnTo>
                  <a:lnTo>
                    <a:pt x="1942719" y="919493"/>
                  </a:lnTo>
                  <a:lnTo>
                    <a:pt x="1876711" y="919493"/>
                  </a:lnTo>
                  <a:lnTo>
                    <a:pt x="1876711" y="905347"/>
                  </a:lnTo>
                  <a:lnTo>
                    <a:pt x="1860204" y="905347"/>
                  </a:lnTo>
                  <a:lnTo>
                    <a:pt x="1860204" y="884128"/>
                  </a:lnTo>
                  <a:lnTo>
                    <a:pt x="1827200" y="884128"/>
                  </a:lnTo>
                  <a:lnTo>
                    <a:pt x="1827200" y="872340"/>
                  </a:lnTo>
                  <a:lnTo>
                    <a:pt x="1810693" y="872340"/>
                  </a:lnTo>
                  <a:lnTo>
                    <a:pt x="1810693" y="844047"/>
                  </a:lnTo>
                  <a:lnTo>
                    <a:pt x="1791834" y="844047"/>
                  </a:lnTo>
                  <a:lnTo>
                    <a:pt x="1791834" y="836974"/>
                  </a:lnTo>
                  <a:lnTo>
                    <a:pt x="1772974" y="836974"/>
                  </a:lnTo>
                  <a:lnTo>
                    <a:pt x="1772974" y="813397"/>
                  </a:lnTo>
                  <a:lnTo>
                    <a:pt x="1702241" y="813397"/>
                  </a:lnTo>
                  <a:lnTo>
                    <a:pt x="1702241" y="789821"/>
                  </a:lnTo>
                  <a:lnTo>
                    <a:pt x="1669237" y="789821"/>
                  </a:lnTo>
                  <a:lnTo>
                    <a:pt x="1669237" y="761529"/>
                  </a:lnTo>
                  <a:lnTo>
                    <a:pt x="1624441" y="761529"/>
                  </a:lnTo>
                  <a:lnTo>
                    <a:pt x="1624441" y="749740"/>
                  </a:lnTo>
                  <a:lnTo>
                    <a:pt x="1581998" y="749740"/>
                  </a:lnTo>
                  <a:lnTo>
                    <a:pt x="1581998" y="730879"/>
                  </a:lnTo>
                  <a:lnTo>
                    <a:pt x="1546632" y="730879"/>
                  </a:lnTo>
                  <a:lnTo>
                    <a:pt x="1546632" y="709660"/>
                  </a:lnTo>
                  <a:lnTo>
                    <a:pt x="1518342" y="709660"/>
                  </a:lnTo>
                  <a:lnTo>
                    <a:pt x="1518342" y="690799"/>
                  </a:lnTo>
                  <a:lnTo>
                    <a:pt x="1499483" y="690799"/>
                  </a:lnTo>
                  <a:lnTo>
                    <a:pt x="1499483" y="667222"/>
                  </a:lnTo>
                  <a:lnTo>
                    <a:pt x="1454687" y="667222"/>
                  </a:lnTo>
                  <a:lnTo>
                    <a:pt x="1454687" y="657791"/>
                  </a:lnTo>
                  <a:lnTo>
                    <a:pt x="1428750" y="657791"/>
                  </a:lnTo>
                  <a:lnTo>
                    <a:pt x="1428750" y="646003"/>
                  </a:lnTo>
                  <a:lnTo>
                    <a:pt x="1405176" y="646003"/>
                  </a:lnTo>
                  <a:lnTo>
                    <a:pt x="1405176" y="617711"/>
                  </a:lnTo>
                  <a:lnTo>
                    <a:pt x="1367447" y="617711"/>
                  </a:lnTo>
                  <a:lnTo>
                    <a:pt x="1367447" y="601207"/>
                  </a:lnTo>
                  <a:lnTo>
                    <a:pt x="1329728" y="601207"/>
                  </a:lnTo>
                  <a:lnTo>
                    <a:pt x="1329728" y="570557"/>
                  </a:lnTo>
                  <a:lnTo>
                    <a:pt x="1294362" y="570557"/>
                  </a:lnTo>
                  <a:lnTo>
                    <a:pt x="1294362" y="537550"/>
                  </a:lnTo>
                  <a:lnTo>
                    <a:pt x="1256643" y="537550"/>
                  </a:lnTo>
                  <a:lnTo>
                    <a:pt x="1256643" y="511615"/>
                  </a:lnTo>
                  <a:lnTo>
                    <a:pt x="1225991" y="511615"/>
                  </a:lnTo>
                  <a:lnTo>
                    <a:pt x="1225991" y="488039"/>
                  </a:lnTo>
                  <a:lnTo>
                    <a:pt x="1204770" y="488039"/>
                  </a:lnTo>
                  <a:lnTo>
                    <a:pt x="1204770" y="464462"/>
                  </a:lnTo>
                  <a:lnTo>
                    <a:pt x="1141114" y="464462"/>
                  </a:lnTo>
                  <a:lnTo>
                    <a:pt x="1141114" y="443243"/>
                  </a:lnTo>
                  <a:lnTo>
                    <a:pt x="1042092" y="443243"/>
                  </a:lnTo>
                  <a:lnTo>
                    <a:pt x="1042092" y="414951"/>
                  </a:lnTo>
                  <a:lnTo>
                    <a:pt x="1011441" y="414951"/>
                  </a:lnTo>
                  <a:lnTo>
                    <a:pt x="1011441" y="372512"/>
                  </a:lnTo>
                  <a:lnTo>
                    <a:pt x="959577" y="372512"/>
                  </a:lnTo>
                  <a:lnTo>
                    <a:pt x="959577" y="348936"/>
                  </a:lnTo>
                  <a:lnTo>
                    <a:pt x="935996" y="348936"/>
                  </a:lnTo>
                  <a:lnTo>
                    <a:pt x="935996" y="337148"/>
                  </a:lnTo>
                  <a:lnTo>
                    <a:pt x="910062" y="337148"/>
                  </a:lnTo>
                  <a:lnTo>
                    <a:pt x="910062" y="308856"/>
                  </a:lnTo>
                  <a:lnTo>
                    <a:pt x="862909" y="308856"/>
                  </a:lnTo>
                  <a:lnTo>
                    <a:pt x="862909" y="280564"/>
                  </a:lnTo>
                  <a:lnTo>
                    <a:pt x="749740" y="280564"/>
                  </a:lnTo>
                  <a:lnTo>
                    <a:pt x="749740" y="254629"/>
                  </a:lnTo>
                  <a:lnTo>
                    <a:pt x="723806" y="254629"/>
                  </a:lnTo>
                  <a:lnTo>
                    <a:pt x="723806" y="231053"/>
                  </a:lnTo>
                  <a:lnTo>
                    <a:pt x="700229" y="231053"/>
                  </a:lnTo>
                  <a:lnTo>
                    <a:pt x="700229" y="209833"/>
                  </a:lnTo>
                  <a:lnTo>
                    <a:pt x="662507" y="209833"/>
                  </a:lnTo>
                  <a:lnTo>
                    <a:pt x="662507" y="190971"/>
                  </a:lnTo>
                  <a:lnTo>
                    <a:pt x="558769" y="190971"/>
                  </a:lnTo>
                  <a:lnTo>
                    <a:pt x="558769" y="167395"/>
                  </a:lnTo>
                  <a:lnTo>
                    <a:pt x="504542" y="167395"/>
                  </a:lnTo>
                  <a:lnTo>
                    <a:pt x="504542" y="157965"/>
                  </a:lnTo>
                  <a:lnTo>
                    <a:pt x="459746" y="157965"/>
                  </a:lnTo>
                  <a:lnTo>
                    <a:pt x="459746" y="127315"/>
                  </a:lnTo>
                  <a:lnTo>
                    <a:pt x="396090" y="127315"/>
                  </a:lnTo>
                  <a:lnTo>
                    <a:pt x="396090" y="108454"/>
                  </a:lnTo>
                  <a:lnTo>
                    <a:pt x="348936" y="108454"/>
                  </a:lnTo>
                  <a:lnTo>
                    <a:pt x="348936" y="75446"/>
                  </a:lnTo>
                  <a:lnTo>
                    <a:pt x="332432" y="75446"/>
                  </a:lnTo>
                  <a:lnTo>
                    <a:pt x="332432" y="63657"/>
                  </a:lnTo>
                  <a:lnTo>
                    <a:pt x="292352" y="63657"/>
                  </a:lnTo>
                  <a:lnTo>
                    <a:pt x="292352" y="42438"/>
                  </a:lnTo>
                  <a:lnTo>
                    <a:pt x="235768" y="42438"/>
                  </a:lnTo>
                  <a:lnTo>
                    <a:pt x="235768" y="18862"/>
                  </a:lnTo>
                  <a:lnTo>
                    <a:pt x="103738" y="18862"/>
                  </a:lnTo>
                  <a:lnTo>
                    <a:pt x="103738" y="0"/>
                  </a:lnTo>
                  <a:lnTo>
                    <a:pt x="0" y="0"/>
                  </a:lnTo>
                </a:path>
              </a:pathLst>
            </a:custGeom>
            <a:noFill/>
            <a:ln w="19050" cap="flat">
              <a:solidFill>
                <a:schemeClr val="accent3"/>
              </a:solidFill>
              <a:prstDash val="solid"/>
              <a:miter/>
            </a:ln>
          </p:spPr>
          <p:txBody>
            <a:bodyPr rtlCol="0" anchor="ctr"/>
            <a:lstStyle/>
            <a:p>
              <a:endParaRPr lang="en-GB"/>
            </a:p>
          </p:txBody>
        </p:sp>
        <p:sp>
          <p:nvSpPr>
            <p:cNvPr id="73" name="Freeform: Shape 81">
              <a:extLst>
                <a:ext uri="{FF2B5EF4-FFF2-40B4-BE49-F238E27FC236}">
                  <a16:creationId xmlns:a16="http://schemas.microsoft.com/office/drawing/2014/main" id="{2EF25AE9-F499-4CE8-8DEE-5A7616211340}"/>
                </a:ext>
              </a:extLst>
            </p:cNvPr>
            <p:cNvSpPr/>
            <p:nvPr/>
          </p:nvSpPr>
          <p:spPr>
            <a:xfrm>
              <a:off x="4542052" y="284591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tlCol="0" anchor="ctr"/>
            <a:lstStyle/>
            <a:p>
              <a:endParaRPr lang="en-GB"/>
            </a:p>
          </p:txBody>
        </p:sp>
        <p:sp>
          <p:nvSpPr>
            <p:cNvPr id="74" name="Freeform: Shape 82">
              <a:extLst>
                <a:ext uri="{FF2B5EF4-FFF2-40B4-BE49-F238E27FC236}">
                  <a16:creationId xmlns:a16="http://schemas.microsoft.com/office/drawing/2014/main" id="{9937C42B-0788-707C-4D33-615D828FE474}"/>
                </a:ext>
              </a:extLst>
            </p:cNvPr>
            <p:cNvSpPr/>
            <p:nvPr/>
          </p:nvSpPr>
          <p:spPr>
            <a:xfrm>
              <a:off x="5932712" y="3569817"/>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75" name="Freeform: Shape 83">
              <a:extLst>
                <a:ext uri="{FF2B5EF4-FFF2-40B4-BE49-F238E27FC236}">
                  <a16:creationId xmlns:a16="http://schemas.microsoft.com/office/drawing/2014/main" id="{8EF45E6A-84B8-3E53-8146-DC294CB3F85C}"/>
                </a:ext>
              </a:extLst>
            </p:cNvPr>
            <p:cNvSpPr/>
            <p:nvPr/>
          </p:nvSpPr>
          <p:spPr>
            <a:xfrm>
              <a:off x="7037612" y="396516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76" name="Freeform: Shape 84">
              <a:extLst>
                <a:ext uri="{FF2B5EF4-FFF2-40B4-BE49-F238E27FC236}">
                  <a16:creationId xmlns:a16="http://schemas.microsoft.com/office/drawing/2014/main" id="{85BD129C-77A5-3C70-9DAF-00CBD756BAC6}"/>
                </a:ext>
              </a:extLst>
            </p:cNvPr>
            <p:cNvSpPr/>
            <p:nvPr/>
          </p:nvSpPr>
          <p:spPr>
            <a:xfrm>
              <a:off x="7132862" y="39842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77" name="Freeform: Shape 85">
              <a:extLst>
                <a:ext uri="{FF2B5EF4-FFF2-40B4-BE49-F238E27FC236}">
                  <a16:creationId xmlns:a16="http://schemas.microsoft.com/office/drawing/2014/main" id="{6B8FB36A-3553-9196-B892-107DA24D4DE6}"/>
                </a:ext>
              </a:extLst>
            </p:cNvPr>
            <p:cNvSpPr/>
            <p:nvPr/>
          </p:nvSpPr>
          <p:spPr>
            <a:xfrm>
              <a:off x="7151912" y="39842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78" name="Freeform: Shape 86">
              <a:extLst>
                <a:ext uri="{FF2B5EF4-FFF2-40B4-BE49-F238E27FC236}">
                  <a16:creationId xmlns:a16="http://schemas.microsoft.com/office/drawing/2014/main" id="{EAD2018D-CACE-D02F-DD0A-39D968F42481}"/>
                </a:ext>
              </a:extLst>
            </p:cNvPr>
            <p:cNvSpPr/>
            <p:nvPr/>
          </p:nvSpPr>
          <p:spPr>
            <a:xfrm>
              <a:off x="7209062" y="39842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79" name="Freeform: Shape 87">
              <a:extLst>
                <a:ext uri="{FF2B5EF4-FFF2-40B4-BE49-F238E27FC236}">
                  <a16:creationId xmlns:a16="http://schemas.microsoft.com/office/drawing/2014/main" id="{49CE891D-1BF1-FAEB-9669-6D118A50FAC2}"/>
                </a:ext>
              </a:extLst>
            </p:cNvPr>
            <p:cNvSpPr/>
            <p:nvPr/>
          </p:nvSpPr>
          <p:spPr>
            <a:xfrm>
              <a:off x="7228112" y="39842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80" name="Freeform: Shape 88">
              <a:extLst>
                <a:ext uri="{FF2B5EF4-FFF2-40B4-BE49-F238E27FC236}">
                  <a16:creationId xmlns:a16="http://schemas.microsoft.com/office/drawing/2014/main" id="{1FB1F717-0234-B3F7-F8F7-C66B555BC8A8}"/>
                </a:ext>
              </a:extLst>
            </p:cNvPr>
            <p:cNvSpPr/>
            <p:nvPr/>
          </p:nvSpPr>
          <p:spPr>
            <a:xfrm>
              <a:off x="7247162" y="39842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81" name="Freeform: Shape 89">
              <a:extLst>
                <a:ext uri="{FF2B5EF4-FFF2-40B4-BE49-F238E27FC236}">
                  <a16:creationId xmlns:a16="http://schemas.microsoft.com/office/drawing/2014/main" id="{20A9D279-43F8-CC70-4732-19689401A75F}"/>
                </a:ext>
              </a:extLst>
            </p:cNvPr>
            <p:cNvSpPr/>
            <p:nvPr/>
          </p:nvSpPr>
          <p:spPr>
            <a:xfrm>
              <a:off x="7304312" y="39842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82" name="Freeform: Shape 90">
              <a:extLst>
                <a:ext uri="{FF2B5EF4-FFF2-40B4-BE49-F238E27FC236}">
                  <a16:creationId xmlns:a16="http://schemas.microsoft.com/office/drawing/2014/main" id="{3F3F7FD8-C8B5-D7F1-4273-E8AF2026021B}"/>
                </a:ext>
              </a:extLst>
            </p:cNvPr>
            <p:cNvSpPr/>
            <p:nvPr/>
          </p:nvSpPr>
          <p:spPr>
            <a:xfrm>
              <a:off x="7323362" y="39842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83" name="Freeform: Shape 91">
              <a:extLst>
                <a:ext uri="{FF2B5EF4-FFF2-40B4-BE49-F238E27FC236}">
                  <a16:creationId xmlns:a16="http://schemas.microsoft.com/office/drawing/2014/main" id="{F61BB93B-F529-8BA6-3CBA-7F32E2E0049A}"/>
                </a:ext>
              </a:extLst>
            </p:cNvPr>
            <p:cNvSpPr/>
            <p:nvPr/>
          </p:nvSpPr>
          <p:spPr>
            <a:xfrm>
              <a:off x="7342412" y="40223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84" name="Freeform: Shape 92">
              <a:extLst>
                <a:ext uri="{FF2B5EF4-FFF2-40B4-BE49-F238E27FC236}">
                  <a16:creationId xmlns:a16="http://schemas.microsoft.com/office/drawing/2014/main" id="{8E119C21-8415-17A5-0901-C058005ADE22}"/>
                </a:ext>
              </a:extLst>
            </p:cNvPr>
            <p:cNvSpPr/>
            <p:nvPr/>
          </p:nvSpPr>
          <p:spPr>
            <a:xfrm>
              <a:off x="7361462" y="40223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85" name="Freeform: Shape 93">
              <a:extLst>
                <a:ext uri="{FF2B5EF4-FFF2-40B4-BE49-F238E27FC236}">
                  <a16:creationId xmlns:a16="http://schemas.microsoft.com/office/drawing/2014/main" id="{0694CB97-BD39-99FE-4C18-A0DF4816B0B0}"/>
                </a:ext>
              </a:extLst>
            </p:cNvPr>
            <p:cNvSpPr/>
            <p:nvPr/>
          </p:nvSpPr>
          <p:spPr>
            <a:xfrm>
              <a:off x="7380512" y="40223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86" name="Freeform: Shape 94">
              <a:extLst>
                <a:ext uri="{FF2B5EF4-FFF2-40B4-BE49-F238E27FC236}">
                  <a16:creationId xmlns:a16="http://schemas.microsoft.com/office/drawing/2014/main" id="{6F707E74-0577-B6ED-99C2-91FAE513BAA9}"/>
                </a:ext>
              </a:extLst>
            </p:cNvPr>
            <p:cNvSpPr/>
            <p:nvPr/>
          </p:nvSpPr>
          <p:spPr>
            <a:xfrm>
              <a:off x="7399562" y="40604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87" name="Freeform: Shape 95">
              <a:extLst>
                <a:ext uri="{FF2B5EF4-FFF2-40B4-BE49-F238E27FC236}">
                  <a16:creationId xmlns:a16="http://schemas.microsoft.com/office/drawing/2014/main" id="{2F11A1BC-6F30-AFD8-8332-5B4FF2065A38}"/>
                </a:ext>
              </a:extLst>
            </p:cNvPr>
            <p:cNvSpPr/>
            <p:nvPr/>
          </p:nvSpPr>
          <p:spPr>
            <a:xfrm>
              <a:off x="7418612" y="40604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88" name="Freeform: Shape 96">
              <a:extLst>
                <a:ext uri="{FF2B5EF4-FFF2-40B4-BE49-F238E27FC236}">
                  <a16:creationId xmlns:a16="http://schemas.microsoft.com/office/drawing/2014/main" id="{A60EA2F0-3467-DBB3-DD8A-3E86404A3587}"/>
                </a:ext>
              </a:extLst>
            </p:cNvPr>
            <p:cNvSpPr/>
            <p:nvPr/>
          </p:nvSpPr>
          <p:spPr>
            <a:xfrm>
              <a:off x="7437662" y="40604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89" name="Freeform: Shape 97">
              <a:extLst>
                <a:ext uri="{FF2B5EF4-FFF2-40B4-BE49-F238E27FC236}">
                  <a16:creationId xmlns:a16="http://schemas.microsoft.com/office/drawing/2014/main" id="{BD0583F1-5658-170C-784F-268150380920}"/>
                </a:ext>
              </a:extLst>
            </p:cNvPr>
            <p:cNvSpPr/>
            <p:nvPr/>
          </p:nvSpPr>
          <p:spPr>
            <a:xfrm>
              <a:off x="7494812" y="40604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90" name="Freeform: Shape 98">
              <a:extLst>
                <a:ext uri="{FF2B5EF4-FFF2-40B4-BE49-F238E27FC236}">
                  <a16:creationId xmlns:a16="http://schemas.microsoft.com/office/drawing/2014/main" id="{56D3D519-72C7-276A-9407-A516E829224F}"/>
                </a:ext>
              </a:extLst>
            </p:cNvPr>
            <p:cNvSpPr/>
            <p:nvPr/>
          </p:nvSpPr>
          <p:spPr>
            <a:xfrm>
              <a:off x="7513862" y="40604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91" name="Freeform: Shape 99">
              <a:extLst>
                <a:ext uri="{FF2B5EF4-FFF2-40B4-BE49-F238E27FC236}">
                  <a16:creationId xmlns:a16="http://schemas.microsoft.com/office/drawing/2014/main" id="{5A88A026-4299-CA3C-37C2-AA53545E7539}"/>
                </a:ext>
              </a:extLst>
            </p:cNvPr>
            <p:cNvSpPr/>
            <p:nvPr/>
          </p:nvSpPr>
          <p:spPr>
            <a:xfrm>
              <a:off x="7532912" y="40604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92" name="Freeform: Shape 100">
              <a:extLst>
                <a:ext uri="{FF2B5EF4-FFF2-40B4-BE49-F238E27FC236}">
                  <a16:creationId xmlns:a16="http://schemas.microsoft.com/office/drawing/2014/main" id="{93C9ADAA-AC57-86C9-64AC-8233E3C45F31}"/>
                </a:ext>
              </a:extLst>
            </p:cNvPr>
            <p:cNvSpPr/>
            <p:nvPr/>
          </p:nvSpPr>
          <p:spPr>
            <a:xfrm>
              <a:off x="7551962" y="407946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93" name="Freeform: Shape 101">
              <a:extLst>
                <a:ext uri="{FF2B5EF4-FFF2-40B4-BE49-F238E27FC236}">
                  <a16:creationId xmlns:a16="http://schemas.microsoft.com/office/drawing/2014/main" id="{4B1522C8-45D9-95A8-84B2-71769619C3E2}"/>
                </a:ext>
              </a:extLst>
            </p:cNvPr>
            <p:cNvSpPr/>
            <p:nvPr/>
          </p:nvSpPr>
          <p:spPr>
            <a:xfrm>
              <a:off x="7571012" y="407946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94" name="Freeform: Shape 102">
              <a:extLst>
                <a:ext uri="{FF2B5EF4-FFF2-40B4-BE49-F238E27FC236}">
                  <a16:creationId xmlns:a16="http://schemas.microsoft.com/office/drawing/2014/main" id="{8674B6B0-CEAE-0E7F-3F67-9511C31CD647}"/>
                </a:ext>
              </a:extLst>
            </p:cNvPr>
            <p:cNvSpPr/>
            <p:nvPr/>
          </p:nvSpPr>
          <p:spPr>
            <a:xfrm>
              <a:off x="7590062" y="407946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95" name="Freeform: Shape 103">
              <a:extLst>
                <a:ext uri="{FF2B5EF4-FFF2-40B4-BE49-F238E27FC236}">
                  <a16:creationId xmlns:a16="http://schemas.microsoft.com/office/drawing/2014/main" id="{0E5DBD86-AC36-4EEC-12A3-48424BFDA473}"/>
                </a:ext>
              </a:extLst>
            </p:cNvPr>
            <p:cNvSpPr/>
            <p:nvPr/>
          </p:nvSpPr>
          <p:spPr>
            <a:xfrm>
              <a:off x="7609112" y="40985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96" name="Freeform: Shape 104">
              <a:extLst>
                <a:ext uri="{FF2B5EF4-FFF2-40B4-BE49-F238E27FC236}">
                  <a16:creationId xmlns:a16="http://schemas.microsoft.com/office/drawing/2014/main" id="{A278B42A-6CC6-51EC-D9A7-7DAD17236FDF}"/>
                </a:ext>
              </a:extLst>
            </p:cNvPr>
            <p:cNvSpPr/>
            <p:nvPr/>
          </p:nvSpPr>
          <p:spPr>
            <a:xfrm>
              <a:off x="7628162" y="40985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97" name="Freeform: Shape 105">
              <a:extLst>
                <a:ext uri="{FF2B5EF4-FFF2-40B4-BE49-F238E27FC236}">
                  <a16:creationId xmlns:a16="http://schemas.microsoft.com/office/drawing/2014/main" id="{F048D8AC-8F4D-4D98-F997-22EE94922616}"/>
                </a:ext>
              </a:extLst>
            </p:cNvPr>
            <p:cNvSpPr/>
            <p:nvPr/>
          </p:nvSpPr>
          <p:spPr>
            <a:xfrm>
              <a:off x="7647212" y="40985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98" name="Freeform: Shape 106">
              <a:extLst>
                <a:ext uri="{FF2B5EF4-FFF2-40B4-BE49-F238E27FC236}">
                  <a16:creationId xmlns:a16="http://schemas.microsoft.com/office/drawing/2014/main" id="{64BBB9BE-614D-F6DF-992F-33DAB23DE28A}"/>
                </a:ext>
              </a:extLst>
            </p:cNvPr>
            <p:cNvSpPr/>
            <p:nvPr/>
          </p:nvSpPr>
          <p:spPr>
            <a:xfrm>
              <a:off x="7666262" y="40985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99" name="Freeform: Shape 107">
              <a:extLst>
                <a:ext uri="{FF2B5EF4-FFF2-40B4-BE49-F238E27FC236}">
                  <a16:creationId xmlns:a16="http://schemas.microsoft.com/office/drawing/2014/main" id="{F4880BB5-D010-3E68-BC93-257D05B51D47}"/>
                </a:ext>
              </a:extLst>
            </p:cNvPr>
            <p:cNvSpPr/>
            <p:nvPr/>
          </p:nvSpPr>
          <p:spPr>
            <a:xfrm>
              <a:off x="7685312" y="409851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100" name="Freeform: Shape 108">
              <a:extLst>
                <a:ext uri="{FF2B5EF4-FFF2-40B4-BE49-F238E27FC236}">
                  <a16:creationId xmlns:a16="http://schemas.microsoft.com/office/drawing/2014/main" id="{5B2A1755-825D-A39D-4785-2818C89224C3}"/>
                </a:ext>
              </a:extLst>
            </p:cNvPr>
            <p:cNvSpPr/>
            <p:nvPr/>
          </p:nvSpPr>
          <p:spPr>
            <a:xfrm>
              <a:off x="7704362" y="41366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01" name="Freeform: Shape 109">
              <a:extLst>
                <a:ext uri="{FF2B5EF4-FFF2-40B4-BE49-F238E27FC236}">
                  <a16:creationId xmlns:a16="http://schemas.microsoft.com/office/drawing/2014/main" id="{54D93495-64C1-8F0F-0B58-BBCED70A5F3F}"/>
                </a:ext>
              </a:extLst>
            </p:cNvPr>
            <p:cNvSpPr/>
            <p:nvPr/>
          </p:nvSpPr>
          <p:spPr>
            <a:xfrm>
              <a:off x="7723412" y="41366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02" name="Freeform: Shape 110">
              <a:extLst>
                <a:ext uri="{FF2B5EF4-FFF2-40B4-BE49-F238E27FC236}">
                  <a16:creationId xmlns:a16="http://schemas.microsoft.com/office/drawing/2014/main" id="{5A73621A-0345-7FC1-895E-E80B4CA43310}"/>
                </a:ext>
              </a:extLst>
            </p:cNvPr>
            <p:cNvSpPr/>
            <p:nvPr/>
          </p:nvSpPr>
          <p:spPr>
            <a:xfrm>
              <a:off x="7761512" y="41366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03" name="Freeform: Shape 111">
              <a:extLst>
                <a:ext uri="{FF2B5EF4-FFF2-40B4-BE49-F238E27FC236}">
                  <a16:creationId xmlns:a16="http://schemas.microsoft.com/office/drawing/2014/main" id="{CCB2476B-C745-A37D-64EA-FD0C945EAAA4}"/>
                </a:ext>
              </a:extLst>
            </p:cNvPr>
            <p:cNvSpPr/>
            <p:nvPr/>
          </p:nvSpPr>
          <p:spPr>
            <a:xfrm>
              <a:off x="7818662" y="41366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04" name="Freeform: Shape 112">
              <a:extLst>
                <a:ext uri="{FF2B5EF4-FFF2-40B4-BE49-F238E27FC236}">
                  <a16:creationId xmlns:a16="http://schemas.microsoft.com/office/drawing/2014/main" id="{F5753FBA-7DC9-B724-E4C4-1CD39CD610F8}"/>
                </a:ext>
              </a:extLst>
            </p:cNvPr>
            <p:cNvSpPr/>
            <p:nvPr/>
          </p:nvSpPr>
          <p:spPr>
            <a:xfrm>
              <a:off x="7837712" y="41556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05" name="Freeform: Shape 113">
              <a:extLst>
                <a:ext uri="{FF2B5EF4-FFF2-40B4-BE49-F238E27FC236}">
                  <a16:creationId xmlns:a16="http://schemas.microsoft.com/office/drawing/2014/main" id="{B781781C-6687-F217-E78A-40737F0B5070}"/>
                </a:ext>
              </a:extLst>
            </p:cNvPr>
            <p:cNvSpPr/>
            <p:nvPr/>
          </p:nvSpPr>
          <p:spPr>
            <a:xfrm>
              <a:off x="7875812" y="41556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06" name="Freeform: Shape 114">
              <a:extLst>
                <a:ext uri="{FF2B5EF4-FFF2-40B4-BE49-F238E27FC236}">
                  <a16:creationId xmlns:a16="http://schemas.microsoft.com/office/drawing/2014/main" id="{2E88497B-6DD5-8513-D35E-B74BD9139821}"/>
                </a:ext>
              </a:extLst>
            </p:cNvPr>
            <p:cNvSpPr/>
            <p:nvPr/>
          </p:nvSpPr>
          <p:spPr>
            <a:xfrm>
              <a:off x="7894862" y="41556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07" name="Freeform: Shape 115">
              <a:extLst>
                <a:ext uri="{FF2B5EF4-FFF2-40B4-BE49-F238E27FC236}">
                  <a16:creationId xmlns:a16="http://schemas.microsoft.com/office/drawing/2014/main" id="{7365CFE8-9E6F-AD7D-FE2C-F25AF72D43FE}"/>
                </a:ext>
              </a:extLst>
            </p:cNvPr>
            <p:cNvSpPr/>
            <p:nvPr/>
          </p:nvSpPr>
          <p:spPr>
            <a:xfrm>
              <a:off x="7913912" y="4174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08" name="Freeform: Shape 116">
              <a:extLst>
                <a:ext uri="{FF2B5EF4-FFF2-40B4-BE49-F238E27FC236}">
                  <a16:creationId xmlns:a16="http://schemas.microsoft.com/office/drawing/2014/main" id="{469FDC03-66F9-547A-3CBF-17B2687C602E}"/>
                </a:ext>
              </a:extLst>
            </p:cNvPr>
            <p:cNvSpPr/>
            <p:nvPr/>
          </p:nvSpPr>
          <p:spPr>
            <a:xfrm>
              <a:off x="7932962" y="4174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09" name="Freeform: Shape 117">
              <a:extLst>
                <a:ext uri="{FF2B5EF4-FFF2-40B4-BE49-F238E27FC236}">
                  <a16:creationId xmlns:a16="http://schemas.microsoft.com/office/drawing/2014/main" id="{E27A9688-FFFB-C2E4-0CBD-DE61FB071C64}"/>
                </a:ext>
              </a:extLst>
            </p:cNvPr>
            <p:cNvSpPr/>
            <p:nvPr/>
          </p:nvSpPr>
          <p:spPr>
            <a:xfrm>
              <a:off x="7952012" y="4174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0" name="Freeform: Shape 118">
              <a:extLst>
                <a:ext uri="{FF2B5EF4-FFF2-40B4-BE49-F238E27FC236}">
                  <a16:creationId xmlns:a16="http://schemas.microsoft.com/office/drawing/2014/main" id="{C103B4CA-FF9E-A0A0-4008-B6389DEFD7C9}"/>
                </a:ext>
              </a:extLst>
            </p:cNvPr>
            <p:cNvSpPr/>
            <p:nvPr/>
          </p:nvSpPr>
          <p:spPr>
            <a:xfrm>
              <a:off x="7971062" y="4174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1" name="Freeform: Shape 119">
              <a:extLst>
                <a:ext uri="{FF2B5EF4-FFF2-40B4-BE49-F238E27FC236}">
                  <a16:creationId xmlns:a16="http://schemas.microsoft.com/office/drawing/2014/main" id="{AAEA6AE9-120E-EBE1-5E45-835AFE49866F}"/>
                </a:ext>
              </a:extLst>
            </p:cNvPr>
            <p:cNvSpPr/>
            <p:nvPr/>
          </p:nvSpPr>
          <p:spPr>
            <a:xfrm>
              <a:off x="7990112" y="4174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2" name="Freeform: Shape 120">
              <a:extLst>
                <a:ext uri="{FF2B5EF4-FFF2-40B4-BE49-F238E27FC236}">
                  <a16:creationId xmlns:a16="http://schemas.microsoft.com/office/drawing/2014/main" id="{0C17EB9A-0CD9-7ED4-31E9-6EA7E44D94A0}"/>
                </a:ext>
              </a:extLst>
            </p:cNvPr>
            <p:cNvSpPr/>
            <p:nvPr/>
          </p:nvSpPr>
          <p:spPr>
            <a:xfrm>
              <a:off x="8009162" y="4174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3" name="Freeform: Shape 121">
              <a:extLst>
                <a:ext uri="{FF2B5EF4-FFF2-40B4-BE49-F238E27FC236}">
                  <a16:creationId xmlns:a16="http://schemas.microsoft.com/office/drawing/2014/main" id="{BA95D619-50CA-C3CD-994C-DC83D71724F9}"/>
                </a:ext>
              </a:extLst>
            </p:cNvPr>
            <p:cNvSpPr/>
            <p:nvPr/>
          </p:nvSpPr>
          <p:spPr>
            <a:xfrm>
              <a:off x="8047271" y="4174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4" name="Freeform: Shape 122">
              <a:extLst>
                <a:ext uri="{FF2B5EF4-FFF2-40B4-BE49-F238E27FC236}">
                  <a16:creationId xmlns:a16="http://schemas.microsoft.com/office/drawing/2014/main" id="{7583EF2F-6EFD-CD4E-9974-E4E405DBAF8A}"/>
                </a:ext>
              </a:extLst>
            </p:cNvPr>
            <p:cNvSpPr/>
            <p:nvPr/>
          </p:nvSpPr>
          <p:spPr>
            <a:xfrm>
              <a:off x="8066321" y="41747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5" name="Freeform: Shape 123">
              <a:extLst>
                <a:ext uri="{FF2B5EF4-FFF2-40B4-BE49-F238E27FC236}">
                  <a16:creationId xmlns:a16="http://schemas.microsoft.com/office/drawing/2014/main" id="{60E44B96-0BD8-3875-1E90-90CBEFC3F45C}"/>
                </a:ext>
              </a:extLst>
            </p:cNvPr>
            <p:cNvSpPr/>
            <p:nvPr/>
          </p:nvSpPr>
          <p:spPr>
            <a:xfrm>
              <a:off x="8161571" y="43271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6" name="Freeform: Shape 124">
              <a:extLst>
                <a:ext uri="{FF2B5EF4-FFF2-40B4-BE49-F238E27FC236}">
                  <a16:creationId xmlns:a16="http://schemas.microsoft.com/office/drawing/2014/main" id="{34905C25-ECA5-A775-3577-49DB4406EB5A}"/>
                </a:ext>
              </a:extLst>
            </p:cNvPr>
            <p:cNvSpPr/>
            <p:nvPr/>
          </p:nvSpPr>
          <p:spPr>
            <a:xfrm>
              <a:off x="8256821" y="43271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7" name="Freeform: Shape 125">
              <a:extLst>
                <a:ext uri="{FF2B5EF4-FFF2-40B4-BE49-F238E27FC236}">
                  <a16:creationId xmlns:a16="http://schemas.microsoft.com/office/drawing/2014/main" id="{6F0527C7-AB9C-8E25-A17A-5CAFAF7271CD}"/>
                </a:ext>
              </a:extLst>
            </p:cNvPr>
            <p:cNvSpPr/>
            <p:nvPr/>
          </p:nvSpPr>
          <p:spPr>
            <a:xfrm>
              <a:off x="8313971" y="43271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8" name="Freeform: Shape 126">
              <a:extLst>
                <a:ext uri="{FF2B5EF4-FFF2-40B4-BE49-F238E27FC236}">
                  <a16:creationId xmlns:a16="http://schemas.microsoft.com/office/drawing/2014/main" id="{F19CD8E2-28DD-8A18-F343-9F3A759BAB54}"/>
                </a:ext>
              </a:extLst>
            </p:cNvPr>
            <p:cNvSpPr/>
            <p:nvPr/>
          </p:nvSpPr>
          <p:spPr>
            <a:xfrm>
              <a:off x="8428271" y="43271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19" name="Freeform: Shape 127">
              <a:extLst>
                <a:ext uri="{FF2B5EF4-FFF2-40B4-BE49-F238E27FC236}">
                  <a16:creationId xmlns:a16="http://schemas.microsoft.com/office/drawing/2014/main" id="{AB7AB686-9797-D957-1409-D3D9AEE19F17}"/>
                </a:ext>
              </a:extLst>
            </p:cNvPr>
            <p:cNvSpPr/>
            <p:nvPr/>
          </p:nvSpPr>
          <p:spPr>
            <a:xfrm>
              <a:off x="8504471" y="43271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20" name="Freeform: Shape 128">
              <a:extLst>
                <a:ext uri="{FF2B5EF4-FFF2-40B4-BE49-F238E27FC236}">
                  <a16:creationId xmlns:a16="http://schemas.microsoft.com/office/drawing/2014/main" id="{1E90B2C0-1D2F-4657-30DA-BBBAB8358A31}"/>
                </a:ext>
              </a:extLst>
            </p:cNvPr>
            <p:cNvSpPr/>
            <p:nvPr/>
          </p:nvSpPr>
          <p:spPr>
            <a:xfrm>
              <a:off x="8580671" y="43271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21" name="Freeform: Shape 129">
              <a:extLst>
                <a:ext uri="{FF2B5EF4-FFF2-40B4-BE49-F238E27FC236}">
                  <a16:creationId xmlns:a16="http://schemas.microsoft.com/office/drawing/2014/main" id="{49F8F0D3-2D4C-7F5C-0214-1593C89D7C03}"/>
                </a:ext>
              </a:extLst>
            </p:cNvPr>
            <p:cNvSpPr/>
            <p:nvPr/>
          </p:nvSpPr>
          <p:spPr>
            <a:xfrm>
              <a:off x="8790221" y="432711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grpSp>
      <p:grpSp>
        <p:nvGrpSpPr>
          <p:cNvPr id="122" name="Group 121">
            <a:extLst>
              <a:ext uri="{FF2B5EF4-FFF2-40B4-BE49-F238E27FC236}">
                <a16:creationId xmlns:a16="http://schemas.microsoft.com/office/drawing/2014/main" id="{A9A0FAE3-84D8-511A-7F95-694CC520AF3C}"/>
              </a:ext>
            </a:extLst>
          </p:cNvPr>
          <p:cNvGrpSpPr/>
          <p:nvPr/>
        </p:nvGrpSpPr>
        <p:grpSpPr>
          <a:xfrm>
            <a:off x="1382858" y="3069203"/>
            <a:ext cx="4153218" cy="1681797"/>
            <a:chOff x="3505200" y="2400299"/>
            <a:chExt cx="5184066" cy="2065086"/>
          </a:xfrm>
        </p:grpSpPr>
        <p:sp>
          <p:nvSpPr>
            <p:cNvPr id="123" name="Freeform: Shape 134">
              <a:extLst>
                <a:ext uri="{FF2B5EF4-FFF2-40B4-BE49-F238E27FC236}">
                  <a16:creationId xmlns:a16="http://schemas.microsoft.com/office/drawing/2014/main" id="{3E72DE7C-3BC3-D820-7B83-C5355223D8CC}"/>
                </a:ext>
              </a:extLst>
            </p:cNvPr>
            <p:cNvSpPr/>
            <p:nvPr/>
          </p:nvSpPr>
          <p:spPr>
            <a:xfrm>
              <a:off x="3505200" y="2400299"/>
              <a:ext cx="5181904" cy="2021224"/>
            </a:xfrm>
            <a:custGeom>
              <a:avLst/>
              <a:gdLst>
                <a:gd name="connsiteX0" fmla="*/ 5181905 w 5181904"/>
                <a:gd name="connsiteY0" fmla="*/ 2021224 h 2021224"/>
                <a:gd name="connsiteX1" fmla="*/ 4674070 w 5181904"/>
                <a:gd name="connsiteY1" fmla="*/ 2021224 h 2021224"/>
                <a:gd name="connsiteX2" fmla="*/ 4674070 w 5181904"/>
                <a:gd name="connsiteY2" fmla="*/ 1975742 h 2021224"/>
                <a:gd name="connsiteX3" fmla="*/ 4181399 w 5181904"/>
                <a:gd name="connsiteY3" fmla="*/ 1975742 h 2021224"/>
                <a:gd name="connsiteX4" fmla="*/ 4181399 w 5181904"/>
                <a:gd name="connsiteY4" fmla="*/ 1942900 h 2021224"/>
                <a:gd name="connsiteX5" fmla="*/ 4072757 w 5181904"/>
                <a:gd name="connsiteY5" fmla="*/ 1942900 h 2021224"/>
                <a:gd name="connsiteX6" fmla="*/ 4072757 w 5181904"/>
                <a:gd name="connsiteY6" fmla="*/ 1912582 h 2021224"/>
                <a:gd name="connsiteX7" fmla="*/ 3868112 w 5181904"/>
                <a:gd name="connsiteY7" fmla="*/ 1912582 h 2021224"/>
                <a:gd name="connsiteX8" fmla="*/ 3868112 w 5181904"/>
                <a:gd name="connsiteY8" fmla="*/ 1867100 h 2021224"/>
                <a:gd name="connsiteX9" fmla="*/ 3804942 w 5181904"/>
                <a:gd name="connsiteY9" fmla="*/ 1867100 h 2021224"/>
                <a:gd name="connsiteX10" fmla="*/ 3804942 w 5181904"/>
                <a:gd name="connsiteY10" fmla="*/ 1844364 h 2021224"/>
                <a:gd name="connsiteX11" fmla="*/ 3777158 w 5181904"/>
                <a:gd name="connsiteY11" fmla="*/ 1844364 h 2021224"/>
                <a:gd name="connsiteX12" fmla="*/ 3777158 w 5181904"/>
                <a:gd name="connsiteY12" fmla="*/ 1826676 h 2021224"/>
                <a:gd name="connsiteX13" fmla="*/ 3640722 w 5181904"/>
                <a:gd name="connsiteY13" fmla="*/ 1826676 h 2021224"/>
                <a:gd name="connsiteX14" fmla="*/ 3640722 w 5181904"/>
                <a:gd name="connsiteY14" fmla="*/ 1816570 h 2021224"/>
                <a:gd name="connsiteX15" fmla="*/ 3605356 w 5181904"/>
                <a:gd name="connsiteY15" fmla="*/ 1816570 h 2021224"/>
                <a:gd name="connsiteX16" fmla="*/ 3605356 w 5181904"/>
                <a:gd name="connsiteY16" fmla="*/ 1783728 h 2021224"/>
                <a:gd name="connsiteX17" fmla="*/ 3549767 w 5181904"/>
                <a:gd name="connsiteY17" fmla="*/ 1783728 h 2021224"/>
                <a:gd name="connsiteX18" fmla="*/ 3549767 w 5181904"/>
                <a:gd name="connsiteY18" fmla="*/ 1753410 h 2021224"/>
                <a:gd name="connsiteX19" fmla="*/ 3468919 w 5181904"/>
                <a:gd name="connsiteY19" fmla="*/ 1753410 h 2021224"/>
                <a:gd name="connsiteX20" fmla="*/ 3468919 w 5181904"/>
                <a:gd name="connsiteY20" fmla="*/ 1738246 h 2021224"/>
                <a:gd name="connsiteX21" fmla="*/ 3428495 w 5181904"/>
                <a:gd name="connsiteY21" fmla="*/ 1738246 h 2021224"/>
                <a:gd name="connsiteX22" fmla="*/ 3428495 w 5181904"/>
                <a:gd name="connsiteY22" fmla="*/ 1712986 h 2021224"/>
                <a:gd name="connsiteX23" fmla="*/ 3405759 w 5181904"/>
                <a:gd name="connsiteY23" fmla="*/ 1712986 h 2021224"/>
                <a:gd name="connsiteX24" fmla="*/ 3405759 w 5181904"/>
                <a:gd name="connsiteY24" fmla="*/ 1672561 h 2021224"/>
                <a:gd name="connsiteX25" fmla="*/ 3342589 w 5181904"/>
                <a:gd name="connsiteY25" fmla="*/ 1672561 h 2021224"/>
                <a:gd name="connsiteX26" fmla="*/ 3342589 w 5181904"/>
                <a:gd name="connsiteY26" fmla="*/ 1627080 h 2021224"/>
                <a:gd name="connsiteX27" fmla="*/ 3226375 w 5181904"/>
                <a:gd name="connsiteY27" fmla="*/ 1627080 h 2021224"/>
                <a:gd name="connsiteX28" fmla="*/ 3226375 w 5181904"/>
                <a:gd name="connsiteY28" fmla="*/ 1589189 h 2021224"/>
                <a:gd name="connsiteX29" fmla="*/ 3178369 w 5181904"/>
                <a:gd name="connsiteY29" fmla="*/ 1589189 h 2021224"/>
                <a:gd name="connsiteX30" fmla="*/ 3178369 w 5181904"/>
                <a:gd name="connsiteY30" fmla="*/ 1556337 h 2021224"/>
                <a:gd name="connsiteX31" fmla="*/ 3140469 w 5181904"/>
                <a:gd name="connsiteY31" fmla="*/ 1556337 h 2021224"/>
                <a:gd name="connsiteX32" fmla="*/ 3140469 w 5181904"/>
                <a:gd name="connsiteY32" fmla="*/ 1531077 h 2021224"/>
                <a:gd name="connsiteX33" fmla="*/ 3094996 w 5181904"/>
                <a:gd name="connsiteY33" fmla="*/ 1531077 h 2021224"/>
                <a:gd name="connsiteX34" fmla="*/ 3094996 w 5181904"/>
                <a:gd name="connsiteY34" fmla="*/ 1505807 h 2021224"/>
                <a:gd name="connsiteX35" fmla="*/ 3049515 w 5181904"/>
                <a:gd name="connsiteY35" fmla="*/ 1505807 h 2021224"/>
                <a:gd name="connsiteX36" fmla="*/ 3049515 w 5181904"/>
                <a:gd name="connsiteY36" fmla="*/ 1485595 h 2021224"/>
                <a:gd name="connsiteX37" fmla="*/ 2996460 w 5181904"/>
                <a:gd name="connsiteY37" fmla="*/ 1485595 h 2021224"/>
                <a:gd name="connsiteX38" fmla="*/ 2996460 w 5181904"/>
                <a:gd name="connsiteY38" fmla="*/ 1462859 h 2021224"/>
                <a:gd name="connsiteX39" fmla="*/ 2943406 w 5181904"/>
                <a:gd name="connsiteY39" fmla="*/ 1462859 h 2021224"/>
                <a:gd name="connsiteX40" fmla="*/ 2943406 w 5181904"/>
                <a:gd name="connsiteY40" fmla="*/ 1422435 h 2021224"/>
                <a:gd name="connsiteX41" fmla="*/ 2844870 w 5181904"/>
                <a:gd name="connsiteY41" fmla="*/ 1422435 h 2021224"/>
                <a:gd name="connsiteX42" fmla="*/ 2844870 w 5181904"/>
                <a:gd name="connsiteY42" fmla="*/ 1392117 h 2021224"/>
                <a:gd name="connsiteX43" fmla="*/ 2799388 w 5181904"/>
                <a:gd name="connsiteY43" fmla="*/ 1392117 h 2021224"/>
                <a:gd name="connsiteX44" fmla="*/ 2799388 w 5181904"/>
                <a:gd name="connsiteY44" fmla="*/ 1379487 h 2021224"/>
                <a:gd name="connsiteX45" fmla="*/ 2756440 w 5181904"/>
                <a:gd name="connsiteY45" fmla="*/ 1379487 h 2021224"/>
                <a:gd name="connsiteX46" fmla="*/ 2756440 w 5181904"/>
                <a:gd name="connsiteY46" fmla="*/ 1359275 h 2021224"/>
                <a:gd name="connsiteX47" fmla="*/ 2678116 w 5181904"/>
                <a:gd name="connsiteY47" fmla="*/ 1359275 h 2021224"/>
                <a:gd name="connsiteX48" fmla="*/ 2678116 w 5181904"/>
                <a:gd name="connsiteY48" fmla="*/ 1346635 h 2021224"/>
                <a:gd name="connsiteX49" fmla="*/ 2630110 w 5181904"/>
                <a:gd name="connsiteY49" fmla="*/ 1346635 h 2021224"/>
                <a:gd name="connsiteX50" fmla="*/ 2630110 w 5181904"/>
                <a:gd name="connsiteY50" fmla="*/ 1328957 h 2021224"/>
                <a:gd name="connsiteX51" fmla="*/ 2597267 w 5181904"/>
                <a:gd name="connsiteY51" fmla="*/ 1328957 h 2021224"/>
                <a:gd name="connsiteX52" fmla="*/ 2597267 w 5181904"/>
                <a:gd name="connsiteY52" fmla="*/ 1321375 h 2021224"/>
                <a:gd name="connsiteX53" fmla="*/ 2554320 w 5181904"/>
                <a:gd name="connsiteY53" fmla="*/ 1321375 h 2021224"/>
                <a:gd name="connsiteX54" fmla="*/ 2554320 w 5181904"/>
                <a:gd name="connsiteY54" fmla="*/ 1285999 h 2021224"/>
                <a:gd name="connsiteX55" fmla="*/ 2453259 w 5181904"/>
                <a:gd name="connsiteY55" fmla="*/ 1285999 h 2021224"/>
                <a:gd name="connsiteX56" fmla="*/ 2453259 w 5181904"/>
                <a:gd name="connsiteY56" fmla="*/ 1278417 h 2021224"/>
                <a:gd name="connsiteX57" fmla="*/ 2440619 w 5181904"/>
                <a:gd name="connsiteY57" fmla="*/ 1278417 h 2021224"/>
                <a:gd name="connsiteX58" fmla="*/ 2440619 w 5181904"/>
                <a:gd name="connsiteY58" fmla="*/ 1253157 h 2021224"/>
                <a:gd name="connsiteX59" fmla="*/ 2395147 w 5181904"/>
                <a:gd name="connsiteY59" fmla="*/ 1253157 h 2021224"/>
                <a:gd name="connsiteX60" fmla="*/ 2395147 w 5181904"/>
                <a:gd name="connsiteY60" fmla="*/ 1225363 h 2021224"/>
                <a:gd name="connsiteX61" fmla="*/ 2329453 w 5181904"/>
                <a:gd name="connsiteY61" fmla="*/ 1225363 h 2021224"/>
                <a:gd name="connsiteX62" fmla="*/ 2329453 w 5181904"/>
                <a:gd name="connsiteY62" fmla="*/ 1195045 h 2021224"/>
                <a:gd name="connsiteX63" fmla="*/ 2324405 w 5181904"/>
                <a:gd name="connsiteY63" fmla="*/ 1195045 h 2021224"/>
                <a:gd name="connsiteX64" fmla="*/ 2324405 w 5181904"/>
                <a:gd name="connsiteY64" fmla="*/ 1169784 h 2021224"/>
                <a:gd name="connsiteX65" fmla="*/ 2268817 w 5181904"/>
                <a:gd name="connsiteY65" fmla="*/ 1169784 h 2021224"/>
                <a:gd name="connsiteX66" fmla="*/ 2268817 w 5181904"/>
                <a:gd name="connsiteY66" fmla="*/ 1144515 h 2021224"/>
                <a:gd name="connsiteX67" fmla="*/ 2208181 w 5181904"/>
                <a:gd name="connsiteY67" fmla="*/ 1144515 h 2021224"/>
                <a:gd name="connsiteX68" fmla="*/ 2208181 w 5181904"/>
                <a:gd name="connsiteY68" fmla="*/ 1129360 h 2021224"/>
                <a:gd name="connsiteX69" fmla="*/ 2177863 w 5181904"/>
                <a:gd name="connsiteY69" fmla="*/ 1129360 h 2021224"/>
                <a:gd name="connsiteX70" fmla="*/ 2177863 w 5181904"/>
                <a:gd name="connsiteY70" fmla="*/ 1116721 h 2021224"/>
                <a:gd name="connsiteX71" fmla="*/ 2129857 w 5181904"/>
                <a:gd name="connsiteY71" fmla="*/ 1116721 h 2021224"/>
                <a:gd name="connsiteX72" fmla="*/ 2129857 w 5181904"/>
                <a:gd name="connsiteY72" fmla="*/ 1048512 h 2021224"/>
                <a:gd name="connsiteX73" fmla="*/ 2084384 w 5181904"/>
                <a:gd name="connsiteY73" fmla="*/ 1048512 h 2021224"/>
                <a:gd name="connsiteX74" fmla="*/ 2084384 w 5181904"/>
                <a:gd name="connsiteY74" fmla="*/ 1030824 h 2021224"/>
                <a:gd name="connsiteX75" fmla="*/ 2033854 w 5181904"/>
                <a:gd name="connsiteY75" fmla="*/ 1030824 h 2021224"/>
                <a:gd name="connsiteX76" fmla="*/ 2033854 w 5181904"/>
                <a:gd name="connsiteY76" fmla="*/ 992924 h 2021224"/>
                <a:gd name="connsiteX77" fmla="*/ 2013642 w 5181904"/>
                <a:gd name="connsiteY77" fmla="*/ 992924 h 2021224"/>
                <a:gd name="connsiteX78" fmla="*/ 2013642 w 5181904"/>
                <a:gd name="connsiteY78" fmla="*/ 960082 h 2021224"/>
                <a:gd name="connsiteX79" fmla="*/ 1973218 w 5181904"/>
                <a:gd name="connsiteY79" fmla="*/ 960082 h 2021224"/>
                <a:gd name="connsiteX80" fmla="*/ 1973218 w 5181904"/>
                <a:gd name="connsiteY80" fmla="*/ 924708 h 2021224"/>
                <a:gd name="connsiteX81" fmla="*/ 1917630 w 5181904"/>
                <a:gd name="connsiteY81" fmla="*/ 924708 h 2021224"/>
                <a:gd name="connsiteX82" fmla="*/ 1917630 w 5181904"/>
                <a:gd name="connsiteY82" fmla="*/ 861545 h 2021224"/>
                <a:gd name="connsiteX83" fmla="*/ 1897418 w 5181904"/>
                <a:gd name="connsiteY83" fmla="*/ 861545 h 2021224"/>
                <a:gd name="connsiteX84" fmla="*/ 1897418 w 5181904"/>
                <a:gd name="connsiteY84" fmla="*/ 836280 h 2021224"/>
                <a:gd name="connsiteX85" fmla="*/ 1856994 w 5181904"/>
                <a:gd name="connsiteY85" fmla="*/ 836280 h 2021224"/>
                <a:gd name="connsiteX86" fmla="*/ 1856994 w 5181904"/>
                <a:gd name="connsiteY86" fmla="*/ 803435 h 2021224"/>
                <a:gd name="connsiteX87" fmla="*/ 1803940 w 5181904"/>
                <a:gd name="connsiteY87" fmla="*/ 803435 h 2021224"/>
                <a:gd name="connsiteX88" fmla="*/ 1803940 w 5181904"/>
                <a:gd name="connsiteY88" fmla="*/ 760485 h 2021224"/>
                <a:gd name="connsiteX89" fmla="*/ 1778670 w 5181904"/>
                <a:gd name="connsiteY89" fmla="*/ 760485 h 2021224"/>
                <a:gd name="connsiteX90" fmla="*/ 1778670 w 5181904"/>
                <a:gd name="connsiteY90" fmla="*/ 717533 h 2021224"/>
                <a:gd name="connsiteX91" fmla="*/ 1745828 w 5181904"/>
                <a:gd name="connsiteY91" fmla="*/ 717533 h 2021224"/>
                <a:gd name="connsiteX92" fmla="*/ 1745828 w 5181904"/>
                <a:gd name="connsiteY92" fmla="*/ 702374 h 2021224"/>
                <a:gd name="connsiteX93" fmla="*/ 1685192 w 5181904"/>
                <a:gd name="connsiteY93" fmla="*/ 702374 h 2021224"/>
                <a:gd name="connsiteX94" fmla="*/ 1685192 w 5181904"/>
                <a:gd name="connsiteY94" fmla="*/ 649317 h 2021224"/>
                <a:gd name="connsiteX95" fmla="*/ 1649825 w 5181904"/>
                <a:gd name="connsiteY95" fmla="*/ 649317 h 2021224"/>
                <a:gd name="connsiteX96" fmla="*/ 1649825 w 5181904"/>
                <a:gd name="connsiteY96" fmla="*/ 634157 h 2021224"/>
                <a:gd name="connsiteX97" fmla="*/ 1632137 w 5181904"/>
                <a:gd name="connsiteY97" fmla="*/ 634157 h 2021224"/>
                <a:gd name="connsiteX98" fmla="*/ 1632137 w 5181904"/>
                <a:gd name="connsiteY98" fmla="*/ 608892 h 2021224"/>
                <a:gd name="connsiteX99" fmla="*/ 1601819 w 5181904"/>
                <a:gd name="connsiteY99" fmla="*/ 608892 h 2021224"/>
                <a:gd name="connsiteX100" fmla="*/ 1601819 w 5181904"/>
                <a:gd name="connsiteY100" fmla="*/ 578574 h 2021224"/>
                <a:gd name="connsiteX101" fmla="*/ 1498225 w 5181904"/>
                <a:gd name="connsiteY101" fmla="*/ 578574 h 2021224"/>
                <a:gd name="connsiteX102" fmla="*/ 1498225 w 5181904"/>
                <a:gd name="connsiteY102" fmla="*/ 560888 h 2021224"/>
                <a:gd name="connsiteX103" fmla="*/ 1455277 w 5181904"/>
                <a:gd name="connsiteY103" fmla="*/ 560888 h 2021224"/>
                <a:gd name="connsiteX104" fmla="*/ 1455277 w 5181904"/>
                <a:gd name="connsiteY104" fmla="*/ 545729 h 2021224"/>
                <a:gd name="connsiteX105" fmla="*/ 1412329 w 5181904"/>
                <a:gd name="connsiteY105" fmla="*/ 545729 h 2021224"/>
                <a:gd name="connsiteX106" fmla="*/ 1412329 w 5181904"/>
                <a:gd name="connsiteY106" fmla="*/ 525517 h 2021224"/>
                <a:gd name="connsiteX107" fmla="*/ 1371905 w 5181904"/>
                <a:gd name="connsiteY107" fmla="*/ 525517 h 2021224"/>
                <a:gd name="connsiteX108" fmla="*/ 1371905 w 5181904"/>
                <a:gd name="connsiteY108" fmla="*/ 500252 h 2021224"/>
                <a:gd name="connsiteX109" fmla="*/ 1326423 w 5181904"/>
                <a:gd name="connsiteY109" fmla="*/ 500252 h 2021224"/>
                <a:gd name="connsiteX110" fmla="*/ 1326423 w 5181904"/>
                <a:gd name="connsiteY110" fmla="*/ 464881 h 2021224"/>
                <a:gd name="connsiteX111" fmla="*/ 1200102 w 5181904"/>
                <a:gd name="connsiteY111" fmla="*/ 464881 h 2021224"/>
                <a:gd name="connsiteX112" fmla="*/ 1200102 w 5181904"/>
                <a:gd name="connsiteY112" fmla="*/ 437089 h 2021224"/>
                <a:gd name="connsiteX113" fmla="*/ 1167251 w 5181904"/>
                <a:gd name="connsiteY113" fmla="*/ 437089 h 2021224"/>
                <a:gd name="connsiteX114" fmla="*/ 1167251 w 5181904"/>
                <a:gd name="connsiteY114" fmla="*/ 419403 h 2021224"/>
                <a:gd name="connsiteX115" fmla="*/ 1144515 w 5181904"/>
                <a:gd name="connsiteY115" fmla="*/ 419403 h 2021224"/>
                <a:gd name="connsiteX116" fmla="*/ 1144515 w 5181904"/>
                <a:gd name="connsiteY116" fmla="*/ 394138 h 2021224"/>
                <a:gd name="connsiteX117" fmla="*/ 1078830 w 5181904"/>
                <a:gd name="connsiteY117" fmla="*/ 394138 h 2021224"/>
                <a:gd name="connsiteX118" fmla="*/ 1078830 w 5181904"/>
                <a:gd name="connsiteY118" fmla="*/ 338554 h 2021224"/>
                <a:gd name="connsiteX119" fmla="*/ 1038406 w 5181904"/>
                <a:gd name="connsiteY119" fmla="*/ 338554 h 2021224"/>
                <a:gd name="connsiteX120" fmla="*/ 1038406 w 5181904"/>
                <a:gd name="connsiteY120" fmla="*/ 318343 h 2021224"/>
                <a:gd name="connsiteX121" fmla="*/ 970188 w 5181904"/>
                <a:gd name="connsiteY121" fmla="*/ 318343 h 2021224"/>
                <a:gd name="connsiteX122" fmla="*/ 970188 w 5181904"/>
                <a:gd name="connsiteY122" fmla="*/ 267812 h 2021224"/>
                <a:gd name="connsiteX123" fmla="*/ 917129 w 5181904"/>
                <a:gd name="connsiteY123" fmla="*/ 267812 h 2021224"/>
                <a:gd name="connsiteX124" fmla="*/ 917129 w 5181904"/>
                <a:gd name="connsiteY124" fmla="*/ 242547 h 2021224"/>
                <a:gd name="connsiteX125" fmla="*/ 856492 w 5181904"/>
                <a:gd name="connsiteY125" fmla="*/ 242547 h 2021224"/>
                <a:gd name="connsiteX126" fmla="*/ 856492 w 5181904"/>
                <a:gd name="connsiteY126" fmla="*/ 229913 h 2021224"/>
                <a:gd name="connsiteX127" fmla="*/ 833753 w 5181904"/>
                <a:gd name="connsiteY127" fmla="*/ 229913 h 2021224"/>
                <a:gd name="connsiteX128" fmla="*/ 833753 w 5181904"/>
                <a:gd name="connsiteY128" fmla="*/ 209701 h 2021224"/>
                <a:gd name="connsiteX129" fmla="*/ 783223 w 5181904"/>
                <a:gd name="connsiteY129" fmla="*/ 209701 h 2021224"/>
                <a:gd name="connsiteX130" fmla="*/ 783223 w 5181904"/>
                <a:gd name="connsiteY130" fmla="*/ 194542 h 2021224"/>
                <a:gd name="connsiteX131" fmla="*/ 725113 w 5181904"/>
                <a:gd name="connsiteY131" fmla="*/ 194542 h 2021224"/>
                <a:gd name="connsiteX132" fmla="*/ 725113 w 5181904"/>
                <a:gd name="connsiteY132" fmla="*/ 159171 h 2021224"/>
                <a:gd name="connsiteX133" fmla="*/ 659423 w 5181904"/>
                <a:gd name="connsiteY133" fmla="*/ 159171 h 2021224"/>
                <a:gd name="connsiteX134" fmla="*/ 659423 w 5181904"/>
                <a:gd name="connsiteY134" fmla="*/ 133905 h 2021224"/>
                <a:gd name="connsiteX135" fmla="*/ 606366 w 5181904"/>
                <a:gd name="connsiteY135" fmla="*/ 133905 h 2021224"/>
                <a:gd name="connsiteX136" fmla="*/ 606366 w 5181904"/>
                <a:gd name="connsiteY136" fmla="*/ 106114 h 2021224"/>
                <a:gd name="connsiteX137" fmla="*/ 555835 w 5181904"/>
                <a:gd name="connsiteY137" fmla="*/ 106114 h 2021224"/>
                <a:gd name="connsiteX138" fmla="*/ 555835 w 5181904"/>
                <a:gd name="connsiteY138" fmla="*/ 85902 h 2021224"/>
                <a:gd name="connsiteX139" fmla="*/ 507832 w 5181904"/>
                <a:gd name="connsiteY139" fmla="*/ 85902 h 2021224"/>
                <a:gd name="connsiteX140" fmla="*/ 507832 w 5181904"/>
                <a:gd name="connsiteY140" fmla="*/ 40424 h 2021224"/>
                <a:gd name="connsiteX141" fmla="*/ 285498 w 5181904"/>
                <a:gd name="connsiteY141" fmla="*/ 40424 h 2021224"/>
                <a:gd name="connsiteX142" fmla="*/ 285498 w 5181904"/>
                <a:gd name="connsiteY142" fmla="*/ 25265 h 2021224"/>
                <a:gd name="connsiteX143" fmla="*/ 202122 w 5181904"/>
                <a:gd name="connsiteY143" fmla="*/ 25265 h 2021224"/>
                <a:gd name="connsiteX144" fmla="*/ 202122 w 5181904"/>
                <a:gd name="connsiteY144" fmla="*/ 10106 h 2021224"/>
                <a:gd name="connsiteX145" fmla="*/ 126326 w 5181904"/>
                <a:gd name="connsiteY145" fmla="*/ 10106 h 2021224"/>
                <a:gd name="connsiteX146" fmla="*/ 126326 w 5181904"/>
                <a:gd name="connsiteY146" fmla="*/ 0 h 2021224"/>
                <a:gd name="connsiteX147" fmla="*/ 0 w 5181904"/>
                <a:gd name="connsiteY147" fmla="*/ 0 h 202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5181904" h="2021224">
                  <a:moveTo>
                    <a:pt x="5181905" y="2021224"/>
                  </a:moveTo>
                  <a:lnTo>
                    <a:pt x="4674070" y="2021224"/>
                  </a:lnTo>
                  <a:lnTo>
                    <a:pt x="4674070" y="1975742"/>
                  </a:lnTo>
                  <a:lnTo>
                    <a:pt x="4181399" y="1975742"/>
                  </a:lnTo>
                  <a:lnTo>
                    <a:pt x="4181399" y="1942900"/>
                  </a:lnTo>
                  <a:lnTo>
                    <a:pt x="4072757" y="1942900"/>
                  </a:lnTo>
                  <a:lnTo>
                    <a:pt x="4072757" y="1912582"/>
                  </a:lnTo>
                  <a:lnTo>
                    <a:pt x="3868112" y="1912582"/>
                  </a:lnTo>
                  <a:lnTo>
                    <a:pt x="3868112" y="1867100"/>
                  </a:lnTo>
                  <a:lnTo>
                    <a:pt x="3804942" y="1867100"/>
                  </a:lnTo>
                  <a:lnTo>
                    <a:pt x="3804942" y="1844364"/>
                  </a:lnTo>
                  <a:lnTo>
                    <a:pt x="3777158" y="1844364"/>
                  </a:lnTo>
                  <a:lnTo>
                    <a:pt x="3777158" y="1826676"/>
                  </a:lnTo>
                  <a:lnTo>
                    <a:pt x="3640722" y="1826676"/>
                  </a:lnTo>
                  <a:lnTo>
                    <a:pt x="3640722" y="1816570"/>
                  </a:lnTo>
                  <a:lnTo>
                    <a:pt x="3605356" y="1816570"/>
                  </a:lnTo>
                  <a:lnTo>
                    <a:pt x="3605356" y="1783728"/>
                  </a:lnTo>
                  <a:lnTo>
                    <a:pt x="3549767" y="1783728"/>
                  </a:lnTo>
                  <a:lnTo>
                    <a:pt x="3549767" y="1753410"/>
                  </a:lnTo>
                  <a:lnTo>
                    <a:pt x="3468919" y="1753410"/>
                  </a:lnTo>
                  <a:lnTo>
                    <a:pt x="3468919" y="1738246"/>
                  </a:lnTo>
                  <a:lnTo>
                    <a:pt x="3428495" y="1738246"/>
                  </a:lnTo>
                  <a:lnTo>
                    <a:pt x="3428495" y="1712986"/>
                  </a:lnTo>
                  <a:lnTo>
                    <a:pt x="3405759" y="1712986"/>
                  </a:lnTo>
                  <a:lnTo>
                    <a:pt x="3405759" y="1672561"/>
                  </a:lnTo>
                  <a:lnTo>
                    <a:pt x="3342589" y="1672561"/>
                  </a:lnTo>
                  <a:lnTo>
                    <a:pt x="3342589" y="1627080"/>
                  </a:lnTo>
                  <a:lnTo>
                    <a:pt x="3226375" y="1627080"/>
                  </a:lnTo>
                  <a:lnTo>
                    <a:pt x="3226375" y="1589189"/>
                  </a:lnTo>
                  <a:lnTo>
                    <a:pt x="3178369" y="1589189"/>
                  </a:lnTo>
                  <a:lnTo>
                    <a:pt x="3178369" y="1556337"/>
                  </a:lnTo>
                  <a:lnTo>
                    <a:pt x="3140469" y="1556337"/>
                  </a:lnTo>
                  <a:lnTo>
                    <a:pt x="3140469" y="1531077"/>
                  </a:lnTo>
                  <a:lnTo>
                    <a:pt x="3094996" y="1531077"/>
                  </a:lnTo>
                  <a:lnTo>
                    <a:pt x="3094996" y="1505807"/>
                  </a:lnTo>
                  <a:lnTo>
                    <a:pt x="3049515" y="1505807"/>
                  </a:lnTo>
                  <a:lnTo>
                    <a:pt x="3049515" y="1485595"/>
                  </a:lnTo>
                  <a:lnTo>
                    <a:pt x="2996460" y="1485595"/>
                  </a:lnTo>
                  <a:lnTo>
                    <a:pt x="2996460" y="1462859"/>
                  </a:lnTo>
                  <a:lnTo>
                    <a:pt x="2943406" y="1462859"/>
                  </a:lnTo>
                  <a:lnTo>
                    <a:pt x="2943406" y="1422435"/>
                  </a:lnTo>
                  <a:lnTo>
                    <a:pt x="2844870" y="1422435"/>
                  </a:lnTo>
                  <a:lnTo>
                    <a:pt x="2844870" y="1392117"/>
                  </a:lnTo>
                  <a:lnTo>
                    <a:pt x="2799388" y="1392117"/>
                  </a:lnTo>
                  <a:lnTo>
                    <a:pt x="2799388" y="1379487"/>
                  </a:lnTo>
                  <a:lnTo>
                    <a:pt x="2756440" y="1379487"/>
                  </a:lnTo>
                  <a:lnTo>
                    <a:pt x="2756440" y="1359275"/>
                  </a:lnTo>
                  <a:lnTo>
                    <a:pt x="2678116" y="1359275"/>
                  </a:lnTo>
                  <a:lnTo>
                    <a:pt x="2678116" y="1346635"/>
                  </a:lnTo>
                  <a:lnTo>
                    <a:pt x="2630110" y="1346635"/>
                  </a:lnTo>
                  <a:lnTo>
                    <a:pt x="2630110" y="1328957"/>
                  </a:lnTo>
                  <a:lnTo>
                    <a:pt x="2597267" y="1328957"/>
                  </a:lnTo>
                  <a:lnTo>
                    <a:pt x="2597267" y="1321375"/>
                  </a:lnTo>
                  <a:lnTo>
                    <a:pt x="2554320" y="1321375"/>
                  </a:lnTo>
                  <a:lnTo>
                    <a:pt x="2554320" y="1285999"/>
                  </a:lnTo>
                  <a:lnTo>
                    <a:pt x="2453259" y="1285999"/>
                  </a:lnTo>
                  <a:lnTo>
                    <a:pt x="2453259" y="1278417"/>
                  </a:lnTo>
                  <a:lnTo>
                    <a:pt x="2440619" y="1278417"/>
                  </a:lnTo>
                  <a:lnTo>
                    <a:pt x="2440619" y="1253157"/>
                  </a:lnTo>
                  <a:lnTo>
                    <a:pt x="2395147" y="1253157"/>
                  </a:lnTo>
                  <a:lnTo>
                    <a:pt x="2395147" y="1225363"/>
                  </a:lnTo>
                  <a:lnTo>
                    <a:pt x="2329453" y="1225363"/>
                  </a:lnTo>
                  <a:lnTo>
                    <a:pt x="2329453" y="1195045"/>
                  </a:lnTo>
                  <a:lnTo>
                    <a:pt x="2324405" y="1195045"/>
                  </a:lnTo>
                  <a:lnTo>
                    <a:pt x="2324405" y="1169784"/>
                  </a:lnTo>
                  <a:lnTo>
                    <a:pt x="2268817" y="1169784"/>
                  </a:lnTo>
                  <a:lnTo>
                    <a:pt x="2268817" y="1144515"/>
                  </a:lnTo>
                  <a:lnTo>
                    <a:pt x="2208181" y="1144515"/>
                  </a:lnTo>
                  <a:lnTo>
                    <a:pt x="2208181" y="1129360"/>
                  </a:lnTo>
                  <a:lnTo>
                    <a:pt x="2177863" y="1129360"/>
                  </a:lnTo>
                  <a:lnTo>
                    <a:pt x="2177863" y="1116721"/>
                  </a:lnTo>
                  <a:lnTo>
                    <a:pt x="2129857" y="1116721"/>
                  </a:lnTo>
                  <a:lnTo>
                    <a:pt x="2129857" y="1048512"/>
                  </a:lnTo>
                  <a:lnTo>
                    <a:pt x="2084384" y="1048512"/>
                  </a:lnTo>
                  <a:lnTo>
                    <a:pt x="2084384" y="1030824"/>
                  </a:lnTo>
                  <a:lnTo>
                    <a:pt x="2033854" y="1030824"/>
                  </a:lnTo>
                  <a:lnTo>
                    <a:pt x="2033854" y="992924"/>
                  </a:lnTo>
                  <a:lnTo>
                    <a:pt x="2013642" y="992924"/>
                  </a:lnTo>
                  <a:lnTo>
                    <a:pt x="2013642" y="960082"/>
                  </a:lnTo>
                  <a:lnTo>
                    <a:pt x="1973218" y="960082"/>
                  </a:lnTo>
                  <a:lnTo>
                    <a:pt x="1973218" y="924708"/>
                  </a:lnTo>
                  <a:lnTo>
                    <a:pt x="1917630" y="924708"/>
                  </a:lnTo>
                  <a:lnTo>
                    <a:pt x="1917630" y="861545"/>
                  </a:lnTo>
                  <a:lnTo>
                    <a:pt x="1897418" y="861545"/>
                  </a:lnTo>
                  <a:lnTo>
                    <a:pt x="1897418" y="836280"/>
                  </a:lnTo>
                  <a:lnTo>
                    <a:pt x="1856994" y="836280"/>
                  </a:lnTo>
                  <a:lnTo>
                    <a:pt x="1856994" y="803435"/>
                  </a:lnTo>
                  <a:lnTo>
                    <a:pt x="1803940" y="803435"/>
                  </a:lnTo>
                  <a:lnTo>
                    <a:pt x="1803940" y="760485"/>
                  </a:lnTo>
                  <a:lnTo>
                    <a:pt x="1778670" y="760485"/>
                  </a:lnTo>
                  <a:lnTo>
                    <a:pt x="1778670" y="717533"/>
                  </a:lnTo>
                  <a:lnTo>
                    <a:pt x="1745828" y="717533"/>
                  </a:lnTo>
                  <a:lnTo>
                    <a:pt x="1745828" y="702374"/>
                  </a:lnTo>
                  <a:lnTo>
                    <a:pt x="1685192" y="702374"/>
                  </a:lnTo>
                  <a:lnTo>
                    <a:pt x="1685192" y="649317"/>
                  </a:lnTo>
                  <a:lnTo>
                    <a:pt x="1649825" y="649317"/>
                  </a:lnTo>
                  <a:lnTo>
                    <a:pt x="1649825" y="634157"/>
                  </a:lnTo>
                  <a:lnTo>
                    <a:pt x="1632137" y="634157"/>
                  </a:lnTo>
                  <a:lnTo>
                    <a:pt x="1632137" y="608892"/>
                  </a:lnTo>
                  <a:lnTo>
                    <a:pt x="1601819" y="608892"/>
                  </a:lnTo>
                  <a:lnTo>
                    <a:pt x="1601819" y="578574"/>
                  </a:lnTo>
                  <a:lnTo>
                    <a:pt x="1498225" y="578574"/>
                  </a:lnTo>
                  <a:lnTo>
                    <a:pt x="1498225" y="560888"/>
                  </a:lnTo>
                  <a:lnTo>
                    <a:pt x="1455277" y="560888"/>
                  </a:lnTo>
                  <a:lnTo>
                    <a:pt x="1455277" y="545729"/>
                  </a:lnTo>
                  <a:lnTo>
                    <a:pt x="1412329" y="545729"/>
                  </a:lnTo>
                  <a:lnTo>
                    <a:pt x="1412329" y="525517"/>
                  </a:lnTo>
                  <a:lnTo>
                    <a:pt x="1371905" y="525517"/>
                  </a:lnTo>
                  <a:lnTo>
                    <a:pt x="1371905" y="500252"/>
                  </a:lnTo>
                  <a:lnTo>
                    <a:pt x="1326423" y="500252"/>
                  </a:lnTo>
                  <a:lnTo>
                    <a:pt x="1326423" y="464881"/>
                  </a:lnTo>
                  <a:lnTo>
                    <a:pt x="1200102" y="464881"/>
                  </a:lnTo>
                  <a:lnTo>
                    <a:pt x="1200102" y="437089"/>
                  </a:lnTo>
                  <a:lnTo>
                    <a:pt x="1167251" y="437089"/>
                  </a:lnTo>
                  <a:lnTo>
                    <a:pt x="1167251" y="419403"/>
                  </a:lnTo>
                  <a:lnTo>
                    <a:pt x="1144515" y="419403"/>
                  </a:lnTo>
                  <a:lnTo>
                    <a:pt x="1144515" y="394138"/>
                  </a:lnTo>
                  <a:lnTo>
                    <a:pt x="1078830" y="394138"/>
                  </a:lnTo>
                  <a:lnTo>
                    <a:pt x="1078830" y="338554"/>
                  </a:lnTo>
                  <a:lnTo>
                    <a:pt x="1038406" y="338554"/>
                  </a:lnTo>
                  <a:lnTo>
                    <a:pt x="1038406" y="318343"/>
                  </a:lnTo>
                  <a:lnTo>
                    <a:pt x="970188" y="318343"/>
                  </a:lnTo>
                  <a:lnTo>
                    <a:pt x="970188" y="267812"/>
                  </a:lnTo>
                  <a:lnTo>
                    <a:pt x="917129" y="267812"/>
                  </a:lnTo>
                  <a:lnTo>
                    <a:pt x="917129" y="242547"/>
                  </a:lnTo>
                  <a:lnTo>
                    <a:pt x="856492" y="242547"/>
                  </a:lnTo>
                  <a:lnTo>
                    <a:pt x="856492" y="229913"/>
                  </a:lnTo>
                  <a:lnTo>
                    <a:pt x="833753" y="229913"/>
                  </a:lnTo>
                  <a:lnTo>
                    <a:pt x="833753" y="209701"/>
                  </a:lnTo>
                  <a:lnTo>
                    <a:pt x="783223" y="209701"/>
                  </a:lnTo>
                  <a:lnTo>
                    <a:pt x="783223" y="194542"/>
                  </a:lnTo>
                  <a:lnTo>
                    <a:pt x="725113" y="194542"/>
                  </a:lnTo>
                  <a:lnTo>
                    <a:pt x="725113" y="159171"/>
                  </a:lnTo>
                  <a:lnTo>
                    <a:pt x="659423" y="159171"/>
                  </a:lnTo>
                  <a:lnTo>
                    <a:pt x="659423" y="133905"/>
                  </a:lnTo>
                  <a:lnTo>
                    <a:pt x="606366" y="133905"/>
                  </a:lnTo>
                  <a:lnTo>
                    <a:pt x="606366" y="106114"/>
                  </a:lnTo>
                  <a:lnTo>
                    <a:pt x="555835" y="106114"/>
                  </a:lnTo>
                  <a:lnTo>
                    <a:pt x="555835" y="85902"/>
                  </a:lnTo>
                  <a:lnTo>
                    <a:pt x="507832" y="85902"/>
                  </a:lnTo>
                  <a:lnTo>
                    <a:pt x="507832" y="40424"/>
                  </a:lnTo>
                  <a:lnTo>
                    <a:pt x="285498" y="40424"/>
                  </a:lnTo>
                  <a:lnTo>
                    <a:pt x="285498" y="25265"/>
                  </a:lnTo>
                  <a:lnTo>
                    <a:pt x="202122" y="25265"/>
                  </a:lnTo>
                  <a:lnTo>
                    <a:pt x="202122" y="10106"/>
                  </a:lnTo>
                  <a:lnTo>
                    <a:pt x="126326" y="10106"/>
                  </a:lnTo>
                  <a:lnTo>
                    <a:pt x="126326" y="0"/>
                  </a:lnTo>
                  <a:lnTo>
                    <a:pt x="0" y="0"/>
                  </a:lnTo>
                </a:path>
              </a:pathLst>
            </a:custGeom>
            <a:noFill/>
            <a:ln w="19050" cap="flat">
              <a:solidFill>
                <a:schemeClr val="accent2"/>
              </a:solidFill>
              <a:prstDash val="solid"/>
              <a:miter/>
            </a:ln>
          </p:spPr>
          <p:txBody>
            <a:bodyPr rtlCol="0" anchor="ctr"/>
            <a:lstStyle/>
            <a:p>
              <a:endParaRPr lang="en-GB"/>
            </a:p>
          </p:txBody>
        </p:sp>
        <p:sp>
          <p:nvSpPr>
            <p:cNvPr id="124" name="Freeform: Shape 135">
              <a:extLst>
                <a:ext uri="{FF2B5EF4-FFF2-40B4-BE49-F238E27FC236}">
                  <a16:creationId xmlns:a16="http://schemas.microsoft.com/office/drawing/2014/main" id="{90380E75-C0FD-AB2B-03D8-7757D015044E}"/>
                </a:ext>
              </a:extLst>
            </p:cNvPr>
            <p:cNvSpPr/>
            <p:nvPr/>
          </p:nvSpPr>
          <p:spPr>
            <a:xfrm>
              <a:off x="4850672" y="285138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tlCol="0" anchor="ctr"/>
            <a:lstStyle/>
            <a:p>
              <a:endParaRPr lang="en-GB"/>
            </a:p>
          </p:txBody>
        </p:sp>
        <p:sp>
          <p:nvSpPr>
            <p:cNvPr id="125" name="Freeform: Shape 136">
              <a:extLst>
                <a:ext uri="{FF2B5EF4-FFF2-40B4-BE49-F238E27FC236}">
                  <a16:creationId xmlns:a16="http://schemas.microsoft.com/office/drawing/2014/main" id="{6AFD3575-291F-7647-F61F-EC97587D5EE7}"/>
                </a:ext>
              </a:extLst>
            </p:cNvPr>
            <p:cNvSpPr/>
            <p:nvPr/>
          </p:nvSpPr>
          <p:spPr>
            <a:xfrm>
              <a:off x="5079272" y="2927580"/>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2"/>
              </a:solidFill>
              <a:prstDash val="solid"/>
              <a:miter/>
            </a:ln>
          </p:spPr>
          <p:txBody>
            <a:bodyPr rtlCol="0" anchor="ctr"/>
            <a:lstStyle/>
            <a:p>
              <a:endParaRPr lang="en-GB"/>
            </a:p>
          </p:txBody>
        </p:sp>
        <p:sp>
          <p:nvSpPr>
            <p:cNvPr id="126" name="Freeform: Shape 137">
              <a:extLst>
                <a:ext uri="{FF2B5EF4-FFF2-40B4-BE49-F238E27FC236}">
                  <a16:creationId xmlns:a16="http://schemas.microsoft.com/office/drawing/2014/main" id="{E804F86D-5F23-6EEC-DFAF-2836B5723369}"/>
                </a:ext>
              </a:extLst>
            </p:cNvPr>
            <p:cNvSpPr/>
            <p:nvPr/>
          </p:nvSpPr>
          <p:spPr>
            <a:xfrm>
              <a:off x="7250982" y="41848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27" name="Freeform: Shape 138">
              <a:extLst>
                <a:ext uri="{FF2B5EF4-FFF2-40B4-BE49-F238E27FC236}">
                  <a16:creationId xmlns:a16="http://schemas.microsoft.com/office/drawing/2014/main" id="{C33D0084-DB4B-2869-02B6-DB915ED365B7}"/>
                </a:ext>
              </a:extLst>
            </p:cNvPr>
            <p:cNvSpPr/>
            <p:nvPr/>
          </p:nvSpPr>
          <p:spPr>
            <a:xfrm>
              <a:off x="7270032" y="41848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28" name="Freeform: Shape 139">
              <a:extLst>
                <a:ext uri="{FF2B5EF4-FFF2-40B4-BE49-F238E27FC236}">
                  <a16:creationId xmlns:a16="http://schemas.microsoft.com/office/drawing/2014/main" id="{1AD9CB51-B43C-9027-BE74-29D495117A2D}"/>
                </a:ext>
              </a:extLst>
            </p:cNvPr>
            <p:cNvSpPr/>
            <p:nvPr/>
          </p:nvSpPr>
          <p:spPr>
            <a:xfrm>
              <a:off x="7289082" y="418488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29" name="Freeform: Shape 140">
              <a:extLst>
                <a:ext uri="{FF2B5EF4-FFF2-40B4-BE49-F238E27FC236}">
                  <a16:creationId xmlns:a16="http://schemas.microsoft.com/office/drawing/2014/main" id="{CB5842C7-E26C-60C5-3CAC-B624D70AACE6}"/>
                </a:ext>
              </a:extLst>
            </p:cNvPr>
            <p:cNvSpPr/>
            <p:nvPr/>
          </p:nvSpPr>
          <p:spPr>
            <a:xfrm>
              <a:off x="7308132" y="42229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30" name="Freeform: Shape 141">
              <a:extLst>
                <a:ext uri="{FF2B5EF4-FFF2-40B4-BE49-F238E27FC236}">
                  <a16:creationId xmlns:a16="http://schemas.microsoft.com/office/drawing/2014/main" id="{37A5A66C-A780-50A6-B82C-1E390E74E578}"/>
                </a:ext>
              </a:extLst>
            </p:cNvPr>
            <p:cNvSpPr/>
            <p:nvPr/>
          </p:nvSpPr>
          <p:spPr>
            <a:xfrm>
              <a:off x="7327182" y="42229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31" name="Freeform: Shape 142">
              <a:extLst>
                <a:ext uri="{FF2B5EF4-FFF2-40B4-BE49-F238E27FC236}">
                  <a16:creationId xmlns:a16="http://schemas.microsoft.com/office/drawing/2014/main" id="{C398E9AA-2BF5-6762-46DE-91D083BC184B}"/>
                </a:ext>
              </a:extLst>
            </p:cNvPr>
            <p:cNvSpPr/>
            <p:nvPr/>
          </p:nvSpPr>
          <p:spPr>
            <a:xfrm>
              <a:off x="7346232" y="42229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32" name="Freeform: Shape 143">
              <a:extLst>
                <a:ext uri="{FF2B5EF4-FFF2-40B4-BE49-F238E27FC236}">
                  <a16:creationId xmlns:a16="http://schemas.microsoft.com/office/drawing/2014/main" id="{5C54B768-BF57-3C2D-5AA9-ECFF2FF1FB91}"/>
                </a:ext>
              </a:extLst>
            </p:cNvPr>
            <p:cNvSpPr/>
            <p:nvPr/>
          </p:nvSpPr>
          <p:spPr>
            <a:xfrm>
              <a:off x="7365282" y="42229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33" name="Freeform: Shape 144">
              <a:extLst>
                <a:ext uri="{FF2B5EF4-FFF2-40B4-BE49-F238E27FC236}">
                  <a16:creationId xmlns:a16="http://schemas.microsoft.com/office/drawing/2014/main" id="{1C1890FE-ADEA-F49D-A08A-429802DD2313}"/>
                </a:ext>
              </a:extLst>
            </p:cNvPr>
            <p:cNvSpPr/>
            <p:nvPr/>
          </p:nvSpPr>
          <p:spPr>
            <a:xfrm>
              <a:off x="7403382" y="42610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34" name="Freeform: Shape 145">
              <a:extLst>
                <a:ext uri="{FF2B5EF4-FFF2-40B4-BE49-F238E27FC236}">
                  <a16:creationId xmlns:a16="http://schemas.microsoft.com/office/drawing/2014/main" id="{A8C02841-0664-9796-E5F3-5F00BB0D0AE8}"/>
                </a:ext>
              </a:extLst>
            </p:cNvPr>
            <p:cNvSpPr/>
            <p:nvPr/>
          </p:nvSpPr>
          <p:spPr>
            <a:xfrm>
              <a:off x="7422432" y="42610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35" name="Freeform: Shape 146">
              <a:extLst>
                <a:ext uri="{FF2B5EF4-FFF2-40B4-BE49-F238E27FC236}">
                  <a16:creationId xmlns:a16="http://schemas.microsoft.com/office/drawing/2014/main" id="{AB14C395-FBA0-FF55-5A9D-CC7992D29DAE}"/>
                </a:ext>
              </a:extLst>
            </p:cNvPr>
            <p:cNvSpPr/>
            <p:nvPr/>
          </p:nvSpPr>
          <p:spPr>
            <a:xfrm>
              <a:off x="7460532" y="42610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36" name="Freeform: Shape 147">
              <a:extLst>
                <a:ext uri="{FF2B5EF4-FFF2-40B4-BE49-F238E27FC236}">
                  <a16:creationId xmlns:a16="http://schemas.microsoft.com/office/drawing/2014/main" id="{37BEB38A-1F68-E4C4-BD0E-5862F25173AA}"/>
                </a:ext>
              </a:extLst>
            </p:cNvPr>
            <p:cNvSpPr/>
            <p:nvPr/>
          </p:nvSpPr>
          <p:spPr>
            <a:xfrm>
              <a:off x="7498632" y="42610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37" name="Freeform: Shape 148">
              <a:extLst>
                <a:ext uri="{FF2B5EF4-FFF2-40B4-BE49-F238E27FC236}">
                  <a16:creationId xmlns:a16="http://schemas.microsoft.com/office/drawing/2014/main" id="{B065AE8A-13F9-4A8A-CBE3-C1409566A715}"/>
                </a:ext>
              </a:extLst>
            </p:cNvPr>
            <p:cNvSpPr/>
            <p:nvPr/>
          </p:nvSpPr>
          <p:spPr>
            <a:xfrm>
              <a:off x="7517682" y="42610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38" name="Freeform: Shape 149">
              <a:extLst>
                <a:ext uri="{FF2B5EF4-FFF2-40B4-BE49-F238E27FC236}">
                  <a16:creationId xmlns:a16="http://schemas.microsoft.com/office/drawing/2014/main" id="{5C2A9C5E-BA31-7C66-AD9B-6563E9CC82AA}"/>
                </a:ext>
              </a:extLst>
            </p:cNvPr>
            <p:cNvSpPr/>
            <p:nvPr/>
          </p:nvSpPr>
          <p:spPr>
            <a:xfrm>
              <a:off x="7536732" y="42610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39" name="Freeform: Shape 150">
              <a:extLst>
                <a:ext uri="{FF2B5EF4-FFF2-40B4-BE49-F238E27FC236}">
                  <a16:creationId xmlns:a16="http://schemas.microsoft.com/office/drawing/2014/main" id="{2609FFC5-1F07-A59B-7D5D-63DF2F73090F}"/>
                </a:ext>
              </a:extLst>
            </p:cNvPr>
            <p:cNvSpPr/>
            <p:nvPr/>
          </p:nvSpPr>
          <p:spPr>
            <a:xfrm>
              <a:off x="7555782" y="42610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40" name="Freeform: Shape 151">
              <a:extLst>
                <a:ext uri="{FF2B5EF4-FFF2-40B4-BE49-F238E27FC236}">
                  <a16:creationId xmlns:a16="http://schemas.microsoft.com/office/drawing/2014/main" id="{D7ACEBC0-3DD5-BEA1-6079-115B2DF34E19}"/>
                </a:ext>
              </a:extLst>
            </p:cNvPr>
            <p:cNvSpPr/>
            <p:nvPr/>
          </p:nvSpPr>
          <p:spPr>
            <a:xfrm>
              <a:off x="7555782" y="42610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41" name="Freeform: Shape 152">
              <a:extLst>
                <a:ext uri="{FF2B5EF4-FFF2-40B4-BE49-F238E27FC236}">
                  <a16:creationId xmlns:a16="http://schemas.microsoft.com/office/drawing/2014/main" id="{9E36CF50-8818-025D-2AF5-A4F4D83AAB7A}"/>
                </a:ext>
              </a:extLst>
            </p:cNvPr>
            <p:cNvSpPr/>
            <p:nvPr/>
          </p:nvSpPr>
          <p:spPr>
            <a:xfrm>
              <a:off x="7631982" y="42991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42" name="Freeform: Shape 153">
              <a:extLst>
                <a:ext uri="{FF2B5EF4-FFF2-40B4-BE49-F238E27FC236}">
                  <a16:creationId xmlns:a16="http://schemas.microsoft.com/office/drawing/2014/main" id="{E66705FF-E9F4-8BFD-9362-D2BFA54D55E4}"/>
                </a:ext>
              </a:extLst>
            </p:cNvPr>
            <p:cNvSpPr/>
            <p:nvPr/>
          </p:nvSpPr>
          <p:spPr>
            <a:xfrm>
              <a:off x="7670082" y="42991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43" name="Freeform: Shape 154">
              <a:extLst>
                <a:ext uri="{FF2B5EF4-FFF2-40B4-BE49-F238E27FC236}">
                  <a16:creationId xmlns:a16="http://schemas.microsoft.com/office/drawing/2014/main" id="{B5197623-451E-2685-86BA-F7086ED411E5}"/>
                </a:ext>
              </a:extLst>
            </p:cNvPr>
            <p:cNvSpPr/>
            <p:nvPr/>
          </p:nvSpPr>
          <p:spPr>
            <a:xfrm>
              <a:off x="770818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44" name="Freeform: Shape 155">
              <a:extLst>
                <a:ext uri="{FF2B5EF4-FFF2-40B4-BE49-F238E27FC236}">
                  <a16:creationId xmlns:a16="http://schemas.microsoft.com/office/drawing/2014/main" id="{F9482113-FE08-D2CF-5D96-266E7FB8B22C}"/>
                </a:ext>
              </a:extLst>
            </p:cNvPr>
            <p:cNvSpPr/>
            <p:nvPr/>
          </p:nvSpPr>
          <p:spPr>
            <a:xfrm>
              <a:off x="772723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45" name="Freeform: Shape 156">
              <a:extLst>
                <a:ext uri="{FF2B5EF4-FFF2-40B4-BE49-F238E27FC236}">
                  <a16:creationId xmlns:a16="http://schemas.microsoft.com/office/drawing/2014/main" id="{B08EF765-DFB9-52B1-8F98-D00CF3215ABC}"/>
                </a:ext>
              </a:extLst>
            </p:cNvPr>
            <p:cNvSpPr/>
            <p:nvPr/>
          </p:nvSpPr>
          <p:spPr>
            <a:xfrm>
              <a:off x="774628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46" name="Freeform: Shape 157">
              <a:extLst>
                <a:ext uri="{FF2B5EF4-FFF2-40B4-BE49-F238E27FC236}">
                  <a16:creationId xmlns:a16="http://schemas.microsoft.com/office/drawing/2014/main" id="{F8E53D21-76D3-49F1-C0A5-FFB303E73BA3}"/>
                </a:ext>
              </a:extLst>
            </p:cNvPr>
            <p:cNvSpPr/>
            <p:nvPr/>
          </p:nvSpPr>
          <p:spPr>
            <a:xfrm>
              <a:off x="780343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47" name="Freeform: Shape 158">
              <a:extLst>
                <a:ext uri="{FF2B5EF4-FFF2-40B4-BE49-F238E27FC236}">
                  <a16:creationId xmlns:a16="http://schemas.microsoft.com/office/drawing/2014/main" id="{DA8DDC33-9357-A46A-64AA-9C7BFCC01F31}"/>
                </a:ext>
              </a:extLst>
            </p:cNvPr>
            <p:cNvSpPr/>
            <p:nvPr/>
          </p:nvSpPr>
          <p:spPr>
            <a:xfrm>
              <a:off x="784153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48" name="Freeform: Shape 159">
              <a:extLst>
                <a:ext uri="{FF2B5EF4-FFF2-40B4-BE49-F238E27FC236}">
                  <a16:creationId xmlns:a16="http://schemas.microsoft.com/office/drawing/2014/main" id="{E6E42746-F89C-8716-A6A1-2F65CED2701A}"/>
                </a:ext>
              </a:extLst>
            </p:cNvPr>
            <p:cNvSpPr/>
            <p:nvPr/>
          </p:nvSpPr>
          <p:spPr>
            <a:xfrm>
              <a:off x="787963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49" name="Freeform: Shape 160">
              <a:extLst>
                <a:ext uri="{FF2B5EF4-FFF2-40B4-BE49-F238E27FC236}">
                  <a16:creationId xmlns:a16="http://schemas.microsoft.com/office/drawing/2014/main" id="{24BEDF61-EEFC-62FB-94FA-D4A46176A1A1}"/>
                </a:ext>
              </a:extLst>
            </p:cNvPr>
            <p:cNvSpPr/>
            <p:nvPr/>
          </p:nvSpPr>
          <p:spPr>
            <a:xfrm>
              <a:off x="791773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50" name="Freeform: Shape 161">
              <a:extLst>
                <a:ext uri="{FF2B5EF4-FFF2-40B4-BE49-F238E27FC236}">
                  <a16:creationId xmlns:a16="http://schemas.microsoft.com/office/drawing/2014/main" id="{1B048D74-79DC-AE51-9782-60502FBF5340}"/>
                </a:ext>
              </a:extLst>
            </p:cNvPr>
            <p:cNvSpPr/>
            <p:nvPr/>
          </p:nvSpPr>
          <p:spPr>
            <a:xfrm>
              <a:off x="797489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51" name="Freeform: Shape 162">
              <a:extLst>
                <a:ext uri="{FF2B5EF4-FFF2-40B4-BE49-F238E27FC236}">
                  <a16:creationId xmlns:a16="http://schemas.microsoft.com/office/drawing/2014/main" id="{54C95E08-D11E-E266-BB65-337F7C31A530}"/>
                </a:ext>
              </a:extLst>
            </p:cNvPr>
            <p:cNvSpPr/>
            <p:nvPr/>
          </p:nvSpPr>
          <p:spPr>
            <a:xfrm>
              <a:off x="799394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52" name="Freeform: Shape 163">
              <a:extLst>
                <a:ext uri="{FF2B5EF4-FFF2-40B4-BE49-F238E27FC236}">
                  <a16:creationId xmlns:a16="http://schemas.microsoft.com/office/drawing/2014/main" id="{833579E5-219B-F161-5E7F-8AF09180A7DB}"/>
                </a:ext>
              </a:extLst>
            </p:cNvPr>
            <p:cNvSpPr/>
            <p:nvPr/>
          </p:nvSpPr>
          <p:spPr>
            <a:xfrm>
              <a:off x="803204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53" name="Freeform: Shape 164">
              <a:extLst>
                <a:ext uri="{FF2B5EF4-FFF2-40B4-BE49-F238E27FC236}">
                  <a16:creationId xmlns:a16="http://schemas.microsoft.com/office/drawing/2014/main" id="{A8BD2853-EE70-589E-2AD0-DC4999CD8C8E}"/>
                </a:ext>
              </a:extLst>
            </p:cNvPr>
            <p:cNvSpPr/>
            <p:nvPr/>
          </p:nvSpPr>
          <p:spPr>
            <a:xfrm>
              <a:off x="805109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54" name="Freeform: Shape 165">
              <a:extLst>
                <a:ext uri="{FF2B5EF4-FFF2-40B4-BE49-F238E27FC236}">
                  <a16:creationId xmlns:a16="http://schemas.microsoft.com/office/drawing/2014/main" id="{0F0219FA-DA99-4301-A5A5-09166F20E684}"/>
                </a:ext>
              </a:extLst>
            </p:cNvPr>
            <p:cNvSpPr/>
            <p:nvPr/>
          </p:nvSpPr>
          <p:spPr>
            <a:xfrm>
              <a:off x="807014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55" name="Freeform: Shape 166">
              <a:extLst>
                <a:ext uri="{FF2B5EF4-FFF2-40B4-BE49-F238E27FC236}">
                  <a16:creationId xmlns:a16="http://schemas.microsoft.com/office/drawing/2014/main" id="{BC5D5AC7-5174-AE24-A08E-30BFA2A55573}"/>
                </a:ext>
              </a:extLst>
            </p:cNvPr>
            <p:cNvSpPr/>
            <p:nvPr/>
          </p:nvSpPr>
          <p:spPr>
            <a:xfrm>
              <a:off x="808919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56" name="Freeform: Shape 167">
              <a:extLst>
                <a:ext uri="{FF2B5EF4-FFF2-40B4-BE49-F238E27FC236}">
                  <a16:creationId xmlns:a16="http://schemas.microsoft.com/office/drawing/2014/main" id="{8C74B5C1-D769-1382-6CE9-1FF416361BD8}"/>
                </a:ext>
              </a:extLst>
            </p:cNvPr>
            <p:cNvSpPr/>
            <p:nvPr/>
          </p:nvSpPr>
          <p:spPr>
            <a:xfrm>
              <a:off x="810824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57" name="Freeform: Shape 168">
              <a:extLst>
                <a:ext uri="{FF2B5EF4-FFF2-40B4-BE49-F238E27FC236}">
                  <a16:creationId xmlns:a16="http://schemas.microsoft.com/office/drawing/2014/main" id="{41A8C9B6-D9D6-4D11-AB90-76765AE065A9}"/>
                </a:ext>
              </a:extLst>
            </p:cNvPr>
            <p:cNvSpPr/>
            <p:nvPr/>
          </p:nvSpPr>
          <p:spPr>
            <a:xfrm>
              <a:off x="812729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58" name="Freeform: Shape 169">
              <a:extLst>
                <a:ext uri="{FF2B5EF4-FFF2-40B4-BE49-F238E27FC236}">
                  <a16:creationId xmlns:a16="http://schemas.microsoft.com/office/drawing/2014/main" id="{96F619F9-EC68-5FE0-8264-67FF2ABBD803}"/>
                </a:ext>
              </a:extLst>
            </p:cNvPr>
            <p:cNvSpPr/>
            <p:nvPr/>
          </p:nvSpPr>
          <p:spPr>
            <a:xfrm>
              <a:off x="8146342" y="43372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59" name="Freeform: Shape 170">
              <a:extLst>
                <a:ext uri="{FF2B5EF4-FFF2-40B4-BE49-F238E27FC236}">
                  <a16:creationId xmlns:a16="http://schemas.microsoft.com/office/drawing/2014/main" id="{73D2BED5-2BE2-35A4-C1DC-F4C7F691D9A0}"/>
                </a:ext>
              </a:extLst>
            </p:cNvPr>
            <p:cNvSpPr/>
            <p:nvPr/>
          </p:nvSpPr>
          <p:spPr>
            <a:xfrm>
              <a:off x="8203492" y="43753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60" name="Freeform: Shape 171">
              <a:extLst>
                <a:ext uri="{FF2B5EF4-FFF2-40B4-BE49-F238E27FC236}">
                  <a16:creationId xmlns:a16="http://schemas.microsoft.com/office/drawing/2014/main" id="{F892711B-18C1-BEA9-0731-C81E41E5C06E}"/>
                </a:ext>
              </a:extLst>
            </p:cNvPr>
            <p:cNvSpPr/>
            <p:nvPr/>
          </p:nvSpPr>
          <p:spPr>
            <a:xfrm>
              <a:off x="8260642" y="43753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61" name="Freeform: Shape 172">
              <a:extLst>
                <a:ext uri="{FF2B5EF4-FFF2-40B4-BE49-F238E27FC236}">
                  <a16:creationId xmlns:a16="http://schemas.microsoft.com/office/drawing/2014/main" id="{D9DA15F3-E9FC-45DA-73FC-69F756A55AD4}"/>
                </a:ext>
              </a:extLst>
            </p:cNvPr>
            <p:cNvSpPr/>
            <p:nvPr/>
          </p:nvSpPr>
          <p:spPr>
            <a:xfrm>
              <a:off x="8317792" y="43753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62" name="Freeform: Shape 173">
              <a:extLst>
                <a:ext uri="{FF2B5EF4-FFF2-40B4-BE49-F238E27FC236}">
                  <a16:creationId xmlns:a16="http://schemas.microsoft.com/office/drawing/2014/main" id="{402528A3-9E24-7EB0-8DC4-4286631F0B87}"/>
                </a:ext>
              </a:extLst>
            </p:cNvPr>
            <p:cNvSpPr/>
            <p:nvPr/>
          </p:nvSpPr>
          <p:spPr>
            <a:xfrm>
              <a:off x="8355892" y="43753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63" name="Freeform: Shape 174">
              <a:extLst>
                <a:ext uri="{FF2B5EF4-FFF2-40B4-BE49-F238E27FC236}">
                  <a16:creationId xmlns:a16="http://schemas.microsoft.com/office/drawing/2014/main" id="{610F95AA-A85D-0DAA-D633-9D1EBDDCDE04}"/>
                </a:ext>
              </a:extLst>
            </p:cNvPr>
            <p:cNvSpPr/>
            <p:nvPr/>
          </p:nvSpPr>
          <p:spPr>
            <a:xfrm>
              <a:off x="8393991" y="43753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64" name="Freeform: Shape 175">
              <a:extLst>
                <a:ext uri="{FF2B5EF4-FFF2-40B4-BE49-F238E27FC236}">
                  <a16:creationId xmlns:a16="http://schemas.microsoft.com/office/drawing/2014/main" id="{44A5255C-9655-F4AB-07A4-ECF09D335851}"/>
                </a:ext>
              </a:extLst>
            </p:cNvPr>
            <p:cNvSpPr/>
            <p:nvPr/>
          </p:nvSpPr>
          <p:spPr>
            <a:xfrm>
              <a:off x="8451141" y="43753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65" name="Freeform: Shape 176">
              <a:extLst>
                <a:ext uri="{FF2B5EF4-FFF2-40B4-BE49-F238E27FC236}">
                  <a16:creationId xmlns:a16="http://schemas.microsoft.com/office/drawing/2014/main" id="{43B883F0-5697-2210-18C7-C0739906592E}"/>
                </a:ext>
              </a:extLst>
            </p:cNvPr>
            <p:cNvSpPr/>
            <p:nvPr/>
          </p:nvSpPr>
          <p:spPr>
            <a:xfrm>
              <a:off x="8470191" y="43753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66" name="Freeform: Shape 177">
              <a:extLst>
                <a:ext uri="{FF2B5EF4-FFF2-40B4-BE49-F238E27FC236}">
                  <a16:creationId xmlns:a16="http://schemas.microsoft.com/office/drawing/2014/main" id="{F9334F3A-3A09-AD5E-D53A-C32E36FE326D}"/>
                </a:ext>
              </a:extLst>
            </p:cNvPr>
            <p:cNvSpPr/>
            <p:nvPr/>
          </p:nvSpPr>
          <p:spPr>
            <a:xfrm>
              <a:off x="8489241" y="43753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67" name="Freeform: Shape 178">
              <a:extLst>
                <a:ext uri="{FF2B5EF4-FFF2-40B4-BE49-F238E27FC236}">
                  <a16:creationId xmlns:a16="http://schemas.microsoft.com/office/drawing/2014/main" id="{363AB7A2-6CB7-EB24-70F0-2CC4AAD583FE}"/>
                </a:ext>
              </a:extLst>
            </p:cNvPr>
            <p:cNvSpPr/>
            <p:nvPr/>
          </p:nvSpPr>
          <p:spPr>
            <a:xfrm>
              <a:off x="8603541" y="43753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68" name="Freeform: Shape 179">
              <a:extLst>
                <a:ext uri="{FF2B5EF4-FFF2-40B4-BE49-F238E27FC236}">
                  <a16:creationId xmlns:a16="http://schemas.microsoft.com/office/drawing/2014/main" id="{882117EB-6E7C-6B4F-9936-F11DD9BBB649}"/>
                </a:ext>
              </a:extLst>
            </p:cNvPr>
            <p:cNvSpPr/>
            <p:nvPr/>
          </p:nvSpPr>
          <p:spPr>
            <a:xfrm>
              <a:off x="8679741" y="437539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grpSp>
      <p:cxnSp>
        <p:nvCxnSpPr>
          <p:cNvPr id="169" name="Straight Connector 168">
            <a:extLst>
              <a:ext uri="{FF2B5EF4-FFF2-40B4-BE49-F238E27FC236}">
                <a16:creationId xmlns:a16="http://schemas.microsoft.com/office/drawing/2014/main" id="{195EC1F0-E453-53C4-86E5-414A02034A49}"/>
              </a:ext>
            </a:extLst>
          </p:cNvPr>
          <p:cNvCxnSpPr>
            <a:endCxn id="123" idx="81"/>
          </p:cNvCxnSpPr>
          <p:nvPr/>
        </p:nvCxnSpPr>
        <p:spPr>
          <a:xfrm flipV="1">
            <a:off x="2902682" y="3822281"/>
            <a:ext cx="0" cy="1197959"/>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E3237B90-F0D0-91FE-94C5-E950A0642389}"/>
              </a:ext>
            </a:extLst>
          </p:cNvPr>
          <p:cNvCxnSpPr/>
          <p:nvPr/>
        </p:nvCxnSpPr>
        <p:spPr>
          <a:xfrm flipV="1">
            <a:off x="3330574" y="3974679"/>
            <a:ext cx="0" cy="1080000"/>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3FB638E5-96DB-3414-02F9-7161B0A61C08}"/>
              </a:ext>
            </a:extLst>
          </p:cNvPr>
          <p:cNvCxnSpPr/>
          <p:nvPr/>
        </p:nvCxnSpPr>
        <p:spPr>
          <a:xfrm flipV="1">
            <a:off x="3987066" y="4203277"/>
            <a:ext cx="0" cy="828000"/>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2FD06A4D-6668-6100-D28A-B3D41CE5F1AE}"/>
              </a:ext>
            </a:extLst>
          </p:cNvPr>
          <p:cNvCxnSpPr/>
          <p:nvPr/>
        </p:nvCxnSpPr>
        <p:spPr>
          <a:xfrm flipV="1">
            <a:off x="4643558" y="4431875"/>
            <a:ext cx="0" cy="612000"/>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A295E4FF-283B-0826-414D-FC76EB347557}"/>
              </a:ext>
            </a:extLst>
          </p:cNvPr>
          <p:cNvSpPr txBox="1"/>
          <p:nvPr/>
        </p:nvSpPr>
        <p:spPr>
          <a:xfrm>
            <a:off x="3248512" y="3742425"/>
            <a:ext cx="543739" cy="307777"/>
          </a:xfrm>
          <a:prstGeom prst="rect">
            <a:avLst/>
          </a:prstGeom>
          <a:noFill/>
        </p:spPr>
        <p:txBody>
          <a:bodyPr wrap="none" rtlCol="0">
            <a:spAutoFit/>
          </a:bodyPr>
          <a:lstStyle/>
          <a:p>
            <a:r>
              <a:rPr lang="ja-JP" sz="1400">
                <a:solidFill>
                  <a:schemeClr val="accent3"/>
                </a:solidFill>
              </a:rPr>
              <a:t>53%</a:t>
            </a:r>
          </a:p>
        </p:txBody>
      </p:sp>
      <p:sp>
        <p:nvSpPr>
          <p:cNvPr id="174" name="TextBox 173">
            <a:extLst>
              <a:ext uri="{FF2B5EF4-FFF2-40B4-BE49-F238E27FC236}">
                <a16:creationId xmlns:a16="http://schemas.microsoft.com/office/drawing/2014/main" id="{1AB15B9E-B7C4-EB06-8AFB-DD1061086B4F}"/>
              </a:ext>
            </a:extLst>
          </p:cNvPr>
          <p:cNvSpPr txBox="1"/>
          <p:nvPr/>
        </p:nvSpPr>
        <p:spPr>
          <a:xfrm>
            <a:off x="3922588" y="4006195"/>
            <a:ext cx="543739" cy="307777"/>
          </a:xfrm>
          <a:prstGeom prst="rect">
            <a:avLst/>
          </a:prstGeom>
          <a:noFill/>
        </p:spPr>
        <p:txBody>
          <a:bodyPr wrap="none" rtlCol="0">
            <a:spAutoFit/>
          </a:bodyPr>
          <a:lstStyle/>
          <a:p>
            <a:r>
              <a:rPr lang="ja-JP" sz="1400">
                <a:solidFill>
                  <a:schemeClr val="accent3"/>
                </a:solidFill>
              </a:rPr>
              <a:t>42%</a:t>
            </a:r>
          </a:p>
        </p:txBody>
      </p:sp>
      <p:sp>
        <p:nvSpPr>
          <p:cNvPr id="175" name="TextBox 174">
            <a:extLst>
              <a:ext uri="{FF2B5EF4-FFF2-40B4-BE49-F238E27FC236}">
                <a16:creationId xmlns:a16="http://schemas.microsoft.com/office/drawing/2014/main" id="{6F4EEA85-28E1-2656-30CA-E5E1E3FE6721}"/>
              </a:ext>
            </a:extLst>
          </p:cNvPr>
          <p:cNvSpPr txBox="1"/>
          <p:nvPr/>
        </p:nvSpPr>
        <p:spPr>
          <a:xfrm>
            <a:off x="4573218" y="4123428"/>
            <a:ext cx="543739" cy="307777"/>
          </a:xfrm>
          <a:prstGeom prst="rect">
            <a:avLst/>
          </a:prstGeom>
          <a:noFill/>
        </p:spPr>
        <p:txBody>
          <a:bodyPr wrap="none" rtlCol="0">
            <a:spAutoFit/>
          </a:bodyPr>
          <a:lstStyle/>
          <a:p>
            <a:r>
              <a:rPr lang="ja-JP" sz="1400">
                <a:solidFill>
                  <a:schemeClr val="accent3"/>
                </a:solidFill>
              </a:rPr>
              <a:t>32%</a:t>
            </a:r>
          </a:p>
        </p:txBody>
      </p:sp>
      <p:sp>
        <p:nvSpPr>
          <p:cNvPr id="176" name="TextBox 175">
            <a:extLst>
              <a:ext uri="{FF2B5EF4-FFF2-40B4-BE49-F238E27FC236}">
                <a16:creationId xmlns:a16="http://schemas.microsoft.com/office/drawing/2014/main" id="{9A2A41AD-AD28-8684-B88F-5EF43F0B489B}"/>
              </a:ext>
            </a:extLst>
          </p:cNvPr>
          <p:cNvSpPr txBox="1"/>
          <p:nvPr/>
        </p:nvSpPr>
        <p:spPr>
          <a:xfrm>
            <a:off x="2868382" y="4029641"/>
            <a:ext cx="543739" cy="307777"/>
          </a:xfrm>
          <a:prstGeom prst="rect">
            <a:avLst/>
          </a:prstGeom>
          <a:noFill/>
        </p:spPr>
        <p:txBody>
          <a:bodyPr wrap="none" rtlCol="0">
            <a:spAutoFit/>
          </a:bodyPr>
          <a:lstStyle/>
          <a:p>
            <a:r>
              <a:rPr lang="ja-JP" sz="1400">
                <a:solidFill>
                  <a:schemeClr val="accent2"/>
                </a:solidFill>
              </a:rPr>
              <a:t>47%</a:t>
            </a:r>
          </a:p>
        </p:txBody>
      </p:sp>
      <p:sp>
        <p:nvSpPr>
          <p:cNvPr id="177" name="TextBox 176">
            <a:extLst>
              <a:ext uri="{FF2B5EF4-FFF2-40B4-BE49-F238E27FC236}">
                <a16:creationId xmlns:a16="http://schemas.microsoft.com/office/drawing/2014/main" id="{DD274B84-F92F-0433-0899-43EBAB522BD2}"/>
              </a:ext>
            </a:extLst>
          </p:cNvPr>
          <p:cNvSpPr txBox="1"/>
          <p:nvPr/>
        </p:nvSpPr>
        <p:spPr>
          <a:xfrm>
            <a:off x="3531170" y="4322721"/>
            <a:ext cx="543739" cy="307777"/>
          </a:xfrm>
          <a:prstGeom prst="rect">
            <a:avLst/>
          </a:prstGeom>
          <a:noFill/>
        </p:spPr>
        <p:txBody>
          <a:bodyPr wrap="none" rtlCol="0">
            <a:spAutoFit/>
          </a:bodyPr>
          <a:lstStyle/>
          <a:p>
            <a:r>
              <a:rPr lang="ja-JP" sz="1400">
                <a:solidFill>
                  <a:schemeClr val="accent2"/>
                </a:solidFill>
              </a:rPr>
              <a:t>33%</a:t>
            </a:r>
          </a:p>
        </p:txBody>
      </p:sp>
      <p:sp>
        <p:nvSpPr>
          <p:cNvPr id="178" name="TextBox 177">
            <a:extLst>
              <a:ext uri="{FF2B5EF4-FFF2-40B4-BE49-F238E27FC236}">
                <a16:creationId xmlns:a16="http://schemas.microsoft.com/office/drawing/2014/main" id="{CAE170C5-A7AC-242D-D176-9B18E723609F}"/>
              </a:ext>
            </a:extLst>
          </p:cNvPr>
          <p:cNvSpPr txBox="1"/>
          <p:nvPr/>
        </p:nvSpPr>
        <p:spPr>
          <a:xfrm>
            <a:off x="4164864" y="4645113"/>
            <a:ext cx="543739" cy="307777"/>
          </a:xfrm>
          <a:prstGeom prst="rect">
            <a:avLst/>
          </a:prstGeom>
          <a:noFill/>
        </p:spPr>
        <p:txBody>
          <a:bodyPr wrap="none" rtlCol="0">
            <a:spAutoFit/>
          </a:bodyPr>
          <a:lstStyle/>
          <a:p>
            <a:r>
              <a:rPr lang="ja-JP" sz="1400">
                <a:solidFill>
                  <a:schemeClr val="accent2"/>
                </a:solidFill>
              </a:rPr>
              <a:t>21%</a:t>
            </a:r>
          </a:p>
        </p:txBody>
      </p:sp>
      <p:sp>
        <p:nvSpPr>
          <p:cNvPr id="179" name="Freeform 21">
            <a:extLst>
              <a:ext uri="{FF2B5EF4-FFF2-40B4-BE49-F238E27FC236}">
                <a16:creationId xmlns:a16="http://schemas.microsoft.com/office/drawing/2014/main" id="{BC10458F-C2CD-2679-5463-30FA9C96EFCA}"/>
              </a:ext>
            </a:extLst>
          </p:cNvPr>
          <p:cNvSpPr>
            <a:spLocks/>
          </p:cNvSpPr>
          <p:nvPr/>
        </p:nvSpPr>
        <p:spPr bwMode="auto">
          <a:xfrm>
            <a:off x="7000942" y="3067324"/>
            <a:ext cx="4616045" cy="19534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nvGrpSpPr>
          <p:cNvPr id="180" name="Group 179">
            <a:extLst>
              <a:ext uri="{FF2B5EF4-FFF2-40B4-BE49-F238E27FC236}">
                <a16:creationId xmlns:a16="http://schemas.microsoft.com/office/drawing/2014/main" id="{570568F5-002C-6B5D-BB7B-F5E95C6CF93B}"/>
              </a:ext>
            </a:extLst>
          </p:cNvPr>
          <p:cNvGrpSpPr/>
          <p:nvPr/>
        </p:nvGrpSpPr>
        <p:grpSpPr>
          <a:xfrm>
            <a:off x="6469601" y="2910403"/>
            <a:ext cx="524417" cy="2256170"/>
            <a:chOff x="1459938" y="1218331"/>
            <a:chExt cx="524417" cy="2953391"/>
          </a:xfrm>
        </p:grpSpPr>
        <p:sp>
          <p:nvSpPr>
            <p:cNvPr id="181" name="Line 6">
              <a:extLst>
                <a:ext uri="{FF2B5EF4-FFF2-40B4-BE49-F238E27FC236}">
                  <a16:creationId xmlns:a16="http://schemas.microsoft.com/office/drawing/2014/main" id="{0E552F40-C2BC-E369-84EB-8C36201AE251}"/>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2" name="Line 7">
              <a:extLst>
                <a:ext uri="{FF2B5EF4-FFF2-40B4-BE49-F238E27FC236}">
                  <a16:creationId xmlns:a16="http://schemas.microsoft.com/office/drawing/2014/main" id="{71367E82-6AA6-19C2-4931-8DD14AB9BD96}"/>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3" name="Line 8">
              <a:extLst>
                <a:ext uri="{FF2B5EF4-FFF2-40B4-BE49-F238E27FC236}">
                  <a16:creationId xmlns:a16="http://schemas.microsoft.com/office/drawing/2014/main" id="{86D3F0AD-33EB-9308-F3EE-C3800750636D}"/>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4" name="Line 9">
              <a:extLst>
                <a:ext uri="{FF2B5EF4-FFF2-40B4-BE49-F238E27FC236}">
                  <a16:creationId xmlns:a16="http://schemas.microsoft.com/office/drawing/2014/main" id="{1C2E27AC-8983-D96B-3B36-B7E5723C257C}"/>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5" name="Line 10">
              <a:extLst>
                <a:ext uri="{FF2B5EF4-FFF2-40B4-BE49-F238E27FC236}">
                  <a16:creationId xmlns:a16="http://schemas.microsoft.com/office/drawing/2014/main" id="{CAE85C99-BEBD-FE95-F68C-6A540761F41C}"/>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6" name="Line 11">
              <a:extLst>
                <a:ext uri="{FF2B5EF4-FFF2-40B4-BE49-F238E27FC236}">
                  <a16:creationId xmlns:a16="http://schemas.microsoft.com/office/drawing/2014/main" id="{C1B7F496-298E-44FE-2866-AD50D1003D38}"/>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7" name="TextBox 186">
              <a:extLst>
                <a:ext uri="{FF2B5EF4-FFF2-40B4-BE49-F238E27FC236}">
                  <a16:creationId xmlns:a16="http://schemas.microsoft.com/office/drawing/2014/main" id="{E90C65EE-7055-A451-4ACB-1B0ABFEC67F3}"/>
                </a:ext>
              </a:extLst>
            </p:cNvPr>
            <p:cNvSpPr txBox="1"/>
            <p:nvPr/>
          </p:nvSpPr>
          <p:spPr>
            <a:xfrm>
              <a:off x="1459938" y="1218331"/>
              <a:ext cx="482825" cy="402889"/>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100</a:t>
              </a:r>
            </a:p>
          </p:txBody>
        </p:sp>
        <p:sp>
          <p:nvSpPr>
            <p:cNvPr id="188" name="TextBox 187">
              <a:extLst>
                <a:ext uri="{FF2B5EF4-FFF2-40B4-BE49-F238E27FC236}">
                  <a16:creationId xmlns:a16="http://schemas.microsoft.com/office/drawing/2014/main" id="{6C5F0CA8-4C9F-88F7-E551-FE118C55B2E6}"/>
                </a:ext>
              </a:extLst>
            </p:cNvPr>
            <p:cNvSpPr txBox="1"/>
            <p:nvPr/>
          </p:nvSpPr>
          <p:spPr>
            <a:xfrm>
              <a:off x="1559325" y="1742470"/>
              <a:ext cx="383438" cy="402889"/>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80</a:t>
              </a:r>
            </a:p>
          </p:txBody>
        </p:sp>
        <p:sp>
          <p:nvSpPr>
            <p:cNvPr id="189" name="TextBox 188">
              <a:extLst>
                <a:ext uri="{FF2B5EF4-FFF2-40B4-BE49-F238E27FC236}">
                  <a16:creationId xmlns:a16="http://schemas.microsoft.com/office/drawing/2014/main" id="{F72E3224-5374-C764-0E98-CC90E302360E}"/>
                </a:ext>
              </a:extLst>
            </p:cNvPr>
            <p:cNvSpPr txBox="1"/>
            <p:nvPr/>
          </p:nvSpPr>
          <p:spPr>
            <a:xfrm>
              <a:off x="1559325" y="2241002"/>
              <a:ext cx="383438" cy="402889"/>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60</a:t>
              </a:r>
            </a:p>
          </p:txBody>
        </p:sp>
        <p:sp>
          <p:nvSpPr>
            <p:cNvPr id="190" name="TextBox 189">
              <a:extLst>
                <a:ext uri="{FF2B5EF4-FFF2-40B4-BE49-F238E27FC236}">
                  <a16:creationId xmlns:a16="http://schemas.microsoft.com/office/drawing/2014/main" id="{A764D898-923C-81FE-8CDA-DACA8B79F9FA}"/>
                </a:ext>
              </a:extLst>
            </p:cNvPr>
            <p:cNvSpPr txBox="1"/>
            <p:nvPr/>
          </p:nvSpPr>
          <p:spPr>
            <a:xfrm>
              <a:off x="1559325" y="2755654"/>
              <a:ext cx="383438" cy="402889"/>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40</a:t>
              </a:r>
            </a:p>
          </p:txBody>
        </p:sp>
        <p:sp>
          <p:nvSpPr>
            <p:cNvPr id="191" name="TextBox 190">
              <a:extLst>
                <a:ext uri="{FF2B5EF4-FFF2-40B4-BE49-F238E27FC236}">
                  <a16:creationId xmlns:a16="http://schemas.microsoft.com/office/drawing/2014/main" id="{F01963A9-37CE-C208-E693-4C82E2F2C8BD}"/>
                </a:ext>
              </a:extLst>
            </p:cNvPr>
            <p:cNvSpPr txBox="1"/>
            <p:nvPr/>
          </p:nvSpPr>
          <p:spPr>
            <a:xfrm>
              <a:off x="1559325" y="3259558"/>
              <a:ext cx="383438" cy="402889"/>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20</a:t>
              </a:r>
            </a:p>
          </p:txBody>
        </p:sp>
        <p:sp>
          <p:nvSpPr>
            <p:cNvPr id="192" name="TextBox 191">
              <a:extLst>
                <a:ext uri="{FF2B5EF4-FFF2-40B4-BE49-F238E27FC236}">
                  <a16:creationId xmlns:a16="http://schemas.microsoft.com/office/drawing/2014/main" id="{75B1C367-9332-8082-5D97-AB81C54B8949}"/>
                </a:ext>
              </a:extLst>
            </p:cNvPr>
            <p:cNvSpPr txBox="1"/>
            <p:nvPr/>
          </p:nvSpPr>
          <p:spPr>
            <a:xfrm>
              <a:off x="1658719" y="3768833"/>
              <a:ext cx="284052" cy="402889"/>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sp>
        <p:nvSpPr>
          <p:cNvPr id="193" name="TextBox 192">
            <a:extLst>
              <a:ext uri="{FF2B5EF4-FFF2-40B4-BE49-F238E27FC236}">
                <a16:creationId xmlns:a16="http://schemas.microsoft.com/office/drawing/2014/main" id="{291A1D51-44EA-6542-8C31-51819ECEB6B6}"/>
              </a:ext>
            </a:extLst>
          </p:cNvPr>
          <p:cNvSpPr txBox="1"/>
          <p:nvPr/>
        </p:nvSpPr>
        <p:spPr>
          <a:xfrm>
            <a:off x="8709235" y="5379360"/>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期間、月数</a:t>
            </a:r>
          </a:p>
        </p:txBody>
      </p:sp>
      <p:grpSp>
        <p:nvGrpSpPr>
          <p:cNvPr id="194" name="Group 193">
            <a:extLst>
              <a:ext uri="{FF2B5EF4-FFF2-40B4-BE49-F238E27FC236}">
                <a16:creationId xmlns:a16="http://schemas.microsoft.com/office/drawing/2014/main" id="{EFB43B4B-F02F-918B-1647-3FD823BEE8E2}"/>
              </a:ext>
            </a:extLst>
          </p:cNvPr>
          <p:cNvGrpSpPr/>
          <p:nvPr/>
        </p:nvGrpSpPr>
        <p:grpSpPr>
          <a:xfrm>
            <a:off x="6903849" y="5021711"/>
            <a:ext cx="4817036" cy="360147"/>
            <a:chOff x="1550148" y="4188565"/>
            <a:chExt cx="2756364" cy="360147"/>
          </a:xfrm>
        </p:grpSpPr>
        <p:sp>
          <p:nvSpPr>
            <p:cNvPr id="195" name="Line 21">
              <a:extLst>
                <a:ext uri="{FF2B5EF4-FFF2-40B4-BE49-F238E27FC236}">
                  <a16:creationId xmlns:a16="http://schemas.microsoft.com/office/drawing/2014/main" id="{23348DE9-2FA0-7754-DC64-AC4446F32F70}"/>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96" name="TextBox 195">
              <a:extLst>
                <a:ext uri="{FF2B5EF4-FFF2-40B4-BE49-F238E27FC236}">
                  <a16:creationId xmlns:a16="http://schemas.microsoft.com/office/drawing/2014/main" id="{74CD8495-881C-3A6B-E942-B8EF4D95B5C6}"/>
                </a:ext>
              </a:extLst>
            </p:cNvPr>
            <p:cNvSpPr txBox="1"/>
            <p:nvPr/>
          </p:nvSpPr>
          <p:spPr>
            <a:xfrm>
              <a:off x="4151171" y="4260565"/>
              <a:ext cx="155341"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84</a:t>
              </a:r>
            </a:p>
          </p:txBody>
        </p:sp>
        <p:sp>
          <p:nvSpPr>
            <p:cNvPr id="197" name="Line 21">
              <a:extLst>
                <a:ext uri="{FF2B5EF4-FFF2-40B4-BE49-F238E27FC236}">
                  <a16:creationId xmlns:a16="http://schemas.microsoft.com/office/drawing/2014/main" id="{5A1D0994-10F4-ABA4-4A62-301181BEAAB1}"/>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198" name="TextBox 197">
              <a:extLst>
                <a:ext uri="{FF2B5EF4-FFF2-40B4-BE49-F238E27FC236}">
                  <a16:creationId xmlns:a16="http://schemas.microsoft.com/office/drawing/2014/main" id="{2153F562-B8B3-1B05-2C2E-9234E5B9BD75}"/>
                </a:ext>
              </a:extLst>
            </p:cNvPr>
            <p:cNvSpPr txBox="1"/>
            <p:nvPr/>
          </p:nvSpPr>
          <p:spPr>
            <a:xfrm>
              <a:off x="3775535" y="4260565"/>
              <a:ext cx="155341"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72</a:t>
              </a:r>
            </a:p>
          </p:txBody>
        </p:sp>
        <p:sp>
          <p:nvSpPr>
            <p:cNvPr id="199" name="Line 21">
              <a:extLst>
                <a:ext uri="{FF2B5EF4-FFF2-40B4-BE49-F238E27FC236}">
                  <a16:creationId xmlns:a16="http://schemas.microsoft.com/office/drawing/2014/main" id="{6F82CDFD-9F6F-EDBA-31E3-B4EA28E9EEA1}"/>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00" name="TextBox 199">
              <a:extLst>
                <a:ext uri="{FF2B5EF4-FFF2-40B4-BE49-F238E27FC236}">
                  <a16:creationId xmlns:a16="http://schemas.microsoft.com/office/drawing/2014/main" id="{161739A4-B735-608C-0D53-4DCA1D1B8BF5}"/>
                </a:ext>
              </a:extLst>
            </p:cNvPr>
            <p:cNvSpPr txBox="1"/>
            <p:nvPr/>
          </p:nvSpPr>
          <p:spPr>
            <a:xfrm>
              <a:off x="3399898" y="4260565"/>
              <a:ext cx="155341"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60</a:t>
              </a:r>
            </a:p>
          </p:txBody>
        </p:sp>
        <p:sp>
          <p:nvSpPr>
            <p:cNvPr id="201" name="Line 21">
              <a:extLst>
                <a:ext uri="{FF2B5EF4-FFF2-40B4-BE49-F238E27FC236}">
                  <a16:creationId xmlns:a16="http://schemas.microsoft.com/office/drawing/2014/main" id="{6D0BE5B6-AAE2-805E-66EE-1F2F76590B9B}"/>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02" name="TextBox 201">
              <a:extLst>
                <a:ext uri="{FF2B5EF4-FFF2-40B4-BE49-F238E27FC236}">
                  <a16:creationId xmlns:a16="http://schemas.microsoft.com/office/drawing/2014/main" id="{D9BC80B6-3DB2-0C19-2991-0C342319E8AD}"/>
                </a:ext>
              </a:extLst>
            </p:cNvPr>
            <p:cNvSpPr txBox="1"/>
            <p:nvPr/>
          </p:nvSpPr>
          <p:spPr>
            <a:xfrm>
              <a:off x="3024261" y="4260565"/>
              <a:ext cx="155341"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48</a:t>
              </a:r>
            </a:p>
          </p:txBody>
        </p:sp>
        <p:sp>
          <p:nvSpPr>
            <p:cNvPr id="203" name="Line 21">
              <a:extLst>
                <a:ext uri="{FF2B5EF4-FFF2-40B4-BE49-F238E27FC236}">
                  <a16:creationId xmlns:a16="http://schemas.microsoft.com/office/drawing/2014/main" id="{B6F71CCA-956B-3246-0D77-51450D9D824B}"/>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04" name="TextBox 203">
              <a:extLst>
                <a:ext uri="{FF2B5EF4-FFF2-40B4-BE49-F238E27FC236}">
                  <a16:creationId xmlns:a16="http://schemas.microsoft.com/office/drawing/2014/main" id="{7E427943-A48E-1F0B-868F-E55E10D0EB3D}"/>
                </a:ext>
              </a:extLst>
            </p:cNvPr>
            <p:cNvSpPr txBox="1"/>
            <p:nvPr/>
          </p:nvSpPr>
          <p:spPr>
            <a:xfrm>
              <a:off x="2648624" y="4260565"/>
              <a:ext cx="155341"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36</a:t>
              </a:r>
            </a:p>
          </p:txBody>
        </p:sp>
        <p:sp>
          <p:nvSpPr>
            <p:cNvPr id="205" name="Line 21">
              <a:extLst>
                <a:ext uri="{FF2B5EF4-FFF2-40B4-BE49-F238E27FC236}">
                  <a16:creationId xmlns:a16="http://schemas.microsoft.com/office/drawing/2014/main" id="{855DF0DE-7539-8F51-F5DC-7F58F750D715}"/>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06" name="TextBox 205">
              <a:extLst>
                <a:ext uri="{FF2B5EF4-FFF2-40B4-BE49-F238E27FC236}">
                  <a16:creationId xmlns:a16="http://schemas.microsoft.com/office/drawing/2014/main" id="{171924C8-2E19-A41F-6F88-65A2FC7B2351}"/>
                </a:ext>
              </a:extLst>
            </p:cNvPr>
            <p:cNvSpPr txBox="1"/>
            <p:nvPr/>
          </p:nvSpPr>
          <p:spPr>
            <a:xfrm>
              <a:off x="2272987" y="4260565"/>
              <a:ext cx="155341"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24</a:t>
              </a:r>
            </a:p>
          </p:txBody>
        </p:sp>
        <p:sp>
          <p:nvSpPr>
            <p:cNvPr id="207" name="Line 21">
              <a:extLst>
                <a:ext uri="{FF2B5EF4-FFF2-40B4-BE49-F238E27FC236}">
                  <a16:creationId xmlns:a16="http://schemas.microsoft.com/office/drawing/2014/main" id="{1946CB6B-F26B-6B90-6D6D-EDEC37022074}"/>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08" name="TextBox 207">
              <a:extLst>
                <a:ext uri="{FF2B5EF4-FFF2-40B4-BE49-F238E27FC236}">
                  <a16:creationId xmlns:a16="http://schemas.microsoft.com/office/drawing/2014/main" id="{5062607C-4D7D-FB75-9108-AABC1309C9F8}"/>
                </a:ext>
              </a:extLst>
            </p:cNvPr>
            <p:cNvSpPr txBox="1"/>
            <p:nvPr/>
          </p:nvSpPr>
          <p:spPr>
            <a:xfrm>
              <a:off x="1897350" y="4260565"/>
              <a:ext cx="155341"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12</a:t>
              </a:r>
            </a:p>
          </p:txBody>
        </p:sp>
        <p:sp>
          <p:nvSpPr>
            <p:cNvPr id="209" name="Line 21">
              <a:extLst>
                <a:ext uri="{FF2B5EF4-FFF2-40B4-BE49-F238E27FC236}">
                  <a16:creationId xmlns:a16="http://schemas.microsoft.com/office/drawing/2014/main" id="{9F83A076-F204-8C8C-3941-E2E51622420D}"/>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10" name="TextBox 209">
              <a:extLst>
                <a:ext uri="{FF2B5EF4-FFF2-40B4-BE49-F238E27FC236}">
                  <a16:creationId xmlns:a16="http://schemas.microsoft.com/office/drawing/2014/main" id="{63D6EE08-7597-EFBD-0175-EF6E621BE73C}"/>
                </a:ext>
              </a:extLst>
            </p:cNvPr>
            <p:cNvSpPr txBox="1"/>
            <p:nvPr/>
          </p:nvSpPr>
          <p:spPr>
            <a:xfrm>
              <a:off x="1550148" y="4260565"/>
              <a:ext cx="98471" cy="288147"/>
            </a:xfrm>
            <a:prstGeom prst="rect">
              <a:avLst/>
            </a:prstGeom>
            <a:noFill/>
          </p:spPr>
          <p:txBody>
            <a:bodyPr wrap="none" lIns="36000" tIns="36000" rIns="36000" bIns="36000" rtlCol="0" anchor="t" anchorCtr="0">
              <a:spAutoFit/>
            </a:bodyPr>
            <a:lstStyle/>
            <a:p>
              <a:pPr algn="ctr"/>
              <a:r>
                <a:rPr lang="ja-JP" sz="1400">
                  <a:solidFill>
                    <a:srgbClr val="4D4D4D"/>
                  </a:solidFill>
                  <a:cs typeface="Arial" panose="020B0604020202020204" pitchFamily="34" charset="0"/>
                </a:rPr>
                <a:t>0</a:t>
              </a:r>
            </a:p>
          </p:txBody>
        </p:sp>
      </p:grpSp>
      <p:grpSp>
        <p:nvGrpSpPr>
          <p:cNvPr id="211" name="Group 210">
            <a:extLst>
              <a:ext uri="{FF2B5EF4-FFF2-40B4-BE49-F238E27FC236}">
                <a16:creationId xmlns:a16="http://schemas.microsoft.com/office/drawing/2014/main" id="{FF959979-96A9-30F4-EEFE-AFC769993766}"/>
              </a:ext>
            </a:extLst>
          </p:cNvPr>
          <p:cNvGrpSpPr/>
          <p:nvPr/>
        </p:nvGrpSpPr>
        <p:grpSpPr>
          <a:xfrm>
            <a:off x="6804463" y="5720870"/>
            <a:ext cx="4866730" cy="288147"/>
            <a:chOff x="1470463" y="5605591"/>
            <a:chExt cx="4866730" cy="288147"/>
          </a:xfrm>
        </p:grpSpPr>
        <p:sp>
          <p:nvSpPr>
            <p:cNvPr id="212" name="TextBox 211">
              <a:extLst>
                <a:ext uri="{FF2B5EF4-FFF2-40B4-BE49-F238E27FC236}">
                  <a16:creationId xmlns:a16="http://schemas.microsoft.com/office/drawing/2014/main" id="{41108DE5-BEB6-7B4C-C9E6-FF897F1982F8}"/>
                </a:ext>
              </a:extLst>
            </p:cNvPr>
            <p:cNvSpPr txBox="1"/>
            <p:nvPr/>
          </p:nvSpPr>
          <p:spPr>
            <a:xfrm>
              <a:off x="6165104" y="5605591"/>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0</a:t>
              </a:r>
            </a:p>
          </p:txBody>
        </p:sp>
        <p:sp>
          <p:nvSpPr>
            <p:cNvPr id="213" name="TextBox 212">
              <a:extLst>
                <a:ext uri="{FF2B5EF4-FFF2-40B4-BE49-F238E27FC236}">
                  <a16:creationId xmlns:a16="http://schemas.microsoft.com/office/drawing/2014/main" id="{53B18BFB-B8E6-87B2-D200-D0D477E823F5}"/>
                </a:ext>
              </a:extLst>
            </p:cNvPr>
            <p:cNvSpPr txBox="1"/>
            <p:nvPr/>
          </p:nvSpPr>
          <p:spPr>
            <a:xfrm>
              <a:off x="5508641" y="5605591"/>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6</a:t>
              </a:r>
            </a:p>
          </p:txBody>
        </p:sp>
        <p:sp>
          <p:nvSpPr>
            <p:cNvPr id="214" name="TextBox 213">
              <a:extLst>
                <a:ext uri="{FF2B5EF4-FFF2-40B4-BE49-F238E27FC236}">
                  <a16:creationId xmlns:a16="http://schemas.microsoft.com/office/drawing/2014/main" id="{DE561B15-7F21-5F5E-368F-79367659CAAB}"/>
                </a:ext>
              </a:extLst>
            </p:cNvPr>
            <p:cNvSpPr txBox="1"/>
            <p:nvPr/>
          </p:nvSpPr>
          <p:spPr>
            <a:xfrm>
              <a:off x="4802483" y="5605591"/>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80</a:t>
              </a:r>
            </a:p>
          </p:txBody>
        </p:sp>
        <p:sp>
          <p:nvSpPr>
            <p:cNvPr id="215" name="TextBox 214">
              <a:extLst>
                <a:ext uri="{FF2B5EF4-FFF2-40B4-BE49-F238E27FC236}">
                  <a16:creationId xmlns:a16="http://schemas.microsoft.com/office/drawing/2014/main" id="{C9D9FF9D-C597-B60A-84A4-08E27607C365}"/>
                </a:ext>
              </a:extLst>
            </p:cNvPr>
            <p:cNvSpPr txBox="1"/>
            <p:nvPr/>
          </p:nvSpPr>
          <p:spPr>
            <a:xfrm>
              <a:off x="4096324" y="5605591"/>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150</a:t>
              </a:r>
            </a:p>
          </p:txBody>
        </p:sp>
        <p:sp>
          <p:nvSpPr>
            <p:cNvPr id="216" name="TextBox 215">
              <a:extLst>
                <a:ext uri="{FF2B5EF4-FFF2-40B4-BE49-F238E27FC236}">
                  <a16:creationId xmlns:a16="http://schemas.microsoft.com/office/drawing/2014/main" id="{1561323B-3105-76F1-D612-F03ECC659607}"/>
                </a:ext>
              </a:extLst>
            </p:cNvPr>
            <p:cNvSpPr txBox="1"/>
            <p:nvPr/>
          </p:nvSpPr>
          <p:spPr>
            <a:xfrm>
              <a:off x="3439859" y="5605591"/>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199</a:t>
              </a:r>
            </a:p>
          </p:txBody>
        </p:sp>
        <p:sp>
          <p:nvSpPr>
            <p:cNvPr id="217" name="TextBox 216">
              <a:extLst>
                <a:ext uri="{FF2B5EF4-FFF2-40B4-BE49-F238E27FC236}">
                  <a16:creationId xmlns:a16="http://schemas.microsoft.com/office/drawing/2014/main" id="{5981D834-C078-97E1-6B35-B063890383D9}"/>
                </a:ext>
              </a:extLst>
            </p:cNvPr>
            <p:cNvSpPr txBox="1"/>
            <p:nvPr/>
          </p:nvSpPr>
          <p:spPr>
            <a:xfrm>
              <a:off x="2783394" y="5605591"/>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253</a:t>
              </a:r>
            </a:p>
          </p:txBody>
        </p:sp>
        <p:sp>
          <p:nvSpPr>
            <p:cNvPr id="218" name="TextBox 217">
              <a:extLst>
                <a:ext uri="{FF2B5EF4-FFF2-40B4-BE49-F238E27FC236}">
                  <a16:creationId xmlns:a16="http://schemas.microsoft.com/office/drawing/2014/main" id="{D3D3B1CC-79B0-FFAA-5B4E-EDC2F47A70F0}"/>
                </a:ext>
              </a:extLst>
            </p:cNvPr>
            <p:cNvSpPr txBox="1"/>
            <p:nvPr/>
          </p:nvSpPr>
          <p:spPr>
            <a:xfrm>
              <a:off x="2126929" y="5605591"/>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338</a:t>
              </a:r>
            </a:p>
          </p:txBody>
        </p:sp>
        <p:sp>
          <p:nvSpPr>
            <p:cNvPr id="219" name="TextBox 218">
              <a:extLst>
                <a:ext uri="{FF2B5EF4-FFF2-40B4-BE49-F238E27FC236}">
                  <a16:creationId xmlns:a16="http://schemas.microsoft.com/office/drawing/2014/main" id="{27ECB4E1-E090-2F9D-2511-43CADF6FB770}"/>
                </a:ext>
              </a:extLst>
            </p:cNvPr>
            <p:cNvSpPr txBox="1"/>
            <p:nvPr/>
          </p:nvSpPr>
          <p:spPr>
            <a:xfrm>
              <a:off x="1470463" y="5605591"/>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cs typeface="Arial" panose="020B0604020202020204" pitchFamily="34" charset="0"/>
                </a:rPr>
                <a:t>400</a:t>
              </a:r>
            </a:p>
          </p:txBody>
        </p:sp>
      </p:grpSp>
      <p:grpSp>
        <p:nvGrpSpPr>
          <p:cNvPr id="220" name="Group 219">
            <a:extLst>
              <a:ext uri="{FF2B5EF4-FFF2-40B4-BE49-F238E27FC236}">
                <a16:creationId xmlns:a16="http://schemas.microsoft.com/office/drawing/2014/main" id="{F83FBF61-E1CE-14EA-964B-7A1F1220B23D}"/>
              </a:ext>
            </a:extLst>
          </p:cNvPr>
          <p:cNvGrpSpPr/>
          <p:nvPr/>
        </p:nvGrpSpPr>
        <p:grpSpPr>
          <a:xfrm>
            <a:off x="6804463" y="6032954"/>
            <a:ext cx="4866730" cy="288147"/>
            <a:chOff x="1470463" y="5605591"/>
            <a:chExt cx="4866730" cy="288147"/>
          </a:xfrm>
        </p:grpSpPr>
        <p:sp>
          <p:nvSpPr>
            <p:cNvPr id="221" name="TextBox 220">
              <a:extLst>
                <a:ext uri="{FF2B5EF4-FFF2-40B4-BE49-F238E27FC236}">
                  <a16:creationId xmlns:a16="http://schemas.microsoft.com/office/drawing/2014/main" id="{F48A425D-1B3E-7C9D-CA08-9D872C989536}"/>
                </a:ext>
              </a:extLst>
            </p:cNvPr>
            <p:cNvSpPr txBox="1"/>
            <p:nvPr/>
          </p:nvSpPr>
          <p:spPr>
            <a:xfrm>
              <a:off x="6165104" y="5605591"/>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
          <p:nvSpPr>
            <p:cNvPr id="222" name="TextBox 221">
              <a:extLst>
                <a:ext uri="{FF2B5EF4-FFF2-40B4-BE49-F238E27FC236}">
                  <a16:creationId xmlns:a16="http://schemas.microsoft.com/office/drawing/2014/main" id="{D0A4F3F0-CAE7-92C4-DD09-3A2D16EE1BFD}"/>
                </a:ext>
              </a:extLst>
            </p:cNvPr>
            <p:cNvSpPr txBox="1"/>
            <p:nvPr/>
          </p:nvSpPr>
          <p:spPr>
            <a:xfrm>
              <a:off x="5508641" y="5605591"/>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5</a:t>
              </a:r>
            </a:p>
          </p:txBody>
        </p:sp>
        <p:sp>
          <p:nvSpPr>
            <p:cNvPr id="223" name="TextBox 222">
              <a:extLst>
                <a:ext uri="{FF2B5EF4-FFF2-40B4-BE49-F238E27FC236}">
                  <a16:creationId xmlns:a16="http://schemas.microsoft.com/office/drawing/2014/main" id="{13579C3F-8963-DAE8-5DFD-84DE8FF8E86C}"/>
                </a:ext>
              </a:extLst>
            </p:cNvPr>
            <p:cNvSpPr txBox="1"/>
            <p:nvPr/>
          </p:nvSpPr>
          <p:spPr>
            <a:xfrm>
              <a:off x="4802483" y="5605591"/>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54</a:t>
              </a:r>
            </a:p>
          </p:txBody>
        </p:sp>
        <p:sp>
          <p:nvSpPr>
            <p:cNvPr id="224" name="TextBox 223">
              <a:extLst>
                <a:ext uri="{FF2B5EF4-FFF2-40B4-BE49-F238E27FC236}">
                  <a16:creationId xmlns:a16="http://schemas.microsoft.com/office/drawing/2014/main" id="{4239DDC9-464C-9C9C-CBA7-76BA7D104819}"/>
                </a:ext>
              </a:extLst>
            </p:cNvPr>
            <p:cNvSpPr txBox="1"/>
            <p:nvPr/>
          </p:nvSpPr>
          <p:spPr>
            <a:xfrm>
              <a:off x="4102992" y="5605591"/>
              <a:ext cx="35752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119</a:t>
              </a:r>
            </a:p>
          </p:txBody>
        </p:sp>
        <p:sp>
          <p:nvSpPr>
            <p:cNvPr id="225" name="TextBox 224">
              <a:extLst>
                <a:ext uri="{FF2B5EF4-FFF2-40B4-BE49-F238E27FC236}">
                  <a16:creationId xmlns:a16="http://schemas.microsoft.com/office/drawing/2014/main" id="{FF855834-1D88-D2D1-7D64-24B15B3F832A}"/>
                </a:ext>
              </a:extLst>
            </p:cNvPr>
            <p:cNvSpPr txBox="1"/>
            <p:nvPr/>
          </p:nvSpPr>
          <p:spPr>
            <a:xfrm>
              <a:off x="3439859" y="5605591"/>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166</a:t>
              </a:r>
            </a:p>
          </p:txBody>
        </p:sp>
        <p:sp>
          <p:nvSpPr>
            <p:cNvPr id="226" name="TextBox 225">
              <a:extLst>
                <a:ext uri="{FF2B5EF4-FFF2-40B4-BE49-F238E27FC236}">
                  <a16:creationId xmlns:a16="http://schemas.microsoft.com/office/drawing/2014/main" id="{9FC75346-CC43-EBE8-EE74-14033ED200CC}"/>
                </a:ext>
              </a:extLst>
            </p:cNvPr>
            <p:cNvSpPr txBox="1"/>
            <p:nvPr/>
          </p:nvSpPr>
          <p:spPr>
            <a:xfrm>
              <a:off x="2783394" y="5605591"/>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265</a:t>
              </a:r>
            </a:p>
          </p:txBody>
        </p:sp>
        <p:sp>
          <p:nvSpPr>
            <p:cNvPr id="227" name="TextBox 226">
              <a:extLst>
                <a:ext uri="{FF2B5EF4-FFF2-40B4-BE49-F238E27FC236}">
                  <a16:creationId xmlns:a16="http://schemas.microsoft.com/office/drawing/2014/main" id="{CC34CFFF-584B-2FFF-FBB6-A2CBCB90BAB6}"/>
                </a:ext>
              </a:extLst>
            </p:cNvPr>
            <p:cNvSpPr txBox="1"/>
            <p:nvPr/>
          </p:nvSpPr>
          <p:spPr>
            <a:xfrm>
              <a:off x="2126929" y="5605591"/>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348</a:t>
              </a:r>
            </a:p>
          </p:txBody>
        </p:sp>
        <p:sp>
          <p:nvSpPr>
            <p:cNvPr id="228" name="TextBox 227">
              <a:extLst>
                <a:ext uri="{FF2B5EF4-FFF2-40B4-BE49-F238E27FC236}">
                  <a16:creationId xmlns:a16="http://schemas.microsoft.com/office/drawing/2014/main" id="{EA58DD24-B72A-CD47-D957-0F377F54300E}"/>
                </a:ext>
              </a:extLst>
            </p:cNvPr>
            <p:cNvSpPr txBox="1"/>
            <p:nvPr/>
          </p:nvSpPr>
          <p:spPr>
            <a:xfrm>
              <a:off x="1470463" y="5605591"/>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402</a:t>
              </a:r>
            </a:p>
          </p:txBody>
        </p:sp>
      </p:grpSp>
      <p:cxnSp>
        <p:nvCxnSpPr>
          <p:cNvPr id="229" name="Straight Connector 228">
            <a:extLst>
              <a:ext uri="{FF2B5EF4-FFF2-40B4-BE49-F238E27FC236}">
                <a16:creationId xmlns:a16="http://schemas.microsoft.com/office/drawing/2014/main" id="{321067E3-9F87-85A7-0893-10FB452059F4}"/>
              </a:ext>
            </a:extLst>
          </p:cNvPr>
          <p:cNvCxnSpPr>
            <a:cxnSpLocks/>
          </p:cNvCxnSpPr>
          <p:nvPr/>
        </p:nvCxnSpPr>
        <p:spPr>
          <a:xfrm flipV="1">
            <a:off x="8497274" y="3912409"/>
            <a:ext cx="0" cy="1107831"/>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02472166-E52C-41CC-7A25-25DA16CBC2F7}"/>
              </a:ext>
            </a:extLst>
          </p:cNvPr>
          <p:cNvCxnSpPr>
            <a:cxnSpLocks/>
          </p:cNvCxnSpPr>
          <p:nvPr/>
        </p:nvCxnSpPr>
        <p:spPr>
          <a:xfrm flipV="1">
            <a:off x="8960338" y="4047225"/>
            <a:ext cx="0" cy="1007454"/>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AA3CBD9D-BBBD-1A2E-12DB-B1FE6D509CED}"/>
              </a:ext>
            </a:extLst>
          </p:cNvPr>
          <p:cNvCxnSpPr>
            <a:cxnSpLocks/>
          </p:cNvCxnSpPr>
          <p:nvPr/>
        </p:nvCxnSpPr>
        <p:spPr>
          <a:xfrm flipV="1">
            <a:off x="9616830" y="4269963"/>
            <a:ext cx="0" cy="761314"/>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E9AD149-A21D-0C23-A941-2C0B56CEA95C}"/>
              </a:ext>
            </a:extLst>
          </p:cNvPr>
          <p:cNvCxnSpPr/>
          <p:nvPr/>
        </p:nvCxnSpPr>
        <p:spPr>
          <a:xfrm flipV="1">
            <a:off x="10160438" y="4431875"/>
            <a:ext cx="0" cy="612000"/>
          </a:xfrm>
          <a:prstGeom prst="line">
            <a:avLst/>
          </a:prstGeom>
          <a:ln w="19050">
            <a:solidFill>
              <a:srgbClr val="4D4D4D"/>
            </a:solidFill>
            <a:prstDash val="sysDot"/>
          </a:ln>
        </p:spPr>
        <p:style>
          <a:lnRef idx="1">
            <a:schemeClr val="accent1"/>
          </a:lnRef>
          <a:fillRef idx="0">
            <a:schemeClr val="accent1"/>
          </a:fillRef>
          <a:effectRef idx="0">
            <a:schemeClr val="accent1"/>
          </a:effectRef>
          <a:fontRef idx="minor">
            <a:schemeClr val="tx1"/>
          </a:fontRef>
        </p:style>
      </p:cxnSp>
      <p:sp>
        <p:nvSpPr>
          <p:cNvPr id="233" name="TextBox 232">
            <a:extLst>
              <a:ext uri="{FF2B5EF4-FFF2-40B4-BE49-F238E27FC236}">
                <a16:creationId xmlns:a16="http://schemas.microsoft.com/office/drawing/2014/main" id="{9137B00C-2D17-2B84-84AC-146526F30E79}"/>
              </a:ext>
            </a:extLst>
          </p:cNvPr>
          <p:cNvSpPr txBox="1"/>
          <p:nvPr/>
        </p:nvSpPr>
        <p:spPr>
          <a:xfrm>
            <a:off x="8878276" y="3742425"/>
            <a:ext cx="543739" cy="307777"/>
          </a:xfrm>
          <a:prstGeom prst="rect">
            <a:avLst/>
          </a:prstGeom>
          <a:noFill/>
        </p:spPr>
        <p:txBody>
          <a:bodyPr wrap="none" rtlCol="0">
            <a:spAutoFit/>
          </a:bodyPr>
          <a:lstStyle/>
          <a:p>
            <a:r>
              <a:rPr lang="ja-JP" sz="1400">
                <a:solidFill>
                  <a:schemeClr val="accent3"/>
                </a:solidFill>
              </a:rPr>
              <a:t>50%</a:t>
            </a:r>
          </a:p>
        </p:txBody>
      </p:sp>
      <p:sp>
        <p:nvSpPr>
          <p:cNvPr id="234" name="TextBox 233">
            <a:extLst>
              <a:ext uri="{FF2B5EF4-FFF2-40B4-BE49-F238E27FC236}">
                <a16:creationId xmlns:a16="http://schemas.microsoft.com/office/drawing/2014/main" id="{C2AA4435-46CC-BC1B-7C8F-7B65779E8326}"/>
              </a:ext>
            </a:extLst>
          </p:cNvPr>
          <p:cNvSpPr txBox="1"/>
          <p:nvPr/>
        </p:nvSpPr>
        <p:spPr>
          <a:xfrm>
            <a:off x="9552352" y="4006195"/>
            <a:ext cx="543739" cy="307777"/>
          </a:xfrm>
          <a:prstGeom prst="rect">
            <a:avLst/>
          </a:prstGeom>
          <a:noFill/>
        </p:spPr>
        <p:txBody>
          <a:bodyPr wrap="none" rtlCol="0">
            <a:spAutoFit/>
          </a:bodyPr>
          <a:lstStyle/>
          <a:p>
            <a:r>
              <a:rPr lang="ja-JP" sz="1400">
                <a:solidFill>
                  <a:schemeClr val="accent3"/>
                </a:solidFill>
              </a:rPr>
              <a:t>38%</a:t>
            </a:r>
          </a:p>
        </p:txBody>
      </p:sp>
      <p:sp>
        <p:nvSpPr>
          <p:cNvPr id="235" name="TextBox 234">
            <a:extLst>
              <a:ext uri="{FF2B5EF4-FFF2-40B4-BE49-F238E27FC236}">
                <a16:creationId xmlns:a16="http://schemas.microsoft.com/office/drawing/2014/main" id="{19C83303-A2D1-C1DB-867B-01A7C6BBDA16}"/>
              </a:ext>
            </a:extLst>
          </p:cNvPr>
          <p:cNvSpPr txBox="1"/>
          <p:nvPr/>
        </p:nvSpPr>
        <p:spPr>
          <a:xfrm>
            <a:off x="10202982" y="4123428"/>
            <a:ext cx="543739" cy="307777"/>
          </a:xfrm>
          <a:prstGeom prst="rect">
            <a:avLst/>
          </a:prstGeom>
          <a:noFill/>
        </p:spPr>
        <p:txBody>
          <a:bodyPr wrap="none" rtlCol="0">
            <a:spAutoFit/>
          </a:bodyPr>
          <a:lstStyle/>
          <a:p>
            <a:r>
              <a:rPr lang="ja-JP" sz="1400">
                <a:solidFill>
                  <a:schemeClr val="accent3"/>
                </a:solidFill>
              </a:rPr>
              <a:t>29%</a:t>
            </a:r>
          </a:p>
        </p:txBody>
      </p:sp>
      <p:sp>
        <p:nvSpPr>
          <p:cNvPr id="236" name="TextBox 235">
            <a:extLst>
              <a:ext uri="{FF2B5EF4-FFF2-40B4-BE49-F238E27FC236}">
                <a16:creationId xmlns:a16="http://schemas.microsoft.com/office/drawing/2014/main" id="{69D745AF-010A-7BC0-0AC9-AB26E055BF03}"/>
              </a:ext>
            </a:extLst>
          </p:cNvPr>
          <p:cNvSpPr txBox="1"/>
          <p:nvPr/>
        </p:nvSpPr>
        <p:spPr>
          <a:xfrm>
            <a:off x="8489070" y="4131241"/>
            <a:ext cx="543739" cy="307777"/>
          </a:xfrm>
          <a:prstGeom prst="rect">
            <a:avLst/>
          </a:prstGeom>
          <a:noFill/>
        </p:spPr>
        <p:txBody>
          <a:bodyPr wrap="none" rtlCol="0">
            <a:spAutoFit/>
          </a:bodyPr>
          <a:lstStyle/>
          <a:p>
            <a:r>
              <a:rPr lang="ja-JP" sz="1400">
                <a:solidFill>
                  <a:schemeClr val="accent2"/>
                </a:solidFill>
              </a:rPr>
              <a:t>42%</a:t>
            </a:r>
          </a:p>
        </p:txBody>
      </p:sp>
      <p:sp>
        <p:nvSpPr>
          <p:cNvPr id="237" name="TextBox 236">
            <a:extLst>
              <a:ext uri="{FF2B5EF4-FFF2-40B4-BE49-F238E27FC236}">
                <a16:creationId xmlns:a16="http://schemas.microsoft.com/office/drawing/2014/main" id="{8A7CAE24-CDED-88B7-7EEB-5125CF97CD26}"/>
              </a:ext>
            </a:extLst>
          </p:cNvPr>
          <p:cNvSpPr txBox="1"/>
          <p:nvPr/>
        </p:nvSpPr>
        <p:spPr>
          <a:xfrm>
            <a:off x="9145556" y="4424321"/>
            <a:ext cx="543739" cy="307777"/>
          </a:xfrm>
          <a:prstGeom prst="rect">
            <a:avLst/>
          </a:prstGeom>
          <a:noFill/>
        </p:spPr>
        <p:txBody>
          <a:bodyPr wrap="none" rtlCol="0">
            <a:spAutoFit/>
          </a:bodyPr>
          <a:lstStyle/>
          <a:p>
            <a:r>
              <a:rPr lang="ja-JP" sz="1400">
                <a:solidFill>
                  <a:schemeClr val="accent2"/>
                </a:solidFill>
              </a:rPr>
              <a:t>30%</a:t>
            </a:r>
          </a:p>
        </p:txBody>
      </p:sp>
      <p:sp>
        <p:nvSpPr>
          <p:cNvPr id="238" name="TextBox 237">
            <a:extLst>
              <a:ext uri="{FF2B5EF4-FFF2-40B4-BE49-F238E27FC236}">
                <a16:creationId xmlns:a16="http://schemas.microsoft.com/office/drawing/2014/main" id="{DF61A04E-CC31-9FCC-3758-AC412F2DEF86}"/>
              </a:ext>
            </a:extLst>
          </p:cNvPr>
          <p:cNvSpPr txBox="1"/>
          <p:nvPr/>
        </p:nvSpPr>
        <p:spPr>
          <a:xfrm>
            <a:off x="9701979" y="4611898"/>
            <a:ext cx="543739" cy="307777"/>
          </a:xfrm>
          <a:prstGeom prst="rect">
            <a:avLst/>
          </a:prstGeom>
          <a:noFill/>
        </p:spPr>
        <p:txBody>
          <a:bodyPr wrap="none" rtlCol="0">
            <a:spAutoFit/>
          </a:bodyPr>
          <a:lstStyle/>
          <a:p>
            <a:r>
              <a:rPr lang="ja-JP" sz="1400">
                <a:solidFill>
                  <a:schemeClr val="accent2"/>
                </a:solidFill>
              </a:rPr>
              <a:t>20%</a:t>
            </a:r>
          </a:p>
        </p:txBody>
      </p:sp>
      <p:graphicFrame>
        <p:nvGraphicFramePr>
          <p:cNvPr id="239" name="Table 75">
            <a:extLst>
              <a:ext uri="{FF2B5EF4-FFF2-40B4-BE49-F238E27FC236}">
                <a16:creationId xmlns:a16="http://schemas.microsoft.com/office/drawing/2014/main" id="{B1A76F10-5C11-4927-BCC5-BDF7DC9A595B}"/>
              </a:ext>
            </a:extLst>
          </p:cNvPr>
          <p:cNvGraphicFramePr>
            <a:graphicFrameLocks noGrp="1"/>
          </p:cNvGraphicFramePr>
          <p:nvPr>
            <p:extLst>
              <p:ext uri="{D42A27DB-BD31-4B8C-83A1-F6EECF244321}">
                <p14:modId xmlns:p14="http://schemas.microsoft.com/office/powerpoint/2010/main" val="1556272838"/>
              </p:ext>
            </p:extLst>
          </p:nvPr>
        </p:nvGraphicFramePr>
        <p:xfrm>
          <a:off x="6770595" y="2099392"/>
          <a:ext cx="5177566" cy="656640"/>
        </p:xfrm>
        <a:graphic>
          <a:graphicData uri="http://schemas.openxmlformats.org/drawingml/2006/table">
            <a:tbl>
              <a:tblPr firstRow="1" bandRow="1">
                <a:tableStyleId>{5C22544A-7EE6-4342-B048-85BDC9FD1C3A}</a:tableStyleId>
              </a:tblPr>
              <a:tblGrid>
                <a:gridCol w="2556286">
                  <a:extLst>
                    <a:ext uri="{9D8B030D-6E8A-4147-A177-3AD203B41FA5}">
                      <a16:colId xmlns:a16="http://schemas.microsoft.com/office/drawing/2014/main" val="3420971982"/>
                    </a:ext>
                  </a:extLst>
                </a:gridCol>
                <a:gridCol w="1036320">
                  <a:extLst>
                    <a:ext uri="{9D8B030D-6E8A-4147-A177-3AD203B41FA5}">
                      <a16:colId xmlns:a16="http://schemas.microsoft.com/office/drawing/2014/main" val="269344492"/>
                    </a:ext>
                  </a:extLst>
                </a:gridCol>
                <a:gridCol w="1584960">
                  <a:extLst>
                    <a:ext uri="{9D8B030D-6E8A-4147-A177-3AD203B41FA5}">
                      <a16:colId xmlns:a16="http://schemas.microsoft.com/office/drawing/2014/main" val="2971782434"/>
                    </a:ext>
                  </a:extLst>
                </a:gridCol>
              </a:tblGrid>
              <a:tr h="142804">
                <a:tc>
                  <a:txBody>
                    <a:bodyPr/>
                    <a:lstStyle/>
                    <a:p>
                      <a:pPr algn="l" rtl="0"/>
                      <a:endParaRPr lang="en-GB" sz="1200" dirty="0">
                        <a:solidFill>
                          <a:schemeClr val="tx1"/>
                        </a:solidFill>
                      </a:endParaRPr>
                    </a:p>
                  </a:txBody>
                  <a:tcPr marL="0" marR="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事象、n (%)</a:t>
                      </a:r>
                    </a:p>
                  </a:txBody>
                  <a:tcPr marL="0" marR="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tx1"/>
                          </a:solidFill>
                        </a:rPr>
                        <a:t>mOS、mo (95%CI) </a:t>
                      </a:r>
                    </a:p>
                  </a:txBody>
                  <a:tcPr marL="0" marR="0" marT="18000" marB="18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8728699"/>
                  </a:ext>
                </a:extLst>
              </a:tr>
              <a:tr h="142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パニツムマブ + mFOLFOX6 (n=400)</a:t>
                      </a:r>
                    </a:p>
                  </a:txBody>
                  <a:tcPr marL="0" marR="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291 (72.8)</a:t>
                      </a:r>
                    </a:p>
                  </a:txBody>
                  <a:tcPr marL="0" marR="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a:solidFill>
                            <a:schemeClr val="tx1"/>
                          </a:solidFill>
                        </a:rPr>
                        <a:t>36.2 (32.0, 39.0)</a:t>
                      </a:r>
                    </a:p>
                  </a:txBody>
                  <a:tcPr marL="0" marR="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7567657"/>
                  </a:ext>
                </a:extLst>
              </a:tr>
              <a:tr h="142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ベバシズマブ + mFOLFOX6 (n=402)</a:t>
                      </a:r>
                    </a:p>
                  </a:txBody>
                  <a:tcPr marL="0" marR="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322 (80.1)</a:t>
                      </a:r>
                    </a:p>
                  </a:txBody>
                  <a:tcPr marL="0" marR="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31.3 (29.3、</a:t>
                      </a:r>
                      <a:r>
                        <a:rPr lang="ja-JP" sz="1200" baseline="0">
                          <a:solidFill>
                            <a:schemeClr val="tx1"/>
                          </a:solidFill>
                        </a:rPr>
                        <a:t> </a:t>
                      </a:r>
                      <a:r>
                        <a:rPr lang="ja-JP" sz="1200">
                          <a:solidFill>
                            <a:schemeClr val="tx1"/>
                          </a:solidFill>
                        </a:rPr>
                        <a:t>34.1)</a:t>
                      </a:r>
                    </a:p>
                  </a:txBody>
                  <a:tcPr marL="0" marR="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3187619"/>
                  </a:ext>
                </a:extLst>
              </a:tr>
            </a:tbl>
          </a:graphicData>
        </a:graphic>
      </p:graphicFrame>
      <p:sp>
        <p:nvSpPr>
          <p:cNvPr id="240" name="TextBox 239">
            <a:extLst>
              <a:ext uri="{FF2B5EF4-FFF2-40B4-BE49-F238E27FC236}">
                <a16:creationId xmlns:a16="http://schemas.microsoft.com/office/drawing/2014/main" id="{4A8CC3F8-16AC-1340-4237-5519C5ADCE81}"/>
              </a:ext>
            </a:extLst>
          </p:cNvPr>
          <p:cNvSpPr txBox="1"/>
          <p:nvPr/>
        </p:nvSpPr>
        <p:spPr>
          <a:xfrm>
            <a:off x="9785504" y="2860845"/>
            <a:ext cx="2223616" cy="461665"/>
          </a:xfrm>
          <a:prstGeom prst="rect">
            <a:avLst/>
          </a:prstGeom>
          <a:noFill/>
        </p:spPr>
        <p:txBody>
          <a:bodyPr wrap="square" rtlCol="0">
            <a:spAutoFit/>
          </a:bodyPr>
          <a:lstStyle/>
          <a:p>
            <a:r>
              <a:rPr lang="ja-JP" sz="1200"/>
              <a:t>HR 0.84 (95%CI 0.72、0.98);</a:t>
            </a:r>
          </a:p>
          <a:p>
            <a:r>
              <a:rPr lang="ja-JP" sz="1200"/>
              <a:t>p=0.030 (&lt;0.05)</a:t>
            </a:r>
          </a:p>
        </p:txBody>
      </p:sp>
      <p:grpSp>
        <p:nvGrpSpPr>
          <p:cNvPr id="241" name="Group 240">
            <a:extLst>
              <a:ext uri="{FF2B5EF4-FFF2-40B4-BE49-F238E27FC236}">
                <a16:creationId xmlns:a16="http://schemas.microsoft.com/office/drawing/2014/main" id="{EFA6A34E-8A6A-592F-242F-7C1788A67527}"/>
              </a:ext>
            </a:extLst>
          </p:cNvPr>
          <p:cNvGrpSpPr/>
          <p:nvPr/>
        </p:nvGrpSpPr>
        <p:grpSpPr>
          <a:xfrm>
            <a:off x="6982142" y="3034277"/>
            <a:ext cx="4141788" cy="1731963"/>
            <a:chOff x="3529012" y="2376487"/>
            <a:chExt cx="5130298" cy="2109310"/>
          </a:xfrm>
        </p:grpSpPr>
        <p:sp>
          <p:nvSpPr>
            <p:cNvPr id="242" name="Freeform: Shape 362">
              <a:extLst>
                <a:ext uri="{FF2B5EF4-FFF2-40B4-BE49-F238E27FC236}">
                  <a16:creationId xmlns:a16="http://schemas.microsoft.com/office/drawing/2014/main" id="{1AAE7682-66D6-1B33-4D5B-89CC27807DF2}"/>
                </a:ext>
              </a:extLst>
            </p:cNvPr>
            <p:cNvSpPr/>
            <p:nvPr/>
          </p:nvSpPr>
          <p:spPr>
            <a:xfrm>
              <a:off x="3529012" y="2416975"/>
              <a:ext cx="5130298" cy="2025245"/>
            </a:xfrm>
            <a:custGeom>
              <a:avLst/>
              <a:gdLst>
                <a:gd name="connsiteX0" fmla="*/ 5130299 w 5130298"/>
                <a:gd name="connsiteY0" fmla="*/ 2025246 h 2025245"/>
                <a:gd name="connsiteX1" fmla="*/ 4602175 w 5130298"/>
                <a:gd name="connsiteY1" fmla="*/ 2025246 h 2025245"/>
                <a:gd name="connsiteX2" fmla="*/ 4602175 w 5130298"/>
                <a:gd name="connsiteY2" fmla="*/ 1992232 h 2025245"/>
                <a:gd name="connsiteX3" fmla="*/ 4524375 w 5130298"/>
                <a:gd name="connsiteY3" fmla="*/ 1992232 h 2025245"/>
                <a:gd name="connsiteX4" fmla="*/ 4524375 w 5130298"/>
                <a:gd name="connsiteY4" fmla="*/ 1959228 h 2025245"/>
                <a:gd name="connsiteX5" fmla="*/ 4260314 w 5130298"/>
                <a:gd name="connsiteY5" fmla="*/ 1959228 h 2025245"/>
                <a:gd name="connsiteX6" fmla="*/ 4260314 w 5130298"/>
                <a:gd name="connsiteY6" fmla="*/ 1935653 h 2025245"/>
                <a:gd name="connsiteX7" fmla="*/ 4170721 w 5130298"/>
                <a:gd name="connsiteY7" fmla="*/ 1935653 h 2025245"/>
                <a:gd name="connsiteX8" fmla="*/ 4170721 w 5130298"/>
                <a:gd name="connsiteY8" fmla="*/ 1907355 h 2025245"/>
                <a:gd name="connsiteX9" fmla="*/ 4041048 w 5130298"/>
                <a:gd name="connsiteY9" fmla="*/ 1907355 h 2025245"/>
                <a:gd name="connsiteX10" fmla="*/ 4041048 w 5130298"/>
                <a:gd name="connsiteY10" fmla="*/ 1893210 h 2025245"/>
                <a:gd name="connsiteX11" fmla="*/ 3814715 w 5130298"/>
                <a:gd name="connsiteY11" fmla="*/ 1893210 h 2025245"/>
                <a:gd name="connsiteX12" fmla="*/ 3814715 w 5130298"/>
                <a:gd name="connsiteY12" fmla="*/ 1881428 h 2025245"/>
                <a:gd name="connsiteX13" fmla="*/ 3786426 w 5130298"/>
                <a:gd name="connsiteY13" fmla="*/ 1881428 h 2025245"/>
                <a:gd name="connsiteX14" fmla="*/ 3786426 w 5130298"/>
                <a:gd name="connsiteY14" fmla="*/ 1846061 h 2025245"/>
                <a:gd name="connsiteX15" fmla="*/ 3699186 w 5130298"/>
                <a:gd name="connsiteY15" fmla="*/ 1846061 h 2025245"/>
                <a:gd name="connsiteX16" fmla="*/ 3699186 w 5130298"/>
                <a:gd name="connsiteY16" fmla="*/ 1838984 h 2025245"/>
                <a:gd name="connsiteX17" fmla="*/ 3611956 w 5130298"/>
                <a:gd name="connsiteY17" fmla="*/ 1838984 h 2025245"/>
                <a:gd name="connsiteX18" fmla="*/ 3611956 w 5130298"/>
                <a:gd name="connsiteY18" fmla="*/ 1827202 h 2025245"/>
                <a:gd name="connsiteX19" fmla="*/ 3588382 w 5130298"/>
                <a:gd name="connsiteY19" fmla="*/ 1827202 h 2025245"/>
                <a:gd name="connsiteX20" fmla="*/ 3588382 w 5130298"/>
                <a:gd name="connsiteY20" fmla="*/ 1810695 h 2025245"/>
                <a:gd name="connsiteX21" fmla="*/ 3550653 w 5130298"/>
                <a:gd name="connsiteY21" fmla="*/ 1810695 h 2025245"/>
                <a:gd name="connsiteX22" fmla="*/ 3550653 w 5130298"/>
                <a:gd name="connsiteY22" fmla="*/ 1787121 h 2025245"/>
                <a:gd name="connsiteX23" fmla="*/ 3524717 w 5130298"/>
                <a:gd name="connsiteY23" fmla="*/ 1787121 h 2025245"/>
                <a:gd name="connsiteX24" fmla="*/ 3524717 w 5130298"/>
                <a:gd name="connsiteY24" fmla="*/ 1768252 h 2025245"/>
                <a:gd name="connsiteX25" fmla="*/ 3442202 w 5130298"/>
                <a:gd name="connsiteY25" fmla="*/ 1768252 h 2025245"/>
                <a:gd name="connsiteX26" fmla="*/ 3442202 w 5130298"/>
                <a:gd name="connsiteY26" fmla="*/ 1758822 h 2025245"/>
                <a:gd name="connsiteX27" fmla="*/ 3404483 w 5130298"/>
                <a:gd name="connsiteY27" fmla="*/ 1758822 h 2025245"/>
                <a:gd name="connsiteX28" fmla="*/ 3404483 w 5130298"/>
                <a:gd name="connsiteY28" fmla="*/ 1744677 h 2025245"/>
                <a:gd name="connsiteX29" fmla="*/ 3378546 w 5130298"/>
                <a:gd name="connsiteY29" fmla="*/ 1744677 h 2025245"/>
                <a:gd name="connsiteX30" fmla="*/ 3378546 w 5130298"/>
                <a:gd name="connsiteY30" fmla="*/ 1721103 h 2025245"/>
                <a:gd name="connsiteX31" fmla="*/ 3359687 w 5130298"/>
                <a:gd name="connsiteY31" fmla="*/ 1721103 h 2025245"/>
                <a:gd name="connsiteX32" fmla="*/ 3359687 w 5130298"/>
                <a:gd name="connsiteY32" fmla="*/ 1704596 h 2025245"/>
                <a:gd name="connsiteX33" fmla="*/ 3343180 w 5130298"/>
                <a:gd name="connsiteY33" fmla="*/ 1704596 h 2025245"/>
                <a:gd name="connsiteX34" fmla="*/ 3343180 w 5130298"/>
                <a:gd name="connsiteY34" fmla="*/ 1697528 h 2025245"/>
                <a:gd name="connsiteX35" fmla="*/ 3312528 w 5130298"/>
                <a:gd name="connsiteY35" fmla="*/ 1697528 h 2025245"/>
                <a:gd name="connsiteX36" fmla="*/ 3312528 w 5130298"/>
                <a:gd name="connsiteY36" fmla="*/ 1664515 h 2025245"/>
                <a:gd name="connsiteX37" fmla="*/ 3239443 w 5130298"/>
                <a:gd name="connsiteY37" fmla="*/ 1664515 h 2025245"/>
                <a:gd name="connsiteX38" fmla="*/ 3239443 w 5130298"/>
                <a:gd name="connsiteY38" fmla="*/ 1655085 h 2025245"/>
                <a:gd name="connsiteX39" fmla="*/ 3201724 w 5130298"/>
                <a:gd name="connsiteY39" fmla="*/ 1655085 h 2025245"/>
                <a:gd name="connsiteX40" fmla="*/ 3201724 w 5130298"/>
                <a:gd name="connsiteY40" fmla="*/ 1638578 h 2025245"/>
                <a:gd name="connsiteX41" fmla="*/ 3185217 w 5130298"/>
                <a:gd name="connsiteY41" fmla="*/ 1638578 h 2025245"/>
                <a:gd name="connsiteX42" fmla="*/ 3185217 w 5130298"/>
                <a:gd name="connsiteY42" fmla="*/ 1629148 h 2025245"/>
                <a:gd name="connsiteX43" fmla="*/ 3135706 w 5130298"/>
                <a:gd name="connsiteY43" fmla="*/ 1629148 h 2025245"/>
                <a:gd name="connsiteX44" fmla="*/ 3135706 w 5130298"/>
                <a:gd name="connsiteY44" fmla="*/ 1607936 h 2025245"/>
                <a:gd name="connsiteX45" fmla="*/ 3102702 w 5130298"/>
                <a:gd name="connsiteY45" fmla="*/ 1607936 h 2025245"/>
                <a:gd name="connsiteX46" fmla="*/ 3102702 w 5130298"/>
                <a:gd name="connsiteY46" fmla="*/ 1589067 h 2025245"/>
                <a:gd name="connsiteX47" fmla="*/ 3055544 w 5130298"/>
                <a:gd name="connsiteY47" fmla="*/ 1589067 h 2025245"/>
                <a:gd name="connsiteX48" fmla="*/ 3055544 w 5130298"/>
                <a:gd name="connsiteY48" fmla="*/ 1565493 h 2025245"/>
                <a:gd name="connsiteX49" fmla="*/ 2968314 w 5130298"/>
                <a:gd name="connsiteY49" fmla="*/ 1565493 h 2025245"/>
                <a:gd name="connsiteX50" fmla="*/ 2968314 w 5130298"/>
                <a:gd name="connsiteY50" fmla="*/ 1530127 h 2025245"/>
                <a:gd name="connsiteX51" fmla="*/ 2911726 w 5130298"/>
                <a:gd name="connsiteY51" fmla="*/ 1530127 h 2025245"/>
                <a:gd name="connsiteX52" fmla="*/ 2911726 w 5130298"/>
                <a:gd name="connsiteY52" fmla="*/ 1501837 h 2025245"/>
                <a:gd name="connsiteX53" fmla="*/ 2800912 w 5130298"/>
                <a:gd name="connsiteY53" fmla="*/ 1501837 h 2025245"/>
                <a:gd name="connsiteX54" fmla="*/ 2800912 w 5130298"/>
                <a:gd name="connsiteY54" fmla="*/ 1468833 h 2025245"/>
                <a:gd name="connsiteX55" fmla="*/ 2746686 w 5130298"/>
                <a:gd name="connsiteY55" fmla="*/ 1468833 h 2025245"/>
                <a:gd name="connsiteX56" fmla="*/ 2746686 w 5130298"/>
                <a:gd name="connsiteY56" fmla="*/ 1438182 h 2025245"/>
                <a:gd name="connsiteX57" fmla="*/ 2638235 w 5130298"/>
                <a:gd name="connsiteY57" fmla="*/ 1438182 h 2025245"/>
                <a:gd name="connsiteX58" fmla="*/ 2638235 w 5130298"/>
                <a:gd name="connsiteY58" fmla="*/ 1421675 h 2025245"/>
                <a:gd name="connsiteX59" fmla="*/ 2565149 w 5130298"/>
                <a:gd name="connsiteY59" fmla="*/ 1421675 h 2025245"/>
                <a:gd name="connsiteX60" fmla="*/ 2565149 w 5130298"/>
                <a:gd name="connsiteY60" fmla="*/ 1407530 h 2025245"/>
                <a:gd name="connsiteX61" fmla="*/ 2503846 w 5130298"/>
                <a:gd name="connsiteY61" fmla="*/ 1407530 h 2025245"/>
                <a:gd name="connsiteX62" fmla="*/ 2503846 w 5130298"/>
                <a:gd name="connsiteY62" fmla="*/ 1383956 h 2025245"/>
                <a:gd name="connsiteX63" fmla="*/ 2421331 w 5130298"/>
                <a:gd name="connsiteY63" fmla="*/ 1383956 h 2025245"/>
                <a:gd name="connsiteX64" fmla="*/ 2421331 w 5130298"/>
                <a:gd name="connsiteY64" fmla="*/ 1367449 h 2025245"/>
                <a:gd name="connsiteX65" fmla="*/ 2395395 w 5130298"/>
                <a:gd name="connsiteY65" fmla="*/ 1367449 h 2025245"/>
                <a:gd name="connsiteX66" fmla="*/ 2395395 w 5130298"/>
                <a:gd name="connsiteY66" fmla="*/ 1350942 h 2025245"/>
                <a:gd name="connsiteX67" fmla="*/ 2341169 w 5130298"/>
                <a:gd name="connsiteY67" fmla="*/ 1350942 h 2025245"/>
                <a:gd name="connsiteX68" fmla="*/ 2341169 w 5130298"/>
                <a:gd name="connsiteY68" fmla="*/ 1325015 h 2025245"/>
                <a:gd name="connsiteX69" fmla="*/ 2317595 w 5130298"/>
                <a:gd name="connsiteY69" fmla="*/ 1325015 h 2025245"/>
                <a:gd name="connsiteX70" fmla="*/ 2317595 w 5130298"/>
                <a:gd name="connsiteY70" fmla="*/ 1303794 h 2025245"/>
                <a:gd name="connsiteX71" fmla="*/ 2294020 w 5130298"/>
                <a:gd name="connsiteY71" fmla="*/ 1303794 h 2025245"/>
                <a:gd name="connsiteX72" fmla="*/ 2294020 w 5130298"/>
                <a:gd name="connsiteY72" fmla="*/ 1275504 h 2025245"/>
                <a:gd name="connsiteX73" fmla="*/ 2223288 w 5130298"/>
                <a:gd name="connsiteY73" fmla="*/ 1275504 h 2025245"/>
                <a:gd name="connsiteX74" fmla="*/ 2223288 w 5130298"/>
                <a:gd name="connsiteY74" fmla="*/ 1225993 h 2025245"/>
                <a:gd name="connsiteX75" fmla="*/ 2136048 w 5130298"/>
                <a:gd name="connsiteY75" fmla="*/ 1225993 h 2025245"/>
                <a:gd name="connsiteX76" fmla="*/ 2136048 w 5130298"/>
                <a:gd name="connsiteY76" fmla="*/ 1204772 h 2025245"/>
                <a:gd name="connsiteX77" fmla="*/ 2107759 w 5130298"/>
                <a:gd name="connsiteY77" fmla="*/ 1204772 h 2025245"/>
                <a:gd name="connsiteX78" fmla="*/ 2107759 w 5130298"/>
                <a:gd name="connsiteY78" fmla="*/ 1174120 h 2025245"/>
                <a:gd name="connsiteX79" fmla="*/ 2088899 w 5130298"/>
                <a:gd name="connsiteY79" fmla="*/ 1174120 h 2025245"/>
                <a:gd name="connsiteX80" fmla="*/ 2088899 w 5130298"/>
                <a:gd name="connsiteY80" fmla="*/ 1126971 h 2025245"/>
                <a:gd name="connsiteX81" fmla="*/ 2015814 w 5130298"/>
                <a:gd name="connsiteY81" fmla="*/ 1126971 h 2025245"/>
                <a:gd name="connsiteX82" fmla="*/ 2015814 w 5130298"/>
                <a:gd name="connsiteY82" fmla="*/ 1098673 h 2025245"/>
                <a:gd name="connsiteX83" fmla="*/ 1973370 w 5130298"/>
                <a:gd name="connsiteY83" fmla="*/ 1098673 h 2025245"/>
                <a:gd name="connsiteX84" fmla="*/ 1973370 w 5130298"/>
                <a:gd name="connsiteY84" fmla="*/ 1070383 h 2025245"/>
                <a:gd name="connsiteX85" fmla="*/ 1942719 w 5130298"/>
                <a:gd name="connsiteY85" fmla="*/ 1070383 h 2025245"/>
                <a:gd name="connsiteX86" fmla="*/ 1942719 w 5130298"/>
                <a:gd name="connsiteY86" fmla="*/ 1035017 h 2025245"/>
                <a:gd name="connsiteX87" fmla="*/ 1876711 w 5130298"/>
                <a:gd name="connsiteY87" fmla="*/ 1035017 h 2025245"/>
                <a:gd name="connsiteX88" fmla="*/ 1876711 w 5130298"/>
                <a:gd name="connsiteY88" fmla="*/ 966647 h 2025245"/>
                <a:gd name="connsiteX89" fmla="*/ 1834267 w 5130298"/>
                <a:gd name="connsiteY89" fmla="*/ 966647 h 2025245"/>
                <a:gd name="connsiteX90" fmla="*/ 1834267 w 5130298"/>
                <a:gd name="connsiteY90" fmla="*/ 947787 h 2025245"/>
                <a:gd name="connsiteX91" fmla="*/ 1803616 w 5130298"/>
                <a:gd name="connsiteY91" fmla="*/ 947787 h 2025245"/>
                <a:gd name="connsiteX92" fmla="*/ 1803616 w 5130298"/>
                <a:gd name="connsiteY92" fmla="*/ 919488 h 2025245"/>
                <a:gd name="connsiteX93" fmla="*/ 1780042 w 5130298"/>
                <a:gd name="connsiteY93" fmla="*/ 919488 h 2025245"/>
                <a:gd name="connsiteX94" fmla="*/ 1780042 w 5130298"/>
                <a:gd name="connsiteY94" fmla="*/ 884128 h 2025245"/>
                <a:gd name="connsiteX95" fmla="*/ 1749390 w 5130298"/>
                <a:gd name="connsiteY95" fmla="*/ 884128 h 2025245"/>
                <a:gd name="connsiteX96" fmla="*/ 1749390 w 5130298"/>
                <a:gd name="connsiteY96" fmla="*/ 869981 h 2025245"/>
                <a:gd name="connsiteX97" fmla="*/ 1714033 w 5130298"/>
                <a:gd name="connsiteY97" fmla="*/ 869981 h 2025245"/>
                <a:gd name="connsiteX98" fmla="*/ 1714033 w 5130298"/>
                <a:gd name="connsiteY98" fmla="*/ 829901 h 2025245"/>
                <a:gd name="connsiteX99" fmla="*/ 1629156 w 5130298"/>
                <a:gd name="connsiteY99" fmla="*/ 829901 h 2025245"/>
                <a:gd name="connsiteX100" fmla="*/ 1629156 w 5130298"/>
                <a:gd name="connsiteY100" fmla="*/ 789821 h 2025245"/>
                <a:gd name="connsiteX101" fmla="*/ 1610287 w 5130298"/>
                <a:gd name="connsiteY101" fmla="*/ 789821 h 2025245"/>
                <a:gd name="connsiteX102" fmla="*/ 1610287 w 5130298"/>
                <a:gd name="connsiteY102" fmla="*/ 761529 h 2025245"/>
                <a:gd name="connsiteX103" fmla="*/ 1560776 w 5130298"/>
                <a:gd name="connsiteY103" fmla="*/ 761529 h 2025245"/>
                <a:gd name="connsiteX104" fmla="*/ 1560776 w 5130298"/>
                <a:gd name="connsiteY104" fmla="*/ 735594 h 2025245"/>
                <a:gd name="connsiteX105" fmla="*/ 1513627 w 5130298"/>
                <a:gd name="connsiteY105" fmla="*/ 735594 h 2025245"/>
                <a:gd name="connsiteX106" fmla="*/ 1513627 w 5130298"/>
                <a:gd name="connsiteY106" fmla="*/ 716732 h 2025245"/>
                <a:gd name="connsiteX107" fmla="*/ 1482976 w 5130298"/>
                <a:gd name="connsiteY107" fmla="*/ 716732 h 2025245"/>
                <a:gd name="connsiteX108" fmla="*/ 1482976 w 5130298"/>
                <a:gd name="connsiteY108" fmla="*/ 702587 h 2025245"/>
                <a:gd name="connsiteX109" fmla="*/ 1407528 w 5130298"/>
                <a:gd name="connsiteY109" fmla="*/ 702587 h 2025245"/>
                <a:gd name="connsiteX110" fmla="*/ 1407528 w 5130298"/>
                <a:gd name="connsiteY110" fmla="*/ 683725 h 2025245"/>
                <a:gd name="connsiteX111" fmla="*/ 1374524 w 5130298"/>
                <a:gd name="connsiteY111" fmla="*/ 683725 h 2025245"/>
                <a:gd name="connsiteX112" fmla="*/ 1374524 w 5130298"/>
                <a:gd name="connsiteY112" fmla="*/ 657791 h 2025245"/>
                <a:gd name="connsiteX113" fmla="*/ 1325013 w 5130298"/>
                <a:gd name="connsiteY113" fmla="*/ 657791 h 2025245"/>
                <a:gd name="connsiteX114" fmla="*/ 1325013 w 5130298"/>
                <a:gd name="connsiteY114" fmla="*/ 629499 h 2025245"/>
                <a:gd name="connsiteX115" fmla="*/ 1296724 w 5130298"/>
                <a:gd name="connsiteY115" fmla="*/ 629499 h 2025245"/>
                <a:gd name="connsiteX116" fmla="*/ 1296724 w 5130298"/>
                <a:gd name="connsiteY116" fmla="*/ 605922 h 2025245"/>
                <a:gd name="connsiteX117" fmla="*/ 1242498 w 5130298"/>
                <a:gd name="connsiteY117" fmla="*/ 605922 h 2025245"/>
                <a:gd name="connsiteX118" fmla="*/ 1242498 w 5130298"/>
                <a:gd name="connsiteY118" fmla="*/ 570557 h 2025245"/>
                <a:gd name="connsiteX119" fmla="*/ 1171766 w 5130298"/>
                <a:gd name="connsiteY119" fmla="*/ 570557 h 2025245"/>
                <a:gd name="connsiteX120" fmla="*/ 1171766 w 5130298"/>
                <a:gd name="connsiteY120" fmla="*/ 535192 h 2025245"/>
                <a:gd name="connsiteX121" fmla="*/ 1141114 w 5130298"/>
                <a:gd name="connsiteY121" fmla="*/ 535192 h 2025245"/>
                <a:gd name="connsiteX122" fmla="*/ 1141114 w 5130298"/>
                <a:gd name="connsiteY122" fmla="*/ 502185 h 2025245"/>
                <a:gd name="connsiteX123" fmla="*/ 1098680 w 5130298"/>
                <a:gd name="connsiteY123" fmla="*/ 502185 h 2025245"/>
                <a:gd name="connsiteX124" fmla="*/ 1098680 w 5130298"/>
                <a:gd name="connsiteY124" fmla="*/ 488038 h 2025245"/>
                <a:gd name="connsiteX125" fmla="*/ 1068029 w 5130298"/>
                <a:gd name="connsiteY125" fmla="*/ 488038 h 2025245"/>
                <a:gd name="connsiteX126" fmla="*/ 1068029 w 5130298"/>
                <a:gd name="connsiteY126" fmla="*/ 459746 h 2025245"/>
                <a:gd name="connsiteX127" fmla="*/ 1030300 w 5130298"/>
                <a:gd name="connsiteY127" fmla="*/ 459746 h 2025245"/>
                <a:gd name="connsiteX128" fmla="*/ 1030300 w 5130298"/>
                <a:gd name="connsiteY128" fmla="*/ 433812 h 2025245"/>
                <a:gd name="connsiteX129" fmla="*/ 952500 w 5130298"/>
                <a:gd name="connsiteY129" fmla="*/ 433812 h 2025245"/>
                <a:gd name="connsiteX130" fmla="*/ 952500 w 5130298"/>
                <a:gd name="connsiteY130" fmla="*/ 372512 h 2025245"/>
                <a:gd name="connsiteX131" fmla="*/ 910062 w 5130298"/>
                <a:gd name="connsiteY131" fmla="*/ 372512 h 2025245"/>
                <a:gd name="connsiteX132" fmla="*/ 910062 w 5130298"/>
                <a:gd name="connsiteY132" fmla="*/ 348936 h 2025245"/>
                <a:gd name="connsiteX133" fmla="*/ 844047 w 5130298"/>
                <a:gd name="connsiteY133" fmla="*/ 348936 h 2025245"/>
                <a:gd name="connsiteX134" fmla="*/ 844047 w 5130298"/>
                <a:gd name="connsiteY134" fmla="*/ 334789 h 2025245"/>
                <a:gd name="connsiteX135" fmla="*/ 813397 w 5130298"/>
                <a:gd name="connsiteY135" fmla="*/ 334789 h 2025245"/>
                <a:gd name="connsiteX136" fmla="*/ 813397 w 5130298"/>
                <a:gd name="connsiteY136" fmla="*/ 313571 h 2025245"/>
                <a:gd name="connsiteX137" fmla="*/ 787463 w 5130298"/>
                <a:gd name="connsiteY137" fmla="*/ 313571 h 2025245"/>
                <a:gd name="connsiteX138" fmla="*/ 787463 w 5130298"/>
                <a:gd name="connsiteY138" fmla="*/ 301782 h 2025245"/>
                <a:gd name="connsiteX139" fmla="*/ 752098 w 5130298"/>
                <a:gd name="connsiteY139" fmla="*/ 301782 h 2025245"/>
                <a:gd name="connsiteX140" fmla="*/ 752098 w 5130298"/>
                <a:gd name="connsiteY140" fmla="*/ 292352 h 2025245"/>
                <a:gd name="connsiteX141" fmla="*/ 704944 w 5130298"/>
                <a:gd name="connsiteY141" fmla="*/ 292352 h 2025245"/>
                <a:gd name="connsiteX142" fmla="*/ 704944 w 5130298"/>
                <a:gd name="connsiteY142" fmla="*/ 256986 h 2025245"/>
                <a:gd name="connsiteX143" fmla="*/ 667222 w 5130298"/>
                <a:gd name="connsiteY143" fmla="*/ 256986 h 2025245"/>
                <a:gd name="connsiteX144" fmla="*/ 667222 w 5130298"/>
                <a:gd name="connsiteY144" fmla="*/ 245198 h 2025245"/>
                <a:gd name="connsiteX145" fmla="*/ 627141 w 5130298"/>
                <a:gd name="connsiteY145" fmla="*/ 245198 h 2025245"/>
                <a:gd name="connsiteX146" fmla="*/ 627141 w 5130298"/>
                <a:gd name="connsiteY146" fmla="*/ 223979 h 2025245"/>
                <a:gd name="connsiteX147" fmla="*/ 598849 w 5130298"/>
                <a:gd name="connsiteY147" fmla="*/ 223979 h 2025245"/>
                <a:gd name="connsiteX148" fmla="*/ 598849 w 5130298"/>
                <a:gd name="connsiteY148" fmla="*/ 207475 h 2025245"/>
                <a:gd name="connsiteX149" fmla="*/ 568200 w 5130298"/>
                <a:gd name="connsiteY149" fmla="*/ 207475 h 2025245"/>
                <a:gd name="connsiteX150" fmla="*/ 568200 w 5130298"/>
                <a:gd name="connsiteY150" fmla="*/ 183898 h 2025245"/>
                <a:gd name="connsiteX151" fmla="*/ 528118 w 5130298"/>
                <a:gd name="connsiteY151" fmla="*/ 183898 h 2025245"/>
                <a:gd name="connsiteX152" fmla="*/ 528118 w 5130298"/>
                <a:gd name="connsiteY152" fmla="*/ 150891 h 2025245"/>
                <a:gd name="connsiteX153" fmla="*/ 495111 w 5130298"/>
                <a:gd name="connsiteY153" fmla="*/ 150891 h 2025245"/>
                <a:gd name="connsiteX154" fmla="*/ 495111 w 5130298"/>
                <a:gd name="connsiteY154" fmla="*/ 101380 h 2025245"/>
                <a:gd name="connsiteX155" fmla="*/ 436170 w 5130298"/>
                <a:gd name="connsiteY155" fmla="*/ 101380 h 2025245"/>
                <a:gd name="connsiteX156" fmla="*/ 436170 w 5130298"/>
                <a:gd name="connsiteY156" fmla="*/ 89592 h 2025245"/>
                <a:gd name="connsiteX157" fmla="*/ 344220 w 5130298"/>
                <a:gd name="connsiteY157" fmla="*/ 89592 h 2025245"/>
                <a:gd name="connsiteX158" fmla="*/ 344220 w 5130298"/>
                <a:gd name="connsiteY158" fmla="*/ 66015 h 2025245"/>
                <a:gd name="connsiteX159" fmla="*/ 280564 w 5130298"/>
                <a:gd name="connsiteY159" fmla="*/ 66015 h 2025245"/>
                <a:gd name="connsiteX160" fmla="*/ 280564 w 5130298"/>
                <a:gd name="connsiteY160" fmla="*/ 33007 h 2025245"/>
                <a:gd name="connsiteX161" fmla="*/ 214549 w 5130298"/>
                <a:gd name="connsiteY161" fmla="*/ 33007 h 2025245"/>
                <a:gd name="connsiteX162" fmla="*/ 214549 w 5130298"/>
                <a:gd name="connsiteY162" fmla="*/ 21219 h 2025245"/>
                <a:gd name="connsiteX163" fmla="*/ 132030 w 5130298"/>
                <a:gd name="connsiteY163" fmla="*/ 21219 h 2025245"/>
                <a:gd name="connsiteX164" fmla="*/ 132030 w 5130298"/>
                <a:gd name="connsiteY164" fmla="*/ 0 h 2025245"/>
                <a:gd name="connsiteX165" fmla="*/ 0 w 5130298"/>
                <a:gd name="connsiteY165" fmla="*/ 0 h 202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5130298" h="2025245">
                  <a:moveTo>
                    <a:pt x="5130299" y="2025246"/>
                  </a:moveTo>
                  <a:lnTo>
                    <a:pt x="4602175" y="2025246"/>
                  </a:lnTo>
                  <a:lnTo>
                    <a:pt x="4602175" y="1992232"/>
                  </a:lnTo>
                  <a:lnTo>
                    <a:pt x="4524375" y="1992232"/>
                  </a:lnTo>
                  <a:lnTo>
                    <a:pt x="4524375" y="1959228"/>
                  </a:lnTo>
                  <a:lnTo>
                    <a:pt x="4260314" y="1959228"/>
                  </a:lnTo>
                  <a:lnTo>
                    <a:pt x="4260314" y="1935653"/>
                  </a:lnTo>
                  <a:lnTo>
                    <a:pt x="4170721" y="1935653"/>
                  </a:lnTo>
                  <a:lnTo>
                    <a:pt x="4170721" y="1907355"/>
                  </a:lnTo>
                  <a:lnTo>
                    <a:pt x="4041048" y="1907355"/>
                  </a:lnTo>
                  <a:lnTo>
                    <a:pt x="4041048" y="1893210"/>
                  </a:lnTo>
                  <a:lnTo>
                    <a:pt x="3814715" y="1893210"/>
                  </a:lnTo>
                  <a:lnTo>
                    <a:pt x="3814715" y="1881428"/>
                  </a:lnTo>
                  <a:lnTo>
                    <a:pt x="3786426" y="1881428"/>
                  </a:lnTo>
                  <a:lnTo>
                    <a:pt x="3786426" y="1846061"/>
                  </a:lnTo>
                  <a:lnTo>
                    <a:pt x="3699186" y="1846061"/>
                  </a:lnTo>
                  <a:lnTo>
                    <a:pt x="3699186" y="1838984"/>
                  </a:lnTo>
                  <a:lnTo>
                    <a:pt x="3611956" y="1838984"/>
                  </a:lnTo>
                  <a:lnTo>
                    <a:pt x="3611956" y="1827202"/>
                  </a:lnTo>
                  <a:lnTo>
                    <a:pt x="3588382" y="1827202"/>
                  </a:lnTo>
                  <a:lnTo>
                    <a:pt x="3588382" y="1810695"/>
                  </a:lnTo>
                  <a:lnTo>
                    <a:pt x="3550653" y="1810695"/>
                  </a:lnTo>
                  <a:lnTo>
                    <a:pt x="3550653" y="1787121"/>
                  </a:lnTo>
                  <a:lnTo>
                    <a:pt x="3524717" y="1787121"/>
                  </a:lnTo>
                  <a:lnTo>
                    <a:pt x="3524717" y="1768252"/>
                  </a:lnTo>
                  <a:lnTo>
                    <a:pt x="3442202" y="1768252"/>
                  </a:lnTo>
                  <a:lnTo>
                    <a:pt x="3442202" y="1758822"/>
                  </a:lnTo>
                  <a:lnTo>
                    <a:pt x="3404483" y="1758822"/>
                  </a:lnTo>
                  <a:lnTo>
                    <a:pt x="3404483" y="1744677"/>
                  </a:lnTo>
                  <a:lnTo>
                    <a:pt x="3378546" y="1744677"/>
                  </a:lnTo>
                  <a:lnTo>
                    <a:pt x="3378546" y="1721103"/>
                  </a:lnTo>
                  <a:lnTo>
                    <a:pt x="3359687" y="1721103"/>
                  </a:lnTo>
                  <a:lnTo>
                    <a:pt x="3359687" y="1704596"/>
                  </a:lnTo>
                  <a:lnTo>
                    <a:pt x="3343180" y="1704596"/>
                  </a:lnTo>
                  <a:lnTo>
                    <a:pt x="3343180" y="1697528"/>
                  </a:lnTo>
                  <a:lnTo>
                    <a:pt x="3312528" y="1697528"/>
                  </a:lnTo>
                  <a:lnTo>
                    <a:pt x="3312528" y="1664515"/>
                  </a:lnTo>
                  <a:lnTo>
                    <a:pt x="3239443" y="1664515"/>
                  </a:lnTo>
                  <a:lnTo>
                    <a:pt x="3239443" y="1655085"/>
                  </a:lnTo>
                  <a:lnTo>
                    <a:pt x="3201724" y="1655085"/>
                  </a:lnTo>
                  <a:lnTo>
                    <a:pt x="3201724" y="1638578"/>
                  </a:lnTo>
                  <a:lnTo>
                    <a:pt x="3185217" y="1638578"/>
                  </a:lnTo>
                  <a:lnTo>
                    <a:pt x="3185217" y="1629148"/>
                  </a:lnTo>
                  <a:lnTo>
                    <a:pt x="3135706" y="1629148"/>
                  </a:lnTo>
                  <a:lnTo>
                    <a:pt x="3135706" y="1607936"/>
                  </a:lnTo>
                  <a:lnTo>
                    <a:pt x="3102702" y="1607936"/>
                  </a:lnTo>
                  <a:lnTo>
                    <a:pt x="3102702" y="1589067"/>
                  </a:lnTo>
                  <a:lnTo>
                    <a:pt x="3055544" y="1589067"/>
                  </a:lnTo>
                  <a:lnTo>
                    <a:pt x="3055544" y="1565493"/>
                  </a:lnTo>
                  <a:lnTo>
                    <a:pt x="2968314" y="1565493"/>
                  </a:lnTo>
                  <a:lnTo>
                    <a:pt x="2968314" y="1530127"/>
                  </a:lnTo>
                  <a:lnTo>
                    <a:pt x="2911726" y="1530127"/>
                  </a:lnTo>
                  <a:lnTo>
                    <a:pt x="2911726" y="1501837"/>
                  </a:lnTo>
                  <a:lnTo>
                    <a:pt x="2800912" y="1501837"/>
                  </a:lnTo>
                  <a:lnTo>
                    <a:pt x="2800912" y="1468833"/>
                  </a:lnTo>
                  <a:lnTo>
                    <a:pt x="2746686" y="1468833"/>
                  </a:lnTo>
                  <a:lnTo>
                    <a:pt x="2746686" y="1438182"/>
                  </a:lnTo>
                  <a:lnTo>
                    <a:pt x="2638235" y="1438182"/>
                  </a:lnTo>
                  <a:lnTo>
                    <a:pt x="2638235" y="1421675"/>
                  </a:lnTo>
                  <a:lnTo>
                    <a:pt x="2565149" y="1421675"/>
                  </a:lnTo>
                  <a:lnTo>
                    <a:pt x="2565149" y="1407530"/>
                  </a:lnTo>
                  <a:lnTo>
                    <a:pt x="2503846" y="1407530"/>
                  </a:lnTo>
                  <a:lnTo>
                    <a:pt x="2503846" y="1383956"/>
                  </a:lnTo>
                  <a:lnTo>
                    <a:pt x="2421331" y="1383956"/>
                  </a:lnTo>
                  <a:lnTo>
                    <a:pt x="2421331" y="1367449"/>
                  </a:lnTo>
                  <a:lnTo>
                    <a:pt x="2395395" y="1367449"/>
                  </a:lnTo>
                  <a:lnTo>
                    <a:pt x="2395395" y="1350942"/>
                  </a:lnTo>
                  <a:lnTo>
                    <a:pt x="2341169" y="1350942"/>
                  </a:lnTo>
                  <a:lnTo>
                    <a:pt x="2341169" y="1325015"/>
                  </a:lnTo>
                  <a:lnTo>
                    <a:pt x="2317595" y="1325015"/>
                  </a:lnTo>
                  <a:lnTo>
                    <a:pt x="2317595" y="1303794"/>
                  </a:lnTo>
                  <a:lnTo>
                    <a:pt x="2294020" y="1303794"/>
                  </a:lnTo>
                  <a:lnTo>
                    <a:pt x="2294020" y="1275504"/>
                  </a:lnTo>
                  <a:lnTo>
                    <a:pt x="2223288" y="1275504"/>
                  </a:lnTo>
                  <a:lnTo>
                    <a:pt x="2223288" y="1225993"/>
                  </a:lnTo>
                  <a:lnTo>
                    <a:pt x="2136048" y="1225993"/>
                  </a:lnTo>
                  <a:lnTo>
                    <a:pt x="2136048" y="1204772"/>
                  </a:lnTo>
                  <a:lnTo>
                    <a:pt x="2107759" y="1204772"/>
                  </a:lnTo>
                  <a:lnTo>
                    <a:pt x="2107759" y="1174120"/>
                  </a:lnTo>
                  <a:lnTo>
                    <a:pt x="2088899" y="1174120"/>
                  </a:lnTo>
                  <a:lnTo>
                    <a:pt x="2088899" y="1126971"/>
                  </a:lnTo>
                  <a:lnTo>
                    <a:pt x="2015814" y="1126971"/>
                  </a:lnTo>
                  <a:lnTo>
                    <a:pt x="2015814" y="1098673"/>
                  </a:lnTo>
                  <a:lnTo>
                    <a:pt x="1973370" y="1098673"/>
                  </a:lnTo>
                  <a:lnTo>
                    <a:pt x="1973370" y="1070383"/>
                  </a:lnTo>
                  <a:lnTo>
                    <a:pt x="1942719" y="1070383"/>
                  </a:lnTo>
                  <a:lnTo>
                    <a:pt x="1942719" y="1035017"/>
                  </a:lnTo>
                  <a:lnTo>
                    <a:pt x="1876711" y="1035017"/>
                  </a:lnTo>
                  <a:lnTo>
                    <a:pt x="1876711" y="966647"/>
                  </a:lnTo>
                  <a:lnTo>
                    <a:pt x="1834267" y="966647"/>
                  </a:lnTo>
                  <a:lnTo>
                    <a:pt x="1834267" y="947787"/>
                  </a:lnTo>
                  <a:lnTo>
                    <a:pt x="1803616" y="947787"/>
                  </a:lnTo>
                  <a:lnTo>
                    <a:pt x="1803616" y="919488"/>
                  </a:lnTo>
                  <a:lnTo>
                    <a:pt x="1780042" y="919488"/>
                  </a:lnTo>
                  <a:lnTo>
                    <a:pt x="1780042" y="884128"/>
                  </a:lnTo>
                  <a:lnTo>
                    <a:pt x="1749390" y="884128"/>
                  </a:lnTo>
                  <a:lnTo>
                    <a:pt x="1749390" y="869981"/>
                  </a:lnTo>
                  <a:lnTo>
                    <a:pt x="1714033" y="869981"/>
                  </a:lnTo>
                  <a:lnTo>
                    <a:pt x="1714033" y="829901"/>
                  </a:lnTo>
                  <a:lnTo>
                    <a:pt x="1629156" y="829901"/>
                  </a:lnTo>
                  <a:lnTo>
                    <a:pt x="1629156" y="789821"/>
                  </a:lnTo>
                  <a:lnTo>
                    <a:pt x="1610287" y="789821"/>
                  </a:lnTo>
                  <a:lnTo>
                    <a:pt x="1610287" y="761529"/>
                  </a:lnTo>
                  <a:lnTo>
                    <a:pt x="1560776" y="761529"/>
                  </a:lnTo>
                  <a:lnTo>
                    <a:pt x="1560776" y="735594"/>
                  </a:lnTo>
                  <a:lnTo>
                    <a:pt x="1513627" y="735594"/>
                  </a:lnTo>
                  <a:lnTo>
                    <a:pt x="1513627" y="716732"/>
                  </a:lnTo>
                  <a:lnTo>
                    <a:pt x="1482976" y="716732"/>
                  </a:lnTo>
                  <a:lnTo>
                    <a:pt x="1482976" y="702587"/>
                  </a:lnTo>
                  <a:lnTo>
                    <a:pt x="1407528" y="702587"/>
                  </a:lnTo>
                  <a:lnTo>
                    <a:pt x="1407528" y="683725"/>
                  </a:lnTo>
                  <a:lnTo>
                    <a:pt x="1374524" y="683725"/>
                  </a:lnTo>
                  <a:lnTo>
                    <a:pt x="1374524" y="657791"/>
                  </a:lnTo>
                  <a:lnTo>
                    <a:pt x="1325013" y="657791"/>
                  </a:lnTo>
                  <a:lnTo>
                    <a:pt x="1325013" y="629499"/>
                  </a:lnTo>
                  <a:lnTo>
                    <a:pt x="1296724" y="629499"/>
                  </a:lnTo>
                  <a:lnTo>
                    <a:pt x="1296724" y="605922"/>
                  </a:lnTo>
                  <a:lnTo>
                    <a:pt x="1242498" y="605922"/>
                  </a:lnTo>
                  <a:lnTo>
                    <a:pt x="1242498" y="570557"/>
                  </a:lnTo>
                  <a:lnTo>
                    <a:pt x="1171766" y="570557"/>
                  </a:lnTo>
                  <a:lnTo>
                    <a:pt x="1171766" y="535192"/>
                  </a:lnTo>
                  <a:lnTo>
                    <a:pt x="1141114" y="535192"/>
                  </a:lnTo>
                  <a:lnTo>
                    <a:pt x="1141114" y="502185"/>
                  </a:lnTo>
                  <a:lnTo>
                    <a:pt x="1098680" y="502185"/>
                  </a:lnTo>
                  <a:lnTo>
                    <a:pt x="1098680" y="488038"/>
                  </a:lnTo>
                  <a:lnTo>
                    <a:pt x="1068029" y="488038"/>
                  </a:lnTo>
                  <a:lnTo>
                    <a:pt x="1068029" y="459746"/>
                  </a:lnTo>
                  <a:lnTo>
                    <a:pt x="1030300" y="459746"/>
                  </a:lnTo>
                  <a:lnTo>
                    <a:pt x="1030300" y="433812"/>
                  </a:lnTo>
                  <a:lnTo>
                    <a:pt x="952500" y="433812"/>
                  </a:lnTo>
                  <a:lnTo>
                    <a:pt x="952500" y="372512"/>
                  </a:lnTo>
                  <a:lnTo>
                    <a:pt x="910062" y="372512"/>
                  </a:lnTo>
                  <a:lnTo>
                    <a:pt x="910062" y="348936"/>
                  </a:lnTo>
                  <a:lnTo>
                    <a:pt x="844047" y="348936"/>
                  </a:lnTo>
                  <a:lnTo>
                    <a:pt x="844047" y="334789"/>
                  </a:lnTo>
                  <a:lnTo>
                    <a:pt x="813397" y="334789"/>
                  </a:lnTo>
                  <a:lnTo>
                    <a:pt x="813397" y="313571"/>
                  </a:lnTo>
                  <a:lnTo>
                    <a:pt x="787463" y="313571"/>
                  </a:lnTo>
                  <a:lnTo>
                    <a:pt x="787463" y="301782"/>
                  </a:lnTo>
                  <a:lnTo>
                    <a:pt x="752098" y="301782"/>
                  </a:lnTo>
                  <a:lnTo>
                    <a:pt x="752098" y="292352"/>
                  </a:lnTo>
                  <a:lnTo>
                    <a:pt x="704944" y="292352"/>
                  </a:lnTo>
                  <a:lnTo>
                    <a:pt x="704944" y="256986"/>
                  </a:lnTo>
                  <a:lnTo>
                    <a:pt x="667222" y="256986"/>
                  </a:lnTo>
                  <a:lnTo>
                    <a:pt x="667222" y="245198"/>
                  </a:lnTo>
                  <a:lnTo>
                    <a:pt x="627141" y="245198"/>
                  </a:lnTo>
                  <a:lnTo>
                    <a:pt x="627141" y="223979"/>
                  </a:lnTo>
                  <a:lnTo>
                    <a:pt x="598849" y="223979"/>
                  </a:lnTo>
                  <a:lnTo>
                    <a:pt x="598849" y="207475"/>
                  </a:lnTo>
                  <a:lnTo>
                    <a:pt x="568200" y="207475"/>
                  </a:lnTo>
                  <a:lnTo>
                    <a:pt x="568200" y="183898"/>
                  </a:lnTo>
                  <a:lnTo>
                    <a:pt x="528118" y="183898"/>
                  </a:lnTo>
                  <a:lnTo>
                    <a:pt x="528118" y="150891"/>
                  </a:lnTo>
                  <a:lnTo>
                    <a:pt x="495111" y="150891"/>
                  </a:lnTo>
                  <a:lnTo>
                    <a:pt x="495111" y="101380"/>
                  </a:lnTo>
                  <a:lnTo>
                    <a:pt x="436170" y="101380"/>
                  </a:lnTo>
                  <a:lnTo>
                    <a:pt x="436170" y="89592"/>
                  </a:lnTo>
                  <a:lnTo>
                    <a:pt x="344220" y="89592"/>
                  </a:lnTo>
                  <a:lnTo>
                    <a:pt x="344220" y="66015"/>
                  </a:lnTo>
                  <a:lnTo>
                    <a:pt x="280564" y="66015"/>
                  </a:lnTo>
                  <a:lnTo>
                    <a:pt x="280564" y="33007"/>
                  </a:lnTo>
                  <a:lnTo>
                    <a:pt x="214549" y="33007"/>
                  </a:lnTo>
                  <a:lnTo>
                    <a:pt x="214549" y="21219"/>
                  </a:lnTo>
                  <a:lnTo>
                    <a:pt x="132030" y="21219"/>
                  </a:lnTo>
                  <a:lnTo>
                    <a:pt x="132030"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3" name="Freeform: Shape 363">
              <a:extLst>
                <a:ext uri="{FF2B5EF4-FFF2-40B4-BE49-F238E27FC236}">
                  <a16:creationId xmlns:a16="http://schemas.microsoft.com/office/drawing/2014/main" id="{4B087236-5533-33EB-F3F7-ACD1A49FD5FD}"/>
                </a:ext>
              </a:extLst>
            </p:cNvPr>
            <p:cNvSpPr/>
            <p:nvPr/>
          </p:nvSpPr>
          <p:spPr>
            <a:xfrm>
              <a:off x="3649630" y="2376487"/>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4" name="Freeform: Shape 364">
              <a:extLst>
                <a:ext uri="{FF2B5EF4-FFF2-40B4-BE49-F238E27FC236}">
                  <a16:creationId xmlns:a16="http://schemas.microsoft.com/office/drawing/2014/main" id="{659968FC-2F2B-7F5C-1230-591A407D7FD2}"/>
                </a:ext>
              </a:extLst>
            </p:cNvPr>
            <p:cNvSpPr/>
            <p:nvPr/>
          </p:nvSpPr>
          <p:spPr>
            <a:xfrm>
              <a:off x="4468780" y="2738438"/>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5" name="Freeform: Shape 365">
              <a:extLst>
                <a:ext uri="{FF2B5EF4-FFF2-40B4-BE49-F238E27FC236}">
                  <a16:creationId xmlns:a16="http://schemas.microsoft.com/office/drawing/2014/main" id="{C3FCA636-859F-29DF-E9DC-193969065E41}"/>
                </a:ext>
              </a:extLst>
            </p:cNvPr>
            <p:cNvSpPr/>
            <p:nvPr/>
          </p:nvSpPr>
          <p:spPr>
            <a:xfrm>
              <a:off x="4830727" y="3005140"/>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6" name="Freeform: Shape 366">
              <a:extLst>
                <a:ext uri="{FF2B5EF4-FFF2-40B4-BE49-F238E27FC236}">
                  <a16:creationId xmlns:a16="http://schemas.microsoft.com/office/drawing/2014/main" id="{F1892C8A-34CA-9301-E47D-02665D0EDB1F}"/>
                </a:ext>
              </a:extLst>
            </p:cNvPr>
            <p:cNvSpPr/>
            <p:nvPr/>
          </p:nvSpPr>
          <p:spPr>
            <a:xfrm>
              <a:off x="5078377" y="3119441"/>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7" name="Freeform: Shape 367">
              <a:extLst>
                <a:ext uri="{FF2B5EF4-FFF2-40B4-BE49-F238E27FC236}">
                  <a16:creationId xmlns:a16="http://schemas.microsoft.com/office/drawing/2014/main" id="{D1C42454-81A2-3AA3-40DF-60204BE48676}"/>
                </a:ext>
              </a:extLst>
            </p:cNvPr>
            <p:cNvSpPr/>
            <p:nvPr/>
          </p:nvSpPr>
          <p:spPr>
            <a:xfrm>
              <a:off x="7211996" y="42052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8" name="Freeform: Shape 368">
              <a:extLst>
                <a:ext uri="{FF2B5EF4-FFF2-40B4-BE49-F238E27FC236}">
                  <a16:creationId xmlns:a16="http://schemas.microsoft.com/office/drawing/2014/main" id="{14E47244-74E1-9E3E-6AF7-113D29DEF970}"/>
                </a:ext>
              </a:extLst>
            </p:cNvPr>
            <p:cNvSpPr/>
            <p:nvPr/>
          </p:nvSpPr>
          <p:spPr>
            <a:xfrm>
              <a:off x="7231046"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9" name="Freeform: Shape 369">
              <a:extLst>
                <a:ext uri="{FF2B5EF4-FFF2-40B4-BE49-F238E27FC236}">
                  <a16:creationId xmlns:a16="http://schemas.microsoft.com/office/drawing/2014/main" id="{0D4876F2-18F5-4C6F-53CD-623CCE2B0F33}"/>
                </a:ext>
              </a:extLst>
            </p:cNvPr>
            <p:cNvSpPr/>
            <p:nvPr/>
          </p:nvSpPr>
          <p:spPr>
            <a:xfrm>
              <a:off x="7250096"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0" name="Freeform: Shape 370">
              <a:extLst>
                <a:ext uri="{FF2B5EF4-FFF2-40B4-BE49-F238E27FC236}">
                  <a16:creationId xmlns:a16="http://schemas.microsoft.com/office/drawing/2014/main" id="{8B75C135-D64E-21A3-66B0-B5E0852D1A0A}"/>
                </a:ext>
              </a:extLst>
            </p:cNvPr>
            <p:cNvSpPr/>
            <p:nvPr/>
          </p:nvSpPr>
          <p:spPr>
            <a:xfrm>
              <a:off x="7269146"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1" name="Freeform: Shape 371">
              <a:extLst>
                <a:ext uri="{FF2B5EF4-FFF2-40B4-BE49-F238E27FC236}">
                  <a16:creationId xmlns:a16="http://schemas.microsoft.com/office/drawing/2014/main" id="{7EC95625-9771-2798-B953-4D5AB9335408}"/>
                </a:ext>
              </a:extLst>
            </p:cNvPr>
            <p:cNvSpPr/>
            <p:nvPr/>
          </p:nvSpPr>
          <p:spPr>
            <a:xfrm>
              <a:off x="7307246" y="42243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2" name="Freeform: Shape 372">
              <a:extLst>
                <a:ext uri="{FF2B5EF4-FFF2-40B4-BE49-F238E27FC236}">
                  <a16:creationId xmlns:a16="http://schemas.microsoft.com/office/drawing/2014/main" id="{D3D82733-A548-5BEE-74C3-F13A45EF91A3}"/>
                </a:ext>
              </a:extLst>
            </p:cNvPr>
            <p:cNvSpPr/>
            <p:nvPr/>
          </p:nvSpPr>
          <p:spPr>
            <a:xfrm>
              <a:off x="7326296" y="4262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3" name="Freeform: Shape 373">
              <a:extLst>
                <a:ext uri="{FF2B5EF4-FFF2-40B4-BE49-F238E27FC236}">
                  <a16:creationId xmlns:a16="http://schemas.microsoft.com/office/drawing/2014/main" id="{D029A749-27F2-3283-F626-FEE18F55B7FC}"/>
                </a:ext>
              </a:extLst>
            </p:cNvPr>
            <p:cNvSpPr/>
            <p:nvPr/>
          </p:nvSpPr>
          <p:spPr>
            <a:xfrm>
              <a:off x="7345346" y="4262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4" name="Freeform: Shape 374">
              <a:extLst>
                <a:ext uri="{FF2B5EF4-FFF2-40B4-BE49-F238E27FC236}">
                  <a16:creationId xmlns:a16="http://schemas.microsoft.com/office/drawing/2014/main" id="{7826307D-2EBB-5B2A-60D7-0837E3C947A6}"/>
                </a:ext>
              </a:extLst>
            </p:cNvPr>
            <p:cNvSpPr/>
            <p:nvPr/>
          </p:nvSpPr>
          <p:spPr>
            <a:xfrm>
              <a:off x="7364396" y="4262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5" name="Freeform: Shape 375">
              <a:extLst>
                <a:ext uri="{FF2B5EF4-FFF2-40B4-BE49-F238E27FC236}">
                  <a16:creationId xmlns:a16="http://schemas.microsoft.com/office/drawing/2014/main" id="{C0D25A12-F4D9-F9FA-709B-0D3FCEC9F429}"/>
                </a:ext>
              </a:extLst>
            </p:cNvPr>
            <p:cNvSpPr/>
            <p:nvPr/>
          </p:nvSpPr>
          <p:spPr>
            <a:xfrm>
              <a:off x="7402496" y="4262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6" name="Freeform: Shape 376">
              <a:extLst>
                <a:ext uri="{FF2B5EF4-FFF2-40B4-BE49-F238E27FC236}">
                  <a16:creationId xmlns:a16="http://schemas.microsoft.com/office/drawing/2014/main" id="{99901398-E9FF-8102-FDC9-499BE0E26D64}"/>
                </a:ext>
              </a:extLst>
            </p:cNvPr>
            <p:cNvSpPr/>
            <p:nvPr/>
          </p:nvSpPr>
          <p:spPr>
            <a:xfrm>
              <a:off x="7421546" y="4262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7" name="Freeform: Shape 377">
              <a:extLst>
                <a:ext uri="{FF2B5EF4-FFF2-40B4-BE49-F238E27FC236}">
                  <a16:creationId xmlns:a16="http://schemas.microsoft.com/office/drawing/2014/main" id="{F8201CC3-6219-EA04-6D3B-48F98FC7D46F}"/>
                </a:ext>
              </a:extLst>
            </p:cNvPr>
            <p:cNvSpPr/>
            <p:nvPr/>
          </p:nvSpPr>
          <p:spPr>
            <a:xfrm>
              <a:off x="7440596" y="4262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8" name="Freeform: Shape 378">
              <a:extLst>
                <a:ext uri="{FF2B5EF4-FFF2-40B4-BE49-F238E27FC236}">
                  <a16:creationId xmlns:a16="http://schemas.microsoft.com/office/drawing/2014/main" id="{BA8F3C6B-1520-C84D-6875-644F61751D11}"/>
                </a:ext>
              </a:extLst>
            </p:cNvPr>
            <p:cNvSpPr/>
            <p:nvPr/>
          </p:nvSpPr>
          <p:spPr>
            <a:xfrm>
              <a:off x="7497746" y="4262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Freeform: Shape 379">
              <a:extLst>
                <a:ext uri="{FF2B5EF4-FFF2-40B4-BE49-F238E27FC236}">
                  <a16:creationId xmlns:a16="http://schemas.microsoft.com/office/drawing/2014/main" id="{7C6E8365-E444-75BB-ED9F-2B4446C3954F}"/>
                </a:ext>
              </a:extLst>
            </p:cNvPr>
            <p:cNvSpPr/>
            <p:nvPr/>
          </p:nvSpPr>
          <p:spPr>
            <a:xfrm>
              <a:off x="7516796" y="4262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0" name="Freeform: Shape 380">
              <a:extLst>
                <a:ext uri="{FF2B5EF4-FFF2-40B4-BE49-F238E27FC236}">
                  <a16:creationId xmlns:a16="http://schemas.microsoft.com/office/drawing/2014/main" id="{3D754BAC-391F-AD93-47C9-10AF064633C1}"/>
                </a:ext>
              </a:extLst>
            </p:cNvPr>
            <p:cNvSpPr/>
            <p:nvPr/>
          </p:nvSpPr>
          <p:spPr>
            <a:xfrm>
              <a:off x="7535846" y="42624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1" name="Freeform: Shape 381">
              <a:extLst>
                <a:ext uri="{FF2B5EF4-FFF2-40B4-BE49-F238E27FC236}">
                  <a16:creationId xmlns:a16="http://schemas.microsoft.com/office/drawing/2014/main" id="{07010345-139B-3D19-9013-41F50E121D8E}"/>
                </a:ext>
              </a:extLst>
            </p:cNvPr>
            <p:cNvSpPr/>
            <p:nvPr/>
          </p:nvSpPr>
          <p:spPr>
            <a:xfrm>
              <a:off x="7573946" y="4281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Freeform: Shape 382">
              <a:extLst>
                <a:ext uri="{FF2B5EF4-FFF2-40B4-BE49-F238E27FC236}">
                  <a16:creationId xmlns:a16="http://schemas.microsoft.com/office/drawing/2014/main" id="{A6CBC6F3-818E-B590-D0CD-6D71E25B9E5F}"/>
                </a:ext>
              </a:extLst>
            </p:cNvPr>
            <p:cNvSpPr/>
            <p:nvPr/>
          </p:nvSpPr>
          <p:spPr>
            <a:xfrm>
              <a:off x="7592996" y="4281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Freeform: Shape 383">
              <a:extLst>
                <a:ext uri="{FF2B5EF4-FFF2-40B4-BE49-F238E27FC236}">
                  <a16:creationId xmlns:a16="http://schemas.microsoft.com/office/drawing/2014/main" id="{B0A1C033-CC20-DF7E-AB37-1071425E8045}"/>
                </a:ext>
              </a:extLst>
            </p:cNvPr>
            <p:cNvSpPr/>
            <p:nvPr/>
          </p:nvSpPr>
          <p:spPr>
            <a:xfrm>
              <a:off x="7612046" y="4281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4" name="Freeform: Shape 384">
              <a:extLst>
                <a:ext uri="{FF2B5EF4-FFF2-40B4-BE49-F238E27FC236}">
                  <a16:creationId xmlns:a16="http://schemas.microsoft.com/office/drawing/2014/main" id="{D5864001-78AB-1843-426E-B72D48527EBC}"/>
                </a:ext>
              </a:extLst>
            </p:cNvPr>
            <p:cNvSpPr/>
            <p:nvPr/>
          </p:nvSpPr>
          <p:spPr>
            <a:xfrm>
              <a:off x="7631096" y="4281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Freeform: Shape 385">
              <a:extLst>
                <a:ext uri="{FF2B5EF4-FFF2-40B4-BE49-F238E27FC236}">
                  <a16:creationId xmlns:a16="http://schemas.microsoft.com/office/drawing/2014/main" id="{D9460CB9-1E1F-C571-280B-25A338FF9F0D}"/>
                </a:ext>
              </a:extLst>
            </p:cNvPr>
            <p:cNvSpPr/>
            <p:nvPr/>
          </p:nvSpPr>
          <p:spPr>
            <a:xfrm>
              <a:off x="7650146" y="4281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reeform: Shape 386">
              <a:extLst>
                <a:ext uri="{FF2B5EF4-FFF2-40B4-BE49-F238E27FC236}">
                  <a16:creationId xmlns:a16="http://schemas.microsoft.com/office/drawing/2014/main" id="{21F70348-4D3E-1F52-CE85-1AD14A70FE69}"/>
                </a:ext>
              </a:extLst>
            </p:cNvPr>
            <p:cNvSpPr/>
            <p:nvPr/>
          </p:nvSpPr>
          <p:spPr>
            <a:xfrm>
              <a:off x="7688246" y="42814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Freeform: Shape 387">
              <a:extLst>
                <a:ext uri="{FF2B5EF4-FFF2-40B4-BE49-F238E27FC236}">
                  <a16:creationId xmlns:a16="http://schemas.microsoft.com/office/drawing/2014/main" id="{05C1E0D8-CBF2-179D-312F-5608FCE3868D}"/>
                </a:ext>
              </a:extLst>
            </p:cNvPr>
            <p:cNvSpPr/>
            <p:nvPr/>
          </p:nvSpPr>
          <p:spPr>
            <a:xfrm>
              <a:off x="7707296" y="4300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Freeform: Shape 388">
              <a:extLst>
                <a:ext uri="{FF2B5EF4-FFF2-40B4-BE49-F238E27FC236}">
                  <a16:creationId xmlns:a16="http://schemas.microsoft.com/office/drawing/2014/main" id="{3686915C-7139-E26E-23D0-448177286251}"/>
                </a:ext>
              </a:extLst>
            </p:cNvPr>
            <p:cNvSpPr/>
            <p:nvPr/>
          </p:nvSpPr>
          <p:spPr>
            <a:xfrm>
              <a:off x="7726346" y="43005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Freeform: Shape 389">
              <a:extLst>
                <a:ext uri="{FF2B5EF4-FFF2-40B4-BE49-F238E27FC236}">
                  <a16:creationId xmlns:a16="http://schemas.microsoft.com/office/drawing/2014/main" id="{2F205611-60D8-E87A-DBFE-9881A8A720CC}"/>
                </a:ext>
              </a:extLst>
            </p:cNvPr>
            <p:cNvSpPr/>
            <p:nvPr/>
          </p:nvSpPr>
          <p:spPr>
            <a:xfrm>
              <a:off x="7764446" y="43195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0" name="Freeform: Shape 390">
              <a:extLst>
                <a:ext uri="{FF2B5EF4-FFF2-40B4-BE49-F238E27FC236}">
                  <a16:creationId xmlns:a16="http://schemas.microsoft.com/office/drawing/2014/main" id="{CBFB5532-E73E-8444-761A-0CC041A49C99}"/>
                </a:ext>
              </a:extLst>
            </p:cNvPr>
            <p:cNvSpPr/>
            <p:nvPr/>
          </p:nvSpPr>
          <p:spPr>
            <a:xfrm>
              <a:off x="780254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1" name="Freeform: Shape 391">
              <a:extLst>
                <a:ext uri="{FF2B5EF4-FFF2-40B4-BE49-F238E27FC236}">
                  <a16:creationId xmlns:a16="http://schemas.microsoft.com/office/drawing/2014/main" id="{3D53E8B3-9029-CEFB-99E6-126FE3664811}"/>
                </a:ext>
              </a:extLst>
            </p:cNvPr>
            <p:cNvSpPr/>
            <p:nvPr/>
          </p:nvSpPr>
          <p:spPr>
            <a:xfrm>
              <a:off x="782159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2" name="Freeform: Shape 392">
              <a:extLst>
                <a:ext uri="{FF2B5EF4-FFF2-40B4-BE49-F238E27FC236}">
                  <a16:creationId xmlns:a16="http://schemas.microsoft.com/office/drawing/2014/main" id="{034AACC0-801D-4C7E-B10A-52BA9622BA33}"/>
                </a:ext>
              </a:extLst>
            </p:cNvPr>
            <p:cNvSpPr/>
            <p:nvPr/>
          </p:nvSpPr>
          <p:spPr>
            <a:xfrm>
              <a:off x="784064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3" name="Freeform: Shape 393">
              <a:extLst>
                <a:ext uri="{FF2B5EF4-FFF2-40B4-BE49-F238E27FC236}">
                  <a16:creationId xmlns:a16="http://schemas.microsoft.com/office/drawing/2014/main" id="{970F752E-C936-7515-F7A6-6AA6EFCEB6BE}"/>
                </a:ext>
              </a:extLst>
            </p:cNvPr>
            <p:cNvSpPr/>
            <p:nvPr/>
          </p:nvSpPr>
          <p:spPr>
            <a:xfrm>
              <a:off x="789779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4" name="Freeform: Shape 394">
              <a:extLst>
                <a:ext uri="{FF2B5EF4-FFF2-40B4-BE49-F238E27FC236}">
                  <a16:creationId xmlns:a16="http://schemas.microsoft.com/office/drawing/2014/main" id="{72F10FE6-524D-517C-9D73-8BE686123463}"/>
                </a:ext>
              </a:extLst>
            </p:cNvPr>
            <p:cNvSpPr/>
            <p:nvPr/>
          </p:nvSpPr>
          <p:spPr>
            <a:xfrm>
              <a:off x="795494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5" name="Freeform: Shape 395">
              <a:extLst>
                <a:ext uri="{FF2B5EF4-FFF2-40B4-BE49-F238E27FC236}">
                  <a16:creationId xmlns:a16="http://schemas.microsoft.com/office/drawing/2014/main" id="{BF0527D5-06C2-3CEF-81DE-F3008521C5FE}"/>
                </a:ext>
              </a:extLst>
            </p:cNvPr>
            <p:cNvSpPr/>
            <p:nvPr/>
          </p:nvSpPr>
          <p:spPr>
            <a:xfrm>
              <a:off x="797399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6" name="Freeform: Shape 396">
              <a:extLst>
                <a:ext uri="{FF2B5EF4-FFF2-40B4-BE49-F238E27FC236}">
                  <a16:creationId xmlns:a16="http://schemas.microsoft.com/office/drawing/2014/main" id="{68A970ED-2588-895E-5846-98B2DAD83899}"/>
                </a:ext>
              </a:extLst>
            </p:cNvPr>
            <p:cNvSpPr/>
            <p:nvPr/>
          </p:nvSpPr>
          <p:spPr>
            <a:xfrm>
              <a:off x="799304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7" name="Freeform: Shape 397">
              <a:extLst>
                <a:ext uri="{FF2B5EF4-FFF2-40B4-BE49-F238E27FC236}">
                  <a16:creationId xmlns:a16="http://schemas.microsoft.com/office/drawing/2014/main" id="{80C516EB-5F2D-3D4A-C8A8-7216E26EB0E4}"/>
                </a:ext>
              </a:extLst>
            </p:cNvPr>
            <p:cNvSpPr/>
            <p:nvPr/>
          </p:nvSpPr>
          <p:spPr>
            <a:xfrm>
              <a:off x="801209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reeform: Shape 398">
              <a:extLst>
                <a:ext uri="{FF2B5EF4-FFF2-40B4-BE49-F238E27FC236}">
                  <a16:creationId xmlns:a16="http://schemas.microsoft.com/office/drawing/2014/main" id="{C88174E2-1DC8-E009-05AA-662707277A4F}"/>
                </a:ext>
              </a:extLst>
            </p:cNvPr>
            <p:cNvSpPr/>
            <p:nvPr/>
          </p:nvSpPr>
          <p:spPr>
            <a:xfrm>
              <a:off x="803114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9" name="Freeform: Shape 399">
              <a:extLst>
                <a:ext uri="{FF2B5EF4-FFF2-40B4-BE49-F238E27FC236}">
                  <a16:creationId xmlns:a16="http://schemas.microsoft.com/office/drawing/2014/main" id="{177D28B9-7676-5702-87A1-D111250B781E}"/>
                </a:ext>
              </a:extLst>
            </p:cNvPr>
            <p:cNvSpPr/>
            <p:nvPr/>
          </p:nvSpPr>
          <p:spPr>
            <a:xfrm>
              <a:off x="8050196" y="433864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Freeform: Shape 400">
              <a:extLst>
                <a:ext uri="{FF2B5EF4-FFF2-40B4-BE49-F238E27FC236}">
                  <a16:creationId xmlns:a16="http://schemas.microsoft.com/office/drawing/2014/main" id="{0A6954B4-7DC8-E101-6488-E459128107ED}"/>
                </a:ext>
              </a:extLst>
            </p:cNvPr>
            <p:cNvSpPr/>
            <p:nvPr/>
          </p:nvSpPr>
          <p:spPr>
            <a:xfrm>
              <a:off x="8069246" y="4357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1" name="Freeform: Shape 401">
              <a:extLst>
                <a:ext uri="{FF2B5EF4-FFF2-40B4-BE49-F238E27FC236}">
                  <a16:creationId xmlns:a16="http://schemas.microsoft.com/office/drawing/2014/main" id="{E797EF35-C90D-F25C-B006-B642A3642B01}"/>
                </a:ext>
              </a:extLst>
            </p:cNvPr>
            <p:cNvSpPr/>
            <p:nvPr/>
          </p:nvSpPr>
          <p:spPr>
            <a:xfrm>
              <a:off x="8088296" y="4357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Freeform: Shape 402">
              <a:extLst>
                <a:ext uri="{FF2B5EF4-FFF2-40B4-BE49-F238E27FC236}">
                  <a16:creationId xmlns:a16="http://schemas.microsoft.com/office/drawing/2014/main" id="{B1CFC598-0735-460E-9A1C-FF97A7128825}"/>
                </a:ext>
              </a:extLst>
            </p:cNvPr>
            <p:cNvSpPr/>
            <p:nvPr/>
          </p:nvSpPr>
          <p:spPr>
            <a:xfrm>
              <a:off x="8107346" y="4357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3" name="Freeform: Shape 403">
              <a:extLst>
                <a:ext uri="{FF2B5EF4-FFF2-40B4-BE49-F238E27FC236}">
                  <a16:creationId xmlns:a16="http://schemas.microsoft.com/office/drawing/2014/main" id="{80DA0D95-E4E6-C261-9015-742D3B463309}"/>
                </a:ext>
              </a:extLst>
            </p:cNvPr>
            <p:cNvSpPr/>
            <p:nvPr/>
          </p:nvSpPr>
          <p:spPr>
            <a:xfrm>
              <a:off x="8126396" y="43576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4" name="Freeform: Shape 404">
              <a:extLst>
                <a:ext uri="{FF2B5EF4-FFF2-40B4-BE49-F238E27FC236}">
                  <a16:creationId xmlns:a16="http://schemas.microsoft.com/office/drawing/2014/main" id="{69134C1C-855E-D37D-458B-CD979A8170FF}"/>
                </a:ext>
              </a:extLst>
            </p:cNvPr>
            <p:cNvSpPr/>
            <p:nvPr/>
          </p:nvSpPr>
          <p:spPr>
            <a:xfrm>
              <a:off x="8145446" y="4395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5" name="Freeform: Shape 405">
              <a:extLst>
                <a:ext uri="{FF2B5EF4-FFF2-40B4-BE49-F238E27FC236}">
                  <a16:creationId xmlns:a16="http://schemas.microsoft.com/office/drawing/2014/main" id="{190C4EB8-541D-B3BF-7E23-2838215AEAFB}"/>
                </a:ext>
              </a:extLst>
            </p:cNvPr>
            <p:cNvSpPr/>
            <p:nvPr/>
          </p:nvSpPr>
          <p:spPr>
            <a:xfrm>
              <a:off x="8164496" y="4395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6" name="Freeform: Shape 406">
              <a:extLst>
                <a:ext uri="{FF2B5EF4-FFF2-40B4-BE49-F238E27FC236}">
                  <a16:creationId xmlns:a16="http://schemas.microsoft.com/office/drawing/2014/main" id="{25B25BEC-E3D4-D1E8-5A29-2D96FA893D8D}"/>
                </a:ext>
              </a:extLst>
            </p:cNvPr>
            <p:cNvSpPr/>
            <p:nvPr/>
          </p:nvSpPr>
          <p:spPr>
            <a:xfrm>
              <a:off x="8240696" y="4395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7" name="Freeform: Shape 407">
              <a:extLst>
                <a:ext uri="{FF2B5EF4-FFF2-40B4-BE49-F238E27FC236}">
                  <a16:creationId xmlns:a16="http://schemas.microsoft.com/office/drawing/2014/main" id="{FA17D530-B8E5-DFDF-EA92-6D16BFFF4237}"/>
                </a:ext>
              </a:extLst>
            </p:cNvPr>
            <p:cNvSpPr/>
            <p:nvPr/>
          </p:nvSpPr>
          <p:spPr>
            <a:xfrm>
              <a:off x="8297846" y="4395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8" name="Freeform: Shape 408">
              <a:extLst>
                <a:ext uri="{FF2B5EF4-FFF2-40B4-BE49-F238E27FC236}">
                  <a16:creationId xmlns:a16="http://schemas.microsoft.com/office/drawing/2014/main" id="{348AC73A-8148-104B-BFF3-76F7851C05FF}"/>
                </a:ext>
              </a:extLst>
            </p:cNvPr>
            <p:cNvSpPr/>
            <p:nvPr/>
          </p:nvSpPr>
          <p:spPr>
            <a:xfrm>
              <a:off x="8335946" y="4395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9" name="Freeform: Shape 409">
              <a:extLst>
                <a:ext uri="{FF2B5EF4-FFF2-40B4-BE49-F238E27FC236}">
                  <a16:creationId xmlns:a16="http://schemas.microsoft.com/office/drawing/2014/main" id="{0A632F69-40BE-A5FF-E8BA-502234B2BFD9}"/>
                </a:ext>
              </a:extLst>
            </p:cNvPr>
            <p:cNvSpPr/>
            <p:nvPr/>
          </p:nvSpPr>
          <p:spPr>
            <a:xfrm>
              <a:off x="8374055" y="4395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0" name="Freeform: Shape 410">
              <a:extLst>
                <a:ext uri="{FF2B5EF4-FFF2-40B4-BE49-F238E27FC236}">
                  <a16:creationId xmlns:a16="http://schemas.microsoft.com/office/drawing/2014/main" id="{2476B2B5-0683-0203-BCD9-D94DE378284E}"/>
                </a:ext>
              </a:extLst>
            </p:cNvPr>
            <p:cNvSpPr/>
            <p:nvPr/>
          </p:nvSpPr>
          <p:spPr>
            <a:xfrm>
              <a:off x="8450255" y="4395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1" name="Freeform: Shape 411">
              <a:extLst>
                <a:ext uri="{FF2B5EF4-FFF2-40B4-BE49-F238E27FC236}">
                  <a16:creationId xmlns:a16="http://schemas.microsoft.com/office/drawing/2014/main" id="{B9F4FE4B-5112-5AE3-506E-7DB0ADF8A217}"/>
                </a:ext>
              </a:extLst>
            </p:cNvPr>
            <p:cNvSpPr/>
            <p:nvPr/>
          </p:nvSpPr>
          <p:spPr>
            <a:xfrm>
              <a:off x="8469305" y="4395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2" name="Freeform: Shape 412">
              <a:extLst>
                <a:ext uri="{FF2B5EF4-FFF2-40B4-BE49-F238E27FC236}">
                  <a16:creationId xmlns:a16="http://schemas.microsoft.com/office/drawing/2014/main" id="{AF951474-C7E5-9005-8F55-7B40C85801EA}"/>
                </a:ext>
              </a:extLst>
            </p:cNvPr>
            <p:cNvSpPr/>
            <p:nvPr/>
          </p:nvSpPr>
          <p:spPr>
            <a:xfrm>
              <a:off x="8564555" y="4395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3" name="Freeform: Shape 413">
              <a:extLst>
                <a:ext uri="{FF2B5EF4-FFF2-40B4-BE49-F238E27FC236}">
                  <a16:creationId xmlns:a16="http://schemas.microsoft.com/office/drawing/2014/main" id="{3517AC4C-E758-510B-9548-4D17AE71E786}"/>
                </a:ext>
              </a:extLst>
            </p:cNvPr>
            <p:cNvSpPr/>
            <p:nvPr/>
          </p:nvSpPr>
          <p:spPr>
            <a:xfrm>
              <a:off x="8583605" y="4395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4" name="Freeform: Shape 414">
              <a:extLst>
                <a:ext uri="{FF2B5EF4-FFF2-40B4-BE49-F238E27FC236}">
                  <a16:creationId xmlns:a16="http://schemas.microsoft.com/office/drawing/2014/main" id="{6E0B39FB-F344-8C14-6970-5741FF205446}"/>
                </a:ext>
              </a:extLst>
            </p:cNvPr>
            <p:cNvSpPr/>
            <p:nvPr/>
          </p:nvSpPr>
          <p:spPr>
            <a:xfrm>
              <a:off x="8640755" y="4395796"/>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95" name="Group 294">
            <a:extLst>
              <a:ext uri="{FF2B5EF4-FFF2-40B4-BE49-F238E27FC236}">
                <a16:creationId xmlns:a16="http://schemas.microsoft.com/office/drawing/2014/main" id="{03643988-EC4F-53F1-EFEE-9675CE17E7AC}"/>
              </a:ext>
            </a:extLst>
          </p:cNvPr>
          <p:cNvGrpSpPr/>
          <p:nvPr/>
        </p:nvGrpSpPr>
        <p:grpSpPr>
          <a:xfrm>
            <a:off x="7002780" y="3062853"/>
            <a:ext cx="4292600" cy="1589088"/>
            <a:chOff x="3414712" y="2462212"/>
            <a:chExt cx="5368356" cy="1936089"/>
          </a:xfrm>
        </p:grpSpPr>
        <p:sp>
          <p:nvSpPr>
            <p:cNvPr id="296" name="Freeform: Shape 419">
              <a:extLst>
                <a:ext uri="{FF2B5EF4-FFF2-40B4-BE49-F238E27FC236}">
                  <a16:creationId xmlns:a16="http://schemas.microsoft.com/office/drawing/2014/main" id="{AA297632-D8F1-E508-01A6-736F3B32A842}"/>
                </a:ext>
              </a:extLst>
            </p:cNvPr>
            <p:cNvSpPr/>
            <p:nvPr/>
          </p:nvSpPr>
          <p:spPr>
            <a:xfrm>
              <a:off x="3414712" y="2462212"/>
              <a:ext cx="5353706" cy="1892369"/>
            </a:xfrm>
            <a:custGeom>
              <a:avLst/>
              <a:gdLst>
                <a:gd name="connsiteX0" fmla="*/ 5353707 w 5353706"/>
                <a:gd name="connsiteY0" fmla="*/ 1892370 h 1892369"/>
                <a:gd name="connsiteX1" fmla="*/ 4749870 w 5353706"/>
                <a:gd name="connsiteY1" fmla="*/ 1892370 h 1892369"/>
                <a:gd name="connsiteX2" fmla="*/ 4749870 w 5353706"/>
                <a:gd name="connsiteY2" fmla="*/ 1862052 h 1892369"/>
                <a:gd name="connsiteX3" fmla="*/ 4719552 w 5353706"/>
                <a:gd name="connsiteY3" fmla="*/ 1862052 h 1892369"/>
                <a:gd name="connsiteX4" fmla="*/ 4719552 w 5353706"/>
                <a:gd name="connsiteY4" fmla="*/ 1793834 h 1892369"/>
                <a:gd name="connsiteX5" fmla="*/ 4474474 w 5353706"/>
                <a:gd name="connsiteY5" fmla="*/ 1793834 h 1892369"/>
                <a:gd name="connsiteX6" fmla="*/ 4474474 w 5353706"/>
                <a:gd name="connsiteY6" fmla="*/ 1778670 h 1892369"/>
                <a:gd name="connsiteX7" fmla="*/ 4429001 w 5353706"/>
                <a:gd name="connsiteY7" fmla="*/ 1778670 h 1892369"/>
                <a:gd name="connsiteX8" fmla="*/ 4429001 w 5353706"/>
                <a:gd name="connsiteY8" fmla="*/ 1750886 h 1892369"/>
                <a:gd name="connsiteX9" fmla="*/ 4287517 w 5353706"/>
                <a:gd name="connsiteY9" fmla="*/ 1750886 h 1892369"/>
                <a:gd name="connsiteX10" fmla="*/ 4287517 w 5353706"/>
                <a:gd name="connsiteY10" fmla="*/ 1740780 h 1892369"/>
                <a:gd name="connsiteX11" fmla="*/ 4242035 w 5353706"/>
                <a:gd name="connsiteY11" fmla="*/ 1740780 h 1892369"/>
                <a:gd name="connsiteX12" fmla="*/ 4242035 w 5353706"/>
                <a:gd name="connsiteY12" fmla="*/ 1728140 h 1892369"/>
                <a:gd name="connsiteX13" fmla="*/ 4171293 w 5353706"/>
                <a:gd name="connsiteY13" fmla="*/ 1728140 h 1892369"/>
                <a:gd name="connsiteX14" fmla="*/ 4171293 w 5353706"/>
                <a:gd name="connsiteY14" fmla="*/ 1695298 h 1892369"/>
                <a:gd name="connsiteX15" fmla="*/ 3989385 w 5353706"/>
                <a:gd name="connsiteY15" fmla="*/ 1695298 h 1892369"/>
                <a:gd name="connsiteX16" fmla="*/ 3989385 w 5353706"/>
                <a:gd name="connsiteY16" fmla="*/ 1662455 h 1892369"/>
                <a:gd name="connsiteX17" fmla="*/ 3941378 w 5353706"/>
                <a:gd name="connsiteY17" fmla="*/ 1662455 h 1892369"/>
                <a:gd name="connsiteX18" fmla="*/ 3941378 w 5353706"/>
                <a:gd name="connsiteY18" fmla="*/ 1634661 h 1892369"/>
                <a:gd name="connsiteX19" fmla="*/ 3756946 w 5353706"/>
                <a:gd name="connsiteY19" fmla="*/ 1634661 h 1892369"/>
                <a:gd name="connsiteX20" fmla="*/ 3756946 w 5353706"/>
                <a:gd name="connsiteY20" fmla="*/ 1622031 h 1892369"/>
                <a:gd name="connsiteX21" fmla="*/ 3703882 w 5353706"/>
                <a:gd name="connsiteY21" fmla="*/ 1622031 h 1892369"/>
                <a:gd name="connsiteX22" fmla="*/ 3703882 w 5353706"/>
                <a:gd name="connsiteY22" fmla="*/ 1599295 h 1892369"/>
                <a:gd name="connsiteX23" fmla="*/ 3552292 w 5353706"/>
                <a:gd name="connsiteY23" fmla="*/ 1599295 h 1892369"/>
                <a:gd name="connsiteX24" fmla="*/ 3552292 w 5353706"/>
                <a:gd name="connsiteY24" fmla="*/ 1566443 h 1892369"/>
                <a:gd name="connsiteX25" fmla="*/ 3519450 w 5353706"/>
                <a:gd name="connsiteY25" fmla="*/ 1566443 h 1892369"/>
                <a:gd name="connsiteX26" fmla="*/ 3519450 w 5353706"/>
                <a:gd name="connsiteY26" fmla="*/ 1551289 h 1892369"/>
                <a:gd name="connsiteX27" fmla="*/ 3453756 w 5353706"/>
                <a:gd name="connsiteY27" fmla="*/ 1551289 h 1892369"/>
                <a:gd name="connsiteX28" fmla="*/ 3453756 w 5353706"/>
                <a:gd name="connsiteY28" fmla="*/ 1528544 h 1892369"/>
                <a:gd name="connsiteX29" fmla="*/ 3393119 w 5353706"/>
                <a:gd name="connsiteY29" fmla="*/ 1528544 h 1892369"/>
                <a:gd name="connsiteX30" fmla="*/ 3393119 w 5353706"/>
                <a:gd name="connsiteY30" fmla="*/ 1510865 h 1892369"/>
                <a:gd name="connsiteX31" fmla="*/ 3292059 w 5353706"/>
                <a:gd name="connsiteY31" fmla="*/ 1510865 h 1892369"/>
                <a:gd name="connsiteX32" fmla="*/ 3292059 w 5353706"/>
                <a:gd name="connsiteY32" fmla="*/ 1495701 h 1892369"/>
                <a:gd name="connsiteX33" fmla="*/ 3271847 w 5353706"/>
                <a:gd name="connsiteY33" fmla="*/ 1495701 h 1892369"/>
                <a:gd name="connsiteX34" fmla="*/ 3271847 w 5353706"/>
                <a:gd name="connsiteY34" fmla="*/ 1467907 h 1892369"/>
                <a:gd name="connsiteX35" fmla="*/ 3213745 w 5353706"/>
                <a:gd name="connsiteY35" fmla="*/ 1467907 h 1892369"/>
                <a:gd name="connsiteX36" fmla="*/ 3213745 w 5353706"/>
                <a:gd name="connsiteY36" fmla="*/ 1450229 h 1892369"/>
                <a:gd name="connsiteX37" fmla="*/ 3077309 w 5353706"/>
                <a:gd name="connsiteY37" fmla="*/ 1450229 h 1892369"/>
                <a:gd name="connsiteX38" fmla="*/ 3077309 w 5353706"/>
                <a:gd name="connsiteY38" fmla="*/ 1445171 h 1892369"/>
                <a:gd name="connsiteX39" fmla="*/ 2986354 w 5353706"/>
                <a:gd name="connsiteY39" fmla="*/ 1445171 h 1892369"/>
                <a:gd name="connsiteX40" fmla="*/ 2986354 w 5353706"/>
                <a:gd name="connsiteY40" fmla="*/ 1424959 h 1892369"/>
                <a:gd name="connsiteX41" fmla="*/ 2895400 w 5353706"/>
                <a:gd name="connsiteY41" fmla="*/ 1424959 h 1892369"/>
                <a:gd name="connsiteX42" fmla="*/ 2895400 w 5353706"/>
                <a:gd name="connsiteY42" fmla="*/ 1392117 h 1892369"/>
                <a:gd name="connsiteX43" fmla="*/ 2865082 w 5353706"/>
                <a:gd name="connsiteY43" fmla="*/ 1392117 h 1892369"/>
                <a:gd name="connsiteX44" fmla="*/ 2865082 w 5353706"/>
                <a:gd name="connsiteY44" fmla="*/ 1374429 h 1892369"/>
                <a:gd name="connsiteX45" fmla="*/ 2837288 w 5353706"/>
                <a:gd name="connsiteY45" fmla="*/ 1374429 h 1892369"/>
                <a:gd name="connsiteX46" fmla="*/ 2837288 w 5353706"/>
                <a:gd name="connsiteY46" fmla="*/ 1361799 h 1892369"/>
                <a:gd name="connsiteX47" fmla="*/ 2779176 w 5353706"/>
                <a:gd name="connsiteY47" fmla="*/ 1361799 h 1892369"/>
                <a:gd name="connsiteX48" fmla="*/ 2779176 w 5353706"/>
                <a:gd name="connsiteY48" fmla="*/ 1344111 h 1892369"/>
                <a:gd name="connsiteX49" fmla="*/ 2751382 w 5353706"/>
                <a:gd name="connsiteY49" fmla="*/ 1344111 h 1892369"/>
                <a:gd name="connsiteX50" fmla="*/ 2751382 w 5353706"/>
                <a:gd name="connsiteY50" fmla="*/ 1311269 h 1892369"/>
                <a:gd name="connsiteX51" fmla="*/ 2650322 w 5353706"/>
                <a:gd name="connsiteY51" fmla="*/ 1311269 h 1892369"/>
                <a:gd name="connsiteX52" fmla="*/ 2650322 w 5353706"/>
                <a:gd name="connsiteY52" fmla="*/ 1288533 h 1892369"/>
                <a:gd name="connsiteX53" fmla="*/ 2587162 w 5353706"/>
                <a:gd name="connsiteY53" fmla="*/ 1288533 h 1892369"/>
                <a:gd name="connsiteX54" fmla="*/ 2587162 w 5353706"/>
                <a:gd name="connsiteY54" fmla="*/ 1263263 h 1892369"/>
                <a:gd name="connsiteX55" fmla="*/ 2566950 w 5353706"/>
                <a:gd name="connsiteY55" fmla="*/ 1263263 h 1892369"/>
                <a:gd name="connsiteX56" fmla="*/ 2566950 w 5353706"/>
                <a:gd name="connsiteY56" fmla="*/ 1240527 h 1892369"/>
                <a:gd name="connsiteX57" fmla="*/ 2518943 w 5353706"/>
                <a:gd name="connsiteY57" fmla="*/ 1240527 h 1892369"/>
                <a:gd name="connsiteX58" fmla="*/ 2518943 w 5353706"/>
                <a:gd name="connsiteY58" fmla="*/ 1217781 h 1892369"/>
                <a:gd name="connsiteX59" fmla="*/ 2473471 w 5353706"/>
                <a:gd name="connsiteY59" fmla="*/ 1217781 h 1892369"/>
                <a:gd name="connsiteX60" fmla="*/ 2473471 w 5353706"/>
                <a:gd name="connsiteY60" fmla="*/ 1192521 h 1892369"/>
                <a:gd name="connsiteX61" fmla="*/ 2407777 w 5353706"/>
                <a:gd name="connsiteY61" fmla="*/ 1192521 h 1892369"/>
                <a:gd name="connsiteX62" fmla="*/ 2407777 w 5353706"/>
                <a:gd name="connsiteY62" fmla="*/ 1154621 h 1892369"/>
                <a:gd name="connsiteX63" fmla="*/ 2382517 w 5353706"/>
                <a:gd name="connsiteY63" fmla="*/ 1154621 h 1892369"/>
                <a:gd name="connsiteX64" fmla="*/ 2382517 w 5353706"/>
                <a:gd name="connsiteY64" fmla="*/ 1136933 h 1892369"/>
                <a:gd name="connsiteX65" fmla="*/ 2321881 w 5353706"/>
                <a:gd name="connsiteY65" fmla="*/ 1136933 h 1892369"/>
                <a:gd name="connsiteX66" fmla="*/ 2321881 w 5353706"/>
                <a:gd name="connsiteY66" fmla="*/ 1116721 h 1892369"/>
                <a:gd name="connsiteX67" fmla="*/ 2306717 w 5353706"/>
                <a:gd name="connsiteY67" fmla="*/ 1116721 h 1892369"/>
                <a:gd name="connsiteX68" fmla="*/ 2306717 w 5353706"/>
                <a:gd name="connsiteY68" fmla="*/ 1091460 h 1892369"/>
                <a:gd name="connsiteX69" fmla="*/ 2246081 w 5353706"/>
                <a:gd name="connsiteY69" fmla="*/ 1091460 h 1892369"/>
                <a:gd name="connsiteX70" fmla="*/ 2246081 w 5353706"/>
                <a:gd name="connsiteY70" fmla="*/ 1088936 h 1892369"/>
                <a:gd name="connsiteX71" fmla="*/ 2220811 w 5353706"/>
                <a:gd name="connsiteY71" fmla="*/ 1088936 h 1892369"/>
                <a:gd name="connsiteX72" fmla="*/ 2220811 w 5353706"/>
                <a:gd name="connsiteY72" fmla="*/ 1066190 h 1892369"/>
                <a:gd name="connsiteX73" fmla="*/ 2107121 w 5353706"/>
                <a:gd name="connsiteY73" fmla="*/ 1066190 h 1892369"/>
                <a:gd name="connsiteX74" fmla="*/ 2107121 w 5353706"/>
                <a:gd name="connsiteY74" fmla="*/ 1025766 h 1892369"/>
                <a:gd name="connsiteX75" fmla="*/ 1968160 w 5353706"/>
                <a:gd name="connsiteY75" fmla="*/ 1025766 h 1892369"/>
                <a:gd name="connsiteX76" fmla="*/ 1968160 w 5353706"/>
                <a:gd name="connsiteY76" fmla="*/ 990400 h 1892369"/>
                <a:gd name="connsiteX77" fmla="*/ 1849412 w 5353706"/>
                <a:gd name="connsiteY77" fmla="*/ 990400 h 1892369"/>
                <a:gd name="connsiteX78" fmla="*/ 1849412 w 5353706"/>
                <a:gd name="connsiteY78" fmla="*/ 965130 h 1892369"/>
                <a:gd name="connsiteX79" fmla="*/ 1806464 w 5353706"/>
                <a:gd name="connsiteY79" fmla="*/ 965130 h 1892369"/>
                <a:gd name="connsiteX80" fmla="*/ 1806464 w 5353706"/>
                <a:gd name="connsiteY80" fmla="*/ 937340 h 1892369"/>
                <a:gd name="connsiteX81" fmla="*/ 1783728 w 5353706"/>
                <a:gd name="connsiteY81" fmla="*/ 937340 h 1892369"/>
                <a:gd name="connsiteX82" fmla="*/ 1783728 w 5353706"/>
                <a:gd name="connsiteY82" fmla="*/ 917128 h 1892369"/>
                <a:gd name="connsiteX83" fmla="*/ 1763516 w 5353706"/>
                <a:gd name="connsiteY83" fmla="*/ 917128 h 1892369"/>
                <a:gd name="connsiteX84" fmla="*/ 1763516 w 5353706"/>
                <a:gd name="connsiteY84" fmla="*/ 907022 h 1892369"/>
                <a:gd name="connsiteX85" fmla="*/ 1728140 w 5353706"/>
                <a:gd name="connsiteY85" fmla="*/ 907022 h 1892369"/>
                <a:gd name="connsiteX86" fmla="*/ 1728140 w 5353706"/>
                <a:gd name="connsiteY86" fmla="*/ 881757 h 1892369"/>
                <a:gd name="connsiteX87" fmla="*/ 1647292 w 5353706"/>
                <a:gd name="connsiteY87" fmla="*/ 881757 h 1892369"/>
                <a:gd name="connsiteX88" fmla="*/ 1647292 w 5353706"/>
                <a:gd name="connsiteY88" fmla="*/ 861545 h 1892369"/>
                <a:gd name="connsiteX89" fmla="*/ 1606868 w 5353706"/>
                <a:gd name="connsiteY89" fmla="*/ 861545 h 1892369"/>
                <a:gd name="connsiteX90" fmla="*/ 1606868 w 5353706"/>
                <a:gd name="connsiteY90" fmla="*/ 846385 h 1892369"/>
                <a:gd name="connsiteX91" fmla="*/ 1584131 w 5353706"/>
                <a:gd name="connsiteY91" fmla="*/ 846385 h 1892369"/>
                <a:gd name="connsiteX92" fmla="*/ 1584131 w 5353706"/>
                <a:gd name="connsiteY92" fmla="*/ 836279 h 1892369"/>
                <a:gd name="connsiteX93" fmla="*/ 1538649 w 5353706"/>
                <a:gd name="connsiteY93" fmla="*/ 836279 h 1892369"/>
                <a:gd name="connsiteX94" fmla="*/ 1538649 w 5353706"/>
                <a:gd name="connsiteY94" fmla="*/ 811014 h 1892369"/>
                <a:gd name="connsiteX95" fmla="*/ 1498225 w 5353706"/>
                <a:gd name="connsiteY95" fmla="*/ 811014 h 1892369"/>
                <a:gd name="connsiteX96" fmla="*/ 1498225 w 5353706"/>
                <a:gd name="connsiteY96" fmla="*/ 790802 h 1892369"/>
                <a:gd name="connsiteX97" fmla="*/ 1488119 w 5353706"/>
                <a:gd name="connsiteY97" fmla="*/ 790802 h 1892369"/>
                <a:gd name="connsiteX98" fmla="*/ 1488119 w 5353706"/>
                <a:gd name="connsiteY98" fmla="*/ 765537 h 1892369"/>
                <a:gd name="connsiteX99" fmla="*/ 1422435 w 5353706"/>
                <a:gd name="connsiteY99" fmla="*/ 765537 h 1892369"/>
                <a:gd name="connsiteX100" fmla="*/ 1422435 w 5353706"/>
                <a:gd name="connsiteY100" fmla="*/ 747851 h 1892369"/>
                <a:gd name="connsiteX101" fmla="*/ 1394641 w 5353706"/>
                <a:gd name="connsiteY101" fmla="*/ 747851 h 1892369"/>
                <a:gd name="connsiteX102" fmla="*/ 1394641 w 5353706"/>
                <a:gd name="connsiteY102" fmla="*/ 732692 h 1892369"/>
                <a:gd name="connsiteX103" fmla="*/ 1374429 w 5353706"/>
                <a:gd name="connsiteY103" fmla="*/ 732692 h 1892369"/>
                <a:gd name="connsiteX104" fmla="*/ 1374429 w 5353706"/>
                <a:gd name="connsiteY104" fmla="*/ 712480 h 1892369"/>
                <a:gd name="connsiteX105" fmla="*/ 1344111 w 5353706"/>
                <a:gd name="connsiteY105" fmla="*/ 712480 h 1892369"/>
                <a:gd name="connsiteX106" fmla="*/ 1344111 w 5353706"/>
                <a:gd name="connsiteY106" fmla="*/ 687214 h 1892369"/>
                <a:gd name="connsiteX107" fmla="*/ 1303687 w 5353706"/>
                <a:gd name="connsiteY107" fmla="*/ 687214 h 1892369"/>
                <a:gd name="connsiteX108" fmla="*/ 1303687 w 5353706"/>
                <a:gd name="connsiteY108" fmla="*/ 669528 h 1892369"/>
                <a:gd name="connsiteX109" fmla="*/ 1283475 w 5353706"/>
                <a:gd name="connsiteY109" fmla="*/ 669528 h 1892369"/>
                <a:gd name="connsiteX110" fmla="*/ 1283475 w 5353706"/>
                <a:gd name="connsiteY110" fmla="*/ 636683 h 1892369"/>
                <a:gd name="connsiteX111" fmla="*/ 1232945 w 5353706"/>
                <a:gd name="connsiteY111" fmla="*/ 636683 h 1892369"/>
                <a:gd name="connsiteX112" fmla="*/ 1232945 w 5353706"/>
                <a:gd name="connsiteY112" fmla="*/ 621524 h 1892369"/>
                <a:gd name="connsiteX113" fmla="*/ 1220315 w 5353706"/>
                <a:gd name="connsiteY113" fmla="*/ 621524 h 1892369"/>
                <a:gd name="connsiteX114" fmla="*/ 1220315 w 5353706"/>
                <a:gd name="connsiteY114" fmla="*/ 606365 h 1892369"/>
                <a:gd name="connsiteX115" fmla="*/ 1192521 w 5353706"/>
                <a:gd name="connsiteY115" fmla="*/ 606365 h 1892369"/>
                <a:gd name="connsiteX116" fmla="*/ 1192521 w 5353706"/>
                <a:gd name="connsiteY116" fmla="*/ 568468 h 1892369"/>
                <a:gd name="connsiteX117" fmla="*/ 1111672 w 5353706"/>
                <a:gd name="connsiteY117" fmla="*/ 568468 h 1892369"/>
                <a:gd name="connsiteX118" fmla="*/ 1111672 w 5353706"/>
                <a:gd name="connsiteY118" fmla="*/ 548255 h 1892369"/>
                <a:gd name="connsiteX119" fmla="*/ 1043454 w 5353706"/>
                <a:gd name="connsiteY119" fmla="*/ 548255 h 1892369"/>
                <a:gd name="connsiteX120" fmla="*/ 1043454 w 5353706"/>
                <a:gd name="connsiteY120" fmla="*/ 528043 h 1892369"/>
                <a:gd name="connsiteX121" fmla="*/ 1023242 w 5353706"/>
                <a:gd name="connsiteY121" fmla="*/ 528043 h 1892369"/>
                <a:gd name="connsiteX122" fmla="*/ 1023242 w 5353706"/>
                <a:gd name="connsiteY122" fmla="*/ 490145 h 1892369"/>
                <a:gd name="connsiteX123" fmla="*/ 980294 w 5353706"/>
                <a:gd name="connsiteY123" fmla="*/ 490145 h 1892369"/>
                <a:gd name="connsiteX124" fmla="*/ 980294 w 5353706"/>
                <a:gd name="connsiteY124" fmla="*/ 469933 h 1892369"/>
                <a:gd name="connsiteX125" fmla="*/ 962606 w 5353706"/>
                <a:gd name="connsiteY125" fmla="*/ 469933 h 1892369"/>
                <a:gd name="connsiteX126" fmla="*/ 962606 w 5353706"/>
                <a:gd name="connsiteY126" fmla="*/ 449721 h 1892369"/>
                <a:gd name="connsiteX127" fmla="*/ 939867 w 5353706"/>
                <a:gd name="connsiteY127" fmla="*/ 449721 h 1892369"/>
                <a:gd name="connsiteX128" fmla="*/ 939867 w 5353706"/>
                <a:gd name="connsiteY128" fmla="*/ 419403 h 1892369"/>
                <a:gd name="connsiteX129" fmla="*/ 894390 w 5353706"/>
                <a:gd name="connsiteY129" fmla="*/ 419403 h 1892369"/>
                <a:gd name="connsiteX130" fmla="*/ 894390 w 5353706"/>
                <a:gd name="connsiteY130" fmla="*/ 399190 h 1892369"/>
                <a:gd name="connsiteX131" fmla="*/ 843860 w 5353706"/>
                <a:gd name="connsiteY131" fmla="*/ 399190 h 1892369"/>
                <a:gd name="connsiteX132" fmla="*/ 843860 w 5353706"/>
                <a:gd name="connsiteY132" fmla="*/ 368872 h 1892369"/>
                <a:gd name="connsiteX133" fmla="*/ 813541 w 5353706"/>
                <a:gd name="connsiteY133" fmla="*/ 368872 h 1892369"/>
                <a:gd name="connsiteX134" fmla="*/ 813541 w 5353706"/>
                <a:gd name="connsiteY134" fmla="*/ 351187 h 1892369"/>
                <a:gd name="connsiteX135" fmla="*/ 745325 w 5353706"/>
                <a:gd name="connsiteY135" fmla="*/ 351187 h 1892369"/>
                <a:gd name="connsiteX136" fmla="*/ 745325 w 5353706"/>
                <a:gd name="connsiteY136" fmla="*/ 323395 h 1892369"/>
                <a:gd name="connsiteX137" fmla="*/ 717533 w 5353706"/>
                <a:gd name="connsiteY137" fmla="*/ 323395 h 1892369"/>
                <a:gd name="connsiteX138" fmla="*/ 717533 w 5353706"/>
                <a:gd name="connsiteY138" fmla="*/ 305709 h 1892369"/>
                <a:gd name="connsiteX139" fmla="*/ 699848 w 5353706"/>
                <a:gd name="connsiteY139" fmla="*/ 305709 h 1892369"/>
                <a:gd name="connsiteX140" fmla="*/ 699848 w 5353706"/>
                <a:gd name="connsiteY140" fmla="*/ 282970 h 1892369"/>
                <a:gd name="connsiteX141" fmla="*/ 651843 w 5353706"/>
                <a:gd name="connsiteY141" fmla="*/ 282970 h 1892369"/>
                <a:gd name="connsiteX142" fmla="*/ 651843 w 5353706"/>
                <a:gd name="connsiteY142" fmla="*/ 262758 h 1892369"/>
                <a:gd name="connsiteX143" fmla="*/ 611419 w 5353706"/>
                <a:gd name="connsiteY143" fmla="*/ 262758 h 1892369"/>
                <a:gd name="connsiteX144" fmla="*/ 611419 w 5353706"/>
                <a:gd name="connsiteY144" fmla="*/ 245073 h 1892369"/>
                <a:gd name="connsiteX145" fmla="*/ 558362 w 5353706"/>
                <a:gd name="connsiteY145" fmla="*/ 245073 h 1892369"/>
                <a:gd name="connsiteX146" fmla="*/ 558362 w 5353706"/>
                <a:gd name="connsiteY146" fmla="*/ 224861 h 1892369"/>
                <a:gd name="connsiteX147" fmla="*/ 543203 w 5353706"/>
                <a:gd name="connsiteY147" fmla="*/ 224861 h 1892369"/>
                <a:gd name="connsiteX148" fmla="*/ 543203 w 5353706"/>
                <a:gd name="connsiteY148" fmla="*/ 197069 h 1892369"/>
                <a:gd name="connsiteX149" fmla="*/ 487619 w 5353706"/>
                <a:gd name="connsiteY149" fmla="*/ 197069 h 1892369"/>
                <a:gd name="connsiteX150" fmla="*/ 487619 w 5353706"/>
                <a:gd name="connsiteY150" fmla="*/ 174330 h 1892369"/>
                <a:gd name="connsiteX151" fmla="*/ 444669 w 5353706"/>
                <a:gd name="connsiteY151" fmla="*/ 174330 h 1892369"/>
                <a:gd name="connsiteX152" fmla="*/ 444669 w 5353706"/>
                <a:gd name="connsiteY152" fmla="*/ 151591 h 1892369"/>
                <a:gd name="connsiteX153" fmla="*/ 381506 w 5353706"/>
                <a:gd name="connsiteY153" fmla="*/ 151591 h 1892369"/>
                <a:gd name="connsiteX154" fmla="*/ 381506 w 5353706"/>
                <a:gd name="connsiteY154" fmla="*/ 126326 h 1892369"/>
                <a:gd name="connsiteX155" fmla="*/ 348661 w 5353706"/>
                <a:gd name="connsiteY155" fmla="*/ 126326 h 1892369"/>
                <a:gd name="connsiteX156" fmla="*/ 348661 w 5353706"/>
                <a:gd name="connsiteY156" fmla="*/ 80849 h 1892369"/>
                <a:gd name="connsiteX157" fmla="*/ 267812 w 5353706"/>
                <a:gd name="connsiteY157" fmla="*/ 80849 h 1892369"/>
                <a:gd name="connsiteX158" fmla="*/ 267812 w 5353706"/>
                <a:gd name="connsiteY158" fmla="*/ 53057 h 1892369"/>
                <a:gd name="connsiteX159" fmla="*/ 179383 w 5353706"/>
                <a:gd name="connsiteY159" fmla="*/ 53057 h 1892369"/>
                <a:gd name="connsiteX160" fmla="*/ 179383 w 5353706"/>
                <a:gd name="connsiteY160" fmla="*/ 25266 h 1892369"/>
                <a:gd name="connsiteX161" fmla="*/ 101061 w 5353706"/>
                <a:gd name="connsiteY161" fmla="*/ 25266 h 1892369"/>
                <a:gd name="connsiteX162" fmla="*/ 101061 w 5353706"/>
                <a:gd name="connsiteY162" fmla="*/ 12633 h 1892369"/>
                <a:gd name="connsiteX163" fmla="*/ 50531 w 5353706"/>
                <a:gd name="connsiteY163" fmla="*/ 12633 h 1892369"/>
                <a:gd name="connsiteX164" fmla="*/ 50531 w 5353706"/>
                <a:gd name="connsiteY164" fmla="*/ 0 h 1892369"/>
                <a:gd name="connsiteX165" fmla="*/ 0 w 5353706"/>
                <a:gd name="connsiteY165" fmla="*/ 0 h 189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5353706" h="1892369">
                  <a:moveTo>
                    <a:pt x="5353707" y="1892370"/>
                  </a:moveTo>
                  <a:lnTo>
                    <a:pt x="4749870" y="1892370"/>
                  </a:lnTo>
                  <a:lnTo>
                    <a:pt x="4749870" y="1862052"/>
                  </a:lnTo>
                  <a:lnTo>
                    <a:pt x="4719552" y="1862052"/>
                  </a:lnTo>
                  <a:lnTo>
                    <a:pt x="4719552" y="1793834"/>
                  </a:lnTo>
                  <a:lnTo>
                    <a:pt x="4474474" y="1793834"/>
                  </a:lnTo>
                  <a:lnTo>
                    <a:pt x="4474474" y="1778670"/>
                  </a:lnTo>
                  <a:lnTo>
                    <a:pt x="4429001" y="1778670"/>
                  </a:lnTo>
                  <a:lnTo>
                    <a:pt x="4429001" y="1750886"/>
                  </a:lnTo>
                  <a:lnTo>
                    <a:pt x="4287517" y="1750886"/>
                  </a:lnTo>
                  <a:lnTo>
                    <a:pt x="4287517" y="1740780"/>
                  </a:lnTo>
                  <a:lnTo>
                    <a:pt x="4242035" y="1740780"/>
                  </a:lnTo>
                  <a:lnTo>
                    <a:pt x="4242035" y="1728140"/>
                  </a:lnTo>
                  <a:lnTo>
                    <a:pt x="4171293" y="1728140"/>
                  </a:lnTo>
                  <a:lnTo>
                    <a:pt x="4171293" y="1695298"/>
                  </a:lnTo>
                  <a:lnTo>
                    <a:pt x="3989385" y="1695298"/>
                  </a:lnTo>
                  <a:lnTo>
                    <a:pt x="3989385" y="1662455"/>
                  </a:lnTo>
                  <a:lnTo>
                    <a:pt x="3941378" y="1662455"/>
                  </a:lnTo>
                  <a:lnTo>
                    <a:pt x="3941378" y="1634661"/>
                  </a:lnTo>
                  <a:lnTo>
                    <a:pt x="3756946" y="1634661"/>
                  </a:lnTo>
                  <a:lnTo>
                    <a:pt x="3756946" y="1622031"/>
                  </a:lnTo>
                  <a:lnTo>
                    <a:pt x="3703882" y="1622031"/>
                  </a:lnTo>
                  <a:lnTo>
                    <a:pt x="3703882" y="1599295"/>
                  </a:lnTo>
                  <a:lnTo>
                    <a:pt x="3552292" y="1599295"/>
                  </a:lnTo>
                  <a:lnTo>
                    <a:pt x="3552292" y="1566443"/>
                  </a:lnTo>
                  <a:lnTo>
                    <a:pt x="3519450" y="1566443"/>
                  </a:lnTo>
                  <a:lnTo>
                    <a:pt x="3519450" y="1551289"/>
                  </a:lnTo>
                  <a:lnTo>
                    <a:pt x="3453756" y="1551289"/>
                  </a:lnTo>
                  <a:lnTo>
                    <a:pt x="3453756" y="1528544"/>
                  </a:lnTo>
                  <a:lnTo>
                    <a:pt x="3393119" y="1528544"/>
                  </a:lnTo>
                  <a:lnTo>
                    <a:pt x="3393119" y="1510865"/>
                  </a:lnTo>
                  <a:lnTo>
                    <a:pt x="3292059" y="1510865"/>
                  </a:lnTo>
                  <a:lnTo>
                    <a:pt x="3292059" y="1495701"/>
                  </a:lnTo>
                  <a:lnTo>
                    <a:pt x="3271847" y="1495701"/>
                  </a:lnTo>
                  <a:lnTo>
                    <a:pt x="3271847" y="1467907"/>
                  </a:lnTo>
                  <a:lnTo>
                    <a:pt x="3213745" y="1467907"/>
                  </a:lnTo>
                  <a:lnTo>
                    <a:pt x="3213745" y="1450229"/>
                  </a:lnTo>
                  <a:lnTo>
                    <a:pt x="3077309" y="1450229"/>
                  </a:lnTo>
                  <a:lnTo>
                    <a:pt x="3077309" y="1445171"/>
                  </a:lnTo>
                  <a:lnTo>
                    <a:pt x="2986354" y="1445171"/>
                  </a:lnTo>
                  <a:lnTo>
                    <a:pt x="2986354" y="1424959"/>
                  </a:lnTo>
                  <a:lnTo>
                    <a:pt x="2895400" y="1424959"/>
                  </a:lnTo>
                  <a:lnTo>
                    <a:pt x="2895400" y="1392117"/>
                  </a:lnTo>
                  <a:lnTo>
                    <a:pt x="2865082" y="1392117"/>
                  </a:lnTo>
                  <a:lnTo>
                    <a:pt x="2865082" y="1374429"/>
                  </a:lnTo>
                  <a:lnTo>
                    <a:pt x="2837288" y="1374429"/>
                  </a:lnTo>
                  <a:lnTo>
                    <a:pt x="2837288" y="1361799"/>
                  </a:lnTo>
                  <a:lnTo>
                    <a:pt x="2779176" y="1361799"/>
                  </a:lnTo>
                  <a:lnTo>
                    <a:pt x="2779176" y="1344111"/>
                  </a:lnTo>
                  <a:lnTo>
                    <a:pt x="2751382" y="1344111"/>
                  </a:lnTo>
                  <a:lnTo>
                    <a:pt x="2751382" y="1311269"/>
                  </a:lnTo>
                  <a:lnTo>
                    <a:pt x="2650322" y="1311269"/>
                  </a:lnTo>
                  <a:lnTo>
                    <a:pt x="2650322" y="1288533"/>
                  </a:lnTo>
                  <a:lnTo>
                    <a:pt x="2587162" y="1288533"/>
                  </a:lnTo>
                  <a:lnTo>
                    <a:pt x="2587162" y="1263263"/>
                  </a:lnTo>
                  <a:lnTo>
                    <a:pt x="2566950" y="1263263"/>
                  </a:lnTo>
                  <a:lnTo>
                    <a:pt x="2566950" y="1240527"/>
                  </a:lnTo>
                  <a:lnTo>
                    <a:pt x="2518943" y="1240527"/>
                  </a:lnTo>
                  <a:lnTo>
                    <a:pt x="2518943" y="1217781"/>
                  </a:lnTo>
                  <a:lnTo>
                    <a:pt x="2473471" y="1217781"/>
                  </a:lnTo>
                  <a:lnTo>
                    <a:pt x="2473471" y="1192521"/>
                  </a:lnTo>
                  <a:lnTo>
                    <a:pt x="2407777" y="1192521"/>
                  </a:lnTo>
                  <a:lnTo>
                    <a:pt x="2407777" y="1154621"/>
                  </a:lnTo>
                  <a:lnTo>
                    <a:pt x="2382517" y="1154621"/>
                  </a:lnTo>
                  <a:lnTo>
                    <a:pt x="2382517" y="1136933"/>
                  </a:lnTo>
                  <a:lnTo>
                    <a:pt x="2321881" y="1136933"/>
                  </a:lnTo>
                  <a:lnTo>
                    <a:pt x="2321881" y="1116721"/>
                  </a:lnTo>
                  <a:lnTo>
                    <a:pt x="2306717" y="1116721"/>
                  </a:lnTo>
                  <a:lnTo>
                    <a:pt x="2306717" y="1091460"/>
                  </a:lnTo>
                  <a:lnTo>
                    <a:pt x="2246081" y="1091460"/>
                  </a:lnTo>
                  <a:lnTo>
                    <a:pt x="2246081" y="1088936"/>
                  </a:lnTo>
                  <a:lnTo>
                    <a:pt x="2220811" y="1088936"/>
                  </a:lnTo>
                  <a:lnTo>
                    <a:pt x="2220811" y="1066190"/>
                  </a:lnTo>
                  <a:lnTo>
                    <a:pt x="2107121" y="1066190"/>
                  </a:lnTo>
                  <a:lnTo>
                    <a:pt x="2107121" y="1025766"/>
                  </a:lnTo>
                  <a:lnTo>
                    <a:pt x="1968160" y="1025766"/>
                  </a:lnTo>
                  <a:lnTo>
                    <a:pt x="1968160" y="990400"/>
                  </a:lnTo>
                  <a:lnTo>
                    <a:pt x="1849412" y="990400"/>
                  </a:lnTo>
                  <a:lnTo>
                    <a:pt x="1849412" y="965130"/>
                  </a:lnTo>
                  <a:lnTo>
                    <a:pt x="1806464" y="965130"/>
                  </a:lnTo>
                  <a:lnTo>
                    <a:pt x="1806464" y="937340"/>
                  </a:lnTo>
                  <a:lnTo>
                    <a:pt x="1783728" y="937340"/>
                  </a:lnTo>
                  <a:lnTo>
                    <a:pt x="1783728" y="917128"/>
                  </a:lnTo>
                  <a:lnTo>
                    <a:pt x="1763516" y="917128"/>
                  </a:lnTo>
                  <a:lnTo>
                    <a:pt x="1763516" y="907022"/>
                  </a:lnTo>
                  <a:lnTo>
                    <a:pt x="1728140" y="907022"/>
                  </a:lnTo>
                  <a:lnTo>
                    <a:pt x="1728140" y="881757"/>
                  </a:lnTo>
                  <a:lnTo>
                    <a:pt x="1647292" y="881757"/>
                  </a:lnTo>
                  <a:lnTo>
                    <a:pt x="1647292" y="861545"/>
                  </a:lnTo>
                  <a:lnTo>
                    <a:pt x="1606868" y="861545"/>
                  </a:lnTo>
                  <a:lnTo>
                    <a:pt x="1606868" y="846385"/>
                  </a:lnTo>
                  <a:lnTo>
                    <a:pt x="1584131" y="846385"/>
                  </a:lnTo>
                  <a:lnTo>
                    <a:pt x="1584131" y="836279"/>
                  </a:lnTo>
                  <a:lnTo>
                    <a:pt x="1538649" y="836279"/>
                  </a:lnTo>
                  <a:lnTo>
                    <a:pt x="1538649" y="811014"/>
                  </a:lnTo>
                  <a:lnTo>
                    <a:pt x="1498225" y="811014"/>
                  </a:lnTo>
                  <a:lnTo>
                    <a:pt x="1498225" y="790802"/>
                  </a:lnTo>
                  <a:lnTo>
                    <a:pt x="1488119" y="790802"/>
                  </a:lnTo>
                  <a:lnTo>
                    <a:pt x="1488119" y="765537"/>
                  </a:lnTo>
                  <a:lnTo>
                    <a:pt x="1422435" y="765537"/>
                  </a:lnTo>
                  <a:lnTo>
                    <a:pt x="1422435" y="747851"/>
                  </a:lnTo>
                  <a:lnTo>
                    <a:pt x="1394641" y="747851"/>
                  </a:lnTo>
                  <a:lnTo>
                    <a:pt x="1394641" y="732692"/>
                  </a:lnTo>
                  <a:lnTo>
                    <a:pt x="1374429" y="732692"/>
                  </a:lnTo>
                  <a:lnTo>
                    <a:pt x="1374429" y="712480"/>
                  </a:lnTo>
                  <a:lnTo>
                    <a:pt x="1344111" y="712480"/>
                  </a:lnTo>
                  <a:lnTo>
                    <a:pt x="1344111" y="687214"/>
                  </a:lnTo>
                  <a:lnTo>
                    <a:pt x="1303687" y="687214"/>
                  </a:lnTo>
                  <a:lnTo>
                    <a:pt x="1303687" y="669528"/>
                  </a:lnTo>
                  <a:lnTo>
                    <a:pt x="1283475" y="669528"/>
                  </a:lnTo>
                  <a:lnTo>
                    <a:pt x="1283475" y="636683"/>
                  </a:lnTo>
                  <a:lnTo>
                    <a:pt x="1232945" y="636683"/>
                  </a:lnTo>
                  <a:lnTo>
                    <a:pt x="1232945" y="621524"/>
                  </a:lnTo>
                  <a:lnTo>
                    <a:pt x="1220315" y="621524"/>
                  </a:lnTo>
                  <a:lnTo>
                    <a:pt x="1220315" y="606365"/>
                  </a:lnTo>
                  <a:lnTo>
                    <a:pt x="1192521" y="606365"/>
                  </a:lnTo>
                  <a:lnTo>
                    <a:pt x="1192521" y="568468"/>
                  </a:lnTo>
                  <a:lnTo>
                    <a:pt x="1111672" y="568468"/>
                  </a:lnTo>
                  <a:lnTo>
                    <a:pt x="1111672" y="548255"/>
                  </a:lnTo>
                  <a:lnTo>
                    <a:pt x="1043454" y="548255"/>
                  </a:lnTo>
                  <a:lnTo>
                    <a:pt x="1043454" y="528043"/>
                  </a:lnTo>
                  <a:lnTo>
                    <a:pt x="1023242" y="528043"/>
                  </a:lnTo>
                  <a:lnTo>
                    <a:pt x="1023242" y="490145"/>
                  </a:lnTo>
                  <a:lnTo>
                    <a:pt x="980294" y="490145"/>
                  </a:lnTo>
                  <a:lnTo>
                    <a:pt x="980294" y="469933"/>
                  </a:lnTo>
                  <a:lnTo>
                    <a:pt x="962606" y="469933"/>
                  </a:lnTo>
                  <a:lnTo>
                    <a:pt x="962606" y="449721"/>
                  </a:lnTo>
                  <a:lnTo>
                    <a:pt x="939867" y="449721"/>
                  </a:lnTo>
                  <a:lnTo>
                    <a:pt x="939867" y="419403"/>
                  </a:lnTo>
                  <a:lnTo>
                    <a:pt x="894390" y="419403"/>
                  </a:lnTo>
                  <a:lnTo>
                    <a:pt x="894390" y="399190"/>
                  </a:lnTo>
                  <a:lnTo>
                    <a:pt x="843860" y="399190"/>
                  </a:lnTo>
                  <a:lnTo>
                    <a:pt x="843860" y="368872"/>
                  </a:lnTo>
                  <a:lnTo>
                    <a:pt x="813541" y="368872"/>
                  </a:lnTo>
                  <a:lnTo>
                    <a:pt x="813541" y="351187"/>
                  </a:lnTo>
                  <a:lnTo>
                    <a:pt x="745325" y="351187"/>
                  </a:lnTo>
                  <a:lnTo>
                    <a:pt x="745325" y="323395"/>
                  </a:lnTo>
                  <a:lnTo>
                    <a:pt x="717533" y="323395"/>
                  </a:lnTo>
                  <a:lnTo>
                    <a:pt x="717533" y="305709"/>
                  </a:lnTo>
                  <a:lnTo>
                    <a:pt x="699848" y="305709"/>
                  </a:lnTo>
                  <a:lnTo>
                    <a:pt x="699848" y="282970"/>
                  </a:lnTo>
                  <a:lnTo>
                    <a:pt x="651843" y="282970"/>
                  </a:lnTo>
                  <a:lnTo>
                    <a:pt x="651843" y="262758"/>
                  </a:lnTo>
                  <a:lnTo>
                    <a:pt x="611419" y="262758"/>
                  </a:lnTo>
                  <a:lnTo>
                    <a:pt x="611419" y="245073"/>
                  </a:lnTo>
                  <a:lnTo>
                    <a:pt x="558362" y="245073"/>
                  </a:lnTo>
                  <a:lnTo>
                    <a:pt x="558362" y="224861"/>
                  </a:lnTo>
                  <a:lnTo>
                    <a:pt x="543203" y="224861"/>
                  </a:lnTo>
                  <a:lnTo>
                    <a:pt x="543203" y="197069"/>
                  </a:lnTo>
                  <a:lnTo>
                    <a:pt x="487619" y="197069"/>
                  </a:lnTo>
                  <a:lnTo>
                    <a:pt x="487619" y="174330"/>
                  </a:lnTo>
                  <a:lnTo>
                    <a:pt x="444669" y="174330"/>
                  </a:lnTo>
                  <a:lnTo>
                    <a:pt x="444669" y="151591"/>
                  </a:lnTo>
                  <a:lnTo>
                    <a:pt x="381506" y="151591"/>
                  </a:lnTo>
                  <a:lnTo>
                    <a:pt x="381506" y="126326"/>
                  </a:lnTo>
                  <a:lnTo>
                    <a:pt x="348661" y="126326"/>
                  </a:lnTo>
                  <a:lnTo>
                    <a:pt x="348661" y="80849"/>
                  </a:lnTo>
                  <a:lnTo>
                    <a:pt x="267812" y="80849"/>
                  </a:lnTo>
                  <a:lnTo>
                    <a:pt x="267812" y="53057"/>
                  </a:lnTo>
                  <a:lnTo>
                    <a:pt x="179383" y="53057"/>
                  </a:lnTo>
                  <a:lnTo>
                    <a:pt x="179383" y="25266"/>
                  </a:lnTo>
                  <a:lnTo>
                    <a:pt x="101061" y="25266"/>
                  </a:lnTo>
                  <a:lnTo>
                    <a:pt x="101061" y="12633"/>
                  </a:lnTo>
                  <a:lnTo>
                    <a:pt x="50531" y="12633"/>
                  </a:lnTo>
                  <a:lnTo>
                    <a:pt x="50531"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7" name="Freeform: Shape 420">
              <a:extLst>
                <a:ext uri="{FF2B5EF4-FFF2-40B4-BE49-F238E27FC236}">
                  <a16:creationId xmlns:a16="http://schemas.microsoft.com/office/drawing/2014/main" id="{4DECB1A4-E608-2E05-DC59-6A95896CE04F}"/>
                </a:ext>
              </a:extLst>
            </p:cNvPr>
            <p:cNvSpPr/>
            <p:nvPr/>
          </p:nvSpPr>
          <p:spPr>
            <a:xfrm>
              <a:off x="3725272" y="249853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8" name="Freeform: Shape 421">
              <a:extLst>
                <a:ext uri="{FF2B5EF4-FFF2-40B4-BE49-F238E27FC236}">
                  <a16:creationId xmlns:a16="http://schemas.microsoft.com/office/drawing/2014/main" id="{D710950B-0DF2-1E85-50C7-758E3D67D6B7}"/>
                </a:ext>
              </a:extLst>
            </p:cNvPr>
            <p:cNvSpPr/>
            <p:nvPr/>
          </p:nvSpPr>
          <p:spPr>
            <a:xfrm>
              <a:off x="4544424" y="2993841"/>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9" name="Freeform: Shape 422">
              <a:extLst>
                <a:ext uri="{FF2B5EF4-FFF2-40B4-BE49-F238E27FC236}">
                  <a16:creationId xmlns:a16="http://schemas.microsoft.com/office/drawing/2014/main" id="{698F30F0-BBD1-97D8-6B2A-B96E809D52B5}"/>
                </a:ext>
              </a:extLst>
            </p:cNvPr>
            <p:cNvSpPr/>
            <p:nvPr/>
          </p:nvSpPr>
          <p:spPr>
            <a:xfrm>
              <a:off x="5916024" y="364155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0" name="Freeform: Shape 423">
              <a:extLst>
                <a:ext uri="{FF2B5EF4-FFF2-40B4-BE49-F238E27FC236}">
                  <a16:creationId xmlns:a16="http://schemas.microsoft.com/office/drawing/2014/main" id="{AF7012B3-B899-7208-E629-5CC6BD71784B}"/>
                </a:ext>
              </a:extLst>
            </p:cNvPr>
            <p:cNvSpPr/>
            <p:nvPr/>
          </p:nvSpPr>
          <p:spPr>
            <a:xfrm>
              <a:off x="7039984" y="40035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1" name="Freeform: Shape 424">
              <a:extLst>
                <a:ext uri="{FF2B5EF4-FFF2-40B4-BE49-F238E27FC236}">
                  <a16:creationId xmlns:a16="http://schemas.microsoft.com/office/drawing/2014/main" id="{37EE50B5-A126-5D1B-F5E4-93E3F2EAB4E3}"/>
                </a:ext>
              </a:extLst>
            </p:cNvPr>
            <p:cNvSpPr/>
            <p:nvPr/>
          </p:nvSpPr>
          <p:spPr>
            <a:xfrm>
              <a:off x="7135234" y="40416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2" name="Freeform: Shape 425">
              <a:extLst>
                <a:ext uri="{FF2B5EF4-FFF2-40B4-BE49-F238E27FC236}">
                  <a16:creationId xmlns:a16="http://schemas.microsoft.com/office/drawing/2014/main" id="{D7E74C13-E9C1-B993-E240-F82323FD7BEE}"/>
                </a:ext>
              </a:extLst>
            </p:cNvPr>
            <p:cNvSpPr/>
            <p:nvPr/>
          </p:nvSpPr>
          <p:spPr>
            <a:xfrm>
              <a:off x="7154284" y="40416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3" name="Freeform: Shape 426">
              <a:extLst>
                <a:ext uri="{FF2B5EF4-FFF2-40B4-BE49-F238E27FC236}">
                  <a16:creationId xmlns:a16="http://schemas.microsoft.com/office/drawing/2014/main" id="{6C803FF2-19F8-A218-89AF-9D07F1DBE998}"/>
                </a:ext>
              </a:extLst>
            </p:cNvPr>
            <p:cNvSpPr/>
            <p:nvPr/>
          </p:nvSpPr>
          <p:spPr>
            <a:xfrm>
              <a:off x="7173334" y="40606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4" name="Freeform: Shape 427">
              <a:extLst>
                <a:ext uri="{FF2B5EF4-FFF2-40B4-BE49-F238E27FC236}">
                  <a16:creationId xmlns:a16="http://schemas.microsoft.com/office/drawing/2014/main" id="{46BC1731-945A-0CE3-E308-3A710A61BD54}"/>
                </a:ext>
              </a:extLst>
            </p:cNvPr>
            <p:cNvSpPr/>
            <p:nvPr/>
          </p:nvSpPr>
          <p:spPr>
            <a:xfrm>
              <a:off x="7192384" y="40606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5" name="Freeform: Shape 428">
              <a:extLst>
                <a:ext uri="{FF2B5EF4-FFF2-40B4-BE49-F238E27FC236}">
                  <a16:creationId xmlns:a16="http://schemas.microsoft.com/office/drawing/2014/main" id="{52B96787-F3F5-086E-8B4A-B2B899C5A48F}"/>
                </a:ext>
              </a:extLst>
            </p:cNvPr>
            <p:cNvSpPr/>
            <p:nvPr/>
          </p:nvSpPr>
          <p:spPr>
            <a:xfrm>
              <a:off x="7211434" y="40606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6" name="Freeform: Shape 429">
              <a:extLst>
                <a:ext uri="{FF2B5EF4-FFF2-40B4-BE49-F238E27FC236}">
                  <a16:creationId xmlns:a16="http://schemas.microsoft.com/office/drawing/2014/main" id="{A2E1E71B-F4EF-DCC5-E129-BC4BF23AB813}"/>
                </a:ext>
              </a:extLst>
            </p:cNvPr>
            <p:cNvSpPr/>
            <p:nvPr/>
          </p:nvSpPr>
          <p:spPr>
            <a:xfrm>
              <a:off x="7230484" y="40606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7" name="Freeform: Shape 430">
              <a:extLst>
                <a:ext uri="{FF2B5EF4-FFF2-40B4-BE49-F238E27FC236}">
                  <a16:creationId xmlns:a16="http://schemas.microsoft.com/office/drawing/2014/main" id="{FC25BAE9-D30A-3F94-A1EE-C9A463409427}"/>
                </a:ext>
              </a:extLst>
            </p:cNvPr>
            <p:cNvSpPr/>
            <p:nvPr/>
          </p:nvSpPr>
          <p:spPr>
            <a:xfrm>
              <a:off x="7306684" y="40606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8" name="Freeform: Shape 431">
              <a:extLst>
                <a:ext uri="{FF2B5EF4-FFF2-40B4-BE49-F238E27FC236}">
                  <a16:creationId xmlns:a16="http://schemas.microsoft.com/office/drawing/2014/main" id="{55E85618-C176-403E-8218-FDFEDFE7470B}"/>
                </a:ext>
              </a:extLst>
            </p:cNvPr>
            <p:cNvSpPr/>
            <p:nvPr/>
          </p:nvSpPr>
          <p:spPr>
            <a:xfrm>
              <a:off x="7325734" y="40606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9" name="Freeform: Shape 432">
              <a:extLst>
                <a:ext uri="{FF2B5EF4-FFF2-40B4-BE49-F238E27FC236}">
                  <a16:creationId xmlns:a16="http://schemas.microsoft.com/office/drawing/2014/main" id="{ED938B8D-C53F-C497-A2BF-18F37621506A}"/>
                </a:ext>
              </a:extLst>
            </p:cNvPr>
            <p:cNvSpPr/>
            <p:nvPr/>
          </p:nvSpPr>
          <p:spPr>
            <a:xfrm>
              <a:off x="7344784" y="40606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0" name="Freeform: Shape 433">
              <a:extLst>
                <a:ext uri="{FF2B5EF4-FFF2-40B4-BE49-F238E27FC236}">
                  <a16:creationId xmlns:a16="http://schemas.microsoft.com/office/drawing/2014/main" id="{44EF450D-FB87-12E6-C182-C7748F28AA28}"/>
                </a:ext>
              </a:extLst>
            </p:cNvPr>
            <p:cNvSpPr/>
            <p:nvPr/>
          </p:nvSpPr>
          <p:spPr>
            <a:xfrm>
              <a:off x="7363834" y="4079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1" name="Freeform: Shape 434">
              <a:extLst>
                <a:ext uri="{FF2B5EF4-FFF2-40B4-BE49-F238E27FC236}">
                  <a16:creationId xmlns:a16="http://schemas.microsoft.com/office/drawing/2014/main" id="{CC92CCC8-763D-E291-B1AE-AC0612758B50}"/>
                </a:ext>
              </a:extLst>
            </p:cNvPr>
            <p:cNvSpPr/>
            <p:nvPr/>
          </p:nvSpPr>
          <p:spPr>
            <a:xfrm>
              <a:off x="7382884" y="4079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2" name="Freeform: Shape 435">
              <a:extLst>
                <a:ext uri="{FF2B5EF4-FFF2-40B4-BE49-F238E27FC236}">
                  <a16:creationId xmlns:a16="http://schemas.microsoft.com/office/drawing/2014/main" id="{0D2E3098-729D-B3EE-87BB-23A736600E49}"/>
                </a:ext>
              </a:extLst>
            </p:cNvPr>
            <p:cNvSpPr/>
            <p:nvPr/>
          </p:nvSpPr>
          <p:spPr>
            <a:xfrm>
              <a:off x="7401934" y="4079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3" name="Freeform: Shape 436">
              <a:extLst>
                <a:ext uri="{FF2B5EF4-FFF2-40B4-BE49-F238E27FC236}">
                  <a16:creationId xmlns:a16="http://schemas.microsoft.com/office/drawing/2014/main" id="{9B3BB9B2-28DD-8B8E-ADC0-A04A7A28A05B}"/>
                </a:ext>
              </a:extLst>
            </p:cNvPr>
            <p:cNvSpPr/>
            <p:nvPr/>
          </p:nvSpPr>
          <p:spPr>
            <a:xfrm>
              <a:off x="7420984" y="41178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4" name="Freeform: Shape 437">
              <a:extLst>
                <a:ext uri="{FF2B5EF4-FFF2-40B4-BE49-F238E27FC236}">
                  <a16:creationId xmlns:a16="http://schemas.microsoft.com/office/drawing/2014/main" id="{E58E2A93-8C2E-57FC-0F7A-125AFDE57EE7}"/>
                </a:ext>
              </a:extLst>
            </p:cNvPr>
            <p:cNvSpPr/>
            <p:nvPr/>
          </p:nvSpPr>
          <p:spPr>
            <a:xfrm>
              <a:off x="7440034" y="41178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Freeform: Shape 438">
              <a:extLst>
                <a:ext uri="{FF2B5EF4-FFF2-40B4-BE49-F238E27FC236}">
                  <a16:creationId xmlns:a16="http://schemas.microsoft.com/office/drawing/2014/main" id="{D9174CC5-2B9F-2DC4-E37D-3EB4A05364B6}"/>
                </a:ext>
              </a:extLst>
            </p:cNvPr>
            <p:cNvSpPr/>
            <p:nvPr/>
          </p:nvSpPr>
          <p:spPr>
            <a:xfrm>
              <a:off x="7478134" y="41178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6" name="Freeform: Shape 439">
              <a:extLst>
                <a:ext uri="{FF2B5EF4-FFF2-40B4-BE49-F238E27FC236}">
                  <a16:creationId xmlns:a16="http://schemas.microsoft.com/office/drawing/2014/main" id="{A74CE5E3-FA30-A38B-22F5-65E78C912D43}"/>
                </a:ext>
              </a:extLst>
            </p:cNvPr>
            <p:cNvSpPr/>
            <p:nvPr/>
          </p:nvSpPr>
          <p:spPr>
            <a:xfrm>
              <a:off x="7497184" y="41178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7" name="Freeform: Shape 440">
              <a:extLst>
                <a:ext uri="{FF2B5EF4-FFF2-40B4-BE49-F238E27FC236}">
                  <a16:creationId xmlns:a16="http://schemas.microsoft.com/office/drawing/2014/main" id="{955F201D-66B4-791E-434C-76C8F307CD71}"/>
                </a:ext>
              </a:extLst>
            </p:cNvPr>
            <p:cNvSpPr/>
            <p:nvPr/>
          </p:nvSpPr>
          <p:spPr>
            <a:xfrm>
              <a:off x="7535284" y="41178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8" name="Freeform: Shape 441">
              <a:extLst>
                <a:ext uri="{FF2B5EF4-FFF2-40B4-BE49-F238E27FC236}">
                  <a16:creationId xmlns:a16="http://schemas.microsoft.com/office/drawing/2014/main" id="{DA584718-0790-BCC9-AC5C-5942384B82E7}"/>
                </a:ext>
              </a:extLst>
            </p:cNvPr>
            <p:cNvSpPr/>
            <p:nvPr/>
          </p:nvSpPr>
          <p:spPr>
            <a:xfrm>
              <a:off x="7554334" y="41178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9" name="Freeform: Shape 442">
              <a:extLst>
                <a:ext uri="{FF2B5EF4-FFF2-40B4-BE49-F238E27FC236}">
                  <a16:creationId xmlns:a16="http://schemas.microsoft.com/office/drawing/2014/main" id="{ABECA6DE-D060-DF29-595A-74DC2CEADE20}"/>
                </a:ext>
              </a:extLst>
            </p:cNvPr>
            <p:cNvSpPr/>
            <p:nvPr/>
          </p:nvSpPr>
          <p:spPr>
            <a:xfrm>
              <a:off x="7592443" y="41368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0" name="Freeform: Shape 443">
              <a:extLst>
                <a:ext uri="{FF2B5EF4-FFF2-40B4-BE49-F238E27FC236}">
                  <a16:creationId xmlns:a16="http://schemas.microsoft.com/office/drawing/2014/main" id="{1CC91E48-A885-881D-DB80-40FE61FCEEA0}"/>
                </a:ext>
              </a:extLst>
            </p:cNvPr>
            <p:cNvSpPr/>
            <p:nvPr/>
          </p:nvSpPr>
          <p:spPr>
            <a:xfrm>
              <a:off x="7611493" y="41368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1" name="Freeform: Shape 444">
              <a:extLst>
                <a:ext uri="{FF2B5EF4-FFF2-40B4-BE49-F238E27FC236}">
                  <a16:creationId xmlns:a16="http://schemas.microsoft.com/office/drawing/2014/main" id="{16961DA0-7A97-98DB-7540-0B925FD29639}"/>
                </a:ext>
              </a:extLst>
            </p:cNvPr>
            <p:cNvSpPr/>
            <p:nvPr/>
          </p:nvSpPr>
          <p:spPr>
            <a:xfrm>
              <a:off x="7630543" y="41368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2" name="Freeform: Shape 445">
              <a:extLst>
                <a:ext uri="{FF2B5EF4-FFF2-40B4-BE49-F238E27FC236}">
                  <a16:creationId xmlns:a16="http://schemas.microsoft.com/office/drawing/2014/main" id="{D258B52A-5A7F-D5D8-EBB2-3847AC1C1D0E}"/>
                </a:ext>
              </a:extLst>
            </p:cNvPr>
            <p:cNvSpPr/>
            <p:nvPr/>
          </p:nvSpPr>
          <p:spPr>
            <a:xfrm>
              <a:off x="7649593" y="41559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3" name="Freeform: Shape 446">
              <a:extLst>
                <a:ext uri="{FF2B5EF4-FFF2-40B4-BE49-F238E27FC236}">
                  <a16:creationId xmlns:a16="http://schemas.microsoft.com/office/drawing/2014/main" id="{5F85EDCA-F0D6-CA2B-DE5C-4D5E639D6895}"/>
                </a:ext>
              </a:extLst>
            </p:cNvPr>
            <p:cNvSpPr/>
            <p:nvPr/>
          </p:nvSpPr>
          <p:spPr>
            <a:xfrm>
              <a:off x="7668643" y="41559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4" name="Freeform: Shape 447">
              <a:extLst>
                <a:ext uri="{FF2B5EF4-FFF2-40B4-BE49-F238E27FC236}">
                  <a16:creationId xmlns:a16="http://schemas.microsoft.com/office/drawing/2014/main" id="{D230427F-2CF8-4760-399F-38211E00A6C5}"/>
                </a:ext>
              </a:extLst>
            </p:cNvPr>
            <p:cNvSpPr/>
            <p:nvPr/>
          </p:nvSpPr>
          <p:spPr>
            <a:xfrm>
              <a:off x="7687693" y="41559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5" name="Freeform: Shape 448">
              <a:extLst>
                <a:ext uri="{FF2B5EF4-FFF2-40B4-BE49-F238E27FC236}">
                  <a16:creationId xmlns:a16="http://schemas.microsoft.com/office/drawing/2014/main" id="{FF688968-0D14-9832-BEA0-DEAEFE5891C3}"/>
                </a:ext>
              </a:extLst>
            </p:cNvPr>
            <p:cNvSpPr/>
            <p:nvPr/>
          </p:nvSpPr>
          <p:spPr>
            <a:xfrm>
              <a:off x="7706743" y="41749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6" name="Freeform: Shape 449">
              <a:extLst>
                <a:ext uri="{FF2B5EF4-FFF2-40B4-BE49-F238E27FC236}">
                  <a16:creationId xmlns:a16="http://schemas.microsoft.com/office/drawing/2014/main" id="{450FCE76-FAE7-7C6D-BC76-185B3F0BBCE4}"/>
                </a:ext>
              </a:extLst>
            </p:cNvPr>
            <p:cNvSpPr/>
            <p:nvPr/>
          </p:nvSpPr>
          <p:spPr>
            <a:xfrm>
              <a:off x="7744843" y="41749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7" name="Freeform: Shape 450">
              <a:extLst>
                <a:ext uri="{FF2B5EF4-FFF2-40B4-BE49-F238E27FC236}">
                  <a16:creationId xmlns:a16="http://schemas.microsoft.com/office/drawing/2014/main" id="{674A093C-542A-3122-BC8B-58D0E69BB032}"/>
                </a:ext>
              </a:extLst>
            </p:cNvPr>
            <p:cNvSpPr/>
            <p:nvPr/>
          </p:nvSpPr>
          <p:spPr>
            <a:xfrm>
              <a:off x="7801993" y="41749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8" name="Freeform: Shape 451">
              <a:extLst>
                <a:ext uri="{FF2B5EF4-FFF2-40B4-BE49-F238E27FC236}">
                  <a16:creationId xmlns:a16="http://schemas.microsoft.com/office/drawing/2014/main" id="{FEE3487B-F3F8-CE9D-78BA-2679A1DDE26C}"/>
                </a:ext>
              </a:extLst>
            </p:cNvPr>
            <p:cNvSpPr/>
            <p:nvPr/>
          </p:nvSpPr>
          <p:spPr>
            <a:xfrm>
              <a:off x="7821043" y="41749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9" name="Freeform: Shape 452">
              <a:extLst>
                <a:ext uri="{FF2B5EF4-FFF2-40B4-BE49-F238E27FC236}">
                  <a16:creationId xmlns:a16="http://schemas.microsoft.com/office/drawing/2014/main" id="{25B9144E-0438-97E5-F4B6-AEE252D0B8F4}"/>
                </a:ext>
              </a:extLst>
            </p:cNvPr>
            <p:cNvSpPr/>
            <p:nvPr/>
          </p:nvSpPr>
          <p:spPr>
            <a:xfrm>
              <a:off x="7859143" y="41940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0" name="Freeform: Shape 453">
              <a:extLst>
                <a:ext uri="{FF2B5EF4-FFF2-40B4-BE49-F238E27FC236}">
                  <a16:creationId xmlns:a16="http://schemas.microsoft.com/office/drawing/2014/main" id="{956AEA98-91C5-E6AC-AEEE-21DC2D49F9D2}"/>
                </a:ext>
              </a:extLst>
            </p:cNvPr>
            <p:cNvSpPr/>
            <p:nvPr/>
          </p:nvSpPr>
          <p:spPr>
            <a:xfrm>
              <a:off x="7897243" y="42130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1" name="Freeform: Shape 454">
              <a:extLst>
                <a:ext uri="{FF2B5EF4-FFF2-40B4-BE49-F238E27FC236}">
                  <a16:creationId xmlns:a16="http://schemas.microsoft.com/office/drawing/2014/main" id="{46A6E4D8-CCFA-3AB6-3581-4F43E071358B}"/>
                </a:ext>
              </a:extLst>
            </p:cNvPr>
            <p:cNvSpPr/>
            <p:nvPr/>
          </p:nvSpPr>
          <p:spPr>
            <a:xfrm>
              <a:off x="7916293" y="42130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2" name="Freeform: Shape 455">
              <a:extLst>
                <a:ext uri="{FF2B5EF4-FFF2-40B4-BE49-F238E27FC236}">
                  <a16:creationId xmlns:a16="http://schemas.microsoft.com/office/drawing/2014/main" id="{1C431183-B00C-51B4-56F1-14F7D2821A67}"/>
                </a:ext>
              </a:extLst>
            </p:cNvPr>
            <p:cNvSpPr/>
            <p:nvPr/>
          </p:nvSpPr>
          <p:spPr>
            <a:xfrm>
              <a:off x="7935343" y="42130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3" name="Freeform: Shape 456">
              <a:extLst>
                <a:ext uri="{FF2B5EF4-FFF2-40B4-BE49-F238E27FC236}">
                  <a16:creationId xmlns:a16="http://schemas.microsoft.com/office/drawing/2014/main" id="{3558F288-CEB1-F0B1-A35F-108920A5AF69}"/>
                </a:ext>
              </a:extLst>
            </p:cNvPr>
            <p:cNvSpPr/>
            <p:nvPr/>
          </p:nvSpPr>
          <p:spPr>
            <a:xfrm>
              <a:off x="7954393" y="42130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4" name="Freeform: Shape 457">
              <a:extLst>
                <a:ext uri="{FF2B5EF4-FFF2-40B4-BE49-F238E27FC236}">
                  <a16:creationId xmlns:a16="http://schemas.microsoft.com/office/drawing/2014/main" id="{C76B3C5D-E144-76BD-F58A-54CFD30A301F}"/>
                </a:ext>
              </a:extLst>
            </p:cNvPr>
            <p:cNvSpPr/>
            <p:nvPr/>
          </p:nvSpPr>
          <p:spPr>
            <a:xfrm>
              <a:off x="7973443" y="42130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5" name="Freeform: Shape 458">
              <a:extLst>
                <a:ext uri="{FF2B5EF4-FFF2-40B4-BE49-F238E27FC236}">
                  <a16:creationId xmlns:a16="http://schemas.microsoft.com/office/drawing/2014/main" id="{5C5BC664-7C8F-1E0C-A616-7E761AE1089F}"/>
                </a:ext>
              </a:extLst>
            </p:cNvPr>
            <p:cNvSpPr/>
            <p:nvPr/>
          </p:nvSpPr>
          <p:spPr>
            <a:xfrm>
              <a:off x="8011543" y="42130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6" name="Freeform: Shape 459">
              <a:extLst>
                <a:ext uri="{FF2B5EF4-FFF2-40B4-BE49-F238E27FC236}">
                  <a16:creationId xmlns:a16="http://schemas.microsoft.com/office/drawing/2014/main" id="{A925246E-5663-463E-DB92-CDBC3E586883}"/>
                </a:ext>
              </a:extLst>
            </p:cNvPr>
            <p:cNvSpPr/>
            <p:nvPr/>
          </p:nvSpPr>
          <p:spPr>
            <a:xfrm>
              <a:off x="8030593" y="42130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7" name="Freeform: Shape 460">
              <a:extLst>
                <a:ext uri="{FF2B5EF4-FFF2-40B4-BE49-F238E27FC236}">
                  <a16:creationId xmlns:a16="http://schemas.microsoft.com/office/drawing/2014/main" id="{7379DAB2-914C-4E71-709A-3D40C1765EC7}"/>
                </a:ext>
              </a:extLst>
            </p:cNvPr>
            <p:cNvSpPr/>
            <p:nvPr/>
          </p:nvSpPr>
          <p:spPr>
            <a:xfrm>
              <a:off x="8049643" y="42130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8" name="Freeform: Shape 461">
              <a:extLst>
                <a:ext uri="{FF2B5EF4-FFF2-40B4-BE49-F238E27FC236}">
                  <a16:creationId xmlns:a16="http://schemas.microsoft.com/office/drawing/2014/main" id="{903F5176-4B6A-7E5B-DD70-16F78DC4C898}"/>
                </a:ext>
              </a:extLst>
            </p:cNvPr>
            <p:cNvSpPr/>
            <p:nvPr/>
          </p:nvSpPr>
          <p:spPr>
            <a:xfrm>
              <a:off x="8144893" y="42892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9" name="Freeform: Shape 462">
              <a:extLst>
                <a:ext uri="{FF2B5EF4-FFF2-40B4-BE49-F238E27FC236}">
                  <a16:creationId xmlns:a16="http://schemas.microsoft.com/office/drawing/2014/main" id="{28D324CE-1CA3-40E7-7065-1C4C321243CA}"/>
                </a:ext>
              </a:extLst>
            </p:cNvPr>
            <p:cNvSpPr/>
            <p:nvPr/>
          </p:nvSpPr>
          <p:spPr>
            <a:xfrm>
              <a:off x="8202043" y="43083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0" name="Freeform: Shape 463">
              <a:extLst>
                <a:ext uri="{FF2B5EF4-FFF2-40B4-BE49-F238E27FC236}">
                  <a16:creationId xmlns:a16="http://schemas.microsoft.com/office/drawing/2014/main" id="{2590EBEB-E5ED-F6B9-5E78-B06DD3366EDA}"/>
                </a:ext>
              </a:extLst>
            </p:cNvPr>
            <p:cNvSpPr/>
            <p:nvPr/>
          </p:nvSpPr>
          <p:spPr>
            <a:xfrm>
              <a:off x="8240143" y="43083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1" name="Freeform: Shape 464">
              <a:extLst>
                <a:ext uri="{FF2B5EF4-FFF2-40B4-BE49-F238E27FC236}">
                  <a16:creationId xmlns:a16="http://schemas.microsoft.com/office/drawing/2014/main" id="{DCD9883B-4377-2482-E596-C922059BDF57}"/>
                </a:ext>
              </a:extLst>
            </p:cNvPr>
            <p:cNvSpPr/>
            <p:nvPr/>
          </p:nvSpPr>
          <p:spPr>
            <a:xfrm>
              <a:off x="8259193" y="43083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2" name="Freeform: Shape 465">
              <a:extLst>
                <a:ext uri="{FF2B5EF4-FFF2-40B4-BE49-F238E27FC236}">
                  <a16:creationId xmlns:a16="http://schemas.microsoft.com/office/drawing/2014/main" id="{4324785B-737C-B34F-D593-4BB3A47F9272}"/>
                </a:ext>
              </a:extLst>
            </p:cNvPr>
            <p:cNvSpPr/>
            <p:nvPr/>
          </p:nvSpPr>
          <p:spPr>
            <a:xfrm>
              <a:off x="8316343" y="43083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3" name="Freeform: Shape 466">
              <a:extLst>
                <a:ext uri="{FF2B5EF4-FFF2-40B4-BE49-F238E27FC236}">
                  <a16:creationId xmlns:a16="http://schemas.microsoft.com/office/drawing/2014/main" id="{032D14D4-157B-0744-07CC-2A8B35A8F35B}"/>
                </a:ext>
              </a:extLst>
            </p:cNvPr>
            <p:cNvSpPr/>
            <p:nvPr/>
          </p:nvSpPr>
          <p:spPr>
            <a:xfrm>
              <a:off x="8411593" y="43083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4" name="Freeform: Shape 467">
              <a:extLst>
                <a:ext uri="{FF2B5EF4-FFF2-40B4-BE49-F238E27FC236}">
                  <a16:creationId xmlns:a16="http://schemas.microsoft.com/office/drawing/2014/main" id="{2C1F5388-E8F4-7C63-AEC4-9F894ACAEC7E}"/>
                </a:ext>
              </a:extLst>
            </p:cNvPr>
            <p:cNvSpPr/>
            <p:nvPr/>
          </p:nvSpPr>
          <p:spPr>
            <a:xfrm>
              <a:off x="8468743" y="43083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5" name="Freeform: Shape 468">
              <a:extLst>
                <a:ext uri="{FF2B5EF4-FFF2-40B4-BE49-F238E27FC236}">
                  <a16:creationId xmlns:a16="http://schemas.microsoft.com/office/drawing/2014/main" id="{11482120-4E0D-BA12-CBBD-0BCB69D35F48}"/>
                </a:ext>
              </a:extLst>
            </p:cNvPr>
            <p:cNvSpPr/>
            <p:nvPr/>
          </p:nvSpPr>
          <p:spPr>
            <a:xfrm>
              <a:off x="8506843" y="43083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6" name="Freeform: Shape 469">
              <a:extLst>
                <a:ext uri="{FF2B5EF4-FFF2-40B4-BE49-F238E27FC236}">
                  <a16:creationId xmlns:a16="http://schemas.microsoft.com/office/drawing/2014/main" id="{7DB17021-ED88-529A-302A-A30F4D1144CA}"/>
                </a:ext>
              </a:extLst>
            </p:cNvPr>
            <p:cNvSpPr/>
            <p:nvPr/>
          </p:nvSpPr>
          <p:spPr>
            <a:xfrm>
              <a:off x="8583043" y="43083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7" name="Freeform: Shape 470">
              <a:extLst>
                <a:ext uri="{FF2B5EF4-FFF2-40B4-BE49-F238E27FC236}">
                  <a16:creationId xmlns:a16="http://schemas.microsoft.com/office/drawing/2014/main" id="{BEDA6F18-71FF-C5F3-13AB-7DDEE772E72A}"/>
                </a:ext>
              </a:extLst>
            </p:cNvPr>
            <p:cNvSpPr/>
            <p:nvPr/>
          </p:nvSpPr>
          <p:spPr>
            <a:xfrm>
              <a:off x="8773543" y="43083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348" name="TextBox 347">
            <a:extLst>
              <a:ext uri="{FF2B5EF4-FFF2-40B4-BE49-F238E27FC236}">
                <a16:creationId xmlns:a16="http://schemas.microsoft.com/office/drawing/2014/main" id="{A67B26C8-1ADC-84BC-6ED1-39C520F8DE5F}"/>
              </a:ext>
            </a:extLst>
          </p:cNvPr>
          <p:cNvSpPr txBox="1"/>
          <p:nvPr/>
        </p:nvSpPr>
        <p:spPr>
          <a:xfrm rot="16200000">
            <a:off x="6086447" y="3906200"/>
            <a:ext cx="704039"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OS、%</a:t>
            </a:r>
          </a:p>
        </p:txBody>
      </p:sp>
    </p:spTree>
    <p:extLst>
      <p:ext uri="{BB962C8B-B14F-4D97-AF65-F5344CB8AC3E}">
        <p14:creationId xmlns:p14="http://schemas.microsoft.com/office/powerpoint/2010/main" val="10707150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dirty="0"/>
              <a:t>LBA1：RAS野生型(WT) 転移性大腸癌 (mCRC)患者における第一選択治療としてのパニツムマブ (PAN) + mFOLFOX6 対 ベバシズマブ (BEV) + mFOLFOX6 ：第III相PARADIGM試験の結果 </a:t>
            </a:r>
            <a:br>
              <a:rPr lang="en-GB" altLang="ja-JP" dirty="0"/>
            </a:br>
            <a:r>
              <a:rPr lang="ja-JP" dirty="0"/>
              <a:t>– Yoshino T,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dirty="0"/>
              <a:t>主要結果</a:t>
            </a:r>
          </a:p>
          <a:p>
            <a:pPr marL="0" indent="0">
              <a:spcBef>
                <a:spcPts val="21600"/>
              </a:spcBef>
              <a:buNone/>
            </a:pPr>
            <a:r>
              <a:rPr lang="ja-JP" b="1" dirty="0"/>
              <a:t>結論</a:t>
            </a:r>
          </a:p>
          <a:p>
            <a:r>
              <a:rPr lang="ja-JP" b="1" dirty="0"/>
              <a:t>RAS WT mCRC患者において、ILパニツムマブ+ mFOLFOX 6は、主要評価項目 (左側集団のOS ) についてベバシズマブ+ mFOLFOX 6よりも優れており、管理可能な安全性プロファイルを有していることが判明した</a:t>
            </a:r>
          </a:p>
        </p:txBody>
      </p:sp>
      <p:sp>
        <p:nvSpPr>
          <p:cNvPr id="23" name="Text Placeholder 4"/>
          <p:cNvSpPr>
            <a:spLocks noGrp="1"/>
          </p:cNvSpPr>
          <p:nvPr>
            <p:ph type="body" sz="quarter" idx="11"/>
          </p:nvPr>
        </p:nvSpPr>
        <p:spPr>
          <a:xfrm>
            <a:off x="6197601" y="6096001"/>
            <a:ext cx="5507567" cy="487363"/>
          </a:xfrm>
        </p:spPr>
        <p:txBody>
          <a:bodyPr/>
          <a:lstStyle/>
          <a:p>
            <a:r>
              <a:rPr lang="ja-JP" dirty="0"/>
              <a:t>Yoshino T, </a:t>
            </a:r>
            <a:r>
              <a:rPr lang="en-US" altLang="ja-JP" dirty="0"/>
              <a:t>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2022;40(</a:t>
            </a:r>
            <a:r>
              <a:rPr lang="en-US" altLang="ja-JP" dirty="0" err="1"/>
              <a:t>suppl</a:t>
            </a:r>
            <a:r>
              <a:rPr lang="en-US" altLang="ja-JP" dirty="0"/>
              <a:t>):</a:t>
            </a:r>
            <a:r>
              <a:rPr lang="en-US" altLang="ja-JP" dirty="0" err="1"/>
              <a:t>abstr</a:t>
            </a:r>
            <a:r>
              <a:rPr lang="en-US" altLang="ja-JP" dirty="0"/>
              <a:t> L</a:t>
            </a:r>
            <a:r>
              <a:rPr lang="ja-JP" dirty="0"/>
              <a:t>BA1</a:t>
            </a:r>
          </a:p>
        </p:txBody>
      </p:sp>
      <p:graphicFrame>
        <p:nvGraphicFramePr>
          <p:cNvPr id="6" name="Table 5"/>
          <p:cNvGraphicFramePr>
            <a:graphicFrameLocks noGrp="1"/>
          </p:cNvGraphicFramePr>
          <p:nvPr>
            <p:extLst>
              <p:ext uri="{D42A27DB-BD31-4B8C-83A1-F6EECF244321}">
                <p14:modId xmlns:p14="http://schemas.microsoft.com/office/powerpoint/2010/main" val="1511485646"/>
              </p:ext>
            </p:extLst>
          </p:nvPr>
        </p:nvGraphicFramePr>
        <p:xfrm>
          <a:off x="85737" y="1655977"/>
          <a:ext cx="8225843" cy="2342710"/>
        </p:xfrm>
        <a:graphic>
          <a:graphicData uri="http://schemas.openxmlformats.org/drawingml/2006/table">
            <a:tbl>
              <a:tblPr firstRow="1" bandRow="1">
                <a:tableStyleId>{5202B0CA-FC54-4496-8BCA-5EF66A818D29}</a:tableStyleId>
              </a:tblPr>
              <a:tblGrid>
                <a:gridCol w="1997599">
                  <a:extLst>
                    <a:ext uri="{9D8B030D-6E8A-4147-A177-3AD203B41FA5}">
                      <a16:colId xmlns:a16="http://schemas.microsoft.com/office/drawing/2014/main" val="1411244669"/>
                    </a:ext>
                  </a:extLst>
                </a:gridCol>
                <a:gridCol w="1557061">
                  <a:extLst>
                    <a:ext uri="{9D8B030D-6E8A-4147-A177-3AD203B41FA5}">
                      <a16:colId xmlns:a16="http://schemas.microsoft.com/office/drawing/2014/main" val="1864822337"/>
                    </a:ext>
                  </a:extLst>
                </a:gridCol>
                <a:gridCol w="1557061">
                  <a:extLst>
                    <a:ext uri="{9D8B030D-6E8A-4147-A177-3AD203B41FA5}">
                      <a16:colId xmlns:a16="http://schemas.microsoft.com/office/drawing/2014/main" val="4224142351"/>
                    </a:ext>
                  </a:extLst>
                </a:gridCol>
                <a:gridCol w="1557061">
                  <a:extLst>
                    <a:ext uri="{9D8B030D-6E8A-4147-A177-3AD203B41FA5}">
                      <a16:colId xmlns:a16="http://schemas.microsoft.com/office/drawing/2014/main" val="1523594416"/>
                    </a:ext>
                  </a:extLst>
                </a:gridCol>
                <a:gridCol w="1557061">
                  <a:extLst>
                    <a:ext uri="{9D8B030D-6E8A-4147-A177-3AD203B41FA5}">
                      <a16:colId xmlns:a16="http://schemas.microsoft.com/office/drawing/2014/main" val="1939809406"/>
                    </a:ext>
                  </a:extLst>
                </a:gridCol>
              </a:tblGrid>
              <a:tr h="303670">
                <a:tc rowSpan="2">
                  <a:txBody>
                    <a:bodyPr/>
                    <a:lstStyle/>
                    <a:p>
                      <a:r>
                        <a:rPr lang="ja-JP" sz="1200" dirty="0">
                          <a:solidFill>
                            <a:schemeClr val="tx2"/>
                          </a:solidFill>
                        </a:rPr>
                        <a:t>転帰</a:t>
                      </a:r>
                    </a:p>
                  </a:txBody>
                  <a:tcPr marT="36000" marB="36000" anchor="ctr"/>
                </a:tc>
                <a:tc gridSpan="2">
                  <a:txBody>
                    <a:bodyPr/>
                    <a:lstStyle/>
                    <a:p>
                      <a:pPr algn="ctr"/>
                      <a:r>
                        <a:rPr lang="ja-JP" sz="1200" baseline="0">
                          <a:solidFill>
                            <a:schemeClr val="tx2"/>
                          </a:solidFill>
                        </a:rPr>
                        <a:t>左側母集団</a:t>
                      </a:r>
                    </a:p>
                  </a:txBody>
                  <a:tcPr marT="36000" marB="36000" anchor="ctr"/>
                </a:tc>
                <a:tc hMerge="1">
                  <a:txBody>
                    <a:bodyPr/>
                    <a:lstStyle/>
                    <a:p>
                      <a:endParaRPr lang="en-GB"/>
                    </a:p>
                  </a:txBody>
                  <a:tcPr/>
                </a:tc>
                <a:tc gridSpan="2">
                  <a:txBody>
                    <a:bodyPr/>
                    <a:lstStyle/>
                    <a:p>
                      <a:pPr algn="ctr"/>
                      <a:r>
                        <a:rPr lang="ja-JP" sz="1200" baseline="0">
                          <a:solidFill>
                            <a:schemeClr val="tx2"/>
                          </a:solidFill>
                        </a:rPr>
                        <a:t>全集団</a:t>
                      </a:r>
                    </a:p>
                  </a:txBody>
                  <a:tcPr marT="36000" marB="36000" anchor="ctr"/>
                </a:tc>
                <a:tc hMerge="1">
                  <a:txBody>
                    <a:bodyPr/>
                    <a:lstStyle/>
                    <a:p>
                      <a:endParaRPr lang="en-GB"/>
                    </a:p>
                  </a:txBody>
                  <a:tcPr/>
                </a:tc>
                <a:extLst>
                  <a:ext uri="{0D108BD9-81ED-4DB2-BD59-A6C34878D82A}">
                    <a16:rowId xmlns:a16="http://schemas.microsoft.com/office/drawing/2014/main" val="333937366"/>
                  </a:ext>
                </a:extLst>
              </a:tr>
              <a:tr h="207152">
                <a:tc vMerge="1">
                  <a:txBody>
                    <a:bodyPr/>
                    <a:lstStyle/>
                    <a:p>
                      <a:endParaRPr lang="en-GB" sz="1400" dirty="0">
                        <a:solidFill>
                          <a:schemeClr val="tx1"/>
                        </a:solidFill>
                      </a:endParaRPr>
                    </a:p>
                  </a:txBody>
                  <a:tcPr/>
                </a:tc>
                <a:tc>
                  <a:txBody>
                    <a:bodyPr/>
                    <a:lstStyle/>
                    <a:p>
                      <a:pPr algn="ctr"/>
                      <a:r>
                        <a:rPr lang="ja-JP" sz="1200" b="1" dirty="0">
                          <a:solidFill>
                            <a:schemeClr val="tx2"/>
                          </a:solidFill>
                        </a:rPr>
                        <a:t>パニツムマブ</a:t>
                      </a:r>
                    </a:p>
                  </a:txBody>
                  <a:tcPr marT="36000" marB="36000">
                    <a:solidFill>
                      <a:schemeClr val="bg2"/>
                    </a:solidFill>
                  </a:tcPr>
                </a:tc>
                <a:tc>
                  <a:txBody>
                    <a:bodyPr/>
                    <a:lstStyle/>
                    <a:p>
                      <a:pPr algn="ctr"/>
                      <a:r>
                        <a:rPr lang="ja-JP" sz="1200" b="1" dirty="0">
                          <a:solidFill>
                            <a:schemeClr val="tx2"/>
                          </a:solidFill>
                        </a:rPr>
                        <a:t>ベバシズマブ</a:t>
                      </a:r>
                    </a:p>
                  </a:txBody>
                  <a:tcPr marT="36000" marB="36000">
                    <a:solidFill>
                      <a:schemeClr val="bg2"/>
                    </a:solidFill>
                  </a:tcPr>
                </a:tc>
                <a:tc>
                  <a:txBody>
                    <a:bodyPr/>
                    <a:lstStyle/>
                    <a:p>
                      <a:pPr algn="ctr"/>
                      <a:r>
                        <a:rPr lang="ja-JP" sz="1200" b="1" dirty="0">
                          <a:solidFill>
                            <a:schemeClr val="tx2"/>
                          </a:solidFill>
                        </a:rPr>
                        <a:t>パニツムマブ</a:t>
                      </a:r>
                    </a:p>
                  </a:txBody>
                  <a:tcPr marT="36000" marB="36000">
                    <a:solidFill>
                      <a:schemeClr val="bg2"/>
                    </a:solidFill>
                  </a:tcPr>
                </a:tc>
                <a:tc>
                  <a:txBody>
                    <a:bodyPr/>
                    <a:lstStyle/>
                    <a:p>
                      <a:pPr algn="ctr"/>
                      <a:r>
                        <a:rPr lang="ja-JP" sz="1200" b="1" dirty="0">
                          <a:solidFill>
                            <a:schemeClr val="tx2"/>
                          </a:solidFill>
                        </a:rPr>
                        <a:t>ベバシズマブ</a:t>
                      </a:r>
                    </a:p>
                  </a:txBody>
                  <a:tcPr marT="36000" marB="36000">
                    <a:solidFill>
                      <a:schemeClr val="bg2"/>
                    </a:solidFill>
                  </a:tcPr>
                </a:tc>
                <a:extLst>
                  <a:ext uri="{0D108BD9-81ED-4DB2-BD59-A6C34878D82A}">
                    <a16:rowId xmlns:a16="http://schemas.microsoft.com/office/drawing/2014/main" val="2078810786"/>
                  </a:ext>
                </a:extLst>
              </a:tr>
              <a:tr h="0">
                <a:tc>
                  <a:txBody>
                    <a:bodyPr/>
                    <a:lstStyle/>
                    <a:p>
                      <a:r>
                        <a:rPr lang="ja-JP" sz="1200" noProof="0">
                          <a:solidFill>
                            <a:schemeClr val="tx1"/>
                          </a:solidFill>
                        </a:rPr>
                        <a:t>mPFS、mo (95%CI)</a:t>
                      </a:r>
                    </a:p>
                  </a:txBody>
                  <a:tcPr marT="36000" marB="36000"/>
                </a:tc>
                <a:tc>
                  <a:txBody>
                    <a:bodyPr/>
                    <a:lstStyle/>
                    <a:p>
                      <a:pPr algn="ctr"/>
                      <a:r>
                        <a:rPr lang="ja-JP" sz="1200">
                          <a:solidFill>
                            <a:schemeClr val="tx1"/>
                          </a:solidFill>
                        </a:rPr>
                        <a:t>13.7 (12.7, 15.3)</a:t>
                      </a:r>
                    </a:p>
                  </a:txBody>
                  <a:tcPr marT="36000" marB="36000"/>
                </a:tc>
                <a:tc>
                  <a:txBody>
                    <a:bodyPr/>
                    <a:lstStyle/>
                    <a:p>
                      <a:pPr algn="ctr"/>
                      <a:r>
                        <a:rPr lang="ja-JP" sz="1200">
                          <a:solidFill>
                            <a:schemeClr val="tx1"/>
                          </a:solidFill>
                        </a:rPr>
                        <a:t>13.2 (11.4, 14.5)</a:t>
                      </a:r>
                    </a:p>
                  </a:txBody>
                  <a:tcPr marT="36000" marB="36000"/>
                </a:tc>
                <a:tc>
                  <a:txBody>
                    <a:bodyPr/>
                    <a:lstStyle/>
                    <a:p>
                      <a:pPr algn="ctr"/>
                      <a:r>
                        <a:rPr lang="ja-JP" sz="1200">
                          <a:solidFill>
                            <a:schemeClr val="tx1"/>
                          </a:solidFill>
                        </a:rPr>
                        <a:t>12.9 (11.3, 13.6)</a:t>
                      </a:r>
                    </a:p>
                  </a:txBody>
                  <a:tcPr marT="36000" marB="36000"/>
                </a:tc>
                <a:tc>
                  <a:txBody>
                    <a:bodyPr/>
                    <a:lstStyle/>
                    <a:p>
                      <a:pPr algn="ctr"/>
                      <a:r>
                        <a:rPr lang="ja-JP" sz="1200">
                          <a:solidFill>
                            <a:schemeClr val="tx1"/>
                          </a:solidFill>
                        </a:rPr>
                        <a:t>12.0 (11.3, 13.5)</a:t>
                      </a:r>
                    </a:p>
                  </a:txBody>
                  <a:tcPr marT="36000" marB="36000"/>
                </a:tc>
                <a:extLst>
                  <a:ext uri="{0D108BD9-81ED-4DB2-BD59-A6C34878D82A}">
                    <a16:rowId xmlns:a16="http://schemas.microsoft.com/office/drawing/2014/main" val="77470655"/>
                  </a:ext>
                </a:extLst>
              </a:tr>
              <a:tr h="0">
                <a:tc>
                  <a:txBody>
                    <a:bodyPr/>
                    <a:lstStyle/>
                    <a:p>
                      <a:pPr marL="180975" indent="0"/>
                      <a:r>
                        <a:rPr lang="ja-JP" sz="1200" noProof="0">
                          <a:solidFill>
                            <a:schemeClr val="tx1"/>
                          </a:solidFill>
                        </a:rPr>
                        <a:t>HR (95%CI)</a:t>
                      </a:r>
                    </a:p>
                  </a:txBody>
                  <a:tcPr marT="36000" marB="36000"/>
                </a:tc>
                <a:tc gridSpan="2">
                  <a:txBody>
                    <a:bodyPr/>
                    <a:lstStyle/>
                    <a:p>
                      <a:pPr algn="ctr"/>
                      <a:r>
                        <a:rPr lang="ja-JP" sz="1200">
                          <a:solidFill>
                            <a:schemeClr val="tx1"/>
                          </a:solidFill>
                        </a:rPr>
                        <a:t>0.98 (0.82、1.17)</a:t>
                      </a:r>
                    </a:p>
                  </a:txBody>
                  <a:tcPr marT="36000" marB="36000"/>
                </a:tc>
                <a:tc hMerge="1">
                  <a:txBody>
                    <a:bodyPr/>
                    <a:lstStyle/>
                    <a:p>
                      <a:pPr algn="l" rtl="0"/>
                      <a:endParaRPr lang="en-GB" sz="1200" dirty="0">
                        <a:solidFill>
                          <a:schemeClr val="tx1"/>
                        </a:solidFill>
                      </a:endParaRPr>
                    </a:p>
                  </a:txBody>
                  <a:tcPr marT="18000" marB="18000"/>
                </a:tc>
                <a:tc gridSpan="2">
                  <a:txBody>
                    <a:bodyPr/>
                    <a:lstStyle/>
                    <a:p>
                      <a:pPr algn="ctr"/>
                      <a:r>
                        <a:rPr lang="ja-JP" sz="1200">
                          <a:solidFill>
                            <a:schemeClr val="tx1"/>
                          </a:solidFill>
                        </a:rPr>
                        <a:t>1.01 (0.87, 1.18)</a:t>
                      </a:r>
                    </a:p>
                  </a:txBody>
                  <a:tcPr marT="36000" marB="36000"/>
                </a:tc>
                <a:tc hMerge="1">
                  <a:txBody>
                    <a:bodyPr/>
                    <a:lstStyle/>
                    <a:p>
                      <a:pPr algn="l" rtl="0"/>
                      <a:endParaRPr lang="en-GB" sz="1200" dirty="0">
                        <a:solidFill>
                          <a:schemeClr val="tx1"/>
                        </a:solidFill>
                      </a:endParaRPr>
                    </a:p>
                  </a:txBody>
                  <a:tcPr marT="18000" marB="18000"/>
                </a:tc>
                <a:extLst>
                  <a:ext uri="{0D108BD9-81ED-4DB2-BD59-A6C34878D82A}">
                    <a16:rowId xmlns:a16="http://schemas.microsoft.com/office/drawing/2014/main" val="1440192755"/>
                  </a:ext>
                </a:extLst>
              </a:tr>
              <a:tr h="207152">
                <a:tc>
                  <a:txBody>
                    <a:bodyPr/>
                    <a:lstStyle/>
                    <a:p>
                      <a:r>
                        <a:rPr lang="ja-JP" sz="1200" noProof="0">
                          <a:solidFill>
                            <a:schemeClr val="tx1"/>
                          </a:solidFill>
                        </a:rPr>
                        <a:t>RR</a:t>
                      </a:r>
                      <a:r>
                        <a:rPr lang="ja-JP" sz="1200" baseline="0" noProof="0">
                          <a:solidFill>
                            <a:schemeClr val="tx1"/>
                          </a:solidFill>
                        </a:rPr>
                        <a:t>, % (95%CI)</a:t>
                      </a:r>
                    </a:p>
                  </a:txBody>
                  <a:tcPr marT="36000" marB="36000"/>
                </a:tc>
                <a:tc>
                  <a:txBody>
                    <a:bodyPr/>
                    <a:lstStyle/>
                    <a:p>
                      <a:pPr algn="ctr"/>
                      <a:r>
                        <a:rPr lang="ja-JP" sz="1200" dirty="0">
                          <a:solidFill>
                            <a:schemeClr val="tx1"/>
                          </a:solidFill>
                        </a:rPr>
                        <a:t>80.2 (75.3、84.5) </a:t>
                      </a:r>
                    </a:p>
                  </a:txBody>
                  <a:tcPr marT="36000" marB="36000"/>
                </a:tc>
                <a:tc>
                  <a:txBody>
                    <a:bodyPr/>
                    <a:lstStyle/>
                    <a:p>
                      <a:pPr algn="ctr"/>
                      <a:r>
                        <a:rPr lang="ja-JP" sz="1200" dirty="0">
                          <a:solidFill>
                            <a:schemeClr val="tx1"/>
                          </a:solidFill>
                        </a:rPr>
                        <a:t>68.6 (62.9、</a:t>
                      </a:r>
                      <a:r>
                        <a:rPr lang="ja-JP" sz="1200" baseline="0" dirty="0">
                          <a:solidFill>
                            <a:schemeClr val="tx1"/>
                          </a:solidFill>
                        </a:rPr>
                        <a:t> 74.0) </a:t>
                      </a:r>
                    </a:p>
                  </a:txBody>
                  <a:tcPr marT="36000" marB="36000"/>
                </a:tc>
                <a:tc>
                  <a:txBody>
                    <a:bodyPr/>
                    <a:lstStyle/>
                    <a:p>
                      <a:pPr algn="ctr"/>
                      <a:r>
                        <a:rPr lang="ja-JP" sz="1200" dirty="0">
                          <a:solidFill>
                            <a:schemeClr val="tx1"/>
                          </a:solidFill>
                        </a:rPr>
                        <a:t>74.9 ( 70.3、79.1 ) </a:t>
                      </a:r>
                    </a:p>
                  </a:txBody>
                  <a:tcPr marT="36000" marB="36000"/>
                </a:tc>
                <a:tc>
                  <a:txBody>
                    <a:bodyPr/>
                    <a:lstStyle/>
                    <a:p>
                      <a:pPr algn="ctr"/>
                      <a:r>
                        <a:rPr lang="ja-JP" sz="1200" dirty="0">
                          <a:solidFill>
                            <a:schemeClr val="tx1"/>
                          </a:solidFill>
                        </a:rPr>
                        <a:t>67.3 ( 62.4、</a:t>
                      </a:r>
                      <a:r>
                        <a:rPr lang="ja-JP" sz="1200" baseline="0" dirty="0">
                          <a:solidFill>
                            <a:schemeClr val="tx1"/>
                          </a:solidFill>
                        </a:rPr>
                        <a:t> 71.9 ) </a:t>
                      </a:r>
                    </a:p>
                  </a:txBody>
                  <a:tcPr marT="36000" marB="36000"/>
                </a:tc>
                <a:extLst>
                  <a:ext uri="{0D108BD9-81ED-4DB2-BD59-A6C34878D82A}">
                    <a16:rowId xmlns:a16="http://schemas.microsoft.com/office/drawing/2014/main" val="4127913121"/>
                  </a:ext>
                </a:extLst>
              </a:tr>
              <a:tr h="207152">
                <a:tc>
                  <a:txBody>
                    <a:bodyPr/>
                    <a:lstStyle/>
                    <a:p>
                      <a:pPr marL="180975" indent="0"/>
                      <a:r>
                        <a:rPr lang="ja-JP" sz="1200" noProof="0">
                          <a:solidFill>
                            <a:schemeClr val="tx1"/>
                          </a:solidFill>
                        </a:rPr>
                        <a:t>Difference, %</a:t>
                      </a:r>
                      <a:r>
                        <a:rPr lang="ja-JP" sz="1200" baseline="0" noProof="0">
                          <a:solidFill>
                            <a:schemeClr val="tx1"/>
                          </a:solidFill>
                        </a:rPr>
                        <a:t> (95%CI)</a:t>
                      </a:r>
                    </a:p>
                  </a:txBody>
                  <a:tcPr marT="36000" marB="36000"/>
                </a:tc>
                <a:tc gridSpan="2">
                  <a:txBody>
                    <a:bodyPr/>
                    <a:lstStyle/>
                    <a:p>
                      <a:pPr algn="ctr"/>
                      <a:r>
                        <a:rPr lang="ja-JP" sz="1200" dirty="0">
                          <a:solidFill>
                            <a:schemeClr val="tx1"/>
                          </a:solidFill>
                        </a:rPr>
                        <a:t>11.2 (4.4、17.9) </a:t>
                      </a:r>
                    </a:p>
                  </a:txBody>
                  <a:tcPr marT="36000" marB="36000"/>
                </a:tc>
                <a:tc hMerge="1">
                  <a:txBody>
                    <a:bodyPr/>
                    <a:lstStyle/>
                    <a:p>
                      <a:pPr algn="l" rtl="0"/>
                      <a:endParaRPr lang="en-GB" sz="1200" dirty="0">
                        <a:solidFill>
                          <a:schemeClr val="tx1"/>
                        </a:solidFill>
                      </a:endParaRPr>
                    </a:p>
                  </a:txBody>
                  <a:tcPr marT="18000" marB="18000"/>
                </a:tc>
                <a:tc gridSpan="2">
                  <a:txBody>
                    <a:bodyPr/>
                    <a:lstStyle/>
                    <a:p>
                      <a:pPr algn="ctr"/>
                      <a:r>
                        <a:rPr lang="ja-JP" sz="1200" dirty="0">
                          <a:solidFill>
                            <a:schemeClr val="tx1"/>
                          </a:solidFill>
                        </a:rPr>
                        <a:t>7.7 (1.5、13.8) </a:t>
                      </a:r>
                    </a:p>
                  </a:txBody>
                  <a:tcPr marT="36000" marB="36000"/>
                </a:tc>
                <a:tc hMerge="1">
                  <a:txBody>
                    <a:bodyPr/>
                    <a:lstStyle/>
                    <a:p>
                      <a:pPr algn="l" rtl="0"/>
                      <a:endParaRPr lang="en-GB" sz="1200" dirty="0">
                        <a:solidFill>
                          <a:schemeClr val="tx1"/>
                        </a:solidFill>
                      </a:endParaRPr>
                    </a:p>
                  </a:txBody>
                  <a:tcPr marT="18000" marB="18000"/>
                </a:tc>
                <a:extLst>
                  <a:ext uri="{0D108BD9-81ED-4DB2-BD59-A6C34878D82A}">
                    <a16:rowId xmlns:a16="http://schemas.microsoft.com/office/drawing/2014/main" val="1685704620"/>
                  </a:ext>
                </a:extLst>
              </a:tr>
              <a:tr h="207152">
                <a:tc>
                  <a:txBody>
                    <a:bodyPr/>
                    <a:lstStyle/>
                    <a:p>
                      <a:r>
                        <a:rPr lang="ja-JP" sz="1200" noProof="0">
                          <a:solidFill>
                            <a:schemeClr val="tx1"/>
                          </a:solidFill>
                        </a:rPr>
                        <a:t>DCR、% (95%CI)</a:t>
                      </a:r>
                    </a:p>
                  </a:txBody>
                  <a:tcPr marT="36000" marB="36000"/>
                </a:tc>
                <a:tc>
                  <a:txBody>
                    <a:bodyPr/>
                    <a:lstStyle/>
                    <a:p>
                      <a:pPr algn="ctr"/>
                      <a:r>
                        <a:rPr lang="ja-JP" sz="1200">
                          <a:solidFill>
                            <a:schemeClr val="tx1"/>
                          </a:solidFill>
                        </a:rPr>
                        <a:t>97.4 (94.9、98.9)</a:t>
                      </a:r>
                    </a:p>
                  </a:txBody>
                  <a:tcPr marT="36000" marB="36000"/>
                </a:tc>
                <a:tc>
                  <a:txBody>
                    <a:bodyPr/>
                    <a:lstStyle/>
                    <a:p>
                      <a:pPr algn="ctr"/>
                      <a:r>
                        <a:rPr lang="ja-JP" sz="1200">
                          <a:solidFill>
                            <a:schemeClr val="tx1"/>
                          </a:solidFill>
                        </a:rPr>
                        <a:t>96.5 (93.7、98.3)</a:t>
                      </a:r>
                    </a:p>
                  </a:txBody>
                  <a:tcPr marT="36000" marB="36000"/>
                </a:tc>
                <a:tc>
                  <a:txBody>
                    <a:bodyPr/>
                    <a:lstStyle/>
                    <a:p>
                      <a:pPr algn="ctr"/>
                      <a:r>
                        <a:rPr lang="ja-JP" sz="1200">
                          <a:solidFill>
                            <a:schemeClr val="tx1"/>
                          </a:solidFill>
                        </a:rPr>
                        <a:t>94.9 (92.3、96.9)</a:t>
                      </a:r>
                    </a:p>
                  </a:txBody>
                  <a:tcPr marT="36000" marB="36000"/>
                </a:tc>
                <a:tc>
                  <a:txBody>
                    <a:bodyPr/>
                    <a:lstStyle/>
                    <a:p>
                      <a:pPr algn="ctr"/>
                      <a:r>
                        <a:rPr lang="ja-JP" sz="1200">
                          <a:solidFill>
                            <a:schemeClr val="tx1"/>
                          </a:solidFill>
                        </a:rPr>
                        <a:t>95.5 (92.9、97.3)</a:t>
                      </a:r>
                    </a:p>
                  </a:txBody>
                  <a:tcPr marT="36000" marB="36000"/>
                </a:tc>
                <a:extLst>
                  <a:ext uri="{0D108BD9-81ED-4DB2-BD59-A6C34878D82A}">
                    <a16:rowId xmlns:a16="http://schemas.microsoft.com/office/drawing/2014/main" val="2820279968"/>
                  </a:ext>
                </a:extLst>
              </a:tr>
              <a:tr h="207152">
                <a:tc>
                  <a:txBody>
                    <a:bodyPr/>
                    <a:lstStyle/>
                    <a:p>
                      <a:r>
                        <a:rPr lang="ja-JP" sz="1200" noProof="0">
                          <a:solidFill>
                            <a:schemeClr val="tx1"/>
                          </a:solidFill>
                        </a:rPr>
                        <a:t>mDoR、mo (95%CI)</a:t>
                      </a:r>
                    </a:p>
                  </a:txBody>
                  <a:tcPr marT="36000" marB="36000"/>
                </a:tc>
                <a:tc>
                  <a:txBody>
                    <a:bodyPr/>
                    <a:lstStyle/>
                    <a:p>
                      <a:pPr algn="ctr"/>
                      <a:r>
                        <a:rPr lang="ja-JP" sz="1200">
                          <a:solidFill>
                            <a:schemeClr val="tx1"/>
                          </a:solidFill>
                        </a:rPr>
                        <a:t>13.1 (11.1、</a:t>
                      </a:r>
                      <a:r>
                        <a:rPr lang="ja-JP" sz="1200" baseline="0">
                          <a:solidFill>
                            <a:schemeClr val="tx1"/>
                          </a:solidFill>
                        </a:rPr>
                        <a:t> 14.8)</a:t>
                      </a:r>
                    </a:p>
                  </a:txBody>
                  <a:tcPr marT="36000" marB="36000"/>
                </a:tc>
                <a:tc>
                  <a:txBody>
                    <a:bodyPr/>
                    <a:lstStyle/>
                    <a:p>
                      <a:pPr algn="ctr"/>
                      <a:r>
                        <a:rPr lang="ja-JP" sz="1200">
                          <a:solidFill>
                            <a:schemeClr val="tx1"/>
                          </a:solidFill>
                        </a:rPr>
                        <a:t>11.2 (9.6、13.1)</a:t>
                      </a:r>
                    </a:p>
                  </a:txBody>
                  <a:tcPr marT="36000" marB="36000"/>
                </a:tc>
                <a:tc>
                  <a:txBody>
                    <a:bodyPr/>
                    <a:lstStyle/>
                    <a:p>
                      <a:pPr algn="ctr"/>
                      <a:r>
                        <a:rPr lang="ja-JP" sz="1200">
                          <a:solidFill>
                            <a:schemeClr val="tx1"/>
                          </a:solidFill>
                        </a:rPr>
                        <a:t>11.9 (10.5、13.4)</a:t>
                      </a:r>
                    </a:p>
                  </a:txBody>
                  <a:tcPr marT="36000" marB="36000"/>
                </a:tc>
                <a:tc>
                  <a:txBody>
                    <a:bodyPr/>
                    <a:lstStyle/>
                    <a:p>
                      <a:pPr algn="ctr"/>
                      <a:r>
                        <a:rPr lang="ja-JP" sz="1200">
                          <a:solidFill>
                            <a:schemeClr val="tx1"/>
                          </a:solidFill>
                        </a:rPr>
                        <a:t>10.7 (9.5、12.2)</a:t>
                      </a:r>
                    </a:p>
                  </a:txBody>
                  <a:tcPr marT="36000" marB="36000"/>
                </a:tc>
                <a:extLst>
                  <a:ext uri="{0D108BD9-81ED-4DB2-BD59-A6C34878D82A}">
                    <a16:rowId xmlns:a16="http://schemas.microsoft.com/office/drawing/2014/main" val="2133407813"/>
                  </a:ext>
                </a:extLst>
              </a:tr>
              <a:tr h="207152">
                <a:tc>
                  <a:txBody>
                    <a:bodyPr/>
                    <a:lstStyle/>
                    <a:p>
                      <a:r>
                        <a:rPr lang="ja-JP" sz="1200" noProof="0">
                          <a:solidFill>
                            <a:schemeClr val="tx1"/>
                          </a:solidFill>
                        </a:rPr>
                        <a:t>R0</a:t>
                      </a:r>
                      <a:r>
                        <a:rPr lang="ja-JP" sz="1200" baseline="0" noProof="0">
                          <a:solidFill>
                            <a:schemeClr val="tx1"/>
                          </a:solidFill>
                        </a:rPr>
                        <a:t> 率, % (95%CI)</a:t>
                      </a:r>
                    </a:p>
                  </a:txBody>
                  <a:tcPr marT="36000" marB="36000"/>
                </a:tc>
                <a:tc>
                  <a:txBody>
                    <a:bodyPr/>
                    <a:lstStyle/>
                    <a:p>
                      <a:pPr algn="ctr"/>
                      <a:r>
                        <a:rPr lang="ja-JP" sz="1200" dirty="0">
                          <a:solidFill>
                            <a:schemeClr val="tx1"/>
                          </a:solidFill>
                        </a:rPr>
                        <a:t>18.3 (14.1、23.0) </a:t>
                      </a:r>
                    </a:p>
                  </a:txBody>
                  <a:tcPr marT="36000" marB="36000"/>
                </a:tc>
                <a:tc>
                  <a:txBody>
                    <a:bodyPr/>
                    <a:lstStyle/>
                    <a:p>
                      <a:pPr algn="ctr"/>
                      <a:r>
                        <a:rPr lang="ja-JP" sz="1200" dirty="0">
                          <a:solidFill>
                            <a:schemeClr val="tx1"/>
                          </a:solidFill>
                        </a:rPr>
                        <a:t>11.6 (8.2、15.9) </a:t>
                      </a:r>
                    </a:p>
                  </a:txBody>
                  <a:tcPr marT="36000" marB="36000"/>
                </a:tc>
                <a:tc>
                  <a:txBody>
                    <a:bodyPr/>
                    <a:lstStyle/>
                    <a:p>
                      <a:pPr algn="ctr"/>
                      <a:r>
                        <a:rPr lang="ja-JP" sz="1200" dirty="0">
                          <a:solidFill>
                            <a:schemeClr val="tx1"/>
                          </a:solidFill>
                        </a:rPr>
                        <a:t>16.5 (13.0、20.5) </a:t>
                      </a:r>
                    </a:p>
                  </a:txBody>
                  <a:tcPr marT="36000" marB="36000"/>
                </a:tc>
                <a:tc>
                  <a:txBody>
                    <a:bodyPr/>
                    <a:lstStyle/>
                    <a:p>
                      <a:pPr algn="ctr"/>
                      <a:r>
                        <a:rPr lang="ja-JP" sz="1200" dirty="0">
                          <a:solidFill>
                            <a:schemeClr val="tx1"/>
                          </a:solidFill>
                        </a:rPr>
                        <a:t>10.9 (8.1、17.1) </a:t>
                      </a:r>
                    </a:p>
                  </a:txBody>
                  <a:tcPr marT="36000" marB="36000"/>
                </a:tc>
                <a:extLst>
                  <a:ext uri="{0D108BD9-81ED-4DB2-BD59-A6C34878D82A}">
                    <a16:rowId xmlns:a16="http://schemas.microsoft.com/office/drawing/2014/main" val="354940500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68612305"/>
              </p:ext>
            </p:extLst>
          </p:nvPr>
        </p:nvGraphicFramePr>
        <p:xfrm>
          <a:off x="8444011" y="1655977"/>
          <a:ext cx="3652870" cy="1457280"/>
        </p:xfrm>
        <a:graphic>
          <a:graphicData uri="http://schemas.openxmlformats.org/drawingml/2006/table">
            <a:tbl>
              <a:tblPr firstRow="1" bandRow="1">
                <a:tableStyleId>{5202B0CA-FC54-4496-8BCA-5EF66A818D29}</a:tableStyleId>
              </a:tblPr>
              <a:tblGrid>
                <a:gridCol w="1393671">
                  <a:extLst>
                    <a:ext uri="{9D8B030D-6E8A-4147-A177-3AD203B41FA5}">
                      <a16:colId xmlns:a16="http://schemas.microsoft.com/office/drawing/2014/main" val="1411244669"/>
                    </a:ext>
                  </a:extLst>
                </a:gridCol>
                <a:gridCol w="1128811">
                  <a:extLst>
                    <a:ext uri="{9D8B030D-6E8A-4147-A177-3AD203B41FA5}">
                      <a16:colId xmlns:a16="http://schemas.microsoft.com/office/drawing/2014/main" val="1864822337"/>
                    </a:ext>
                  </a:extLst>
                </a:gridCol>
                <a:gridCol w="1130388">
                  <a:extLst>
                    <a:ext uri="{9D8B030D-6E8A-4147-A177-3AD203B41FA5}">
                      <a16:colId xmlns:a16="http://schemas.microsoft.com/office/drawing/2014/main" val="4224142351"/>
                    </a:ext>
                  </a:extLst>
                </a:gridCol>
              </a:tblGrid>
              <a:tr h="416286">
                <a:tc>
                  <a:txBody>
                    <a:bodyPr/>
                    <a:lstStyle/>
                    <a:p>
                      <a:r>
                        <a:rPr lang="ja-JP" sz="1200" dirty="0">
                          <a:solidFill>
                            <a:schemeClr val="tx2"/>
                          </a:solidFill>
                        </a:rPr>
                        <a:t>AEs、</a:t>
                      </a:r>
                      <a:r>
                        <a:rPr lang="ja-JP" sz="1200" baseline="0" dirty="0">
                          <a:solidFill>
                            <a:schemeClr val="tx2"/>
                          </a:solidFill>
                        </a:rPr>
                        <a:t> n (%)</a:t>
                      </a:r>
                    </a:p>
                  </a:txBody>
                  <a:tcPr marT="36000" marB="36000" anchor="ctr"/>
                </a:tc>
                <a:tc>
                  <a:txBody>
                    <a:bodyPr/>
                    <a:lstStyle/>
                    <a:p>
                      <a:pPr algn="ctr"/>
                      <a:r>
                        <a:rPr lang="ja-JP" sz="1200" b="1">
                          <a:solidFill>
                            <a:schemeClr val="tx2"/>
                          </a:solidFill>
                        </a:rPr>
                        <a:t>パニツムマブ</a:t>
                      </a:r>
                      <a:br>
                        <a:rPr lang="ja-JP" sz="1200" b="1">
                          <a:solidFill>
                            <a:schemeClr val="tx2"/>
                          </a:solidFill>
                        </a:rPr>
                      </a:br>
                      <a:r>
                        <a:rPr lang="ja-JP" sz="1200" b="1">
                          <a:solidFill>
                            <a:schemeClr val="tx2"/>
                          </a:solidFill>
                        </a:rPr>
                        <a:t>(n=404)</a:t>
                      </a:r>
                    </a:p>
                  </a:txBody>
                  <a:tcPr marT="36000" marB="36000">
                    <a:solidFill>
                      <a:schemeClr val="bg2"/>
                    </a:solidFill>
                  </a:tcPr>
                </a:tc>
                <a:tc>
                  <a:txBody>
                    <a:bodyPr/>
                    <a:lstStyle/>
                    <a:p>
                      <a:pPr algn="ctr"/>
                      <a:r>
                        <a:rPr lang="ja-JP" sz="1200" b="1">
                          <a:solidFill>
                            <a:schemeClr val="tx2"/>
                          </a:solidFill>
                        </a:rPr>
                        <a:t>ベバシズマブ</a:t>
                      </a:r>
                      <a:br>
                        <a:rPr lang="ja-JP" sz="1200" b="1">
                          <a:solidFill>
                            <a:schemeClr val="tx2"/>
                          </a:solidFill>
                        </a:rPr>
                      </a:br>
                      <a:r>
                        <a:rPr lang="ja-JP" sz="1200" b="1">
                          <a:solidFill>
                            <a:schemeClr val="tx2"/>
                          </a:solidFill>
                        </a:rPr>
                        <a:t>(n=407)</a:t>
                      </a:r>
                    </a:p>
                  </a:txBody>
                  <a:tcPr marT="36000" marB="36000">
                    <a:solidFill>
                      <a:schemeClr val="bg2"/>
                    </a:solidFill>
                  </a:tcPr>
                </a:tc>
                <a:extLst>
                  <a:ext uri="{0D108BD9-81ED-4DB2-BD59-A6C34878D82A}">
                    <a16:rowId xmlns:a16="http://schemas.microsoft.com/office/drawing/2014/main" val="2078810786"/>
                  </a:ext>
                </a:extLst>
              </a:tr>
              <a:tr h="0">
                <a:tc>
                  <a:txBody>
                    <a:bodyPr/>
                    <a:lstStyle/>
                    <a:p>
                      <a:r>
                        <a:rPr lang="ja-JP" sz="1200" noProof="0">
                          <a:solidFill>
                            <a:schemeClr val="tx1"/>
                          </a:solidFill>
                        </a:rPr>
                        <a:t>全体</a:t>
                      </a:r>
                    </a:p>
                  </a:txBody>
                  <a:tcPr marT="36000" marB="36000"/>
                </a:tc>
                <a:tc>
                  <a:txBody>
                    <a:bodyPr/>
                    <a:lstStyle/>
                    <a:p>
                      <a:pPr algn="ctr"/>
                      <a:r>
                        <a:rPr lang="ja-JP" sz="1200">
                          <a:solidFill>
                            <a:schemeClr val="tx1"/>
                          </a:solidFill>
                        </a:rPr>
                        <a:t>402 (99.5)</a:t>
                      </a:r>
                    </a:p>
                  </a:txBody>
                  <a:tcPr marT="36000" marB="36000"/>
                </a:tc>
                <a:tc>
                  <a:txBody>
                    <a:bodyPr/>
                    <a:lstStyle/>
                    <a:p>
                      <a:pPr algn="ctr"/>
                      <a:r>
                        <a:rPr lang="ja-JP" sz="1200">
                          <a:solidFill>
                            <a:schemeClr val="tx1"/>
                          </a:solidFill>
                        </a:rPr>
                        <a:t>399 (98.0)</a:t>
                      </a:r>
                    </a:p>
                  </a:txBody>
                  <a:tcPr marT="36000" marB="36000"/>
                </a:tc>
                <a:extLst>
                  <a:ext uri="{0D108BD9-81ED-4DB2-BD59-A6C34878D82A}">
                    <a16:rowId xmlns:a16="http://schemas.microsoft.com/office/drawing/2014/main" val="77470655"/>
                  </a:ext>
                </a:extLst>
              </a:tr>
              <a:tr h="207152">
                <a:tc>
                  <a:txBody>
                    <a:bodyPr/>
                    <a:lstStyle/>
                    <a:p>
                      <a:r>
                        <a:rPr lang="ja-JP" sz="1200" noProof="0">
                          <a:solidFill>
                            <a:schemeClr val="tx1"/>
                          </a:solidFill>
                        </a:rPr>
                        <a:t>グレード ≥3</a:t>
                      </a:r>
                    </a:p>
                  </a:txBody>
                  <a:tcPr marT="36000" marB="36000"/>
                </a:tc>
                <a:tc>
                  <a:txBody>
                    <a:bodyPr/>
                    <a:lstStyle/>
                    <a:p>
                      <a:pPr algn="ctr"/>
                      <a:r>
                        <a:rPr lang="ja-JP" sz="1200">
                          <a:solidFill>
                            <a:schemeClr val="tx1"/>
                          </a:solidFill>
                        </a:rPr>
                        <a:t>290 (71.8)</a:t>
                      </a:r>
                    </a:p>
                  </a:txBody>
                  <a:tcPr marT="36000" marB="36000"/>
                </a:tc>
                <a:tc>
                  <a:txBody>
                    <a:bodyPr/>
                    <a:lstStyle/>
                    <a:p>
                      <a:pPr algn="ctr"/>
                      <a:r>
                        <a:rPr lang="ja-JP" sz="1200">
                          <a:solidFill>
                            <a:schemeClr val="tx1"/>
                          </a:solidFill>
                        </a:rPr>
                        <a:t>264</a:t>
                      </a:r>
                      <a:r>
                        <a:rPr lang="ja-JP" sz="1200" baseline="0">
                          <a:solidFill>
                            <a:schemeClr val="tx1"/>
                          </a:solidFill>
                        </a:rPr>
                        <a:t> </a:t>
                      </a:r>
                      <a:r>
                        <a:rPr lang="ja-JP" sz="1200">
                          <a:solidFill>
                            <a:schemeClr val="tx1"/>
                          </a:solidFill>
                        </a:rPr>
                        <a:t>(64.9</a:t>
                      </a:r>
                      <a:r>
                        <a:rPr lang="ja-JP" sz="1200" baseline="0">
                          <a:solidFill>
                            <a:schemeClr val="tx1"/>
                          </a:solidFill>
                        </a:rPr>
                        <a:t>)</a:t>
                      </a:r>
                    </a:p>
                  </a:txBody>
                  <a:tcPr marT="36000" marB="36000"/>
                </a:tc>
                <a:extLst>
                  <a:ext uri="{0D108BD9-81ED-4DB2-BD59-A6C34878D82A}">
                    <a16:rowId xmlns:a16="http://schemas.microsoft.com/office/drawing/2014/main" val="4127913121"/>
                  </a:ext>
                </a:extLst>
              </a:tr>
              <a:tr h="207152">
                <a:tc>
                  <a:txBody>
                    <a:bodyPr/>
                    <a:lstStyle/>
                    <a:p>
                      <a:r>
                        <a:rPr lang="ja-JP" sz="1200" noProof="0">
                          <a:solidFill>
                            <a:schemeClr val="tx1"/>
                          </a:solidFill>
                        </a:rPr>
                        <a:t>重篤な治療関連</a:t>
                      </a:r>
                    </a:p>
                  </a:txBody>
                  <a:tcPr marT="36000" marB="36000"/>
                </a:tc>
                <a:tc>
                  <a:txBody>
                    <a:bodyPr/>
                    <a:lstStyle/>
                    <a:p>
                      <a:pPr algn="ctr"/>
                      <a:r>
                        <a:rPr lang="ja-JP" sz="1200">
                          <a:solidFill>
                            <a:schemeClr val="tx1"/>
                          </a:solidFill>
                        </a:rPr>
                        <a:t>72 (17.8)</a:t>
                      </a:r>
                    </a:p>
                  </a:txBody>
                  <a:tcPr marT="36000" marB="36000"/>
                </a:tc>
                <a:tc>
                  <a:txBody>
                    <a:bodyPr/>
                    <a:lstStyle/>
                    <a:p>
                      <a:pPr algn="ctr"/>
                      <a:r>
                        <a:rPr lang="ja-JP" sz="1200" dirty="0">
                          <a:solidFill>
                            <a:schemeClr val="tx1"/>
                          </a:solidFill>
                        </a:rPr>
                        <a:t>44 (10.8) </a:t>
                      </a:r>
                    </a:p>
                  </a:txBody>
                  <a:tcPr marT="36000" marB="36000"/>
                </a:tc>
                <a:extLst>
                  <a:ext uri="{0D108BD9-81ED-4DB2-BD59-A6C34878D82A}">
                    <a16:rowId xmlns:a16="http://schemas.microsoft.com/office/drawing/2014/main" val="2820279968"/>
                  </a:ext>
                </a:extLst>
              </a:tr>
              <a:tr h="207152">
                <a:tc>
                  <a:txBody>
                    <a:bodyPr/>
                    <a:lstStyle/>
                    <a:p>
                      <a:r>
                        <a:rPr lang="ja-JP" sz="1200" noProof="0">
                          <a:solidFill>
                            <a:schemeClr val="tx1"/>
                          </a:solidFill>
                        </a:rPr>
                        <a:t>中止に至った</a:t>
                      </a:r>
                    </a:p>
                  </a:txBody>
                  <a:tcPr marT="36000" marB="36000"/>
                </a:tc>
                <a:tc>
                  <a:txBody>
                    <a:bodyPr/>
                    <a:lstStyle/>
                    <a:p>
                      <a:pPr algn="ctr"/>
                      <a:r>
                        <a:rPr lang="ja-JP" sz="1200">
                          <a:solidFill>
                            <a:schemeClr val="tx1"/>
                          </a:solidFill>
                        </a:rPr>
                        <a:t>96 (23.8</a:t>
                      </a:r>
                      <a:r>
                        <a:rPr lang="ja-JP" sz="1200" baseline="0">
                          <a:solidFill>
                            <a:schemeClr val="tx1"/>
                          </a:solidFill>
                        </a:rPr>
                        <a:t>)</a:t>
                      </a:r>
                    </a:p>
                  </a:txBody>
                  <a:tcPr marT="36000" marB="36000"/>
                </a:tc>
                <a:tc>
                  <a:txBody>
                    <a:bodyPr/>
                    <a:lstStyle/>
                    <a:p>
                      <a:pPr algn="ctr"/>
                      <a:r>
                        <a:rPr lang="ja-JP" sz="1200" dirty="0">
                          <a:solidFill>
                            <a:schemeClr val="tx1"/>
                          </a:solidFill>
                        </a:rPr>
                        <a:t>75 (18.4)</a:t>
                      </a:r>
                    </a:p>
                  </a:txBody>
                  <a:tcPr marT="36000" marB="36000"/>
                </a:tc>
                <a:extLst>
                  <a:ext uri="{0D108BD9-81ED-4DB2-BD59-A6C34878D82A}">
                    <a16:rowId xmlns:a16="http://schemas.microsoft.com/office/drawing/2014/main" val="2133407813"/>
                  </a:ext>
                </a:extLst>
              </a:tr>
            </a:tbl>
          </a:graphicData>
        </a:graphic>
      </p:graphicFrame>
    </p:spTree>
    <p:extLst>
      <p:ext uri="{BB962C8B-B14F-4D97-AF65-F5344CB8AC3E}">
        <p14:creationId xmlns:p14="http://schemas.microsoft.com/office/powerpoint/2010/main" val="33845530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p:txBody>
          <a:bodyPr/>
          <a:lstStyle/>
          <a:p>
            <a:r>
              <a:rPr lang="ja-JP" dirty="0"/>
              <a:t>*病期に応じた医師の裁量</a:t>
            </a:r>
          </a:p>
        </p:txBody>
      </p:sp>
      <p:sp>
        <p:nvSpPr>
          <p:cNvPr id="21" name="Title 1"/>
          <p:cNvSpPr>
            <a:spLocks noGrp="1"/>
          </p:cNvSpPr>
          <p:nvPr>
            <p:ph type="title"/>
          </p:nvPr>
        </p:nvSpPr>
        <p:spPr>
          <a:xfrm>
            <a:off x="486833" y="179614"/>
            <a:ext cx="11076074" cy="807720"/>
          </a:xfrm>
        </p:spPr>
        <p:txBody>
          <a:bodyPr/>
          <a:lstStyle/>
          <a:p>
            <a:r>
              <a:rPr lang="ja-JP" dirty="0"/>
              <a:t>3500：局所進行性結腸癌 (光学) 患者に対するmFOLFOX 6またはCAPOXを用いた周術期化学療法：他施設無作為化第III相試験 – Hu H,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研究目的</a:t>
            </a:r>
          </a:p>
          <a:p>
            <a:r>
              <a:rPr lang="ja-JP"/>
              <a:t>第III相OPTICAL試験において、中国の施設で局所進行性結腸癌を有する患者における周術期化学療法、mFOLFOX 6またはCAPOXの有効性および安全性を評価する</a:t>
            </a:r>
          </a:p>
        </p:txBody>
      </p:sp>
      <p:sp>
        <p:nvSpPr>
          <p:cNvPr id="23" name="Text Placeholder 4"/>
          <p:cNvSpPr>
            <a:spLocks noGrp="1"/>
          </p:cNvSpPr>
          <p:nvPr>
            <p:ph type="body" sz="quarter" idx="11"/>
          </p:nvPr>
        </p:nvSpPr>
        <p:spPr>
          <a:xfrm>
            <a:off x="6197601" y="6096001"/>
            <a:ext cx="5507567" cy="487363"/>
          </a:xfrm>
        </p:spPr>
        <p:txBody>
          <a:bodyPr/>
          <a:lstStyle/>
          <a:p>
            <a:r>
              <a:rPr lang="ja-JP"/>
              <a:t>Hu H, et al.J Clin Oncol 2022;40(suppl):abstr 3500</a:t>
            </a:r>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3年 DFS</a:t>
            </a:r>
          </a:p>
        </p:txBody>
      </p:sp>
      <p:sp>
        <p:nvSpPr>
          <p:cNvPr id="25" name="Oval 14"/>
          <p:cNvSpPr>
            <a:spLocks noChangeArrowheads="1"/>
          </p:cNvSpPr>
          <p:nvPr/>
        </p:nvSpPr>
        <p:spPr bwMode="auto">
          <a:xfrm>
            <a:off x="4076595" y="353012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a:p>
            <a:pPr algn="ctr">
              <a:defRPr/>
            </a:pPr>
            <a:r>
              <a:rPr lang="ja-JP" sz="1600" b="1">
                <a:solidFill>
                  <a:srgbClr val="043882"/>
                </a:solidFill>
                <a:ea typeface="SimSun" pitchFamily="2" charset="-122"/>
              </a:rPr>
              <a:t>1:1</a:t>
            </a:r>
          </a:p>
        </p:txBody>
      </p:sp>
      <p:cxnSp>
        <p:nvCxnSpPr>
          <p:cNvPr id="26" name="AutoShape 15"/>
          <p:cNvCxnSpPr>
            <a:cxnSpLocks noChangeShapeType="1"/>
            <a:stCxn id="25" idx="0"/>
            <a:endCxn id="28" idx="1"/>
          </p:cNvCxnSpPr>
          <p:nvPr/>
        </p:nvCxnSpPr>
        <p:spPr bwMode="auto">
          <a:xfrm rot="5400000" flipH="1" flipV="1">
            <a:off x="4257384" y="2902782"/>
            <a:ext cx="738349" cy="516331"/>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flipV="1">
            <a:off x="3892062" y="3822221"/>
            <a:ext cx="184533" cy="1"/>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4884724" y="2320636"/>
            <a:ext cx="2589965"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mFOLFOX6 または CAPOX (3 months)</a:t>
            </a:r>
            <a:br>
              <a:rPr lang="ja-JP" dirty="0">
                <a:solidFill>
                  <a:srgbClr val="FFFFFF"/>
                </a:solidFill>
                <a:ea typeface="SimSun" pitchFamily="2" charset="-122"/>
              </a:rPr>
            </a:br>
            <a:r>
              <a:rPr lang="ja-JP" dirty="0">
                <a:solidFill>
                  <a:srgbClr val="FFFFFF"/>
                </a:solidFill>
                <a:ea typeface="SimSun" pitchFamily="2" charset="-122"/>
              </a:rPr>
              <a:t>(n=371)</a:t>
            </a:r>
          </a:p>
        </p:txBody>
      </p:sp>
      <p:sp>
        <p:nvSpPr>
          <p:cNvPr id="29" name="AutoShape 9"/>
          <p:cNvSpPr>
            <a:spLocks noChangeArrowheads="1"/>
          </p:cNvSpPr>
          <p:nvPr/>
        </p:nvSpPr>
        <p:spPr bwMode="auto">
          <a:xfrm>
            <a:off x="561886" y="2890941"/>
            <a:ext cx="3330176"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局所進行性結腸腺癌腫</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固有筋またはT 4を超える5 mm以上の浸潤を伴うT 3</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ECOG PS 0–1</a:t>
            </a:r>
          </a:p>
          <a:p>
            <a:pPr defTabSz="892175" eaLnBrk="0" hangingPunct="0">
              <a:spcAft>
                <a:spcPct val="30000"/>
              </a:spcAft>
              <a:defRPr/>
            </a:pPr>
            <a:r>
              <a:rPr lang="ja-JP" sz="1600" dirty="0">
                <a:solidFill>
                  <a:srgbClr val="FFFFFF"/>
                </a:solidFill>
                <a:ea typeface="SimSun" pitchFamily="2" charset="-122"/>
              </a:rPr>
              <a:t>(n=738</a:t>
            </a:r>
            <a:r>
              <a:rPr lang="en-GB" altLang="ja-JP" sz="1600" dirty="0">
                <a:solidFill>
                  <a:srgbClr val="FFFFFF"/>
                </a:solidFill>
                <a:ea typeface="SimSun" pitchFamily="2" charset="-122"/>
              </a:rPr>
              <a:t>)</a:t>
            </a:r>
            <a:endParaRPr lang="ja-JP" sz="1600" dirty="0">
              <a:solidFill>
                <a:srgbClr val="FFFFFF"/>
              </a:solidFill>
              <a:ea typeface="SimSun" pitchFamily="2" charset="-122"/>
            </a:endParaRPr>
          </a:p>
        </p:txBody>
      </p:sp>
      <p:cxnSp>
        <p:nvCxnSpPr>
          <p:cNvPr id="30" name="AutoShape 16"/>
          <p:cNvCxnSpPr>
            <a:cxnSpLocks noChangeShapeType="1"/>
            <a:stCxn id="25" idx="4"/>
            <a:endCxn id="20" idx="1"/>
          </p:cNvCxnSpPr>
          <p:nvPr/>
        </p:nvCxnSpPr>
        <p:spPr bwMode="auto">
          <a:xfrm rot="16200000" flipH="1">
            <a:off x="4280447" y="4202266"/>
            <a:ext cx="692222" cy="516331"/>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pCR, OS, 安全性</a:t>
            </a:r>
          </a:p>
        </p:txBody>
      </p:sp>
      <p:sp>
        <p:nvSpPr>
          <p:cNvPr id="32" name="AutoShape 8"/>
          <p:cNvSpPr>
            <a:spLocks noChangeArrowheads="1"/>
          </p:cNvSpPr>
          <p:nvPr/>
        </p:nvSpPr>
        <p:spPr bwMode="auto">
          <a:xfrm>
            <a:off x="6213793" y="4335407"/>
            <a:ext cx="2589965"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t>オプションのアジュバント化学療法*</a:t>
            </a:r>
            <a:br>
              <a:rPr lang="ja-JP"/>
            </a:br>
            <a:r>
              <a:rPr lang="ja-JP"/>
              <a:t>(n=373)</a:t>
            </a:r>
          </a:p>
        </p:txBody>
      </p:sp>
      <p:sp>
        <p:nvSpPr>
          <p:cNvPr id="15" name="AutoShape 12"/>
          <p:cNvSpPr>
            <a:spLocks noChangeArrowheads="1"/>
          </p:cNvSpPr>
          <p:nvPr/>
        </p:nvSpPr>
        <p:spPr bwMode="auto">
          <a:xfrm>
            <a:off x="7743941" y="2522682"/>
            <a:ext cx="1059817"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手術</a:t>
            </a:r>
          </a:p>
        </p:txBody>
      </p:sp>
      <p:cxnSp>
        <p:nvCxnSpPr>
          <p:cNvPr id="16" name="AutoShape 21"/>
          <p:cNvCxnSpPr>
            <a:cxnSpLocks noChangeShapeType="1"/>
            <a:stCxn id="28" idx="3"/>
            <a:endCxn id="15" idx="1"/>
          </p:cNvCxnSpPr>
          <p:nvPr/>
        </p:nvCxnSpPr>
        <p:spPr bwMode="auto">
          <a:xfrm>
            <a:off x="7474689" y="2791772"/>
            <a:ext cx="269252" cy="0"/>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4884724" y="4537453"/>
            <a:ext cx="1059817"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手術</a:t>
            </a:r>
          </a:p>
        </p:txBody>
      </p:sp>
      <p:cxnSp>
        <p:nvCxnSpPr>
          <p:cNvPr id="33" name="AutoShape 21"/>
          <p:cNvCxnSpPr>
            <a:cxnSpLocks noChangeShapeType="1"/>
            <a:stCxn id="20" idx="3"/>
            <a:endCxn id="32" idx="1"/>
          </p:cNvCxnSpPr>
          <p:nvPr/>
        </p:nvCxnSpPr>
        <p:spPr bwMode="auto">
          <a:xfrm>
            <a:off x="5944541" y="4806543"/>
            <a:ext cx="269252" cy="0"/>
          </a:xfrm>
          <a:prstGeom prst="straightConnector1">
            <a:avLst/>
          </a:prstGeom>
          <a:noFill/>
          <a:ln w="57150">
            <a:solidFill>
              <a:schemeClr val="bg2">
                <a:lumMod val="60000"/>
                <a:lumOff val="40000"/>
              </a:schemeClr>
            </a:solidFill>
            <a:round/>
            <a:headEnd/>
            <a:tailEnd type="triangle" w="med" len="med"/>
          </a:ln>
        </p:spPr>
      </p:cxnSp>
      <p:sp>
        <p:nvSpPr>
          <p:cNvPr id="34" name="Content Placeholder 26"/>
          <p:cNvSpPr txBox="1">
            <a:spLocks/>
          </p:cNvSpPr>
          <p:nvPr/>
        </p:nvSpPr>
        <p:spPr bwMode="auto">
          <a:xfrm>
            <a:off x="4856868" y="3278081"/>
            <a:ext cx="4045337" cy="780097"/>
          </a:xfrm>
          <a:prstGeom prst="rect">
            <a:avLst/>
          </a:prstGeom>
          <a:noFill/>
          <a:ln w="9525">
            <a:noFill/>
            <a:miter lim="800000"/>
            <a:headEnd/>
            <a:tailEnd/>
          </a:ln>
        </p:spPr>
        <p:txBody>
          <a:bodyPr/>
          <a:lstStyle/>
          <a:p>
            <a:pPr marL="190500" indent="-190500">
              <a:spcAft>
                <a:spcPts val="400"/>
              </a:spcAft>
              <a:defRPr/>
            </a:pPr>
            <a:r>
              <a:rPr lang="ja-JP" sz="1400" b="1">
                <a:solidFill>
                  <a:srgbClr val="043882"/>
                </a:solidFill>
              </a:rPr>
              <a:t>層別化</a:t>
            </a:r>
          </a:p>
          <a:p>
            <a:pPr marL="203200" lvl="0" indent="-203200">
              <a:spcBef>
                <a:spcPts val="0"/>
              </a:spcBef>
              <a:spcAft>
                <a:spcPts val="200"/>
              </a:spcAft>
              <a:buFont typeface="Arial" pitchFamily="34" charset="0"/>
              <a:buChar char="•"/>
              <a:defRPr/>
            </a:pPr>
            <a:r>
              <a:rPr lang="ja-JP" sz="1400">
                <a:solidFill>
                  <a:srgbClr val="4D4D4D"/>
                </a:solidFill>
                <a:latin typeface="Arial"/>
                <a:ea typeface="MS Mincho"/>
                <a:cs typeface="Arial"/>
              </a:rPr>
              <a:t>センター</a:t>
            </a:r>
          </a:p>
          <a:p>
            <a:pPr marL="203200" lvl="0" indent="-203200">
              <a:spcBef>
                <a:spcPts val="0"/>
              </a:spcBef>
              <a:spcAft>
                <a:spcPts val="200"/>
              </a:spcAft>
              <a:buFont typeface="Arial" pitchFamily="34" charset="0"/>
              <a:buChar char="•"/>
              <a:defRPr/>
            </a:pPr>
            <a:r>
              <a:rPr lang="ja-JP" sz="1400">
                <a:solidFill>
                  <a:srgbClr val="4D4D4D"/>
                </a:solidFill>
                <a:latin typeface="Arial"/>
                <a:ea typeface="MS Mincho"/>
                <a:cs typeface="Arial"/>
              </a:rPr>
              <a:t>cTステージ (cT3 対 cT4)</a:t>
            </a:r>
          </a:p>
          <a:p>
            <a:pPr marL="203200" lvl="0" indent="-203200">
              <a:spcBef>
                <a:spcPts val="0"/>
              </a:spcBef>
              <a:spcAft>
                <a:spcPts val="200"/>
              </a:spcAft>
              <a:buFont typeface="Arial" pitchFamily="34" charset="0"/>
              <a:buChar char="•"/>
              <a:defRPr/>
            </a:pPr>
            <a:r>
              <a:rPr lang="ja-JP" sz="1400">
                <a:solidFill>
                  <a:srgbClr val="4D4D4D"/>
                </a:solidFill>
                <a:latin typeface="Arial"/>
                <a:ea typeface="MS Mincho"/>
                <a:cs typeface="Arial"/>
              </a:rPr>
              <a:t>cNステージ (cN0 対 cN1–2)</a:t>
            </a:r>
          </a:p>
        </p:txBody>
      </p:sp>
      <p:sp>
        <p:nvSpPr>
          <p:cNvPr id="35" name="AutoShape 8"/>
          <p:cNvSpPr>
            <a:spLocks noChangeArrowheads="1"/>
          </p:cNvSpPr>
          <p:nvPr/>
        </p:nvSpPr>
        <p:spPr bwMode="auto">
          <a:xfrm>
            <a:off x="9028292" y="2320636"/>
            <a:ext cx="2589965"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アジュバント化学療法</a:t>
            </a:r>
            <a:br>
              <a:rPr lang="ja-JP">
                <a:solidFill>
                  <a:srgbClr val="FFFFFF"/>
                </a:solidFill>
                <a:ea typeface="SimSun" pitchFamily="2" charset="-122"/>
              </a:rPr>
            </a:br>
            <a:r>
              <a:rPr lang="ja-JP">
                <a:solidFill>
                  <a:srgbClr val="FFFFFF"/>
                </a:solidFill>
                <a:ea typeface="SimSun" pitchFamily="2" charset="-122"/>
              </a:rPr>
              <a:t>(3ヶ月)</a:t>
            </a:r>
            <a:br>
              <a:rPr lang="ja-JP">
                <a:solidFill>
                  <a:srgbClr val="FFFFFF"/>
                </a:solidFill>
                <a:ea typeface="SimSun" pitchFamily="2" charset="-122"/>
              </a:rPr>
            </a:br>
            <a:r>
              <a:rPr lang="ja-JP">
                <a:solidFill>
                  <a:srgbClr val="FFFFFF"/>
                </a:solidFill>
                <a:ea typeface="SimSun" pitchFamily="2" charset="-122"/>
              </a:rPr>
              <a:t>(n=371)</a:t>
            </a:r>
          </a:p>
        </p:txBody>
      </p:sp>
      <p:cxnSp>
        <p:nvCxnSpPr>
          <p:cNvPr id="36" name="AutoShape 21"/>
          <p:cNvCxnSpPr>
            <a:cxnSpLocks noChangeShapeType="1"/>
            <a:stCxn id="15" idx="3"/>
            <a:endCxn id="35" idx="1"/>
          </p:cNvCxnSpPr>
          <p:nvPr/>
        </p:nvCxnSpPr>
        <p:spPr bwMode="auto">
          <a:xfrm>
            <a:off x="8803758" y="2791772"/>
            <a:ext cx="224534"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32695167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dirty="0"/>
              <a:t>3500：局所進行性結腸癌 (光学) 患者に対するmFOLFOX 6またはCAPOXを用いた周術期化学療法：他施設無作為化第III相試験 – Hu H,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Hu H, et al.J Clin Oncol 2022;40(suppl):abstr 3500</a:t>
            </a:r>
          </a:p>
        </p:txBody>
      </p:sp>
      <p:graphicFrame>
        <p:nvGraphicFramePr>
          <p:cNvPr id="8" name="Table 63">
            <a:extLst>
              <a:ext uri="{FF2B5EF4-FFF2-40B4-BE49-F238E27FC236}">
                <a16:creationId xmlns:a16="http://schemas.microsoft.com/office/drawing/2014/main" id="{B5B3B000-9695-4997-68E1-F895C74201FA}"/>
              </a:ext>
            </a:extLst>
          </p:cNvPr>
          <p:cNvGraphicFramePr>
            <a:graphicFrameLocks noGrp="1"/>
          </p:cNvGraphicFramePr>
          <p:nvPr>
            <p:extLst>
              <p:ext uri="{D42A27DB-BD31-4B8C-83A1-F6EECF244321}">
                <p14:modId xmlns:p14="http://schemas.microsoft.com/office/powerpoint/2010/main" val="1657475646"/>
              </p:ext>
            </p:extLst>
          </p:nvPr>
        </p:nvGraphicFramePr>
        <p:xfrm>
          <a:off x="1810070" y="3454707"/>
          <a:ext cx="4227647" cy="941632"/>
        </p:xfrm>
        <a:graphic>
          <a:graphicData uri="http://schemas.openxmlformats.org/drawingml/2006/table">
            <a:tbl>
              <a:tblPr firstRow="1" bandRow="1">
                <a:tableStyleId>{5C22544A-7EE6-4342-B048-85BDC9FD1C3A}</a:tableStyleId>
              </a:tblPr>
              <a:tblGrid>
                <a:gridCol w="1921477">
                  <a:extLst>
                    <a:ext uri="{9D8B030D-6E8A-4147-A177-3AD203B41FA5}">
                      <a16:colId xmlns:a16="http://schemas.microsoft.com/office/drawing/2014/main" val="638385638"/>
                    </a:ext>
                  </a:extLst>
                </a:gridCol>
                <a:gridCol w="1116106">
                  <a:extLst>
                    <a:ext uri="{9D8B030D-6E8A-4147-A177-3AD203B41FA5}">
                      <a16:colId xmlns:a16="http://schemas.microsoft.com/office/drawing/2014/main" val="3203193045"/>
                    </a:ext>
                  </a:extLst>
                </a:gridCol>
                <a:gridCol w="1190064">
                  <a:extLst>
                    <a:ext uri="{9D8B030D-6E8A-4147-A177-3AD203B41FA5}">
                      <a16:colId xmlns:a16="http://schemas.microsoft.com/office/drawing/2014/main" val="2842697871"/>
                    </a:ext>
                  </a:extLst>
                </a:gridCol>
              </a:tblGrid>
              <a:tr h="453952">
                <a:tc>
                  <a:txBody>
                    <a:bodyPr/>
                    <a:lstStyle/>
                    <a:p>
                      <a:endParaRPr lang="en-GB" sz="10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rPr>
                        <a:t>周術期</a:t>
                      </a:r>
                      <a:br>
                        <a:rPr lang="ja-JP" sz="1000">
                          <a:solidFill>
                            <a:schemeClr val="tx1"/>
                          </a:solidFill>
                        </a:rPr>
                      </a:br>
                      <a:r>
                        <a:rPr lang="ja-JP" sz="1000">
                          <a:solidFill>
                            <a:schemeClr val="tx1"/>
                          </a:solidFill>
                        </a:rPr>
                        <a:t>(n=371)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rPr>
                        <a:t>SoC</a:t>
                      </a:r>
                    </a:p>
                    <a:p>
                      <a:pPr algn="ctr"/>
                      <a:r>
                        <a:rPr lang="ja-JP" sz="1000">
                          <a:solidFill>
                            <a:schemeClr val="tx1"/>
                          </a:solidFill>
                        </a:rPr>
                        <a:t>(n=373)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865966"/>
                  </a:ext>
                </a:extLst>
              </a:tr>
              <a:tr h="199744">
                <a:tc>
                  <a:txBody>
                    <a:bodyPr/>
                    <a:lstStyle/>
                    <a:p>
                      <a:r>
                        <a:rPr lang="ja-JP" sz="1000">
                          <a:solidFill>
                            <a:schemeClr val="tx1"/>
                          </a:solidFill>
                        </a:rPr>
                        <a:t>3年 DFS率, % (95%CI)</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78.4 (73.5, 83.3)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a:solidFill>
                            <a:schemeClr val="tx1"/>
                          </a:solidFill>
                        </a:rPr>
                        <a:t>76.6 (71.9, 81.3)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9474089"/>
                  </a:ext>
                </a:extLst>
              </a:tr>
              <a:tr h="199744">
                <a:tc>
                  <a:txBody>
                    <a:bodyPr/>
                    <a:lstStyle/>
                    <a:p>
                      <a:r>
                        <a:rPr lang="ja-JP" sz="1000">
                          <a:solidFill>
                            <a:schemeClr val="tx1"/>
                          </a:solidFill>
                        </a:rPr>
                        <a:t>階層化HR (95%CI); p値</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a:solidFill>
                            <a:schemeClr val="tx1"/>
                          </a:solidFill>
                        </a:rPr>
                        <a:t>0.78 (0.55、1.10);</a:t>
                      </a:r>
                      <a:r>
                        <a:rPr lang="ja-JP" sz="1000" baseline="0">
                          <a:solidFill>
                            <a:schemeClr val="tx1"/>
                          </a:solidFill>
                        </a:rPr>
                        <a:t> </a:t>
                      </a:r>
                      <a:r>
                        <a:rPr lang="ja-JP" sz="1000">
                          <a:solidFill>
                            <a:schemeClr val="tx1"/>
                          </a:solidFill>
                        </a:rPr>
                        <a:t>p=0.16</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solidFill>
                          <a:srgbClr val="4D4D4D"/>
                        </a:solidFill>
                      </a:endParaRPr>
                    </a:p>
                  </a:txBody>
                  <a:tcPr anchor="ctr">
                    <a:solidFill>
                      <a:schemeClr val="tx2"/>
                    </a:solidFill>
                  </a:tcPr>
                </a:tc>
                <a:extLst>
                  <a:ext uri="{0D108BD9-81ED-4DB2-BD59-A6C34878D82A}">
                    <a16:rowId xmlns:a16="http://schemas.microsoft.com/office/drawing/2014/main" val="4260643784"/>
                  </a:ext>
                </a:extLst>
              </a:tr>
            </a:tbl>
          </a:graphicData>
        </a:graphic>
      </p:graphicFrame>
      <p:grpSp>
        <p:nvGrpSpPr>
          <p:cNvPr id="9" name="Group 8">
            <a:extLst>
              <a:ext uri="{FF2B5EF4-FFF2-40B4-BE49-F238E27FC236}">
                <a16:creationId xmlns:a16="http://schemas.microsoft.com/office/drawing/2014/main" id="{D3D73ED9-CB75-EADA-B13A-1CA5515B2FE0}"/>
              </a:ext>
            </a:extLst>
          </p:cNvPr>
          <p:cNvGrpSpPr/>
          <p:nvPr/>
        </p:nvGrpSpPr>
        <p:grpSpPr>
          <a:xfrm>
            <a:off x="261620" y="2186637"/>
            <a:ext cx="5504828" cy="3899270"/>
            <a:chOff x="190500" y="2186637"/>
            <a:chExt cx="5504828" cy="3899270"/>
          </a:xfrm>
        </p:grpSpPr>
        <p:sp>
          <p:nvSpPr>
            <p:cNvPr id="10" name="Freeform 21">
              <a:extLst>
                <a:ext uri="{FF2B5EF4-FFF2-40B4-BE49-F238E27FC236}">
                  <a16:creationId xmlns:a16="http://schemas.microsoft.com/office/drawing/2014/main" id="{8A029F9A-6F0A-1690-9B4B-6E9FEF4DE94E}"/>
                </a:ext>
              </a:extLst>
            </p:cNvPr>
            <p:cNvSpPr>
              <a:spLocks/>
            </p:cNvSpPr>
            <p:nvPr/>
          </p:nvSpPr>
          <p:spPr bwMode="auto">
            <a:xfrm>
              <a:off x="1632353" y="2316986"/>
              <a:ext cx="3816000" cy="215773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1" name="Group 10">
              <a:extLst>
                <a:ext uri="{FF2B5EF4-FFF2-40B4-BE49-F238E27FC236}">
                  <a16:creationId xmlns:a16="http://schemas.microsoft.com/office/drawing/2014/main" id="{B46770FA-D358-E8FE-28A5-118E5557A31E}"/>
                </a:ext>
              </a:extLst>
            </p:cNvPr>
            <p:cNvGrpSpPr/>
            <p:nvPr/>
          </p:nvGrpSpPr>
          <p:grpSpPr>
            <a:xfrm>
              <a:off x="922637" y="2186637"/>
              <a:ext cx="713738" cy="2412000"/>
              <a:chOff x="1270617" y="1265887"/>
              <a:chExt cx="713738" cy="2858279"/>
            </a:xfrm>
          </p:grpSpPr>
          <p:sp>
            <p:nvSpPr>
              <p:cNvPr id="52" name="Line 6">
                <a:extLst>
                  <a:ext uri="{FF2B5EF4-FFF2-40B4-BE49-F238E27FC236}">
                    <a16:creationId xmlns:a16="http://schemas.microsoft.com/office/drawing/2014/main" id="{B908B0B5-09E1-4EA0-6A49-C3C6230C93D2}"/>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3" name="Line 7">
                <a:extLst>
                  <a:ext uri="{FF2B5EF4-FFF2-40B4-BE49-F238E27FC236}">
                    <a16:creationId xmlns:a16="http://schemas.microsoft.com/office/drawing/2014/main" id="{A3893CC3-63DB-C2CD-4DF9-70C37158653E}"/>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4" name="Line 8">
                <a:extLst>
                  <a:ext uri="{FF2B5EF4-FFF2-40B4-BE49-F238E27FC236}">
                    <a16:creationId xmlns:a16="http://schemas.microsoft.com/office/drawing/2014/main" id="{AF23EF98-8A78-EDE8-B1CC-A690FAF73EC6}"/>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5" name="Line 9">
                <a:extLst>
                  <a:ext uri="{FF2B5EF4-FFF2-40B4-BE49-F238E27FC236}">
                    <a16:creationId xmlns:a16="http://schemas.microsoft.com/office/drawing/2014/main" id="{454E17D7-2B82-C07B-57B4-E424FE3C425B}"/>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6" name="Line 10">
                <a:extLst>
                  <a:ext uri="{FF2B5EF4-FFF2-40B4-BE49-F238E27FC236}">
                    <a16:creationId xmlns:a16="http://schemas.microsoft.com/office/drawing/2014/main" id="{4761EFAD-B68E-60D4-645D-E90774A9BA4C}"/>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7" name="Line 11">
                <a:extLst>
                  <a:ext uri="{FF2B5EF4-FFF2-40B4-BE49-F238E27FC236}">
                    <a16:creationId xmlns:a16="http://schemas.microsoft.com/office/drawing/2014/main" id="{C23876AF-DC38-FF3A-2180-D20137FB81D9}"/>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8" name="TextBox 57">
                <a:extLst>
                  <a:ext uri="{FF2B5EF4-FFF2-40B4-BE49-F238E27FC236}">
                    <a16:creationId xmlns:a16="http://schemas.microsoft.com/office/drawing/2014/main" id="{4F542F73-E17B-B416-B5A0-307E35482FA4}"/>
                  </a:ext>
                </a:extLst>
              </p:cNvPr>
              <p:cNvSpPr txBox="1"/>
              <p:nvPr/>
            </p:nvSpPr>
            <p:spPr>
              <a:xfrm rot="16200000">
                <a:off x="948467" y="2569414"/>
                <a:ext cx="952078"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DFS、%</a:t>
                </a:r>
              </a:p>
            </p:txBody>
          </p:sp>
          <p:sp>
            <p:nvSpPr>
              <p:cNvPr id="59" name="TextBox 58">
                <a:extLst>
                  <a:ext uri="{FF2B5EF4-FFF2-40B4-BE49-F238E27FC236}">
                    <a16:creationId xmlns:a16="http://schemas.microsoft.com/office/drawing/2014/main" id="{9634F5FB-5596-4DD3-F452-2432E929EF17}"/>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100</a:t>
                </a:r>
              </a:p>
            </p:txBody>
          </p:sp>
          <p:sp>
            <p:nvSpPr>
              <p:cNvPr id="60" name="TextBox 59">
                <a:extLst>
                  <a:ext uri="{FF2B5EF4-FFF2-40B4-BE49-F238E27FC236}">
                    <a16:creationId xmlns:a16="http://schemas.microsoft.com/office/drawing/2014/main" id="{154FEE71-28FD-BC3C-F662-ED42200F637B}"/>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80</a:t>
                </a:r>
              </a:p>
            </p:txBody>
          </p:sp>
          <p:sp>
            <p:nvSpPr>
              <p:cNvPr id="61" name="TextBox 60">
                <a:extLst>
                  <a:ext uri="{FF2B5EF4-FFF2-40B4-BE49-F238E27FC236}">
                    <a16:creationId xmlns:a16="http://schemas.microsoft.com/office/drawing/2014/main" id="{55C861AD-CED4-42E7-F584-B667188779C0}"/>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60</a:t>
                </a:r>
              </a:p>
            </p:txBody>
          </p:sp>
          <p:sp>
            <p:nvSpPr>
              <p:cNvPr id="62" name="TextBox 61">
                <a:extLst>
                  <a:ext uri="{FF2B5EF4-FFF2-40B4-BE49-F238E27FC236}">
                    <a16:creationId xmlns:a16="http://schemas.microsoft.com/office/drawing/2014/main" id="{3DF04AC3-9D03-FC62-4FE5-C824BBBB8C45}"/>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40</a:t>
                </a:r>
              </a:p>
            </p:txBody>
          </p:sp>
          <p:sp>
            <p:nvSpPr>
              <p:cNvPr id="63" name="TextBox 62">
                <a:extLst>
                  <a:ext uri="{FF2B5EF4-FFF2-40B4-BE49-F238E27FC236}">
                    <a16:creationId xmlns:a16="http://schemas.microsoft.com/office/drawing/2014/main" id="{3CBD345E-3E76-2C6E-9FA8-8ADB93B258FD}"/>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20</a:t>
                </a:r>
              </a:p>
            </p:txBody>
          </p:sp>
          <p:sp>
            <p:nvSpPr>
              <p:cNvPr id="64" name="TextBox 63">
                <a:extLst>
                  <a:ext uri="{FF2B5EF4-FFF2-40B4-BE49-F238E27FC236}">
                    <a16:creationId xmlns:a16="http://schemas.microsoft.com/office/drawing/2014/main" id="{EFA6C556-29C8-2354-28A9-E54FAC4B2492}"/>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sp>
          <p:nvSpPr>
            <p:cNvPr id="12" name="TextBox 11">
              <a:extLst>
                <a:ext uri="{FF2B5EF4-FFF2-40B4-BE49-F238E27FC236}">
                  <a16:creationId xmlns:a16="http://schemas.microsoft.com/office/drawing/2014/main" id="{7BAF7C67-2AF1-50F9-C394-41B0533D216D}"/>
                </a:ext>
              </a:extLst>
            </p:cNvPr>
            <p:cNvSpPr txBox="1"/>
            <p:nvPr/>
          </p:nvSpPr>
          <p:spPr>
            <a:xfrm>
              <a:off x="2865969" y="4781260"/>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grpSp>
          <p:nvGrpSpPr>
            <p:cNvPr id="13" name="Group 12">
              <a:extLst>
                <a:ext uri="{FF2B5EF4-FFF2-40B4-BE49-F238E27FC236}">
                  <a16:creationId xmlns:a16="http://schemas.microsoft.com/office/drawing/2014/main" id="{D234BD5E-7F16-9AA4-C45E-73650A5CC86C}"/>
                </a:ext>
              </a:extLst>
            </p:cNvPr>
            <p:cNvGrpSpPr/>
            <p:nvPr/>
          </p:nvGrpSpPr>
          <p:grpSpPr>
            <a:xfrm>
              <a:off x="1449839" y="4474315"/>
              <a:ext cx="4136484" cy="360147"/>
              <a:chOff x="1513339" y="4188565"/>
              <a:chExt cx="2030873" cy="360147"/>
            </a:xfrm>
          </p:grpSpPr>
          <p:sp>
            <p:nvSpPr>
              <p:cNvPr id="40" name="Line 21">
                <a:extLst>
                  <a:ext uri="{FF2B5EF4-FFF2-40B4-BE49-F238E27FC236}">
                    <a16:creationId xmlns:a16="http://schemas.microsoft.com/office/drawing/2014/main" id="{BB44FEC3-3E2C-B29B-A073-FFCB640DE4FE}"/>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C3F84C62-212F-3048-7F58-AD7BE8E09B1E}"/>
                  </a:ext>
                </a:extLst>
              </p:cNvPr>
              <p:cNvSpPr txBox="1"/>
              <p:nvPr/>
            </p:nvSpPr>
            <p:spPr>
              <a:xfrm>
                <a:off x="3410927" y="4260565"/>
                <a:ext cx="13328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42" name="Line 21">
                <a:extLst>
                  <a:ext uri="{FF2B5EF4-FFF2-40B4-BE49-F238E27FC236}">
                    <a16:creationId xmlns:a16="http://schemas.microsoft.com/office/drawing/2014/main" id="{8C170BEB-2D24-5539-F329-C11DD205879A}"/>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93814C3D-6053-8A48-F1B3-8E73CB6E74FA}"/>
                  </a:ext>
                </a:extLst>
              </p:cNvPr>
              <p:cNvSpPr txBox="1"/>
              <p:nvPr/>
            </p:nvSpPr>
            <p:spPr>
              <a:xfrm>
                <a:off x="3035289" y="4260565"/>
                <a:ext cx="13328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44" name="Line 21">
                <a:extLst>
                  <a:ext uri="{FF2B5EF4-FFF2-40B4-BE49-F238E27FC236}">
                    <a16:creationId xmlns:a16="http://schemas.microsoft.com/office/drawing/2014/main" id="{FF10DEC3-32ED-3E4E-BB15-816CC912B022}"/>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775474AA-655E-3343-481E-97300DAD8C32}"/>
                  </a:ext>
                </a:extLst>
              </p:cNvPr>
              <p:cNvSpPr txBox="1"/>
              <p:nvPr/>
            </p:nvSpPr>
            <p:spPr>
              <a:xfrm>
                <a:off x="2659652" y="4260565"/>
                <a:ext cx="13328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46" name="Line 21">
                <a:extLst>
                  <a:ext uri="{FF2B5EF4-FFF2-40B4-BE49-F238E27FC236}">
                    <a16:creationId xmlns:a16="http://schemas.microsoft.com/office/drawing/2014/main" id="{1F192B47-DC2A-03C7-1984-E7BF56BDE03E}"/>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527FF90C-2298-6F8E-5DE4-DEF67E490848}"/>
                  </a:ext>
                </a:extLst>
              </p:cNvPr>
              <p:cNvSpPr txBox="1"/>
              <p:nvPr/>
            </p:nvSpPr>
            <p:spPr>
              <a:xfrm>
                <a:off x="2284015" y="4260565"/>
                <a:ext cx="13328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48" name="Line 21">
                <a:extLst>
                  <a:ext uri="{FF2B5EF4-FFF2-40B4-BE49-F238E27FC236}">
                    <a16:creationId xmlns:a16="http://schemas.microsoft.com/office/drawing/2014/main" id="{C6C7C680-4402-A52E-A8E2-1D0582EA5ECB}"/>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1B7FB20D-856F-15D1-3B20-50C458AFB036}"/>
                  </a:ext>
                </a:extLst>
              </p:cNvPr>
              <p:cNvSpPr txBox="1"/>
              <p:nvPr/>
            </p:nvSpPr>
            <p:spPr>
              <a:xfrm>
                <a:off x="1908378" y="4260565"/>
                <a:ext cx="13328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50" name="Line 21">
                <a:extLst>
                  <a:ext uri="{FF2B5EF4-FFF2-40B4-BE49-F238E27FC236}">
                    <a16:creationId xmlns:a16="http://schemas.microsoft.com/office/drawing/2014/main" id="{B6378377-B18F-AE70-FD93-9CB42B3DBB09}"/>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5ABCEFF1-75AD-CD9D-3EB3-17C25E2F7A1C}"/>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14" name="TextBox 13">
              <a:extLst>
                <a:ext uri="{FF2B5EF4-FFF2-40B4-BE49-F238E27FC236}">
                  <a16:creationId xmlns:a16="http://schemas.microsoft.com/office/drawing/2014/main" id="{C39DBB49-8A88-FE8D-7428-0B4D1786166A}"/>
                </a:ext>
              </a:extLst>
            </p:cNvPr>
            <p:cNvSpPr txBox="1"/>
            <p:nvPr/>
          </p:nvSpPr>
          <p:spPr>
            <a:xfrm>
              <a:off x="190500" y="4640376"/>
              <a:ext cx="1337226" cy="523220"/>
            </a:xfrm>
            <a:prstGeom prst="rect">
              <a:avLst/>
            </a:prstGeom>
            <a:noFill/>
          </p:spPr>
          <p:txBody>
            <a:bodyPr wrap="none" rtlCol="0">
              <a:spAutoFit/>
            </a:bodyPr>
            <a:lstStyle/>
            <a:p>
              <a:pPr algn="r"/>
              <a:r>
                <a:rPr lang="ja-JP" sz="1400"/>
                <a:t>リスク有患者数</a:t>
              </a:r>
            </a:p>
            <a:p>
              <a:pPr algn="r"/>
              <a:r>
                <a:rPr lang="ja-JP" sz="1400"/>
                <a:t>(打ち切り数)</a:t>
              </a:r>
            </a:p>
          </p:txBody>
        </p:sp>
        <p:grpSp>
          <p:nvGrpSpPr>
            <p:cNvPr id="15" name="Group 14">
              <a:extLst>
                <a:ext uri="{FF2B5EF4-FFF2-40B4-BE49-F238E27FC236}">
                  <a16:creationId xmlns:a16="http://schemas.microsoft.com/office/drawing/2014/main" id="{7B62DDBB-0127-8149-ACC4-E533B1DCF5E6}"/>
                </a:ext>
              </a:extLst>
            </p:cNvPr>
            <p:cNvGrpSpPr/>
            <p:nvPr/>
          </p:nvGrpSpPr>
          <p:grpSpPr>
            <a:xfrm>
              <a:off x="1439664" y="5074317"/>
              <a:ext cx="4255664" cy="503590"/>
              <a:chOff x="1230114" y="5676615"/>
              <a:chExt cx="4255664" cy="503590"/>
            </a:xfrm>
          </p:grpSpPr>
          <p:sp>
            <p:nvSpPr>
              <p:cNvPr id="34" name="TextBox 33">
                <a:extLst>
                  <a:ext uri="{FF2B5EF4-FFF2-40B4-BE49-F238E27FC236}">
                    <a16:creationId xmlns:a16="http://schemas.microsoft.com/office/drawing/2014/main" id="{1D3830F0-CC86-F6A3-FA2A-320009652633}"/>
                  </a:ext>
                </a:extLst>
              </p:cNvPr>
              <p:cNvSpPr txBox="1"/>
              <p:nvPr/>
            </p:nvSpPr>
            <p:spPr>
              <a:xfrm>
                <a:off x="4996293" y="5676615"/>
                <a:ext cx="489485"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15</a:t>
                </a:r>
              </a:p>
              <a:p>
                <a:pPr algn="ctr"/>
                <a:r>
                  <a:rPr lang="ja-JP" sz="1400">
                    <a:solidFill>
                      <a:srgbClr val="B60D27"/>
                    </a:solidFill>
                    <a:latin typeface="Arial" panose="020B0604020202020204" pitchFamily="34" charset="0"/>
                    <a:ea typeface="MS Mincho"/>
                    <a:cs typeface="Arial" panose="020B0604020202020204" pitchFamily="34" charset="0"/>
                  </a:rPr>
                  <a:t>(288)</a:t>
                </a:r>
              </a:p>
            </p:txBody>
          </p:sp>
          <p:sp>
            <p:nvSpPr>
              <p:cNvPr id="35" name="TextBox 34">
                <a:extLst>
                  <a:ext uri="{FF2B5EF4-FFF2-40B4-BE49-F238E27FC236}">
                    <a16:creationId xmlns:a16="http://schemas.microsoft.com/office/drawing/2014/main" id="{2A33E7B1-0F77-00BE-04A2-5AC793BEDA79}"/>
                  </a:ext>
                </a:extLst>
              </p:cNvPr>
              <p:cNvSpPr txBox="1"/>
              <p:nvPr/>
            </p:nvSpPr>
            <p:spPr>
              <a:xfrm>
                <a:off x="4231193" y="5676615"/>
                <a:ext cx="489485"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60</a:t>
                </a:r>
              </a:p>
              <a:p>
                <a:pPr algn="ctr"/>
                <a:r>
                  <a:rPr lang="ja-JP" sz="1400">
                    <a:solidFill>
                      <a:srgbClr val="B60D27"/>
                    </a:solidFill>
                    <a:latin typeface="Arial" panose="020B0604020202020204" pitchFamily="34" charset="0"/>
                    <a:ea typeface="MS Mincho"/>
                    <a:cs typeface="Arial" panose="020B0604020202020204" pitchFamily="34" charset="0"/>
                  </a:rPr>
                  <a:t>(244)</a:t>
                </a:r>
              </a:p>
            </p:txBody>
          </p:sp>
          <p:sp>
            <p:nvSpPr>
              <p:cNvPr id="36" name="TextBox 35">
                <a:extLst>
                  <a:ext uri="{FF2B5EF4-FFF2-40B4-BE49-F238E27FC236}">
                    <a16:creationId xmlns:a16="http://schemas.microsoft.com/office/drawing/2014/main" id="{74EDAC43-C9FB-58FB-5D3B-9F59FD872DFE}"/>
                  </a:ext>
                </a:extLst>
              </p:cNvPr>
              <p:cNvSpPr txBox="1"/>
              <p:nvPr/>
            </p:nvSpPr>
            <p:spPr>
              <a:xfrm>
                <a:off x="3466095" y="5676615"/>
                <a:ext cx="489485"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117</a:t>
                </a:r>
              </a:p>
              <a:p>
                <a:pPr algn="ctr"/>
                <a:r>
                  <a:rPr lang="ja-JP" sz="1400">
                    <a:solidFill>
                      <a:srgbClr val="B60D27"/>
                    </a:solidFill>
                    <a:latin typeface="Arial" panose="020B0604020202020204" pitchFamily="34" charset="0"/>
                    <a:ea typeface="MS Mincho"/>
                    <a:cs typeface="Arial" panose="020B0604020202020204" pitchFamily="34" charset="0"/>
                  </a:rPr>
                  <a:t>(190)</a:t>
                </a:r>
              </a:p>
            </p:txBody>
          </p:sp>
          <p:sp>
            <p:nvSpPr>
              <p:cNvPr id="37" name="TextBox 36">
                <a:extLst>
                  <a:ext uri="{FF2B5EF4-FFF2-40B4-BE49-F238E27FC236}">
                    <a16:creationId xmlns:a16="http://schemas.microsoft.com/office/drawing/2014/main" id="{CE404C1C-B8D0-00ED-7B7B-839D820A4694}"/>
                  </a:ext>
                </a:extLst>
              </p:cNvPr>
              <p:cNvSpPr txBox="1"/>
              <p:nvPr/>
            </p:nvSpPr>
            <p:spPr>
              <a:xfrm>
                <a:off x="2714337" y="5676615"/>
                <a:ext cx="462810"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205</a:t>
                </a:r>
                <a:br>
                  <a:rPr lang="ja-JP" sz="1400">
                    <a:solidFill>
                      <a:srgbClr val="B60D27"/>
                    </a:solidFill>
                    <a:latin typeface="Arial" panose="020B0604020202020204" pitchFamily="34" charset="0"/>
                    <a:ea typeface="MS Mincho"/>
                    <a:cs typeface="Arial" panose="020B0604020202020204" pitchFamily="34" charset="0"/>
                  </a:rPr>
                </a:br>
                <a:r>
                  <a:rPr lang="ja-JP" sz="1400">
                    <a:solidFill>
                      <a:srgbClr val="B60D27"/>
                    </a:solidFill>
                    <a:latin typeface="Arial" panose="020B0604020202020204" pitchFamily="34" charset="0"/>
                    <a:ea typeface="MS Mincho"/>
                    <a:cs typeface="Arial" panose="020B0604020202020204" pitchFamily="34" charset="0"/>
                  </a:rPr>
                  <a:t>(111)</a:t>
                </a:r>
              </a:p>
            </p:txBody>
          </p:sp>
          <p:sp>
            <p:nvSpPr>
              <p:cNvPr id="38" name="TextBox 37">
                <a:extLst>
                  <a:ext uri="{FF2B5EF4-FFF2-40B4-BE49-F238E27FC236}">
                    <a16:creationId xmlns:a16="http://schemas.microsoft.com/office/drawing/2014/main" id="{AD3892B6-ED18-7A65-E375-B5DE17751B87}"/>
                  </a:ext>
                </a:extLst>
              </p:cNvPr>
              <p:cNvSpPr txBox="1"/>
              <p:nvPr/>
            </p:nvSpPr>
            <p:spPr>
              <a:xfrm>
                <a:off x="1985594" y="5676615"/>
                <a:ext cx="390099"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299</a:t>
                </a:r>
              </a:p>
              <a:p>
                <a:pPr algn="ctr"/>
                <a:r>
                  <a:rPr lang="ja-JP" sz="1400">
                    <a:solidFill>
                      <a:srgbClr val="B60D27"/>
                    </a:solidFill>
                    <a:latin typeface="Arial" panose="020B0604020202020204" pitchFamily="34" charset="0"/>
                    <a:ea typeface="MS Mincho"/>
                    <a:cs typeface="Arial" panose="020B0604020202020204" pitchFamily="34" charset="0"/>
                  </a:rPr>
                  <a:t>(39)</a:t>
                </a:r>
              </a:p>
            </p:txBody>
          </p:sp>
          <p:sp>
            <p:nvSpPr>
              <p:cNvPr id="39" name="TextBox 38">
                <a:extLst>
                  <a:ext uri="{FF2B5EF4-FFF2-40B4-BE49-F238E27FC236}">
                    <a16:creationId xmlns:a16="http://schemas.microsoft.com/office/drawing/2014/main" id="{23166080-024B-F430-E661-3065F27830B6}"/>
                  </a:ext>
                </a:extLst>
              </p:cNvPr>
              <p:cNvSpPr txBox="1"/>
              <p:nvPr/>
            </p:nvSpPr>
            <p:spPr>
              <a:xfrm>
                <a:off x="1230114" y="5676615"/>
                <a:ext cx="370862"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371</a:t>
                </a:r>
              </a:p>
              <a:p>
                <a:pPr algn="ctr"/>
                <a:r>
                  <a:rPr lang="ja-JP" sz="1400">
                    <a:solidFill>
                      <a:srgbClr val="B60D27"/>
                    </a:solidFill>
                    <a:latin typeface="Arial" panose="020B0604020202020204" pitchFamily="34" charset="0"/>
                    <a:ea typeface="MS Mincho"/>
                    <a:cs typeface="Arial" panose="020B0604020202020204" pitchFamily="34" charset="0"/>
                  </a:rPr>
                  <a:t> (0) </a:t>
                </a:r>
              </a:p>
            </p:txBody>
          </p:sp>
        </p:grpSp>
        <p:grpSp>
          <p:nvGrpSpPr>
            <p:cNvPr id="16" name="Group 15">
              <a:extLst>
                <a:ext uri="{FF2B5EF4-FFF2-40B4-BE49-F238E27FC236}">
                  <a16:creationId xmlns:a16="http://schemas.microsoft.com/office/drawing/2014/main" id="{7DC93865-7EE8-7570-48DF-B3D6C8FBDC1E}"/>
                </a:ext>
              </a:extLst>
            </p:cNvPr>
            <p:cNvGrpSpPr/>
            <p:nvPr/>
          </p:nvGrpSpPr>
          <p:grpSpPr>
            <a:xfrm>
              <a:off x="1439664" y="5582317"/>
              <a:ext cx="4255664" cy="503590"/>
              <a:chOff x="1230114" y="5676615"/>
              <a:chExt cx="4255664" cy="503590"/>
            </a:xfrm>
          </p:grpSpPr>
          <p:sp>
            <p:nvSpPr>
              <p:cNvPr id="28" name="TextBox 27">
                <a:extLst>
                  <a:ext uri="{FF2B5EF4-FFF2-40B4-BE49-F238E27FC236}">
                    <a16:creationId xmlns:a16="http://schemas.microsoft.com/office/drawing/2014/main" id="{23C6EBD9-9168-7DF8-B337-161F2CCEF398}"/>
                  </a:ext>
                </a:extLst>
              </p:cNvPr>
              <p:cNvSpPr txBox="1"/>
              <p:nvPr/>
            </p:nvSpPr>
            <p:spPr>
              <a:xfrm>
                <a:off x="4996293" y="5676615"/>
                <a:ext cx="489485"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11</a:t>
                </a:r>
              </a:p>
              <a:p>
                <a:pPr algn="ctr"/>
                <a:r>
                  <a:rPr lang="ja-JP" sz="1400">
                    <a:solidFill>
                      <a:schemeClr val="accent2"/>
                    </a:solidFill>
                    <a:latin typeface="Arial" panose="020B0604020202020204" pitchFamily="34" charset="0"/>
                    <a:ea typeface="MS Mincho"/>
                    <a:cs typeface="Arial" panose="020B0604020202020204" pitchFamily="34" charset="0"/>
                  </a:rPr>
                  <a:t>(284)</a:t>
                </a:r>
              </a:p>
            </p:txBody>
          </p:sp>
          <p:sp>
            <p:nvSpPr>
              <p:cNvPr id="29" name="TextBox 28">
                <a:extLst>
                  <a:ext uri="{FF2B5EF4-FFF2-40B4-BE49-F238E27FC236}">
                    <a16:creationId xmlns:a16="http://schemas.microsoft.com/office/drawing/2014/main" id="{308CD0F4-91BE-28F1-327D-4D648421640A}"/>
                  </a:ext>
                </a:extLst>
              </p:cNvPr>
              <p:cNvSpPr txBox="1"/>
              <p:nvPr/>
            </p:nvSpPr>
            <p:spPr>
              <a:xfrm>
                <a:off x="4231193" y="5676615"/>
                <a:ext cx="489485"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69</a:t>
                </a:r>
              </a:p>
              <a:p>
                <a:pPr algn="ctr"/>
                <a:r>
                  <a:rPr lang="ja-JP" sz="1400">
                    <a:solidFill>
                      <a:schemeClr val="accent2"/>
                    </a:solidFill>
                    <a:latin typeface="Arial" panose="020B0604020202020204" pitchFamily="34" charset="0"/>
                    <a:ea typeface="MS Mincho"/>
                    <a:cs typeface="Arial" panose="020B0604020202020204" pitchFamily="34" charset="0"/>
                  </a:rPr>
                  <a:t>(225)</a:t>
                </a:r>
              </a:p>
            </p:txBody>
          </p:sp>
          <p:sp>
            <p:nvSpPr>
              <p:cNvPr id="30" name="TextBox 29">
                <a:extLst>
                  <a:ext uri="{FF2B5EF4-FFF2-40B4-BE49-F238E27FC236}">
                    <a16:creationId xmlns:a16="http://schemas.microsoft.com/office/drawing/2014/main" id="{9253431F-4FF9-EDEB-25EE-89D5BC5A191F}"/>
                  </a:ext>
                </a:extLst>
              </p:cNvPr>
              <p:cNvSpPr txBox="1"/>
              <p:nvPr/>
            </p:nvSpPr>
            <p:spPr>
              <a:xfrm>
                <a:off x="3466096" y="5676615"/>
                <a:ext cx="489485"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134</a:t>
                </a:r>
              </a:p>
              <a:p>
                <a:pPr algn="ctr"/>
                <a:r>
                  <a:rPr lang="ja-JP" sz="1400">
                    <a:solidFill>
                      <a:schemeClr val="accent2"/>
                    </a:solidFill>
                    <a:latin typeface="Arial" panose="020B0604020202020204" pitchFamily="34" charset="0"/>
                    <a:ea typeface="MS Mincho"/>
                    <a:cs typeface="Arial" panose="020B0604020202020204" pitchFamily="34" charset="0"/>
                  </a:rPr>
                  <a:t>(165)</a:t>
                </a:r>
              </a:p>
            </p:txBody>
          </p:sp>
          <p:sp>
            <p:nvSpPr>
              <p:cNvPr id="31" name="TextBox 30">
                <a:extLst>
                  <a:ext uri="{FF2B5EF4-FFF2-40B4-BE49-F238E27FC236}">
                    <a16:creationId xmlns:a16="http://schemas.microsoft.com/office/drawing/2014/main" id="{D11E68E0-99A7-FB48-2908-5B351074E4A4}"/>
                  </a:ext>
                </a:extLst>
              </p:cNvPr>
              <p:cNvSpPr txBox="1"/>
              <p:nvPr/>
            </p:nvSpPr>
            <p:spPr>
              <a:xfrm>
                <a:off x="2750692" y="5676615"/>
                <a:ext cx="390099"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214</a:t>
                </a:r>
              </a:p>
              <a:p>
                <a:pPr algn="ctr"/>
                <a:r>
                  <a:rPr lang="ja-JP" sz="1400">
                    <a:solidFill>
                      <a:schemeClr val="accent2"/>
                    </a:solidFill>
                    <a:latin typeface="Arial" panose="020B0604020202020204" pitchFamily="34" charset="0"/>
                    <a:ea typeface="MS Mincho"/>
                    <a:cs typeface="Arial" panose="020B0604020202020204" pitchFamily="34" charset="0"/>
                  </a:rPr>
                  <a:t>(90)</a:t>
                </a:r>
              </a:p>
            </p:txBody>
          </p:sp>
          <p:sp>
            <p:nvSpPr>
              <p:cNvPr id="32" name="TextBox 31">
                <a:extLst>
                  <a:ext uri="{FF2B5EF4-FFF2-40B4-BE49-F238E27FC236}">
                    <a16:creationId xmlns:a16="http://schemas.microsoft.com/office/drawing/2014/main" id="{73A54D04-742A-62C2-18FC-A069FFB04E25}"/>
                  </a:ext>
                </a:extLst>
              </p:cNvPr>
              <p:cNvSpPr txBox="1"/>
              <p:nvPr/>
            </p:nvSpPr>
            <p:spPr>
              <a:xfrm>
                <a:off x="1985594" y="5676615"/>
                <a:ext cx="390099"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278</a:t>
                </a:r>
              </a:p>
              <a:p>
                <a:pPr algn="ctr"/>
                <a:r>
                  <a:rPr lang="ja-JP" sz="1400">
                    <a:solidFill>
                      <a:schemeClr val="accent2"/>
                    </a:solidFill>
                    <a:latin typeface="Arial" panose="020B0604020202020204" pitchFamily="34" charset="0"/>
                    <a:ea typeface="MS Mincho"/>
                    <a:cs typeface="Arial" panose="020B0604020202020204" pitchFamily="34" charset="0"/>
                  </a:rPr>
                  <a:t>(44)</a:t>
                </a:r>
              </a:p>
            </p:txBody>
          </p:sp>
          <p:sp>
            <p:nvSpPr>
              <p:cNvPr id="33" name="TextBox 32">
                <a:extLst>
                  <a:ext uri="{FF2B5EF4-FFF2-40B4-BE49-F238E27FC236}">
                    <a16:creationId xmlns:a16="http://schemas.microsoft.com/office/drawing/2014/main" id="{E33BC152-3E59-97C6-99C5-CDD43D9CBF4F}"/>
                  </a:ext>
                </a:extLst>
              </p:cNvPr>
              <p:cNvSpPr txBox="1"/>
              <p:nvPr/>
            </p:nvSpPr>
            <p:spPr>
              <a:xfrm>
                <a:off x="1230114" y="5676615"/>
                <a:ext cx="370862"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373</a:t>
                </a:r>
              </a:p>
              <a:p>
                <a:pPr algn="ctr"/>
                <a:r>
                  <a:rPr lang="ja-JP" sz="1400">
                    <a:solidFill>
                      <a:schemeClr val="accent2"/>
                    </a:solidFill>
                    <a:latin typeface="Arial" panose="020B0604020202020204" pitchFamily="34" charset="0"/>
                    <a:ea typeface="MS Mincho"/>
                    <a:cs typeface="Arial" panose="020B0604020202020204" pitchFamily="34" charset="0"/>
                  </a:rPr>
                  <a:t> (0) </a:t>
                </a:r>
              </a:p>
            </p:txBody>
          </p:sp>
        </p:grpSp>
        <p:sp>
          <p:nvSpPr>
            <p:cNvPr id="17" name="TextBox 16">
              <a:extLst>
                <a:ext uri="{FF2B5EF4-FFF2-40B4-BE49-F238E27FC236}">
                  <a16:creationId xmlns:a16="http://schemas.microsoft.com/office/drawing/2014/main" id="{CFDCFA5D-B057-80E0-85ED-C1A79CD28946}"/>
                </a:ext>
              </a:extLst>
            </p:cNvPr>
            <p:cNvSpPr txBox="1"/>
            <p:nvPr/>
          </p:nvSpPr>
          <p:spPr>
            <a:xfrm>
              <a:off x="288221" y="5074317"/>
              <a:ext cx="1239505" cy="523220"/>
            </a:xfrm>
            <a:prstGeom prst="rect">
              <a:avLst/>
            </a:prstGeom>
            <a:noFill/>
          </p:spPr>
          <p:txBody>
            <a:bodyPr wrap="none" rtlCol="0">
              <a:spAutoFit/>
            </a:bodyPr>
            <a:lstStyle/>
            <a:p>
              <a:pPr algn="r"/>
              <a:r>
                <a:rPr lang="ja-JP" sz="1400">
                  <a:solidFill>
                    <a:srgbClr val="B60D27"/>
                  </a:solidFill>
                </a:rPr>
                <a:t>周術期</a:t>
              </a:r>
              <a:br>
                <a:rPr lang="ja-JP" sz="1400">
                  <a:solidFill>
                    <a:srgbClr val="B60D27"/>
                  </a:solidFill>
                </a:rPr>
              </a:br>
              <a:r>
                <a:rPr lang="ja-JP" sz="1400">
                  <a:solidFill>
                    <a:srgbClr val="B60D27"/>
                  </a:solidFill>
                </a:rPr>
                <a:t>群</a:t>
              </a:r>
            </a:p>
          </p:txBody>
        </p:sp>
        <p:sp>
          <p:nvSpPr>
            <p:cNvPr id="18" name="TextBox 17">
              <a:extLst>
                <a:ext uri="{FF2B5EF4-FFF2-40B4-BE49-F238E27FC236}">
                  <a16:creationId xmlns:a16="http://schemas.microsoft.com/office/drawing/2014/main" id="{F9979E19-E98F-FF58-83B6-DC7015D53693}"/>
                </a:ext>
              </a:extLst>
            </p:cNvPr>
            <p:cNvSpPr txBox="1"/>
            <p:nvPr/>
          </p:nvSpPr>
          <p:spPr>
            <a:xfrm>
              <a:off x="487056" y="5582317"/>
              <a:ext cx="1040670" cy="307777"/>
            </a:xfrm>
            <a:prstGeom prst="rect">
              <a:avLst/>
            </a:prstGeom>
            <a:noFill/>
          </p:spPr>
          <p:txBody>
            <a:bodyPr wrap="none" rtlCol="0">
              <a:spAutoFit/>
            </a:bodyPr>
            <a:lstStyle/>
            <a:p>
              <a:pPr algn="r"/>
              <a:r>
                <a:rPr lang="ja-JP" sz="1400">
                  <a:solidFill>
                    <a:schemeClr val="accent2"/>
                  </a:solidFill>
                </a:rPr>
                <a:t>SoC群</a:t>
              </a:r>
            </a:p>
          </p:txBody>
        </p:sp>
        <p:sp>
          <p:nvSpPr>
            <p:cNvPr id="20" name="Graphic 40">
              <a:extLst>
                <a:ext uri="{FF2B5EF4-FFF2-40B4-BE49-F238E27FC236}">
                  <a16:creationId xmlns:a16="http://schemas.microsoft.com/office/drawing/2014/main" id="{065DB9BB-51A6-484A-F261-66E436DBB973}"/>
                </a:ext>
              </a:extLst>
            </p:cNvPr>
            <p:cNvSpPr/>
            <p:nvPr/>
          </p:nvSpPr>
          <p:spPr>
            <a:xfrm>
              <a:off x="1617662" y="2307907"/>
              <a:ext cx="3889058" cy="536893"/>
            </a:xfrm>
            <a:custGeom>
              <a:avLst/>
              <a:gdLst>
                <a:gd name="connsiteX0" fmla="*/ 4795504 w 4795504"/>
                <a:gd name="connsiteY0" fmla="*/ 653076 h 653075"/>
                <a:gd name="connsiteX1" fmla="*/ 3741630 w 4795504"/>
                <a:gd name="connsiteY1" fmla="*/ 653076 h 653075"/>
                <a:gd name="connsiteX2" fmla="*/ 3741630 w 4795504"/>
                <a:gd name="connsiteY2" fmla="*/ 615353 h 653075"/>
                <a:gd name="connsiteX3" fmla="*/ 3432772 w 4795504"/>
                <a:gd name="connsiteY3" fmla="*/ 615353 h 653075"/>
                <a:gd name="connsiteX4" fmla="*/ 3432772 w 4795504"/>
                <a:gd name="connsiteY4" fmla="*/ 596492 h 653075"/>
                <a:gd name="connsiteX5" fmla="*/ 3354972 w 4795504"/>
                <a:gd name="connsiteY5" fmla="*/ 596492 h 653075"/>
                <a:gd name="connsiteX6" fmla="*/ 3354972 w 4795504"/>
                <a:gd name="connsiteY6" fmla="*/ 577630 h 653075"/>
                <a:gd name="connsiteX7" fmla="*/ 2633520 w 4795504"/>
                <a:gd name="connsiteY7" fmla="*/ 577630 h 653075"/>
                <a:gd name="connsiteX8" fmla="*/ 2633520 w 4795504"/>
                <a:gd name="connsiteY8" fmla="*/ 546981 h 653075"/>
                <a:gd name="connsiteX9" fmla="*/ 2617013 w 4795504"/>
                <a:gd name="connsiteY9" fmla="*/ 546981 h 653075"/>
                <a:gd name="connsiteX10" fmla="*/ 2617013 w 4795504"/>
                <a:gd name="connsiteY10" fmla="*/ 535193 h 653075"/>
                <a:gd name="connsiteX11" fmla="*/ 2548643 w 4795504"/>
                <a:gd name="connsiteY11" fmla="*/ 535193 h 653075"/>
                <a:gd name="connsiteX12" fmla="*/ 2548643 w 4795504"/>
                <a:gd name="connsiteY12" fmla="*/ 513973 h 653075"/>
                <a:gd name="connsiteX13" fmla="*/ 2494417 w 4795504"/>
                <a:gd name="connsiteY13" fmla="*/ 513973 h 653075"/>
                <a:gd name="connsiteX14" fmla="*/ 2494417 w 4795504"/>
                <a:gd name="connsiteY14" fmla="*/ 499827 h 653075"/>
                <a:gd name="connsiteX15" fmla="*/ 2444906 w 4795504"/>
                <a:gd name="connsiteY15" fmla="*/ 499827 h 653075"/>
                <a:gd name="connsiteX16" fmla="*/ 2444906 w 4795504"/>
                <a:gd name="connsiteY16" fmla="*/ 485681 h 653075"/>
                <a:gd name="connsiteX17" fmla="*/ 2103044 w 4795504"/>
                <a:gd name="connsiteY17" fmla="*/ 485681 h 653075"/>
                <a:gd name="connsiteX18" fmla="*/ 2103044 w 4795504"/>
                <a:gd name="connsiteY18" fmla="*/ 471535 h 653075"/>
                <a:gd name="connsiteX19" fmla="*/ 1978085 w 4795504"/>
                <a:gd name="connsiteY19" fmla="*/ 471535 h 653075"/>
                <a:gd name="connsiteX20" fmla="*/ 1978085 w 4795504"/>
                <a:gd name="connsiteY20" fmla="*/ 450315 h 653075"/>
                <a:gd name="connsiteX21" fmla="*/ 1916792 w 4795504"/>
                <a:gd name="connsiteY21" fmla="*/ 450315 h 653075"/>
                <a:gd name="connsiteX22" fmla="*/ 1916792 w 4795504"/>
                <a:gd name="connsiteY22" fmla="*/ 429096 h 653075"/>
                <a:gd name="connsiteX23" fmla="*/ 1718748 w 4795504"/>
                <a:gd name="connsiteY23" fmla="*/ 429096 h 653075"/>
                <a:gd name="connsiteX24" fmla="*/ 1718748 w 4795504"/>
                <a:gd name="connsiteY24" fmla="*/ 422023 h 653075"/>
                <a:gd name="connsiteX25" fmla="*/ 1699879 w 4795504"/>
                <a:gd name="connsiteY25" fmla="*/ 422023 h 653075"/>
                <a:gd name="connsiteX26" fmla="*/ 1699879 w 4795504"/>
                <a:gd name="connsiteY26" fmla="*/ 414951 h 653075"/>
                <a:gd name="connsiteX27" fmla="*/ 1624441 w 4795504"/>
                <a:gd name="connsiteY27" fmla="*/ 414951 h 653075"/>
                <a:gd name="connsiteX28" fmla="*/ 1624441 w 4795504"/>
                <a:gd name="connsiteY28" fmla="*/ 389016 h 653075"/>
                <a:gd name="connsiteX29" fmla="*/ 1548994 w 4795504"/>
                <a:gd name="connsiteY29" fmla="*/ 389016 h 653075"/>
                <a:gd name="connsiteX30" fmla="*/ 1548994 w 4795504"/>
                <a:gd name="connsiteY30" fmla="*/ 374870 h 653075"/>
                <a:gd name="connsiteX31" fmla="*/ 1407528 w 4795504"/>
                <a:gd name="connsiteY31" fmla="*/ 374870 h 653075"/>
                <a:gd name="connsiteX32" fmla="*/ 1407528 w 4795504"/>
                <a:gd name="connsiteY32" fmla="*/ 374870 h 653075"/>
                <a:gd name="connsiteX33" fmla="*/ 1367447 w 4795504"/>
                <a:gd name="connsiteY33" fmla="*/ 374870 h 653075"/>
                <a:gd name="connsiteX34" fmla="*/ 1367447 w 4795504"/>
                <a:gd name="connsiteY34" fmla="*/ 363082 h 653075"/>
                <a:gd name="connsiteX35" fmla="*/ 1332081 w 4795504"/>
                <a:gd name="connsiteY35" fmla="*/ 363082 h 653075"/>
                <a:gd name="connsiteX36" fmla="*/ 1332081 w 4795504"/>
                <a:gd name="connsiteY36" fmla="*/ 348936 h 653075"/>
                <a:gd name="connsiteX37" fmla="*/ 1270787 w 4795504"/>
                <a:gd name="connsiteY37" fmla="*/ 348936 h 653075"/>
                <a:gd name="connsiteX38" fmla="*/ 1270787 w 4795504"/>
                <a:gd name="connsiteY38" fmla="*/ 339505 h 653075"/>
                <a:gd name="connsiteX39" fmla="*/ 1251928 w 4795504"/>
                <a:gd name="connsiteY39" fmla="*/ 339505 h 653075"/>
                <a:gd name="connsiteX40" fmla="*/ 1251928 w 4795504"/>
                <a:gd name="connsiteY40" fmla="*/ 323001 h 653075"/>
                <a:gd name="connsiteX41" fmla="*/ 1084526 w 4795504"/>
                <a:gd name="connsiteY41" fmla="*/ 323001 h 653075"/>
                <a:gd name="connsiteX42" fmla="*/ 1084526 w 4795504"/>
                <a:gd name="connsiteY42" fmla="*/ 301783 h 653075"/>
                <a:gd name="connsiteX43" fmla="*/ 1044445 w 4795504"/>
                <a:gd name="connsiteY43" fmla="*/ 301783 h 653075"/>
                <a:gd name="connsiteX44" fmla="*/ 1044445 w 4795504"/>
                <a:gd name="connsiteY44" fmla="*/ 285279 h 653075"/>
                <a:gd name="connsiteX45" fmla="*/ 1020870 w 4795504"/>
                <a:gd name="connsiteY45" fmla="*/ 285279 h 653075"/>
                <a:gd name="connsiteX46" fmla="*/ 1020870 w 4795504"/>
                <a:gd name="connsiteY46" fmla="*/ 268775 h 653075"/>
                <a:gd name="connsiteX47" fmla="*/ 983152 w 4795504"/>
                <a:gd name="connsiteY47" fmla="*/ 268775 h 653075"/>
                <a:gd name="connsiteX48" fmla="*/ 983152 w 4795504"/>
                <a:gd name="connsiteY48" fmla="*/ 247556 h 653075"/>
                <a:gd name="connsiteX49" fmla="*/ 938354 w 4795504"/>
                <a:gd name="connsiteY49" fmla="*/ 247556 h 653075"/>
                <a:gd name="connsiteX50" fmla="*/ 938354 w 4795504"/>
                <a:gd name="connsiteY50" fmla="*/ 231053 h 653075"/>
                <a:gd name="connsiteX51" fmla="*/ 900632 w 4795504"/>
                <a:gd name="connsiteY51" fmla="*/ 231053 h 653075"/>
                <a:gd name="connsiteX52" fmla="*/ 900632 w 4795504"/>
                <a:gd name="connsiteY52" fmla="*/ 219264 h 653075"/>
                <a:gd name="connsiteX53" fmla="*/ 869981 w 4795504"/>
                <a:gd name="connsiteY53" fmla="*/ 219264 h 653075"/>
                <a:gd name="connsiteX54" fmla="*/ 869981 w 4795504"/>
                <a:gd name="connsiteY54" fmla="*/ 195687 h 653075"/>
                <a:gd name="connsiteX55" fmla="*/ 841689 w 4795504"/>
                <a:gd name="connsiteY55" fmla="*/ 195687 h 653075"/>
                <a:gd name="connsiteX56" fmla="*/ 841689 w 4795504"/>
                <a:gd name="connsiteY56" fmla="*/ 174468 h 653075"/>
                <a:gd name="connsiteX57" fmla="*/ 759171 w 4795504"/>
                <a:gd name="connsiteY57" fmla="*/ 174468 h 653075"/>
                <a:gd name="connsiteX58" fmla="*/ 759171 w 4795504"/>
                <a:gd name="connsiteY58" fmla="*/ 160322 h 653075"/>
                <a:gd name="connsiteX59" fmla="*/ 737952 w 4795504"/>
                <a:gd name="connsiteY59" fmla="*/ 160322 h 653075"/>
                <a:gd name="connsiteX60" fmla="*/ 737952 w 4795504"/>
                <a:gd name="connsiteY60" fmla="*/ 139103 h 653075"/>
                <a:gd name="connsiteX61" fmla="*/ 683726 w 4795504"/>
                <a:gd name="connsiteY61" fmla="*/ 139103 h 653075"/>
                <a:gd name="connsiteX62" fmla="*/ 683726 w 4795504"/>
                <a:gd name="connsiteY62" fmla="*/ 108454 h 653075"/>
                <a:gd name="connsiteX63" fmla="*/ 587061 w 4795504"/>
                <a:gd name="connsiteY63" fmla="*/ 108454 h 653075"/>
                <a:gd name="connsiteX64" fmla="*/ 587061 w 4795504"/>
                <a:gd name="connsiteY64" fmla="*/ 99023 h 653075"/>
                <a:gd name="connsiteX65" fmla="*/ 502185 w 4795504"/>
                <a:gd name="connsiteY65" fmla="*/ 99023 h 653075"/>
                <a:gd name="connsiteX66" fmla="*/ 502185 w 4795504"/>
                <a:gd name="connsiteY66" fmla="*/ 87234 h 653075"/>
                <a:gd name="connsiteX67" fmla="*/ 469177 w 4795504"/>
                <a:gd name="connsiteY67" fmla="*/ 87234 h 653075"/>
                <a:gd name="connsiteX68" fmla="*/ 469177 w 4795504"/>
                <a:gd name="connsiteY68" fmla="*/ 73088 h 653075"/>
                <a:gd name="connsiteX69" fmla="*/ 452674 w 4795504"/>
                <a:gd name="connsiteY69" fmla="*/ 73088 h 653075"/>
                <a:gd name="connsiteX70" fmla="*/ 452674 w 4795504"/>
                <a:gd name="connsiteY70" fmla="*/ 56584 h 653075"/>
                <a:gd name="connsiteX71" fmla="*/ 403162 w 4795504"/>
                <a:gd name="connsiteY71" fmla="*/ 56584 h 653075"/>
                <a:gd name="connsiteX72" fmla="*/ 403162 w 4795504"/>
                <a:gd name="connsiteY72" fmla="*/ 42438 h 653075"/>
                <a:gd name="connsiteX73" fmla="*/ 358367 w 4795504"/>
                <a:gd name="connsiteY73" fmla="*/ 42438 h 653075"/>
                <a:gd name="connsiteX74" fmla="*/ 358367 w 4795504"/>
                <a:gd name="connsiteY74" fmla="*/ 35365 h 653075"/>
                <a:gd name="connsiteX75" fmla="*/ 332432 w 4795504"/>
                <a:gd name="connsiteY75" fmla="*/ 35365 h 653075"/>
                <a:gd name="connsiteX76" fmla="*/ 332432 w 4795504"/>
                <a:gd name="connsiteY76" fmla="*/ 21220 h 653075"/>
                <a:gd name="connsiteX77" fmla="*/ 271132 w 4795504"/>
                <a:gd name="connsiteY77" fmla="*/ 21220 h 653075"/>
                <a:gd name="connsiteX78" fmla="*/ 271132 w 4795504"/>
                <a:gd name="connsiteY78" fmla="*/ 11789 h 653075"/>
                <a:gd name="connsiteX79" fmla="*/ 181541 w 4795504"/>
                <a:gd name="connsiteY79" fmla="*/ 11789 h 653075"/>
                <a:gd name="connsiteX80" fmla="*/ 181541 w 4795504"/>
                <a:gd name="connsiteY80" fmla="*/ 2358 h 653075"/>
                <a:gd name="connsiteX81" fmla="*/ 127314 w 4795504"/>
                <a:gd name="connsiteY81" fmla="*/ 2358 h 653075"/>
                <a:gd name="connsiteX82" fmla="*/ 127314 w 4795504"/>
                <a:gd name="connsiteY82" fmla="*/ 0 h 653075"/>
                <a:gd name="connsiteX83" fmla="*/ 0 w 4795504"/>
                <a:gd name="connsiteY83" fmla="*/ 0 h 65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795504" h="653075">
                  <a:moveTo>
                    <a:pt x="4795504" y="653076"/>
                  </a:moveTo>
                  <a:lnTo>
                    <a:pt x="3741630" y="653076"/>
                  </a:lnTo>
                  <a:lnTo>
                    <a:pt x="3741630" y="615353"/>
                  </a:lnTo>
                  <a:lnTo>
                    <a:pt x="3432772" y="615353"/>
                  </a:lnTo>
                  <a:lnTo>
                    <a:pt x="3432772" y="596492"/>
                  </a:lnTo>
                  <a:lnTo>
                    <a:pt x="3354972" y="596492"/>
                  </a:lnTo>
                  <a:lnTo>
                    <a:pt x="3354972" y="577630"/>
                  </a:lnTo>
                  <a:lnTo>
                    <a:pt x="2633520" y="577630"/>
                  </a:lnTo>
                  <a:lnTo>
                    <a:pt x="2633520" y="546981"/>
                  </a:lnTo>
                  <a:lnTo>
                    <a:pt x="2617013" y="546981"/>
                  </a:lnTo>
                  <a:lnTo>
                    <a:pt x="2617013" y="535193"/>
                  </a:lnTo>
                  <a:lnTo>
                    <a:pt x="2548643" y="535193"/>
                  </a:lnTo>
                  <a:lnTo>
                    <a:pt x="2548643" y="513973"/>
                  </a:lnTo>
                  <a:lnTo>
                    <a:pt x="2494417" y="513973"/>
                  </a:lnTo>
                  <a:lnTo>
                    <a:pt x="2494417" y="499827"/>
                  </a:lnTo>
                  <a:lnTo>
                    <a:pt x="2444906" y="499827"/>
                  </a:lnTo>
                  <a:lnTo>
                    <a:pt x="2444906" y="485681"/>
                  </a:lnTo>
                  <a:lnTo>
                    <a:pt x="2103044" y="485681"/>
                  </a:lnTo>
                  <a:lnTo>
                    <a:pt x="2103044" y="471535"/>
                  </a:lnTo>
                  <a:lnTo>
                    <a:pt x="1978085" y="471535"/>
                  </a:lnTo>
                  <a:lnTo>
                    <a:pt x="1978085" y="450315"/>
                  </a:lnTo>
                  <a:lnTo>
                    <a:pt x="1916792" y="450315"/>
                  </a:lnTo>
                  <a:lnTo>
                    <a:pt x="1916792" y="429096"/>
                  </a:lnTo>
                  <a:lnTo>
                    <a:pt x="1718748" y="429096"/>
                  </a:lnTo>
                  <a:lnTo>
                    <a:pt x="1718748" y="422023"/>
                  </a:lnTo>
                  <a:lnTo>
                    <a:pt x="1699879" y="422023"/>
                  </a:lnTo>
                  <a:lnTo>
                    <a:pt x="1699879" y="414951"/>
                  </a:lnTo>
                  <a:lnTo>
                    <a:pt x="1624441" y="414951"/>
                  </a:lnTo>
                  <a:lnTo>
                    <a:pt x="1624441" y="389016"/>
                  </a:lnTo>
                  <a:lnTo>
                    <a:pt x="1548994" y="389016"/>
                  </a:lnTo>
                  <a:lnTo>
                    <a:pt x="1548994" y="374870"/>
                  </a:lnTo>
                  <a:lnTo>
                    <a:pt x="1407528" y="374870"/>
                  </a:lnTo>
                  <a:lnTo>
                    <a:pt x="1407528" y="374870"/>
                  </a:lnTo>
                  <a:lnTo>
                    <a:pt x="1367447" y="374870"/>
                  </a:lnTo>
                  <a:lnTo>
                    <a:pt x="1367447" y="363082"/>
                  </a:lnTo>
                  <a:lnTo>
                    <a:pt x="1332081" y="363082"/>
                  </a:lnTo>
                  <a:lnTo>
                    <a:pt x="1332081" y="348936"/>
                  </a:lnTo>
                  <a:lnTo>
                    <a:pt x="1270787" y="348936"/>
                  </a:lnTo>
                  <a:lnTo>
                    <a:pt x="1270787" y="339505"/>
                  </a:lnTo>
                  <a:lnTo>
                    <a:pt x="1251928" y="339505"/>
                  </a:lnTo>
                  <a:lnTo>
                    <a:pt x="1251928" y="323001"/>
                  </a:lnTo>
                  <a:lnTo>
                    <a:pt x="1084526" y="323001"/>
                  </a:lnTo>
                  <a:lnTo>
                    <a:pt x="1084526" y="301783"/>
                  </a:lnTo>
                  <a:lnTo>
                    <a:pt x="1044445" y="301783"/>
                  </a:lnTo>
                  <a:lnTo>
                    <a:pt x="1044445" y="285279"/>
                  </a:lnTo>
                  <a:lnTo>
                    <a:pt x="1020870" y="285279"/>
                  </a:lnTo>
                  <a:lnTo>
                    <a:pt x="1020870" y="268775"/>
                  </a:lnTo>
                  <a:lnTo>
                    <a:pt x="983152" y="268775"/>
                  </a:lnTo>
                  <a:lnTo>
                    <a:pt x="983152" y="247556"/>
                  </a:lnTo>
                  <a:lnTo>
                    <a:pt x="938354" y="247556"/>
                  </a:lnTo>
                  <a:lnTo>
                    <a:pt x="938354" y="231053"/>
                  </a:lnTo>
                  <a:lnTo>
                    <a:pt x="900632" y="231053"/>
                  </a:lnTo>
                  <a:lnTo>
                    <a:pt x="900632" y="219264"/>
                  </a:lnTo>
                  <a:lnTo>
                    <a:pt x="869981" y="219264"/>
                  </a:lnTo>
                  <a:lnTo>
                    <a:pt x="869981" y="195687"/>
                  </a:lnTo>
                  <a:lnTo>
                    <a:pt x="841689" y="195687"/>
                  </a:lnTo>
                  <a:lnTo>
                    <a:pt x="841689" y="174468"/>
                  </a:lnTo>
                  <a:lnTo>
                    <a:pt x="759171" y="174468"/>
                  </a:lnTo>
                  <a:lnTo>
                    <a:pt x="759171" y="160322"/>
                  </a:lnTo>
                  <a:lnTo>
                    <a:pt x="737952" y="160322"/>
                  </a:lnTo>
                  <a:lnTo>
                    <a:pt x="737952" y="139103"/>
                  </a:lnTo>
                  <a:lnTo>
                    <a:pt x="683726" y="139103"/>
                  </a:lnTo>
                  <a:lnTo>
                    <a:pt x="683726" y="108454"/>
                  </a:lnTo>
                  <a:lnTo>
                    <a:pt x="587061" y="108454"/>
                  </a:lnTo>
                  <a:lnTo>
                    <a:pt x="587061" y="99023"/>
                  </a:lnTo>
                  <a:lnTo>
                    <a:pt x="502185" y="99023"/>
                  </a:lnTo>
                  <a:lnTo>
                    <a:pt x="502185" y="87234"/>
                  </a:lnTo>
                  <a:lnTo>
                    <a:pt x="469177" y="87234"/>
                  </a:lnTo>
                  <a:lnTo>
                    <a:pt x="469177" y="73088"/>
                  </a:lnTo>
                  <a:lnTo>
                    <a:pt x="452674" y="73088"/>
                  </a:lnTo>
                  <a:lnTo>
                    <a:pt x="452674" y="56584"/>
                  </a:lnTo>
                  <a:lnTo>
                    <a:pt x="403162" y="56584"/>
                  </a:lnTo>
                  <a:lnTo>
                    <a:pt x="403162" y="42438"/>
                  </a:lnTo>
                  <a:lnTo>
                    <a:pt x="358367" y="42438"/>
                  </a:lnTo>
                  <a:lnTo>
                    <a:pt x="358367" y="35365"/>
                  </a:lnTo>
                  <a:lnTo>
                    <a:pt x="332432" y="35365"/>
                  </a:lnTo>
                  <a:lnTo>
                    <a:pt x="332432" y="21220"/>
                  </a:lnTo>
                  <a:lnTo>
                    <a:pt x="271132" y="21220"/>
                  </a:lnTo>
                  <a:lnTo>
                    <a:pt x="271132" y="11789"/>
                  </a:lnTo>
                  <a:lnTo>
                    <a:pt x="181541" y="11789"/>
                  </a:lnTo>
                  <a:lnTo>
                    <a:pt x="181541" y="2358"/>
                  </a:lnTo>
                  <a:lnTo>
                    <a:pt x="127314" y="2358"/>
                  </a:lnTo>
                  <a:lnTo>
                    <a:pt x="127314" y="0"/>
                  </a:lnTo>
                  <a:lnTo>
                    <a:pt x="0" y="0"/>
                  </a:lnTo>
                </a:path>
              </a:pathLst>
            </a:custGeom>
            <a:noFill/>
            <a:ln w="19050" cap="flat">
              <a:solidFill>
                <a:srgbClr val="B60D27"/>
              </a:solidFill>
              <a:prstDash val="solid"/>
              <a:miter/>
            </a:ln>
          </p:spPr>
          <p:txBody>
            <a:bodyPr rtlCol="0" anchor="ctr"/>
            <a:lstStyle/>
            <a:p>
              <a:endParaRPr lang="en-GB"/>
            </a:p>
          </p:txBody>
        </p:sp>
        <p:sp>
          <p:nvSpPr>
            <p:cNvPr id="24" name="Graphic 45">
              <a:extLst>
                <a:ext uri="{FF2B5EF4-FFF2-40B4-BE49-F238E27FC236}">
                  <a16:creationId xmlns:a16="http://schemas.microsoft.com/office/drawing/2014/main" id="{5495762D-BFA2-DD8F-5417-E194FBD4BEA1}"/>
                </a:ext>
              </a:extLst>
            </p:cNvPr>
            <p:cNvSpPr/>
            <p:nvPr/>
          </p:nvSpPr>
          <p:spPr>
            <a:xfrm>
              <a:off x="1617662" y="2307907"/>
              <a:ext cx="3828098" cy="576000"/>
            </a:xfrm>
            <a:custGeom>
              <a:avLst/>
              <a:gdLst>
                <a:gd name="connsiteX0" fmla="*/ 4812011 w 4812010"/>
                <a:gd name="connsiteY0" fmla="*/ 719090 h 719089"/>
                <a:gd name="connsiteX1" fmla="*/ 3800570 w 4812010"/>
                <a:gd name="connsiteY1" fmla="*/ 719090 h 719089"/>
                <a:gd name="connsiteX2" fmla="*/ 3800570 w 4812010"/>
                <a:gd name="connsiteY2" fmla="*/ 697871 h 719089"/>
                <a:gd name="connsiteX3" fmla="*/ 3371469 w 4812010"/>
                <a:gd name="connsiteY3" fmla="*/ 697871 h 719089"/>
                <a:gd name="connsiteX4" fmla="*/ 3371469 w 4812010"/>
                <a:gd name="connsiteY4" fmla="*/ 674295 h 719089"/>
                <a:gd name="connsiteX5" fmla="*/ 3178140 w 4812010"/>
                <a:gd name="connsiteY5" fmla="*/ 674295 h 719089"/>
                <a:gd name="connsiteX6" fmla="*/ 3178140 w 4812010"/>
                <a:gd name="connsiteY6" fmla="*/ 655433 h 719089"/>
                <a:gd name="connsiteX7" fmla="*/ 3069689 w 4812010"/>
                <a:gd name="connsiteY7" fmla="*/ 655433 h 719089"/>
                <a:gd name="connsiteX8" fmla="*/ 3069689 w 4812010"/>
                <a:gd name="connsiteY8" fmla="*/ 631856 h 719089"/>
                <a:gd name="connsiteX9" fmla="*/ 2777338 w 4812010"/>
                <a:gd name="connsiteY9" fmla="*/ 631856 h 719089"/>
                <a:gd name="connsiteX10" fmla="*/ 2777338 w 4812010"/>
                <a:gd name="connsiteY10" fmla="*/ 620068 h 719089"/>
                <a:gd name="connsiteX11" fmla="*/ 2685393 w 4812010"/>
                <a:gd name="connsiteY11" fmla="*/ 620068 h 719089"/>
                <a:gd name="connsiteX12" fmla="*/ 2685393 w 4812010"/>
                <a:gd name="connsiteY12" fmla="*/ 605922 h 719089"/>
                <a:gd name="connsiteX13" fmla="*/ 2633520 w 4812010"/>
                <a:gd name="connsiteY13" fmla="*/ 605922 h 719089"/>
                <a:gd name="connsiteX14" fmla="*/ 2633520 w 4812010"/>
                <a:gd name="connsiteY14" fmla="*/ 598849 h 719089"/>
                <a:gd name="connsiteX15" fmla="*/ 2598153 w 4812010"/>
                <a:gd name="connsiteY15" fmla="*/ 598849 h 719089"/>
                <a:gd name="connsiteX16" fmla="*/ 2598153 w 4812010"/>
                <a:gd name="connsiteY16" fmla="*/ 579988 h 719089"/>
                <a:gd name="connsiteX17" fmla="*/ 2315232 w 4812010"/>
                <a:gd name="connsiteY17" fmla="*/ 579988 h 719089"/>
                <a:gd name="connsiteX18" fmla="*/ 2315232 w 4812010"/>
                <a:gd name="connsiteY18" fmla="*/ 565841 h 719089"/>
                <a:gd name="connsiteX19" fmla="*/ 2261007 w 4812010"/>
                <a:gd name="connsiteY19" fmla="*/ 565841 h 719089"/>
                <a:gd name="connsiteX20" fmla="*/ 2261007 w 4812010"/>
                <a:gd name="connsiteY20" fmla="*/ 551696 h 719089"/>
                <a:gd name="connsiteX21" fmla="*/ 1758820 w 4812010"/>
                <a:gd name="connsiteY21" fmla="*/ 551696 h 719089"/>
                <a:gd name="connsiteX22" fmla="*/ 1758820 w 4812010"/>
                <a:gd name="connsiteY22" fmla="*/ 523404 h 719089"/>
                <a:gd name="connsiteX23" fmla="*/ 1711671 w 4812010"/>
                <a:gd name="connsiteY23" fmla="*/ 523404 h 719089"/>
                <a:gd name="connsiteX24" fmla="*/ 1711671 w 4812010"/>
                <a:gd name="connsiteY24" fmla="*/ 506900 h 719089"/>
                <a:gd name="connsiteX25" fmla="*/ 1619717 w 4812010"/>
                <a:gd name="connsiteY25" fmla="*/ 506900 h 719089"/>
                <a:gd name="connsiteX26" fmla="*/ 1619717 w 4812010"/>
                <a:gd name="connsiteY26" fmla="*/ 504542 h 719089"/>
                <a:gd name="connsiteX27" fmla="*/ 1565491 w 4812010"/>
                <a:gd name="connsiteY27" fmla="*/ 504542 h 719089"/>
                <a:gd name="connsiteX28" fmla="*/ 1565491 w 4812010"/>
                <a:gd name="connsiteY28" fmla="*/ 488038 h 719089"/>
                <a:gd name="connsiteX29" fmla="*/ 1494768 w 4812010"/>
                <a:gd name="connsiteY29" fmla="*/ 488038 h 719089"/>
                <a:gd name="connsiteX30" fmla="*/ 1494768 w 4812010"/>
                <a:gd name="connsiteY30" fmla="*/ 471534 h 719089"/>
                <a:gd name="connsiteX31" fmla="*/ 1416958 w 4812010"/>
                <a:gd name="connsiteY31" fmla="*/ 471534 h 719089"/>
                <a:gd name="connsiteX32" fmla="*/ 1416958 w 4812010"/>
                <a:gd name="connsiteY32" fmla="*/ 457389 h 719089"/>
                <a:gd name="connsiteX33" fmla="*/ 1362732 w 4812010"/>
                <a:gd name="connsiteY33" fmla="*/ 457389 h 719089"/>
                <a:gd name="connsiteX34" fmla="*/ 1362732 w 4812010"/>
                <a:gd name="connsiteY34" fmla="*/ 450315 h 719089"/>
                <a:gd name="connsiteX35" fmla="*/ 1329728 w 4812010"/>
                <a:gd name="connsiteY35" fmla="*/ 450315 h 719089"/>
                <a:gd name="connsiteX36" fmla="*/ 1329728 w 4812010"/>
                <a:gd name="connsiteY36" fmla="*/ 438527 h 719089"/>
                <a:gd name="connsiteX37" fmla="*/ 1251928 w 4812010"/>
                <a:gd name="connsiteY37" fmla="*/ 438527 h 719089"/>
                <a:gd name="connsiteX38" fmla="*/ 1251928 w 4812010"/>
                <a:gd name="connsiteY38" fmla="*/ 431454 h 719089"/>
                <a:gd name="connsiteX39" fmla="*/ 1124607 w 4812010"/>
                <a:gd name="connsiteY39" fmla="*/ 431454 h 719089"/>
                <a:gd name="connsiteX40" fmla="*/ 1124607 w 4812010"/>
                <a:gd name="connsiteY40" fmla="*/ 407877 h 719089"/>
                <a:gd name="connsiteX41" fmla="*/ 969007 w 4812010"/>
                <a:gd name="connsiteY41" fmla="*/ 407877 h 719089"/>
                <a:gd name="connsiteX42" fmla="*/ 969007 w 4812010"/>
                <a:gd name="connsiteY42" fmla="*/ 391374 h 719089"/>
                <a:gd name="connsiteX43" fmla="*/ 924208 w 4812010"/>
                <a:gd name="connsiteY43" fmla="*/ 391374 h 719089"/>
                <a:gd name="connsiteX44" fmla="*/ 924208 w 4812010"/>
                <a:gd name="connsiteY44" fmla="*/ 363082 h 719089"/>
                <a:gd name="connsiteX45" fmla="*/ 844047 w 4812010"/>
                <a:gd name="connsiteY45" fmla="*/ 363082 h 719089"/>
                <a:gd name="connsiteX46" fmla="*/ 844047 w 4812010"/>
                <a:gd name="connsiteY46" fmla="*/ 351293 h 719089"/>
                <a:gd name="connsiteX47" fmla="*/ 822828 w 4812010"/>
                <a:gd name="connsiteY47" fmla="*/ 351293 h 719089"/>
                <a:gd name="connsiteX48" fmla="*/ 822828 w 4812010"/>
                <a:gd name="connsiteY48" fmla="*/ 330075 h 719089"/>
                <a:gd name="connsiteX49" fmla="*/ 745025 w 4812010"/>
                <a:gd name="connsiteY49" fmla="*/ 330075 h 719089"/>
                <a:gd name="connsiteX50" fmla="*/ 745025 w 4812010"/>
                <a:gd name="connsiteY50" fmla="*/ 308855 h 719089"/>
                <a:gd name="connsiteX51" fmla="*/ 700229 w 4812010"/>
                <a:gd name="connsiteY51" fmla="*/ 308855 h 719089"/>
                <a:gd name="connsiteX52" fmla="*/ 700229 w 4812010"/>
                <a:gd name="connsiteY52" fmla="*/ 292352 h 719089"/>
                <a:gd name="connsiteX53" fmla="*/ 648360 w 4812010"/>
                <a:gd name="connsiteY53" fmla="*/ 292352 h 719089"/>
                <a:gd name="connsiteX54" fmla="*/ 648360 w 4812010"/>
                <a:gd name="connsiteY54" fmla="*/ 280563 h 719089"/>
                <a:gd name="connsiteX55" fmla="*/ 622425 w 4812010"/>
                <a:gd name="connsiteY55" fmla="*/ 280563 h 719089"/>
                <a:gd name="connsiteX56" fmla="*/ 622425 w 4812010"/>
                <a:gd name="connsiteY56" fmla="*/ 275848 h 719089"/>
                <a:gd name="connsiteX57" fmla="*/ 587061 w 4812010"/>
                <a:gd name="connsiteY57" fmla="*/ 275848 h 719089"/>
                <a:gd name="connsiteX58" fmla="*/ 587061 w 4812010"/>
                <a:gd name="connsiteY58" fmla="*/ 252272 h 719089"/>
                <a:gd name="connsiteX59" fmla="*/ 546980 w 4812010"/>
                <a:gd name="connsiteY59" fmla="*/ 252272 h 719089"/>
                <a:gd name="connsiteX60" fmla="*/ 546980 w 4812010"/>
                <a:gd name="connsiteY60" fmla="*/ 242841 h 719089"/>
                <a:gd name="connsiteX61" fmla="*/ 523404 w 4812010"/>
                <a:gd name="connsiteY61" fmla="*/ 242841 h 719089"/>
                <a:gd name="connsiteX62" fmla="*/ 523404 w 4812010"/>
                <a:gd name="connsiteY62" fmla="*/ 223979 h 719089"/>
                <a:gd name="connsiteX63" fmla="*/ 457389 w 4812010"/>
                <a:gd name="connsiteY63" fmla="*/ 223979 h 719089"/>
                <a:gd name="connsiteX64" fmla="*/ 457389 w 4812010"/>
                <a:gd name="connsiteY64" fmla="*/ 200402 h 719089"/>
                <a:gd name="connsiteX65" fmla="*/ 424382 w 4812010"/>
                <a:gd name="connsiteY65" fmla="*/ 200402 h 719089"/>
                <a:gd name="connsiteX66" fmla="*/ 424382 w 4812010"/>
                <a:gd name="connsiteY66" fmla="*/ 186256 h 719089"/>
                <a:gd name="connsiteX67" fmla="*/ 348936 w 4812010"/>
                <a:gd name="connsiteY67" fmla="*/ 186256 h 719089"/>
                <a:gd name="connsiteX68" fmla="*/ 348936 w 4812010"/>
                <a:gd name="connsiteY68" fmla="*/ 172110 h 719089"/>
                <a:gd name="connsiteX69" fmla="*/ 325359 w 4812010"/>
                <a:gd name="connsiteY69" fmla="*/ 172110 h 719089"/>
                <a:gd name="connsiteX70" fmla="*/ 325359 w 4812010"/>
                <a:gd name="connsiteY70" fmla="*/ 153249 h 719089"/>
                <a:gd name="connsiteX71" fmla="*/ 268775 w 4812010"/>
                <a:gd name="connsiteY71" fmla="*/ 153249 h 719089"/>
                <a:gd name="connsiteX72" fmla="*/ 268775 w 4812010"/>
                <a:gd name="connsiteY72" fmla="*/ 143818 h 719089"/>
                <a:gd name="connsiteX73" fmla="*/ 266417 w 4812010"/>
                <a:gd name="connsiteY73" fmla="*/ 143818 h 719089"/>
                <a:gd name="connsiteX74" fmla="*/ 266417 w 4812010"/>
                <a:gd name="connsiteY74" fmla="*/ 124957 h 719089"/>
                <a:gd name="connsiteX75" fmla="*/ 165037 w 4812010"/>
                <a:gd name="connsiteY75" fmla="*/ 124957 h 719089"/>
                <a:gd name="connsiteX76" fmla="*/ 165037 w 4812010"/>
                <a:gd name="connsiteY76" fmla="*/ 113168 h 719089"/>
                <a:gd name="connsiteX77" fmla="*/ 94307 w 4812010"/>
                <a:gd name="connsiteY77" fmla="*/ 113168 h 719089"/>
                <a:gd name="connsiteX78" fmla="*/ 94307 w 4812010"/>
                <a:gd name="connsiteY78" fmla="*/ 103738 h 719089"/>
                <a:gd name="connsiteX79" fmla="*/ 49511 w 4812010"/>
                <a:gd name="connsiteY79" fmla="*/ 103738 h 719089"/>
                <a:gd name="connsiteX80" fmla="*/ 49511 w 4812010"/>
                <a:gd name="connsiteY80" fmla="*/ 91950 h 719089"/>
                <a:gd name="connsiteX81" fmla="*/ 30650 w 4812010"/>
                <a:gd name="connsiteY81" fmla="*/ 91950 h 719089"/>
                <a:gd name="connsiteX82" fmla="*/ 30650 w 4812010"/>
                <a:gd name="connsiteY82" fmla="*/ 77803 h 719089"/>
                <a:gd name="connsiteX83" fmla="*/ 21219 w 4812010"/>
                <a:gd name="connsiteY83" fmla="*/ 77803 h 719089"/>
                <a:gd name="connsiteX84" fmla="*/ 21219 w 4812010"/>
                <a:gd name="connsiteY84" fmla="*/ 44796 h 719089"/>
                <a:gd name="connsiteX85" fmla="*/ 14146 w 4812010"/>
                <a:gd name="connsiteY85" fmla="*/ 44796 h 719089"/>
                <a:gd name="connsiteX86" fmla="*/ 14146 w 4812010"/>
                <a:gd name="connsiteY86" fmla="*/ 0 h 719089"/>
                <a:gd name="connsiteX87" fmla="*/ 0 w 4812010"/>
                <a:gd name="connsiteY87" fmla="*/ 0 h 71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812010" h="719089">
                  <a:moveTo>
                    <a:pt x="4812011" y="719090"/>
                  </a:moveTo>
                  <a:lnTo>
                    <a:pt x="3800570" y="719090"/>
                  </a:lnTo>
                  <a:lnTo>
                    <a:pt x="3800570" y="697871"/>
                  </a:lnTo>
                  <a:lnTo>
                    <a:pt x="3371469" y="697871"/>
                  </a:lnTo>
                  <a:lnTo>
                    <a:pt x="3371469" y="674295"/>
                  </a:lnTo>
                  <a:lnTo>
                    <a:pt x="3178140" y="674295"/>
                  </a:lnTo>
                  <a:lnTo>
                    <a:pt x="3178140" y="655433"/>
                  </a:lnTo>
                  <a:lnTo>
                    <a:pt x="3069689" y="655433"/>
                  </a:lnTo>
                  <a:lnTo>
                    <a:pt x="3069689" y="631856"/>
                  </a:lnTo>
                  <a:lnTo>
                    <a:pt x="2777338" y="631856"/>
                  </a:lnTo>
                  <a:lnTo>
                    <a:pt x="2777338" y="620068"/>
                  </a:lnTo>
                  <a:lnTo>
                    <a:pt x="2685393" y="620068"/>
                  </a:lnTo>
                  <a:lnTo>
                    <a:pt x="2685393" y="605922"/>
                  </a:lnTo>
                  <a:lnTo>
                    <a:pt x="2633520" y="605922"/>
                  </a:lnTo>
                  <a:lnTo>
                    <a:pt x="2633520" y="598849"/>
                  </a:lnTo>
                  <a:lnTo>
                    <a:pt x="2598153" y="598849"/>
                  </a:lnTo>
                  <a:lnTo>
                    <a:pt x="2598153" y="579988"/>
                  </a:lnTo>
                  <a:lnTo>
                    <a:pt x="2315232" y="579988"/>
                  </a:lnTo>
                  <a:lnTo>
                    <a:pt x="2315232" y="565841"/>
                  </a:lnTo>
                  <a:lnTo>
                    <a:pt x="2261007" y="565841"/>
                  </a:lnTo>
                  <a:lnTo>
                    <a:pt x="2261007" y="551696"/>
                  </a:lnTo>
                  <a:lnTo>
                    <a:pt x="1758820" y="551696"/>
                  </a:lnTo>
                  <a:lnTo>
                    <a:pt x="1758820" y="523404"/>
                  </a:lnTo>
                  <a:lnTo>
                    <a:pt x="1711671" y="523404"/>
                  </a:lnTo>
                  <a:lnTo>
                    <a:pt x="1711671" y="506900"/>
                  </a:lnTo>
                  <a:lnTo>
                    <a:pt x="1619717" y="506900"/>
                  </a:lnTo>
                  <a:lnTo>
                    <a:pt x="1619717" y="504542"/>
                  </a:lnTo>
                  <a:lnTo>
                    <a:pt x="1565491" y="504542"/>
                  </a:lnTo>
                  <a:lnTo>
                    <a:pt x="1565491" y="488038"/>
                  </a:lnTo>
                  <a:lnTo>
                    <a:pt x="1494768" y="488038"/>
                  </a:lnTo>
                  <a:lnTo>
                    <a:pt x="1494768" y="471534"/>
                  </a:lnTo>
                  <a:lnTo>
                    <a:pt x="1416958" y="471534"/>
                  </a:lnTo>
                  <a:lnTo>
                    <a:pt x="1416958" y="457389"/>
                  </a:lnTo>
                  <a:lnTo>
                    <a:pt x="1362732" y="457389"/>
                  </a:lnTo>
                  <a:lnTo>
                    <a:pt x="1362732" y="450315"/>
                  </a:lnTo>
                  <a:lnTo>
                    <a:pt x="1329728" y="450315"/>
                  </a:lnTo>
                  <a:lnTo>
                    <a:pt x="1329728" y="438527"/>
                  </a:lnTo>
                  <a:lnTo>
                    <a:pt x="1251928" y="438527"/>
                  </a:lnTo>
                  <a:lnTo>
                    <a:pt x="1251928" y="431454"/>
                  </a:lnTo>
                  <a:lnTo>
                    <a:pt x="1124607" y="431454"/>
                  </a:lnTo>
                  <a:lnTo>
                    <a:pt x="1124607" y="407877"/>
                  </a:lnTo>
                  <a:lnTo>
                    <a:pt x="969007" y="407877"/>
                  </a:lnTo>
                  <a:lnTo>
                    <a:pt x="969007" y="391374"/>
                  </a:lnTo>
                  <a:lnTo>
                    <a:pt x="924208" y="391374"/>
                  </a:lnTo>
                  <a:lnTo>
                    <a:pt x="924208" y="363082"/>
                  </a:lnTo>
                  <a:lnTo>
                    <a:pt x="844047" y="363082"/>
                  </a:lnTo>
                  <a:lnTo>
                    <a:pt x="844047" y="351293"/>
                  </a:lnTo>
                  <a:lnTo>
                    <a:pt x="822828" y="351293"/>
                  </a:lnTo>
                  <a:lnTo>
                    <a:pt x="822828" y="330075"/>
                  </a:lnTo>
                  <a:lnTo>
                    <a:pt x="745025" y="330075"/>
                  </a:lnTo>
                  <a:lnTo>
                    <a:pt x="745025" y="308855"/>
                  </a:lnTo>
                  <a:lnTo>
                    <a:pt x="700229" y="308855"/>
                  </a:lnTo>
                  <a:lnTo>
                    <a:pt x="700229" y="292352"/>
                  </a:lnTo>
                  <a:lnTo>
                    <a:pt x="648360" y="292352"/>
                  </a:lnTo>
                  <a:lnTo>
                    <a:pt x="648360" y="280563"/>
                  </a:lnTo>
                  <a:lnTo>
                    <a:pt x="622425" y="280563"/>
                  </a:lnTo>
                  <a:lnTo>
                    <a:pt x="622425" y="275848"/>
                  </a:lnTo>
                  <a:lnTo>
                    <a:pt x="587061" y="275848"/>
                  </a:lnTo>
                  <a:lnTo>
                    <a:pt x="587061" y="252272"/>
                  </a:lnTo>
                  <a:lnTo>
                    <a:pt x="546980" y="252272"/>
                  </a:lnTo>
                  <a:lnTo>
                    <a:pt x="546980" y="242841"/>
                  </a:lnTo>
                  <a:lnTo>
                    <a:pt x="523404" y="242841"/>
                  </a:lnTo>
                  <a:lnTo>
                    <a:pt x="523404" y="223979"/>
                  </a:lnTo>
                  <a:lnTo>
                    <a:pt x="457389" y="223979"/>
                  </a:lnTo>
                  <a:lnTo>
                    <a:pt x="457389" y="200402"/>
                  </a:lnTo>
                  <a:lnTo>
                    <a:pt x="424382" y="200402"/>
                  </a:lnTo>
                  <a:lnTo>
                    <a:pt x="424382" y="186256"/>
                  </a:lnTo>
                  <a:lnTo>
                    <a:pt x="348936" y="186256"/>
                  </a:lnTo>
                  <a:lnTo>
                    <a:pt x="348936" y="172110"/>
                  </a:lnTo>
                  <a:lnTo>
                    <a:pt x="325359" y="172110"/>
                  </a:lnTo>
                  <a:lnTo>
                    <a:pt x="325359" y="153249"/>
                  </a:lnTo>
                  <a:lnTo>
                    <a:pt x="268775" y="153249"/>
                  </a:lnTo>
                  <a:lnTo>
                    <a:pt x="268775" y="143818"/>
                  </a:lnTo>
                  <a:lnTo>
                    <a:pt x="266417" y="143818"/>
                  </a:lnTo>
                  <a:lnTo>
                    <a:pt x="266417" y="124957"/>
                  </a:lnTo>
                  <a:lnTo>
                    <a:pt x="165037" y="124957"/>
                  </a:lnTo>
                  <a:lnTo>
                    <a:pt x="165037" y="113168"/>
                  </a:lnTo>
                  <a:lnTo>
                    <a:pt x="94307" y="113168"/>
                  </a:lnTo>
                  <a:lnTo>
                    <a:pt x="94307" y="103738"/>
                  </a:lnTo>
                  <a:lnTo>
                    <a:pt x="49511" y="103738"/>
                  </a:lnTo>
                  <a:lnTo>
                    <a:pt x="49511" y="91950"/>
                  </a:lnTo>
                  <a:lnTo>
                    <a:pt x="30650" y="91950"/>
                  </a:lnTo>
                  <a:lnTo>
                    <a:pt x="30650" y="77803"/>
                  </a:lnTo>
                  <a:lnTo>
                    <a:pt x="21219" y="77803"/>
                  </a:lnTo>
                  <a:lnTo>
                    <a:pt x="21219" y="44796"/>
                  </a:lnTo>
                  <a:lnTo>
                    <a:pt x="14146" y="44796"/>
                  </a:lnTo>
                  <a:lnTo>
                    <a:pt x="14146" y="0"/>
                  </a:lnTo>
                  <a:lnTo>
                    <a:pt x="0" y="0"/>
                  </a:lnTo>
                </a:path>
              </a:pathLst>
            </a:custGeom>
            <a:noFill/>
            <a:ln w="19050" cap="flat">
              <a:solidFill>
                <a:schemeClr val="accent2"/>
              </a:solidFill>
              <a:prstDash val="solid"/>
              <a:miter/>
            </a:ln>
          </p:spPr>
          <p:txBody>
            <a:bodyPr rtlCol="0" anchor="ctr"/>
            <a:lstStyle/>
            <a:p>
              <a:endParaRPr lang="en-GB"/>
            </a:p>
          </p:txBody>
        </p:sp>
        <p:cxnSp>
          <p:nvCxnSpPr>
            <p:cNvPr id="25" name="Straight Connector 24">
              <a:extLst>
                <a:ext uri="{FF2B5EF4-FFF2-40B4-BE49-F238E27FC236}">
                  <a16:creationId xmlns:a16="http://schemas.microsoft.com/office/drawing/2014/main" id="{A2C140B2-9584-D5AD-84E2-6149B849AC40}"/>
                </a:ext>
              </a:extLst>
            </p:cNvPr>
            <p:cNvCxnSpPr>
              <a:cxnSpLocks/>
            </p:cNvCxnSpPr>
            <p:nvPr/>
          </p:nvCxnSpPr>
          <p:spPr>
            <a:xfrm>
              <a:off x="415713" y="5228205"/>
              <a:ext cx="288000" cy="0"/>
            </a:xfrm>
            <a:prstGeom prst="line">
              <a:avLst/>
            </a:prstGeom>
            <a:noFill/>
            <a:ln w="19050" cap="flat">
              <a:solidFill>
                <a:srgbClr val="B60D27"/>
              </a:solidFill>
              <a:prstDash val="solid"/>
              <a:miter/>
            </a:ln>
          </p:spPr>
        </p:cxnSp>
        <p:cxnSp>
          <p:nvCxnSpPr>
            <p:cNvPr id="26" name="Straight Connector 25">
              <a:extLst>
                <a:ext uri="{FF2B5EF4-FFF2-40B4-BE49-F238E27FC236}">
                  <a16:creationId xmlns:a16="http://schemas.microsoft.com/office/drawing/2014/main" id="{FDDB1B69-1FAE-73A3-E806-67F9A9434D81}"/>
                </a:ext>
              </a:extLst>
            </p:cNvPr>
            <p:cNvCxnSpPr>
              <a:cxnSpLocks/>
            </p:cNvCxnSpPr>
            <p:nvPr/>
          </p:nvCxnSpPr>
          <p:spPr>
            <a:xfrm>
              <a:off x="415713" y="5728884"/>
              <a:ext cx="288000" cy="0"/>
            </a:xfrm>
            <a:prstGeom prst="line">
              <a:avLst/>
            </a:prstGeom>
            <a:noFill/>
            <a:ln w="19050" cap="flat">
              <a:solidFill>
                <a:schemeClr val="accent2"/>
              </a:solidFill>
              <a:prstDash val="solid"/>
              <a:miter/>
            </a:ln>
          </p:spPr>
        </p:cxnSp>
      </p:grpSp>
      <p:grpSp>
        <p:nvGrpSpPr>
          <p:cNvPr id="65" name="Group 64">
            <a:extLst>
              <a:ext uri="{FF2B5EF4-FFF2-40B4-BE49-F238E27FC236}">
                <a16:creationId xmlns:a16="http://schemas.microsoft.com/office/drawing/2014/main" id="{010C6B73-F486-20D9-E9B7-0BE80804EFD5}"/>
              </a:ext>
            </a:extLst>
          </p:cNvPr>
          <p:cNvGrpSpPr/>
          <p:nvPr/>
        </p:nvGrpSpPr>
        <p:grpSpPr>
          <a:xfrm>
            <a:off x="6215380" y="2186637"/>
            <a:ext cx="5525147" cy="3899270"/>
            <a:chOff x="170180" y="2186637"/>
            <a:chExt cx="5525147" cy="3899270"/>
          </a:xfrm>
        </p:grpSpPr>
        <p:sp>
          <p:nvSpPr>
            <p:cNvPr id="66" name="Freeform 21">
              <a:extLst>
                <a:ext uri="{FF2B5EF4-FFF2-40B4-BE49-F238E27FC236}">
                  <a16:creationId xmlns:a16="http://schemas.microsoft.com/office/drawing/2014/main" id="{5FA008EB-E796-7D9D-B12C-F57A85731E05}"/>
                </a:ext>
              </a:extLst>
            </p:cNvPr>
            <p:cNvSpPr>
              <a:spLocks/>
            </p:cNvSpPr>
            <p:nvPr/>
          </p:nvSpPr>
          <p:spPr bwMode="auto">
            <a:xfrm>
              <a:off x="1632353" y="2316986"/>
              <a:ext cx="3816000" cy="215773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67" name="Group 66">
              <a:extLst>
                <a:ext uri="{FF2B5EF4-FFF2-40B4-BE49-F238E27FC236}">
                  <a16:creationId xmlns:a16="http://schemas.microsoft.com/office/drawing/2014/main" id="{FAE0A8A0-F012-CD2B-7FE0-C2BA283716E6}"/>
                </a:ext>
              </a:extLst>
            </p:cNvPr>
            <p:cNvGrpSpPr/>
            <p:nvPr/>
          </p:nvGrpSpPr>
          <p:grpSpPr>
            <a:xfrm>
              <a:off x="922639" y="2186637"/>
              <a:ext cx="713736" cy="2412000"/>
              <a:chOff x="1270619" y="1265887"/>
              <a:chExt cx="713736" cy="2858279"/>
            </a:xfrm>
          </p:grpSpPr>
          <p:sp>
            <p:nvSpPr>
              <p:cNvPr id="102" name="Line 6">
                <a:extLst>
                  <a:ext uri="{FF2B5EF4-FFF2-40B4-BE49-F238E27FC236}">
                    <a16:creationId xmlns:a16="http://schemas.microsoft.com/office/drawing/2014/main" id="{0B35A5DB-EB29-3C88-7485-0E2056BFC161}"/>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3" name="Line 7">
                <a:extLst>
                  <a:ext uri="{FF2B5EF4-FFF2-40B4-BE49-F238E27FC236}">
                    <a16:creationId xmlns:a16="http://schemas.microsoft.com/office/drawing/2014/main" id="{B1F11503-24BB-A5ED-A6AF-94977EF542B0}"/>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4" name="Line 8">
                <a:extLst>
                  <a:ext uri="{FF2B5EF4-FFF2-40B4-BE49-F238E27FC236}">
                    <a16:creationId xmlns:a16="http://schemas.microsoft.com/office/drawing/2014/main" id="{10906DB7-D7A2-1A59-AAC1-22F4A453F309}"/>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5" name="Line 9">
                <a:extLst>
                  <a:ext uri="{FF2B5EF4-FFF2-40B4-BE49-F238E27FC236}">
                    <a16:creationId xmlns:a16="http://schemas.microsoft.com/office/drawing/2014/main" id="{B42DFA16-061B-816C-DDF3-05EDE7E60124}"/>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6" name="Line 10">
                <a:extLst>
                  <a:ext uri="{FF2B5EF4-FFF2-40B4-BE49-F238E27FC236}">
                    <a16:creationId xmlns:a16="http://schemas.microsoft.com/office/drawing/2014/main" id="{A973EB3E-E790-CFE3-7A31-BDC5025429E3}"/>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7" name="Line 11">
                <a:extLst>
                  <a:ext uri="{FF2B5EF4-FFF2-40B4-BE49-F238E27FC236}">
                    <a16:creationId xmlns:a16="http://schemas.microsoft.com/office/drawing/2014/main" id="{9950CA19-63CE-AB71-EFDE-77106EF9A93D}"/>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8" name="TextBox 107">
                <a:extLst>
                  <a:ext uri="{FF2B5EF4-FFF2-40B4-BE49-F238E27FC236}">
                    <a16:creationId xmlns:a16="http://schemas.microsoft.com/office/drawing/2014/main" id="{7454E492-EAB1-4C12-7FDF-E597161B68FA}"/>
                  </a:ext>
                </a:extLst>
              </p:cNvPr>
              <p:cNvSpPr txBox="1"/>
              <p:nvPr/>
            </p:nvSpPr>
            <p:spPr>
              <a:xfrm rot="16200000">
                <a:off x="1007356" y="2569414"/>
                <a:ext cx="834303"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cs typeface="Arial" panose="020B0604020202020204" pitchFamily="34" charset="0"/>
                  </a:rPr>
                  <a:t>OS、%</a:t>
                </a:r>
              </a:p>
            </p:txBody>
          </p:sp>
          <p:sp>
            <p:nvSpPr>
              <p:cNvPr id="109" name="TextBox 108">
                <a:extLst>
                  <a:ext uri="{FF2B5EF4-FFF2-40B4-BE49-F238E27FC236}">
                    <a16:creationId xmlns:a16="http://schemas.microsoft.com/office/drawing/2014/main" id="{E129ACF7-9306-A4E6-5C83-DA2B16D793EA}"/>
                  </a:ext>
                </a:extLst>
              </p:cNvPr>
              <p:cNvSpPr txBox="1"/>
              <p:nvPr/>
            </p:nvSpPr>
            <p:spPr>
              <a:xfrm>
                <a:off x="1459938" y="1265887"/>
                <a:ext cx="482825"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100</a:t>
                </a:r>
              </a:p>
            </p:txBody>
          </p:sp>
          <p:sp>
            <p:nvSpPr>
              <p:cNvPr id="110" name="TextBox 109">
                <a:extLst>
                  <a:ext uri="{FF2B5EF4-FFF2-40B4-BE49-F238E27FC236}">
                    <a16:creationId xmlns:a16="http://schemas.microsoft.com/office/drawing/2014/main" id="{5FE4BFFD-AE74-4A57-8633-63E0494C2DAE}"/>
                  </a:ext>
                </a:extLst>
              </p:cNvPr>
              <p:cNvSpPr txBox="1"/>
              <p:nvPr/>
            </p:nvSpPr>
            <p:spPr>
              <a:xfrm>
                <a:off x="1559325" y="1790026"/>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80</a:t>
                </a:r>
              </a:p>
            </p:txBody>
          </p:sp>
          <p:sp>
            <p:nvSpPr>
              <p:cNvPr id="111" name="TextBox 110">
                <a:extLst>
                  <a:ext uri="{FF2B5EF4-FFF2-40B4-BE49-F238E27FC236}">
                    <a16:creationId xmlns:a16="http://schemas.microsoft.com/office/drawing/2014/main" id="{0DD4FEE5-F1F0-B22C-17DC-04DBF96E7CB2}"/>
                  </a:ext>
                </a:extLst>
              </p:cNvPr>
              <p:cNvSpPr txBox="1"/>
              <p:nvPr/>
            </p:nvSpPr>
            <p:spPr>
              <a:xfrm>
                <a:off x="1559325" y="2288557"/>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60</a:t>
                </a:r>
              </a:p>
            </p:txBody>
          </p:sp>
          <p:sp>
            <p:nvSpPr>
              <p:cNvPr id="112" name="TextBox 111">
                <a:extLst>
                  <a:ext uri="{FF2B5EF4-FFF2-40B4-BE49-F238E27FC236}">
                    <a16:creationId xmlns:a16="http://schemas.microsoft.com/office/drawing/2014/main" id="{A0B917C4-3ABE-0753-AAC8-080FA7A85385}"/>
                  </a:ext>
                </a:extLst>
              </p:cNvPr>
              <p:cNvSpPr txBox="1"/>
              <p:nvPr/>
            </p:nvSpPr>
            <p:spPr>
              <a:xfrm>
                <a:off x="1559325" y="2803210"/>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40</a:t>
                </a:r>
              </a:p>
            </p:txBody>
          </p:sp>
          <p:sp>
            <p:nvSpPr>
              <p:cNvPr id="113" name="TextBox 112">
                <a:extLst>
                  <a:ext uri="{FF2B5EF4-FFF2-40B4-BE49-F238E27FC236}">
                    <a16:creationId xmlns:a16="http://schemas.microsoft.com/office/drawing/2014/main" id="{D936AE38-0EF8-C589-4318-E2DAF3F18C2A}"/>
                  </a:ext>
                </a:extLst>
              </p:cNvPr>
              <p:cNvSpPr txBox="1"/>
              <p:nvPr/>
            </p:nvSpPr>
            <p:spPr>
              <a:xfrm>
                <a:off x="1559325" y="3307113"/>
                <a:ext cx="383438"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20</a:t>
                </a:r>
              </a:p>
            </p:txBody>
          </p:sp>
          <p:sp>
            <p:nvSpPr>
              <p:cNvPr id="114" name="TextBox 113">
                <a:extLst>
                  <a:ext uri="{FF2B5EF4-FFF2-40B4-BE49-F238E27FC236}">
                    <a16:creationId xmlns:a16="http://schemas.microsoft.com/office/drawing/2014/main" id="{6F3CCA7F-D97C-0BBB-D5DD-46AA91BB7CBF}"/>
                  </a:ext>
                </a:extLst>
              </p:cNvPr>
              <p:cNvSpPr txBox="1"/>
              <p:nvPr/>
            </p:nvSpPr>
            <p:spPr>
              <a:xfrm>
                <a:off x="1658719" y="3816389"/>
                <a:ext cx="284052" cy="307777"/>
              </a:xfrm>
              <a:prstGeom prst="rect">
                <a:avLst/>
              </a:prstGeom>
              <a:noFill/>
            </p:spPr>
            <p:txBody>
              <a:bodyPr wrap="none" rtlCol="0" anchor="ctr" anchorCtr="0">
                <a:spAutoFit/>
              </a:bodyPr>
              <a:lstStyle/>
              <a:p>
                <a:pPr algn="r"/>
                <a:r>
                  <a:rPr lang="ja-JP" sz="1400">
                    <a:solidFill>
                      <a:srgbClr val="4D4D4D"/>
                    </a:solidFill>
                    <a:cs typeface="Arial" panose="020B0604020202020204" pitchFamily="34" charset="0"/>
                  </a:rPr>
                  <a:t>0</a:t>
                </a:r>
              </a:p>
            </p:txBody>
          </p:sp>
        </p:grpSp>
        <p:sp>
          <p:nvSpPr>
            <p:cNvPr id="68" name="TextBox 67">
              <a:extLst>
                <a:ext uri="{FF2B5EF4-FFF2-40B4-BE49-F238E27FC236}">
                  <a16:creationId xmlns:a16="http://schemas.microsoft.com/office/drawing/2014/main" id="{8BF68D10-7D21-9FBF-BCA0-1BB05B71B784}"/>
                </a:ext>
              </a:extLst>
            </p:cNvPr>
            <p:cNvSpPr txBox="1"/>
            <p:nvPr/>
          </p:nvSpPr>
          <p:spPr>
            <a:xfrm>
              <a:off x="2865969" y="4781260"/>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grpSp>
          <p:nvGrpSpPr>
            <p:cNvPr id="69" name="Group 68">
              <a:extLst>
                <a:ext uri="{FF2B5EF4-FFF2-40B4-BE49-F238E27FC236}">
                  <a16:creationId xmlns:a16="http://schemas.microsoft.com/office/drawing/2014/main" id="{9059A46E-B157-74E0-6293-C177467E4788}"/>
                </a:ext>
              </a:extLst>
            </p:cNvPr>
            <p:cNvGrpSpPr/>
            <p:nvPr/>
          </p:nvGrpSpPr>
          <p:grpSpPr>
            <a:xfrm>
              <a:off x="1449839" y="4474315"/>
              <a:ext cx="4136484" cy="360147"/>
              <a:chOff x="1513339" y="4188565"/>
              <a:chExt cx="2030873" cy="360147"/>
            </a:xfrm>
          </p:grpSpPr>
          <p:sp>
            <p:nvSpPr>
              <p:cNvPr id="90" name="Line 21">
                <a:extLst>
                  <a:ext uri="{FF2B5EF4-FFF2-40B4-BE49-F238E27FC236}">
                    <a16:creationId xmlns:a16="http://schemas.microsoft.com/office/drawing/2014/main" id="{21E592E6-E684-BF61-3F89-04146B9DC5BE}"/>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9FB538C0-7A39-D04A-E8F3-AE64FA6C6C30}"/>
                  </a:ext>
                </a:extLst>
              </p:cNvPr>
              <p:cNvSpPr txBox="1"/>
              <p:nvPr/>
            </p:nvSpPr>
            <p:spPr>
              <a:xfrm>
                <a:off x="3410927" y="4260565"/>
                <a:ext cx="13328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92" name="Line 21">
                <a:extLst>
                  <a:ext uri="{FF2B5EF4-FFF2-40B4-BE49-F238E27FC236}">
                    <a16:creationId xmlns:a16="http://schemas.microsoft.com/office/drawing/2014/main" id="{C759E3C8-669F-0BFD-1164-46006057EFBD}"/>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5294828F-972B-27D5-6F85-F9731DF5EC26}"/>
                  </a:ext>
                </a:extLst>
              </p:cNvPr>
              <p:cNvSpPr txBox="1"/>
              <p:nvPr/>
            </p:nvSpPr>
            <p:spPr>
              <a:xfrm>
                <a:off x="3035289" y="4260565"/>
                <a:ext cx="13328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94" name="Line 21">
                <a:extLst>
                  <a:ext uri="{FF2B5EF4-FFF2-40B4-BE49-F238E27FC236}">
                    <a16:creationId xmlns:a16="http://schemas.microsoft.com/office/drawing/2014/main" id="{BA409B47-8512-798E-BEE1-E0E372B31839}"/>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B13EC986-3B35-4454-C0F4-E8410E3514EA}"/>
                  </a:ext>
                </a:extLst>
              </p:cNvPr>
              <p:cNvSpPr txBox="1"/>
              <p:nvPr/>
            </p:nvSpPr>
            <p:spPr>
              <a:xfrm>
                <a:off x="2659652" y="4260565"/>
                <a:ext cx="13328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96" name="Line 21">
                <a:extLst>
                  <a:ext uri="{FF2B5EF4-FFF2-40B4-BE49-F238E27FC236}">
                    <a16:creationId xmlns:a16="http://schemas.microsoft.com/office/drawing/2014/main" id="{2F77317F-46D3-C0AE-4302-37B6CBD00823}"/>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ED3122D3-6831-C034-5B0F-FA9B53A1ECBC}"/>
                  </a:ext>
                </a:extLst>
              </p:cNvPr>
              <p:cNvSpPr txBox="1"/>
              <p:nvPr/>
            </p:nvSpPr>
            <p:spPr>
              <a:xfrm>
                <a:off x="2284015" y="4260565"/>
                <a:ext cx="13328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98" name="Line 21">
                <a:extLst>
                  <a:ext uri="{FF2B5EF4-FFF2-40B4-BE49-F238E27FC236}">
                    <a16:creationId xmlns:a16="http://schemas.microsoft.com/office/drawing/2014/main" id="{27BFF7F5-3124-0E38-A2A5-5D59C174431F}"/>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7C6ACCAE-CB6E-2277-020C-DE6C582CFCAE}"/>
                  </a:ext>
                </a:extLst>
              </p:cNvPr>
              <p:cNvSpPr txBox="1"/>
              <p:nvPr/>
            </p:nvSpPr>
            <p:spPr>
              <a:xfrm>
                <a:off x="1908378" y="4260565"/>
                <a:ext cx="133285"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100" name="Line 21">
                <a:extLst>
                  <a:ext uri="{FF2B5EF4-FFF2-40B4-BE49-F238E27FC236}">
                    <a16:creationId xmlns:a16="http://schemas.microsoft.com/office/drawing/2014/main" id="{428E294B-B3A3-2493-8585-CF51878CCAF9}"/>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497B6398-2377-C697-735F-FE1DE05424CF}"/>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70" name="TextBox 69">
              <a:extLst>
                <a:ext uri="{FF2B5EF4-FFF2-40B4-BE49-F238E27FC236}">
                  <a16:creationId xmlns:a16="http://schemas.microsoft.com/office/drawing/2014/main" id="{27476A92-9DA6-1259-23C3-6A95E29CBF03}"/>
                </a:ext>
              </a:extLst>
            </p:cNvPr>
            <p:cNvSpPr txBox="1"/>
            <p:nvPr/>
          </p:nvSpPr>
          <p:spPr>
            <a:xfrm>
              <a:off x="170180" y="4634726"/>
              <a:ext cx="1337226" cy="523220"/>
            </a:xfrm>
            <a:prstGeom prst="rect">
              <a:avLst/>
            </a:prstGeom>
            <a:noFill/>
          </p:spPr>
          <p:txBody>
            <a:bodyPr wrap="none" rtlCol="0">
              <a:spAutoFit/>
            </a:bodyPr>
            <a:lstStyle/>
            <a:p>
              <a:pPr algn="r"/>
              <a:r>
                <a:rPr lang="ja-JP" sz="1400"/>
                <a:t>リスク有患者数</a:t>
              </a:r>
            </a:p>
            <a:p>
              <a:pPr algn="r"/>
              <a:r>
                <a:rPr lang="ja-JP" sz="1400"/>
                <a:t>(打ち切り数)</a:t>
              </a:r>
            </a:p>
          </p:txBody>
        </p:sp>
        <p:grpSp>
          <p:nvGrpSpPr>
            <p:cNvPr id="71" name="Group 70">
              <a:extLst>
                <a:ext uri="{FF2B5EF4-FFF2-40B4-BE49-F238E27FC236}">
                  <a16:creationId xmlns:a16="http://schemas.microsoft.com/office/drawing/2014/main" id="{F9B69B86-B7A9-693D-0A44-B00F4580008B}"/>
                </a:ext>
              </a:extLst>
            </p:cNvPr>
            <p:cNvGrpSpPr/>
            <p:nvPr/>
          </p:nvGrpSpPr>
          <p:grpSpPr>
            <a:xfrm>
              <a:off x="1439664" y="5074317"/>
              <a:ext cx="4255663" cy="503590"/>
              <a:chOff x="1230114" y="5676615"/>
              <a:chExt cx="4255663" cy="503590"/>
            </a:xfrm>
          </p:grpSpPr>
          <p:sp>
            <p:nvSpPr>
              <p:cNvPr id="84" name="TextBox 83">
                <a:extLst>
                  <a:ext uri="{FF2B5EF4-FFF2-40B4-BE49-F238E27FC236}">
                    <a16:creationId xmlns:a16="http://schemas.microsoft.com/office/drawing/2014/main" id="{FCC51266-C300-3CD2-3A03-052E34752F07}"/>
                  </a:ext>
                </a:extLst>
              </p:cNvPr>
              <p:cNvSpPr txBox="1"/>
              <p:nvPr/>
            </p:nvSpPr>
            <p:spPr>
              <a:xfrm>
                <a:off x="4996293" y="5676615"/>
                <a:ext cx="489484"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16</a:t>
                </a:r>
              </a:p>
              <a:p>
                <a:pPr algn="ctr"/>
                <a:r>
                  <a:rPr lang="ja-JP" sz="1400">
                    <a:solidFill>
                      <a:srgbClr val="B60D27"/>
                    </a:solidFill>
                    <a:latin typeface="Arial" panose="020B0604020202020204" pitchFamily="34" charset="0"/>
                    <a:ea typeface="MS Mincho"/>
                    <a:cs typeface="Arial" panose="020B0604020202020204" pitchFamily="34" charset="0"/>
                  </a:rPr>
                  <a:t>(340)</a:t>
                </a:r>
              </a:p>
            </p:txBody>
          </p:sp>
          <p:sp>
            <p:nvSpPr>
              <p:cNvPr id="85" name="TextBox 84">
                <a:extLst>
                  <a:ext uri="{FF2B5EF4-FFF2-40B4-BE49-F238E27FC236}">
                    <a16:creationId xmlns:a16="http://schemas.microsoft.com/office/drawing/2014/main" id="{02768B33-84CE-CF4B-E26F-5B0867B0D188}"/>
                  </a:ext>
                </a:extLst>
              </p:cNvPr>
              <p:cNvSpPr txBox="1"/>
              <p:nvPr/>
            </p:nvSpPr>
            <p:spPr>
              <a:xfrm>
                <a:off x="4231193" y="5676615"/>
                <a:ext cx="489484"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71</a:t>
                </a:r>
              </a:p>
              <a:p>
                <a:pPr algn="ctr"/>
                <a:r>
                  <a:rPr lang="ja-JP" sz="1400">
                    <a:solidFill>
                      <a:srgbClr val="B60D27"/>
                    </a:solidFill>
                    <a:latin typeface="Arial" panose="020B0604020202020204" pitchFamily="34" charset="0"/>
                    <a:ea typeface="MS Mincho"/>
                    <a:cs typeface="Arial" panose="020B0604020202020204" pitchFamily="34" charset="0"/>
                  </a:rPr>
                  <a:t>(287)</a:t>
                </a:r>
              </a:p>
            </p:txBody>
          </p:sp>
          <p:sp>
            <p:nvSpPr>
              <p:cNvPr id="86" name="TextBox 85">
                <a:extLst>
                  <a:ext uri="{FF2B5EF4-FFF2-40B4-BE49-F238E27FC236}">
                    <a16:creationId xmlns:a16="http://schemas.microsoft.com/office/drawing/2014/main" id="{5220FE3E-D27F-D3A7-6808-F51B01464D27}"/>
                  </a:ext>
                </a:extLst>
              </p:cNvPr>
              <p:cNvSpPr txBox="1"/>
              <p:nvPr/>
            </p:nvSpPr>
            <p:spPr>
              <a:xfrm>
                <a:off x="3466096" y="5676615"/>
                <a:ext cx="489484"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132</a:t>
                </a:r>
              </a:p>
              <a:p>
                <a:pPr algn="ctr"/>
                <a:r>
                  <a:rPr lang="ja-JP" sz="1400">
                    <a:solidFill>
                      <a:srgbClr val="B60D27"/>
                    </a:solidFill>
                    <a:latin typeface="Arial" panose="020B0604020202020204" pitchFamily="34" charset="0"/>
                    <a:ea typeface="MS Mincho"/>
                    <a:cs typeface="Arial" panose="020B0604020202020204" pitchFamily="34" charset="0"/>
                  </a:rPr>
                  <a:t>(227)</a:t>
                </a:r>
              </a:p>
            </p:txBody>
          </p:sp>
          <p:sp>
            <p:nvSpPr>
              <p:cNvPr id="87" name="TextBox 86">
                <a:extLst>
                  <a:ext uri="{FF2B5EF4-FFF2-40B4-BE49-F238E27FC236}">
                    <a16:creationId xmlns:a16="http://schemas.microsoft.com/office/drawing/2014/main" id="{C307E98D-A3C6-53F9-936B-C22A456AC229}"/>
                  </a:ext>
                </a:extLst>
              </p:cNvPr>
              <p:cNvSpPr txBox="1"/>
              <p:nvPr/>
            </p:nvSpPr>
            <p:spPr>
              <a:xfrm>
                <a:off x="2701000" y="5676615"/>
                <a:ext cx="489484"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233</a:t>
                </a:r>
                <a:br>
                  <a:rPr lang="ja-JP" sz="1400">
                    <a:solidFill>
                      <a:srgbClr val="B60D27"/>
                    </a:solidFill>
                    <a:latin typeface="Arial" panose="020B0604020202020204" pitchFamily="34" charset="0"/>
                    <a:ea typeface="MS Mincho"/>
                    <a:cs typeface="Arial" panose="020B0604020202020204" pitchFamily="34" charset="0"/>
                  </a:rPr>
                </a:br>
                <a:r>
                  <a:rPr lang="ja-JP" sz="1400">
                    <a:solidFill>
                      <a:srgbClr val="B60D27"/>
                    </a:solidFill>
                    <a:latin typeface="Arial" panose="020B0604020202020204" pitchFamily="34" charset="0"/>
                    <a:ea typeface="MS Mincho"/>
                    <a:cs typeface="Arial" panose="020B0604020202020204" pitchFamily="34" charset="0"/>
                  </a:rPr>
                  <a:t>(130)</a:t>
                </a:r>
              </a:p>
            </p:txBody>
          </p:sp>
          <p:sp>
            <p:nvSpPr>
              <p:cNvPr id="88" name="TextBox 87">
                <a:extLst>
                  <a:ext uri="{FF2B5EF4-FFF2-40B4-BE49-F238E27FC236}">
                    <a16:creationId xmlns:a16="http://schemas.microsoft.com/office/drawing/2014/main" id="{5A899003-AA80-B4C7-DF9F-3D8DD79BAFB5}"/>
                  </a:ext>
                </a:extLst>
              </p:cNvPr>
              <p:cNvSpPr txBox="1"/>
              <p:nvPr/>
            </p:nvSpPr>
            <p:spPr>
              <a:xfrm>
                <a:off x="1985594" y="5676615"/>
                <a:ext cx="390099"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319</a:t>
                </a:r>
              </a:p>
              <a:p>
                <a:pPr algn="ctr"/>
                <a:r>
                  <a:rPr lang="ja-JP" sz="1400">
                    <a:solidFill>
                      <a:srgbClr val="B60D27"/>
                    </a:solidFill>
                    <a:latin typeface="Arial" panose="020B0604020202020204" pitchFamily="34" charset="0"/>
                    <a:ea typeface="MS Mincho"/>
                    <a:cs typeface="Arial" panose="020B0604020202020204" pitchFamily="34" charset="0"/>
                  </a:rPr>
                  <a:t>(49)</a:t>
                </a:r>
              </a:p>
            </p:txBody>
          </p:sp>
          <p:sp>
            <p:nvSpPr>
              <p:cNvPr id="89" name="TextBox 88">
                <a:extLst>
                  <a:ext uri="{FF2B5EF4-FFF2-40B4-BE49-F238E27FC236}">
                    <a16:creationId xmlns:a16="http://schemas.microsoft.com/office/drawing/2014/main" id="{7EF10D40-2EF2-C201-DAD1-4F9EEA17640E}"/>
                  </a:ext>
                </a:extLst>
              </p:cNvPr>
              <p:cNvSpPr txBox="1"/>
              <p:nvPr/>
            </p:nvSpPr>
            <p:spPr>
              <a:xfrm>
                <a:off x="1230114" y="5676615"/>
                <a:ext cx="370862" cy="503590"/>
              </a:xfrm>
              <a:prstGeom prst="rect">
                <a:avLst/>
              </a:prstGeom>
              <a:noFill/>
            </p:spPr>
            <p:txBody>
              <a:bodyPr wrap="none" lIns="36000" tIns="36000" rIns="36000" bIns="36000" rtlCol="0" anchor="t" anchorCtr="0">
                <a:spAutoFit/>
              </a:bodyPr>
              <a:lstStyle/>
              <a:p>
                <a:pPr algn="ctr"/>
                <a:r>
                  <a:rPr lang="ja-JP" sz="1400">
                    <a:solidFill>
                      <a:srgbClr val="B60D27"/>
                    </a:solidFill>
                    <a:latin typeface="Arial" panose="020B0604020202020204" pitchFamily="34" charset="0"/>
                    <a:ea typeface="MS Mincho"/>
                    <a:cs typeface="Arial" panose="020B0604020202020204" pitchFamily="34" charset="0"/>
                  </a:rPr>
                  <a:t>371</a:t>
                </a:r>
              </a:p>
              <a:p>
                <a:pPr algn="ctr"/>
                <a:r>
                  <a:rPr lang="ja-JP" sz="1400">
                    <a:solidFill>
                      <a:srgbClr val="B60D27"/>
                    </a:solidFill>
                    <a:latin typeface="Arial" panose="020B0604020202020204" pitchFamily="34" charset="0"/>
                    <a:ea typeface="MS Mincho"/>
                    <a:cs typeface="Arial" panose="020B0604020202020204" pitchFamily="34" charset="0"/>
                  </a:rPr>
                  <a:t> (0) </a:t>
                </a:r>
              </a:p>
            </p:txBody>
          </p:sp>
        </p:grpSp>
        <p:grpSp>
          <p:nvGrpSpPr>
            <p:cNvPr id="72" name="Group 71">
              <a:extLst>
                <a:ext uri="{FF2B5EF4-FFF2-40B4-BE49-F238E27FC236}">
                  <a16:creationId xmlns:a16="http://schemas.microsoft.com/office/drawing/2014/main" id="{1F069D74-1385-774C-637D-1743CD6B52C1}"/>
                </a:ext>
              </a:extLst>
            </p:cNvPr>
            <p:cNvGrpSpPr/>
            <p:nvPr/>
          </p:nvGrpSpPr>
          <p:grpSpPr>
            <a:xfrm>
              <a:off x="1439664" y="5582317"/>
              <a:ext cx="4255663" cy="503590"/>
              <a:chOff x="1230114" y="5676615"/>
              <a:chExt cx="4255663" cy="503590"/>
            </a:xfrm>
          </p:grpSpPr>
          <p:sp>
            <p:nvSpPr>
              <p:cNvPr id="78" name="TextBox 77">
                <a:extLst>
                  <a:ext uri="{FF2B5EF4-FFF2-40B4-BE49-F238E27FC236}">
                    <a16:creationId xmlns:a16="http://schemas.microsoft.com/office/drawing/2014/main" id="{CF694337-5AED-1071-EBEA-ED6CE373E825}"/>
                  </a:ext>
                </a:extLst>
              </p:cNvPr>
              <p:cNvSpPr txBox="1"/>
              <p:nvPr/>
            </p:nvSpPr>
            <p:spPr>
              <a:xfrm>
                <a:off x="4996293" y="5676615"/>
                <a:ext cx="489484"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15</a:t>
                </a:r>
              </a:p>
              <a:p>
                <a:pPr algn="ctr"/>
                <a:r>
                  <a:rPr lang="ja-JP" sz="1400">
                    <a:solidFill>
                      <a:schemeClr val="accent2"/>
                    </a:solidFill>
                    <a:latin typeface="Arial" panose="020B0604020202020204" pitchFamily="34" charset="0"/>
                    <a:ea typeface="MS Mincho"/>
                    <a:cs typeface="Arial" panose="020B0604020202020204" pitchFamily="34" charset="0"/>
                  </a:rPr>
                  <a:t>(327)</a:t>
                </a:r>
              </a:p>
            </p:txBody>
          </p:sp>
          <p:sp>
            <p:nvSpPr>
              <p:cNvPr id="79" name="TextBox 78">
                <a:extLst>
                  <a:ext uri="{FF2B5EF4-FFF2-40B4-BE49-F238E27FC236}">
                    <a16:creationId xmlns:a16="http://schemas.microsoft.com/office/drawing/2014/main" id="{7CDA6FC3-B3ED-A0FA-CD54-1287CDBF0406}"/>
                  </a:ext>
                </a:extLst>
              </p:cNvPr>
              <p:cNvSpPr txBox="1"/>
              <p:nvPr/>
            </p:nvSpPr>
            <p:spPr>
              <a:xfrm>
                <a:off x="4231193" y="5676615"/>
                <a:ext cx="489484"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80</a:t>
                </a:r>
              </a:p>
              <a:p>
                <a:pPr algn="ctr"/>
                <a:r>
                  <a:rPr lang="ja-JP" sz="1400">
                    <a:solidFill>
                      <a:schemeClr val="accent2"/>
                    </a:solidFill>
                    <a:latin typeface="Arial" panose="020B0604020202020204" pitchFamily="34" charset="0"/>
                    <a:ea typeface="MS Mincho"/>
                    <a:cs typeface="Arial" panose="020B0604020202020204" pitchFamily="34" charset="0"/>
                  </a:rPr>
                  <a:t>(262)</a:t>
                </a:r>
              </a:p>
            </p:txBody>
          </p:sp>
          <p:sp>
            <p:nvSpPr>
              <p:cNvPr id="80" name="TextBox 79">
                <a:extLst>
                  <a:ext uri="{FF2B5EF4-FFF2-40B4-BE49-F238E27FC236}">
                    <a16:creationId xmlns:a16="http://schemas.microsoft.com/office/drawing/2014/main" id="{0C670AC4-E005-80BD-2253-0EB52CB20766}"/>
                  </a:ext>
                </a:extLst>
              </p:cNvPr>
              <p:cNvSpPr txBox="1"/>
              <p:nvPr/>
            </p:nvSpPr>
            <p:spPr>
              <a:xfrm>
                <a:off x="3466096" y="5676615"/>
                <a:ext cx="489484"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155</a:t>
                </a:r>
              </a:p>
              <a:p>
                <a:pPr algn="ctr"/>
                <a:r>
                  <a:rPr lang="ja-JP" sz="1400">
                    <a:solidFill>
                      <a:schemeClr val="accent2"/>
                    </a:solidFill>
                    <a:latin typeface="Arial" panose="020B0604020202020204" pitchFamily="34" charset="0"/>
                    <a:ea typeface="MS Mincho"/>
                    <a:cs typeface="Arial" panose="020B0604020202020204" pitchFamily="34" charset="0"/>
                  </a:rPr>
                  <a:t>(189)</a:t>
                </a:r>
              </a:p>
            </p:txBody>
          </p:sp>
          <p:sp>
            <p:nvSpPr>
              <p:cNvPr id="81" name="TextBox 80">
                <a:extLst>
                  <a:ext uri="{FF2B5EF4-FFF2-40B4-BE49-F238E27FC236}">
                    <a16:creationId xmlns:a16="http://schemas.microsoft.com/office/drawing/2014/main" id="{6A39511C-2104-3558-5D6D-BA743CD049C6}"/>
                  </a:ext>
                </a:extLst>
              </p:cNvPr>
              <p:cNvSpPr txBox="1"/>
              <p:nvPr/>
            </p:nvSpPr>
            <p:spPr>
              <a:xfrm>
                <a:off x="2701000" y="5676615"/>
                <a:ext cx="489484"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251</a:t>
                </a:r>
              </a:p>
              <a:p>
                <a:pPr algn="ctr"/>
                <a:r>
                  <a:rPr lang="ja-JP" sz="1400">
                    <a:solidFill>
                      <a:schemeClr val="accent2"/>
                    </a:solidFill>
                    <a:latin typeface="Arial" panose="020B0604020202020204" pitchFamily="34" charset="0"/>
                    <a:ea typeface="MS Mincho"/>
                    <a:cs typeface="Arial" panose="020B0604020202020204" pitchFamily="34" charset="0"/>
                  </a:rPr>
                  <a:t>(103)</a:t>
                </a:r>
              </a:p>
            </p:txBody>
          </p:sp>
          <p:sp>
            <p:nvSpPr>
              <p:cNvPr id="82" name="TextBox 81">
                <a:extLst>
                  <a:ext uri="{FF2B5EF4-FFF2-40B4-BE49-F238E27FC236}">
                    <a16:creationId xmlns:a16="http://schemas.microsoft.com/office/drawing/2014/main" id="{316D2257-2FDD-9456-4705-6ED0D427266F}"/>
                  </a:ext>
                </a:extLst>
              </p:cNvPr>
              <p:cNvSpPr txBox="1"/>
              <p:nvPr/>
            </p:nvSpPr>
            <p:spPr>
              <a:xfrm>
                <a:off x="1985594" y="5676615"/>
                <a:ext cx="390099"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321</a:t>
                </a:r>
              </a:p>
              <a:p>
                <a:pPr algn="ctr"/>
                <a:r>
                  <a:rPr lang="ja-JP" sz="1400">
                    <a:solidFill>
                      <a:schemeClr val="accent2"/>
                    </a:solidFill>
                    <a:latin typeface="Arial" panose="020B0604020202020204" pitchFamily="34" charset="0"/>
                    <a:ea typeface="MS Mincho"/>
                    <a:cs typeface="Arial" panose="020B0604020202020204" pitchFamily="34" charset="0"/>
                  </a:rPr>
                  <a:t>(50)</a:t>
                </a:r>
              </a:p>
            </p:txBody>
          </p:sp>
          <p:sp>
            <p:nvSpPr>
              <p:cNvPr id="83" name="TextBox 82">
                <a:extLst>
                  <a:ext uri="{FF2B5EF4-FFF2-40B4-BE49-F238E27FC236}">
                    <a16:creationId xmlns:a16="http://schemas.microsoft.com/office/drawing/2014/main" id="{D1B4CB8F-3AC0-9BB5-AB00-586EB28249AC}"/>
                  </a:ext>
                </a:extLst>
              </p:cNvPr>
              <p:cNvSpPr txBox="1"/>
              <p:nvPr/>
            </p:nvSpPr>
            <p:spPr>
              <a:xfrm>
                <a:off x="1230114" y="5676615"/>
                <a:ext cx="370862" cy="503590"/>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373</a:t>
                </a:r>
              </a:p>
              <a:p>
                <a:pPr algn="ctr"/>
                <a:r>
                  <a:rPr lang="ja-JP" sz="1400">
                    <a:solidFill>
                      <a:schemeClr val="accent2"/>
                    </a:solidFill>
                    <a:latin typeface="Arial" panose="020B0604020202020204" pitchFamily="34" charset="0"/>
                    <a:ea typeface="MS Mincho"/>
                    <a:cs typeface="Arial" panose="020B0604020202020204" pitchFamily="34" charset="0"/>
                  </a:rPr>
                  <a:t> (0) </a:t>
                </a:r>
              </a:p>
            </p:txBody>
          </p:sp>
        </p:grpSp>
        <p:sp>
          <p:nvSpPr>
            <p:cNvPr id="73" name="TextBox 72">
              <a:extLst>
                <a:ext uri="{FF2B5EF4-FFF2-40B4-BE49-F238E27FC236}">
                  <a16:creationId xmlns:a16="http://schemas.microsoft.com/office/drawing/2014/main" id="{C49FD316-30BD-8382-A938-88B30DFA1D6B}"/>
                </a:ext>
              </a:extLst>
            </p:cNvPr>
            <p:cNvSpPr txBox="1"/>
            <p:nvPr/>
          </p:nvSpPr>
          <p:spPr>
            <a:xfrm>
              <a:off x="267964" y="5074317"/>
              <a:ext cx="1239442" cy="523220"/>
            </a:xfrm>
            <a:prstGeom prst="rect">
              <a:avLst/>
            </a:prstGeom>
            <a:noFill/>
          </p:spPr>
          <p:txBody>
            <a:bodyPr wrap="none" rtlCol="0">
              <a:spAutoFit/>
            </a:bodyPr>
            <a:lstStyle/>
            <a:p>
              <a:pPr algn="r"/>
              <a:r>
                <a:rPr lang="ja-JP" sz="1400">
                  <a:solidFill>
                    <a:srgbClr val="B60D27"/>
                  </a:solidFill>
                </a:rPr>
                <a:t>周術期</a:t>
              </a:r>
              <a:br>
                <a:rPr lang="ja-JP" sz="1400">
                  <a:solidFill>
                    <a:srgbClr val="B60D27"/>
                  </a:solidFill>
                </a:rPr>
              </a:br>
              <a:r>
                <a:rPr lang="ja-JP" sz="1400">
                  <a:solidFill>
                    <a:srgbClr val="B60D27"/>
                  </a:solidFill>
                </a:rPr>
                <a:t>群</a:t>
              </a:r>
            </a:p>
          </p:txBody>
        </p:sp>
        <p:sp>
          <p:nvSpPr>
            <p:cNvPr id="74" name="TextBox 73">
              <a:extLst>
                <a:ext uri="{FF2B5EF4-FFF2-40B4-BE49-F238E27FC236}">
                  <a16:creationId xmlns:a16="http://schemas.microsoft.com/office/drawing/2014/main" id="{8DF4F428-F78F-739A-D832-7A270F373727}"/>
                </a:ext>
              </a:extLst>
            </p:cNvPr>
            <p:cNvSpPr txBox="1"/>
            <p:nvPr/>
          </p:nvSpPr>
          <p:spPr>
            <a:xfrm>
              <a:off x="466736" y="5582317"/>
              <a:ext cx="1040670" cy="307777"/>
            </a:xfrm>
            <a:prstGeom prst="rect">
              <a:avLst/>
            </a:prstGeom>
            <a:noFill/>
          </p:spPr>
          <p:txBody>
            <a:bodyPr wrap="none" rtlCol="0">
              <a:spAutoFit/>
            </a:bodyPr>
            <a:lstStyle/>
            <a:p>
              <a:pPr algn="r"/>
              <a:r>
                <a:rPr lang="ja-JP" sz="1400">
                  <a:solidFill>
                    <a:schemeClr val="accent2"/>
                  </a:solidFill>
                </a:rPr>
                <a:t>SoC群</a:t>
              </a:r>
            </a:p>
          </p:txBody>
        </p:sp>
        <p:cxnSp>
          <p:nvCxnSpPr>
            <p:cNvPr id="75" name="Straight Connector 74">
              <a:extLst>
                <a:ext uri="{FF2B5EF4-FFF2-40B4-BE49-F238E27FC236}">
                  <a16:creationId xmlns:a16="http://schemas.microsoft.com/office/drawing/2014/main" id="{A99302A7-A32B-99B2-D33B-06DB79DECBB7}"/>
                </a:ext>
              </a:extLst>
            </p:cNvPr>
            <p:cNvCxnSpPr>
              <a:cxnSpLocks/>
            </p:cNvCxnSpPr>
            <p:nvPr/>
          </p:nvCxnSpPr>
          <p:spPr>
            <a:xfrm>
              <a:off x="402695" y="5234929"/>
              <a:ext cx="288000" cy="0"/>
            </a:xfrm>
            <a:prstGeom prst="line">
              <a:avLst/>
            </a:prstGeom>
            <a:noFill/>
            <a:ln w="19050" cap="flat">
              <a:solidFill>
                <a:srgbClr val="B60D27"/>
              </a:solidFill>
              <a:prstDash val="solid"/>
              <a:miter/>
            </a:ln>
          </p:spPr>
        </p:cxnSp>
        <p:cxnSp>
          <p:nvCxnSpPr>
            <p:cNvPr id="76" name="Straight Connector 75">
              <a:extLst>
                <a:ext uri="{FF2B5EF4-FFF2-40B4-BE49-F238E27FC236}">
                  <a16:creationId xmlns:a16="http://schemas.microsoft.com/office/drawing/2014/main" id="{93C0B1FD-E9B2-8480-7DF2-97800931AF22}"/>
                </a:ext>
              </a:extLst>
            </p:cNvPr>
            <p:cNvCxnSpPr>
              <a:cxnSpLocks/>
            </p:cNvCxnSpPr>
            <p:nvPr/>
          </p:nvCxnSpPr>
          <p:spPr>
            <a:xfrm>
              <a:off x="402695" y="5751732"/>
              <a:ext cx="288000" cy="0"/>
            </a:xfrm>
            <a:prstGeom prst="line">
              <a:avLst/>
            </a:prstGeom>
            <a:noFill/>
            <a:ln w="19050" cap="flat">
              <a:solidFill>
                <a:schemeClr val="accent2"/>
              </a:solidFill>
              <a:prstDash val="solid"/>
              <a:miter/>
            </a:ln>
          </p:spPr>
        </p:cxnSp>
      </p:grpSp>
      <p:graphicFrame>
        <p:nvGraphicFramePr>
          <p:cNvPr id="115" name="Table 63">
            <a:extLst>
              <a:ext uri="{FF2B5EF4-FFF2-40B4-BE49-F238E27FC236}">
                <a16:creationId xmlns:a16="http://schemas.microsoft.com/office/drawing/2014/main" id="{97819AF6-2347-9A22-F36C-5DDE26289434}"/>
              </a:ext>
            </a:extLst>
          </p:cNvPr>
          <p:cNvGraphicFramePr>
            <a:graphicFrameLocks noGrp="1"/>
          </p:cNvGraphicFramePr>
          <p:nvPr>
            <p:extLst>
              <p:ext uri="{D42A27DB-BD31-4B8C-83A1-F6EECF244321}">
                <p14:modId xmlns:p14="http://schemas.microsoft.com/office/powerpoint/2010/main" val="2252008657"/>
              </p:ext>
            </p:extLst>
          </p:nvPr>
        </p:nvGraphicFramePr>
        <p:xfrm>
          <a:off x="7740318" y="3454707"/>
          <a:ext cx="4258127" cy="941632"/>
        </p:xfrm>
        <a:graphic>
          <a:graphicData uri="http://schemas.openxmlformats.org/drawingml/2006/table">
            <a:tbl>
              <a:tblPr firstRow="1" bandRow="1">
                <a:tableStyleId>{5C22544A-7EE6-4342-B048-85BDC9FD1C3A}</a:tableStyleId>
              </a:tblPr>
              <a:tblGrid>
                <a:gridCol w="1706380">
                  <a:extLst>
                    <a:ext uri="{9D8B030D-6E8A-4147-A177-3AD203B41FA5}">
                      <a16:colId xmlns:a16="http://schemas.microsoft.com/office/drawing/2014/main" val="638385638"/>
                    </a:ext>
                  </a:extLst>
                </a:gridCol>
                <a:gridCol w="1248629">
                  <a:extLst>
                    <a:ext uri="{9D8B030D-6E8A-4147-A177-3AD203B41FA5}">
                      <a16:colId xmlns:a16="http://schemas.microsoft.com/office/drawing/2014/main" val="3203193045"/>
                    </a:ext>
                  </a:extLst>
                </a:gridCol>
                <a:gridCol w="1303118">
                  <a:extLst>
                    <a:ext uri="{9D8B030D-6E8A-4147-A177-3AD203B41FA5}">
                      <a16:colId xmlns:a16="http://schemas.microsoft.com/office/drawing/2014/main" val="2842697871"/>
                    </a:ext>
                  </a:extLst>
                </a:gridCol>
              </a:tblGrid>
              <a:tr h="453952">
                <a:tc>
                  <a:txBody>
                    <a:bodyPr/>
                    <a:lstStyle/>
                    <a:p>
                      <a:endParaRPr lang="en-GB" sz="10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rPr>
                        <a:t>周術期</a:t>
                      </a:r>
                      <a:br>
                        <a:rPr lang="ja-JP" sz="1000">
                          <a:solidFill>
                            <a:schemeClr val="tx1"/>
                          </a:solidFill>
                        </a:rPr>
                      </a:br>
                      <a:r>
                        <a:rPr lang="ja-JP" sz="1000">
                          <a:solidFill>
                            <a:schemeClr val="tx1"/>
                          </a:solidFill>
                        </a:rPr>
                        <a:t>(n=371)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rPr>
                        <a:t>SoC</a:t>
                      </a:r>
                    </a:p>
                    <a:p>
                      <a:pPr algn="ctr"/>
                      <a:r>
                        <a:rPr lang="ja-JP" sz="1000">
                          <a:solidFill>
                            <a:schemeClr val="tx1"/>
                          </a:solidFill>
                        </a:rPr>
                        <a:t>(n=373)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865966"/>
                  </a:ext>
                </a:extLst>
              </a:tr>
              <a:tr h="199744">
                <a:tc>
                  <a:txBody>
                    <a:bodyPr/>
                    <a:lstStyle/>
                    <a:p>
                      <a:r>
                        <a:rPr lang="ja-JP" sz="1000" dirty="0">
                          <a:solidFill>
                            <a:schemeClr val="tx1"/>
                          </a:solidFill>
                        </a:rPr>
                        <a:t>3年 OS率、% （95% CI）</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dirty="0">
                          <a:solidFill>
                            <a:schemeClr val="tx1"/>
                          </a:solidFill>
                        </a:rPr>
                        <a:t>94.9 (92.2、97.6)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dirty="0">
                          <a:solidFill>
                            <a:schemeClr val="tx1"/>
                          </a:solidFill>
                        </a:rPr>
                        <a:t>88.5 (84.6、92.4)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9474089"/>
                  </a:ext>
                </a:extLst>
              </a:tr>
              <a:tr h="199744">
                <a:tc>
                  <a:txBody>
                    <a:bodyPr/>
                    <a:lstStyle/>
                    <a:p>
                      <a:r>
                        <a:rPr lang="ja-JP" sz="1000" dirty="0">
                          <a:solidFill>
                            <a:schemeClr val="tx1"/>
                          </a:solidFill>
                        </a:rPr>
                        <a:t>階層化HR (95%CI); p値</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dirty="0">
                          <a:solidFill>
                            <a:schemeClr val="tx1"/>
                          </a:solidFill>
                        </a:rPr>
                        <a:t>0.43 (0.22、</a:t>
                      </a:r>
                      <a:r>
                        <a:rPr lang="ja-JP" sz="1000" baseline="0" dirty="0">
                          <a:solidFill>
                            <a:schemeClr val="tx1"/>
                          </a:solidFill>
                        </a:rPr>
                        <a:t> </a:t>
                      </a:r>
                      <a:r>
                        <a:rPr lang="ja-JP" sz="1000" dirty="0">
                          <a:solidFill>
                            <a:schemeClr val="tx1"/>
                          </a:solidFill>
                        </a:rPr>
                        <a:t>0.83)、p=0.01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solidFill>
                          <a:srgbClr val="4D4D4D"/>
                        </a:solidFill>
                      </a:endParaRPr>
                    </a:p>
                  </a:txBody>
                  <a:tcPr anchor="ctr">
                    <a:solidFill>
                      <a:schemeClr val="tx2"/>
                    </a:solidFill>
                  </a:tcPr>
                </a:tc>
                <a:extLst>
                  <a:ext uri="{0D108BD9-81ED-4DB2-BD59-A6C34878D82A}">
                    <a16:rowId xmlns:a16="http://schemas.microsoft.com/office/drawing/2014/main" val="4260643784"/>
                  </a:ext>
                </a:extLst>
              </a:tr>
            </a:tbl>
          </a:graphicData>
        </a:graphic>
      </p:graphicFrame>
      <p:sp>
        <p:nvSpPr>
          <p:cNvPr id="116" name="Graphic 119">
            <a:extLst>
              <a:ext uri="{FF2B5EF4-FFF2-40B4-BE49-F238E27FC236}">
                <a16:creationId xmlns:a16="http://schemas.microsoft.com/office/drawing/2014/main" id="{2BC20A2F-BDDA-EDD8-5743-743AB7D3CB6A}"/>
              </a:ext>
            </a:extLst>
          </p:cNvPr>
          <p:cNvSpPr/>
          <p:nvPr/>
        </p:nvSpPr>
        <p:spPr>
          <a:xfrm>
            <a:off x="7683182" y="2324099"/>
            <a:ext cx="3828098" cy="287021"/>
          </a:xfrm>
          <a:custGeom>
            <a:avLst/>
            <a:gdLst>
              <a:gd name="connsiteX0" fmla="*/ 4788437 w 4788436"/>
              <a:gd name="connsiteY0" fmla="*/ 379586 h 379585"/>
              <a:gd name="connsiteX1" fmla="*/ 4397064 w 4788436"/>
              <a:gd name="connsiteY1" fmla="*/ 379586 h 379585"/>
              <a:gd name="connsiteX2" fmla="*/ 4397064 w 4788436"/>
              <a:gd name="connsiteY2" fmla="*/ 320643 h 379585"/>
              <a:gd name="connsiteX3" fmla="*/ 3197009 w 4788436"/>
              <a:gd name="connsiteY3" fmla="*/ 320643 h 379585"/>
              <a:gd name="connsiteX4" fmla="*/ 3197009 w 4788436"/>
              <a:gd name="connsiteY4" fmla="*/ 308855 h 379585"/>
              <a:gd name="connsiteX5" fmla="*/ 2779700 w 4788436"/>
              <a:gd name="connsiteY5" fmla="*/ 308855 h 379585"/>
              <a:gd name="connsiteX6" fmla="*/ 2779700 w 4788436"/>
              <a:gd name="connsiteY6" fmla="*/ 289993 h 379585"/>
              <a:gd name="connsiteX7" fmla="*/ 2640597 w 4788436"/>
              <a:gd name="connsiteY7" fmla="*/ 289993 h 379585"/>
              <a:gd name="connsiteX8" fmla="*/ 2640597 w 4788436"/>
              <a:gd name="connsiteY8" fmla="*/ 275848 h 379585"/>
              <a:gd name="connsiteX9" fmla="*/ 2602868 w 4788436"/>
              <a:gd name="connsiteY9" fmla="*/ 275848 h 379585"/>
              <a:gd name="connsiteX10" fmla="*/ 2602868 w 4788436"/>
              <a:gd name="connsiteY10" fmla="*/ 261701 h 379585"/>
              <a:gd name="connsiteX11" fmla="*/ 2541575 w 4788436"/>
              <a:gd name="connsiteY11" fmla="*/ 261701 h 379585"/>
              <a:gd name="connsiteX12" fmla="*/ 2541575 w 4788436"/>
              <a:gd name="connsiteY12" fmla="*/ 249913 h 379585"/>
              <a:gd name="connsiteX13" fmla="*/ 2506208 w 4788436"/>
              <a:gd name="connsiteY13" fmla="*/ 249913 h 379585"/>
              <a:gd name="connsiteX14" fmla="*/ 2506208 w 4788436"/>
              <a:gd name="connsiteY14" fmla="*/ 240482 h 379585"/>
              <a:gd name="connsiteX15" fmla="*/ 2487349 w 4788436"/>
              <a:gd name="connsiteY15" fmla="*/ 240482 h 379585"/>
              <a:gd name="connsiteX16" fmla="*/ 2487349 w 4788436"/>
              <a:gd name="connsiteY16" fmla="*/ 226337 h 379585"/>
              <a:gd name="connsiteX17" fmla="*/ 2414254 w 4788436"/>
              <a:gd name="connsiteY17" fmla="*/ 226337 h 379585"/>
              <a:gd name="connsiteX18" fmla="*/ 2414254 w 4788436"/>
              <a:gd name="connsiteY18" fmla="*/ 212190 h 379585"/>
              <a:gd name="connsiteX19" fmla="*/ 2263369 w 4788436"/>
              <a:gd name="connsiteY19" fmla="*/ 212190 h 379585"/>
              <a:gd name="connsiteX20" fmla="*/ 2263369 w 4788436"/>
              <a:gd name="connsiteY20" fmla="*/ 198045 h 379585"/>
              <a:gd name="connsiteX21" fmla="*/ 2228002 w 4788436"/>
              <a:gd name="connsiteY21" fmla="*/ 198045 h 379585"/>
              <a:gd name="connsiteX22" fmla="*/ 2228002 w 4788436"/>
              <a:gd name="connsiteY22" fmla="*/ 188614 h 379585"/>
              <a:gd name="connsiteX23" fmla="*/ 2169062 w 4788436"/>
              <a:gd name="connsiteY23" fmla="*/ 188614 h 379585"/>
              <a:gd name="connsiteX24" fmla="*/ 2169062 w 4788436"/>
              <a:gd name="connsiteY24" fmla="*/ 176826 h 379585"/>
              <a:gd name="connsiteX25" fmla="*/ 1926222 w 4788436"/>
              <a:gd name="connsiteY25" fmla="*/ 176826 h 379585"/>
              <a:gd name="connsiteX26" fmla="*/ 1926222 w 4788436"/>
              <a:gd name="connsiteY26" fmla="*/ 162679 h 379585"/>
              <a:gd name="connsiteX27" fmla="*/ 1848412 w 4788436"/>
              <a:gd name="connsiteY27" fmla="*/ 162679 h 379585"/>
              <a:gd name="connsiteX28" fmla="*/ 1848412 w 4788436"/>
              <a:gd name="connsiteY28" fmla="*/ 153249 h 379585"/>
              <a:gd name="connsiteX29" fmla="*/ 1803616 w 4788436"/>
              <a:gd name="connsiteY29" fmla="*/ 153249 h 379585"/>
              <a:gd name="connsiteX30" fmla="*/ 1803616 w 4788436"/>
              <a:gd name="connsiteY30" fmla="*/ 139102 h 379585"/>
              <a:gd name="connsiteX31" fmla="*/ 1758820 w 4788436"/>
              <a:gd name="connsiteY31" fmla="*/ 139102 h 379585"/>
              <a:gd name="connsiteX32" fmla="*/ 1758820 w 4788436"/>
              <a:gd name="connsiteY32" fmla="*/ 120241 h 379585"/>
              <a:gd name="connsiteX33" fmla="*/ 1709309 w 4788436"/>
              <a:gd name="connsiteY33" fmla="*/ 120241 h 379585"/>
              <a:gd name="connsiteX34" fmla="*/ 1709309 w 4788436"/>
              <a:gd name="connsiteY34" fmla="*/ 103738 h 379585"/>
              <a:gd name="connsiteX35" fmla="*/ 1671590 w 4788436"/>
              <a:gd name="connsiteY35" fmla="*/ 103738 h 379585"/>
              <a:gd name="connsiteX36" fmla="*/ 1671590 w 4788436"/>
              <a:gd name="connsiteY36" fmla="*/ 94307 h 379585"/>
              <a:gd name="connsiteX37" fmla="*/ 1567853 w 4788436"/>
              <a:gd name="connsiteY37" fmla="*/ 94307 h 379585"/>
              <a:gd name="connsiteX38" fmla="*/ 1567853 w 4788436"/>
              <a:gd name="connsiteY38" fmla="*/ 84876 h 379585"/>
              <a:gd name="connsiteX39" fmla="*/ 1551346 w 4788436"/>
              <a:gd name="connsiteY39" fmla="*/ 84876 h 379585"/>
              <a:gd name="connsiteX40" fmla="*/ 1551346 w 4788436"/>
              <a:gd name="connsiteY40" fmla="*/ 68372 h 379585"/>
              <a:gd name="connsiteX41" fmla="*/ 1508912 w 4788436"/>
              <a:gd name="connsiteY41" fmla="*/ 68372 h 379585"/>
              <a:gd name="connsiteX42" fmla="*/ 1508912 w 4788436"/>
              <a:gd name="connsiteY42" fmla="*/ 54226 h 379585"/>
              <a:gd name="connsiteX43" fmla="*/ 1405176 w 4788436"/>
              <a:gd name="connsiteY43" fmla="*/ 54226 h 379585"/>
              <a:gd name="connsiteX44" fmla="*/ 1405176 w 4788436"/>
              <a:gd name="connsiteY44" fmla="*/ 40080 h 379585"/>
              <a:gd name="connsiteX45" fmla="*/ 1261358 w 4788436"/>
              <a:gd name="connsiteY45" fmla="*/ 40080 h 379585"/>
              <a:gd name="connsiteX46" fmla="*/ 1261358 w 4788436"/>
              <a:gd name="connsiteY46" fmla="*/ 35365 h 379585"/>
              <a:gd name="connsiteX47" fmla="*/ 1093956 w 4788436"/>
              <a:gd name="connsiteY47" fmla="*/ 35365 h 379585"/>
              <a:gd name="connsiteX48" fmla="*/ 1093956 w 4788436"/>
              <a:gd name="connsiteY48" fmla="*/ 30650 h 379585"/>
              <a:gd name="connsiteX49" fmla="*/ 770959 w 4788436"/>
              <a:gd name="connsiteY49" fmla="*/ 30650 h 379585"/>
              <a:gd name="connsiteX50" fmla="*/ 770959 w 4788436"/>
              <a:gd name="connsiteY50" fmla="*/ 18861 h 379585"/>
              <a:gd name="connsiteX51" fmla="*/ 714375 w 4788436"/>
              <a:gd name="connsiteY51" fmla="*/ 18861 h 379585"/>
              <a:gd name="connsiteX52" fmla="*/ 714375 w 4788436"/>
              <a:gd name="connsiteY52" fmla="*/ 9431 h 379585"/>
              <a:gd name="connsiteX53" fmla="*/ 511615 w 4788436"/>
              <a:gd name="connsiteY53" fmla="*/ 9431 h 379585"/>
              <a:gd name="connsiteX54" fmla="*/ 511615 w 4788436"/>
              <a:gd name="connsiteY54" fmla="*/ 0 h 379585"/>
              <a:gd name="connsiteX55" fmla="*/ 0 w 4788436"/>
              <a:gd name="connsiteY55" fmla="*/ 0 h 3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788436" h="379585">
                <a:moveTo>
                  <a:pt x="4788437" y="379586"/>
                </a:moveTo>
                <a:lnTo>
                  <a:pt x="4397064" y="379586"/>
                </a:lnTo>
                <a:lnTo>
                  <a:pt x="4397064" y="320643"/>
                </a:lnTo>
                <a:lnTo>
                  <a:pt x="3197009" y="320643"/>
                </a:lnTo>
                <a:lnTo>
                  <a:pt x="3197009" y="308855"/>
                </a:lnTo>
                <a:lnTo>
                  <a:pt x="2779700" y="308855"/>
                </a:lnTo>
                <a:lnTo>
                  <a:pt x="2779700" y="289993"/>
                </a:lnTo>
                <a:lnTo>
                  <a:pt x="2640597" y="289993"/>
                </a:lnTo>
                <a:lnTo>
                  <a:pt x="2640597" y="275848"/>
                </a:lnTo>
                <a:lnTo>
                  <a:pt x="2602868" y="275848"/>
                </a:lnTo>
                <a:lnTo>
                  <a:pt x="2602868" y="261701"/>
                </a:lnTo>
                <a:lnTo>
                  <a:pt x="2541575" y="261701"/>
                </a:lnTo>
                <a:lnTo>
                  <a:pt x="2541575" y="249913"/>
                </a:lnTo>
                <a:lnTo>
                  <a:pt x="2506208" y="249913"/>
                </a:lnTo>
                <a:lnTo>
                  <a:pt x="2506208" y="240482"/>
                </a:lnTo>
                <a:lnTo>
                  <a:pt x="2487349" y="240482"/>
                </a:lnTo>
                <a:lnTo>
                  <a:pt x="2487349" y="226337"/>
                </a:lnTo>
                <a:lnTo>
                  <a:pt x="2414254" y="226337"/>
                </a:lnTo>
                <a:lnTo>
                  <a:pt x="2414254" y="212190"/>
                </a:lnTo>
                <a:lnTo>
                  <a:pt x="2263369" y="212190"/>
                </a:lnTo>
                <a:lnTo>
                  <a:pt x="2263369" y="198045"/>
                </a:lnTo>
                <a:lnTo>
                  <a:pt x="2228002" y="198045"/>
                </a:lnTo>
                <a:lnTo>
                  <a:pt x="2228002" y="188614"/>
                </a:lnTo>
                <a:lnTo>
                  <a:pt x="2169062" y="188614"/>
                </a:lnTo>
                <a:lnTo>
                  <a:pt x="2169062" y="176826"/>
                </a:lnTo>
                <a:lnTo>
                  <a:pt x="1926222" y="176826"/>
                </a:lnTo>
                <a:lnTo>
                  <a:pt x="1926222" y="162679"/>
                </a:lnTo>
                <a:lnTo>
                  <a:pt x="1848412" y="162679"/>
                </a:lnTo>
                <a:lnTo>
                  <a:pt x="1848412" y="153249"/>
                </a:lnTo>
                <a:lnTo>
                  <a:pt x="1803616" y="153249"/>
                </a:lnTo>
                <a:lnTo>
                  <a:pt x="1803616" y="139102"/>
                </a:lnTo>
                <a:lnTo>
                  <a:pt x="1758820" y="139102"/>
                </a:lnTo>
                <a:lnTo>
                  <a:pt x="1758820" y="120241"/>
                </a:lnTo>
                <a:lnTo>
                  <a:pt x="1709309" y="120241"/>
                </a:lnTo>
                <a:lnTo>
                  <a:pt x="1709309" y="103738"/>
                </a:lnTo>
                <a:lnTo>
                  <a:pt x="1671590" y="103738"/>
                </a:lnTo>
                <a:lnTo>
                  <a:pt x="1671590" y="94307"/>
                </a:lnTo>
                <a:lnTo>
                  <a:pt x="1567853" y="94307"/>
                </a:lnTo>
                <a:lnTo>
                  <a:pt x="1567853" y="84876"/>
                </a:lnTo>
                <a:lnTo>
                  <a:pt x="1551346" y="84876"/>
                </a:lnTo>
                <a:lnTo>
                  <a:pt x="1551346" y="68372"/>
                </a:lnTo>
                <a:lnTo>
                  <a:pt x="1508912" y="68372"/>
                </a:lnTo>
                <a:lnTo>
                  <a:pt x="1508912" y="54226"/>
                </a:lnTo>
                <a:lnTo>
                  <a:pt x="1405176" y="54226"/>
                </a:lnTo>
                <a:lnTo>
                  <a:pt x="1405176" y="40080"/>
                </a:lnTo>
                <a:lnTo>
                  <a:pt x="1261358" y="40080"/>
                </a:lnTo>
                <a:lnTo>
                  <a:pt x="1261358" y="35365"/>
                </a:lnTo>
                <a:lnTo>
                  <a:pt x="1093956" y="35365"/>
                </a:lnTo>
                <a:lnTo>
                  <a:pt x="1093956" y="30650"/>
                </a:lnTo>
                <a:lnTo>
                  <a:pt x="770959" y="30650"/>
                </a:lnTo>
                <a:lnTo>
                  <a:pt x="770959" y="18861"/>
                </a:lnTo>
                <a:lnTo>
                  <a:pt x="714375" y="18861"/>
                </a:lnTo>
                <a:lnTo>
                  <a:pt x="714375" y="9431"/>
                </a:lnTo>
                <a:lnTo>
                  <a:pt x="511615" y="9431"/>
                </a:lnTo>
                <a:lnTo>
                  <a:pt x="511615"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7" name="Graphic 122">
            <a:extLst>
              <a:ext uri="{FF2B5EF4-FFF2-40B4-BE49-F238E27FC236}">
                <a16:creationId xmlns:a16="http://schemas.microsoft.com/office/drawing/2014/main" id="{2802B9B2-38E7-10EB-AA66-C5E3FA28C66F}"/>
              </a:ext>
            </a:extLst>
          </p:cNvPr>
          <p:cNvSpPr/>
          <p:nvPr/>
        </p:nvSpPr>
        <p:spPr>
          <a:xfrm>
            <a:off x="7739380" y="2324099"/>
            <a:ext cx="3802380" cy="154941"/>
          </a:xfrm>
          <a:custGeom>
            <a:avLst/>
            <a:gdLst>
              <a:gd name="connsiteX0" fmla="*/ 4800219 w 4800218"/>
              <a:gd name="connsiteY0" fmla="*/ 205118 h 205118"/>
              <a:gd name="connsiteX1" fmla="*/ 3887800 w 4800218"/>
              <a:gd name="connsiteY1" fmla="*/ 205118 h 205118"/>
              <a:gd name="connsiteX2" fmla="*/ 3887800 w 4800218"/>
              <a:gd name="connsiteY2" fmla="*/ 169753 h 205118"/>
              <a:gd name="connsiteX3" fmla="*/ 3442202 w 4800218"/>
              <a:gd name="connsiteY3" fmla="*/ 169753 h 205118"/>
              <a:gd name="connsiteX4" fmla="*/ 3442202 w 4800218"/>
              <a:gd name="connsiteY4" fmla="*/ 141461 h 205118"/>
              <a:gd name="connsiteX5" fmla="*/ 2548643 w 4800218"/>
              <a:gd name="connsiteY5" fmla="*/ 141461 h 205118"/>
              <a:gd name="connsiteX6" fmla="*/ 2548643 w 4800218"/>
              <a:gd name="connsiteY6" fmla="*/ 120242 h 205118"/>
              <a:gd name="connsiteX7" fmla="*/ 2440191 w 4800218"/>
              <a:gd name="connsiteY7" fmla="*/ 120242 h 205118"/>
              <a:gd name="connsiteX8" fmla="*/ 2440191 w 4800218"/>
              <a:gd name="connsiteY8" fmla="*/ 108454 h 205118"/>
              <a:gd name="connsiteX9" fmla="*/ 2237432 w 4800218"/>
              <a:gd name="connsiteY9" fmla="*/ 108454 h 205118"/>
              <a:gd name="connsiteX10" fmla="*/ 2237432 w 4800218"/>
              <a:gd name="connsiteY10" fmla="*/ 84877 h 205118"/>
              <a:gd name="connsiteX11" fmla="*/ 2114836 w 4800218"/>
              <a:gd name="connsiteY11" fmla="*/ 84877 h 205118"/>
              <a:gd name="connsiteX12" fmla="*/ 2114836 w 4800218"/>
              <a:gd name="connsiteY12" fmla="*/ 66015 h 205118"/>
              <a:gd name="connsiteX13" fmla="*/ 1398099 w 4800218"/>
              <a:gd name="connsiteY13" fmla="*/ 66015 h 205118"/>
              <a:gd name="connsiteX14" fmla="*/ 1398099 w 4800218"/>
              <a:gd name="connsiteY14" fmla="*/ 47154 h 205118"/>
              <a:gd name="connsiteX15" fmla="*/ 1270787 w 4800218"/>
              <a:gd name="connsiteY15" fmla="*/ 47154 h 205118"/>
              <a:gd name="connsiteX16" fmla="*/ 1270787 w 4800218"/>
              <a:gd name="connsiteY16" fmla="*/ 30650 h 205118"/>
              <a:gd name="connsiteX17" fmla="*/ 792178 w 4800218"/>
              <a:gd name="connsiteY17" fmla="*/ 30650 h 205118"/>
              <a:gd name="connsiteX18" fmla="*/ 792178 w 4800218"/>
              <a:gd name="connsiteY18" fmla="*/ 21219 h 205118"/>
              <a:gd name="connsiteX19" fmla="*/ 763886 w 4800218"/>
              <a:gd name="connsiteY19" fmla="*/ 21219 h 205118"/>
              <a:gd name="connsiteX20" fmla="*/ 763886 w 4800218"/>
              <a:gd name="connsiteY20" fmla="*/ 14146 h 205118"/>
              <a:gd name="connsiteX21" fmla="*/ 521046 w 4800218"/>
              <a:gd name="connsiteY21" fmla="*/ 14146 h 205118"/>
              <a:gd name="connsiteX22" fmla="*/ 521046 w 4800218"/>
              <a:gd name="connsiteY22" fmla="*/ 0 h 205118"/>
              <a:gd name="connsiteX23" fmla="*/ 0 w 4800218"/>
              <a:gd name="connsiteY23" fmla="*/ 0 h 20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00218" h="205118">
                <a:moveTo>
                  <a:pt x="4800219" y="205118"/>
                </a:moveTo>
                <a:lnTo>
                  <a:pt x="3887800" y="205118"/>
                </a:lnTo>
                <a:lnTo>
                  <a:pt x="3887800" y="169753"/>
                </a:lnTo>
                <a:lnTo>
                  <a:pt x="3442202" y="169753"/>
                </a:lnTo>
                <a:lnTo>
                  <a:pt x="3442202" y="141461"/>
                </a:lnTo>
                <a:lnTo>
                  <a:pt x="2548643" y="141461"/>
                </a:lnTo>
                <a:lnTo>
                  <a:pt x="2548643" y="120242"/>
                </a:lnTo>
                <a:lnTo>
                  <a:pt x="2440191" y="120242"/>
                </a:lnTo>
                <a:lnTo>
                  <a:pt x="2440191" y="108454"/>
                </a:lnTo>
                <a:lnTo>
                  <a:pt x="2237432" y="108454"/>
                </a:lnTo>
                <a:lnTo>
                  <a:pt x="2237432" y="84877"/>
                </a:lnTo>
                <a:lnTo>
                  <a:pt x="2114836" y="84877"/>
                </a:lnTo>
                <a:lnTo>
                  <a:pt x="2114836" y="66015"/>
                </a:lnTo>
                <a:lnTo>
                  <a:pt x="1398099" y="66015"/>
                </a:lnTo>
                <a:lnTo>
                  <a:pt x="1398099" y="47154"/>
                </a:lnTo>
                <a:lnTo>
                  <a:pt x="1270787" y="47154"/>
                </a:lnTo>
                <a:lnTo>
                  <a:pt x="1270787" y="30650"/>
                </a:lnTo>
                <a:lnTo>
                  <a:pt x="792178" y="30650"/>
                </a:lnTo>
                <a:lnTo>
                  <a:pt x="792178" y="21219"/>
                </a:lnTo>
                <a:lnTo>
                  <a:pt x="763886" y="21219"/>
                </a:lnTo>
                <a:lnTo>
                  <a:pt x="763886" y="14146"/>
                </a:lnTo>
                <a:lnTo>
                  <a:pt x="521046" y="14146"/>
                </a:lnTo>
                <a:lnTo>
                  <a:pt x="521046"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8" name="TextBox 117">
            <a:extLst>
              <a:ext uri="{FF2B5EF4-FFF2-40B4-BE49-F238E27FC236}">
                <a16:creationId xmlns:a16="http://schemas.microsoft.com/office/drawing/2014/main" id="{EB996486-9F41-C5C9-13F0-C360C26CEF48}"/>
              </a:ext>
            </a:extLst>
          </p:cNvPr>
          <p:cNvSpPr txBox="1"/>
          <p:nvPr/>
        </p:nvSpPr>
        <p:spPr>
          <a:xfrm>
            <a:off x="2693789" y="1838960"/>
            <a:ext cx="2238113" cy="338554"/>
          </a:xfrm>
          <a:prstGeom prst="rect">
            <a:avLst/>
          </a:prstGeom>
          <a:noFill/>
        </p:spPr>
        <p:txBody>
          <a:bodyPr wrap="none" rtlCol="0">
            <a:spAutoFit/>
          </a:bodyPr>
          <a:lstStyle/>
          <a:p>
            <a:pPr algn="ctr"/>
            <a:r>
              <a:rPr lang="ja-JP" sz="1600" b="1"/>
              <a:t>無病生存期間</a:t>
            </a:r>
          </a:p>
        </p:txBody>
      </p:sp>
      <p:sp>
        <p:nvSpPr>
          <p:cNvPr id="119" name="TextBox 118">
            <a:extLst>
              <a:ext uri="{FF2B5EF4-FFF2-40B4-BE49-F238E27FC236}">
                <a16:creationId xmlns:a16="http://schemas.microsoft.com/office/drawing/2014/main" id="{BE03C70B-EE0D-CC34-29A3-8044F5864C03}"/>
              </a:ext>
            </a:extLst>
          </p:cNvPr>
          <p:cNvSpPr txBox="1"/>
          <p:nvPr/>
        </p:nvSpPr>
        <p:spPr>
          <a:xfrm>
            <a:off x="8390680" y="1838960"/>
            <a:ext cx="1715534" cy="338554"/>
          </a:xfrm>
          <a:prstGeom prst="rect">
            <a:avLst/>
          </a:prstGeom>
          <a:noFill/>
        </p:spPr>
        <p:txBody>
          <a:bodyPr wrap="none" rtlCol="0">
            <a:spAutoFit/>
          </a:bodyPr>
          <a:lstStyle/>
          <a:p>
            <a:pPr algn="ctr"/>
            <a:r>
              <a:rPr lang="ja-JP" sz="1600" b="1"/>
              <a:t>全生存期間</a:t>
            </a:r>
          </a:p>
        </p:txBody>
      </p:sp>
    </p:spTree>
    <p:extLst>
      <p:ext uri="{BB962C8B-B14F-4D97-AF65-F5344CB8AC3E}">
        <p14:creationId xmlns:p14="http://schemas.microsoft.com/office/powerpoint/2010/main" val="3971229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238：局所進行性食道癌のネオアジュバント治療として2つの化学療法レジメンと化学放射線療法レジメンを比較したランダム化比較第III相試験、JCOG 1109 NExT試験</a:t>
            </a:r>
            <a:r>
              <a:rPr lang="en-GB" altLang="ja-JP" dirty="0"/>
              <a:t> </a:t>
            </a:r>
            <a:r>
              <a:rPr lang="ja-JP" dirty="0"/>
              <a:t>– Kato K, et al</a:t>
            </a:r>
          </a:p>
        </p:txBody>
      </p:sp>
      <p:sp>
        <p:nvSpPr>
          <p:cNvPr id="3" name="Content Placeholder 2"/>
          <p:cNvSpPr>
            <a:spLocks noGrp="1"/>
          </p:cNvSpPr>
          <p:nvPr>
            <p:ph idx="1"/>
          </p:nvPr>
        </p:nvSpPr>
        <p:spPr>
          <a:xfrm>
            <a:off x="486833" y="1254035"/>
            <a:ext cx="11218335" cy="4746172"/>
          </a:xfrm>
        </p:spPr>
        <p:txBody>
          <a:bodyPr/>
          <a:lstStyle/>
          <a:p>
            <a:pPr marL="0" indent="0">
              <a:buNone/>
            </a:pPr>
            <a:r>
              <a:rPr lang="ja-JP" b="1" dirty="0"/>
              <a:t>研究目的</a:t>
            </a:r>
          </a:p>
          <a:p>
            <a:r>
              <a:rPr lang="ja-JP" dirty="0"/>
              <a:t>JCOG 1109 NExT試験において、日本のセンターにおける局所進行性食道扁平上皮癌患者におけるネオアジュバント化学療法または化学放射線療法レジメンの有効性および安全性を評価する</a:t>
            </a:r>
          </a:p>
        </p:txBody>
      </p:sp>
      <p:sp>
        <p:nvSpPr>
          <p:cNvPr id="4" name="Text Placeholder 3"/>
          <p:cNvSpPr>
            <a:spLocks noGrp="1"/>
          </p:cNvSpPr>
          <p:nvPr>
            <p:ph type="body" sz="quarter" idx="10"/>
          </p:nvPr>
        </p:nvSpPr>
        <p:spPr>
          <a:xfrm>
            <a:off x="486833" y="6096001"/>
            <a:ext cx="7395526" cy="487363"/>
          </a:xfrm>
        </p:spPr>
        <p:txBody>
          <a:bodyPr/>
          <a:lstStyle/>
          <a:p>
            <a:r>
              <a:rPr lang="ja-JP" dirty="0"/>
              <a:t>*シスプラチン80 mg/m</a:t>
            </a:r>
            <a:r>
              <a:rPr lang="ja-JP" baseline="30000" dirty="0"/>
              <a:t>2</a:t>
            </a:r>
            <a:r>
              <a:rPr lang="ja-JP" dirty="0"/>
              <a:t> D1 + 5FU 800 mg/m</a:t>
            </a:r>
            <a:r>
              <a:rPr lang="ja-JP" baseline="30000" dirty="0"/>
              <a:t>2</a:t>
            </a:r>
            <a:r>
              <a:rPr lang="ja-JP" dirty="0"/>
              <a:t> D1</a:t>
            </a:r>
            <a:r>
              <a:rPr lang="en-GB" altLang="ja-JP" dirty="0"/>
              <a:t> </a:t>
            </a:r>
            <a:r>
              <a:rPr lang="ja-JP" dirty="0"/>
              <a:t>-5; </a:t>
            </a:r>
            <a:r>
              <a:rPr lang="ja-JP" baseline="30000" dirty="0"/>
              <a:t>†</a:t>
            </a:r>
            <a:r>
              <a:rPr lang="ja-JP" dirty="0"/>
              <a:t>ドセタキセル70 mg/m</a:t>
            </a:r>
            <a:r>
              <a:rPr lang="ja-JP" baseline="30000" dirty="0"/>
              <a:t>2</a:t>
            </a:r>
            <a:r>
              <a:rPr lang="ja-JP" dirty="0"/>
              <a:t> D1 +シスプラチン70 mg/m</a:t>
            </a:r>
            <a:r>
              <a:rPr lang="ja-JP" baseline="30000" dirty="0"/>
              <a:t>2</a:t>
            </a:r>
            <a:r>
              <a:rPr lang="ja-JP" dirty="0"/>
              <a:t> D1 + 5 FU 750 mg/m</a:t>
            </a:r>
            <a:r>
              <a:rPr lang="ja-JP" baseline="30000" dirty="0"/>
              <a:t>2</a:t>
            </a:r>
            <a:r>
              <a:rPr lang="ja-JP" dirty="0"/>
              <a:t> D 1 -5; </a:t>
            </a:r>
            <a:r>
              <a:rPr lang="ja-JP" baseline="30000" dirty="0"/>
              <a:t>‡</a:t>
            </a:r>
            <a:r>
              <a:rPr lang="ja-JP" dirty="0"/>
              <a:t>シスプラチン75 mg/m</a:t>
            </a:r>
            <a:r>
              <a:rPr lang="ja-JP" baseline="30000" dirty="0"/>
              <a:t>2</a:t>
            </a:r>
            <a:r>
              <a:rPr lang="ja-JP" dirty="0"/>
              <a:t> D 1 + 5 FU 1000 mg/m</a:t>
            </a:r>
            <a:r>
              <a:rPr lang="ja-JP" baseline="30000" dirty="0"/>
              <a:t>2</a:t>
            </a:r>
            <a:r>
              <a:rPr lang="ja-JP" dirty="0"/>
              <a:t> D 1 -4 +放射線療法41.4Gy</a:t>
            </a:r>
          </a:p>
        </p:txBody>
      </p:sp>
      <p:sp>
        <p:nvSpPr>
          <p:cNvPr id="5" name="Text Placeholder 4"/>
          <p:cNvSpPr>
            <a:spLocks noGrp="1"/>
          </p:cNvSpPr>
          <p:nvPr>
            <p:ph type="body" sz="quarter" idx="11"/>
          </p:nvPr>
        </p:nvSpPr>
        <p:spPr/>
        <p:txBody>
          <a:bodyPr/>
          <a:lstStyle/>
          <a:p>
            <a:r>
              <a:rPr lang="ja-JP"/>
              <a:t>Kato K, et al.J Clin Oncol 2022;40(suppl):abstr 238</a:t>
            </a:r>
          </a:p>
        </p:txBody>
      </p:sp>
      <p:sp>
        <p:nvSpPr>
          <p:cNvPr id="24" name="Rectangle 9"/>
          <p:cNvSpPr txBox="1">
            <a:spLocks noChangeArrowheads="1"/>
          </p:cNvSpPr>
          <p:nvPr/>
        </p:nvSpPr>
        <p:spPr bwMode="auto">
          <a:xfrm>
            <a:off x="1838051" y="5483464"/>
            <a:ext cx="4206557"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OS</a:t>
            </a:r>
          </a:p>
        </p:txBody>
      </p:sp>
      <p:sp>
        <p:nvSpPr>
          <p:cNvPr id="25" name="Oval 14"/>
          <p:cNvSpPr>
            <a:spLocks noChangeArrowheads="1"/>
          </p:cNvSpPr>
          <p:nvPr/>
        </p:nvSpPr>
        <p:spPr bwMode="auto">
          <a:xfrm>
            <a:off x="3489173" y="334776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400" b="1">
                <a:solidFill>
                  <a:srgbClr val="043882"/>
                </a:solidFill>
                <a:ea typeface="SimSun" pitchFamily="2" charset="-122"/>
              </a:rPr>
              <a:t>R</a:t>
            </a:r>
            <a:br>
              <a:rPr lang="ja-JP" sz="1400" b="1">
                <a:solidFill>
                  <a:srgbClr val="043882"/>
                </a:solidFill>
                <a:ea typeface="SimSun" pitchFamily="2" charset="-122"/>
              </a:rPr>
            </a:br>
            <a:r>
              <a:rPr lang="ja-JP" sz="1400" b="1">
                <a:solidFill>
                  <a:srgbClr val="043882"/>
                </a:solidFill>
                <a:ea typeface="SimSun" pitchFamily="2" charset="-122"/>
              </a:rPr>
              <a:t>1:1:1</a:t>
            </a:r>
          </a:p>
        </p:txBody>
      </p:sp>
      <p:cxnSp>
        <p:nvCxnSpPr>
          <p:cNvPr id="26" name="AutoShape 15"/>
          <p:cNvCxnSpPr>
            <a:cxnSpLocks noChangeShapeType="1"/>
            <a:stCxn id="25" idx="0"/>
            <a:endCxn id="32" idx="1"/>
          </p:cNvCxnSpPr>
          <p:nvPr/>
        </p:nvCxnSpPr>
        <p:spPr bwMode="auto">
          <a:xfrm rot="5400000" flipH="1" flipV="1">
            <a:off x="3809150" y="2607060"/>
            <a:ext cx="712523" cy="768880"/>
          </a:xfrm>
          <a:prstGeom prst="bentConnector2">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a:off x="10141582" y="2962040"/>
            <a:ext cx="1892596" cy="1355643"/>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dirty="0">
                <a:solidFill>
                  <a:srgbClr val="FFFFFF"/>
                </a:solidFill>
                <a:ea typeface="SimSun" pitchFamily="2" charset="-122"/>
              </a:rPr>
              <a:t>領域リンパ節切除を伴う胸腔内食道切除</a:t>
            </a:r>
          </a:p>
        </p:txBody>
      </p:sp>
      <p:sp>
        <p:nvSpPr>
          <p:cNvPr id="28" name="Content Placeholder 26"/>
          <p:cNvSpPr txBox="1">
            <a:spLocks/>
          </p:cNvSpPr>
          <p:nvPr/>
        </p:nvSpPr>
        <p:spPr bwMode="auto">
          <a:xfrm>
            <a:off x="3721505" y="4709393"/>
            <a:ext cx="4273177" cy="892175"/>
          </a:xfrm>
          <a:prstGeom prst="rect">
            <a:avLst/>
          </a:prstGeom>
          <a:noFill/>
          <a:ln w="9525">
            <a:noFill/>
            <a:miter lim="800000"/>
            <a:headEnd/>
            <a:tailEnd/>
          </a:ln>
        </p:spPr>
        <p:txBody>
          <a:bodyPr/>
          <a:lstStyle/>
          <a:p>
            <a:pPr marL="190500" indent="-190500">
              <a:spcAft>
                <a:spcPts val="400"/>
              </a:spcAft>
              <a:defRPr/>
            </a:pPr>
            <a:r>
              <a:rPr lang="ja-JP" sz="1400" b="1" dirty="0">
                <a:solidFill>
                  <a:srgbClr val="043882"/>
                </a:solidFill>
              </a:rPr>
              <a:t>層別化</a:t>
            </a:r>
          </a:p>
          <a:p>
            <a:pPr marL="203200" lvl="0" indent="-203200">
              <a:spcAft>
                <a:spcPts val="400"/>
              </a:spcAft>
              <a:buFont typeface="Arial" pitchFamily="34" charset="0"/>
              <a:buChar char="•"/>
              <a:defRPr/>
            </a:pPr>
            <a:r>
              <a:rPr lang="ja-JP" sz="1400" dirty="0">
                <a:solidFill>
                  <a:srgbClr val="4D4D4D"/>
                </a:solidFill>
              </a:rPr>
              <a:t>施設</a:t>
            </a:r>
          </a:p>
          <a:p>
            <a:pPr marL="203200" lvl="0" indent="-203200">
              <a:spcAft>
                <a:spcPts val="400"/>
              </a:spcAft>
              <a:buFont typeface="Arial" pitchFamily="34" charset="0"/>
              <a:buChar char="•"/>
              <a:defRPr/>
            </a:pPr>
            <a:r>
              <a:rPr lang="ja-JP" sz="1400" dirty="0">
                <a:solidFill>
                  <a:srgbClr val="4D4D4D"/>
                </a:solidFill>
              </a:rPr>
              <a:t>cT 1 -2/T 3</a:t>
            </a:r>
          </a:p>
          <a:p>
            <a:pPr marL="190500" indent="-190500">
              <a:spcAft>
                <a:spcPts val="400"/>
              </a:spcAft>
              <a:defRPr/>
            </a:pPr>
            <a:endParaRPr lang="en-GB" sz="1400" b="1" dirty="0">
              <a:solidFill>
                <a:srgbClr val="043882"/>
              </a:solidFill>
            </a:endParaRPr>
          </a:p>
        </p:txBody>
      </p:sp>
      <p:cxnSp>
        <p:nvCxnSpPr>
          <p:cNvPr id="29" name="AutoShape 19"/>
          <p:cNvCxnSpPr>
            <a:cxnSpLocks noChangeShapeType="1"/>
            <a:stCxn id="33" idx="3"/>
            <a:endCxn id="25" idx="2"/>
          </p:cNvCxnSpPr>
          <p:nvPr/>
        </p:nvCxnSpPr>
        <p:spPr bwMode="auto">
          <a:xfrm>
            <a:off x="3354679" y="3639861"/>
            <a:ext cx="134494" cy="0"/>
          </a:xfrm>
          <a:prstGeom prst="straightConnector1">
            <a:avLst/>
          </a:prstGeom>
          <a:noFill/>
          <a:ln w="57150">
            <a:solidFill>
              <a:schemeClr val="bg2">
                <a:lumMod val="60000"/>
                <a:lumOff val="40000"/>
              </a:schemeClr>
            </a:solidFill>
            <a:round/>
            <a:headEnd type="none" w="med" len="med"/>
            <a:tailEnd type="none" w="med" len="med"/>
          </a:ln>
        </p:spPr>
      </p:cxnSp>
      <p:cxnSp>
        <p:nvCxnSpPr>
          <p:cNvPr id="30" name="AutoShape 21"/>
          <p:cNvCxnSpPr>
            <a:cxnSpLocks noChangeShapeType="1"/>
            <a:stCxn id="39" idx="3"/>
            <a:endCxn id="27" idx="1"/>
          </p:cNvCxnSpPr>
          <p:nvPr/>
        </p:nvCxnSpPr>
        <p:spPr bwMode="auto">
          <a:xfrm>
            <a:off x="9679481" y="3639862"/>
            <a:ext cx="462101" cy="0"/>
          </a:xfrm>
          <a:prstGeom prst="straightConnector1">
            <a:avLst/>
          </a:prstGeom>
          <a:noFill/>
          <a:ln w="57150">
            <a:solidFill>
              <a:schemeClr val="bg2">
                <a:lumMod val="60000"/>
                <a:lumOff val="40000"/>
              </a:schemeClr>
            </a:solidFill>
            <a:round/>
            <a:headEnd/>
            <a:tailEnd type="triangle" w="med" len="med"/>
          </a:ln>
        </p:spPr>
      </p:cxnSp>
      <p:sp>
        <p:nvSpPr>
          <p:cNvPr id="32" name="AutoShape 8"/>
          <p:cNvSpPr>
            <a:spLocks noChangeArrowheads="1"/>
          </p:cNvSpPr>
          <p:nvPr/>
        </p:nvSpPr>
        <p:spPr bwMode="auto">
          <a:xfrm>
            <a:off x="4549851" y="2173660"/>
            <a:ext cx="5131773" cy="923155"/>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ネオアジュバントシスプラチン+5 FU (CF) </a:t>
            </a:r>
            <a:br>
              <a:rPr lang="ja-JP" dirty="0">
                <a:solidFill>
                  <a:srgbClr val="FFFFFF"/>
                </a:solidFill>
                <a:ea typeface="SimSun" pitchFamily="2" charset="-122"/>
              </a:rPr>
            </a:br>
            <a:r>
              <a:rPr lang="ja-JP" dirty="0">
                <a:solidFill>
                  <a:srgbClr val="FFFFFF"/>
                </a:solidFill>
                <a:ea typeface="SimSun" pitchFamily="2" charset="-122"/>
              </a:rPr>
              <a:t>q3w (2コース)*</a:t>
            </a:r>
            <a:br>
              <a:rPr lang="ja-JP" dirty="0">
                <a:solidFill>
                  <a:srgbClr val="FFFFFF"/>
                </a:solidFill>
                <a:ea typeface="SimSun" pitchFamily="2" charset="-122"/>
              </a:rPr>
            </a:br>
            <a:r>
              <a:rPr lang="ja-JP" dirty="0">
                <a:solidFill>
                  <a:srgbClr val="FFFFFF"/>
                </a:solidFill>
                <a:ea typeface="SimSun" pitchFamily="2" charset="-122"/>
              </a:rPr>
              <a:t>(n=199)</a:t>
            </a:r>
          </a:p>
        </p:txBody>
      </p:sp>
      <p:sp>
        <p:nvSpPr>
          <p:cNvPr id="33" name="AutoShape 9"/>
          <p:cNvSpPr>
            <a:spLocks noChangeArrowheads="1"/>
          </p:cNvSpPr>
          <p:nvPr/>
        </p:nvSpPr>
        <p:spPr bwMode="auto">
          <a:xfrm>
            <a:off x="161059" y="2671647"/>
            <a:ext cx="3193620"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局所進行性食道扁平上皮癌</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cStage IB、II、III (非T 4 ) </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R0食道切除が予想される</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ECOG PS 0–1</a:t>
            </a:r>
          </a:p>
          <a:p>
            <a:pPr defTabSz="892175" eaLnBrk="0" hangingPunct="0">
              <a:spcAft>
                <a:spcPct val="30000"/>
              </a:spcAft>
              <a:defRPr/>
            </a:pPr>
            <a:r>
              <a:rPr lang="ja-JP" sz="1600" dirty="0">
                <a:solidFill>
                  <a:srgbClr val="FFFFFF"/>
                </a:solidFill>
                <a:ea typeface="SimSun" pitchFamily="2" charset="-122"/>
              </a:rPr>
              <a:t>(n=601)</a:t>
            </a:r>
          </a:p>
        </p:txBody>
      </p:sp>
      <p:cxnSp>
        <p:nvCxnSpPr>
          <p:cNvPr id="38" name="AutoShape 16"/>
          <p:cNvCxnSpPr>
            <a:cxnSpLocks noChangeShapeType="1"/>
            <a:stCxn id="25" idx="4"/>
            <a:endCxn id="41" idx="1"/>
          </p:cNvCxnSpPr>
          <p:nvPr/>
        </p:nvCxnSpPr>
        <p:spPr bwMode="auto">
          <a:xfrm rot="16200000" flipH="1">
            <a:off x="3802854" y="3910078"/>
            <a:ext cx="725996" cy="769762"/>
          </a:xfrm>
          <a:prstGeom prst="bentConnector2">
            <a:avLst/>
          </a:prstGeom>
          <a:noFill/>
          <a:ln w="57150">
            <a:solidFill>
              <a:schemeClr val="bg2">
                <a:lumMod val="60000"/>
                <a:lumOff val="40000"/>
              </a:schemeClr>
            </a:solidFill>
            <a:round/>
            <a:headEnd/>
            <a:tailEnd type="triangle" w="med" len="med"/>
          </a:ln>
        </p:spPr>
      </p:cxnSp>
      <p:sp>
        <p:nvSpPr>
          <p:cNvPr id="39" name="AutoShape 12"/>
          <p:cNvSpPr>
            <a:spLocks noChangeArrowheads="1"/>
          </p:cNvSpPr>
          <p:nvPr/>
        </p:nvSpPr>
        <p:spPr bwMode="auto">
          <a:xfrm>
            <a:off x="4550733" y="3178284"/>
            <a:ext cx="5128748" cy="923155"/>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ja-JP" dirty="0"/>
              <a:t>ネオアジュバントドセタキセル+シスプラチン+ 5FU (DCF) q3w ( 3コース) </a:t>
            </a:r>
            <a:r>
              <a:rPr lang="ja-JP" baseline="30000" dirty="0">
                <a:ea typeface="SimSun" pitchFamily="2" charset="-122"/>
              </a:rPr>
              <a:t>†</a:t>
            </a:r>
            <a:br>
              <a:rPr lang="ja-JP" dirty="0"/>
            </a:br>
            <a:r>
              <a:rPr lang="ja-JP" dirty="0"/>
              <a:t>(n=202)</a:t>
            </a:r>
          </a:p>
        </p:txBody>
      </p:sp>
      <p:cxnSp>
        <p:nvCxnSpPr>
          <p:cNvPr id="40" name="AutoShape 20"/>
          <p:cNvCxnSpPr>
            <a:cxnSpLocks noChangeShapeType="1"/>
            <a:stCxn id="25" idx="6"/>
            <a:endCxn id="39" idx="1"/>
          </p:cNvCxnSpPr>
          <p:nvPr/>
        </p:nvCxnSpPr>
        <p:spPr bwMode="auto">
          <a:xfrm>
            <a:off x="4072768" y="3639861"/>
            <a:ext cx="477965" cy="1"/>
          </a:xfrm>
          <a:prstGeom prst="straightConnector1">
            <a:avLst/>
          </a:prstGeom>
          <a:noFill/>
          <a:ln w="57150">
            <a:solidFill>
              <a:schemeClr val="bg2">
                <a:lumMod val="60000"/>
                <a:lumOff val="40000"/>
              </a:schemeClr>
            </a:solidFill>
            <a:prstDash val="solid"/>
            <a:round/>
            <a:headEnd/>
            <a:tailEnd type="triangle" w="med" len="med"/>
          </a:ln>
        </p:spPr>
      </p:cxnSp>
      <p:sp>
        <p:nvSpPr>
          <p:cNvPr id="41" name="AutoShape 12"/>
          <p:cNvSpPr>
            <a:spLocks noChangeArrowheads="1"/>
          </p:cNvSpPr>
          <p:nvPr/>
        </p:nvSpPr>
        <p:spPr bwMode="auto">
          <a:xfrm>
            <a:off x="4550733" y="4196336"/>
            <a:ext cx="5128748" cy="92324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dirty="0">
                <a:solidFill>
                  <a:srgbClr val="4D4D4D"/>
                </a:solidFill>
                <a:ea typeface="SimSun" pitchFamily="2" charset="-122"/>
              </a:rPr>
              <a:t>ネオアジュバントシスプラチン+5 FU (CF) +</a:t>
            </a:r>
            <a:br>
              <a:rPr lang="en-GB" altLang="ja-JP" dirty="0">
                <a:solidFill>
                  <a:srgbClr val="4D4D4D"/>
                </a:solidFill>
                <a:ea typeface="SimSun" pitchFamily="2" charset="-122"/>
              </a:rPr>
            </a:br>
            <a:r>
              <a:rPr lang="ja-JP" dirty="0">
                <a:solidFill>
                  <a:srgbClr val="4D4D4D"/>
                </a:solidFill>
                <a:ea typeface="SimSun" pitchFamily="2" charset="-122"/>
              </a:rPr>
              <a:t>放射線療法</a:t>
            </a:r>
            <a:r>
              <a:rPr lang="en-GB" altLang="ja-JP" dirty="0">
                <a:solidFill>
                  <a:srgbClr val="4D4D4D"/>
                </a:solidFill>
                <a:ea typeface="SimSun" pitchFamily="2" charset="-122"/>
              </a:rPr>
              <a:t> </a:t>
            </a:r>
            <a:r>
              <a:rPr lang="ja-JP" dirty="0">
                <a:solidFill>
                  <a:srgbClr val="4D4D4D"/>
                </a:solidFill>
                <a:ea typeface="SimSun" pitchFamily="2" charset="-122"/>
              </a:rPr>
              <a:t>q4w (2コース)</a:t>
            </a:r>
            <a:r>
              <a:rPr lang="ja-JP" baseline="30000" dirty="0">
                <a:solidFill>
                  <a:srgbClr val="4D4D4D"/>
                </a:solidFill>
                <a:ea typeface="SimSun" pitchFamily="2" charset="-122"/>
              </a:rPr>
              <a:t>‡</a:t>
            </a:r>
            <a:br>
              <a:rPr lang="ja-JP" dirty="0">
                <a:solidFill>
                  <a:srgbClr val="4D4D4D"/>
                </a:solidFill>
                <a:ea typeface="SimSun" pitchFamily="2" charset="-122"/>
              </a:rPr>
            </a:br>
            <a:r>
              <a:rPr lang="ja-JP" dirty="0">
                <a:solidFill>
                  <a:srgbClr val="4D4D4D"/>
                </a:solidFill>
                <a:ea typeface="SimSun" pitchFamily="2" charset="-122"/>
              </a:rPr>
              <a:t>(n=200)</a:t>
            </a:r>
          </a:p>
        </p:txBody>
      </p:sp>
      <p:sp>
        <p:nvSpPr>
          <p:cNvPr id="42" name="Content Placeholder 26"/>
          <p:cNvSpPr txBox="1">
            <a:spLocks/>
          </p:cNvSpPr>
          <p:nvPr/>
        </p:nvSpPr>
        <p:spPr>
          <a:xfrm>
            <a:off x="6121128" y="5483464"/>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dirty="0">
                <a:solidFill>
                  <a:srgbClr val="A0A0A0"/>
                </a:solidFill>
              </a:rPr>
              <a:t>副次的評価項目</a:t>
            </a:r>
          </a:p>
          <a:p>
            <a:pPr>
              <a:buClr>
                <a:srgbClr val="043882"/>
              </a:buClr>
              <a:defRPr/>
            </a:pPr>
            <a:r>
              <a:rPr lang="ja-JP" dirty="0"/>
              <a:t>PFS、R0切除率、RR、pCR、安全性</a:t>
            </a:r>
          </a:p>
        </p:txBody>
      </p:sp>
      <p:cxnSp>
        <p:nvCxnSpPr>
          <p:cNvPr id="31" name="AutoShape 15"/>
          <p:cNvCxnSpPr>
            <a:cxnSpLocks noChangeShapeType="1"/>
            <a:stCxn id="32" idx="3"/>
            <a:endCxn id="27" idx="1"/>
          </p:cNvCxnSpPr>
          <p:nvPr/>
        </p:nvCxnSpPr>
        <p:spPr bwMode="auto">
          <a:xfrm>
            <a:off x="9681624" y="2635238"/>
            <a:ext cx="459958" cy="1004624"/>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34" name="AutoShape 15"/>
          <p:cNvCxnSpPr>
            <a:cxnSpLocks noChangeShapeType="1"/>
            <a:stCxn id="41" idx="3"/>
            <a:endCxn id="27" idx="1"/>
          </p:cNvCxnSpPr>
          <p:nvPr/>
        </p:nvCxnSpPr>
        <p:spPr bwMode="auto">
          <a:xfrm flipV="1">
            <a:off x="9679481" y="3639862"/>
            <a:ext cx="462101" cy="1018095"/>
          </a:xfrm>
          <a:prstGeom prst="bentConnector3">
            <a:avLst>
              <a:gd name="adj1" fmla="val 50000"/>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22915892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dirty="0"/>
              <a:t>3500：局所進行性結腸癌 (光学) 患者に対するmFOLFOX 6またはCAPOXを用いた周術期化学療法：他施設無作為化第III相試験 – Hu H,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a:p>
            <a:pPr marL="0" indent="0">
              <a:spcBef>
                <a:spcPts val="28200"/>
              </a:spcBef>
              <a:buNone/>
            </a:pPr>
            <a:r>
              <a:rPr lang="ja-JP" b="1"/>
              <a:t>結論</a:t>
            </a:r>
          </a:p>
          <a:p>
            <a:r>
              <a:rPr lang="ja-JP" b="1"/>
              <a:t>局所進行性結腸癌の患者では、術中の合併症や術中死亡率を増加させることなく、術中化学療法の投与が実現可能であった。周術期の化学療法は、pCR率7%、ダウンステージ率20%を示したが、主要評価項目である3年DFSは、SoCと比較して有意に改善しなかった</a:t>
            </a:r>
          </a:p>
        </p:txBody>
      </p:sp>
      <p:sp>
        <p:nvSpPr>
          <p:cNvPr id="23" name="Text Placeholder 4"/>
          <p:cNvSpPr>
            <a:spLocks noGrp="1"/>
          </p:cNvSpPr>
          <p:nvPr>
            <p:ph type="body" sz="quarter" idx="11"/>
          </p:nvPr>
        </p:nvSpPr>
        <p:spPr>
          <a:xfrm>
            <a:off x="6197601" y="6096001"/>
            <a:ext cx="5507567" cy="487363"/>
          </a:xfrm>
        </p:spPr>
        <p:txBody>
          <a:bodyPr/>
          <a:lstStyle/>
          <a:p>
            <a:r>
              <a:rPr lang="ja-JP"/>
              <a:t>Hu H, et al.J Clin Oncol 2022;40(suppl):abstr 3500</a:t>
            </a:r>
          </a:p>
        </p:txBody>
      </p:sp>
      <p:graphicFrame>
        <p:nvGraphicFramePr>
          <p:cNvPr id="6" name="Table 5"/>
          <p:cNvGraphicFramePr>
            <a:graphicFrameLocks noGrp="1"/>
          </p:cNvGraphicFramePr>
          <p:nvPr>
            <p:extLst>
              <p:ext uri="{D42A27DB-BD31-4B8C-83A1-F6EECF244321}">
                <p14:modId xmlns:p14="http://schemas.microsoft.com/office/powerpoint/2010/main" val="2986060409"/>
              </p:ext>
            </p:extLst>
          </p:nvPr>
        </p:nvGraphicFramePr>
        <p:xfrm>
          <a:off x="168088" y="1629083"/>
          <a:ext cx="5600702" cy="2302560"/>
        </p:xfrm>
        <a:graphic>
          <a:graphicData uri="http://schemas.openxmlformats.org/drawingml/2006/table">
            <a:tbl>
              <a:tblPr firstRow="1" bandRow="1">
                <a:tableStyleId>{5202B0CA-FC54-4496-8BCA-5EF66A818D29}</a:tableStyleId>
              </a:tblPr>
              <a:tblGrid>
                <a:gridCol w="2588560">
                  <a:extLst>
                    <a:ext uri="{9D8B030D-6E8A-4147-A177-3AD203B41FA5}">
                      <a16:colId xmlns:a16="http://schemas.microsoft.com/office/drawing/2014/main" val="1411244669"/>
                    </a:ext>
                  </a:extLst>
                </a:gridCol>
                <a:gridCol w="1176617">
                  <a:extLst>
                    <a:ext uri="{9D8B030D-6E8A-4147-A177-3AD203B41FA5}">
                      <a16:colId xmlns:a16="http://schemas.microsoft.com/office/drawing/2014/main" val="1864822337"/>
                    </a:ext>
                  </a:extLst>
                </a:gridCol>
                <a:gridCol w="1048871">
                  <a:extLst>
                    <a:ext uri="{9D8B030D-6E8A-4147-A177-3AD203B41FA5}">
                      <a16:colId xmlns:a16="http://schemas.microsoft.com/office/drawing/2014/main" val="4224142351"/>
                    </a:ext>
                  </a:extLst>
                </a:gridCol>
                <a:gridCol w="786654">
                  <a:extLst>
                    <a:ext uri="{9D8B030D-6E8A-4147-A177-3AD203B41FA5}">
                      <a16:colId xmlns:a16="http://schemas.microsoft.com/office/drawing/2014/main" val="2691776430"/>
                    </a:ext>
                  </a:extLst>
                </a:gridCol>
              </a:tblGrid>
              <a:tr h="207152">
                <a:tc>
                  <a:txBody>
                    <a:bodyPr/>
                    <a:lstStyle/>
                    <a:p>
                      <a:r>
                        <a:rPr lang="ja-JP" sz="1200" dirty="0">
                          <a:solidFill>
                            <a:schemeClr val="tx2"/>
                          </a:solidFill>
                        </a:rPr>
                        <a:t>外科的切除、</a:t>
                      </a:r>
                      <a:r>
                        <a:rPr lang="ja-JP" sz="1200" baseline="0" dirty="0">
                          <a:solidFill>
                            <a:schemeClr val="tx2"/>
                          </a:solidFill>
                        </a:rPr>
                        <a:t>n (%)</a:t>
                      </a:r>
                    </a:p>
                  </a:txBody>
                  <a:tcPr marT="18000" marB="18000" anchor="ctr"/>
                </a:tc>
                <a:tc>
                  <a:txBody>
                    <a:bodyPr/>
                    <a:lstStyle/>
                    <a:p>
                      <a:pPr algn="ctr"/>
                      <a:r>
                        <a:rPr lang="ja-JP" sz="1200" b="1">
                          <a:solidFill>
                            <a:schemeClr val="tx2"/>
                          </a:solidFill>
                        </a:rPr>
                        <a:t>周術期 (n=366)</a:t>
                      </a:r>
                    </a:p>
                  </a:txBody>
                  <a:tcPr marT="18000" marB="18000">
                    <a:solidFill>
                      <a:schemeClr val="bg2"/>
                    </a:solidFill>
                  </a:tcPr>
                </a:tc>
                <a:tc>
                  <a:txBody>
                    <a:bodyPr/>
                    <a:lstStyle/>
                    <a:p>
                      <a:pPr algn="ctr"/>
                      <a:r>
                        <a:rPr lang="ja-JP" sz="1200" b="1">
                          <a:solidFill>
                            <a:schemeClr val="tx2"/>
                          </a:solidFill>
                        </a:rPr>
                        <a:t>SoC (n=373)</a:t>
                      </a:r>
                    </a:p>
                  </a:txBody>
                  <a:tcPr marT="18000" marB="18000">
                    <a:solidFill>
                      <a:schemeClr val="bg2"/>
                    </a:solidFill>
                  </a:tcPr>
                </a:tc>
                <a:tc>
                  <a:txBody>
                    <a:bodyPr/>
                    <a:lstStyle/>
                    <a:p>
                      <a:pPr algn="ctr"/>
                      <a:r>
                        <a:rPr lang="ja-JP" sz="1200" b="1">
                          <a:solidFill>
                            <a:schemeClr val="tx2"/>
                          </a:solidFill>
                        </a:rPr>
                        <a:t>P値</a:t>
                      </a:r>
                    </a:p>
                  </a:txBody>
                  <a:tcPr marT="18000" marB="18000" anchor="ctr">
                    <a:solidFill>
                      <a:schemeClr val="bg2"/>
                    </a:solidFill>
                  </a:tcPr>
                </a:tc>
                <a:extLst>
                  <a:ext uri="{0D108BD9-81ED-4DB2-BD59-A6C34878D82A}">
                    <a16:rowId xmlns:a16="http://schemas.microsoft.com/office/drawing/2014/main" val="2078810786"/>
                  </a:ext>
                </a:extLst>
              </a:tr>
              <a:tr h="0">
                <a:tc>
                  <a:txBody>
                    <a:bodyPr/>
                    <a:lstStyle/>
                    <a:p>
                      <a:r>
                        <a:rPr lang="ja-JP" sz="1200" noProof="0">
                          <a:solidFill>
                            <a:schemeClr val="tx1"/>
                          </a:solidFill>
                        </a:rPr>
                        <a:t>外科的</a:t>
                      </a:r>
                      <a:r>
                        <a:rPr lang="ja-JP" sz="1200" baseline="0" noProof="0">
                          <a:solidFill>
                            <a:schemeClr val="tx1"/>
                          </a:solidFill>
                        </a:rPr>
                        <a:t>アプローチ</a:t>
                      </a:r>
                    </a:p>
                    <a:p>
                      <a:pPr marL="180975" indent="0"/>
                      <a:r>
                        <a:rPr lang="ja-JP" sz="1200" baseline="0" noProof="0">
                          <a:solidFill>
                            <a:schemeClr val="tx1"/>
                          </a:solidFill>
                        </a:rPr>
                        <a:t>内視鏡下手術-腹腔</a:t>
                      </a:r>
                    </a:p>
                    <a:p>
                      <a:pPr marL="180975" indent="0"/>
                      <a:r>
                        <a:rPr lang="ja-JP" sz="1200" baseline="0" noProof="0">
                          <a:solidFill>
                            <a:schemeClr val="tx1"/>
                          </a:solidFill>
                        </a:rPr>
                        <a:t>オープン</a:t>
                      </a:r>
                    </a:p>
                    <a:p>
                      <a:pPr marL="180975" indent="0"/>
                      <a:r>
                        <a:rPr lang="ja-JP" sz="1200" baseline="0" noProof="0">
                          <a:solidFill>
                            <a:schemeClr val="tx1"/>
                          </a:solidFill>
                        </a:rPr>
                        <a:t>腹腔鏡で開腹に変換</a:t>
                      </a:r>
                    </a:p>
                  </a:txBody>
                  <a:tcPr marT="18000" marB="18000"/>
                </a:tc>
                <a:tc>
                  <a:txBody>
                    <a:bodyPr/>
                    <a:lstStyle/>
                    <a:p>
                      <a:pPr algn="l" rtl="0"/>
                      <a:endParaRPr lang="en-GB" sz="1200" dirty="0">
                        <a:solidFill>
                          <a:schemeClr val="tx1"/>
                        </a:solidFill>
                      </a:endParaRPr>
                    </a:p>
                    <a:p>
                      <a:pPr algn="ctr"/>
                      <a:r>
                        <a:rPr lang="ja-JP" sz="1200">
                          <a:solidFill>
                            <a:schemeClr val="tx1"/>
                          </a:solidFill>
                        </a:rPr>
                        <a:t>295 (81)</a:t>
                      </a:r>
                    </a:p>
                    <a:p>
                      <a:pPr algn="ctr"/>
                      <a:r>
                        <a:rPr lang="ja-JP" sz="1200">
                          <a:solidFill>
                            <a:schemeClr val="tx1"/>
                          </a:solidFill>
                        </a:rPr>
                        <a:t>67 (18)</a:t>
                      </a:r>
                    </a:p>
                    <a:p>
                      <a:pPr algn="ctr"/>
                      <a:r>
                        <a:rPr lang="ja-JP" sz="1200">
                          <a:solidFill>
                            <a:schemeClr val="tx1"/>
                          </a:solidFill>
                        </a:rPr>
                        <a:t>4 (1)</a:t>
                      </a:r>
                    </a:p>
                  </a:txBody>
                  <a:tcPr marT="18000" marB="18000"/>
                </a:tc>
                <a:tc>
                  <a:txBody>
                    <a:bodyPr/>
                    <a:lstStyle/>
                    <a:p>
                      <a:pPr algn="l" rtl="0"/>
                      <a:endParaRPr lang="en-GB" sz="1200" dirty="0">
                        <a:solidFill>
                          <a:schemeClr val="tx1"/>
                        </a:solidFill>
                      </a:endParaRPr>
                    </a:p>
                    <a:p>
                      <a:pPr algn="ctr"/>
                      <a:r>
                        <a:rPr lang="ja-JP" sz="1200">
                          <a:solidFill>
                            <a:schemeClr val="tx1"/>
                          </a:solidFill>
                        </a:rPr>
                        <a:t>308 (83)</a:t>
                      </a:r>
                    </a:p>
                    <a:p>
                      <a:pPr algn="ctr"/>
                      <a:r>
                        <a:rPr lang="ja-JP" sz="1200">
                          <a:solidFill>
                            <a:schemeClr val="tx1"/>
                          </a:solidFill>
                        </a:rPr>
                        <a:t>63 (17)</a:t>
                      </a:r>
                    </a:p>
                    <a:p>
                      <a:pPr algn="ctr"/>
                      <a:r>
                        <a:rPr lang="ja-JP" sz="1200">
                          <a:solidFill>
                            <a:schemeClr val="tx1"/>
                          </a:solidFill>
                        </a:rPr>
                        <a:t>2 (1)</a:t>
                      </a:r>
                    </a:p>
                  </a:txBody>
                  <a:tcPr marT="18000" marB="18000"/>
                </a:tc>
                <a:tc>
                  <a:txBody>
                    <a:bodyPr/>
                    <a:lstStyle/>
                    <a:p>
                      <a:pPr algn="l" rtl="0"/>
                      <a:endParaRPr lang="en-GB" sz="1200" dirty="0">
                        <a:solidFill>
                          <a:schemeClr val="tx1"/>
                        </a:solidFill>
                      </a:endParaRPr>
                    </a:p>
                    <a:p>
                      <a:pPr algn="ctr"/>
                      <a:r>
                        <a:rPr lang="ja-JP" sz="1200">
                          <a:solidFill>
                            <a:schemeClr val="tx1"/>
                          </a:solidFill>
                        </a:rPr>
                        <a:t>0.610</a:t>
                      </a:r>
                    </a:p>
                  </a:txBody>
                  <a:tcPr marT="18000" marB="18000"/>
                </a:tc>
                <a:extLst>
                  <a:ext uri="{0D108BD9-81ED-4DB2-BD59-A6C34878D82A}">
                    <a16:rowId xmlns:a16="http://schemas.microsoft.com/office/drawing/2014/main" val="77470655"/>
                  </a:ext>
                </a:extLst>
              </a:tr>
              <a:tr h="207152">
                <a:tc>
                  <a:txBody>
                    <a:bodyPr/>
                    <a:lstStyle/>
                    <a:p>
                      <a:r>
                        <a:rPr lang="ja-JP" sz="1200" noProof="0">
                          <a:solidFill>
                            <a:schemeClr val="tx1"/>
                          </a:solidFill>
                        </a:rPr>
                        <a:t>切除限界</a:t>
                      </a:r>
                    </a:p>
                    <a:p>
                      <a:pPr marL="180975" indent="0"/>
                      <a:r>
                        <a:rPr lang="ja-JP" sz="1200" noProof="0">
                          <a:solidFill>
                            <a:schemeClr val="tx1"/>
                          </a:solidFill>
                        </a:rPr>
                        <a:t>R0</a:t>
                      </a:r>
                    </a:p>
                    <a:p>
                      <a:pPr marL="180975" indent="0"/>
                      <a:r>
                        <a:rPr lang="ja-JP" sz="1200" noProof="0">
                          <a:solidFill>
                            <a:schemeClr val="tx1"/>
                          </a:solidFill>
                        </a:rPr>
                        <a:t>R1</a:t>
                      </a:r>
                    </a:p>
                    <a:p>
                      <a:pPr marL="180975" indent="0"/>
                      <a:r>
                        <a:rPr lang="ja-JP" sz="1200" noProof="0">
                          <a:solidFill>
                            <a:schemeClr val="tx1"/>
                          </a:solidFill>
                        </a:rPr>
                        <a:t>R2</a:t>
                      </a:r>
                    </a:p>
                    <a:p>
                      <a:pPr marL="180975" indent="0"/>
                      <a:r>
                        <a:rPr lang="ja-JP" sz="1200" noProof="0">
                          <a:solidFill>
                            <a:schemeClr val="tx1"/>
                          </a:solidFill>
                        </a:rPr>
                        <a:t>Rx</a:t>
                      </a:r>
                    </a:p>
                    <a:p>
                      <a:pPr marL="180975" indent="0"/>
                      <a:r>
                        <a:rPr lang="ja-JP" sz="1200" noProof="0">
                          <a:solidFill>
                            <a:schemeClr val="tx1"/>
                          </a:solidFill>
                        </a:rPr>
                        <a:t>非切除</a:t>
                      </a:r>
                      <a:r>
                        <a:rPr lang="ja-JP" sz="1200" baseline="0" noProof="0">
                          <a:solidFill>
                            <a:schemeClr val="tx1"/>
                          </a:solidFill>
                        </a:rPr>
                        <a:t>手術</a:t>
                      </a:r>
                    </a:p>
                  </a:txBody>
                  <a:tcPr marT="18000" marB="18000"/>
                </a:tc>
                <a:tc>
                  <a:txBody>
                    <a:bodyPr/>
                    <a:lstStyle/>
                    <a:p>
                      <a:pPr algn="l" rtl="0"/>
                      <a:endParaRPr lang="en-GB" sz="1200" dirty="0">
                        <a:solidFill>
                          <a:schemeClr val="tx1"/>
                        </a:solidFill>
                      </a:endParaRPr>
                    </a:p>
                    <a:p>
                      <a:pPr algn="ctr"/>
                      <a:r>
                        <a:rPr lang="ja-JP" sz="1200">
                          <a:solidFill>
                            <a:schemeClr val="tx1"/>
                          </a:solidFill>
                        </a:rPr>
                        <a:t>357 (97)</a:t>
                      </a:r>
                    </a:p>
                    <a:p>
                      <a:pPr algn="ctr"/>
                      <a:r>
                        <a:rPr lang="ja-JP" sz="1200">
                          <a:solidFill>
                            <a:schemeClr val="tx1"/>
                          </a:solidFill>
                        </a:rPr>
                        <a:t>2 (1)</a:t>
                      </a:r>
                    </a:p>
                    <a:p>
                      <a:pPr algn="ctr"/>
                      <a:r>
                        <a:rPr lang="ja-JP" sz="1200">
                          <a:solidFill>
                            <a:schemeClr val="tx1"/>
                          </a:solidFill>
                        </a:rPr>
                        <a:t>2</a:t>
                      </a:r>
                      <a:r>
                        <a:rPr lang="ja-JP" sz="1200" baseline="0">
                          <a:solidFill>
                            <a:schemeClr val="tx1"/>
                          </a:solidFill>
                        </a:rPr>
                        <a:t> (1)</a:t>
                      </a:r>
                    </a:p>
                    <a:p>
                      <a:pPr algn="ctr"/>
                      <a:r>
                        <a:rPr lang="ja-JP" sz="1200" baseline="0">
                          <a:solidFill>
                            <a:schemeClr val="tx1"/>
                          </a:solidFill>
                        </a:rPr>
                        <a:t>2 (1)</a:t>
                      </a:r>
                    </a:p>
                    <a:p>
                      <a:pPr algn="ctr"/>
                      <a:r>
                        <a:rPr lang="ja-JP" sz="1200" baseline="0">
                          <a:solidFill>
                            <a:schemeClr val="tx1"/>
                          </a:solidFill>
                        </a:rPr>
                        <a:t>3 (1)</a:t>
                      </a:r>
                    </a:p>
                  </a:txBody>
                  <a:tcPr marT="18000" marB="18000"/>
                </a:tc>
                <a:tc>
                  <a:txBody>
                    <a:bodyPr/>
                    <a:lstStyle/>
                    <a:p>
                      <a:pPr algn="l" rtl="0"/>
                      <a:endParaRPr lang="en-GB" sz="1200" dirty="0">
                        <a:solidFill>
                          <a:schemeClr val="tx1"/>
                        </a:solidFill>
                      </a:endParaRPr>
                    </a:p>
                    <a:p>
                      <a:pPr algn="ctr"/>
                      <a:r>
                        <a:rPr lang="ja-JP" sz="1200" dirty="0">
                          <a:solidFill>
                            <a:schemeClr val="tx1"/>
                          </a:solidFill>
                        </a:rPr>
                        <a:t>356 (95</a:t>
                      </a:r>
                      <a:r>
                        <a:rPr lang="ja-JP" sz="1200" baseline="0" dirty="0">
                          <a:solidFill>
                            <a:schemeClr val="tx1"/>
                          </a:solidFill>
                        </a:rPr>
                        <a:t>)</a:t>
                      </a:r>
                    </a:p>
                    <a:p>
                      <a:pPr algn="ctr"/>
                      <a:r>
                        <a:rPr lang="ja-JP" sz="1200" baseline="0" dirty="0">
                          <a:solidFill>
                            <a:schemeClr val="tx1"/>
                          </a:solidFill>
                        </a:rPr>
                        <a:t>2 (1)</a:t>
                      </a:r>
                    </a:p>
                    <a:p>
                      <a:pPr algn="ctr"/>
                      <a:r>
                        <a:rPr lang="ja-JP" sz="1200" baseline="0" dirty="0">
                          <a:solidFill>
                            <a:schemeClr val="tx1"/>
                          </a:solidFill>
                        </a:rPr>
                        <a:t>6 (2) </a:t>
                      </a:r>
                    </a:p>
                    <a:p>
                      <a:pPr algn="ctr"/>
                      <a:r>
                        <a:rPr lang="ja-JP" sz="1200" baseline="0" dirty="0">
                          <a:solidFill>
                            <a:schemeClr val="tx1"/>
                          </a:solidFill>
                        </a:rPr>
                        <a:t>9 (2) </a:t>
                      </a:r>
                    </a:p>
                    <a:p>
                      <a:pPr algn="ctr"/>
                      <a:r>
                        <a:rPr lang="ja-JP" sz="1200" baseline="0" dirty="0">
                          <a:solidFill>
                            <a:schemeClr val="tx1"/>
                          </a:solidFill>
                        </a:rPr>
                        <a:t>0</a:t>
                      </a:r>
                    </a:p>
                  </a:txBody>
                  <a:tcPr marT="18000" marB="18000"/>
                </a:tc>
                <a:tc>
                  <a:txBody>
                    <a:bodyPr/>
                    <a:lstStyle/>
                    <a:p>
                      <a:pPr algn="l" rtl="0"/>
                      <a:endParaRPr lang="en-GB" sz="1200" dirty="0">
                        <a:solidFill>
                          <a:schemeClr val="tx1"/>
                        </a:solidFill>
                      </a:endParaRPr>
                    </a:p>
                    <a:p>
                      <a:pPr algn="ctr"/>
                      <a:r>
                        <a:rPr lang="ja-JP" sz="1200">
                          <a:solidFill>
                            <a:schemeClr val="tx1"/>
                          </a:solidFill>
                        </a:rPr>
                        <a:t>0.121</a:t>
                      </a:r>
                    </a:p>
                  </a:txBody>
                  <a:tcPr marT="18000" marB="18000"/>
                </a:tc>
                <a:extLst>
                  <a:ext uri="{0D108BD9-81ED-4DB2-BD59-A6C34878D82A}">
                    <a16:rowId xmlns:a16="http://schemas.microsoft.com/office/drawing/2014/main" val="4127913121"/>
                  </a:ext>
                </a:extLst>
              </a:tr>
            </a:tbl>
          </a:graphicData>
        </a:graphic>
      </p:graphicFrame>
      <p:graphicFrame>
        <p:nvGraphicFramePr>
          <p:cNvPr id="7" name="Table 6"/>
          <p:cNvGraphicFramePr>
            <a:graphicFrameLocks noGrp="1"/>
          </p:cNvGraphicFramePr>
          <p:nvPr/>
        </p:nvGraphicFramePr>
        <p:xfrm>
          <a:off x="5887571" y="1629083"/>
          <a:ext cx="5600702" cy="3252960"/>
        </p:xfrm>
        <a:graphic>
          <a:graphicData uri="http://schemas.openxmlformats.org/drawingml/2006/table">
            <a:tbl>
              <a:tblPr firstRow="1" bandRow="1">
                <a:tableStyleId>{5202B0CA-FC54-4496-8BCA-5EF66A818D29}</a:tableStyleId>
              </a:tblPr>
              <a:tblGrid>
                <a:gridCol w="1294280">
                  <a:extLst>
                    <a:ext uri="{9D8B030D-6E8A-4147-A177-3AD203B41FA5}">
                      <a16:colId xmlns:a16="http://schemas.microsoft.com/office/drawing/2014/main" val="1411244669"/>
                    </a:ext>
                  </a:extLst>
                </a:gridCol>
                <a:gridCol w="1162049">
                  <a:extLst>
                    <a:ext uri="{9D8B030D-6E8A-4147-A177-3AD203B41FA5}">
                      <a16:colId xmlns:a16="http://schemas.microsoft.com/office/drawing/2014/main" val="198821716"/>
                    </a:ext>
                  </a:extLst>
                </a:gridCol>
                <a:gridCol w="1244975">
                  <a:extLst>
                    <a:ext uri="{9D8B030D-6E8A-4147-A177-3AD203B41FA5}">
                      <a16:colId xmlns:a16="http://schemas.microsoft.com/office/drawing/2014/main" val="1864822337"/>
                    </a:ext>
                  </a:extLst>
                </a:gridCol>
                <a:gridCol w="1112744">
                  <a:extLst>
                    <a:ext uri="{9D8B030D-6E8A-4147-A177-3AD203B41FA5}">
                      <a16:colId xmlns:a16="http://schemas.microsoft.com/office/drawing/2014/main" val="4224142351"/>
                    </a:ext>
                  </a:extLst>
                </a:gridCol>
                <a:gridCol w="786654">
                  <a:extLst>
                    <a:ext uri="{9D8B030D-6E8A-4147-A177-3AD203B41FA5}">
                      <a16:colId xmlns:a16="http://schemas.microsoft.com/office/drawing/2014/main" val="2691776430"/>
                    </a:ext>
                  </a:extLst>
                </a:gridCol>
              </a:tblGrid>
              <a:tr h="207152">
                <a:tc gridSpan="2">
                  <a:txBody>
                    <a:bodyPr/>
                    <a:lstStyle/>
                    <a:p>
                      <a:r>
                        <a:rPr lang="ja-JP" sz="1200">
                          <a:solidFill>
                            <a:schemeClr val="tx2"/>
                          </a:solidFill>
                        </a:rPr>
                        <a:t>外科的切除、</a:t>
                      </a:r>
                      <a:r>
                        <a:rPr lang="ja-JP" sz="1200" baseline="0">
                          <a:solidFill>
                            <a:schemeClr val="tx2"/>
                          </a:solidFill>
                        </a:rPr>
                        <a:t>n (%)</a:t>
                      </a:r>
                    </a:p>
                  </a:txBody>
                  <a:tcPr marT="18000" marB="18000" anchor="ctr"/>
                </a:tc>
                <a:tc hMerge="1">
                  <a:txBody>
                    <a:bodyPr/>
                    <a:lstStyle/>
                    <a:p>
                      <a:endParaRPr lang="en-GB"/>
                    </a:p>
                  </a:txBody>
                  <a:tcPr/>
                </a:tc>
                <a:tc>
                  <a:txBody>
                    <a:bodyPr/>
                    <a:lstStyle/>
                    <a:p>
                      <a:pPr algn="ctr"/>
                      <a:r>
                        <a:rPr lang="ja-JP" sz="1200" b="1">
                          <a:solidFill>
                            <a:schemeClr val="tx2"/>
                          </a:solidFill>
                        </a:rPr>
                        <a:t>周術期 (n=366)</a:t>
                      </a:r>
                    </a:p>
                  </a:txBody>
                  <a:tcPr marT="18000" marB="18000">
                    <a:solidFill>
                      <a:schemeClr val="bg2"/>
                    </a:solidFill>
                  </a:tcPr>
                </a:tc>
                <a:tc>
                  <a:txBody>
                    <a:bodyPr/>
                    <a:lstStyle/>
                    <a:p>
                      <a:pPr algn="ctr"/>
                      <a:r>
                        <a:rPr lang="ja-JP" sz="1200" b="1">
                          <a:solidFill>
                            <a:schemeClr val="tx2"/>
                          </a:solidFill>
                        </a:rPr>
                        <a:t>SoC (n=373)</a:t>
                      </a:r>
                    </a:p>
                  </a:txBody>
                  <a:tcPr marT="18000" marB="18000">
                    <a:solidFill>
                      <a:schemeClr val="bg2"/>
                    </a:solidFill>
                  </a:tcPr>
                </a:tc>
                <a:tc>
                  <a:txBody>
                    <a:bodyPr/>
                    <a:lstStyle/>
                    <a:p>
                      <a:pPr algn="ctr"/>
                      <a:r>
                        <a:rPr lang="ja-JP" sz="1200" b="1">
                          <a:solidFill>
                            <a:schemeClr val="tx2"/>
                          </a:solidFill>
                        </a:rPr>
                        <a:t>P値</a:t>
                      </a:r>
                    </a:p>
                  </a:txBody>
                  <a:tcPr marT="18000" marB="18000" anchor="ctr">
                    <a:solidFill>
                      <a:schemeClr val="bg2"/>
                    </a:solidFill>
                  </a:tcPr>
                </a:tc>
                <a:extLst>
                  <a:ext uri="{0D108BD9-81ED-4DB2-BD59-A6C34878D82A}">
                    <a16:rowId xmlns:a16="http://schemas.microsoft.com/office/drawing/2014/main" val="2078810786"/>
                  </a:ext>
                </a:extLst>
              </a:tr>
              <a:tr h="0">
                <a:tc>
                  <a:txBody>
                    <a:bodyPr/>
                    <a:lstStyle/>
                    <a:p>
                      <a:r>
                        <a:rPr lang="ja-JP" sz="1200" noProof="0">
                          <a:solidFill>
                            <a:schemeClr val="tx1"/>
                          </a:solidFill>
                        </a:rPr>
                        <a:t>pT ステージ</a:t>
                      </a:r>
                    </a:p>
                  </a:txBody>
                  <a:tcPr marT="18000" marB="18000"/>
                </a:tc>
                <a:tc>
                  <a:txBody>
                    <a:bodyPr/>
                    <a:lstStyle/>
                    <a:p>
                      <a:pPr marL="0" indent="0"/>
                      <a:r>
                        <a:rPr lang="ja-JP" sz="1200" noProof="0">
                          <a:solidFill>
                            <a:schemeClr val="tx1"/>
                          </a:solidFill>
                        </a:rPr>
                        <a:t>pT0</a:t>
                      </a:r>
                    </a:p>
                    <a:p>
                      <a:pPr marL="0" indent="0"/>
                      <a:r>
                        <a:rPr lang="ja-JP" sz="1200" noProof="0">
                          <a:solidFill>
                            <a:schemeClr val="tx1"/>
                          </a:solidFill>
                        </a:rPr>
                        <a:t>pTis</a:t>
                      </a:r>
                    </a:p>
                    <a:p>
                      <a:pPr marL="0" indent="0"/>
                      <a:r>
                        <a:rPr lang="ja-JP" sz="1200" noProof="0">
                          <a:solidFill>
                            <a:schemeClr val="tx1"/>
                          </a:solidFill>
                        </a:rPr>
                        <a:t>pT1</a:t>
                      </a:r>
                    </a:p>
                    <a:p>
                      <a:pPr marL="0" indent="0"/>
                      <a:r>
                        <a:rPr lang="ja-JP" sz="1200" noProof="0">
                          <a:solidFill>
                            <a:schemeClr val="tx1"/>
                          </a:solidFill>
                        </a:rPr>
                        <a:t>pT2</a:t>
                      </a:r>
                    </a:p>
                    <a:p>
                      <a:pPr marL="0" indent="0"/>
                      <a:r>
                        <a:rPr lang="ja-JP" sz="1200" noProof="0">
                          <a:solidFill>
                            <a:schemeClr val="tx1"/>
                          </a:solidFill>
                        </a:rPr>
                        <a:t>pT3</a:t>
                      </a:r>
                    </a:p>
                    <a:p>
                      <a:pPr marL="0" indent="0"/>
                      <a:r>
                        <a:rPr lang="ja-JP" sz="1200" noProof="0">
                          <a:solidFill>
                            <a:schemeClr val="tx1"/>
                          </a:solidFill>
                        </a:rPr>
                        <a:t>pT4</a:t>
                      </a:r>
                    </a:p>
                  </a:txBody>
                  <a:tcPr marT="18000" marB="18000"/>
                </a:tc>
                <a:tc>
                  <a:txBody>
                    <a:bodyPr/>
                    <a:lstStyle/>
                    <a:p>
                      <a:pPr algn="ctr"/>
                      <a:r>
                        <a:rPr lang="ja-JP" sz="1200">
                          <a:solidFill>
                            <a:schemeClr val="tx1"/>
                          </a:solidFill>
                        </a:rPr>
                        <a:t>29 (8)</a:t>
                      </a:r>
                    </a:p>
                    <a:p>
                      <a:pPr algn="ctr"/>
                      <a:r>
                        <a:rPr lang="ja-JP" sz="1200">
                          <a:solidFill>
                            <a:schemeClr val="tx1"/>
                          </a:solidFill>
                        </a:rPr>
                        <a:t>1 (1)</a:t>
                      </a:r>
                    </a:p>
                    <a:p>
                      <a:pPr algn="ctr"/>
                      <a:r>
                        <a:rPr lang="ja-JP" sz="1200">
                          <a:solidFill>
                            <a:schemeClr val="tx1"/>
                          </a:solidFill>
                        </a:rPr>
                        <a:t>7 (2)</a:t>
                      </a:r>
                    </a:p>
                    <a:p>
                      <a:pPr algn="ctr"/>
                      <a:r>
                        <a:rPr lang="ja-JP" sz="1200">
                          <a:solidFill>
                            <a:schemeClr val="tx1"/>
                          </a:solidFill>
                        </a:rPr>
                        <a:t>45 (12)</a:t>
                      </a:r>
                    </a:p>
                    <a:p>
                      <a:pPr algn="ctr"/>
                      <a:r>
                        <a:rPr lang="ja-JP" sz="1200">
                          <a:solidFill>
                            <a:schemeClr val="tx1"/>
                          </a:solidFill>
                        </a:rPr>
                        <a:t>243 (66)</a:t>
                      </a:r>
                    </a:p>
                    <a:p>
                      <a:pPr algn="ctr"/>
                      <a:r>
                        <a:rPr lang="ja-JP" sz="1200">
                          <a:solidFill>
                            <a:schemeClr val="tx1"/>
                          </a:solidFill>
                        </a:rPr>
                        <a:t>38 (10)</a:t>
                      </a:r>
                    </a:p>
                  </a:txBody>
                  <a:tcPr marT="18000" marB="18000"/>
                </a:tc>
                <a:tc>
                  <a:txBody>
                    <a:bodyPr/>
                    <a:lstStyle/>
                    <a:p>
                      <a:pPr algn="ctr"/>
                      <a:r>
                        <a:rPr lang="ja-JP" sz="1200">
                          <a:solidFill>
                            <a:schemeClr val="tx1"/>
                          </a:solidFill>
                        </a:rPr>
                        <a:t>0</a:t>
                      </a:r>
                    </a:p>
                    <a:p>
                      <a:pPr algn="ctr"/>
                      <a:r>
                        <a:rPr lang="ja-JP" sz="1200">
                          <a:solidFill>
                            <a:schemeClr val="tx1"/>
                          </a:solidFill>
                        </a:rPr>
                        <a:t>0</a:t>
                      </a:r>
                    </a:p>
                    <a:p>
                      <a:pPr algn="ctr"/>
                      <a:r>
                        <a:rPr lang="ja-JP" sz="1200">
                          <a:solidFill>
                            <a:schemeClr val="tx1"/>
                          </a:solidFill>
                        </a:rPr>
                        <a:t>0</a:t>
                      </a:r>
                    </a:p>
                    <a:p>
                      <a:pPr algn="ctr"/>
                      <a:r>
                        <a:rPr lang="ja-JP" sz="1200">
                          <a:solidFill>
                            <a:schemeClr val="tx1"/>
                          </a:solidFill>
                        </a:rPr>
                        <a:t>22 (6)</a:t>
                      </a:r>
                    </a:p>
                    <a:p>
                      <a:pPr algn="ctr"/>
                      <a:r>
                        <a:rPr lang="ja-JP" sz="1200">
                          <a:solidFill>
                            <a:schemeClr val="tx1"/>
                          </a:solidFill>
                        </a:rPr>
                        <a:t>276 (74)</a:t>
                      </a:r>
                    </a:p>
                    <a:p>
                      <a:pPr algn="ctr"/>
                      <a:r>
                        <a:rPr lang="ja-JP" sz="1200">
                          <a:solidFill>
                            <a:schemeClr val="tx1"/>
                          </a:solidFill>
                        </a:rPr>
                        <a:t>75 (20)</a:t>
                      </a:r>
                    </a:p>
                  </a:txBody>
                  <a:tcPr marT="18000" marB="18000"/>
                </a:tc>
                <a:tc>
                  <a:txBody>
                    <a:bodyPr/>
                    <a:lstStyle/>
                    <a:p>
                      <a:pPr algn="ctr"/>
                      <a:r>
                        <a:rPr lang="ja-JP" sz="1200">
                          <a:solidFill>
                            <a:schemeClr val="tx1"/>
                          </a:solidFill>
                        </a:rPr>
                        <a:t>&lt;0.001</a:t>
                      </a:r>
                    </a:p>
                  </a:txBody>
                  <a:tcPr marT="18000" marB="18000"/>
                </a:tc>
                <a:extLst>
                  <a:ext uri="{0D108BD9-81ED-4DB2-BD59-A6C34878D82A}">
                    <a16:rowId xmlns:a16="http://schemas.microsoft.com/office/drawing/2014/main" val="77470655"/>
                  </a:ext>
                </a:extLst>
              </a:tr>
              <a:tr h="207152">
                <a:tc>
                  <a:txBody>
                    <a:bodyPr/>
                    <a:lstStyle/>
                    <a:p>
                      <a:r>
                        <a:rPr lang="ja-JP" sz="1200" noProof="0">
                          <a:solidFill>
                            <a:schemeClr val="tx1"/>
                          </a:solidFill>
                        </a:rPr>
                        <a:t>pN ステージ</a:t>
                      </a:r>
                    </a:p>
                  </a:txBody>
                  <a:tcPr marT="18000" marB="18000"/>
                </a:tc>
                <a:tc>
                  <a:txBody>
                    <a:bodyPr/>
                    <a:lstStyle/>
                    <a:p>
                      <a:pPr marL="0" indent="0"/>
                      <a:r>
                        <a:rPr lang="ja-JP" sz="1200" noProof="0">
                          <a:solidFill>
                            <a:schemeClr val="tx1"/>
                          </a:solidFill>
                        </a:rPr>
                        <a:t>pN0</a:t>
                      </a:r>
                    </a:p>
                    <a:p>
                      <a:pPr marL="0" indent="0"/>
                      <a:r>
                        <a:rPr lang="ja-JP" sz="1200" noProof="0">
                          <a:solidFill>
                            <a:schemeClr val="tx1"/>
                          </a:solidFill>
                        </a:rPr>
                        <a:t>pN1</a:t>
                      </a:r>
                    </a:p>
                    <a:p>
                      <a:pPr marL="0" indent="0"/>
                      <a:r>
                        <a:rPr lang="ja-JP" sz="1200" noProof="0">
                          <a:solidFill>
                            <a:schemeClr val="tx1"/>
                          </a:solidFill>
                        </a:rPr>
                        <a:t>pN2</a:t>
                      </a:r>
                    </a:p>
                  </a:txBody>
                  <a:tcPr marT="18000" marB="18000"/>
                </a:tc>
                <a:tc>
                  <a:txBody>
                    <a:bodyPr/>
                    <a:lstStyle/>
                    <a:p>
                      <a:pPr algn="ctr"/>
                      <a:r>
                        <a:rPr lang="ja-JP" sz="1200">
                          <a:solidFill>
                            <a:schemeClr val="tx1"/>
                          </a:solidFill>
                        </a:rPr>
                        <a:t>249 (69)</a:t>
                      </a:r>
                    </a:p>
                    <a:p>
                      <a:pPr algn="ctr"/>
                      <a:r>
                        <a:rPr lang="ja-JP" sz="1200">
                          <a:solidFill>
                            <a:schemeClr val="tx1"/>
                          </a:solidFill>
                        </a:rPr>
                        <a:t>88 (24)</a:t>
                      </a:r>
                    </a:p>
                    <a:p>
                      <a:pPr algn="ctr"/>
                      <a:r>
                        <a:rPr lang="ja-JP" sz="1200">
                          <a:solidFill>
                            <a:schemeClr val="tx1"/>
                          </a:solidFill>
                        </a:rPr>
                        <a:t>26 (7)</a:t>
                      </a:r>
                    </a:p>
                  </a:txBody>
                  <a:tcPr marT="18000" marB="18000"/>
                </a:tc>
                <a:tc>
                  <a:txBody>
                    <a:bodyPr/>
                    <a:lstStyle/>
                    <a:p>
                      <a:pPr algn="ctr"/>
                      <a:r>
                        <a:rPr lang="ja-JP" sz="1200">
                          <a:solidFill>
                            <a:schemeClr val="tx1"/>
                          </a:solidFill>
                        </a:rPr>
                        <a:t>200 (54)</a:t>
                      </a:r>
                    </a:p>
                    <a:p>
                      <a:pPr algn="ctr"/>
                      <a:r>
                        <a:rPr lang="ja-JP" sz="1200">
                          <a:solidFill>
                            <a:schemeClr val="tx1"/>
                          </a:solidFill>
                        </a:rPr>
                        <a:t>129 (35</a:t>
                      </a:r>
                      <a:r>
                        <a:rPr lang="ja-JP" sz="1200" baseline="0">
                          <a:solidFill>
                            <a:schemeClr val="tx1"/>
                          </a:solidFill>
                        </a:rPr>
                        <a:t>)</a:t>
                      </a:r>
                    </a:p>
                    <a:p>
                      <a:pPr algn="ctr"/>
                      <a:r>
                        <a:rPr lang="ja-JP" sz="1200" baseline="0">
                          <a:solidFill>
                            <a:schemeClr val="tx1"/>
                          </a:solidFill>
                        </a:rPr>
                        <a:t>44 (12)</a:t>
                      </a:r>
                    </a:p>
                  </a:txBody>
                  <a:tcPr marT="18000" marB="18000"/>
                </a:tc>
                <a:tc>
                  <a:txBody>
                    <a:bodyPr/>
                    <a:lstStyle/>
                    <a:p>
                      <a:pPr algn="ctr"/>
                      <a:r>
                        <a:rPr lang="ja-JP" sz="1200">
                          <a:solidFill>
                            <a:schemeClr val="tx1"/>
                          </a:solidFill>
                        </a:rPr>
                        <a:t>&lt;0.001</a:t>
                      </a:r>
                    </a:p>
                  </a:txBody>
                  <a:tcPr marT="18000" marB="18000"/>
                </a:tc>
                <a:extLst>
                  <a:ext uri="{0D108BD9-81ED-4DB2-BD59-A6C34878D82A}">
                    <a16:rowId xmlns:a16="http://schemas.microsoft.com/office/drawing/2014/main" val="4127913121"/>
                  </a:ext>
                </a:extLst>
              </a:tr>
              <a:tr h="207152">
                <a:tc>
                  <a:txBody>
                    <a:bodyPr/>
                    <a:lstStyle/>
                    <a:p>
                      <a:r>
                        <a:rPr lang="ja-JP" sz="1200" noProof="0">
                          <a:solidFill>
                            <a:schemeClr val="tx1"/>
                          </a:solidFill>
                        </a:rPr>
                        <a:t>進行</a:t>
                      </a:r>
                      <a:r>
                        <a:rPr lang="ja-JP" sz="1200" baseline="0" noProof="0">
                          <a:solidFill>
                            <a:schemeClr val="tx1"/>
                          </a:solidFill>
                        </a:rPr>
                        <a:t>度</a:t>
                      </a:r>
                    </a:p>
                  </a:txBody>
                  <a:tcPr marT="18000" marB="18000"/>
                </a:tc>
                <a:tc>
                  <a:txBody>
                    <a:bodyPr/>
                    <a:lstStyle/>
                    <a:p>
                      <a:pPr marL="0" indent="0"/>
                      <a:r>
                        <a:rPr lang="ja-JP" sz="1200" noProof="0">
                          <a:solidFill>
                            <a:schemeClr val="tx1"/>
                          </a:solidFill>
                        </a:rPr>
                        <a:t>T0N0M0</a:t>
                      </a:r>
                    </a:p>
                    <a:p>
                      <a:pPr marL="0" indent="0"/>
                      <a:r>
                        <a:rPr lang="ja-JP" sz="1200" noProof="0">
                          <a:solidFill>
                            <a:schemeClr val="tx1"/>
                          </a:solidFill>
                        </a:rPr>
                        <a:t>TisN0M0</a:t>
                      </a:r>
                    </a:p>
                    <a:p>
                      <a:pPr marL="0" indent="0"/>
                      <a:r>
                        <a:rPr lang="ja-JP" sz="1200" noProof="0">
                          <a:solidFill>
                            <a:schemeClr val="tx1"/>
                          </a:solidFill>
                        </a:rPr>
                        <a:t>I</a:t>
                      </a:r>
                    </a:p>
                    <a:p>
                      <a:pPr marL="0" indent="0"/>
                      <a:r>
                        <a:rPr lang="ja-JP" sz="1200" noProof="0">
                          <a:solidFill>
                            <a:schemeClr val="tx1"/>
                          </a:solidFill>
                        </a:rPr>
                        <a:t>II</a:t>
                      </a:r>
                    </a:p>
                    <a:p>
                      <a:pPr marL="180975" indent="0"/>
                      <a:r>
                        <a:rPr lang="ja-JP" sz="1200" noProof="0">
                          <a:solidFill>
                            <a:schemeClr val="tx1"/>
                          </a:solidFill>
                        </a:rPr>
                        <a:t>高リスク II</a:t>
                      </a:r>
                    </a:p>
                    <a:p>
                      <a:pPr marL="0" indent="0"/>
                      <a:r>
                        <a:rPr lang="ja-JP" sz="1200" noProof="0">
                          <a:solidFill>
                            <a:schemeClr val="tx1"/>
                          </a:solidFill>
                        </a:rPr>
                        <a:t>III</a:t>
                      </a:r>
                    </a:p>
                    <a:p>
                      <a:pPr marL="0" indent="0"/>
                      <a:r>
                        <a:rPr lang="ja-JP" sz="1200" noProof="0">
                          <a:solidFill>
                            <a:schemeClr val="tx1"/>
                          </a:solidFill>
                        </a:rPr>
                        <a:t>IV</a:t>
                      </a:r>
                    </a:p>
                  </a:txBody>
                  <a:tcPr marT="18000" marB="18000"/>
                </a:tc>
                <a:tc>
                  <a:txBody>
                    <a:bodyPr/>
                    <a:lstStyle/>
                    <a:p>
                      <a:pPr algn="ctr"/>
                      <a:r>
                        <a:rPr lang="ja-JP" sz="1200">
                          <a:solidFill>
                            <a:schemeClr val="tx1"/>
                          </a:solidFill>
                        </a:rPr>
                        <a:t>27 (7)</a:t>
                      </a:r>
                    </a:p>
                    <a:p>
                      <a:pPr algn="ctr"/>
                      <a:r>
                        <a:rPr lang="ja-JP" sz="1200">
                          <a:solidFill>
                            <a:schemeClr val="tx1"/>
                          </a:solidFill>
                        </a:rPr>
                        <a:t>1 (1)</a:t>
                      </a:r>
                    </a:p>
                    <a:p>
                      <a:pPr algn="ctr"/>
                      <a:r>
                        <a:rPr lang="ja-JP" sz="1200">
                          <a:solidFill>
                            <a:schemeClr val="tx1"/>
                          </a:solidFill>
                        </a:rPr>
                        <a:t>42 (12)</a:t>
                      </a:r>
                    </a:p>
                    <a:p>
                      <a:pPr algn="ctr"/>
                      <a:r>
                        <a:rPr lang="ja-JP" sz="1200">
                          <a:solidFill>
                            <a:schemeClr val="tx1"/>
                          </a:solidFill>
                        </a:rPr>
                        <a:t>179 (48)</a:t>
                      </a:r>
                    </a:p>
                    <a:p>
                      <a:pPr algn="ctr"/>
                      <a:r>
                        <a:rPr lang="ja-JP" sz="1200">
                          <a:solidFill>
                            <a:schemeClr val="tx1"/>
                          </a:solidFill>
                        </a:rPr>
                        <a:t>59 (16)</a:t>
                      </a:r>
                    </a:p>
                    <a:p>
                      <a:pPr algn="ctr"/>
                      <a:r>
                        <a:rPr lang="ja-JP" sz="1200">
                          <a:solidFill>
                            <a:schemeClr val="tx1"/>
                          </a:solidFill>
                        </a:rPr>
                        <a:t>110 (30)</a:t>
                      </a:r>
                    </a:p>
                    <a:p>
                      <a:pPr algn="ctr"/>
                      <a:r>
                        <a:rPr lang="ja-JP" sz="1200">
                          <a:solidFill>
                            <a:schemeClr val="tx1"/>
                          </a:solidFill>
                        </a:rPr>
                        <a:t>4 (1)</a:t>
                      </a:r>
                    </a:p>
                  </a:txBody>
                  <a:tcPr marT="18000" marB="18000"/>
                </a:tc>
                <a:tc>
                  <a:txBody>
                    <a:bodyPr/>
                    <a:lstStyle/>
                    <a:p>
                      <a:pPr algn="ctr"/>
                      <a:r>
                        <a:rPr lang="ja-JP" sz="1200" baseline="0">
                          <a:solidFill>
                            <a:schemeClr val="tx1"/>
                          </a:solidFill>
                        </a:rPr>
                        <a:t>0</a:t>
                      </a:r>
                    </a:p>
                    <a:p>
                      <a:pPr algn="ctr"/>
                      <a:r>
                        <a:rPr lang="ja-JP" sz="1200" baseline="0">
                          <a:solidFill>
                            <a:schemeClr val="tx1"/>
                          </a:solidFill>
                        </a:rPr>
                        <a:t>0</a:t>
                      </a:r>
                    </a:p>
                    <a:p>
                      <a:pPr algn="ctr"/>
                      <a:r>
                        <a:rPr lang="ja-JP" sz="1200" baseline="0">
                          <a:solidFill>
                            <a:schemeClr val="tx1"/>
                          </a:solidFill>
                        </a:rPr>
                        <a:t>16 (4)</a:t>
                      </a:r>
                    </a:p>
                    <a:p>
                      <a:pPr algn="ctr"/>
                      <a:r>
                        <a:rPr lang="ja-JP" sz="1200" baseline="0">
                          <a:solidFill>
                            <a:schemeClr val="tx1"/>
                          </a:solidFill>
                        </a:rPr>
                        <a:t>180 (48)</a:t>
                      </a:r>
                    </a:p>
                    <a:p>
                      <a:pPr algn="ctr"/>
                      <a:r>
                        <a:rPr lang="ja-JP" sz="1200" baseline="0">
                          <a:solidFill>
                            <a:schemeClr val="tx1"/>
                          </a:solidFill>
                        </a:rPr>
                        <a:t>82 (22)</a:t>
                      </a:r>
                    </a:p>
                    <a:p>
                      <a:pPr algn="ctr"/>
                      <a:r>
                        <a:rPr lang="ja-JP" sz="1200" baseline="0">
                          <a:solidFill>
                            <a:schemeClr val="tx1"/>
                          </a:solidFill>
                        </a:rPr>
                        <a:t>164 (44)</a:t>
                      </a:r>
                    </a:p>
                    <a:p>
                      <a:pPr algn="ctr"/>
                      <a:r>
                        <a:rPr lang="ja-JP" sz="1200" baseline="0">
                          <a:solidFill>
                            <a:schemeClr val="tx1"/>
                          </a:solidFill>
                        </a:rPr>
                        <a:t>13 (3)</a:t>
                      </a:r>
                    </a:p>
                  </a:txBody>
                  <a:tcPr marT="18000" marB="18000"/>
                </a:tc>
                <a:tc>
                  <a:txBody>
                    <a:bodyPr/>
                    <a:lstStyle/>
                    <a:p>
                      <a:pPr algn="ctr"/>
                      <a:r>
                        <a:rPr lang="ja-JP" sz="1200">
                          <a:solidFill>
                            <a:schemeClr val="tx1"/>
                          </a:solidFill>
                        </a:rPr>
                        <a:t>&lt;0.001</a:t>
                      </a:r>
                    </a:p>
                  </a:txBody>
                  <a:tcPr marT="18000" marB="18000"/>
                </a:tc>
                <a:extLst>
                  <a:ext uri="{0D108BD9-81ED-4DB2-BD59-A6C34878D82A}">
                    <a16:rowId xmlns:a16="http://schemas.microsoft.com/office/drawing/2014/main" val="744968085"/>
                  </a:ext>
                </a:extLst>
              </a:tr>
            </a:tbl>
          </a:graphicData>
        </a:graphic>
      </p:graphicFrame>
    </p:spTree>
    <p:extLst>
      <p:ext uri="{BB962C8B-B14F-4D97-AF65-F5344CB8AC3E}">
        <p14:creationId xmlns:p14="http://schemas.microsoft.com/office/powerpoint/2010/main" val="34891421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dirty="0"/>
              <a:t>3504：STRATEGIC-1: 切除不能な野生型KRAS/NRAS/BRAF転移性結腸直腸がんにおける多ライン療法試験－ GERCOR-PRODIGE無作為化非盲検第III相試験</a:t>
            </a:r>
            <a:r>
              <a:rPr lang="en-GB" altLang="ja-JP" dirty="0"/>
              <a:t> – </a:t>
            </a:r>
            <a:r>
              <a:rPr lang="ja-JP" dirty="0"/>
              <a:t>Chibaudel B, et al</a:t>
            </a:r>
          </a:p>
        </p:txBody>
      </p:sp>
      <p:sp>
        <p:nvSpPr>
          <p:cNvPr id="22" name="Content Placeholder 2"/>
          <p:cNvSpPr>
            <a:spLocks noGrp="1"/>
          </p:cNvSpPr>
          <p:nvPr>
            <p:ph idx="1"/>
          </p:nvPr>
        </p:nvSpPr>
        <p:spPr>
          <a:xfrm>
            <a:off x="486833" y="1254035"/>
            <a:ext cx="11336572" cy="4746172"/>
          </a:xfrm>
        </p:spPr>
        <p:txBody>
          <a:bodyPr/>
          <a:lstStyle/>
          <a:p>
            <a:pPr marL="0" indent="0">
              <a:buNone/>
            </a:pPr>
            <a:r>
              <a:rPr lang="ja-JP" b="1"/>
              <a:t>研究目的</a:t>
            </a:r>
          </a:p>
          <a:p>
            <a:r>
              <a:rPr lang="ja-JP"/>
              <a:t>第3相STRATEGIC -1臨床試験において、切除不能なKRAS/NRAS/BRAF WT mCRC患者における複数の治療ラインの有効性と安全性を評価する</a:t>
            </a:r>
          </a:p>
        </p:txBody>
      </p:sp>
      <p:sp>
        <p:nvSpPr>
          <p:cNvPr id="23" name="Text Placeholder 4"/>
          <p:cNvSpPr>
            <a:spLocks noGrp="1"/>
          </p:cNvSpPr>
          <p:nvPr>
            <p:ph type="body" sz="quarter" idx="11"/>
          </p:nvPr>
        </p:nvSpPr>
        <p:spPr>
          <a:xfrm>
            <a:off x="6197601" y="6096001"/>
            <a:ext cx="5507567" cy="487363"/>
          </a:xfrm>
        </p:spPr>
        <p:txBody>
          <a:bodyPr/>
          <a:lstStyle/>
          <a:p>
            <a:r>
              <a:rPr lang="ja-JP"/>
              <a:t>Chibaudel B, et al.J Clin Oncol 2022;40(suppl):abstr 3504</a:t>
            </a:r>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疾患制御期間 (DDC)</a:t>
            </a:r>
          </a:p>
        </p:txBody>
      </p:sp>
      <p:sp>
        <p:nvSpPr>
          <p:cNvPr id="25" name="Oval 14"/>
          <p:cNvSpPr>
            <a:spLocks noChangeArrowheads="1"/>
          </p:cNvSpPr>
          <p:nvPr/>
        </p:nvSpPr>
        <p:spPr bwMode="auto">
          <a:xfrm>
            <a:off x="3755211" y="359484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a:p>
            <a:pPr algn="ctr">
              <a:defRPr/>
            </a:pPr>
            <a:r>
              <a:rPr lang="ja-JP" sz="1600" b="1">
                <a:solidFill>
                  <a:srgbClr val="043882"/>
                </a:solidFill>
                <a:ea typeface="SimSun" pitchFamily="2" charset="-122"/>
              </a:rPr>
              <a:t>1:1</a:t>
            </a:r>
          </a:p>
        </p:txBody>
      </p:sp>
      <p:cxnSp>
        <p:nvCxnSpPr>
          <p:cNvPr id="26" name="AutoShape 15"/>
          <p:cNvCxnSpPr>
            <a:cxnSpLocks noChangeShapeType="1"/>
            <a:stCxn id="25" idx="0"/>
            <a:endCxn id="28" idx="1"/>
          </p:cNvCxnSpPr>
          <p:nvPr/>
        </p:nvCxnSpPr>
        <p:spPr bwMode="auto">
          <a:xfrm rot="5400000" flipH="1" flipV="1">
            <a:off x="3974675" y="3068297"/>
            <a:ext cx="598879" cy="454210"/>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a:off x="3489665" y="3886941"/>
            <a:ext cx="265546" cy="0"/>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4501219" y="2524826"/>
            <a:ext cx="226534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FOLFIRI-</a:t>
            </a:r>
            <a:br>
              <a:rPr lang="ja-JP">
                <a:solidFill>
                  <a:srgbClr val="FFFFFF"/>
                </a:solidFill>
                <a:ea typeface="SimSun" pitchFamily="2" charset="-122"/>
              </a:rPr>
            </a:br>
            <a:r>
              <a:rPr lang="ja-JP">
                <a:solidFill>
                  <a:srgbClr val="FFFFFF"/>
                </a:solidFill>
                <a:ea typeface="SimSun" pitchFamily="2" charset="-122"/>
              </a:rPr>
              <a:t>セツキシマブ</a:t>
            </a:r>
            <a:br>
              <a:rPr lang="ja-JP">
                <a:solidFill>
                  <a:srgbClr val="FFFFFF"/>
                </a:solidFill>
                <a:ea typeface="SimSun" pitchFamily="2" charset="-122"/>
              </a:rPr>
            </a:br>
            <a:r>
              <a:rPr lang="ja-JP">
                <a:solidFill>
                  <a:srgbClr val="FFFFFF"/>
                </a:solidFill>
                <a:ea typeface="SimSun" pitchFamily="2" charset="-122"/>
              </a:rPr>
              <a:t>(n=131)</a:t>
            </a:r>
          </a:p>
        </p:txBody>
      </p:sp>
      <p:sp>
        <p:nvSpPr>
          <p:cNvPr id="29" name="AutoShape 9"/>
          <p:cNvSpPr>
            <a:spLocks noChangeArrowheads="1"/>
          </p:cNvSpPr>
          <p:nvPr/>
        </p:nvSpPr>
        <p:spPr bwMode="auto">
          <a:xfrm>
            <a:off x="315846" y="2918727"/>
            <a:ext cx="3173819"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切除不能なmCRC</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KRAS/NRAS/BRAF WT</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未治療 </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ECOG PS 0-2</a:t>
            </a:r>
          </a:p>
          <a:p>
            <a:pPr defTabSz="892175" eaLnBrk="0" hangingPunct="0">
              <a:spcAft>
                <a:spcPct val="30000"/>
              </a:spcAft>
              <a:defRPr/>
            </a:pPr>
            <a:r>
              <a:rPr lang="ja-JP" sz="1600">
                <a:solidFill>
                  <a:srgbClr val="FFFFFF"/>
                </a:solidFill>
                <a:ea typeface="SimSun" pitchFamily="2" charset="-122"/>
              </a:rPr>
              <a:t>(n=263)</a:t>
            </a:r>
          </a:p>
        </p:txBody>
      </p:sp>
      <p:cxnSp>
        <p:nvCxnSpPr>
          <p:cNvPr id="30" name="AutoShape 16"/>
          <p:cNvCxnSpPr>
            <a:cxnSpLocks noChangeShapeType="1"/>
            <a:stCxn id="25" idx="4"/>
            <a:endCxn id="32" idx="1"/>
          </p:cNvCxnSpPr>
          <p:nvPr/>
        </p:nvCxnSpPr>
        <p:spPr bwMode="auto">
          <a:xfrm rot="16200000" flipH="1">
            <a:off x="3960362" y="4265687"/>
            <a:ext cx="627502" cy="454209"/>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OS、TFS、PFS、RR、HRQoL、安全性</a:t>
            </a:r>
          </a:p>
        </p:txBody>
      </p:sp>
      <p:sp>
        <p:nvSpPr>
          <p:cNvPr id="32" name="AutoShape 8"/>
          <p:cNvSpPr>
            <a:spLocks noChangeArrowheads="1"/>
          </p:cNvSpPr>
          <p:nvPr/>
        </p:nvSpPr>
        <p:spPr bwMode="auto">
          <a:xfrm>
            <a:off x="4501218" y="4335407"/>
            <a:ext cx="2265347"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t>OPTIMOX-ベバシズマブ*</a:t>
            </a:r>
            <a:br>
              <a:rPr lang="ja-JP"/>
            </a:br>
            <a:r>
              <a:rPr lang="ja-JP"/>
              <a:t>(n=132)</a:t>
            </a:r>
          </a:p>
        </p:txBody>
      </p:sp>
      <p:sp>
        <p:nvSpPr>
          <p:cNvPr id="15" name="AutoShape 12"/>
          <p:cNvSpPr>
            <a:spLocks noChangeArrowheads="1"/>
          </p:cNvSpPr>
          <p:nvPr/>
        </p:nvSpPr>
        <p:spPr bwMode="auto">
          <a:xfrm>
            <a:off x="7053670" y="2524826"/>
            <a:ext cx="2267690"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FOLFOX-ベバシズマブ</a:t>
            </a:r>
          </a:p>
        </p:txBody>
      </p:sp>
      <p:cxnSp>
        <p:nvCxnSpPr>
          <p:cNvPr id="16" name="AutoShape 21"/>
          <p:cNvCxnSpPr>
            <a:cxnSpLocks noChangeShapeType="1"/>
            <a:stCxn id="28" idx="3"/>
            <a:endCxn id="15" idx="1"/>
          </p:cNvCxnSpPr>
          <p:nvPr/>
        </p:nvCxnSpPr>
        <p:spPr bwMode="auto">
          <a:xfrm>
            <a:off x="6766565" y="2995962"/>
            <a:ext cx="287105" cy="0"/>
          </a:xfrm>
          <a:prstGeom prst="straightConnector1">
            <a:avLst/>
          </a:prstGeom>
          <a:noFill/>
          <a:ln w="57150">
            <a:solidFill>
              <a:schemeClr val="bg2">
                <a:lumMod val="60000"/>
                <a:lumOff val="40000"/>
              </a:schemeClr>
            </a:solidFill>
            <a:round/>
            <a:headEnd/>
            <a:tailEnd type="triangle" w="med" len="med"/>
          </a:ln>
        </p:spPr>
      </p:cxnSp>
      <p:cxnSp>
        <p:nvCxnSpPr>
          <p:cNvPr id="33" name="AutoShape 21"/>
          <p:cNvCxnSpPr>
            <a:cxnSpLocks noChangeShapeType="1"/>
            <a:stCxn id="32" idx="3"/>
            <a:endCxn id="40" idx="1"/>
          </p:cNvCxnSpPr>
          <p:nvPr/>
        </p:nvCxnSpPr>
        <p:spPr bwMode="auto">
          <a:xfrm>
            <a:off x="6766565" y="4806543"/>
            <a:ext cx="287105" cy="0"/>
          </a:xfrm>
          <a:prstGeom prst="straightConnector1">
            <a:avLst/>
          </a:prstGeom>
          <a:noFill/>
          <a:ln w="57150">
            <a:solidFill>
              <a:schemeClr val="bg2">
                <a:lumMod val="60000"/>
                <a:lumOff val="40000"/>
              </a:schemeClr>
            </a:solidFill>
            <a:round/>
            <a:headEnd/>
            <a:tailEnd type="triangle" w="med" len="med"/>
          </a:ln>
        </p:spPr>
      </p:cxnSp>
      <p:sp>
        <p:nvSpPr>
          <p:cNvPr id="11" name="Rectangle 10"/>
          <p:cNvSpPr/>
          <p:nvPr/>
        </p:nvSpPr>
        <p:spPr>
          <a:xfrm>
            <a:off x="3348657" y="2524826"/>
            <a:ext cx="868571" cy="369332"/>
          </a:xfrm>
          <a:prstGeom prst="rect">
            <a:avLst/>
          </a:prstGeom>
        </p:spPr>
        <p:txBody>
          <a:bodyPr wrap="none">
            <a:spAutoFit/>
          </a:bodyPr>
          <a:lstStyle/>
          <a:p>
            <a:pPr algn="r"/>
            <a:r>
              <a:rPr lang="ja-JP" b="1">
                <a:solidFill>
                  <a:srgbClr val="000000"/>
                </a:solidFill>
                <a:ea typeface="SimSun" pitchFamily="2" charset="-122"/>
              </a:rPr>
              <a:t>A群</a:t>
            </a:r>
          </a:p>
        </p:txBody>
      </p:sp>
      <p:sp>
        <p:nvSpPr>
          <p:cNvPr id="34" name="Rectangle 33"/>
          <p:cNvSpPr/>
          <p:nvPr/>
        </p:nvSpPr>
        <p:spPr>
          <a:xfrm>
            <a:off x="3340065" y="4908346"/>
            <a:ext cx="877163" cy="369332"/>
          </a:xfrm>
          <a:prstGeom prst="rect">
            <a:avLst/>
          </a:prstGeom>
        </p:spPr>
        <p:txBody>
          <a:bodyPr wrap="none">
            <a:spAutoFit/>
          </a:bodyPr>
          <a:lstStyle/>
          <a:p>
            <a:pPr algn="r"/>
            <a:r>
              <a:rPr lang="ja-JP" b="1">
                <a:solidFill>
                  <a:srgbClr val="000000"/>
                </a:solidFill>
                <a:ea typeface="SimSun" pitchFamily="2" charset="-122"/>
              </a:rPr>
              <a:t>B群</a:t>
            </a:r>
          </a:p>
        </p:txBody>
      </p:sp>
      <p:sp>
        <p:nvSpPr>
          <p:cNvPr id="40" name="AutoShape 12"/>
          <p:cNvSpPr>
            <a:spLocks noChangeArrowheads="1"/>
          </p:cNvSpPr>
          <p:nvPr/>
        </p:nvSpPr>
        <p:spPr bwMode="auto">
          <a:xfrm>
            <a:off x="7053670" y="4335407"/>
            <a:ext cx="2267690"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t>FOLFIRI-ベバシズマブ</a:t>
            </a:r>
          </a:p>
        </p:txBody>
      </p:sp>
      <p:cxnSp>
        <p:nvCxnSpPr>
          <p:cNvPr id="45" name="AutoShape 21"/>
          <p:cNvCxnSpPr>
            <a:cxnSpLocks noChangeShapeType="1"/>
            <a:stCxn id="40" idx="3"/>
            <a:endCxn id="46" idx="1"/>
          </p:cNvCxnSpPr>
          <p:nvPr/>
        </p:nvCxnSpPr>
        <p:spPr bwMode="auto">
          <a:xfrm>
            <a:off x="9321360" y="4806543"/>
            <a:ext cx="287105" cy="0"/>
          </a:xfrm>
          <a:prstGeom prst="straightConnector1">
            <a:avLst/>
          </a:prstGeom>
          <a:noFill/>
          <a:ln w="57150">
            <a:solidFill>
              <a:schemeClr val="bg2">
                <a:lumMod val="60000"/>
                <a:lumOff val="40000"/>
              </a:schemeClr>
            </a:solidFill>
            <a:round/>
            <a:headEnd/>
            <a:tailEnd type="triangle" w="med" len="med"/>
          </a:ln>
        </p:spPr>
      </p:cxnSp>
      <p:sp>
        <p:nvSpPr>
          <p:cNvPr id="46" name="AutoShape 12"/>
          <p:cNvSpPr>
            <a:spLocks noChangeArrowheads="1"/>
          </p:cNvSpPr>
          <p:nvPr/>
        </p:nvSpPr>
        <p:spPr bwMode="auto">
          <a:xfrm>
            <a:off x="9608465" y="4335407"/>
            <a:ext cx="2267690"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t>抗EGFR mAb</a:t>
            </a:r>
            <a:r>
              <a:rPr lang="ja-JP" baseline="30000">
                <a:ea typeface="SimSun" pitchFamily="2" charset="-122"/>
              </a:rPr>
              <a:t>†</a:t>
            </a:r>
          </a:p>
        </p:txBody>
      </p:sp>
      <p:sp>
        <p:nvSpPr>
          <p:cNvPr id="35" name="Rectangle 34"/>
          <p:cNvSpPr/>
          <p:nvPr/>
        </p:nvSpPr>
        <p:spPr>
          <a:xfrm>
            <a:off x="5406907" y="2136163"/>
            <a:ext cx="453971" cy="369332"/>
          </a:xfrm>
          <a:prstGeom prst="rect">
            <a:avLst/>
          </a:prstGeom>
        </p:spPr>
        <p:txBody>
          <a:bodyPr wrap="none">
            <a:spAutoFit/>
          </a:bodyPr>
          <a:lstStyle/>
          <a:p>
            <a:pPr algn="r"/>
            <a:r>
              <a:rPr lang="ja-JP" b="1">
                <a:solidFill>
                  <a:srgbClr val="000000"/>
                </a:solidFill>
                <a:ea typeface="SimSun" pitchFamily="2" charset="-122"/>
              </a:rPr>
              <a:t>1L</a:t>
            </a:r>
          </a:p>
        </p:txBody>
      </p:sp>
      <p:sp>
        <p:nvSpPr>
          <p:cNvPr id="36" name="Rectangle 35"/>
          <p:cNvSpPr/>
          <p:nvPr/>
        </p:nvSpPr>
        <p:spPr>
          <a:xfrm>
            <a:off x="7960530" y="2136163"/>
            <a:ext cx="453971" cy="369332"/>
          </a:xfrm>
          <a:prstGeom prst="rect">
            <a:avLst/>
          </a:prstGeom>
        </p:spPr>
        <p:txBody>
          <a:bodyPr wrap="none">
            <a:spAutoFit/>
          </a:bodyPr>
          <a:lstStyle/>
          <a:p>
            <a:pPr algn="r"/>
            <a:r>
              <a:rPr lang="ja-JP" b="1">
                <a:solidFill>
                  <a:srgbClr val="000000"/>
                </a:solidFill>
                <a:ea typeface="SimSun" pitchFamily="2" charset="-122"/>
              </a:rPr>
              <a:t>2L</a:t>
            </a:r>
          </a:p>
        </p:txBody>
      </p:sp>
      <p:sp>
        <p:nvSpPr>
          <p:cNvPr id="37" name="Rectangle 36"/>
          <p:cNvSpPr/>
          <p:nvPr/>
        </p:nvSpPr>
        <p:spPr>
          <a:xfrm>
            <a:off x="10515325" y="2136163"/>
            <a:ext cx="453971" cy="369332"/>
          </a:xfrm>
          <a:prstGeom prst="rect">
            <a:avLst/>
          </a:prstGeom>
        </p:spPr>
        <p:txBody>
          <a:bodyPr wrap="none">
            <a:spAutoFit/>
          </a:bodyPr>
          <a:lstStyle/>
          <a:p>
            <a:pPr algn="r"/>
            <a:r>
              <a:rPr lang="ja-JP" b="1">
                <a:solidFill>
                  <a:srgbClr val="000000"/>
                </a:solidFill>
                <a:ea typeface="SimSun" pitchFamily="2" charset="-122"/>
              </a:rPr>
              <a:t>3L</a:t>
            </a:r>
          </a:p>
        </p:txBody>
      </p:sp>
      <p:sp>
        <p:nvSpPr>
          <p:cNvPr id="38" name="Text Placeholder 18"/>
          <p:cNvSpPr>
            <a:spLocks noGrp="1"/>
          </p:cNvSpPr>
          <p:nvPr>
            <p:ph type="body" sz="quarter" idx="10"/>
          </p:nvPr>
        </p:nvSpPr>
        <p:spPr>
          <a:xfrm>
            <a:off x="486836" y="6096005"/>
            <a:ext cx="5507567" cy="487363"/>
          </a:xfrm>
        </p:spPr>
        <p:txBody>
          <a:bodyPr/>
          <a:lstStyle/>
          <a:p>
            <a:r>
              <a:rPr lang="ja-JP"/>
              <a:t>*Oxaliplatin stop-and-go; </a:t>
            </a:r>
            <a:r>
              <a:rPr lang="ja-JP" baseline="30000"/>
              <a:t>†</a:t>
            </a:r>
            <a:r>
              <a:rPr lang="ja-JP"/>
              <a:t>セツキシマブ ± イリノテカンまたはパニツムマブ</a:t>
            </a:r>
          </a:p>
        </p:txBody>
      </p:sp>
    </p:spTree>
    <p:extLst>
      <p:ext uri="{BB962C8B-B14F-4D97-AF65-F5344CB8AC3E}">
        <p14:creationId xmlns:p14="http://schemas.microsoft.com/office/powerpoint/2010/main" val="24625656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dirty="0"/>
              <a:t>3504：STRATEGIC-1: 切除不能な野生型KRAS/NRAS/BRAF転移性結腸直腸がんにおける多ライン療法試験－ GERCOR-PRODIGE無作為化非盲検第III相試験</a:t>
            </a:r>
            <a:r>
              <a:rPr lang="en-GB" altLang="ja-JP" dirty="0"/>
              <a:t> –</a:t>
            </a:r>
            <a:r>
              <a:rPr lang="ja-JP" dirty="0"/>
              <a:t> Chibaudel B,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a:t>Chibaudel B, et al.J Clin Oncol 2022;40(suppl):abstr 3504</a:t>
            </a:r>
          </a:p>
        </p:txBody>
      </p:sp>
      <p:sp>
        <p:nvSpPr>
          <p:cNvPr id="401" name="TextBox 400">
            <a:extLst>
              <a:ext uri="{FF2B5EF4-FFF2-40B4-BE49-F238E27FC236}">
                <a16:creationId xmlns:a16="http://schemas.microsoft.com/office/drawing/2014/main" id="{C103BBEB-9272-0E7F-AFB4-B6A0574BF467}"/>
              </a:ext>
            </a:extLst>
          </p:cNvPr>
          <p:cNvSpPr txBox="1"/>
          <p:nvPr/>
        </p:nvSpPr>
        <p:spPr>
          <a:xfrm>
            <a:off x="1990718" y="1603084"/>
            <a:ext cx="2842445"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疾患制御期間</a:t>
            </a:r>
          </a:p>
        </p:txBody>
      </p:sp>
      <p:graphicFrame>
        <p:nvGraphicFramePr>
          <p:cNvPr id="402" name="Table 85">
            <a:extLst>
              <a:ext uri="{FF2B5EF4-FFF2-40B4-BE49-F238E27FC236}">
                <a16:creationId xmlns:a16="http://schemas.microsoft.com/office/drawing/2014/main" id="{69DA8587-0720-FCDA-A704-BDC45A39C649}"/>
              </a:ext>
            </a:extLst>
          </p:cNvPr>
          <p:cNvGraphicFramePr>
            <a:graphicFrameLocks noGrp="1"/>
          </p:cNvGraphicFramePr>
          <p:nvPr/>
        </p:nvGraphicFramePr>
        <p:xfrm>
          <a:off x="1553328" y="1965217"/>
          <a:ext cx="3717225" cy="856080"/>
        </p:xfrm>
        <a:graphic>
          <a:graphicData uri="http://schemas.openxmlformats.org/drawingml/2006/table">
            <a:tbl>
              <a:tblPr firstRow="1" bandRow="1">
                <a:tableStyleId>{5C22544A-7EE6-4342-B048-85BDC9FD1C3A}</a:tableStyleId>
              </a:tblPr>
              <a:tblGrid>
                <a:gridCol w="561462">
                  <a:extLst>
                    <a:ext uri="{9D8B030D-6E8A-4147-A177-3AD203B41FA5}">
                      <a16:colId xmlns:a16="http://schemas.microsoft.com/office/drawing/2014/main" val="1786903658"/>
                    </a:ext>
                  </a:extLst>
                </a:gridCol>
                <a:gridCol w="575188">
                  <a:extLst>
                    <a:ext uri="{9D8B030D-6E8A-4147-A177-3AD203B41FA5}">
                      <a16:colId xmlns:a16="http://schemas.microsoft.com/office/drawing/2014/main" val="2028539955"/>
                    </a:ext>
                  </a:extLst>
                </a:gridCol>
                <a:gridCol w="792827">
                  <a:extLst>
                    <a:ext uri="{9D8B030D-6E8A-4147-A177-3AD203B41FA5}">
                      <a16:colId xmlns:a16="http://schemas.microsoft.com/office/drawing/2014/main" val="3686736634"/>
                    </a:ext>
                  </a:extLst>
                </a:gridCol>
                <a:gridCol w="1787748">
                  <a:extLst>
                    <a:ext uri="{9D8B030D-6E8A-4147-A177-3AD203B41FA5}">
                      <a16:colId xmlns:a16="http://schemas.microsoft.com/office/drawing/2014/main" val="3034597265"/>
                    </a:ext>
                  </a:extLst>
                </a:gridCol>
              </a:tblGrid>
              <a:tr h="0">
                <a:tc>
                  <a:txBody>
                    <a:bodyPr/>
                    <a:lstStyle/>
                    <a:p>
                      <a:pPr algn="l" rtl="0"/>
                      <a:endParaRPr lang="en-GB" sz="1400" dirty="0">
                        <a:solidFill>
                          <a:schemeClr val="tx1"/>
                        </a:solidFill>
                      </a:endParaRP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chemeClr val="tx1"/>
                          </a:solidFill>
                        </a:rPr>
                        <a:t>N</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chemeClr val="tx1"/>
                          </a:solidFill>
                        </a:rPr>
                        <a:t>イベント</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chemeClr val="tx1"/>
                          </a:solidFill>
                        </a:rPr>
                        <a:t>mDCC, mo (95%CI)</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218380"/>
                  </a:ext>
                </a:extLst>
              </a:tr>
              <a:tr h="0">
                <a:tc>
                  <a:txBody>
                    <a:bodyPr/>
                    <a:lstStyle/>
                    <a:p>
                      <a:pPr algn="l"/>
                      <a:r>
                        <a:rPr lang="ja-JP" sz="1400">
                          <a:solidFill>
                            <a:schemeClr val="tx1"/>
                          </a:solidFill>
                        </a:rPr>
                        <a:t>A群</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400">
                          <a:solidFill>
                            <a:schemeClr val="tx1"/>
                          </a:solidFill>
                        </a:rPr>
                        <a:t>131</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400">
                          <a:solidFill>
                            <a:schemeClr val="tx1"/>
                          </a:solidFill>
                        </a:rPr>
                        <a:t>94</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400">
                          <a:solidFill>
                            <a:schemeClr val="tx1"/>
                          </a:solidFill>
                        </a:rPr>
                        <a:t>22.5 (20.1、27.1)</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1181040"/>
                  </a:ext>
                </a:extLst>
              </a:tr>
              <a:tr h="0">
                <a:tc>
                  <a:txBody>
                    <a:bodyPr/>
                    <a:lstStyle/>
                    <a:p>
                      <a:pPr algn="l"/>
                      <a:r>
                        <a:rPr lang="ja-JP" sz="1400">
                          <a:solidFill>
                            <a:schemeClr val="tx1"/>
                          </a:solidFill>
                        </a:rPr>
                        <a:t>B群</a:t>
                      </a:r>
                    </a:p>
                  </a:txBody>
                  <a:tcPr marL="0" marR="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chemeClr val="tx1"/>
                          </a:solidFill>
                        </a:rPr>
                        <a:t>132</a:t>
                      </a:r>
                    </a:p>
                  </a:txBody>
                  <a:tcPr marL="0" marR="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chemeClr val="tx1"/>
                          </a:solidFill>
                        </a:rPr>
                        <a:t>94</a:t>
                      </a:r>
                    </a:p>
                  </a:txBody>
                  <a:tcPr marL="0" marR="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chemeClr val="tx1"/>
                          </a:solidFill>
                        </a:rPr>
                        <a:t>23.5 (17.9、22.2)</a:t>
                      </a:r>
                    </a:p>
                  </a:txBody>
                  <a:tcPr marL="0" marR="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4896964"/>
                  </a:ext>
                </a:extLst>
              </a:tr>
            </a:tbl>
          </a:graphicData>
        </a:graphic>
      </p:graphicFrame>
      <p:sp>
        <p:nvSpPr>
          <p:cNvPr id="403" name="TextBox 402">
            <a:extLst>
              <a:ext uri="{FF2B5EF4-FFF2-40B4-BE49-F238E27FC236}">
                <a16:creationId xmlns:a16="http://schemas.microsoft.com/office/drawing/2014/main" id="{3D08FDD4-F146-1431-B351-A0348CE58553}"/>
              </a:ext>
            </a:extLst>
          </p:cNvPr>
          <p:cNvSpPr txBox="1"/>
          <p:nvPr/>
        </p:nvSpPr>
        <p:spPr>
          <a:xfrm>
            <a:off x="8417708" y="1603084"/>
            <a:ext cx="171553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4D4D4D"/>
                </a:solidFill>
                <a:uLnTx/>
                <a:uFillTx/>
                <a:latin typeface="Arial"/>
                <a:ea typeface="MS Mincho"/>
                <a:cs typeface="Arial"/>
              </a:rPr>
              <a:t>全生存期間</a:t>
            </a:r>
          </a:p>
        </p:txBody>
      </p:sp>
      <p:grpSp>
        <p:nvGrpSpPr>
          <p:cNvPr id="404" name="Group 403">
            <a:extLst>
              <a:ext uri="{FF2B5EF4-FFF2-40B4-BE49-F238E27FC236}">
                <a16:creationId xmlns:a16="http://schemas.microsoft.com/office/drawing/2014/main" id="{18382CC0-C587-BAB7-B70A-52E490A0AD4D}"/>
              </a:ext>
            </a:extLst>
          </p:cNvPr>
          <p:cNvGrpSpPr/>
          <p:nvPr/>
        </p:nvGrpSpPr>
        <p:grpSpPr>
          <a:xfrm>
            <a:off x="737870" y="2830003"/>
            <a:ext cx="5001773" cy="3295453"/>
            <a:chOff x="748030" y="2830003"/>
            <a:chExt cx="5001773" cy="3295453"/>
          </a:xfrm>
        </p:grpSpPr>
        <p:sp>
          <p:nvSpPr>
            <p:cNvPr id="405" name="Freeform 21">
              <a:extLst>
                <a:ext uri="{FF2B5EF4-FFF2-40B4-BE49-F238E27FC236}">
                  <a16:creationId xmlns:a16="http://schemas.microsoft.com/office/drawing/2014/main" id="{513FB694-D166-D9ED-0A82-855B745755F0}"/>
                </a:ext>
              </a:extLst>
            </p:cNvPr>
            <p:cNvSpPr>
              <a:spLocks/>
            </p:cNvSpPr>
            <p:nvPr/>
          </p:nvSpPr>
          <p:spPr bwMode="auto">
            <a:xfrm>
              <a:off x="1766702" y="3129902"/>
              <a:ext cx="3950936" cy="183656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a:ea typeface="+mn-ea"/>
                <a:cs typeface="Arial"/>
              </a:endParaRPr>
            </a:p>
          </p:txBody>
        </p:sp>
        <p:sp>
          <p:nvSpPr>
            <p:cNvPr id="406" name="Line 6">
              <a:extLst>
                <a:ext uri="{FF2B5EF4-FFF2-40B4-BE49-F238E27FC236}">
                  <a16:creationId xmlns:a16="http://schemas.microsoft.com/office/drawing/2014/main" id="{32BCC48F-B4A7-CE57-F978-8671F5E254C1}"/>
                </a:ext>
              </a:extLst>
            </p:cNvPr>
            <p:cNvSpPr>
              <a:spLocks noChangeShapeType="1"/>
            </p:cNvSpPr>
            <p:nvPr/>
          </p:nvSpPr>
          <p:spPr bwMode="auto">
            <a:xfrm>
              <a:off x="1690866" y="3166695"/>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07" name="Line 7">
              <a:extLst>
                <a:ext uri="{FF2B5EF4-FFF2-40B4-BE49-F238E27FC236}">
                  <a16:creationId xmlns:a16="http://schemas.microsoft.com/office/drawing/2014/main" id="{3E703557-A143-B9F6-81A3-69069C833D20}"/>
                </a:ext>
              </a:extLst>
            </p:cNvPr>
            <p:cNvSpPr>
              <a:spLocks noChangeShapeType="1"/>
            </p:cNvSpPr>
            <p:nvPr/>
          </p:nvSpPr>
          <p:spPr bwMode="auto">
            <a:xfrm>
              <a:off x="1690866" y="3524352"/>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08" name="Line 8">
              <a:extLst>
                <a:ext uri="{FF2B5EF4-FFF2-40B4-BE49-F238E27FC236}">
                  <a16:creationId xmlns:a16="http://schemas.microsoft.com/office/drawing/2014/main" id="{7B6C38BD-8A93-BCF0-DFE4-E9013E4C9554}"/>
                </a:ext>
              </a:extLst>
            </p:cNvPr>
            <p:cNvSpPr>
              <a:spLocks noChangeShapeType="1"/>
            </p:cNvSpPr>
            <p:nvPr/>
          </p:nvSpPr>
          <p:spPr bwMode="auto">
            <a:xfrm>
              <a:off x="1690866" y="3865951"/>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09" name="Line 9">
              <a:extLst>
                <a:ext uri="{FF2B5EF4-FFF2-40B4-BE49-F238E27FC236}">
                  <a16:creationId xmlns:a16="http://schemas.microsoft.com/office/drawing/2014/main" id="{C9FF98A6-4647-0973-9B17-0123066206EE}"/>
                </a:ext>
              </a:extLst>
            </p:cNvPr>
            <p:cNvSpPr>
              <a:spLocks noChangeShapeType="1"/>
            </p:cNvSpPr>
            <p:nvPr/>
          </p:nvSpPr>
          <p:spPr bwMode="auto">
            <a:xfrm>
              <a:off x="1690866" y="4218589"/>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10" name="Line 10">
              <a:extLst>
                <a:ext uri="{FF2B5EF4-FFF2-40B4-BE49-F238E27FC236}">
                  <a16:creationId xmlns:a16="http://schemas.microsoft.com/office/drawing/2014/main" id="{9221C9B9-BAD0-2FFE-3714-C0D888016D7E}"/>
                </a:ext>
              </a:extLst>
            </p:cNvPr>
            <p:cNvSpPr>
              <a:spLocks noChangeShapeType="1"/>
            </p:cNvSpPr>
            <p:nvPr/>
          </p:nvSpPr>
          <p:spPr bwMode="auto">
            <a:xfrm>
              <a:off x="1690866" y="4563869"/>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11" name="Line 11">
              <a:extLst>
                <a:ext uri="{FF2B5EF4-FFF2-40B4-BE49-F238E27FC236}">
                  <a16:creationId xmlns:a16="http://schemas.microsoft.com/office/drawing/2014/main" id="{CF4D1774-6D69-168F-62AB-ECD5CA806722}"/>
                </a:ext>
              </a:extLst>
            </p:cNvPr>
            <p:cNvSpPr>
              <a:spLocks noChangeShapeType="1"/>
            </p:cNvSpPr>
            <p:nvPr/>
          </p:nvSpPr>
          <p:spPr bwMode="auto">
            <a:xfrm>
              <a:off x="1690866" y="4912828"/>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412" name="TextBox 411">
              <a:extLst>
                <a:ext uri="{FF2B5EF4-FFF2-40B4-BE49-F238E27FC236}">
                  <a16:creationId xmlns:a16="http://schemas.microsoft.com/office/drawing/2014/main" id="{2BBC2646-2E07-6A12-FF76-BE1CA0A071B3}"/>
                </a:ext>
              </a:extLst>
            </p:cNvPr>
            <p:cNvSpPr txBox="1"/>
            <p:nvPr/>
          </p:nvSpPr>
          <p:spPr>
            <a:xfrm rot="16200000">
              <a:off x="337091" y="3890826"/>
              <a:ext cx="1838968" cy="33350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DCC EFS 確率</a:t>
              </a:r>
            </a:p>
          </p:txBody>
        </p:sp>
        <p:sp>
          <p:nvSpPr>
            <p:cNvPr id="413" name="TextBox 412">
              <a:extLst>
                <a:ext uri="{FF2B5EF4-FFF2-40B4-BE49-F238E27FC236}">
                  <a16:creationId xmlns:a16="http://schemas.microsoft.com/office/drawing/2014/main" id="{D8E847F9-9B13-48EE-6DE6-A17DA619E52C}"/>
                </a:ext>
              </a:extLst>
            </p:cNvPr>
            <p:cNvSpPr txBox="1"/>
            <p:nvPr/>
          </p:nvSpPr>
          <p:spPr>
            <a:xfrm>
              <a:off x="1285233" y="3010909"/>
              <a:ext cx="469330" cy="30777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1.0</a:t>
              </a:r>
            </a:p>
          </p:txBody>
        </p:sp>
        <p:sp>
          <p:nvSpPr>
            <p:cNvPr id="414" name="TextBox 413">
              <a:extLst>
                <a:ext uri="{FF2B5EF4-FFF2-40B4-BE49-F238E27FC236}">
                  <a16:creationId xmlns:a16="http://schemas.microsoft.com/office/drawing/2014/main" id="{5C1FD890-FD11-4058-F76A-AB8349658BC6}"/>
                </a:ext>
              </a:extLst>
            </p:cNvPr>
            <p:cNvSpPr txBox="1"/>
            <p:nvPr/>
          </p:nvSpPr>
          <p:spPr>
            <a:xfrm>
              <a:off x="1285233" y="3369889"/>
              <a:ext cx="469330" cy="30777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0.8</a:t>
              </a:r>
            </a:p>
          </p:txBody>
        </p:sp>
        <p:sp>
          <p:nvSpPr>
            <p:cNvPr id="415" name="TextBox 414">
              <a:extLst>
                <a:ext uri="{FF2B5EF4-FFF2-40B4-BE49-F238E27FC236}">
                  <a16:creationId xmlns:a16="http://schemas.microsoft.com/office/drawing/2014/main" id="{372B480E-9640-30E6-388D-B4F1753FD365}"/>
                </a:ext>
              </a:extLst>
            </p:cNvPr>
            <p:cNvSpPr txBox="1"/>
            <p:nvPr/>
          </p:nvSpPr>
          <p:spPr>
            <a:xfrm>
              <a:off x="1285233" y="3711330"/>
              <a:ext cx="469330" cy="30777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0.6</a:t>
              </a:r>
            </a:p>
          </p:txBody>
        </p:sp>
        <p:sp>
          <p:nvSpPr>
            <p:cNvPr id="416" name="TextBox 415">
              <a:extLst>
                <a:ext uri="{FF2B5EF4-FFF2-40B4-BE49-F238E27FC236}">
                  <a16:creationId xmlns:a16="http://schemas.microsoft.com/office/drawing/2014/main" id="{085E9396-5267-5C32-0F45-440BF02279A0}"/>
                </a:ext>
              </a:extLst>
            </p:cNvPr>
            <p:cNvSpPr txBox="1"/>
            <p:nvPr/>
          </p:nvSpPr>
          <p:spPr>
            <a:xfrm>
              <a:off x="1285233" y="4063813"/>
              <a:ext cx="469330" cy="30777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0.4</a:t>
              </a:r>
            </a:p>
          </p:txBody>
        </p:sp>
        <p:sp>
          <p:nvSpPr>
            <p:cNvPr id="417" name="TextBox 416">
              <a:extLst>
                <a:ext uri="{FF2B5EF4-FFF2-40B4-BE49-F238E27FC236}">
                  <a16:creationId xmlns:a16="http://schemas.microsoft.com/office/drawing/2014/main" id="{8B4F7846-F9C4-E895-6157-511F0173F631}"/>
                </a:ext>
              </a:extLst>
            </p:cNvPr>
            <p:cNvSpPr txBox="1"/>
            <p:nvPr/>
          </p:nvSpPr>
          <p:spPr>
            <a:xfrm>
              <a:off x="1285233" y="4408934"/>
              <a:ext cx="469330" cy="30777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0.2</a:t>
              </a:r>
            </a:p>
          </p:txBody>
        </p:sp>
        <p:sp>
          <p:nvSpPr>
            <p:cNvPr id="418" name="TextBox 417">
              <a:extLst>
                <a:ext uri="{FF2B5EF4-FFF2-40B4-BE49-F238E27FC236}">
                  <a16:creationId xmlns:a16="http://schemas.microsoft.com/office/drawing/2014/main" id="{A2A68E3D-C54A-D7F1-8589-507330E28293}"/>
                </a:ext>
              </a:extLst>
            </p:cNvPr>
            <p:cNvSpPr txBox="1"/>
            <p:nvPr/>
          </p:nvSpPr>
          <p:spPr>
            <a:xfrm>
              <a:off x="1446771" y="4777246"/>
              <a:ext cx="307792" cy="307778"/>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panose="020B0604020202020204" pitchFamily="34" charset="0"/>
                </a:rPr>
                <a:t>0</a:t>
              </a:r>
            </a:p>
          </p:txBody>
        </p:sp>
        <p:sp>
          <p:nvSpPr>
            <p:cNvPr id="419" name="TextBox 418">
              <a:extLst>
                <a:ext uri="{FF2B5EF4-FFF2-40B4-BE49-F238E27FC236}">
                  <a16:creationId xmlns:a16="http://schemas.microsoft.com/office/drawing/2014/main" id="{8D39ABC6-7CE9-6982-D21D-34973765C33C}"/>
                </a:ext>
              </a:extLst>
            </p:cNvPr>
            <p:cNvSpPr txBox="1"/>
            <p:nvPr/>
          </p:nvSpPr>
          <p:spPr>
            <a:xfrm>
              <a:off x="2983055" y="5286939"/>
              <a:ext cx="1261627"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ea typeface="+mn-ea"/>
                  <a:cs typeface="Arial" panose="020B0604020202020204" pitchFamily="34" charset="0"/>
                </a:rPr>
                <a:t>期間、月数</a:t>
              </a:r>
            </a:p>
          </p:txBody>
        </p:sp>
        <p:sp>
          <p:nvSpPr>
            <p:cNvPr id="420" name="Line 21">
              <a:extLst>
                <a:ext uri="{FF2B5EF4-FFF2-40B4-BE49-F238E27FC236}">
                  <a16:creationId xmlns:a16="http://schemas.microsoft.com/office/drawing/2014/main" id="{39EAED3B-8CB6-5D32-6140-863821943353}"/>
                </a:ext>
              </a:extLst>
            </p:cNvPr>
            <p:cNvSpPr>
              <a:spLocks noChangeShapeType="1"/>
            </p:cNvSpPr>
            <p:nvPr/>
          </p:nvSpPr>
          <p:spPr bwMode="auto">
            <a:xfrm>
              <a:off x="5534334" y="4971116"/>
              <a:ext cx="0" cy="8403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421" name="TextBox 420">
              <a:extLst>
                <a:ext uri="{FF2B5EF4-FFF2-40B4-BE49-F238E27FC236}">
                  <a16:creationId xmlns:a16="http://schemas.microsoft.com/office/drawing/2014/main" id="{DAC0F44B-0EDE-D7D3-DE41-EEC73DD8518F}"/>
                </a:ext>
              </a:extLst>
            </p:cNvPr>
            <p:cNvSpPr txBox="1"/>
            <p:nvPr/>
          </p:nvSpPr>
          <p:spPr>
            <a:xfrm>
              <a:off x="5394302" y="506531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ea typeface="+mn-ea"/>
                  <a:cs typeface="Arial" panose="020B0604020202020204" pitchFamily="34" charset="0"/>
                </a:rPr>
                <a:t>42</a:t>
              </a:r>
            </a:p>
          </p:txBody>
        </p:sp>
        <p:sp>
          <p:nvSpPr>
            <p:cNvPr id="422" name="Line 21">
              <a:extLst>
                <a:ext uri="{FF2B5EF4-FFF2-40B4-BE49-F238E27FC236}">
                  <a16:creationId xmlns:a16="http://schemas.microsoft.com/office/drawing/2014/main" id="{3E562CC9-904C-E64E-FF3C-771510A4ADE5}"/>
                </a:ext>
              </a:extLst>
            </p:cNvPr>
            <p:cNvSpPr>
              <a:spLocks noChangeShapeType="1"/>
            </p:cNvSpPr>
            <p:nvPr/>
          </p:nvSpPr>
          <p:spPr bwMode="auto">
            <a:xfrm>
              <a:off x="5016157" y="4971116"/>
              <a:ext cx="0" cy="8403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423" name="TextBox 422">
              <a:extLst>
                <a:ext uri="{FF2B5EF4-FFF2-40B4-BE49-F238E27FC236}">
                  <a16:creationId xmlns:a16="http://schemas.microsoft.com/office/drawing/2014/main" id="{7509294B-2531-95CB-9B51-634966630E4C}"/>
                </a:ext>
              </a:extLst>
            </p:cNvPr>
            <p:cNvSpPr txBox="1"/>
            <p:nvPr/>
          </p:nvSpPr>
          <p:spPr>
            <a:xfrm>
              <a:off x="4876128" y="506531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ea typeface="+mn-ea"/>
                  <a:cs typeface="Arial" panose="020B0604020202020204" pitchFamily="34" charset="0"/>
                </a:rPr>
                <a:t>36</a:t>
              </a:r>
            </a:p>
          </p:txBody>
        </p:sp>
        <p:sp>
          <p:nvSpPr>
            <p:cNvPr id="424" name="Line 21">
              <a:extLst>
                <a:ext uri="{FF2B5EF4-FFF2-40B4-BE49-F238E27FC236}">
                  <a16:creationId xmlns:a16="http://schemas.microsoft.com/office/drawing/2014/main" id="{3304E08B-FCC5-2C08-E729-FA06D5FAB62B}"/>
                </a:ext>
              </a:extLst>
            </p:cNvPr>
            <p:cNvSpPr>
              <a:spLocks noChangeShapeType="1"/>
            </p:cNvSpPr>
            <p:nvPr/>
          </p:nvSpPr>
          <p:spPr bwMode="auto">
            <a:xfrm>
              <a:off x="4497980" y="4971116"/>
              <a:ext cx="0" cy="8403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425" name="TextBox 424">
              <a:extLst>
                <a:ext uri="{FF2B5EF4-FFF2-40B4-BE49-F238E27FC236}">
                  <a16:creationId xmlns:a16="http://schemas.microsoft.com/office/drawing/2014/main" id="{FE6C9886-244C-7441-F73B-85078011248D}"/>
                </a:ext>
              </a:extLst>
            </p:cNvPr>
            <p:cNvSpPr txBox="1"/>
            <p:nvPr/>
          </p:nvSpPr>
          <p:spPr>
            <a:xfrm>
              <a:off x="4357950" y="506531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ea typeface="+mn-ea"/>
                  <a:cs typeface="Arial" panose="020B0604020202020204" pitchFamily="34" charset="0"/>
                </a:rPr>
                <a:t>30</a:t>
              </a:r>
            </a:p>
          </p:txBody>
        </p:sp>
        <p:sp>
          <p:nvSpPr>
            <p:cNvPr id="426" name="Line 21">
              <a:extLst>
                <a:ext uri="{FF2B5EF4-FFF2-40B4-BE49-F238E27FC236}">
                  <a16:creationId xmlns:a16="http://schemas.microsoft.com/office/drawing/2014/main" id="{B7A35510-2E26-DF29-716F-C294A0A8548B}"/>
                </a:ext>
              </a:extLst>
            </p:cNvPr>
            <p:cNvSpPr>
              <a:spLocks noChangeShapeType="1"/>
            </p:cNvSpPr>
            <p:nvPr/>
          </p:nvSpPr>
          <p:spPr bwMode="auto">
            <a:xfrm>
              <a:off x="3979803" y="4971116"/>
              <a:ext cx="0" cy="8403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427" name="TextBox 426">
              <a:extLst>
                <a:ext uri="{FF2B5EF4-FFF2-40B4-BE49-F238E27FC236}">
                  <a16:creationId xmlns:a16="http://schemas.microsoft.com/office/drawing/2014/main" id="{F69F52F5-8039-1698-345E-EE3B3D163573}"/>
                </a:ext>
              </a:extLst>
            </p:cNvPr>
            <p:cNvSpPr txBox="1"/>
            <p:nvPr/>
          </p:nvSpPr>
          <p:spPr>
            <a:xfrm>
              <a:off x="3839771" y="506531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ea typeface="+mn-ea"/>
                  <a:cs typeface="Arial" panose="020B0604020202020204" pitchFamily="34" charset="0"/>
                </a:rPr>
                <a:t>24</a:t>
              </a:r>
            </a:p>
          </p:txBody>
        </p:sp>
        <p:sp>
          <p:nvSpPr>
            <p:cNvPr id="428" name="Line 21">
              <a:extLst>
                <a:ext uri="{FF2B5EF4-FFF2-40B4-BE49-F238E27FC236}">
                  <a16:creationId xmlns:a16="http://schemas.microsoft.com/office/drawing/2014/main" id="{74EED6A2-593E-87AB-4941-CCEEEE19A2C6}"/>
                </a:ext>
              </a:extLst>
            </p:cNvPr>
            <p:cNvSpPr>
              <a:spLocks noChangeShapeType="1"/>
            </p:cNvSpPr>
            <p:nvPr/>
          </p:nvSpPr>
          <p:spPr bwMode="auto">
            <a:xfrm>
              <a:off x="3461625" y="4971116"/>
              <a:ext cx="0" cy="8403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429" name="TextBox 428">
              <a:extLst>
                <a:ext uri="{FF2B5EF4-FFF2-40B4-BE49-F238E27FC236}">
                  <a16:creationId xmlns:a16="http://schemas.microsoft.com/office/drawing/2014/main" id="{031F684F-BBA7-8034-D393-80AA63C55525}"/>
                </a:ext>
              </a:extLst>
            </p:cNvPr>
            <p:cNvSpPr txBox="1"/>
            <p:nvPr/>
          </p:nvSpPr>
          <p:spPr>
            <a:xfrm>
              <a:off x="3321596" y="506531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ea typeface="+mn-ea"/>
                  <a:cs typeface="Arial" panose="020B0604020202020204" pitchFamily="34" charset="0"/>
                </a:rPr>
                <a:t>18</a:t>
              </a:r>
            </a:p>
          </p:txBody>
        </p:sp>
        <p:sp>
          <p:nvSpPr>
            <p:cNvPr id="430" name="Line 21">
              <a:extLst>
                <a:ext uri="{FF2B5EF4-FFF2-40B4-BE49-F238E27FC236}">
                  <a16:creationId xmlns:a16="http://schemas.microsoft.com/office/drawing/2014/main" id="{4ACD77C6-334B-EFE3-F0F9-F0C656D609DF}"/>
                </a:ext>
              </a:extLst>
            </p:cNvPr>
            <p:cNvSpPr>
              <a:spLocks noChangeShapeType="1"/>
            </p:cNvSpPr>
            <p:nvPr/>
          </p:nvSpPr>
          <p:spPr bwMode="auto">
            <a:xfrm>
              <a:off x="2943448" y="4971116"/>
              <a:ext cx="0" cy="8403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431" name="TextBox 430">
              <a:extLst>
                <a:ext uri="{FF2B5EF4-FFF2-40B4-BE49-F238E27FC236}">
                  <a16:creationId xmlns:a16="http://schemas.microsoft.com/office/drawing/2014/main" id="{729D7563-C56F-8255-0CD2-1DD3D3F9B600}"/>
                </a:ext>
              </a:extLst>
            </p:cNvPr>
            <p:cNvSpPr txBox="1"/>
            <p:nvPr/>
          </p:nvSpPr>
          <p:spPr>
            <a:xfrm>
              <a:off x="2803418" y="506531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ea typeface="+mn-ea"/>
                  <a:cs typeface="Arial" panose="020B0604020202020204" pitchFamily="34" charset="0"/>
                </a:rPr>
                <a:t>12</a:t>
              </a:r>
            </a:p>
          </p:txBody>
        </p:sp>
        <p:sp>
          <p:nvSpPr>
            <p:cNvPr id="432" name="Line 21">
              <a:extLst>
                <a:ext uri="{FF2B5EF4-FFF2-40B4-BE49-F238E27FC236}">
                  <a16:creationId xmlns:a16="http://schemas.microsoft.com/office/drawing/2014/main" id="{10C2FFB6-8110-3720-C321-04C28E658B41}"/>
                </a:ext>
              </a:extLst>
            </p:cNvPr>
            <p:cNvSpPr>
              <a:spLocks noChangeShapeType="1"/>
            </p:cNvSpPr>
            <p:nvPr/>
          </p:nvSpPr>
          <p:spPr bwMode="auto">
            <a:xfrm>
              <a:off x="2425273" y="4971116"/>
              <a:ext cx="0" cy="8403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433" name="TextBox 432">
              <a:extLst>
                <a:ext uri="{FF2B5EF4-FFF2-40B4-BE49-F238E27FC236}">
                  <a16:creationId xmlns:a16="http://schemas.microsoft.com/office/drawing/2014/main" id="{12E24F91-40BB-6408-F6E1-D6FCA1A21A7B}"/>
                </a:ext>
              </a:extLst>
            </p:cNvPr>
            <p:cNvSpPr txBox="1"/>
            <p:nvPr/>
          </p:nvSpPr>
          <p:spPr>
            <a:xfrm>
              <a:off x="2334936" y="5065313"/>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ea typeface="+mn-ea"/>
                  <a:cs typeface="Arial" panose="020B0604020202020204" pitchFamily="34" charset="0"/>
                </a:rPr>
                <a:t>6</a:t>
              </a:r>
            </a:p>
          </p:txBody>
        </p:sp>
        <p:sp>
          <p:nvSpPr>
            <p:cNvPr id="434" name="Line 21">
              <a:extLst>
                <a:ext uri="{FF2B5EF4-FFF2-40B4-BE49-F238E27FC236}">
                  <a16:creationId xmlns:a16="http://schemas.microsoft.com/office/drawing/2014/main" id="{1437C7B6-698F-E975-1F99-171E237DE419}"/>
                </a:ext>
              </a:extLst>
            </p:cNvPr>
            <p:cNvSpPr>
              <a:spLocks noChangeShapeType="1"/>
            </p:cNvSpPr>
            <p:nvPr/>
          </p:nvSpPr>
          <p:spPr bwMode="auto">
            <a:xfrm>
              <a:off x="1907096" y="4971116"/>
              <a:ext cx="0" cy="8403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435" name="TextBox 434">
              <a:extLst>
                <a:ext uri="{FF2B5EF4-FFF2-40B4-BE49-F238E27FC236}">
                  <a16:creationId xmlns:a16="http://schemas.microsoft.com/office/drawing/2014/main" id="{DEEACF69-822A-9A04-82F7-69BC28B30A6C}"/>
                </a:ext>
              </a:extLst>
            </p:cNvPr>
            <p:cNvSpPr txBox="1"/>
            <p:nvPr/>
          </p:nvSpPr>
          <p:spPr>
            <a:xfrm>
              <a:off x="1816755" y="5065313"/>
              <a:ext cx="172089"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ea typeface="+mn-ea"/>
                  <a:cs typeface="Arial" panose="020B0604020202020204" pitchFamily="34" charset="0"/>
                </a:rPr>
                <a:t>0</a:t>
              </a:r>
            </a:p>
          </p:txBody>
        </p:sp>
        <p:sp>
          <p:nvSpPr>
            <p:cNvPr id="436" name="TextBox 435">
              <a:extLst>
                <a:ext uri="{FF2B5EF4-FFF2-40B4-BE49-F238E27FC236}">
                  <a16:creationId xmlns:a16="http://schemas.microsoft.com/office/drawing/2014/main" id="{85CC08B0-3AB8-CEE1-B025-3359A8ADFE93}"/>
                </a:ext>
              </a:extLst>
            </p:cNvPr>
            <p:cNvSpPr txBox="1"/>
            <p:nvPr/>
          </p:nvSpPr>
          <p:spPr>
            <a:xfrm>
              <a:off x="5394302" y="55312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ea typeface="+mn-ea"/>
                  <a:cs typeface="Arial" panose="020B0604020202020204" pitchFamily="34" charset="0"/>
                </a:rPr>
                <a:t>16</a:t>
              </a:r>
            </a:p>
          </p:txBody>
        </p:sp>
        <p:sp>
          <p:nvSpPr>
            <p:cNvPr id="437" name="TextBox 436">
              <a:extLst>
                <a:ext uri="{FF2B5EF4-FFF2-40B4-BE49-F238E27FC236}">
                  <a16:creationId xmlns:a16="http://schemas.microsoft.com/office/drawing/2014/main" id="{2CEAC4A3-BD26-E83F-6752-82D16E00B391}"/>
                </a:ext>
              </a:extLst>
            </p:cNvPr>
            <p:cNvSpPr txBox="1"/>
            <p:nvPr/>
          </p:nvSpPr>
          <p:spPr>
            <a:xfrm>
              <a:off x="4876128" y="55312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ea typeface="+mn-ea"/>
                  <a:cs typeface="Arial" panose="020B0604020202020204" pitchFamily="34" charset="0"/>
                </a:rPr>
                <a:t>20</a:t>
              </a:r>
            </a:p>
          </p:txBody>
        </p:sp>
        <p:sp>
          <p:nvSpPr>
            <p:cNvPr id="438" name="TextBox 437">
              <a:extLst>
                <a:ext uri="{FF2B5EF4-FFF2-40B4-BE49-F238E27FC236}">
                  <a16:creationId xmlns:a16="http://schemas.microsoft.com/office/drawing/2014/main" id="{2AC2941A-1882-029F-F7F4-E040736B56A2}"/>
                </a:ext>
              </a:extLst>
            </p:cNvPr>
            <p:cNvSpPr txBox="1"/>
            <p:nvPr/>
          </p:nvSpPr>
          <p:spPr>
            <a:xfrm>
              <a:off x="4357950" y="55312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ea typeface="+mn-ea"/>
                  <a:cs typeface="Arial" panose="020B0604020202020204" pitchFamily="34" charset="0"/>
                </a:rPr>
                <a:t>35</a:t>
              </a:r>
            </a:p>
          </p:txBody>
        </p:sp>
        <p:sp>
          <p:nvSpPr>
            <p:cNvPr id="439" name="TextBox 438">
              <a:extLst>
                <a:ext uri="{FF2B5EF4-FFF2-40B4-BE49-F238E27FC236}">
                  <a16:creationId xmlns:a16="http://schemas.microsoft.com/office/drawing/2014/main" id="{3F47940E-4099-73FA-C84B-551560E7DADB}"/>
                </a:ext>
              </a:extLst>
            </p:cNvPr>
            <p:cNvSpPr txBox="1"/>
            <p:nvPr/>
          </p:nvSpPr>
          <p:spPr>
            <a:xfrm>
              <a:off x="3839773" y="55312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ea typeface="+mn-ea"/>
                  <a:cs typeface="Arial" panose="020B0604020202020204" pitchFamily="34" charset="0"/>
                </a:rPr>
                <a:t>40</a:t>
              </a:r>
            </a:p>
          </p:txBody>
        </p:sp>
        <p:sp>
          <p:nvSpPr>
            <p:cNvPr id="440" name="TextBox 439">
              <a:extLst>
                <a:ext uri="{FF2B5EF4-FFF2-40B4-BE49-F238E27FC236}">
                  <a16:creationId xmlns:a16="http://schemas.microsoft.com/office/drawing/2014/main" id="{19567BAC-DA1A-6249-4AD4-06874BC632FC}"/>
                </a:ext>
              </a:extLst>
            </p:cNvPr>
            <p:cNvSpPr txBox="1"/>
            <p:nvPr/>
          </p:nvSpPr>
          <p:spPr>
            <a:xfrm>
              <a:off x="3321598" y="55312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ea typeface="+mn-ea"/>
                  <a:cs typeface="Arial" panose="020B0604020202020204" pitchFamily="34" charset="0"/>
                </a:rPr>
                <a:t>72</a:t>
              </a:r>
            </a:p>
          </p:txBody>
        </p:sp>
        <p:sp>
          <p:nvSpPr>
            <p:cNvPr id="441" name="TextBox 440">
              <a:extLst>
                <a:ext uri="{FF2B5EF4-FFF2-40B4-BE49-F238E27FC236}">
                  <a16:creationId xmlns:a16="http://schemas.microsoft.com/office/drawing/2014/main" id="{84C2DD4B-5700-501E-B9F5-4BB68287C751}"/>
                </a:ext>
              </a:extLst>
            </p:cNvPr>
            <p:cNvSpPr txBox="1"/>
            <p:nvPr/>
          </p:nvSpPr>
          <p:spPr>
            <a:xfrm>
              <a:off x="2803420" y="5531268"/>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ea typeface="+mn-ea"/>
                  <a:cs typeface="Arial" panose="020B0604020202020204" pitchFamily="34" charset="0"/>
                </a:rPr>
                <a:t>94</a:t>
              </a:r>
            </a:p>
          </p:txBody>
        </p:sp>
        <p:sp>
          <p:nvSpPr>
            <p:cNvPr id="442" name="TextBox 441">
              <a:extLst>
                <a:ext uri="{FF2B5EF4-FFF2-40B4-BE49-F238E27FC236}">
                  <a16:creationId xmlns:a16="http://schemas.microsoft.com/office/drawing/2014/main" id="{6751F91E-C2B7-0D74-8ABC-C1EF45960CD7}"/>
                </a:ext>
              </a:extLst>
            </p:cNvPr>
            <p:cNvSpPr txBox="1"/>
            <p:nvPr/>
          </p:nvSpPr>
          <p:spPr>
            <a:xfrm>
              <a:off x="2242221" y="5531268"/>
              <a:ext cx="35752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ea typeface="+mn-ea"/>
                  <a:cs typeface="Arial" panose="020B0604020202020204" pitchFamily="34" charset="0"/>
                </a:rPr>
                <a:t>113</a:t>
              </a:r>
            </a:p>
          </p:txBody>
        </p:sp>
        <p:sp>
          <p:nvSpPr>
            <p:cNvPr id="443" name="TextBox 442">
              <a:extLst>
                <a:ext uri="{FF2B5EF4-FFF2-40B4-BE49-F238E27FC236}">
                  <a16:creationId xmlns:a16="http://schemas.microsoft.com/office/drawing/2014/main" id="{5E129024-5FCF-DCEE-9187-DCC243DD55E5}"/>
                </a:ext>
              </a:extLst>
            </p:cNvPr>
            <p:cNvSpPr txBox="1"/>
            <p:nvPr/>
          </p:nvSpPr>
          <p:spPr>
            <a:xfrm>
              <a:off x="1717372" y="5531268"/>
              <a:ext cx="37086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ea typeface="+mn-ea"/>
                  <a:cs typeface="Arial" panose="020B0604020202020204" pitchFamily="34" charset="0"/>
                </a:rPr>
                <a:t>131</a:t>
              </a:r>
            </a:p>
          </p:txBody>
        </p:sp>
        <p:sp>
          <p:nvSpPr>
            <p:cNvPr id="444" name="TextBox 443">
              <a:extLst>
                <a:ext uri="{FF2B5EF4-FFF2-40B4-BE49-F238E27FC236}">
                  <a16:creationId xmlns:a16="http://schemas.microsoft.com/office/drawing/2014/main" id="{F3FC4CDD-FFE8-C944-898A-6482BFB20E25}"/>
                </a:ext>
              </a:extLst>
            </p:cNvPr>
            <p:cNvSpPr txBox="1"/>
            <p:nvPr/>
          </p:nvSpPr>
          <p:spPr>
            <a:xfrm>
              <a:off x="1065775" y="5521454"/>
              <a:ext cx="673325"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ea typeface="+mn-ea"/>
                  <a:cs typeface="Arial"/>
                </a:rPr>
                <a:t>A群</a:t>
              </a:r>
            </a:p>
          </p:txBody>
        </p:sp>
        <p:sp>
          <p:nvSpPr>
            <p:cNvPr id="445" name="TextBox 444">
              <a:extLst>
                <a:ext uri="{FF2B5EF4-FFF2-40B4-BE49-F238E27FC236}">
                  <a16:creationId xmlns:a16="http://schemas.microsoft.com/office/drawing/2014/main" id="{7AEE019B-9C93-0E58-6466-D5FEACD0C410}"/>
                </a:ext>
              </a:extLst>
            </p:cNvPr>
            <p:cNvSpPr txBox="1"/>
            <p:nvPr/>
          </p:nvSpPr>
          <p:spPr>
            <a:xfrm>
              <a:off x="5394302" y="582749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ea typeface="+mn-ea"/>
                  <a:cs typeface="Arial" panose="020B0604020202020204" pitchFamily="34" charset="0"/>
                </a:rPr>
                <a:t>19</a:t>
              </a:r>
            </a:p>
          </p:txBody>
        </p:sp>
        <p:sp>
          <p:nvSpPr>
            <p:cNvPr id="446" name="TextBox 445">
              <a:extLst>
                <a:ext uri="{FF2B5EF4-FFF2-40B4-BE49-F238E27FC236}">
                  <a16:creationId xmlns:a16="http://schemas.microsoft.com/office/drawing/2014/main" id="{76E12543-9B0C-5ABA-9EA9-144978EB1E74}"/>
                </a:ext>
              </a:extLst>
            </p:cNvPr>
            <p:cNvSpPr txBox="1"/>
            <p:nvPr/>
          </p:nvSpPr>
          <p:spPr>
            <a:xfrm>
              <a:off x="4876128" y="582749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ea typeface="+mn-ea"/>
                  <a:cs typeface="Arial" panose="020B0604020202020204" pitchFamily="34" charset="0"/>
                </a:rPr>
                <a:t>24</a:t>
              </a:r>
            </a:p>
          </p:txBody>
        </p:sp>
        <p:sp>
          <p:nvSpPr>
            <p:cNvPr id="447" name="TextBox 446">
              <a:extLst>
                <a:ext uri="{FF2B5EF4-FFF2-40B4-BE49-F238E27FC236}">
                  <a16:creationId xmlns:a16="http://schemas.microsoft.com/office/drawing/2014/main" id="{F96E57DF-CA99-799B-7234-6E909C711334}"/>
                </a:ext>
              </a:extLst>
            </p:cNvPr>
            <p:cNvSpPr txBox="1"/>
            <p:nvPr/>
          </p:nvSpPr>
          <p:spPr>
            <a:xfrm>
              <a:off x="4357950" y="582749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ea typeface="+mn-ea"/>
                  <a:cs typeface="Arial" panose="020B0604020202020204" pitchFamily="34" charset="0"/>
                </a:rPr>
                <a:t>38</a:t>
              </a:r>
            </a:p>
          </p:txBody>
        </p:sp>
        <p:sp>
          <p:nvSpPr>
            <p:cNvPr id="448" name="TextBox 447">
              <a:extLst>
                <a:ext uri="{FF2B5EF4-FFF2-40B4-BE49-F238E27FC236}">
                  <a16:creationId xmlns:a16="http://schemas.microsoft.com/office/drawing/2014/main" id="{FAADBF8F-971B-A9E2-C511-ACCF7BD57944}"/>
                </a:ext>
              </a:extLst>
            </p:cNvPr>
            <p:cNvSpPr txBox="1"/>
            <p:nvPr/>
          </p:nvSpPr>
          <p:spPr>
            <a:xfrm>
              <a:off x="3839773" y="582749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ea typeface="+mn-ea"/>
                  <a:cs typeface="Arial" panose="020B0604020202020204" pitchFamily="34" charset="0"/>
                </a:rPr>
                <a:t>50</a:t>
              </a:r>
            </a:p>
          </p:txBody>
        </p:sp>
        <p:sp>
          <p:nvSpPr>
            <p:cNvPr id="449" name="TextBox 448">
              <a:extLst>
                <a:ext uri="{FF2B5EF4-FFF2-40B4-BE49-F238E27FC236}">
                  <a16:creationId xmlns:a16="http://schemas.microsoft.com/office/drawing/2014/main" id="{E153B431-C3C0-3A8B-F43D-D82A10352208}"/>
                </a:ext>
              </a:extLst>
            </p:cNvPr>
            <p:cNvSpPr txBox="1"/>
            <p:nvPr/>
          </p:nvSpPr>
          <p:spPr>
            <a:xfrm>
              <a:off x="3321598" y="582749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ea typeface="+mn-ea"/>
                  <a:cs typeface="Arial" panose="020B0604020202020204" pitchFamily="34" charset="0"/>
                </a:rPr>
                <a:t>63</a:t>
              </a:r>
            </a:p>
          </p:txBody>
        </p:sp>
        <p:sp>
          <p:nvSpPr>
            <p:cNvPr id="450" name="TextBox 449">
              <a:extLst>
                <a:ext uri="{FF2B5EF4-FFF2-40B4-BE49-F238E27FC236}">
                  <a16:creationId xmlns:a16="http://schemas.microsoft.com/office/drawing/2014/main" id="{BD902913-F5D5-FF1B-FACC-028DBAD2E634}"/>
                </a:ext>
              </a:extLst>
            </p:cNvPr>
            <p:cNvSpPr txBox="1"/>
            <p:nvPr/>
          </p:nvSpPr>
          <p:spPr>
            <a:xfrm>
              <a:off x="2803420" y="5827493"/>
              <a:ext cx="27147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ea typeface="+mn-ea"/>
                  <a:cs typeface="Arial" panose="020B0604020202020204" pitchFamily="34" charset="0"/>
                </a:rPr>
                <a:t>89</a:t>
              </a:r>
            </a:p>
          </p:txBody>
        </p:sp>
        <p:sp>
          <p:nvSpPr>
            <p:cNvPr id="451" name="TextBox 450">
              <a:extLst>
                <a:ext uri="{FF2B5EF4-FFF2-40B4-BE49-F238E27FC236}">
                  <a16:creationId xmlns:a16="http://schemas.microsoft.com/office/drawing/2014/main" id="{3933A2AC-F067-55BD-0FCD-A45AF898BF8C}"/>
                </a:ext>
              </a:extLst>
            </p:cNvPr>
            <p:cNvSpPr txBox="1"/>
            <p:nvPr/>
          </p:nvSpPr>
          <p:spPr>
            <a:xfrm>
              <a:off x="2242221" y="5827493"/>
              <a:ext cx="357525"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ea typeface="+mn-ea"/>
                  <a:cs typeface="Arial" panose="020B0604020202020204" pitchFamily="34" charset="0"/>
                </a:rPr>
                <a:t>115</a:t>
              </a:r>
            </a:p>
          </p:txBody>
        </p:sp>
        <p:sp>
          <p:nvSpPr>
            <p:cNvPr id="452" name="TextBox 451">
              <a:extLst>
                <a:ext uri="{FF2B5EF4-FFF2-40B4-BE49-F238E27FC236}">
                  <a16:creationId xmlns:a16="http://schemas.microsoft.com/office/drawing/2014/main" id="{3E46F984-EC8C-C14F-8116-057CC85840FC}"/>
                </a:ext>
              </a:extLst>
            </p:cNvPr>
            <p:cNvSpPr txBox="1"/>
            <p:nvPr/>
          </p:nvSpPr>
          <p:spPr>
            <a:xfrm>
              <a:off x="1717372" y="5827493"/>
              <a:ext cx="370862" cy="288147"/>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ea typeface="+mn-ea"/>
                  <a:cs typeface="Arial" panose="020B0604020202020204" pitchFamily="34" charset="0"/>
                </a:rPr>
                <a:t>132</a:t>
              </a:r>
            </a:p>
          </p:txBody>
        </p:sp>
        <p:sp>
          <p:nvSpPr>
            <p:cNvPr id="453" name="TextBox 452">
              <a:extLst>
                <a:ext uri="{FF2B5EF4-FFF2-40B4-BE49-F238E27FC236}">
                  <a16:creationId xmlns:a16="http://schemas.microsoft.com/office/drawing/2014/main" id="{D2F63AB4-BA07-8D48-963F-21F6DF99AEBC}"/>
                </a:ext>
              </a:extLst>
            </p:cNvPr>
            <p:cNvSpPr txBox="1"/>
            <p:nvPr/>
          </p:nvSpPr>
          <p:spPr>
            <a:xfrm>
              <a:off x="1055900" y="5817679"/>
              <a:ext cx="68320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ea typeface="+mn-ea"/>
                  <a:cs typeface="Arial"/>
                </a:rPr>
                <a:t>B群</a:t>
              </a:r>
            </a:p>
          </p:txBody>
        </p:sp>
        <p:sp>
          <p:nvSpPr>
            <p:cNvPr id="454" name="TextBox 453">
              <a:extLst>
                <a:ext uri="{FF2B5EF4-FFF2-40B4-BE49-F238E27FC236}">
                  <a16:creationId xmlns:a16="http://schemas.microsoft.com/office/drawing/2014/main" id="{7D292005-ECDA-B220-1589-FE9D07C038EB}"/>
                </a:ext>
              </a:extLst>
            </p:cNvPr>
            <p:cNvSpPr txBox="1"/>
            <p:nvPr/>
          </p:nvSpPr>
          <p:spPr>
            <a:xfrm>
              <a:off x="2838401" y="2830003"/>
              <a:ext cx="2593654" cy="523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HR 0.97 (95%CI 0.72, 1.29)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p=0.805</a:t>
              </a:r>
            </a:p>
          </p:txBody>
        </p:sp>
        <p:sp>
          <p:nvSpPr>
            <p:cNvPr id="455" name="TextBox 454">
              <a:extLst>
                <a:ext uri="{FF2B5EF4-FFF2-40B4-BE49-F238E27FC236}">
                  <a16:creationId xmlns:a16="http://schemas.microsoft.com/office/drawing/2014/main" id="{44FA02AC-10D9-7AED-C832-2DB89C4D4187}"/>
                </a:ext>
              </a:extLst>
            </p:cNvPr>
            <p:cNvSpPr txBox="1"/>
            <p:nvPr/>
          </p:nvSpPr>
          <p:spPr>
            <a:xfrm>
              <a:off x="2082521" y="4459826"/>
              <a:ext cx="3377032" cy="523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A群：FOLFIRI + セツキシマブ 1L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latin typeface="Arial"/>
                  <a:ea typeface="MS Mincho"/>
                  <a:cs typeface="Arial"/>
                </a:rPr>
                <a:t>B群：OPTIMOX + ベバシズマブ 1L</a:t>
              </a:r>
            </a:p>
          </p:txBody>
        </p:sp>
        <p:cxnSp>
          <p:nvCxnSpPr>
            <p:cNvPr id="456" name="Straight Connector 455">
              <a:extLst>
                <a:ext uri="{FF2B5EF4-FFF2-40B4-BE49-F238E27FC236}">
                  <a16:creationId xmlns:a16="http://schemas.microsoft.com/office/drawing/2014/main" id="{605D8C9A-E3AE-8036-DF84-DF1338B5D32C}"/>
                </a:ext>
              </a:extLst>
            </p:cNvPr>
            <p:cNvCxnSpPr>
              <a:cxnSpLocks/>
            </p:cNvCxnSpPr>
            <p:nvPr/>
          </p:nvCxnSpPr>
          <p:spPr>
            <a:xfrm>
              <a:off x="1854111" y="4601816"/>
              <a:ext cx="289204"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985F2EBC-FB56-8B58-8C7A-1AF5AC6519E3}"/>
                </a:ext>
              </a:extLst>
            </p:cNvPr>
            <p:cNvCxnSpPr>
              <a:cxnSpLocks/>
            </p:cNvCxnSpPr>
            <p:nvPr/>
          </p:nvCxnSpPr>
          <p:spPr>
            <a:xfrm>
              <a:off x="1854111" y="4824375"/>
              <a:ext cx="28920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58" name="Freeform: Shape 88">
              <a:extLst>
                <a:ext uri="{FF2B5EF4-FFF2-40B4-BE49-F238E27FC236}">
                  <a16:creationId xmlns:a16="http://schemas.microsoft.com/office/drawing/2014/main" id="{7F257196-5A21-DE1E-C921-24D283BCF5C9}"/>
                </a:ext>
              </a:extLst>
            </p:cNvPr>
            <p:cNvSpPr/>
            <p:nvPr/>
          </p:nvSpPr>
          <p:spPr>
            <a:xfrm>
              <a:off x="1897803" y="3163304"/>
              <a:ext cx="3852000" cy="1363416"/>
            </a:xfrm>
            <a:custGeom>
              <a:avLst/>
              <a:gdLst>
                <a:gd name="connsiteX0" fmla="*/ 2949445 w 2949444"/>
                <a:gd name="connsiteY0" fmla="*/ 1461754 h 1461753"/>
                <a:gd name="connsiteX1" fmla="*/ 2921156 w 2949444"/>
                <a:gd name="connsiteY1" fmla="*/ 1461754 h 1461753"/>
                <a:gd name="connsiteX2" fmla="*/ 2921156 w 2949444"/>
                <a:gd name="connsiteY2" fmla="*/ 1433465 h 1461753"/>
                <a:gd name="connsiteX3" fmla="*/ 2683031 w 2949444"/>
                <a:gd name="connsiteY3" fmla="*/ 1433465 h 1461753"/>
                <a:gd name="connsiteX4" fmla="*/ 2683031 w 2949444"/>
                <a:gd name="connsiteY4" fmla="*/ 1424035 h 1461753"/>
                <a:gd name="connsiteX5" fmla="*/ 2654742 w 2949444"/>
                <a:gd name="connsiteY5" fmla="*/ 1424035 h 1461753"/>
                <a:gd name="connsiteX6" fmla="*/ 2654742 w 2949444"/>
                <a:gd name="connsiteY6" fmla="*/ 1393384 h 1461753"/>
                <a:gd name="connsiteX7" fmla="*/ 2633520 w 2949444"/>
                <a:gd name="connsiteY7" fmla="*/ 1393384 h 1461753"/>
                <a:gd name="connsiteX8" fmla="*/ 2633520 w 2949444"/>
                <a:gd name="connsiteY8" fmla="*/ 1372162 h 1461753"/>
                <a:gd name="connsiteX9" fmla="*/ 2558072 w 2949444"/>
                <a:gd name="connsiteY9" fmla="*/ 1372162 h 1461753"/>
                <a:gd name="connsiteX10" fmla="*/ 2558072 w 2949444"/>
                <a:gd name="connsiteY10" fmla="*/ 1355665 h 1461753"/>
                <a:gd name="connsiteX11" fmla="*/ 2459050 w 2949444"/>
                <a:gd name="connsiteY11" fmla="*/ 1355665 h 1461753"/>
                <a:gd name="connsiteX12" fmla="*/ 2459050 w 2949444"/>
                <a:gd name="connsiteY12" fmla="*/ 1329728 h 1461753"/>
                <a:gd name="connsiteX13" fmla="*/ 2395395 w 2949444"/>
                <a:gd name="connsiteY13" fmla="*/ 1329728 h 1461753"/>
                <a:gd name="connsiteX14" fmla="*/ 2395395 w 2949444"/>
                <a:gd name="connsiteY14" fmla="*/ 1313221 h 1461753"/>
                <a:gd name="connsiteX15" fmla="*/ 2360028 w 2949444"/>
                <a:gd name="connsiteY15" fmla="*/ 1313221 h 1461753"/>
                <a:gd name="connsiteX16" fmla="*/ 2360028 w 2949444"/>
                <a:gd name="connsiteY16" fmla="*/ 1284932 h 1461753"/>
                <a:gd name="connsiteX17" fmla="*/ 2317595 w 2949444"/>
                <a:gd name="connsiteY17" fmla="*/ 1284932 h 1461753"/>
                <a:gd name="connsiteX18" fmla="*/ 2317595 w 2949444"/>
                <a:gd name="connsiteY18" fmla="*/ 1275502 h 1461753"/>
                <a:gd name="connsiteX19" fmla="*/ 2206781 w 2949444"/>
                <a:gd name="connsiteY19" fmla="*/ 1275502 h 1461753"/>
                <a:gd name="connsiteX20" fmla="*/ 2206781 w 2949444"/>
                <a:gd name="connsiteY20" fmla="*/ 1249566 h 1461753"/>
                <a:gd name="connsiteX21" fmla="*/ 2171414 w 2949444"/>
                <a:gd name="connsiteY21" fmla="*/ 1249566 h 1461753"/>
                <a:gd name="connsiteX22" fmla="*/ 2171414 w 2949444"/>
                <a:gd name="connsiteY22" fmla="*/ 1228344 h 1461753"/>
                <a:gd name="connsiteX23" fmla="*/ 2131333 w 2949444"/>
                <a:gd name="connsiteY23" fmla="*/ 1228344 h 1461753"/>
                <a:gd name="connsiteX24" fmla="*/ 2131333 w 2949444"/>
                <a:gd name="connsiteY24" fmla="*/ 1204770 h 1461753"/>
                <a:gd name="connsiteX25" fmla="*/ 2081822 w 2949444"/>
                <a:gd name="connsiteY25" fmla="*/ 1204770 h 1461753"/>
                <a:gd name="connsiteX26" fmla="*/ 2081822 w 2949444"/>
                <a:gd name="connsiteY26" fmla="*/ 1185910 h 1461753"/>
                <a:gd name="connsiteX27" fmla="*/ 2070040 w 2949444"/>
                <a:gd name="connsiteY27" fmla="*/ 1185910 h 1461753"/>
                <a:gd name="connsiteX28" fmla="*/ 2070040 w 2949444"/>
                <a:gd name="connsiteY28" fmla="*/ 1152906 h 1461753"/>
                <a:gd name="connsiteX29" fmla="*/ 2029959 w 2949444"/>
                <a:gd name="connsiteY29" fmla="*/ 1152906 h 1461753"/>
                <a:gd name="connsiteX30" fmla="*/ 2029959 w 2949444"/>
                <a:gd name="connsiteY30" fmla="*/ 1122255 h 1461753"/>
                <a:gd name="connsiteX31" fmla="*/ 1989877 w 2949444"/>
                <a:gd name="connsiteY31" fmla="*/ 1122255 h 1461753"/>
                <a:gd name="connsiteX32" fmla="*/ 1989877 w 2949444"/>
                <a:gd name="connsiteY32" fmla="*/ 1101033 h 1461753"/>
                <a:gd name="connsiteX33" fmla="*/ 1798901 w 2949444"/>
                <a:gd name="connsiteY33" fmla="*/ 1101033 h 1461753"/>
                <a:gd name="connsiteX34" fmla="*/ 1798901 w 2949444"/>
                <a:gd name="connsiteY34" fmla="*/ 1079811 h 1461753"/>
                <a:gd name="connsiteX35" fmla="*/ 1739960 w 2949444"/>
                <a:gd name="connsiteY35" fmla="*/ 1079811 h 1461753"/>
                <a:gd name="connsiteX36" fmla="*/ 1739960 w 2949444"/>
                <a:gd name="connsiteY36" fmla="*/ 1060952 h 1461753"/>
                <a:gd name="connsiteX37" fmla="*/ 1728178 w 2949444"/>
                <a:gd name="connsiteY37" fmla="*/ 1060952 h 1461753"/>
                <a:gd name="connsiteX38" fmla="*/ 1728178 w 2949444"/>
                <a:gd name="connsiteY38" fmla="*/ 1042092 h 1461753"/>
                <a:gd name="connsiteX39" fmla="*/ 1699879 w 2949444"/>
                <a:gd name="connsiteY39" fmla="*/ 1042092 h 1461753"/>
                <a:gd name="connsiteX40" fmla="*/ 1699879 w 2949444"/>
                <a:gd name="connsiteY40" fmla="*/ 1011441 h 1461753"/>
                <a:gd name="connsiteX41" fmla="*/ 1673952 w 2949444"/>
                <a:gd name="connsiteY41" fmla="*/ 1011441 h 1461753"/>
                <a:gd name="connsiteX42" fmla="*/ 1673952 w 2949444"/>
                <a:gd name="connsiteY42" fmla="*/ 973722 h 1461753"/>
                <a:gd name="connsiteX43" fmla="*/ 1659798 w 2949444"/>
                <a:gd name="connsiteY43" fmla="*/ 973722 h 1461753"/>
                <a:gd name="connsiteX44" fmla="*/ 1659798 w 2949444"/>
                <a:gd name="connsiteY44" fmla="*/ 947785 h 1461753"/>
                <a:gd name="connsiteX45" fmla="*/ 1645653 w 2949444"/>
                <a:gd name="connsiteY45" fmla="*/ 947785 h 1461753"/>
                <a:gd name="connsiteX46" fmla="*/ 1645653 w 2949444"/>
                <a:gd name="connsiteY46" fmla="*/ 931281 h 1461753"/>
                <a:gd name="connsiteX47" fmla="*/ 1619717 w 2949444"/>
                <a:gd name="connsiteY47" fmla="*/ 931281 h 1461753"/>
                <a:gd name="connsiteX48" fmla="*/ 1619717 w 2949444"/>
                <a:gd name="connsiteY48" fmla="*/ 910062 h 1461753"/>
                <a:gd name="connsiteX49" fmla="*/ 1572568 w 2949444"/>
                <a:gd name="connsiteY49" fmla="*/ 910062 h 1461753"/>
                <a:gd name="connsiteX50" fmla="*/ 1572568 w 2949444"/>
                <a:gd name="connsiteY50" fmla="*/ 893558 h 1461753"/>
                <a:gd name="connsiteX51" fmla="*/ 1534849 w 2949444"/>
                <a:gd name="connsiteY51" fmla="*/ 893558 h 1461753"/>
                <a:gd name="connsiteX52" fmla="*/ 1534849 w 2949444"/>
                <a:gd name="connsiteY52" fmla="*/ 879413 h 1461753"/>
                <a:gd name="connsiteX53" fmla="*/ 1445257 w 2949444"/>
                <a:gd name="connsiteY53" fmla="*/ 879413 h 1461753"/>
                <a:gd name="connsiteX54" fmla="*/ 1445257 w 2949444"/>
                <a:gd name="connsiteY54" fmla="*/ 862909 h 1461753"/>
                <a:gd name="connsiteX55" fmla="*/ 1405176 w 2949444"/>
                <a:gd name="connsiteY55" fmla="*/ 862909 h 1461753"/>
                <a:gd name="connsiteX56" fmla="*/ 1405176 w 2949444"/>
                <a:gd name="connsiteY56" fmla="*/ 851120 h 1461753"/>
                <a:gd name="connsiteX57" fmla="*/ 1343873 w 2949444"/>
                <a:gd name="connsiteY57" fmla="*/ 851120 h 1461753"/>
                <a:gd name="connsiteX58" fmla="*/ 1343873 w 2949444"/>
                <a:gd name="connsiteY58" fmla="*/ 815755 h 1461753"/>
                <a:gd name="connsiteX59" fmla="*/ 1317936 w 2949444"/>
                <a:gd name="connsiteY59" fmla="*/ 815755 h 1461753"/>
                <a:gd name="connsiteX60" fmla="*/ 1317936 w 2949444"/>
                <a:gd name="connsiteY60" fmla="*/ 799251 h 1461753"/>
                <a:gd name="connsiteX61" fmla="*/ 1287294 w 2949444"/>
                <a:gd name="connsiteY61" fmla="*/ 799251 h 1461753"/>
                <a:gd name="connsiteX62" fmla="*/ 1287294 w 2949444"/>
                <a:gd name="connsiteY62" fmla="*/ 778032 h 1461753"/>
                <a:gd name="connsiteX63" fmla="*/ 1254281 w 2949444"/>
                <a:gd name="connsiteY63" fmla="*/ 778032 h 1461753"/>
                <a:gd name="connsiteX64" fmla="*/ 1254281 w 2949444"/>
                <a:gd name="connsiteY64" fmla="*/ 752098 h 1461753"/>
                <a:gd name="connsiteX65" fmla="*/ 1235421 w 2949444"/>
                <a:gd name="connsiteY65" fmla="*/ 752098 h 1461753"/>
                <a:gd name="connsiteX66" fmla="*/ 1235421 w 2949444"/>
                <a:gd name="connsiteY66" fmla="*/ 707302 h 1461753"/>
                <a:gd name="connsiteX67" fmla="*/ 1202417 w 2949444"/>
                <a:gd name="connsiteY67" fmla="*/ 707302 h 1461753"/>
                <a:gd name="connsiteX68" fmla="*/ 1202417 w 2949444"/>
                <a:gd name="connsiteY68" fmla="*/ 693156 h 1461753"/>
                <a:gd name="connsiteX69" fmla="*/ 1155259 w 2949444"/>
                <a:gd name="connsiteY69" fmla="*/ 693156 h 1461753"/>
                <a:gd name="connsiteX70" fmla="*/ 1155259 w 2949444"/>
                <a:gd name="connsiteY70" fmla="*/ 664864 h 1461753"/>
                <a:gd name="connsiteX71" fmla="*/ 1141114 w 2949444"/>
                <a:gd name="connsiteY71" fmla="*/ 664864 h 1461753"/>
                <a:gd name="connsiteX72" fmla="*/ 1141114 w 2949444"/>
                <a:gd name="connsiteY72" fmla="*/ 629499 h 1461753"/>
                <a:gd name="connsiteX73" fmla="*/ 1098680 w 2949444"/>
                <a:gd name="connsiteY73" fmla="*/ 629499 h 1461753"/>
                <a:gd name="connsiteX74" fmla="*/ 1098680 w 2949444"/>
                <a:gd name="connsiteY74" fmla="*/ 572914 h 1461753"/>
                <a:gd name="connsiteX75" fmla="*/ 1058599 w 2949444"/>
                <a:gd name="connsiteY75" fmla="*/ 572914 h 1461753"/>
                <a:gd name="connsiteX76" fmla="*/ 1058599 w 2949444"/>
                <a:gd name="connsiteY76" fmla="*/ 542265 h 1461753"/>
                <a:gd name="connsiteX77" fmla="*/ 1009088 w 2949444"/>
                <a:gd name="connsiteY77" fmla="*/ 542265 h 1461753"/>
                <a:gd name="connsiteX78" fmla="*/ 1009088 w 2949444"/>
                <a:gd name="connsiteY78" fmla="*/ 528119 h 1461753"/>
                <a:gd name="connsiteX79" fmla="*/ 945427 w 2949444"/>
                <a:gd name="connsiteY79" fmla="*/ 528119 h 1461753"/>
                <a:gd name="connsiteX80" fmla="*/ 945427 w 2949444"/>
                <a:gd name="connsiteY80" fmla="*/ 490396 h 1461753"/>
                <a:gd name="connsiteX81" fmla="*/ 926565 w 2949444"/>
                <a:gd name="connsiteY81" fmla="*/ 490396 h 1461753"/>
                <a:gd name="connsiteX82" fmla="*/ 926565 w 2949444"/>
                <a:gd name="connsiteY82" fmla="*/ 457388 h 1461753"/>
                <a:gd name="connsiteX83" fmla="*/ 895916 w 2949444"/>
                <a:gd name="connsiteY83" fmla="*/ 457388 h 1461753"/>
                <a:gd name="connsiteX84" fmla="*/ 895916 w 2949444"/>
                <a:gd name="connsiteY84" fmla="*/ 440885 h 1461753"/>
                <a:gd name="connsiteX85" fmla="*/ 884128 w 2949444"/>
                <a:gd name="connsiteY85" fmla="*/ 440885 h 1461753"/>
                <a:gd name="connsiteX86" fmla="*/ 884128 w 2949444"/>
                <a:gd name="connsiteY86" fmla="*/ 417308 h 1461753"/>
                <a:gd name="connsiteX87" fmla="*/ 806325 w 2949444"/>
                <a:gd name="connsiteY87" fmla="*/ 417308 h 1461753"/>
                <a:gd name="connsiteX88" fmla="*/ 806325 w 2949444"/>
                <a:gd name="connsiteY88" fmla="*/ 398447 h 1461753"/>
                <a:gd name="connsiteX89" fmla="*/ 747382 w 2949444"/>
                <a:gd name="connsiteY89" fmla="*/ 398447 h 1461753"/>
                <a:gd name="connsiteX90" fmla="*/ 747382 w 2949444"/>
                <a:gd name="connsiteY90" fmla="*/ 363082 h 1461753"/>
                <a:gd name="connsiteX91" fmla="*/ 737952 w 2949444"/>
                <a:gd name="connsiteY91" fmla="*/ 363082 h 1461753"/>
                <a:gd name="connsiteX92" fmla="*/ 737952 w 2949444"/>
                <a:gd name="connsiteY92" fmla="*/ 339505 h 1461753"/>
                <a:gd name="connsiteX93" fmla="*/ 653075 w 2949444"/>
                <a:gd name="connsiteY93" fmla="*/ 339505 h 1461753"/>
                <a:gd name="connsiteX94" fmla="*/ 653075 w 2949444"/>
                <a:gd name="connsiteY94" fmla="*/ 313571 h 1461753"/>
                <a:gd name="connsiteX95" fmla="*/ 636572 w 2949444"/>
                <a:gd name="connsiteY95" fmla="*/ 313571 h 1461753"/>
                <a:gd name="connsiteX96" fmla="*/ 636572 w 2949444"/>
                <a:gd name="connsiteY96" fmla="*/ 280564 h 1461753"/>
                <a:gd name="connsiteX97" fmla="*/ 575272 w 2949444"/>
                <a:gd name="connsiteY97" fmla="*/ 280564 h 1461753"/>
                <a:gd name="connsiteX98" fmla="*/ 575272 w 2949444"/>
                <a:gd name="connsiteY98" fmla="*/ 249913 h 1461753"/>
                <a:gd name="connsiteX99" fmla="*/ 544622 w 2949444"/>
                <a:gd name="connsiteY99" fmla="*/ 249913 h 1461753"/>
                <a:gd name="connsiteX100" fmla="*/ 544622 w 2949444"/>
                <a:gd name="connsiteY100" fmla="*/ 221622 h 1461753"/>
                <a:gd name="connsiteX101" fmla="*/ 513973 w 2949444"/>
                <a:gd name="connsiteY101" fmla="*/ 221622 h 1461753"/>
                <a:gd name="connsiteX102" fmla="*/ 513973 w 2949444"/>
                <a:gd name="connsiteY102" fmla="*/ 198045 h 1461753"/>
                <a:gd name="connsiteX103" fmla="*/ 492754 w 2949444"/>
                <a:gd name="connsiteY103" fmla="*/ 198045 h 1461753"/>
                <a:gd name="connsiteX104" fmla="*/ 492754 w 2949444"/>
                <a:gd name="connsiteY104" fmla="*/ 167395 h 1461753"/>
                <a:gd name="connsiteX105" fmla="*/ 457389 w 2949444"/>
                <a:gd name="connsiteY105" fmla="*/ 167395 h 1461753"/>
                <a:gd name="connsiteX106" fmla="*/ 457389 w 2949444"/>
                <a:gd name="connsiteY106" fmla="*/ 150891 h 1461753"/>
                <a:gd name="connsiteX107" fmla="*/ 419666 w 2949444"/>
                <a:gd name="connsiteY107" fmla="*/ 150891 h 1461753"/>
                <a:gd name="connsiteX108" fmla="*/ 419666 w 2949444"/>
                <a:gd name="connsiteY108" fmla="*/ 124956 h 1461753"/>
                <a:gd name="connsiteX109" fmla="*/ 400804 w 2949444"/>
                <a:gd name="connsiteY109" fmla="*/ 124956 h 1461753"/>
                <a:gd name="connsiteX110" fmla="*/ 400804 w 2949444"/>
                <a:gd name="connsiteY110" fmla="*/ 101380 h 1461753"/>
                <a:gd name="connsiteX111" fmla="*/ 337147 w 2949444"/>
                <a:gd name="connsiteY111" fmla="*/ 101380 h 1461753"/>
                <a:gd name="connsiteX112" fmla="*/ 337147 w 2949444"/>
                <a:gd name="connsiteY112" fmla="*/ 73088 h 1461753"/>
                <a:gd name="connsiteX113" fmla="*/ 282921 w 2949444"/>
                <a:gd name="connsiteY113" fmla="*/ 73088 h 1461753"/>
                <a:gd name="connsiteX114" fmla="*/ 282921 w 2949444"/>
                <a:gd name="connsiteY114" fmla="*/ 49511 h 1461753"/>
                <a:gd name="connsiteX115" fmla="*/ 214549 w 2949444"/>
                <a:gd name="connsiteY115" fmla="*/ 49511 h 1461753"/>
                <a:gd name="connsiteX116" fmla="*/ 214549 w 2949444"/>
                <a:gd name="connsiteY116" fmla="*/ 33007 h 1461753"/>
                <a:gd name="connsiteX117" fmla="*/ 136745 w 2949444"/>
                <a:gd name="connsiteY117" fmla="*/ 33007 h 1461753"/>
                <a:gd name="connsiteX118" fmla="*/ 136745 w 2949444"/>
                <a:gd name="connsiteY118" fmla="*/ 23577 h 1461753"/>
                <a:gd name="connsiteX119" fmla="*/ 75446 w 2949444"/>
                <a:gd name="connsiteY119" fmla="*/ 23577 h 1461753"/>
                <a:gd name="connsiteX120" fmla="*/ 75446 w 2949444"/>
                <a:gd name="connsiteY120" fmla="*/ 14146 h 1461753"/>
                <a:gd name="connsiteX121" fmla="*/ 42438 w 2949444"/>
                <a:gd name="connsiteY121" fmla="*/ 14146 h 1461753"/>
                <a:gd name="connsiteX122" fmla="*/ 42438 w 2949444"/>
                <a:gd name="connsiteY122" fmla="*/ 0 h 1461753"/>
                <a:gd name="connsiteX123" fmla="*/ 0 w 2949444"/>
                <a:gd name="connsiteY123" fmla="*/ 0 h 146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949444" h="1461753">
                  <a:moveTo>
                    <a:pt x="2949445" y="1461754"/>
                  </a:moveTo>
                  <a:lnTo>
                    <a:pt x="2921156" y="1461754"/>
                  </a:lnTo>
                  <a:lnTo>
                    <a:pt x="2921156" y="1433465"/>
                  </a:lnTo>
                  <a:lnTo>
                    <a:pt x="2683031" y="1433465"/>
                  </a:lnTo>
                  <a:lnTo>
                    <a:pt x="2683031" y="1424035"/>
                  </a:lnTo>
                  <a:lnTo>
                    <a:pt x="2654742" y="1424035"/>
                  </a:lnTo>
                  <a:lnTo>
                    <a:pt x="2654742" y="1393384"/>
                  </a:lnTo>
                  <a:lnTo>
                    <a:pt x="2633520" y="1393384"/>
                  </a:lnTo>
                  <a:lnTo>
                    <a:pt x="2633520" y="1372162"/>
                  </a:lnTo>
                  <a:lnTo>
                    <a:pt x="2558072" y="1372162"/>
                  </a:lnTo>
                  <a:lnTo>
                    <a:pt x="2558072" y="1355665"/>
                  </a:lnTo>
                  <a:lnTo>
                    <a:pt x="2459050" y="1355665"/>
                  </a:lnTo>
                  <a:lnTo>
                    <a:pt x="2459050" y="1329728"/>
                  </a:lnTo>
                  <a:lnTo>
                    <a:pt x="2395395" y="1329728"/>
                  </a:lnTo>
                  <a:lnTo>
                    <a:pt x="2395395" y="1313221"/>
                  </a:lnTo>
                  <a:lnTo>
                    <a:pt x="2360028" y="1313221"/>
                  </a:lnTo>
                  <a:lnTo>
                    <a:pt x="2360028" y="1284932"/>
                  </a:lnTo>
                  <a:lnTo>
                    <a:pt x="2317595" y="1284932"/>
                  </a:lnTo>
                  <a:lnTo>
                    <a:pt x="2317595" y="1275502"/>
                  </a:lnTo>
                  <a:lnTo>
                    <a:pt x="2206781" y="1275502"/>
                  </a:lnTo>
                  <a:lnTo>
                    <a:pt x="2206781" y="1249566"/>
                  </a:lnTo>
                  <a:lnTo>
                    <a:pt x="2171414" y="1249566"/>
                  </a:lnTo>
                  <a:lnTo>
                    <a:pt x="2171414" y="1228344"/>
                  </a:lnTo>
                  <a:lnTo>
                    <a:pt x="2131333" y="1228344"/>
                  </a:lnTo>
                  <a:lnTo>
                    <a:pt x="2131333" y="1204770"/>
                  </a:lnTo>
                  <a:lnTo>
                    <a:pt x="2081822" y="1204770"/>
                  </a:lnTo>
                  <a:lnTo>
                    <a:pt x="2081822" y="1185910"/>
                  </a:lnTo>
                  <a:lnTo>
                    <a:pt x="2070040" y="1185910"/>
                  </a:lnTo>
                  <a:lnTo>
                    <a:pt x="2070040" y="1152906"/>
                  </a:lnTo>
                  <a:lnTo>
                    <a:pt x="2029959" y="1152906"/>
                  </a:lnTo>
                  <a:lnTo>
                    <a:pt x="2029959" y="1122255"/>
                  </a:lnTo>
                  <a:lnTo>
                    <a:pt x="1989877" y="1122255"/>
                  </a:lnTo>
                  <a:lnTo>
                    <a:pt x="1989877" y="1101033"/>
                  </a:lnTo>
                  <a:lnTo>
                    <a:pt x="1798901" y="1101033"/>
                  </a:lnTo>
                  <a:lnTo>
                    <a:pt x="1798901" y="1079811"/>
                  </a:lnTo>
                  <a:lnTo>
                    <a:pt x="1739960" y="1079811"/>
                  </a:lnTo>
                  <a:lnTo>
                    <a:pt x="1739960" y="1060952"/>
                  </a:lnTo>
                  <a:lnTo>
                    <a:pt x="1728178" y="1060952"/>
                  </a:lnTo>
                  <a:lnTo>
                    <a:pt x="1728178" y="1042092"/>
                  </a:lnTo>
                  <a:lnTo>
                    <a:pt x="1699879" y="1042092"/>
                  </a:lnTo>
                  <a:lnTo>
                    <a:pt x="1699879" y="1011441"/>
                  </a:lnTo>
                  <a:lnTo>
                    <a:pt x="1673952" y="1011441"/>
                  </a:lnTo>
                  <a:lnTo>
                    <a:pt x="1673952" y="973722"/>
                  </a:lnTo>
                  <a:lnTo>
                    <a:pt x="1659798" y="973722"/>
                  </a:lnTo>
                  <a:lnTo>
                    <a:pt x="1659798" y="947785"/>
                  </a:lnTo>
                  <a:lnTo>
                    <a:pt x="1645653" y="947785"/>
                  </a:lnTo>
                  <a:lnTo>
                    <a:pt x="1645653" y="931281"/>
                  </a:lnTo>
                  <a:lnTo>
                    <a:pt x="1619717" y="931281"/>
                  </a:lnTo>
                  <a:lnTo>
                    <a:pt x="1619717" y="910062"/>
                  </a:lnTo>
                  <a:lnTo>
                    <a:pt x="1572568" y="910062"/>
                  </a:lnTo>
                  <a:lnTo>
                    <a:pt x="1572568" y="893558"/>
                  </a:lnTo>
                  <a:lnTo>
                    <a:pt x="1534849" y="893558"/>
                  </a:lnTo>
                  <a:lnTo>
                    <a:pt x="1534849" y="879413"/>
                  </a:lnTo>
                  <a:lnTo>
                    <a:pt x="1445257" y="879413"/>
                  </a:lnTo>
                  <a:lnTo>
                    <a:pt x="1445257" y="862909"/>
                  </a:lnTo>
                  <a:lnTo>
                    <a:pt x="1405176" y="862909"/>
                  </a:lnTo>
                  <a:lnTo>
                    <a:pt x="1405176" y="851120"/>
                  </a:lnTo>
                  <a:lnTo>
                    <a:pt x="1343873" y="851120"/>
                  </a:lnTo>
                  <a:lnTo>
                    <a:pt x="1343873" y="815755"/>
                  </a:lnTo>
                  <a:lnTo>
                    <a:pt x="1317936" y="815755"/>
                  </a:lnTo>
                  <a:lnTo>
                    <a:pt x="1317936" y="799251"/>
                  </a:lnTo>
                  <a:lnTo>
                    <a:pt x="1287294" y="799251"/>
                  </a:lnTo>
                  <a:lnTo>
                    <a:pt x="1287294" y="778032"/>
                  </a:lnTo>
                  <a:lnTo>
                    <a:pt x="1254281" y="778032"/>
                  </a:lnTo>
                  <a:lnTo>
                    <a:pt x="1254281" y="752098"/>
                  </a:lnTo>
                  <a:lnTo>
                    <a:pt x="1235421" y="752098"/>
                  </a:lnTo>
                  <a:lnTo>
                    <a:pt x="1235421" y="707302"/>
                  </a:lnTo>
                  <a:lnTo>
                    <a:pt x="1202417" y="707302"/>
                  </a:lnTo>
                  <a:lnTo>
                    <a:pt x="1202417" y="693156"/>
                  </a:lnTo>
                  <a:lnTo>
                    <a:pt x="1155259" y="693156"/>
                  </a:lnTo>
                  <a:lnTo>
                    <a:pt x="1155259" y="664864"/>
                  </a:lnTo>
                  <a:lnTo>
                    <a:pt x="1141114" y="664864"/>
                  </a:lnTo>
                  <a:lnTo>
                    <a:pt x="1141114" y="629499"/>
                  </a:lnTo>
                  <a:lnTo>
                    <a:pt x="1098680" y="629499"/>
                  </a:lnTo>
                  <a:lnTo>
                    <a:pt x="1098680" y="572914"/>
                  </a:lnTo>
                  <a:lnTo>
                    <a:pt x="1058599" y="572914"/>
                  </a:lnTo>
                  <a:lnTo>
                    <a:pt x="1058599" y="542265"/>
                  </a:lnTo>
                  <a:lnTo>
                    <a:pt x="1009088" y="542265"/>
                  </a:lnTo>
                  <a:lnTo>
                    <a:pt x="1009088" y="528119"/>
                  </a:lnTo>
                  <a:lnTo>
                    <a:pt x="945427" y="528119"/>
                  </a:lnTo>
                  <a:lnTo>
                    <a:pt x="945427" y="490396"/>
                  </a:lnTo>
                  <a:lnTo>
                    <a:pt x="926565" y="490396"/>
                  </a:lnTo>
                  <a:lnTo>
                    <a:pt x="926565" y="457388"/>
                  </a:lnTo>
                  <a:lnTo>
                    <a:pt x="895916" y="457388"/>
                  </a:lnTo>
                  <a:lnTo>
                    <a:pt x="895916" y="440885"/>
                  </a:lnTo>
                  <a:lnTo>
                    <a:pt x="884128" y="440885"/>
                  </a:lnTo>
                  <a:lnTo>
                    <a:pt x="884128" y="417308"/>
                  </a:lnTo>
                  <a:lnTo>
                    <a:pt x="806325" y="417308"/>
                  </a:lnTo>
                  <a:lnTo>
                    <a:pt x="806325" y="398447"/>
                  </a:lnTo>
                  <a:lnTo>
                    <a:pt x="747382" y="398447"/>
                  </a:lnTo>
                  <a:lnTo>
                    <a:pt x="747382" y="363082"/>
                  </a:lnTo>
                  <a:lnTo>
                    <a:pt x="737952" y="363082"/>
                  </a:lnTo>
                  <a:lnTo>
                    <a:pt x="737952" y="339505"/>
                  </a:lnTo>
                  <a:lnTo>
                    <a:pt x="653075" y="339505"/>
                  </a:lnTo>
                  <a:lnTo>
                    <a:pt x="653075" y="313571"/>
                  </a:lnTo>
                  <a:lnTo>
                    <a:pt x="636572" y="313571"/>
                  </a:lnTo>
                  <a:lnTo>
                    <a:pt x="636572" y="280564"/>
                  </a:lnTo>
                  <a:lnTo>
                    <a:pt x="575272" y="280564"/>
                  </a:lnTo>
                  <a:lnTo>
                    <a:pt x="575272" y="249913"/>
                  </a:lnTo>
                  <a:lnTo>
                    <a:pt x="544622" y="249913"/>
                  </a:lnTo>
                  <a:lnTo>
                    <a:pt x="544622" y="221622"/>
                  </a:lnTo>
                  <a:lnTo>
                    <a:pt x="513973" y="221622"/>
                  </a:lnTo>
                  <a:lnTo>
                    <a:pt x="513973" y="198045"/>
                  </a:lnTo>
                  <a:lnTo>
                    <a:pt x="492754" y="198045"/>
                  </a:lnTo>
                  <a:lnTo>
                    <a:pt x="492754" y="167395"/>
                  </a:lnTo>
                  <a:lnTo>
                    <a:pt x="457389" y="167395"/>
                  </a:lnTo>
                  <a:lnTo>
                    <a:pt x="457389" y="150891"/>
                  </a:lnTo>
                  <a:lnTo>
                    <a:pt x="419666" y="150891"/>
                  </a:lnTo>
                  <a:lnTo>
                    <a:pt x="419666" y="124956"/>
                  </a:lnTo>
                  <a:lnTo>
                    <a:pt x="400804" y="124956"/>
                  </a:lnTo>
                  <a:lnTo>
                    <a:pt x="400804" y="101380"/>
                  </a:lnTo>
                  <a:lnTo>
                    <a:pt x="337147" y="101380"/>
                  </a:lnTo>
                  <a:lnTo>
                    <a:pt x="337147" y="73088"/>
                  </a:lnTo>
                  <a:lnTo>
                    <a:pt x="282921" y="73088"/>
                  </a:lnTo>
                  <a:lnTo>
                    <a:pt x="282921" y="49511"/>
                  </a:lnTo>
                  <a:lnTo>
                    <a:pt x="214549" y="49511"/>
                  </a:lnTo>
                  <a:lnTo>
                    <a:pt x="214549" y="33007"/>
                  </a:lnTo>
                  <a:lnTo>
                    <a:pt x="136745" y="33007"/>
                  </a:lnTo>
                  <a:lnTo>
                    <a:pt x="136745" y="23577"/>
                  </a:lnTo>
                  <a:lnTo>
                    <a:pt x="75446" y="23577"/>
                  </a:lnTo>
                  <a:lnTo>
                    <a:pt x="75446" y="14146"/>
                  </a:lnTo>
                  <a:lnTo>
                    <a:pt x="42438" y="14146"/>
                  </a:lnTo>
                  <a:lnTo>
                    <a:pt x="42438" y="0"/>
                  </a:lnTo>
                  <a:lnTo>
                    <a:pt x="0" y="0"/>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59" name="Freeform: Shape 90">
              <a:extLst>
                <a:ext uri="{FF2B5EF4-FFF2-40B4-BE49-F238E27FC236}">
                  <a16:creationId xmlns:a16="http://schemas.microsoft.com/office/drawing/2014/main" id="{5EE0C7B8-68F9-5FB5-3C83-55F29FA5A509}"/>
                </a:ext>
              </a:extLst>
            </p:cNvPr>
            <p:cNvSpPr/>
            <p:nvPr/>
          </p:nvSpPr>
          <p:spPr>
            <a:xfrm>
              <a:off x="1972362" y="3160775"/>
              <a:ext cx="12563" cy="50366"/>
            </a:xfrm>
            <a:custGeom>
              <a:avLst/>
              <a:gdLst>
                <a:gd name="connsiteX0" fmla="*/ 0 w 9525"/>
                <a:gd name="connsiteY0" fmla="*/ 0 h 53999"/>
                <a:gd name="connsiteX1" fmla="*/ 0 w 9525"/>
                <a:gd name="connsiteY1" fmla="*/ 54000 h 53999"/>
              </a:gdLst>
              <a:ahLst/>
              <a:cxnLst>
                <a:cxn ang="0">
                  <a:pos x="connsiteX0" y="connsiteY0"/>
                </a:cxn>
                <a:cxn ang="0">
                  <a:pos x="connsiteX1" y="connsiteY1"/>
                </a:cxn>
              </a:cxnLst>
              <a:rect l="l" t="t" r="r" b="b"/>
              <a:pathLst>
                <a:path w="9525" h="53999">
                  <a:moveTo>
                    <a:pt x="0" y="0"/>
                  </a:moveTo>
                  <a:lnTo>
                    <a:pt x="0" y="54000"/>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60" name="Freeform: Shape 91">
              <a:extLst>
                <a:ext uri="{FF2B5EF4-FFF2-40B4-BE49-F238E27FC236}">
                  <a16:creationId xmlns:a16="http://schemas.microsoft.com/office/drawing/2014/main" id="{0621947E-48B4-6CC9-4B08-55E21B814DF1}"/>
                </a:ext>
              </a:extLst>
            </p:cNvPr>
            <p:cNvSpPr/>
            <p:nvPr/>
          </p:nvSpPr>
          <p:spPr>
            <a:xfrm>
              <a:off x="2148248" y="3178546"/>
              <a:ext cx="12563" cy="50366"/>
            </a:xfrm>
            <a:custGeom>
              <a:avLst/>
              <a:gdLst>
                <a:gd name="connsiteX0" fmla="*/ 0 w 9525"/>
                <a:gd name="connsiteY0" fmla="*/ 0 h 53999"/>
                <a:gd name="connsiteX1" fmla="*/ 0 w 9525"/>
                <a:gd name="connsiteY1" fmla="*/ 54000 h 53999"/>
              </a:gdLst>
              <a:ahLst/>
              <a:cxnLst>
                <a:cxn ang="0">
                  <a:pos x="connsiteX0" y="connsiteY0"/>
                </a:cxn>
                <a:cxn ang="0">
                  <a:pos x="connsiteX1" y="connsiteY1"/>
                </a:cxn>
              </a:cxnLst>
              <a:rect l="l" t="t" r="r" b="b"/>
              <a:pathLst>
                <a:path w="9525" h="53999">
                  <a:moveTo>
                    <a:pt x="0" y="0"/>
                  </a:moveTo>
                  <a:lnTo>
                    <a:pt x="0" y="54000"/>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61" name="Freeform: Shape 92">
              <a:extLst>
                <a:ext uri="{FF2B5EF4-FFF2-40B4-BE49-F238E27FC236}">
                  <a16:creationId xmlns:a16="http://schemas.microsoft.com/office/drawing/2014/main" id="{D0362187-AA7C-8B1F-7E4D-EC784E5942CB}"/>
                </a:ext>
              </a:extLst>
            </p:cNvPr>
            <p:cNvSpPr/>
            <p:nvPr/>
          </p:nvSpPr>
          <p:spPr>
            <a:xfrm>
              <a:off x="2399508" y="3243247"/>
              <a:ext cx="12563" cy="50367"/>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62" name="Freeform: Shape 93">
              <a:extLst>
                <a:ext uri="{FF2B5EF4-FFF2-40B4-BE49-F238E27FC236}">
                  <a16:creationId xmlns:a16="http://schemas.microsoft.com/office/drawing/2014/main" id="{5969EA79-22D1-302F-AB79-66FF963BCC07}"/>
                </a:ext>
              </a:extLst>
            </p:cNvPr>
            <p:cNvSpPr/>
            <p:nvPr/>
          </p:nvSpPr>
          <p:spPr>
            <a:xfrm>
              <a:off x="2575393" y="3351130"/>
              <a:ext cx="12563" cy="50367"/>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63" name="Freeform: Shape 94">
              <a:extLst>
                <a:ext uri="{FF2B5EF4-FFF2-40B4-BE49-F238E27FC236}">
                  <a16:creationId xmlns:a16="http://schemas.microsoft.com/office/drawing/2014/main" id="{6F3C059C-A44A-3A88-C929-F064187D6F36}"/>
                </a:ext>
              </a:extLst>
            </p:cNvPr>
            <p:cNvSpPr/>
            <p:nvPr/>
          </p:nvSpPr>
          <p:spPr>
            <a:xfrm>
              <a:off x="2726150" y="3401258"/>
              <a:ext cx="12563" cy="50367"/>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64" name="Freeform: Shape 95">
              <a:extLst>
                <a:ext uri="{FF2B5EF4-FFF2-40B4-BE49-F238E27FC236}">
                  <a16:creationId xmlns:a16="http://schemas.microsoft.com/office/drawing/2014/main" id="{9F238CF2-6B19-3D10-47ED-CFD37AC8E419}"/>
                </a:ext>
              </a:extLst>
            </p:cNvPr>
            <p:cNvSpPr/>
            <p:nvPr/>
          </p:nvSpPr>
          <p:spPr>
            <a:xfrm>
              <a:off x="2927160" y="3516148"/>
              <a:ext cx="12563" cy="50367"/>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65" name="Freeform: Shape 96">
              <a:extLst>
                <a:ext uri="{FF2B5EF4-FFF2-40B4-BE49-F238E27FC236}">
                  <a16:creationId xmlns:a16="http://schemas.microsoft.com/office/drawing/2014/main" id="{B87B1E15-238D-12C5-897D-5203E0E7F6AE}"/>
                </a:ext>
              </a:extLst>
            </p:cNvPr>
            <p:cNvSpPr/>
            <p:nvPr/>
          </p:nvSpPr>
          <p:spPr>
            <a:xfrm>
              <a:off x="3153293" y="3640529"/>
              <a:ext cx="12563" cy="50366"/>
            </a:xfrm>
            <a:custGeom>
              <a:avLst/>
              <a:gdLst>
                <a:gd name="connsiteX0" fmla="*/ 0 w 9525"/>
                <a:gd name="connsiteY0" fmla="*/ 0 h 53999"/>
                <a:gd name="connsiteX1" fmla="*/ 0 w 9525"/>
                <a:gd name="connsiteY1" fmla="*/ 53999 h 53999"/>
              </a:gdLst>
              <a:ahLst/>
              <a:cxnLst>
                <a:cxn ang="0">
                  <a:pos x="connsiteX0" y="connsiteY0"/>
                </a:cxn>
                <a:cxn ang="0">
                  <a:pos x="connsiteX1" y="connsiteY1"/>
                </a:cxn>
              </a:cxnLst>
              <a:rect l="l" t="t" r="r" b="b"/>
              <a:pathLst>
                <a:path w="9525" h="53999">
                  <a:moveTo>
                    <a:pt x="0" y="0"/>
                  </a:moveTo>
                  <a:lnTo>
                    <a:pt x="0" y="53999"/>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66" name="Freeform: Shape 97">
              <a:extLst>
                <a:ext uri="{FF2B5EF4-FFF2-40B4-BE49-F238E27FC236}">
                  <a16:creationId xmlns:a16="http://schemas.microsoft.com/office/drawing/2014/main" id="{CB2E76E9-00DE-92A5-8F17-FC636395F56D}"/>
                </a:ext>
              </a:extLst>
            </p:cNvPr>
            <p:cNvSpPr/>
            <p:nvPr/>
          </p:nvSpPr>
          <p:spPr>
            <a:xfrm>
              <a:off x="3379432" y="3727430"/>
              <a:ext cx="12563" cy="50366"/>
            </a:xfrm>
            <a:custGeom>
              <a:avLst/>
              <a:gdLst>
                <a:gd name="connsiteX0" fmla="*/ 0 w 9525"/>
                <a:gd name="connsiteY0" fmla="*/ 0 h 53999"/>
                <a:gd name="connsiteX1" fmla="*/ 0 w 9525"/>
                <a:gd name="connsiteY1" fmla="*/ 53999 h 53999"/>
              </a:gdLst>
              <a:ahLst/>
              <a:cxnLst>
                <a:cxn ang="0">
                  <a:pos x="connsiteX0" y="connsiteY0"/>
                </a:cxn>
                <a:cxn ang="0">
                  <a:pos x="connsiteX1" y="connsiteY1"/>
                </a:cxn>
              </a:cxnLst>
              <a:rect l="l" t="t" r="r" b="b"/>
              <a:pathLst>
                <a:path w="9525" h="53999">
                  <a:moveTo>
                    <a:pt x="0" y="0"/>
                  </a:moveTo>
                  <a:lnTo>
                    <a:pt x="0" y="53999"/>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67" name="Freeform: Shape 98">
              <a:extLst>
                <a:ext uri="{FF2B5EF4-FFF2-40B4-BE49-F238E27FC236}">
                  <a16:creationId xmlns:a16="http://schemas.microsoft.com/office/drawing/2014/main" id="{8C962D6F-5894-9915-43B8-BE504E168C63}"/>
                </a:ext>
              </a:extLst>
            </p:cNvPr>
            <p:cNvSpPr/>
            <p:nvPr/>
          </p:nvSpPr>
          <p:spPr>
            <a:xfrm>
              <a:off x="3630694" y="3894345"/>
              <a:ext cx="12563" cy="50366"/>
            </a:xfrm>
            <a:custGeom>
              <a:avLst/>
              <a:gdLst>
                <a:gd name="connsiteX0" fmla="*/ 0 w 9525"/>
                <a:gd name="connsiteY0" fmla="*/ 0 h 53999"/>
                <a:gd name="connsiteX1" fmla="*/ 0 w 9525"/>
                <a:gd name="connsiteY1" fmla="*/ 53999 h 53999"/>
              </a:gdLst>
              <a:ahLst/>
              <a:cxnLst>
                <a:cxn ang="0">
                  <a:pos x="connsiteX0" y="connsiteY0"/>
                </a:cxn>
                <a:cxn ang="0">
                  <a:pos x="connsiteX1" y="connsiteY1"/>
                </a:cxn>
              </a:cxnLst>
              <a:rect l="l" t="t" r="r" b="b"/>
              <a:pathLst>
                <a:path w="9525" h="53999">
                  <a:moveTo>
                    <a:pt x="0" y="0"/>
                  </a:moveTo>
                  <a:lnTo>
                    <a:pt x="0" y="53999"/>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68" name="Freeform: Shape 99">
              <a:extLst>
                <a:ext uri="{FF2B5EF4-FFF2-40B4-BE49-F238E27FC236}">
                  <a16:creationId xmlns:a16="http://schemas.microsoft.com/office/drawing/2014/main" id="{68721A47-B2D4-75D4-2344-5BA2DE0BEC07}"/>
                </a:ext>
              </a:extLst>
            </p:cNvPr>
            <p:cNvSpPr/>
            <p:nvPr/>
          </p:nvSpPr>
          <p:spPr>
            <a:xfrm>
              <a:off x="4133220" y="4107577"/>
              <a:ext cx="12563" cy="50364"/>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69" name="Freeform: Shape 100">
              <a:extLst>
                <a:ext uri="{FF2B5EF4-FFF2-40B4-BE49-F238E27FC236}">
                  <a16:creationId xmlns:a16="http://schemas.microsoft.com/office/drawing/2014/main" id="{1D4CDA6B-B83C-FAD1-6A4F-86AB1B3F1021}"/>
                </a:ext>
              </a:extLst>
            </p:cNvPr>
            <p:cNvSpPr/>
            <p:nvPr/>
          </p:nvSpPr>
          <p:spPr>
            <a:xfrm>
              <a:off x="4510128" y="4209131"/>
              <a:ext cx="12563" cy="50364"/>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70" name="Freeform: Shape 101">
              <a:extLst>
                <a:ext uri="{FF2B5EF4-FFF2-40B4-BE49-F238E27FC236}">
                  <a16:creationId xmlns:a16="http://schemas.microsoft.com/office/drawing/2014/main" id="{7B40D7E1-5449-ECCC-4F28-F433CD2E9165}"/>
                </a:ext>
              </a:extLst>
            </p:cNvPr>
            <p:cNvSpPr/>
            <p:nvPr/>
          </p:nvSpPr>
          <p:spPr>
            <a:xfrm>
              <a:off x="4912140" y="4333513"/>
              <a:ext cx="12563" cy="50364"/>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71" name="Freeform: Shape 102">
              <a:extLst>
                <a:ext uri="{FF2B5EF4-FFF2-40B4-BE49-F238E27FC236}">
                  <a16:creationId xmlns:a16="http://schemas.microsoft.com/office/drawing/2014/main" id="{867F945E-CC72-6221-76A7-2C5734F1935E}"/>
                </a:ext>
              </a:extLst>
            </p:cNvPr>
            <p:cNvSpPr/>
            <p:nvPr/>
          </p:nvSpPr>
          <p:spPr>
            <a:xfrm>
              <a:off x="5113138" y="4404578"/>
              <a:ext cx="12563" cy="50364"/>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72" name="Freeform: Shape 103">
              <a:extLst>
                <a:ext uri="{FF2B5EF4-FFF2-40B4-BE49-F238E27FC236}">
                  <a16:creationId xmlns:a16="http://schemas.microsoft.com/office/drawing/2014/main" id="{3A5B61A0-CA2F-EFB1-86A5-81379A784466}"/>
                </a:ext>
              </a:extLst>
            </p:cNvPr>
            <p:cNvSpPr/>
            <p:nvPr/>
          </p:nvSpPr>
          <p:spPr>
            <a:xfrm>
              <a:off x="5615341" y="4475684"/>
              <a:ext cx="12563" cy="50364"/>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grpSp>
          <p:nvGrpSpPr>
            <p:cNvPr id="473" name="Group 472">
              <a:extLst>
                <a:ext uri="{FF2B5EF4-FFF2-40B4-BE49-F238E27FC236}">
                  <a16:creationId xmlns:a16="http://schemas.microsoft.com/office/drawing/2014/main" id="{1B1D3CD3-657D-9E7F-E309-63E62F8559E5}"/>
                </a:ext>
              </a:extLst>
            </p:cNvPr>
            <p:cNvGrpSpPr/>
            <p:nvPr/>
          </p:nvGrpSpPr>
          <p:grpSpPr>
            <a:xfrm>
              <a:off x="1897799" y="3145535"/>
              <a:ext cx="3852000" cy="1477874"/>
              <a:chOff x="2486024" y="2767329"/>
              <a:chExt cx="2400935" cy="1266190"/>
            </a:xfrm>
          </p:grpSpPr>
          <p:sp>
            <p:nvSpPr>
              <p:cNvPr id="475" name="Freeform: Shape 108">
                <a:extLst>
                  <a:ext uri="{FF2B5EF4-FFF2-40B4-BE49-F238E27FC236}">
                    <a16:creationId xmlns:a16="http://schemas.microsoft.com/office/drawing/2014/main" id="{3ACCB8F4-D7AF-FD10-A26A-E8C7E08CAE14}"/>
                  </a:ext>
                </a:extLst>
              </p:cNvPr>
              <p:cNvSpPr/>
              <p:nvPr/>
            </p:nvSpPr>
            <p:spPr>
              <a:xfrm>
                <a:off x="2486024" y="2787100"/>
                <a:ext cx="2400935" cy="1246419"/>
              </a:xfrm>
              <a:custGeom>
                <a:avLst/>
                <a:gdLst>
                  <a:gd name="connsiteX0" fmla="*/ 2944092 w 2944091"/>
                  <a:gd name="connsiteY0" fmla="*/ 1555928 h 1555927"/>
                  <a:gd name="connsiteX1" fmla="*/ 2906211 w 2944091"/>
                  <a:gd name="connsiteY1" fmla="*/ 1555928 h 1555927"/>
                  <a:gd name="connsiteX2" fmla="*/ 2906211 w 2944091"/>
                  <a:gd name="connsiteY2" fmla="*/ 1526162 h 1555927"/>
                  <a:gd name="connsiteX3" fmla="*/ 2879151 w 2944091"/>
                  <a:gd name="connsiteY3" fmla="*/ 1526162 h 1555927"/>
                  <a:gd name="connsiteX4" fmla="*/ 2879151 w 2944091"/>
                  <a:gd name="connsiteY4" fmla="*/ 1493692 h 1555927"/>
                  <a:gd name="connsiteX5" fmla="*/ 2676201 w 2944091"/>
                  <a:gd name="connsiteY5" fmla="*/ 1493692 h 1555927"/>
                  <a:gd name="connsiteX6" fmla="*/ 2676201 w 2944091"/>
                  <a:gd name="connsiteY6" fmla="*/ 1480166 h 1555927"/>
                  <a:gd name="connsiteX7" fmla="*/ 2603135 w 2944091"/>
                  <a:gd name="connsiteY7" fmla="*/ 1480166 h 1555927"/>
                  <a:gd name="connsiteX8" fmla="*/ 2603135 w 2944091"/>
                  <a:gd name="connsiteY8" fmla="*/ 1458516 h 1555927"/>
                  <a:gd name="connsiteX9" fmla="*/ 2543604 w 2944091"/>
                  <a:gd name="connsiteY9" fmla="*/ 1458516 h 1555927"/>
                  <a:gd name="connsiteX10" fmla="*/ 2543604 w 2944091"/>
                  <a:gd name="connsiteY10" fmla="*/ 1434160 h 1555927"/>
                  <a:gd name="connsiteX11" fmla="*/ 2424541 w 2944091"/>
                  <a:gd name="connsiteY11" fmla="*/ 1434160 h 1555927"/>
                  <a:gd name="connsiteX12" fmla="*/ 2424541 w 2944091"/>
                  <a:gd name="connsiteY12" fmla="*/ 1396280 h 1555927"/>
                  <a:gd name="connsiteX13" fmla="*/ 2346074 w 2944091"/>
                  <a:gd name="connsiteY13" fmla="*/ 1396280 h 1555927"/>
                  <a:gd name="connsiteX14" fmla="*/ 2346074 w 2944091"/>
                  <a:gd name="connsiteY14" fmla="*/ 1347569 h 1555927"/>
                  <a:gd name="connsiteX15" fmla="*/ 2313604 w 2944091"/>
                  <a:gd name="connsiteY15" fmla="*/ 1347569 h 1555927"/>
                  <a:gd name="connsiteX16" fmla="*/ 2313604 w 2944091"/>
                  <a:gd name="connsiteY16" fmla="*/ 1320508 h 1555927"/>
                  <a:gd name="connsiteX17" fmla="*/ 2278428 w 2944091"/>
                  <a:gd name="connsiteY17" fmla="*/ 1320508 h 1555927"/>
                  <a:gd name="connsiteX18" fmla="*/ 2278428 w 2944091"/>
                  <a:gd name="connsiteY18" fmla="*/ 1266397 h 1555927"/>
                  <a:gd name="connsiteX19" fmla="*/ 2240537 w 2944091"/>
                  <a:gd name="connsiteY19" fmla="*/ 1266397 h 1555927"/>
                  <a:gd name="connsiteX20" fmla="*/ 2240537 w 2944091"/>
                  <a:gd name="connsiteY20" fmla="*/ 1239336 h 1555927"/>
                  <a:gd name="connsiteX21" fmla="*/ 2216182 w 2944091"/>
                  <a:gd name="connsiteY21" fmla="*/ 1239336 h 1555927"/>
                  <a:gd name="connsiteX22" fmla="*/ 2216182 w 2944091"/>
                  <a:gd name="connsiteY22" fmla="*/ 1217686 h 1555927"/>
                  <a:gd name="connsiteX23" fmla="*/ 2137715 w 2944091"/>
                  <a:gd name="connsiteY23" fmla="*/ 1217686 h 1555927"/>
                  <a:gd name="connsiteX24" fmla="*/ 2137715 w 2944091"/>
                  <a:gd name="connsiteY24" fmla="*/ 1177100 h 1555927"/>
                  <a:gd name="connsiteX25" fmla="*/ 2078184 w 2944091"/>
                  <a:gd name="connsiteY25" fmla="*/ 1177100 h 1555927"/>
                  <a:gd name="connsiteX26" fmla="*/ 2078184 w 2944091"/>
                  <a:gd name="connsiteY26" fmla="*/ 1152744 h 1555927"/>
                  <a:gd name="connsiteX27" fmla="*/ 1991592 w 2944091"/>
                  <a:gd name="connsiteY27" fmla="*/ 1152744 h 1555927"/>
                  <a:gd name="connsiteX28" fmla="*/ 1991592 w 2944091"/>
                  <a:gd name="connsiteY28" fmla="*/ 1136504 h 1555927"/>
                  <a:gd name="connsiteX29" fmla="*/ 1923945 w 2944091"/>
                  <a:gd name="connsiteY29" fmla="*/ 1136504 h 1555927"/>
                  <a:gd name="connsiteX30" fmla="*/ 1923945 w 2944091"/>
                  <a:gd name="connsiteY30" fmla="*/ 1101328 h 1555927"/>
                  <a:gd name="connsiteX31" fmla="*/ 1869824 w 2944091"/>
                  <a:gd name="connsiteY31" fmla="*/ 1101328 h 1555927"/>
                  <a:gd name="connsiteX32" fmla="*/ 1869824 w 2944091"/>
                  <a:gd name="connsiteY32" fmla="*/ 1068858 h 1555927"/>
                  <a:gd name="connsiteX33" fmla="*/ 1807588 w 2944091"/>
                  <a:gd name="connsiteY33" fmla="*/ 1068858 h 1555927"/>
                  <a:gd name="connsiteX34" fmla="*/ 1807588 w 2944091"/>
                  <a:gd name="connsiteY34" fmla="*/ 1055323 h 1555927"/>
                  <a:gd name="connsiteX35" fmla="*/ 1783232 w 2944091"/>
                  <a:gd name="connsiteY35" fmla="*/ 1055323 h 1555927"/>
                  <a:gd name="connsiteX36" fmla="*/ 1783232 w 2944091"/>
                  <a:gd name="connsiteY36" fmla="*/ 1017442 h 1555927"/>
                  <a:gd name="connsiteX37" fmla="*/ 1748057 w 2944091"/>
                  <a:gd name="connsiteY37" fmla="*/ 1017442 h 1555927"/>
                  <a:gd name="connsiteX38" fmla="*/ 1748057 w 2944091"/>
                  <a:gd name="connsiteY38" fmla="*/ 984971 h 1555927"/>
                  <a:gd name="connsiteX39" fmla="*/ 1564053 w 2944091"/>
                  <a:gd name="connsiteY39" fmla="*/ 984971 h 1555927"/>
                  <a:gd name="connsiteX40" fmla="*/ 1564053 w 2944091"/>
                  <a:gd name="connsiteY40" fmla="*/ 917322 h 1555927"/>
                  <a:gd name="connsiteX41" fmla="*/ 1501807 w 2944091"/>
                  <a:gd name="connsiteY41" fmla="*/ 917322 h 1555927"/>
                  <a:gd name="connsiteX42" fmla="*/ 1501807 w 2944091"/>
                  <a:gd name="connsiteY42" fmla="*/ 890263 h 1555927"/>
                  <a:gd name="connsiteX43" fmla="*/ 1474756 w 2944091"/>
                  <a:gd name="connsiteY43" fmla="*/ 890263 h 1555927"/>
                  <a:gd name="connsiteX44" fmla="*/ 1474756 w 2944091"/>
                  <a:gd name="connsiteY44" fmla="*/ 844261 h 1555927"/>
                  <a:gd name="connsiteX45" fmla="*/ 1420635 w 2944091"/>
                  <a:gd name="connsiteY45" fmla="*/ 844261 h 1555927"/>
                  <a:gd name="connsiteX46" fmla="*/ 1420635 w 2944091"/>
                  <a:gd name="connsiteY46" fmla="*/ 773907 h 1555927"/>
                  <a:gd name="connsiteX47" fmla="*/ 1385459 w 2944091"/>
                  <a:gd name="connsiteY47" fmla="*/ 773907 h 1555927"/>
                  <a:gd name="connsiteX48" fmla="*/ 1385459 w 2944091"/>
                  <a:gd name="connsiteY48" fmla="*/ 703551 h 1555927"/>
                  <a:gd name="connsiteX49" fmla="*/ 1331338 w 2944091"/>
                  <a:gd name="connsiteY49" fmla="*/ 703551 h 1555927"/>
                  <a:gd name="connsiteX50" fmla="*/ 1331338 w 2944091"/>
                  <a:gd name="connsiteY50" fmla="*/ 668373 h 1555927"/>
                  <a:gd name="connsiteX51" fmla="*/ 1285332 w 2944091"/>
                  <a:gd name="connsiteY51" fmla="*/ 668373 h 1555927"/>
                  <a:gd name="connsiteX52" fmla="*/ 1285332 w 2944091"/>
                  <a:gd name="connsiteY52" fmla="*/ 622372 h 1555927"/>
                  <a:gd name="connsiteX53" fmla="*/ 1187920 w 2944091"/>
                  <a:gd name="connsiteY53" fmla="*/ 622372 h 1555927"/>
                  <a:gd name="connsiteX54" fmla="*/ 1187920 w 2944091"/>
                  <a:gd name="connsiteY54" fmla="*/ 592607 h 1555927"/>
                  <a:gd name="connsiteX55" fmla="*/ 1163565 w 2944091"/>
                  <a:gd name="connsiteY55" fmla="*/ 592607 h 1555927"/>
                  <a:gd name="connsiteX56" fmla="*/ 1163565 w 2944091"/>
                  <a:gd name="connsiteY56" fmla="*/ 570958 h 1555927"/>
                  <a:gd name="connsiteX57" fmla="*/ 1136504 w 2944091"/>
                  <a:gd name="connsiteY57" fmla="*/ 570958 h 1555927"/>
                  <a:gd name="connsiteX58" fmla="*/ 1136504 w 2944091"/>
                  <a:gd name="connsiteY58" fmla="*/ 554723 h 1555927"/>
                  <a:gd name="connsiteX59" fmla="*/ 1104033 w 2944091"/>
                  <a:gd name="connsiteY59" fmla="*/ 554723 h 1555927"/>
                  <a:gd name="connsiteX60" fmla="*/ 1104033 w 2944091"/>
                  <a:gd name="connsiteY60" fmla="*/ 527663 h 1555927"/>
                  <a:gd name="connsiteX61" fmla="*/ 1044502 w 2944091"/>
                  <a:gd name="connsiteY61" fmla="*/ 527663 h 1555927"/>
                  <a:gd name="connsiteX62" fmla="*/ 1044502 w 2944091"/>
                  <a:gd name="connsiteY62" fmla="*/ 506016 h 1555927"/>
                  <a:gd name="connsiteX63" fmla="*/ 1020147 w 2944091"/>
                  <a:gd name="connsiteY63" fmla="*/ 506016 h 1555927"/>
                  <a:gd name="connsiteX64" fmla="*/ 1020147 w 2944091"/>
                  <a:gd name="connsiteY64" fmla="*/ 468132 h 1555927"/>
                  <a:gd name="connsiteX65" fmla="*/ 960615 w 2944091"/>
                  <a:gd name="connsiteY65" fmla="*/ 468132 h 1555927"/>
                  <a:gd name="connsiteX66" fmla="*/ 960615 w 2944091"/>
                  <a:gd name="connsiteY66" fmla="*/ 422131 h 1555927"/>
                  <a:gd name="connsiteX67" fmla="*/ 930853 w 2944091"/>
                  <a:gd name="connsiteY67" fmla="*/ 422131 h 1555927"/>
                  <a:gd name="connsiteX68" fmla="*/ 930853 w 2944091"/>
                  <a:gd name="connsiteY68" fmla="*/ 405895 h 1555927"/>
                  <a:gd name="connsiteX69" fmla="*/ 895675 w 2944091"/>
                  <a:gd name="connsiteY69" fmla="*/ 405895 h 1555927"/>
                  <a:gd name="connsiteX70" fmla="*/ 895675 w 2944091"/>
                  <a:gd name="connsiteY70" fmla="*/ 370717 h 1555927"/>
                  <a:gd name="connsiteX71" fmla="*/ 863203 w 2944091"/>
                  <a:gd name="connsiteY71" fmla="*/ 370717 h 1555927"/>
                  <a:gd name="connsiteX72" fmla="*/ 863203 w 2944091"/>
                  <a:gd name="connsiteY72" fmla="*/ 343657 h 1555927"/>
                  <a:gd name="connsiteX73" fmla="*/ 819908 w 2944091"/>
                  <a:gd name="connsiteY73" fmla="*/ 343657 h 1555927"/>
                  <a:gd name="connsiteX74" fmla="*/ 819908 w 2944091"/>
                  <a:gd name="connsiteY74" fmla="*/ 330127 h 1555927"/>
                  <a:gd name="connsiteX75" fmla="*/ 773906 w 2944091"/>
                  <a:gd name="connsiteY75" fmla="*/ 330127 h 1555927"/>
                  <a:gd name="connsiteX76" fmla="*/ 773906 w 2944091"/>
                  <a:gd name="connsiteY76" fmla="*/ 316598 h 1555927"/>
                  <a:gd name="connsiteX77" fmla="*/ 706257 w 2944091"/>
                  <a:gd name="connsiteY77" fmla="*/ 316598 h 1555927"/>
                  <a:gd name="connsiteX78" fmla="*/ 706257 w 2944091"/>
                  <a:gd name="connsiteY78" fmla="*/ 284126 h 1555927"/>
                  <a:gd name="connsiteX79" fmla="*/ 673785 w 2944091"/>
                  <a:gd name="connsiteY79" fmla="*/ 284126 h 1555927"/>
                  <a:gd name="connsiteX80" fmla="*/ 673785 w 2944091"/>
                  <a:gd name="connsiteY80" fmla="*/ 257067 h 1555927"/>
                  <a:gd name="connsiteX81" fmla="*/ 641314 w 2944091"/>
                  <a:gd name="connsiteY81" fmla="*/ 257067 h 1555927"/>
                  <a:gd name="connsiteX82" fmla="*/ 641314 w 2944091"/>
                  <a:gd name="connsiteY82" fmla="*/ 221889 h 1555927"/>
                  <a:gd name="connsiteX83" fmla="*/ 543899 w 2944091"/>
                  <a:gd name="connsiteY83" fmla="*/ 221889 h 1555927"/>
                  <a:gd name="connsiteX84" fmla="*/ 543899 w 2944091"/>
                  <a:gd name="connsiteY84" fmla="*/ 167770 h 1555927"/>
                  <a:gd name="connsiteX85" fmla="*/ 478956 w 2944091"/>
                  <a:gd name="connsiteY85" fmla="*/ 167770 h 1555927"/>
                  <a:gd name="connsiteX86" fmla="*/ 478956 w 2944091"/>
                  <a:gd name="connsiteY86" fmla="*/ 124475 h 1555927"/>
                  <a:gd name="connsiteX87" fmla="*/ 400482 w 2944091"/>
                  <a:gd name="connsiteY87" fmla="*/ 124475 h 1555927"/>
                  <a:gd name="connsiteX88" fmla="*/ 400482 w 2944091"/>
                  <a:gd name="connsiteY88" fmla="*/ 100120 h 1555927"/>
                  <a:gd name="connsiteX89" fmla="*/ 319304 w 2944091"/>
                  <a:gd name="connsiteY89" fmla="*/ 100120 h 1555927"/>
                  <a:gd name="connsiteX90" fmla="*/ 319304 w 2944091"/>
                  <a:gd name="connsiteY90" fmla="*/ 83885 h 1555927"/>
                  <a:gd name="connsiteX91" fmla="*/ 300362 w 2944091"/>
                  <a:gd name="connsiteY91" fmla="*/ 83885 h 1555927"/>
                  <a:gd name="connsiteX92" fmla="*/ 300362 w 2944091"/>
                  <a:gd name="connsiteY92" fmla="*/ 46001 h 1555927"/>
                  <a:gd name="connsiteX93" fmla="*/ 173182 w 2944091"/>
                  <a:gd name="connsiteY93" fmla="*/ 46001 h 1555927"/>
                  <a:gd name="connsiteX94" fmla="*/ 173182 w 2944091"/>
                  <a:gd name="connsiteY94" fmla="*/ 32471 h 1555927"/>
                  <a:gd name="connsiteX95" fmla="*/ 81179 w 2944091"/>
                  <a:gd name="connsiteY95" fmla="*/ 32471 h 1555927"/>
                  <a:gd name="connsiteX96" fmla="*/ 81179 w 2944091"/>
                  <a:gd name="connsiteY96" fmla="*/ 21648 h 1555927"/>
                  <a:gd name="connsiteX97" fmla="*/ 40589 w 2944091"/>
                  <a:gd name="connsiteY97" fmla="*/ 21648 h 1555927"/>
                  <a:gd name="connsiteX98" fmla="*/ 40589 w 2944091"/>
                  <a:gd name="connsiteY98" fmla="*/ 0 h 1555927"/>
                  <a:gd name="connsiteX99" fmla="*/ 0 w 2944091"/>
                  <a:gd name="connsiteY99" fmla="*/ 0 h 1555927"/>
                  <a:gd name="connsiteX100" fmla="*/ 0 w 2944091"/>
                  <a:gd name="connsiteY100" fmla="*/ 2707 h 15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944091" h="1555927">
                    <a:moveTo>
                      <a:pt x="2944092" y="1555928"/>
                    </a:moveTo>
                    <a:lnTo>
                      <a:pt x="2906211" y="1555928"/>
                    </a:lnTo>
                    <a:lnTo>
                      <a:pt x="2906211" y="1526162"/>
                    </a:lnTo>
                    <a:lnTo>
                      <a:pt x="2879151" y="1526162"/>
                    </a:lnTo>
                    <a:lnTo>
                      <a:pt x="2879151" y="1493692"/>
                    </a:lnTo>
                    <a:lnTo>
                      <a:pt x="2676201" y="1493692"/>
                    </a:lnTo>
                    <a:lnTo>
                      <a:pt x="2676201" y="1480166"/>
                    </a:lnTo>
                    <a:lnTo>
                      <a:pt x="2603135" y="1480166"/>
                    </a:lnTo>
                    <a:lnTo>
                      <a:pt x="2603135" y="1458516"/>
                    </a:lnTo>
                    <a:lnTo>
                      <a:pt x="2543604" y="1458516"/>
                    </a:lnTo>
                    <a:lnTo>
                      <a:pt x="2543604" y="1434160"/>
                    </a:lnTo>
                    <a:lnTo>
                      <a:pt x="2424541" y="1434160"/>
                    </a:lnTo>
                    <a:lnTo>
                      <a:pt x="2424541" y="1396280"/>
                    </a:lnTo>
                    <a:lnTo>
                      <a:pt x="2346074" y="1396280"/>
                    </a:lnTo>
                    <a:lnTo>
                      <a:pt x="2346074" y="1347569"/>
                    </a:lnTo>
                    <a:lnTo>
                      <a:pt x="2313604" y="1347569"/>
                    </a:lnTo>
                    <a:lnTo>
                      <a:pt x="2313604" y="1320508"/>
                    </a:lnTo>
                    <a:lnTo>
                      <a:pt x="2278428" y="1320508"/>
                    </a:lnTo>
                    <a:lnTo>
                      <a:pt x="2278428" y="1266397"/>
                    </a:lnTo>
                    <a:lnTo>
                      <a:pt x="2240537" y="1266397"/>
                    </a:lnTo>
                    <a:lnTo>
                      <a:pt x="2240537" y="1239336"/>
                    </a:lnTo>
                    <a:lnTo>
                      <a:pt x="2216182" y="1239336"/>
                    </a:lnTo>
                    <a:lnTo>
                      <a:pt x="2216182" y="1217686"/>
                    </a:lnTo>
                    <a:lnTo>
                      <a:pt x="2137715" y="1217686"/>
                    </a:lnTo>
                    <a:lnTo>
                      <a:pt x="2137715" y="1177100"/>
                    </a:lnTo>
                    <a:lnTo>
                      <a:pt x="2078184" y="1177100"/>
                    </a:lnTo>
                    <a:lnTo>
                      <a:pt x="2078184" y="1152744"/>
                    </a:lnTo>
                    <a:lnTo>
                      <a:pt x="1991592" y="1152744"/>
                    </a:lnTo>
                    <a:lnTo>
                      <a:pt x="1991592" y="1136504"/>
                    </a:lnTo>
                    <a:lnTo>
                      <a:pt x="1923945" y="1136504"/>
                    </a:lnTo>
                    <a:lnTo>
                      <a:pt x="1923945" y="1101328"/>
                    </a:lnTo>
                    <a:lnTo>
                      <a:pt x="1869824" y="1101328"/>
                    </a:lnTo>
                    <a:lnTo>
                      <a:pt x="1869824" y="1068858"/>
                    </a:lnTo>
                    <a:lnTo>
                      <a:pt x="1807588" y="1068858"/>
                    </a:lnTo>
                    <a:lnTo>
                      <a:pt x="1807588" y="1055323"/>
                    </a:lnTo>
                    <a:lnTo>
                      <a:pt x="1783232" y="1055323"/>
                    </a:lnTo>
                    <a:lnTo>
                      <a:pt x="1783232" y="1017442"/>
                    </a:lnTo>
                    <a:lnTo>
                      <a:pt x="1748057" y="1017442"/>
                    </a:lnTo>
                    <a:lnTo>
                      <a:pt x="1748057" y="984971"/>
                    </a:lnTo>
                    <a:lnTo>
                      <a:pt x="1564053" y="984971"/>
                    </a:lnTo>
                    <a:lnTo>
                      <a:pt x="1564053" y="917322"/>
                    </a:lnTo>
                    <a:lnTo>
                      <a:pt x="1501807" y="917322"/>
                    </a:lnTo>
                    <a:lnTo>
                      <a:pt x="1501807" y="890263"/>
                    </a:lnTo>
                    <a:lnTo>
                      <a:pt x="1474756" y="890263"/>
                    </a:lnTo>
                    <a:lnTo>
                      <a:pt x="1474756" y="844261"/>
                    </a:lnTo>
                    <a:lnTo>
                      <a:pt x="1420635" y="844261"/>
                    </a:lnTo>
                    <a:lnTo>
                      <a:pt x="1420635" y="773907"/>
                    </a:lnTo>
                    <a:lnTo>
                      <a:pt x="1385459" y="773907"/>
                    </a:lnTo>
                    <a:lnTo>
                      <a:pt x="1385459" y="703551"/>
                    </a:lnTo>
                    <a:lnTo>
                      <a:pt x="1331338" y="703551"/>
                    </a:lnTo>
                    <a:lnTo>
                      <a:pt x="1331338" y="668373"/>
                    </a:lnTo>
                    <a:lnTo>
                      <a:pt x="1285332" y="668373"/>
                    </a:lnTo>
                    <a:lnTo>
                      <a:pt x="1285332" y="622372"/>
                    </a:lnTo>
                    <a:lnTo>
                      <a:pt x="1187920" y="622372"/>
                    </a:lnTo>
                    <a:lnTo>
                      <a:pt x="1187920" y="592607"/>
                    </a:lnTo>
                    <a:lnTo>
                      <a:pt x="1163565" y="592607"/>
                    </a:lnTo>
                    <a:lnTo>
                      <a:pt x="1163565" y="570958"/>
                    </a:lnTo>
                    <a:lnTo>
                      <a:pt x="1136504" y="570958"/>
                    </a:lnTo>
                    <a:lnTo>
                      <a:pt x="1136504" y="554723"/>
                    </a:lnTo>
                    <a:lnTo>
                      <a:pt x="1104033" y="554723"/>
                    </a:lnTo>
                    <a:lnTo>
                      <a:pt x="1104033" y="527663"/>
                    </a:lnTo>
                    <a:lnTo>
                      <a:pt x="1044502" y="527663"/>
                    </a:lnTo>
                    <a:lnTo>
                      <a:pt x="1044502" y="506016"/>
                    </a:lnTo>
                    <a:lnTo>
                      <a:pt x="1020147" y="506016"/>
                    </a:lnTo>
                    <a:lnTo>
                      <a:pt x="1020147" y="468132"/>
                    </a:lnTo>
                    <a:lnTo>
                      <a:pt x="960615" y="468132"/>
                    </a:lnTo>
                    <a:lnTo>
                      <a:pt x="960615" y="422131"/>
                    </a:lnTo>
                    <a:lnTo>
                      <a:pt x="930853" y="422131"/>
                    </a:lnTo>
                    <a:lnTo>
                      <a:pt x="930853" y="405895"/>
                    </a:lnTo>
                    <a:lnTo>
                      <a:pt x="895675" y="405895"/>
                    </a:lnTo>
                    <a:lnTo>
                      <a:pt x="895675" y="370717"/>
                    </a:lnTo>
                    <a:lnTo>
                      <a:pt x="863203" y="370717"/>
                    </a:lnTo>
                    <a:lnTo>
                      <a:pt x="863203" y="343657"/>
                    </a:lnTo>
                    <a:lnTo>
                      <a:pt x="819908" y="343657"/>
                    </a:lnTo>
                    <a:lnTo>
                      <a:pt x="819908" y="330127"/>
                    </a:lnTo>
                    <a:lnTo>
                      <a:pt x="773906" y="330127"/>
                    </a:lnTo>
                    <a:lnTo>
                      <a:pt x="773906" y="316598"/>
                    </a:lnTo>
                    <a:lnTo>
                      <a:pt x="706257" y="316598"/>
                    </a:lnTo>
                    <a:lnTo>
                      <a:pt x="706257" y="284126"/>
                    </a:lnTo>
                    <a:lnTo>
                      <a:pt x="673785" y="284126"/>
                    </a:lnTo>
                    <a:lnTo>
                      <a:pt x="673785" y="257067"/>
                    </a:lnTo>
                    <a:lnTo>
                      <a:pt x="641314" y="257067"/>
                    </a:lnTo>
                    <a:lnTo>
                      <a:pt x="641314" y="221889"/>
                    </a:lnTo>
                    <a:lnTo>
                      <a:pt x="543899" y="221889"/>
                    </a:lnTo>
                    <a:lnTo>
                      <a:pt x="543899" y="167770"/>
                    </a:lnTo>
                    <a:lnTo>
                      <a:pt x="478956" y="167770"/>
                    </a:lnTo>
                    <a:lnTo>
                      <a:pt x="478956" y="124475"/>
                    </a:lnTo>
                    <a:lnTo>
                      <a:pt x="400482" y="124475"/>
                    </a:lnTo>
                    <a:lnTo>
                      <a:pt x="400482" y="100120"/>
                    </a:lnTo>
                    <a:lnTo>
                      <a:pt x="319304" y="100120"/>
                    </a:lnTo>
                    <a:lnTo>
                      <a:pt x="319304" y="83885"/>
                    </a:lnTo>
                    <a:lnTo>
                      <a:pt x="300362" y="83885"/>
                    </a:lnTo>
                    <a:lnTo>
                      <a:pt x="300362" y="46001"/>
                    </a:lnTo>
                    <a:lnTo>
                      <a:pt x="173182" y="46001"/>
                    </a:lnTo>
                    <a:lnTo>
                      <a:pt x="173182" y="32471"/>
                    </a:lnTo>
                    <a:lnTo>
                      <a:pt x="81179" y="32471"/>
                    </a:lnTo>
                    <a:lnTo>
                      <a:pt x="81179" y="21648"/>
                    </a:lnTo>
                    <a:lnTo>
                      <a:pt x="40589" y="21648"/>
                    </a:lnTo>
                    <a:lnTo>
                      <a:pt x="40589" y="0"/>
                    </a:lnTo>
                    <a:lnTo>
                      <a:pt x="0" y="0"/>
                    </a:lnTo>
                    <a:lnTo>
                      <a:pt x="0" y="2707"/>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76" name="Freeform: Shape 109">
                <a:extLst>
                  <a:ext uri="{FF2B5EF4-FFF2-40B4-BE49-F238E27FC236}">
                    <a16:creationId xmlns:a16="http://schemas.microsoft.com/office/drawing/2014/main" id="{AA8A1980-23F8-FF44-6816-8E6B1D97F47E}"/>
                  </a:ext>
                </a:extLst>
              </p:cNvPr>
              <p:cNvSpPr/>
              <p:nvPr/>
            </p:nvSpPr>
            <p:spPr>
              <a:xfrm>
                <a:off x="2490085" y="2767329"/>
                <a:ext cx="7768" cy="43257"/>
              </a:xfrm>
              <a:custGeom>
                <a:avLst/>
                <a:gdLst>
                  <a:gd name="connsiteX0" fmla="*/ 0 w 9525"/>
                  <a:gd name="connsiteY0" fmla="*/ 0 h 53999"/>
                  <a:gd name="connsiteX1" fmla="*/ 0 w 9525"/>
                  <a:gd name="connsiteY1" fmla="*/ 54000 h 53999"/>
                </a:gdLst>
                <a:ahLst/>
                <a:cxnLst>
                  <a:cxn ang="0">
                    <a:pos x="connsiteX0" y="connsiteY0"/>
                  </a:cxn>
                  <a:cxn ang="0">
                    <a:pos x="connsiteX1" y="connsiteY1"/>
                  </a:cxn>
                </a:cxnLst>
                <a:rect l="l" t="t" r="r" b="b"/>
                <a:pathLst>
                  <a:path w="9525" h="53999">
                    <a:moveTo>
                      <a:pt x="0" y="0"/>
                    </a:moveTo>
                    <a:lnTo>
                      <a:pt x="0" y="54000"/>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77" name="Freeform: Shape 110">
                <a:extLst>
                  <a:ext uri="{FF2B5EF4-FFF2-40B4-BE49-F238E27FC236}">
                    <a16:creationId xmlns:a16="http://schemas.microsoft.com/office/drawing/2014/main" id="{11F383A9-0D67-9668-0E1F-7E05A193F76E}"/>
                  </a:ext>
                </a:extLst>
              </p:cNvPr>
              <p:cNvSpPr/>
              <p:nvPr/>
            </p:nvSpPr>
            <p:spPr>
              <a:xfrm>
                <a:off x="2583298" y="2797849"/>
                <a:ext cx="7768" cy="43257"/>
              </a:xfrm>
              <a:custGeom>
                <a:avLst/>
                <a:gdLst>
                  <a:gd name="connsiteX0" fmla="*/ 0 w 9525"/>
                  <a:gd name="connsiteY0" fmla="*/ 0 h 53999"/>
                  <a:gd name="connsiteX1" fmla="*/ 0 w 9525"/>
                  <a:gd name="connsiteY1" fmla="*/ 54000 h 53999"/>
                </a:gdLst>
                <a:ahLst/>
                <a:cxnLst>
                  <a:cxn ang="0">
                    <a:pos x="connsiteX0" y="connsiteY0"/>
                  </a:cxn>
                  <a:cxn ang="0">
                    <a:pos x="connsiteX1" y="connsiteY1"/>
                  </a:cxn>
                </a:cxnLst>
                <a:rect l="l" t="t" r="r" b="b"/>
                <a:pathLst>
                  <a:path w="9525" h="53999">
                    <a:moveTo>
                      <a:pt x="0" y="0"/>
                    </a:moveTo>
                    <a:lnTo>
                      <a:pt x="0" y="54000"/>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78" name="Freeform: Shape 111">
                <a:extLst>
                  <a:ext uri="{FF2B5EF4-FFF2-40B4-BE49-F238E27FC236}">
                    <a16:creationId xmlns:a16="http://schemas.microsoft.com/office/drawing/2014/main" id="{6CBB27B8-30E3-F0B6-BD01-83636FAEA5A7}"/>
                  </a:ext>
                </a:extLst>
              </p:cNvPr>
              <p:cNvSpPr/>
              <p:nvPr/>
            </p:nvSpPr>
            <p:spPr>
              <a:xfrm>
                <a:off x="2676510" y="2813111"/>
                <a:ext cx="7768" cy="43257"/>
              </a:xfrm>
              <a:custGeom>
                <a:avLst/>
                <a:gdLst>
                  <a:gd name="connsiteX0" fmla="*/ 0 w 9525"/>
                  <a:gd name="connsiteY0" fmla="*/ 0 h 53999"/>
                  <a:gd name="connsiteX1" fmla="*/ 0 w 9525"/>
                  <a:gd name="connsiteY1" fmla="*/ 54000 h 53999"/>
                </a:gdLst>
                <a:ahLst/>
                <a:cxnLst>
                  <a:cxn ang="0">
                    <a:pos x="connsiteX0" y="connsiteY0"/>
                  </a:cxn>
                  <a:cxn ang="0">
                    <a:pos x="connsiteX1" y="connsiteY1"/>
                  </a:cxn>
                </a:cxnLst>
                <a:rect l="l" t="t" r="r" b="b"/>
                <a:pathLst>
                  <a:path w="9525" h="53999">
                    <a:moveTo>
                      <a:pt x="0" y="0"/>
                    </a:moveTo>
                    <a:lnTo>
                      <a:pt x="0" y="54000"/>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79" name="Freeform: Shape 112">
                <a:extLst>
                  <a:ext uri="{FF2B5EF4-FFF2-40B4-BE49-F238E27FC236}">
                    <a16:creationId xmlns:a16="http://schemas.microsoft.com/office/drawing/2014/main" id="{165119C0-57B9-D6FB-6EB6-91EA60B65D39}"/>
                  </a:ext>
                </a:extLst>
              </p:cNvPr>
              <p:cNvSpPr/>
              <p:nvPr/>
            </p:nvSpPr>
            <p:spPr>
              <a:xfrm>
                <a:off x="2769724" y="2843633"/>
                <a:ext cx="7768" cy="43258"/>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80" name="Freeform: Shape 113">
                <a:extLst>
                  <a:ext uri="{FF2B5EF4-FFF2-40B4-BE49-F238E27FC236}">
                    <a16:creationId xmlns:a16="http://schemas.microsoft.com/office/drawing/2014/main" id="{77BB414E-E164-16AB-C9B3-59EE7A43B132}"/>
                  </a:ext>
                </a:extLst>
              </p:cNvPr>
              <p:cNvSpPr/>
              <p:nvPr/>
            </p:nvSpPr>
            <p:spPr>
              <a:xfrm>
                <a:off x="2847401" y="2858892"/>
                <a:ext cx="7768" cy="43258"/>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81" name="Freeform: Shape 114">
                <a:extLst>
                  <a:ext uri="{FF2B5EF4-FFF2-40B4-BE49-F238E27FC236}">
                    <a16:creationId xmlns:a16="http://schemas.microsoft.com/office/drawing/2014/main" id="{09688904-65A2-4164-2FCB-62F770D5D20C}"/>
                  </a:ext>
                </a:extLst>
              </p:cNvPr>
              <p:cNvSpPr/>
              <p:nvPr/>
            </p:nvSpPr>
            <p:spPr>
              <a:xfrm>
                <a:off x="3127040" y="3026759"/>
                <a:ext cx="7768" cy="43258"/>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82" name="Freeform: Shape 115">
                <a:extLst>
                  <a:ext uri="{FF2B5EF4-FFF2-40B4-BE49-F238E27FC236}">
                    <a16:creationId xmlns:a16="http://schemas.microsoft.com/office/drawing/2014/main" id="{C835E57C-9FA1-073C-77D3-360E12A70EAF}"/>
                  </a:ext>
                </a:extLst>
              </p:cNvPr>
              <p:cNvSpPr/>
              <p:nvPr/>
            </p:nvSpPr>
            <p:spPr>
              <a:xfrm>
                <a:off x="3375607" y="3194626"/>
                <a:ext cx="7768" cy="43257"/>
              </a:xfrm>
              <a:custGeom>
                <a:avLst/>
                <a:gdLst>
                  <a:gd name="connsiteX0" fmla="*/ 0 w 9525"/>
                  <a:gd name="connsiteY0" fmla="*/ 0 h 53999"/>
                  <a:gd name="connsiteX1" fmla="*/ 0 w 9525"/>
                  <a:gd name="connsiteY1" fmla="*/ 53999 h 53999"/>
                </a:gdLst>
                <a:ahLst/>
                <a:cxnLst>
                  <a:cxn ang="0">
                    <a:pos x="connsiteX0" y="connsiteY0"/>
                  </a:cxn>
                  <a:cxn ang="0">
                    <a:pos x="connsiteX1" y="connsiteY1"/>
                  </a:cxn>
                </a:cxnLst>
                <a:rect l="l" t="t" r="r" b="b"/>
                <a:pathLst>
                  <a:path w="9525" h="53999">
                    <a:moveTo>
                      <a:pt x="0" y="0"/>
                    </a:moveTo>
                    <a:lnTo>
                      <a:pt x="0" y="53999"/>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83" name="Freeform: Shape 116">
                <a:extLst>
                  <a:ext uri="{FF2B5EF4-FFF2-40B4-BE49-F238E27FC236}">
                    <a16:creationId xmlns:a16="http://schemas.microsoft.com/office/drawing/2014/main" id="{294C8241-E68F-E749-2751-BB74E6EDEA12}"/>
                  </a:ext>
                </a:extLst>
              </p:cNvPr>
              <p:cNvSpPr/>
              <p:nvPr/>
            </p:nvSpPr>
            <p:spPr>
              <a:xfrm>
                <a:off x="3515427" y="3270932"/>
                <a:ext cx="7768" cy="43258"/>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84" name="Freeform: Shape 117">
                <a:extLst>
                  <a:ext uri="{FF2B5EF4-FFF2-40B4-BE49-F238E27FC236}">
                    <a16:creationId xmlns:a16="http://schemas.microsoft.com/office/drawing/2014/main" id="{D8385BC7-8059-C2E5-AB5D-D4C13AA4DC21}"/>
                  </a:ext>
                </a:extLst>
              </p:cNvPr>
              <p:cNvSpPr/>
              <p:nvPr/>
            </p:nvSpPr>
            <p:spPr>
              <a:xfrm>
                <a:off x="3826134" y="3560883"/>
                <a:ext cx="7768" cy="43256"/>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85" name="Freeform: Shape 118">
                <a:extLst>
                  <a:ext uri="{FF2B5EF4-FFF2-40B4-BE49-F238E27FC236}">
                    <a16:creationId xmlns:a16="http://schemas.microsoft.com/office/drawing/2014/main" id="{98FD6B5B-999F-9BE9-AD2F-F2306F8ED906}"/>
                  </a:ext>
                </a:extLst>
              </p:cNvPr>
              <p:cNvSpPr/>
              <p:nvPr/>
            </p:nvSpPr>
            <p:spPr>
              <a:xfrm>
                <a:off x="3919350" y="3576144"/>
                <a:ext cx="7768" cy="43256"/>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86" name="Freeform: Shape 119">
                <a:extLst>
                  <a:ext uri="{FF2B5EF4-FFF2-40B4-BE49-F238E27FC236}">
                    <a16:creationId xmlns:a16="http://schemas.microsoft.com/office/drawing/2014/main" id="{127FEF05-6A34-85B7-0D5F-F4DB27BE1C6B}"/>
                  </a:ext>
                </a:extLst>
              </p:cNvPr>
              <p:cNvSpPr/>
              <p:nvPr/>
            </p:nvSpPr>
            <p:spPr>
              <a:xfrm>
                <a:off x="4074707" y="3667706"/>
                <a:ext cx="7768" cy="43256"/>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87" name="Freeform: Shape 120">
                <a:extLst>
                  <a:ext uri="{FF2B5EF4-FFF2-40B4-BE49-F238E27FC236}">
                    <a16:creationId xmlns:a16="http://schemas.microsoft.com/office/drawing/2014/main" id="{FEB8AF83-92BB-54E6-F6C1-FBA60667DE18}"/>
                  </a:ext>
                </a:extLst>
              </p:cNvPr>
              <p:cNvSpPr/>
              <p:nvPr/>
            </p:nvSpPr>
            <p:spPr>
              <a:xfrm>
                <a:off x="4136848" y="3682964"/>
                <a:ext cx="7768" cy="43256"/>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88" name="Freeform: Shape 121">
                <a:extLst>
                  <a:ext uri="{FF2B5EF4-FFF2-40B4-BE49-F238E27FC236}">
                    <a16:creationId xmlns:a16="http://schemas.microsoft.com/office/drawing/2014/main" id="{DCC69E15-E876-6552-CDD6-11ECDB4B493A}"/>
                  </a:ext>
                </a:extLst>
              </p:cNvPr>
              <p:cNvSpPr/>
              <p:nvPr/>
            </p:nvSpPr>
            <p:spPr>
              <a:xfrm>
                <a:off x="4261131" y="3744007"/>
                <a:ext cx="7768" cy="43256"/>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89" name="Freeform: Shape 122">
                <a:extLst>
                  <a:ext uri="{FF2B5EF4-FFF2-40B4-BE49-F238E27FC236}">
                    <a16:creationId xmlns:a16="http://schemas.microsoft.com/office/drawing/2014/main" id="{45608EE8-C236-192A-9BFA-3FD8C386A65B}"/>
                  </a:ext>
                </a:extLst>
              </p:cNvPr>
              <p:cNvSpPr/>
              <p:nvPr/>
            </p:nvSpPr>
            <p:spPr>
              <a:xfrm>
                <a:off x="4478635" y="3911872"/>
                <a:ext cx="7768" cy="43256"/>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sp>
            <p:nvSpPr>
              <p:cNvPr id="490" name="Freeform: Shape 123">
                <a:extLst>
                  <a:ext uri="{FF2B5EF4-FFF2-40B4-BE49-F238E27FC236}">
                    <a16:creationId xmlns:a16="http://schemas.microsoft.com/office/drawing/2014/main" id="{F8E9254E-915E-88A8-0F40-CC1F78F34B88}"/>
                  </a:ext>
                </a:extLst>
              </p:cNvPr>
              <p:cNvSpPr/>
              <p:nvPr/>
            </p:nvSpPr>
            <p:spPr>
              <a:xfrm>
                <a:off x="4587586" y="3927143"/>
                <a:ext cx="7768" cy="43256"/>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a:ea typeface="+mn-ea"/>
                  <a:cs typeface="Arial"/>
                </a:endParaRPr>
              </a:p>
            </p:txBody>
          </p:sp>
        </p:grpSp>
        <p:sp>
          <p:nvSpPr>
            <p:cNvPr id="474" name="TextBox 473">
              <a:extLst>
                <a:ext uri="{FF2B5EF4-FFF2-40B4-BE49-F238E27FC236}">
                  <a16:creationId xmlns:a16="http://schemas.microsoft.com/office/drawing/2014/main" id="{449F4AB0-9EB6-D77A-AE8D-6EA457C52351}"/>
                </a:ext>
              </a:extLst>
            </p:cNvPr>
            <p:cNvSpPr txBox="1"/>
            <p:nvPr/>
          </p:nvSpPr>
          <p:spPr>
            <a:xfrm>
              <a:off x="748030" y="5293504"/>
              <a:ext cx="990977"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ea typeface="+mn-ea"/>
                  <a:cs typeface="Arial"/>
                </a:rPr>
                <a:t>リスク有患者数</a:t>
              </a:r>
            </a:p>
          </p:txBody>
        </p:sp>
      </p:grpSp>
      <p:grpSp>
        <p:nvGrpSpPr>
          <p:cNvPr id="491" name="Group 490">
            <a:extLst>
              <a:ext uri="{FF2B5EF4-FFF2-40B4-BE49-F238E27FC236}">
                <a16:creationId xmlns:a16="http://schemas.microsoft.com/office/drawing/2014/main" id="{67039D99-AFBF-3116-5DC0-EB9891A5FF6B}"/>
              </a:ext>
            </a:extLst>
          </p:cNvPr>
          <p:cNvGrpSpPr/>
          <p:nvPr/>
        </p:nvGrpSpPr>
        <p:grpSpPr>
          <a:xfrm>
            <a:off x="6702891" y="2824654"/>
            <a:ext cx="4868843" cy="3300802"/>
            <a:chOff x="6702891" y="2824654"/>
            <a:chExt cx="4868843" cy="3300802"/>
          </a:xfrm>
        </p:grpSpPr>
        <p:sp>
          <p:nvSpPr>
            <p:cNvPr id="492" name="TextBox 491">
              <a:extLst>
                <a:ext uri="{FF2B5EF4-FFF2-40B4-BE49-F238E27FC236}">
                  <a16:creationId xmlns:a16="http://schemas.microsoft.com/office/drawing/2014/main" id="{9A25BADD-5163-B63A-D4F5-DC042A16E5DC}"/>
                </a:ext>
              </a:extLst>
            </p:cNvPr>
            <p:cNvSpPr txBox="1"/>
            <p:nvPr/>
          </p:nvSpPr>
          <p:spPr>
            <a:xfrm>
              <a:off x="8891307" y="2824654"/>
              <a:ext cx="2393604"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ea typeface="+mn-ea"/>
                  <a:cs typeface="Arial"/>
                </a:rPr>
                <a:t>HR 1.26 (95%CI 0.94、1.70);</a:t>
              </a:r>
              <a:br>
                <a:rPr kumimoji="0" lang="ja-JP" sz="1400" b="0" i="0" u="none" strike="noStrike" cap="none" normalizeH="0" baseline="0" noProof="0">
                  <a:ln>
                    <a:noFill/>
                  </a:ln>
                  <a:solidFill>
                    <a:srgbClr val="4D4D4D"/>
                  </a:solidFill>
                  <a:uLnTx/>
                  <a:uFillTx/>
                  <a:ea typeface="+mn-ea"/>
                  <a:cs typeface="Arial"/>
                </a:rPr>
              </a:br>
              <a:r>
                <a:rPr kumimoji="0" lang="ja-JP" sz="1400" b="0" i="0" u="none" strike="noStrike" cap="none" normalizeH="0" baseline="0" noProof="0">
                  <a:ln>
                    <a:noFill/>
                  </a:ln>
                  <a:solidFill>
                    <a:srgbClr val="4D4D4D"/>
                  </a:solidFill>
                  <a:uLnTx/>
                  <a:uFillTx/>
                  <a:ea typeface="+mn-ea"/>
                  <a:cs typeface="Arial"/>
                </a:rPr>
                <a:t>p=0.121</a:t>
              </a:r>
            </a:p>
          </p:txBody>
        </p:sp>
        <p:sp>
          <p:nvSpPr>
            <p:cNvPr id="493" name="Freeform 21">
              <a:extLst>
                <a:ext uri="{FF2B5EF4-FFF2-40B4-BE49-F238E27FC236}">
                  <a16:creationId xmlns:a16="http://schemas.microsoft.com/office/drawing/2014/main" id="{D2BD40A8-12E3-0A15-4CC9-697B6A119C9F}"/>
                </a:ext>
              </a:extLst>
            </p:cNvPr>
            <p:cNvSpPr>
              <a:spLocks/>
            </p:cNvSpPr>
            <p:nvPr/>
          </p:nvSpPr>
          <p:spPr bwMode="auto">
            <a:xfrm>
              <a:off x="7670377" y="3139839"/>
              <a:ext cx="3733753" cy="183074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ea typeface="+mn-ea"/>
                <a:cs typeface="Arial"/>
              </a:endParaRPr>
            </a:p>
          </p:txBody>
        </p:sp>
        <p:sp>
          <p:nvSpPr>
            <p:cNvPr id="494" name="Line 6">
              <a:extLst>
                <a:ext uri="{FF2B5EF4-FFF2-40B4-BE49-F238E27FC236}">
                  <a16:creationId xmlns:a16="http://schemas.microsoft.com/office/drawing/2014/main" id="{395346B6-8DAB-7DC1-58A3-61F79E6480BE}"/>
                </a:ext>
              </a:extLst>
            </p:cNvPr>
            <p:cNvSpPr>
              <a:spLocks noChangeShapeType="1"/>
            </p:cNvSpPr>
            <p:nvPr/>
          </p:nvSpPr>
          <p:spPr bwMode="auto">
            <a:xfrm>
              <a:off x="7589645" y="3176516"/>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495" name="Line 7">
              <a:extLst>
                <a:ext uri="{FF2B5EF4-FFF2-40B4-BE49-F238E27FC236}">
                  <a16:creationId xmlns:a16="http://schemas.microsoft.com/office/drawing/2014/main" id="{881862ED-66BC-C659-A0BE-D02F4EA47376}"/>
                </a:ext>
              </a:extLst>
            </p:cNvPr>
            <p:cNvSpPr>
              <a:spLocks noChangeShapeType="1"/>
            </p:cNvSpPr>
            <p:nvPr/>
          </p:nvSpPr>
          <p:spPr bwMode="auto">
            <a:xfrm>
              <a:off x="7589645" y="3533040"/>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496" name="Line 8">
              <a:extLst>
                <a:ext uri="{FF2B5EF4-FFF2-40B4-BE49-F238E27FC236}">
                  <a16:creationId xmlns:a16="http://schemas.microsoft.com/office/drawing/2014/main" id="{3C65D4D2-12DB-EF69-CC09-1F5151F7B1E6}"/>
                </a:ext>
              </a:extLst>
            </p:cNvPr>
            <p:cNvSpPr>
              <a:spLocks noChangeShapeType="1"/>
            </p:cNvSpPr>
            <p:nvPr/>
          </p:nvSpPr>
          <p:spPr bwMode="auto">
            <a:xfrm>
              <a:off x="7589645" y="3873557"/>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497" name="Line 9">
              <a:extLst>
                <a:ext uri="{FF2B5EF4-FFF2-40B4-BE49-F238E27FC236}">
                  <a16:creationId xmlns:a16="http://schemas.microsoft.com/office/drawing/2014/main" id="{F5E27103-6FD8-E9DF-2E4F-5D3056900423}"/>
                </a:ext>
              </a:extLst>
            </p:cNvPr>
            <p:cNvSpPr>
              <a:spLocks noChangeShapeType="1"/>
            </p:cNvSpPr>
            <p:nvPr/>
          </p:nvSpPr>
          <p:spPr bwMode="auto">
            <a:xfrm>
              <a:off x="7589645" y="4225076"/>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498" name="Line 10">
              <a:extLst>
                <a:ext uri="{FF2B5EF4-FFF2-40B4-BE49-F238E27FC236}">
                  <a16:creationId xmlns:a16="http://schemas.microsoft.com/office/drawing/2014/main" id="{4253CEED-5B88-B14B-7D69-7A1EEC1C2D65}"/>
                </a:ext>
              </a:extLst>
            </p:cNvPr>
            <p:cNvSpPr>
              <a:spLocks noChangeShapeType="1"/>
            </p:cNvSpPr>
            <p:nvPr/>
          </p:nvSpPr>
          <p:spPr bwMode="auto">
            <a:xfrm>
              <a:off x="7589645" y="4569263"/>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499" name="Line 11">
              <a:extLst>
                <a:ext uri="{FF2B5EF4-FFF2-40B4-BE49-F238E27FC236}">
                  <a16:creationId xmlns:a16="http://schemas.microsoft.com/office/drawing/2014/main" id="{EC0851C3-A2F2-7F25-616D-27DD3E17D450}"/>
                </a:ext>
              </a:extLst>
            </p:cNvPr>
            <p:cNvSpPr>
              <a:spLocks noChangeShapeType="1"/>
            </p:cNvSpPr>
            <p:nvPr/>
          </p:nvSpPr>
          <p:spPr bwMode="auto">
            <a:xfrm>
              <a:off x="7589645" y="4917116"/>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00" name="TextBox 499">
              <a:extLst>
                <a:ext uri="{FF2B5EF4-FFF2-40B4-BE49-F238E27FC236}">
                  <a16:creationId xmlns:a16="http://schemas.microsoft.com/office/drawing/2014/main" id="{15AB75FA-CD7B-A683-1771-ADC9A92EB6D0}"/>
                </a:ext>
              </a:extLst>
            </p:cNvPr>
            <p:cNvSpPr txBox="1"/>
            <p:nvPr/>
          </p:nvSpPr>
          <p:spPr>
            <a:xfrm rot="16200000">
              <a:off x="6478119" y="3903688"/>
              <a:ext cx="1309974"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ea typeface="+mn-ea"/>
                  <a:cs typeface="Arial" panose="020B0604020202020204" pitchFamily="34" charset="0"/>
                </a:rPr>
                <a:t>OSの確率</a:t>
              </a:r>
            </a:p>
          </p:txBody>
        </p:sp>
        <p:sp>
          <p:nvSpPr>
            <p:cNvPr id="501" name="TextBox 500">
              <a:extLst>
                <a:ext uri="{FF2B5EF4-FFF2-40B4-BE49-F238E27FC236}">
                  <a16:creationId xmlns:a16="http://schemas.microsoft.com/office/drawing/2014/main" id="{49E4E30D-88BF-BDA1-7DD2-0E94953EB609}"/>
                </a:ext>
              </a:extLst>
            </p:cNvPr>
            <p:cNvSpPr txBox="1"/>
            <p:nvPr/>
          </p:nvSpPr>
          <p:spPr>
            <a:xfrm>
              <a:off x="7221510" y="3020736"/>
              <a:ext cx="43313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ea typeface="+mn-ea"/>
                  <a:cs typeface="Arial" panose="020B0604020202020204" pitchFamily="34" charset="0"/>
                </a:rPr>
                <a:t>1.0</a:t>
              </a:r>
            </a:p>
          </p:txBody>
        </p:sp>
        <p:sp>
          <p:nvSpPr>
            <p:cNvPr id="502" name="TextBox 501">
              <a:extLst>
                <a:ext uri="{FF2B5EF4-FFF2-40B4-BE49-F238E27FC236}">
                  <a16:creationId xmlns:a16="http://schemas.microsoft.com/office/drawing/2014/main" id="{5EAF0B5A-C85C-7349-5986-0F835783D75A}"/>
                </a:ext>
              </a:extLst>
            </p:cNvPr>
            <p:cNvSpPr txBox="1"/>
            <p:nvPr/>
          </p:nvSpPr>
          <p:spPr>
            <a:xfrm>
              <a:off x="7221510" y="3378578"/>
              <a:ext cx="43313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ea typeface="+mn-ea"/>
                  <a:cs typeface="Arial" panose="020B0604020202020204" pitchFamily="34" charset="0"/>
                </a:rPr>
                <a:t>0.8</a:t>
              </a:r>
            </a:p>
          </p:txBody>
        </p:sp>
        <p:sp>
          <p:nvSpPr>
            <p:cNvPr id="503" name="TextBox 502">
              <a:extLst>
                <a:ext uri="{FF2B5EF4-FFF2-40B4-BE49-F238E27FC236}">
                  <a16:creationId xmlns:a16="http://schemas.microsoft.com/office/drawing/2014/main" id="{F00A336C-6CBB-9B1C-9D2E-F8A738A7960E}"/>
                </a:ext>
              </a:extLst>
            </p:cNvPr>
            <p:cNvSpPr txBox="1"/>
            <p:nvPr/>
          </p:nvSpPr>
          <p:spPr>
            <a:xfrm>
              <a:off x="7221510" y="3718938"/>
              <a:ext cx="43313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ea typeface="+mn-ea"/>
                  <a:cs typeface="Arial" panose="020B0604020202020204" pitchFamily="34" charset="0"/>
                </a:rPr>
                <a:t>0.6</a:t>
              </a:r>
            </a:p>
          </p:txBody>
        </p:sp>
        <p:sp>
          <p:nvSpPr>
            <p:cNvPr id="504" name="TextBox 503">
              <a:extLst>
                <a:ext uri="{FF2B5EF4-FFF2-40B4-BE49-F238E27FC236}">
                  <a16:creationId xmlns:a16="http://schemas.microsoft.com/office/drawing/2014/main" id="{333093F2-2A28-947A-E439-F8CCAAFF4966}"/>
                </a:ext>
              </a:extLst>
            </p:cNvPr>
            <p:cNvSpPr txBox="1"/>
            <p:nvPr/>
          </p:nvSpPr>
          <p:spPr>
            <a:xfrm>
              <a:off x="7221510" y="4070304"/>
              <a:ext cx="43313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ea typeface="+mn-ea"/>
                  <a:cs typeface="Arial" panose="020B0604020202020204" pitchFamily="34" charset="0"/>
                </a:rPr>
                <a:t>0.4</a:t>
              </a:r>
            </a:p>
          </p:txBody>
        </p:sp>
        <p:sp>
          <p:nvSpPr>
            <p:cNvPr id="505" name="TextBox 504">
              <a:extLst>
                <a:ext uri="{FF2B5EF4-FFF2-40B4-BE49-F238E27FC236}">
                  <a16:creationId xmlns:a16="http://schemas.microsoft.com/office/drawing/2014/main" id="{B9E01F8B-2718-4EFF-92DB-76EDDA019A18}"/>
                </a:ext>
              </a:extLst>
            </p:cNvPr>
            <p:cNvSpPr txBox="1"/>
            <p:nvPr/>
          </p:nvSpPr>
          <p:spPr>
            <a:xfrm>
              <a:off x="7221510" y="4414331"/>
              <a:ext cx="43313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ea typeface="+mn-ea"/>
                  <a:cs typeface="Arial" panose="020B0604020202020204" pitchFamily="34" charset="0"/>
                </a:rPr>
                <a:t>0.2</a:t>
              </a:r>
            </a:p>
          </p:txBody>
        </p:sp>
        <p:sp>
          <p:nvSpPr>
            <p:cNvPr id="506" name="TextBox 505">
              <a:extLst>
                <a:ext uri="{FF2B5EF4-FFF2-40B4-BE49-F238E27FC236}">
                  <a16:creationId xmlns:a16="http://schemas.microsoft.com/office/drawing/2014/main" id="{4950D1A7-2E85-10DA-C018-F8A367D44972}"/>
                </a:ext>
              </a:extLst>
            </p:cNvPr>
            <p:cNvSpPr txBox="1"/>
            <p:nvPr/>
          </p:nvSpPr>
          <p:spPr>
            <a:xfrm>
              <a:off x="7370602" y="4762026"/>
              <a:ext cx="28405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ea typeface="+mn-ea"/>
                  <a:cs typeface="Arial" panose="020B0604020202020204" pitchFamily="34" charset="0"/>
                </a:rPr>
                <a:t>0</a:t>
              </a:r>
            </a:p>
          </p:txBody>
        </p:sp>
        <p:sp>
          <p:nvSpPr>
            <p:cNvPr id="507" name="TextBox 506">
              <a:extLst>
                <a:ext uri="{FF2B5EF4-FFF2-40B4-BE49-F238E27FC236}">
                  <a16:creationId xmlns:a16="http://schemas.microsoft.com/office/drawing/2014/main" id="{2FB1D19E-941C-FF18-C123-E250A8F4F72B}"/>
                </a:ext>
              </a:extLst>
            </p:cNvPr>
            <p:cNvSpPr txBox="1"/>
            <p:nvPr/>
          </p:nvSpPr>
          <p:spPr>
            <a:xfrm>
              <a:off x="8897495" y="5290042"/>
              <a:ext cx="1261627"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0" i="0" u="none" strike="noStrike" cap="none" normalizeH="0" baseline="0" noProof="0">
                  <a:ln>
                    <a:noFill/>
                  </a:ln>
                  <a:solidFill>
                    <a:srgbClr val="4D4D4D"/>
                  </a:solidFill>
                  <a:uLnTx/>
                  <a:uFillTx/>
                  <a:ea typeface="+mn-ea"/>
                  <a:cs typeface="Arial" panose="020B0604020202020204" pitchFamily="34" charset="0"/>
                </a:rPr>
                <a:t>期間、月数</a:t>
              </a:r>
            </a:p>
          </p:txBody>
        </p:sp>
        <p:sp>
          <p:nvSpPr>
            <p:cNvPr id="508" name="TextBox 507">
              <a:extLst>
                <a:ext uri="{FF2B5EF4-FFF2-40B4-BE49-F238E27FC236}">
                  <a16:creationId xmlns:a16="http://schemas.microsoft.com/office/drawing/2014/main" id="{E00F4DC8-D1C5-FD69-86A6-35B366865675}"/>
                </a:ext>
              </a:extLst>
            </p:cNvPr>
            <p:cNvSpPr txBox="1"/>
            <p:nvPr/>
          </p:nvSpPr>
          <p:spPr>
            <a:xfrm>
              <a:off x="7004825" y="5521454"/>
              <a:ext cx="673326"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ea typeface="+mn-ea"/>
                  <a:cs typeface="Arial"/>
                </a:rPr>
                <a:t>A群</a:t>
              </a:r>
            </a:p>
          </p:txBody>
        </p:sp>
        <p:sp>
          <p:nvSpPr>
            <p:cNvPr id="509" name="TextBox 508">
              <a:extLst>
                <a:ext uri="{FF2B5EF4-FFF2-40B4-BE49-F238E27FC236}">
                  <a16:creationId xmlns:a16="http://schemas.microsoft.com/office/drawing/2014/main" id="{208B463F-4D51-D2A1-102C-DA57139FA074}"/>
                </a:ext>
              </a:extLst>
            </p:cNvPr>
            <p:cNvSpPr txBox="1"/>
            <p:nvPr/>
          </p:nvSpPr>
          <p:spPr>
            <a:xfrm>
              <a:off x="6994951" y="5817679"/>
              <a:ext cx="683200"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ea typeface="+mn-ea"/>
                  <a:cs typeface="Arial"/>
                </a:rPr>
                <a:t>B群</a:t>
              </a:r>
            </a:p>
          </p:txBody>
        </p:sp>
        <p:sp>
          <p:nvSpPr>
            <p:cNvPr id="510" name="TextBox 509">
              <a:extLst>
                <a:ext uri="{FF2B5EF4-FFF2-40B4-BE49-F238E27FC236}">
                  <a16:creationId xmlns:a16="http://schemas.microsoft.com/office/drawing/2014/main" id="{54C80264-2867-9AB9-7F94-D9DF35B701C0}"/>
                </a:ext>
              </a:extLst>
            </p:cNvPr>
            <p:cNvSpPr txBox="1"/>
            <p:nvPr/>
          </p:nvSpPr>
          <p:spPr>
            <a:xfrm>
              <a:off x="8068119" y="4459826"/>
              <a:ext cx="31165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ea typeface="+mn-ea"/>
                  <a:cs typeface="Arial"/>
                </a:rPr>
                <a:t>A群：FOLFIRI + セツキシマブ 1L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ea typeface="+mn-ea"/>
                  <a:cs typeface="Arial"/>
                </a:rPr>
                <a:t>B群：OPTIMOX + ベバシズマブ 1L</a:t>
              </a:r>
            </a:p>
          </p:txBody>
        </p:sp>
        <p:cxnSp>
          <p:nvCxnSpPr>
            <p:cNvPr id="511" name="Straight Connector 510">
              <a:extLst>
                <a:ext uri="{FF2B5EF4-FFF2-40B4-BE49-F238E27FC236}">
                  <a16:creationId xmlns:a16="http://schemas.microsoft.com/office/drawing/2014/main" id="{FE54EB87-4F39-AF7C-FCAA-52CBBE3F1CA3}"/>
                </a:ext>
              </a:extLst>
            </p:cNvPr>
            <p:cNvCxnSpPr>
              <a:cxnSpLocks/>
            </p:cNvCxnSpPr>
            <p:nvPr/>
          </p:nvCxnSpPr>
          <p:spPr>
            <a:xfrm>
              <a:off x="7780797" y="4601816"/>
              <a:ext cx="27330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D33FCB95-0BBB-A86D-7955-8D1AAD1BF19A}"/>
                </a:ext>
              </a:extLst>
            </p:cNvPr>
            <p:cNvCxnSpPr>
              <a:cxnSpLocks/>
            </p:cNvCxnSpPr>
            <p:nvPr/>
          </p:nvCxnSpPr>
          <p:spPr>
            <a:xfrm>
              <a:off x="7780797" y="4824375"/>
              <a:ext cx="27330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13" name="TextBox 512">
              <a:extLst>
                <a:ext uri="{FF2B5EF4-FFF2-40B4-BE49-F238E27FC236}">
                  <a16:creationId xmlns:a16="http://schemas.microsoft.com/office/drawing/2014/main" id="{C85DE081-82C4-3FF5-85A4-D383B3721879}"/>
                </a:ext>
              </a:extLst>
            </p:cNvPr>
            <p:cNvSpPr txBox="1"/>
            <p:nvPr/>
          </p:nvSpPr>
          <p:spPr>
            <a:xfrm>
              <a:off x="6702891" y="5293891"/>
              <a:ext cx="990977"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ea typeface="+mn-ea"/>
                  <a:cs typeface="Arial"/>
                </a:rPr>
                <a:t>リスク有患者数</a:t>
              </a:r>
            </a:p>
          </p:txBody>
        </p:sp>
        <p:grpSp>
          <p:nvGrpSpPr>
            <p:cNvPr id="514" name="Group 513">
              <a:extLst>
                <a:ext uri="{FF2B5EF4-FFF2-40B4-BE49-F238E27FC236}">
                  <a16:creationId xmlns:a16="http://schemas.microsoft.com/office/drawing/2014/main" id="{7CA77CCB-9926-8F29-8D1D-F24D3A2592F9}"/>
                </a:ext>
              </a:extLst>
            </p:cNvPr>
            <p:cNvGrpSpPr/>
            <p:nvPr/>
          </p:nvGrpSpPr>
          <p:grpSpPr>
            <a:xfrm>
              <a:off x="7710705" y="4962681"/>
              <a:ext cx="3825358" cy="371918"/>
              <a:chOff x="1518660" y="4188565"/>
              <a:chExt cx="3588799" cy="319659"/>
            </a:xfrm>
          </p:grpSpPr>
          <p:sp>
            <p:nvSpPr>
              <p:cNvPr id="572" name="Line 21">
                <a:extLst>
                  <a:ext uri="{FF2B5EF4-FFF2-40B4-BE49-F238E27FC236}">
                    <a16:creationId xmlns:a16="http://schemas.microsoft.com/office/drawing/2014/main" id="{9A23EBEA-41D4-6901-369C-C488D3D7E8CE}"/>
                  </a:ext>
                </a:extLst>
              </p:cNvPr>
              <p:cNvSpPr>
                <a:spLocks noChangeShapeType="1"/>
              </p:cNvSpPr>
              <p:nvPr/>
            </p:nvSpPr>
            <p:spPr bwMode="auto">
              <a:xfrm>
                <a:off x="4983228"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573" name="TextBox 572">
                <a:extLst>
                  <a:ext uri="{FF2B5EF4-FFF2-40B4-BE49-F238E27FC236}">
                    <a16:creationId xmlns:a16="http://schemas.microsoft.com/office/drawing/2014/main" id="{4B26DD04-739F-DF7B-1D10-A7E4934A1CA2}"/>
                  </a:ext>
                </a:extLst>
              </p:cNvPr>
              <p:cNvSpPr txBox="1"/>
              <p:nvPr/>
            </p:nvSpPr>
            <p:spPr>
              <a:xfrm>
                <a:off x="4852772" y="4260565"/>
                <a:ext cx="254687"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ea typeface="+mn-ea"/>
                    <a:cs typeface="Arial" panose="020B0604020202020204" pitchFamily="34" charset="0"/>
                  </a:rPr>
                  <a:t>54</a:t>
                </a:r>
              </a:p>
            </p:txBody>
          </p:sp>
          <p:sp>
            <p:nvSpPr>
              <p:cNvPr id="574" name="Line 21">
                <a:extLst>
                  <a:ext uri="{FF2B5EF4-FFF2-40B4-BE49-F238E27FC236}">
                    <a16:creationId xmlns:a16="http://schemas.microsoft.com/office/drawing/2014/main" id="{B8C4910E-07FF-D5C6-C15D-A9042D1B1E84}"/>
                  </a:ext>
                </a:extLst>
              </p:cNvPr>
              <p:cNvSpPr>
                <a:spLocks noChangeShapeType="1"/>
              </p:cNvSpPr>
              <p:nvPr/>
            </p:nvSpPr>
            <p:spPr bwMode="auto">
              <a:xfrm>
                <a:off x="4607591"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575" name="TextBox 574">
                <a:extLst>
                  <a:ext uri="{FF2B5EF4-FFF2-40B4-BE49-F238E27FC236}">
                    <a16:creationId xmlns:a16="http://schemas.microsoft.com/office/drawing/2014/main" id="{D353AA45-DBDB-82A1-4DD9-97C46106DCC9}"/>
                  </a:ext>
                </a:extLst>
              </p:cNvPr>
              <p:cNvSpPr txBox="1"/>
              <p:nvPr/>
            </p:nvSpPr>
            <p:spPr>
              <a:xfrm>
                <a:off x="4477136" y="4260565"/>
                <a:ext cx="254687"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ea typeface="+mn-ea"/>
                    <a:cs typeface="Arial" panose="020B0604020202020204" pitchFamily="34" charset="0"/>
                  </a:rPr>
                  <a:t>48</a:t>
                </a:r>
              </a:p>
            </p:txBody>
          </p:sp>
          <p:sp>
            <p:nvSpPr>
              <p:cNvPr id="576" name="Line 21">
                <a:extLst>
                  <a:ext uri="{FF2B5EF4-FFF2-40B4-BE49-F238E27FC236}">
                    <a16:creationId xmlns:a16="http://schemas.microsoft.com/office/drawing/2014/main" id="{A36135FB-30D4-660C-FCB5-D8D55023A7B5}"/>
                  </a:ext>
                </a:extLst>
              </p:cNvPr>
              <p:cNvSpPr>
                <a:spLocks noChangeShapeType="1"/>
              </p:cNvSpPr>
              <p:nvPr/>
            </p:nvSpPr>
            <p:spPr bwMode="auto">
              <a:xfrm>
                <a:off x="4231954"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577" name="TextBox 576">
                <a:extLst>
                  <a:ext uri="{FF2B5EF4-FFF2-40B4-BE49-F238E27FC236}">
                    <a16:creationId xmlns:a16="http://schemas.microsoft.com/office/drawing/2014/main" id="{DF06A823-6EE7-4993-B890-395893B13F24}"/>
                  </a:ext>
                </a:extLst>
              </p:cNvPr>
              <p:cNvSpPr txBox="1"/>
              <p:nvPr/>
            </p:nvSpPr>
            <p:spPr>
              <a:xfrm>
                <a:off x="4101499" y="4260565"/>
                <a:ext cx="254687"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ea typeface="+mn-ea"/>
                    <a:cs typeface="Arial" panose="020B0604020202020204" pitchFamily="34" charset="0"/>
                  </a:rPr>
                  <a:t>42</a:t>
                </a:r>
              </a:p>
            </p:txBody>
          </p:sp>
          <p:sp>
            <p:nvSpPr>
              <p:cNvPr id="578" name="Line 21">
                <a:extLst>
                  <a:ext uri="{FF2B5EF4-FFF2-40B4-BE49-F238E27FC236}">
                    <a16:creationId xmlns:a16="http://schemas.microsoft.com/office/drawing/2014/main" id="{03887718-888D-E492-A002-2077F7EAC3B8}"/>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579" name="TextBox 578">
                <a:extLst>
                  <a:ext uri="{FF2B5EF4-FFF2-40B4-BE49-F238E27FC236}">
                    <a16:creationId xmlns:a16="http://schemas.microsoft.com/office/drawing/2014/main" id="{68E99126-ED4E-732A-EA19-28FBFBFA30D5}"/>
                  </a:ext>
                </a:extLst>
              </p:cNvPr>
              <p:cNvSpPr txBox="1"/>
              <p:nvPr/>
            </p:nvSpPr>
            <p:spPr>
              <a:xfrm>
                <a:off x="3725863" y="4260565"/>
                <a:ext cx="254687"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ea typeface="+mn-ea"/>
                    <a:cs typeface="Arial" panose="020B0604020202020204" pitchFamily="34" charset="0"/>
                  </a:rPr>
                  <a:t>36</a:t>
                </a:r>
              </a:p>
            </p:txBody>
          </p:sp>
          <p:sp>
            <p:nvSpPr>
              <p:cNvPr id="580" name="Line 21">
                <a:extLst>
                  <a:ext uri="{FF2B5EF4-FFF2-40B4-BE49-F238E27FC236}">
                    <a16:creationId xmlns:a16="http://schemas.microsoft.com/office/drawing/2014/main" id="{62A2CC63-2D8E-9762-53B2-29DEBA6ABDFB}"/>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581" name="TextBox 580">
                <a:extLst>
                  <a:ext uri="{FF2B5EF4-FFF2-40B4-BE49-F238E27FC236}">
                    <a16:creationId xmlns:a16="http://schemas.microsoft.com/office/drawing/2014/main" id="{62A20416-6A47-8848-702B-A5EA17B61914}"/>
                  </a:ext>
                </a:extLst>
              </p:cNvPr>
              <p:cNvSpPr txBox="1"/>
              <p:nvPr/>
            </p:nvSpPr>
            <p:spPr>
              <a:xfrm>
                <a:off x="3350224" y="4260565"/>
                <a:ext cx="254687"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ea typeface="+mn-ea"/>
                    <a:cs typeface="Arial" panose="020B0604020202020204" pitchFamily="34" charset="0"/>
                  </a:rPr>
                  <a:t>30</a:t>
                </a:r>
              </a:p>
            </p:txBody>
          </p:sp>
          <p:sp>
            <p:nvSpPr>
              <p:cNvPr id="582" name="Line 21">
                <a:extLst>
                  <a:ext uri="{FF2B5EF4-FFF2-40B4-BE49-F238E27FC236}">
                    <a16:creationId xmlns:a16="http://schemas.microsoft.com/office/drawing/2014/main" id="{75ADC9E7-B57F-B0DF-D77E-FBAD855F548A}"/>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583" name="TextBox 582">
                <a:extLst>
                  <a:ext uri="{FF2B5EF4-FFF2-40B4-BE49-F238E27FC236}">
                    <a16:creationId xmlns:a16="http://schemas.microsoft.com/office/drawing/2014/main" id="{125BF9DE-F7D3-A1C2-6A79-44D54B216FF7}"/>
                  </a:ext>
                </a:extLst>
              </p:cNvPr>
              <p:cNvSpPr txBox="1"/>
              <p:nvPr/>
            </p:nvSpPr>
            <p:spPr>
              <a:xfrm>
                <a:off x="2974589" y="4260565"/>
                <a:ext cx="254687"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ea typeface="+mn-ea"/>
                    <a:cs typeface="Arial" panose="020B0604020202020204" pitchFamily="34" charset="0"/>
                  </a:rPr>
                  <a:t>24</a:t>
                </a:r>
              </a:p>
            </p:txBody>
          </p:sp>
          <p:sp>
            <p:nvSpPr>
              <p:cNvPr id="584" name="Line 21">
                <a:extLst>
                  <a:ext uri="{FF2B5EF4-FFF2-40B4-BE49-F238E27FC236}">
                    <a16:creationId xmlns:a16="http://schemas.microsoft.com/office/drawing/2014/main" id="{7036A540-3531-9C7B-6815-478F9B238FB1}"/>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585" name="TextBox 584">
                <a:extLst>
                  <a:ext uri="{FF2B5EF4-FFF2-40B4-BE49-F238E27FC236}">
                    <a16:creationId xmlns:a16="http://schemas.microsoft.com/office/drawing/2014/main" id="{08E612BB-9468-00A7-AA81-38A66C70E484}"/>
                  </a:ext>
                </a:extLst>
              </p:cNvPr>
              <p:cNvSpPr txBox="1"/>
              <p:nvPr/>
            </p:nvSpPr>
            <p:spPr>
              <a:xfrm>
                <a:off x="2598949" y="4260565"/>
                <a:ext cx="254687"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ea typeface="+mn-ea"/>
                    <a:cs typeface="Arial" panose="020B0604020202020204" pitchFamily="34" charset="0"/>
                  </a:rPr>
                  <a:t>18</a:t>
                </a:r>
              </a:p>
            </p:txBody>
          </p:sp>
          <p:sp>
            <p:nvSpPr>
              <p:cNvPr id="586" name="Line 21">
                <a:extLst>
                  <a:ext uri="{FF2B5EF4-FFF2-40B4-BE49-F238E27FC236}">
                    <a16:creationId xmlns:a16="http://schemas.microsoft.com/office/drawing/2014/main" id="{FC65E214-B511-AF4A-684B-68F7790F43C9}"/>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587" name="TextBox 586">
                <a:extLst>
                  <a:ext uri="{FF2B5EF4-FFF2-40B4-BE49-F238E27FC236}">
                    <a16:creationId xmlns:a16="http://schemas.microsoft.com/office/drawing/2014/main" id="{3D41FD98-154E-3413-552C-B3F6B3EC9683}"/>
                  </a:ext>
                </a:extLst>
              </p:cNvPr>
              <p:cNvSpPr txBox="1"/>
              <p:nvPr/>
            </p:nvSpPr>
            <p:spPr>
              <a:xfrm>
                <a:off x="2223313" y="4260565"/>
                <a:ext cx="254687"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ea typeface="+mn-ea"/>
                    <a:cs typeface="Arial" panose="020B0604020202020204" pitchFamily="34" charset="0"/>
                  </a:rPr>
                  <a:t>12</a:t>
                </a:r>
              </a:p>
            </p:txBody>
          </p:sp>
          <p:sp>
            <p:nvSpPr>
              <p:cNvPr id="588" name="Line 21">
                <a:extLst>
                  <a:ext uri="{FF2B5EF4-FFF2-40B4-BE49-F238E27FC236}">
                    <a16:creationId xmlns:a16="http://schemas.microsoft.com/office/drawing/2014/main" id="{9080968C-7FBE-D083-E85E-280B2478589C}"/>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589" name="TextBox 588">
                <a:extLst>
                  <a:ext uri="{FF2B5EF4-FFF2-40B4-BE49-F238E27FC236}">
                    <a16:creationId xmlns:a16="http://schemas.microsoft.com/office/drawing/2014/main" id="{B6410250-9967-D78B-F6CA-0302AF4336D7}"/>
                  </a:ext>
                </a:extLst>
              </p:cNvPr>
              <p:cNvSpPr txBox="1"/>
              <p:nvPr/>
            </p:nvSpPr>
            <p:spPr>
              <a:xfrm>
                <a:off x="1894295" y="4260565"/>
                <a:ext cx="161447"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ea typeface="+mn-ea"/>
                    <a:cs typeface="Arial" panose="020B0604020202020204" pitchFamily="34" charset="0"/>
                  </a:rPr>
                  <a:t>6</a:t>
                </a:r>
              </a:p>
            </p:txBody>
          </p:sp>
          <p:sp>
            <p:nvSpPr>
              <p:cNvPr id="590" name="Line 21">
                <a:extLst>
                  <a:ext uri="{FF2B5EF4-FFF2-40B4-BE49-F238E27FC236}">
                    <a16:creationId xmlns:a16="http://schemas.microsoft.com/office/drawing/2014/main" id="{12956A31-D208-6A4D-C694-83265CAADF71}"/>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panose="020B0604020202020204" pitchFamily="34" charset="0"/>
                </a:endParaRPr>
              </a:p>
            </p:txBody>
          </p:sp>
          <p:sp>
            <p:nvSpPr>
              <p:cNvPr id="591" name="TextBox 590">
                <a:extLst>
                  <a:ext uri="{FF2B5EF4-FFF2-40B4-BE49-F238E27FC236}">
                    <a16:creationId xmlns:a16="http://schemas.microsoft.com/office/drawing/2014/main" id="{2BF7EBD9-66A9-1457-6DE3-FC480DDD58BA}"/>
                  </a:ext>
                </a:extLst>
              </p:cNvPr>
              <p:cNvSpPr txBox="1"/>
              <p:nvPr/>
            </p:nvSpPr>
            <p:spPr>
              <a:xfrm>
                <a:off x="1518660" y="4260565"/>
                <a:ext cx="161447"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4D4D4D"/>
                    </a:solidFill>
                    <a:uLnTx/>
                    <a:uFillTx/>
                    <a:ea typeface="+mn-ea"/>
                    <a:cs typeface="Arial" panose="020B0604020202020204" pitchFamily="34" charset="0"/>
                  </a:rPr>
                  <a:t>0</a:t>
                </a:r>
              </a:p>
            </p:txBody>
          </p:sp>
        </p:grpSp>
        <p:grpSp>
          <p:nvGrpSpPr>
            <p:cNvPr id="515" name="Group 514">
              <a:extLst>
                <a:ext uri="{FF2B5EF4-FFF2-40B4-BE49-F238E27FC236}">
                  <a16:creationId xmlns:a16="http://schemas.microsoft.com/office/drawing/2014/main" id="{84C9C1CC-281B-1735-F002-82DCC3764E5D}"/>
                </a:ext>
              </a:extLst>
            </p:cNvPr>
            <p:cNvGrpSpPr/>
            <p:nvPr/>
          </p:nvGrpSpPr>
          <p:grpSpPr>
            <a:xfrm>
              <a:off x="7646986" y="5531269"/>
              <a:ext cx="3924748" cy="288147"/>
              <a:chOff x="8068978" y="4960335"/>
              <a:chExt cx="2584842" cy="247659"/>
            </a:xfrm>
          </p:grpSpPr>
          <p:sp>
            <p:nvSpPr>
              <p:cNvPr id="562" name="TextBox 561">
                <a:extLst>
                  <a:ext uri="{FF2B5EF4-FFF2-40B4-BE49-F238E27FC236}">
                    <a16:creationId xmlns:a16="http://schemas.microsoft.com/office/drawing/2014/main" id="{DABB2037-69F9-C7E2-C3E5-ADC9CDC8774D}"/>
                  </a:ext>
                </a:extLst>
              </p:cNvPr>
              <p:cNvSpPr txBox="1"/>
              <p:nvPr/>
            </p:nvSpPr>
            <p:spPr>
              <a:xfrm>
                <a:off x="10475026" y="4960335"/>
                <a:ext cx="178794"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ea typeface="+mn-ea"/>
                    <a:cs typeface="Arial" panose="020B0604020202020204" pitchFamily="34" charset="0"/>
                  </a:rPr>
                  <a:t>26</a:t>
                </a:r>
              </a:p>
            </p:txBody>
          </p:sp>
          <p:sp>
            <p:nvSpPr>
              <p:cNvPr id="563" name="TextBox 562">
                <a:extLst>
                  <a:ext uri="{FF2B5EF4-FFF2-40B4-BE49-F238E27FC236}">
                    <a16:creationId xmlns:a16="http://schemas.microsoft.com/office/drawing/2014/main" id="{9FD63578-8E13-E440-5B8F-B2C72E5D9F27}"/>
                  </a:ext>
                </a:extLst>
              </p:cNvPr>
              <p:cNvSpPr txBox="1"/>
              <p:nvPr/>
            </p:nvSpPr>
            <p:spPr>
              <a:xfrm>
                <a:off x="10211325" y="4960335"/>
                <a:ext cx="178794"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ea typeface="+mn-ea"/>
                    <a:cs typeface="Arial" panose="020B0604020202020204" pitchFamily="34" charset="0"/>
                  </a:rPr>
                  <a:t>36</a:t>
                </a:r>
              </a:p>
            </p:txBody>
          </p:sp>
          <p:sp>
            <p:nvSpPr>
              <p:cNvPr id="564" name="TextBox 563">
                <a:extLst>
                  <a:ext uri="{FF2B5EF4-FFF2-40B4-BE49-F238E27FC236}">
                    <a16:creationId xmlns:a16="http://schemas.microsoft.com/office/drawing/2014/main" id="{1CBAD986-1481-0DA6-33A9-8D38F6117AEC}"/>
                  </a:ext>
                </a:extLst>
              </p:cNvPr>
              <p:cNvSpPr txBox="1"/>
              <p:nvPr/>
            </p:nvSpPr>
            <p:spPr>
              <a:xfrm>
                <a:off x="9947623" y="4960335"/>
                <a:ext cx="178794"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ea typeface="+mn-ea"/>
                    <a:cs typeface="Arial" panose="020B0604020202020204" pitchFamily="34" charset="0"/>
                  </a:rPr>
                  <a:t>47</a:t>
                </a:r>
              </a:p>
            </p:txBody>
          </p:sp>
          <p:sp>
            <p:nvSpPr>
              <p:cNvPr id="565" name="TextBox 564">
                <a:extLst>
                  <a:ext uri="{FF2B5EF4-FFF2-40B4-BE49-F238E27FC236}">
                    <a16:creationId xmlns:a16="http://schemas.microsoft.com/office/drawing/2014/main" id="{82AA58FB-BD52-2844-7625-ACDB536A21FC}"/>
                  </a:ext>
                </a:extLst>
              </p:cNvPr>
              <p:cNvSpPr txBox="1"/>
              <p:nvPr/>
            </p:nvSpPr>
            <p:spPr>
              <a:xfrm>
                <a:off x="9683921" y="4960335"/>
                <a:ext cx="178794"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ea typeface="+mn-ea"/>
                    <a:cs typeface="Arial" panose="020B0604020202020204" pitchFamily="34" charset="0"/>
                  </a:rPr>
                  <a:t>59</a:t>
                </a:r>
              </a:p>
            </p:txBody>
          </p:sp>
          <p:sp>
            <p:nvSpPr>
              <p:cNvPr id="566" name="TextBox 565">
                <a:extLst>
                  <a:ext uri="{FF2B5EF4-FFF2-40B4-BE49-F238E27FC236}">
                    <a16:creationId xmlns:a16="http://schemas.microsoft.com/office/drawing/2014/main" id="{84E8D03F-1118-AF1A-5A92-1E785E1A74F9}"/>
                  </a:ext>
                </a:extLst>
              </p:cNvPr>
              <p:cNvSpPr txBox="1"/>
              <p:nvPr/>
            </p:nvSpPr>
            <p:spPr>
              <a:xfrm>
                <a:off x="9420218" y="4960335"/>
                <a:ext cx="178794"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ea typeface="+mn-ea"/>
                    <a:cs typeface="Arial" panose="020B0604020202020204" pitchFamily="34" charset="0"/>
                  </a:rPr>
                  <a:t>79</a:t>
                </a:r>
              </a:p>
            </p:txBody>
          </p:sp>
          <p:sp>
            <p:nvSpPr>
              <p:cNvPr id="567" name="TextBox 566">
                <a:extLst>
                  <a:ext uri="{FF2B5EF4-FFF2-40B4-BE49-F238E27FC236}">
                    <a16:creationId xmlns:a16="http://schemas.microsoft.com/office/drawing/2014/main" id="{86A53E70-D5F8-9556-E402-2FFEFCB79B0E}"/>
                  </a:ext>
                </a:extLst>
              </p:cNvPr>
              <p:cNvSpPr txBox="1"/>
              <p:nvPr/>
            </p:nvSpPr>
            <p:spPr>
              <a:xfrm>
                <a:off x="9156517" y="4960335"/>
                <a:ext cx="178794"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ea typeface="+mn-ea"/>
                    <a:cs typeface="Arial" panose="020B0604020202020204" pitchFamily="34" charset="0"/>
                  </a:rPr>
                  <a:t>90</a:t>
                </a:r>
              </a:p>
            </p:txBody>
          </p:sp>
          <p:sp>
            <p:nvSpPr>
              <p:cNvPr id="568" name="TextBox 567">
                <a:extLst>
                  <a:ext uri="{FF2B5EF4-FFF2-40B4-BE49-F238E27FC236}">
                    <a16:creationId xmlns:a16="http://schemas.microsoft.com/office/drawing/2014/main" id="{0D09D44F-8E25-359C-5CC8-B73A769D8841}"/>
                  </a:ext>
                </a:extLst>
              </p:cNvPr>
              <p:cNvSpPr txBox="1"/>
              <p:nvPr/>
            </p:nvSpPr>
            <p:spPr>
              <a:xfrm>
                <a:off x="8860084" y="4960335"/>
                <a:ext cx="244250"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ea typeface="+mn-ea"/>
                    <a:cs typeface="Arial" panose="020B0604020202020204" pitchFamily="34" charset="0"/>
                  </a:rPr>
                  <a:t>102</a:t>
                </a:r>
              </a:p>
            </p:txBody>
          </p:sp>
          <p:sp>
            <p:nvSpPr>
              <p:cNvPr id="569" name="TextBox 568">
                <a:extLst>
                  <a:ext uri="{FF2B5EF4-FFF2-40B4-BE49-F238E27FC236}">
                    <a16:creationId xmlns:a16="http://schemas.microsoft.com/office/drawing/2014/main" id="{BD345ED5-55A4-CB42-88DC-824934DC9B6B}"/>
                  </a:ext>
                </a:extLst>
              </p:cNvPr>
              <p:cNvSpPr txBox="1"/>
              <p:nvPr/>
            </p:nvSpPr>
            <p:spPr>
              <a:xfrm>
                <a:off x="8600776" y="4960335"/>
                <a:ext cx="235466"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ea typeface="+mn-ea"/>
                    <a:cs typeface="Arial" panose="020B0604020202020204" pitchFamily="34" charset="0"/>
                  </a:rPr>
                  <a:t>116</a:t>
                </a:r>
              </a:p>
            </p:txBody>
          </p:sp>
          <p:sp>
            <p:nvSpPr>
              <p:cNvPr id="570" name="TextBox 569">
                <a:extLst>
                  <a:ext uri="{FF2B5EF4-FFF2-40B4-BE49-F238E27FC236}">
                    <a16:creationId xmlns:a16="http://schemas.microsoft.com/office/drawing/2014/main" id="{6B50D9D6-DDF7-0773-CA76-D48196C6C704}"/>
                  </a:ext>
                </a:extLst>
              </p:cNvPr>
              <p:cNvSpPr txBox="1"/>
              <p:nvPr/>
            </p:nvSpPr>
            <p:spPr>
              <a:xfrm>
                <a:off x="8332680" y="4960335"/>
                <a:ext cx="244250"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ea typeface="+mn-ea"/>
                    <a:cs typeface="Arial" panose="020B0604020202020204" pitchFamily="34" charset="0"/>
                  </a:rPr>
                  <a:t>126</a:t>
                </a:r>
              </a:p>
            </p:txBody>
          </p:sp>
          <p:sp>
            <p:nvSpPr>
              <p:cNvPr id="571" name="TextBox 570">
                <a:extLst>
                  <a:ext uri="{FF2B5EF4-FFF2-40B4-BE49-F238E27FC236}">
                    <a16:creationId xmlns:a16="http://schemas.microsoft.com/office/drawing/2014/main" id="{94176900-C468-AC4C-8968-4B0213D546B0}"/>
                  </a:ext>
                </a:extLst>
              </p:cNvPr>
              <p:cNvSpPr txBox="1"/>
              <p:nvPr/>
            </p:nvSpPr>
            <p:spPr>
              <a:xfrm>
                <a:off x="8068978" y="4960335"/>
                <a:ext cx="244250"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60D27"/>
                    </a:solidFill>
                    <a:uLnTx/>
                    <a:uFillTx/>
                    <a:ea typeface="+mn-ea"/>
                    <a:cs typeface="Arial" panose="020B0604020202020204" pitchFamily="34" charset="0"/>
                  </a:rPr>
                  <a:t>131</a:t>
                </a:r>
              </a:p>
            </p:txBody>
          </p:sp>
        </p:grpSp>
        <p:grpSp>
          <p:nvGrpSpPr>
            <p:cNvPr id="516" name="Group 515">
              <a:extLst>
                <a:ext uri="{FF2B5EF4-FFF2-40B4-BE49-F238E27FC236}">
                  <a16:creationId xmlns:a16="http://schemas.microsoft.com/office/drawing/2014/main" id="{EC996E90-E081-A015-E076-120D5D25BCDF}"/>
                </a:ext>
              </a:extLst>
            </p:cNvPr>
            <p:cNvGrpSpPr/>
            <p:nvPr/>
          </p:nvGrpSpPr>
          <p:grpSpPr>
            <a:xfrm>
              <a:off x="7646986" y="5827494"/>
              <a:ext cx="3924748" cy="288147"/>
              <a:chOff x="8068978" y="4960335"/>
              <a:chExt cx="2584842" cy="247659"/>
            </a:xfrm>
          </p:grpSpPr>
          <p:sp>
            <p:nvSpPr>
              <p:cNvPr id="552" name="TextBox 551">
                <a:extLst>
                  <a:ext uri="{FF2B5EF4-FFF2-40B4-BE49-F238E27FC236}">
                    <a16:creationId xmlns:a16="http://schemas.microsoft.com/office/drawing/2014/main" id="{3135A8C9-0463-FA74-7117-E4DEE585D606}"/>
                  </a:ext>
                </a:extLst>
              </p:cNvPr>
              <p:cNvSpPr txBox="1"/>
              <p:nvPr/>
            </p:nvSpPr>
            <p:spPr>
              <a:xfrm>
                <a:off x="10475026" y="4960335"/>
                <a:ext cx="178794"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ea typeface="+mn-ea"/>
                    <a:cs typeface="Arial" panose="020B0604020202020204" pitchFamily="34" charset="0"/>
                  </a:rPr>
                  <a:t>22</a:t>
                </a:r>
              </a:p>
            </p:txBody>
          </p:sp>
          <p:sp>
            <p:nvSpPr>
              <p:cNvPr id="553" name="TextBox 552">
                <a:extLst>
                  <a:ext uri="{FF2B5EF4-FFF2-40B4-BE49-F238E27FC236}">
                    <a16:creationId xmlns:a16="http://schemas.microsoft.com/office/drawing/2014/main" id="{81230896-B5B3-D094-B83C-E7FD83B64DBD}"/>
                  </a:ext>
                </a:extLst>
              </p:cNvPr>
              <p:cNvSpPr txBox="1"/>
              <p:nvPr/>
            </p:nvSpPr>
            <p:spPr>
              <a:xfrm>
                <a:off x="10211325" y="4960335"/>
                <a:ext cx="178794"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ea typeface="+mn-ea"/>
                    <a:cs typeface="Arial" panose="020B0604020202020204" pitchFamily="34" charset="0"/>
                  </a:rPr>
                  <a:t>29</a:t>
                </a:r>
              </a:p>
            </p:txBody>
          </p:sp>
          <p:sp>
            <p:nvSpPr>
              <p:cNvPr id="554" name="TextBox 553">
                <a:extLst>
                  <a:ext uri="{FF2B5EF4-FFF2-40B4-BE49-F238E27FC236}">
                    <a16:creationId xmlns:a16="http://schemas.microsoft.com/office/drawing/2014/main" id="{811E63EA-8777-15C0-2288-DD5903BB976C}"/>
                  </a:ext>
                </a:extLst>
              </p:cNvPr>
              <p:cNvSpPr txBox="1"/>
              <p:nvPr/>
            </p:nvSpPr>
            <p:spPr>
              <a:xfrm>
                <a:off x="9947623" y="4960335"/>
                <a:ext cx="178794"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ea typeface="+mn-ea"/>
                    <a:cs typeface="Arial" panose="020B0604020202020204" pitchFamily="34" charset="0"/>
                  </a:rPr>
                  <a:t>39</a:t>
                </a:r>
              </a:p>
            </p:txBody>
          </p:sp>
          <p:sp>
            <p:nvSpPr>
              <p:cNvPr id="555" name="TextBox 554">
                <a:extLst>
                  <a:ext uri="{FF2B5EF4-FFF2-40B4-BE49-F238E27FC236}">
                    <a16:creationId xmlns:a16="http://schemas.microsoft.com/office/drawing/2014/main" id="{C22AAEE7-CA33-F499-2A74-5AD7B95B92C8}"/>
                  </a:ext>
                </a:extLst>
              </p:cNvPr>
              <p:cNvSpPr txBox="1"/>
              <p:nvPr/>
            </p:nvSpPr>
            <p:spPr>
              <a:xfrm>
                <a:off x="9683921" y="4960335"/>
                <a:ext cx="178794"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ea typeface="+mn-ea"/>
                    <a:cs typeface="Arial" panose="020B0604020202020204" pitchFamily="34" charset="0"/>
                  </a:rPr>
                  <a:t>49</a:t>
                </a:r>
              </a:p>
            </p:txBody>
          </p:sp>
          <p:sp>
            <p:nvSpPr>
              <p:cNvPr id="556" name="TextBox 555">
                <a:extLst>
                  <a:ext uri="{FF2B5EF4-FFF2-40B4-BE49-F238E27FC236}">
                    <a16:creationId xmlns:a16="http://schemas.microsoft.com/office/drawing/2014/main" id="{31354CC5-FF45-A840-5B29-BF44A0E4E15B}"/>
                  </a:ext>
                </a:extLst>
              </p:cNvPr>
              <p:cNvSpPr txBox="1"/>
              <p:nvPr/>
            </p:nvSpPr>
            <p:spPr>
              <a:xfrm>
                <a:off x="9420218" y="4960335"/>
                <a:ext cx="178794"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ea typeface="+mn-ea"/>
                    <a:cs typeface="Arial" panose="020B0604020202020204" pitchFamily="34" charset="0"/>
                  </a:rPr>
                  <a:t>69</a:t>
                </a:r>
              </a:p>
            </p:txBody>
          </p:sp>
          <p:sp>
            <p:nvSpPr>
              <p:cNvPr id="557" name="TextBox 556">
                <a:extLst>
                  <a:ext uri="{FF2B5EF4-FFF2-40B4-BE49-F238E27FC236}">
                    <a16:creationId xmlns:a16="http://schemas.microsoft.com/office/drawing/2014/main" id="{10737C80-C942-F4A9-3DFE-47B6ED0E3C18}"/>
                  </a:ext>
                </a:extLst>
              </p:cNvPr>
              <p:cNvSpPr txBox="1"/>
              <p:nvPr/>
            </p:nvSpPr>
            <p:spPr>
              <a:xfrm>
                <a:off x="9156517" y="4960335"/>
                <a:ext cx="178794"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ea typeface="+mn-ea"/>
                    <a:cs typeface="Arial" panose="020B0604020202020204" pitchFamily="34" charset="0"/>
                  </a:rPr>
                  <a:t>80</a:t>
                </a:r>
              </a:p>
            </p:txBody>
          </p:sp>
          <p:sp>
            <p:nvSpPr>
              <p:cNvPr id="558" name="TextBox 557">
                <a:extLst>
                  <a:ext uri="{FF2B5EF4-FFF2-40B4-BE49-F238E27FC236}">
                    <a16:creationId xmlns:a16="http://schemas.microsoft.com/office/drawing/2014/main" id="{221FB695-15D7-9099-FAD9-240382E7271C}"/>
                  </a:ext>
                </a:extLst>
              </p:cNvPr>
              <p:cNvSpPr txBox="1"/>
              <p:nvPr/>
            </p:nvSpPr>
            <p:spPr>
              <a:xfrm>
                <a:off x="8892813" y="4960335"/>
                <a:ext cx="178794"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ea typeface="+mn-ea"/>
                    <a:cs typeface="Arial" panose="020B0604020202020204" pitchFamily="34" charset="0"/>
                  </a:rPr>
                  <a:t>99</a:t>
                </a:r>
              </a:p>
            </p:txBody>
          </p:sp>
          <p:sp>
            <p:nvSpPr>
              <p:cNvPr id="559" name="TextBox 558">
                <a:extLst>
                  <a:ext uri="{FF2B5EF4-FFF2-40B4-BE49-F238E27FC236}">
                    <a16:creationId xmlns:a16="http://schemas.microsoft.com/office/drawing/2014/main" id="{94CF2844-ACF0-AD21-D924-3E1990C1A497}"/>
                  </a:ext>
                </a:extLst>
              </p:cNvPr>
              <p:cNvSpPr txBox="1"/>
              <p:nvPr/>
            </p:nvSpPr>
            <p:spPr>
              <a:xfrm>
                <a:off x="8600775" y="4960335"/>
                <a:ext cx="235466"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ea typeface="+mn-ea"/>
                    <a:cs typeface="Arial" panose="020B0604020202020204" pitchFamily="34" charset="0"/>
                  </a:rPr>
                  <a:t>113</a:t>
                </a:r>
              </a:p>
            </p:txBody>
          </p:sp>
          <p:sp>
            <p:nvSpPr>
              <p:cNvPr id="560" name="TextBox 559">
                <a:extLst>
                  <a:ext uri="{FF2B5EF4-FFF2-40B4-BE49-F238E27FC236}">
                    <a16:creationId xmlns:a16="http://schemas.microsoft.com/office/drawing/2014/main" id="{FD05EC06-9AAB-15BC-85DF-96DA3A6EE4C1}"/>
                  </a:ext>
                </a:extLst>
              </p:cNvPr>
              <p:cNvSpPr txBox="1"/>
              <p:nvPr/>
            </p:nvSpPr>
            <p:spPr>
              <a:xfrm>
                <a:off x="8332680" y="4960335"/>
                <a:ext cx="244250"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ea typeface="+mn-ea"/>
                    <a:cs typeface="Arial" panose="020B0604020202020204" pitchFamily="34" charset="0"/>
                  </a:rPr>
                  <a:t>126</a:t>
                </a:r>
              </a:p>
            </p:txBody>
          </p:sp>
          <p:sp>
            <p:nvSpPr>
              <p:cNvPr id="561" name="TextBox 560">
                <a:extLst>
                  <a:ext uri="{FF2B5EF4-FFF2-40B4-BE49-F238E27FC236}">
                    <a16:creationId xmlns:a16="http://schemas.microsoft.com/office/drawing/2014/main" id="{033CA138-41B3-C757-BD69-6F302BAEAC4E}"/>
                  </a:ext>
                </a:extLst>
              </p:cNvPr>
              <p:cNvSpPr txBox="1"/>
              <p:nvPr/>
            </p:nvSpPr>
            <p:spPr>
              <a:xfrm>
                <a:off x="8068978" y="4960335"/>
                <a:ext cx="244250" cy="247659"/>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cap="none" normalizeH="0" baseline="0" noProof="0">
                    <a:ln>
                      <a:noFill/>
                    </a:ln>
                    <a:solidFill>
                      <a:srgbClr val="B2C0D8"/>
                    </a:solidFill>
                    <a:uLnTx/>
                    <a:uFillTx/>
                    <a:ea typeface="+mn-ea"/>
                    <a:cs typeface="Arial" panose="020B0604020202020204" pitchFamily="34" charset="0"/>
                  </a:rPr>
                  <a:t>132</a:t>
                </a:r>
              </a:p>
            </p:txBody>
          </p:sp>
        </p:grpSp>
        <p:grpSp>
          <p:nvGrpSpPr>
            <p:cNvPr id="517" name="Group 516">
              <a:extLst>
                <a:ext uri="{FF2B5EF4-FFF2-40B4-BE49-F238E27FC236}">
                  <a16:creationId xmlns:a16="http://schemas.microsoft.com/office/drawing/2014/main" id="{E712A482-58B6-940E-4D64-1B486A8692F6}"/>
                </a:ext>
              </a:extLst>
            </p:cNvPr>
            <p:cNvGrpSpPr/>
            <p:nvPr/>
          </p:nvGrpSpPr>
          <p:grpSpPr>
            <a:xfrm>
              <a:off x="7794383" y="3160320"/>
              <a:ext cx="3600000" cy="1326637"/>
              <a:chOff x="4633912" y="2728912"/>
              <a:chExt cx="2927299" cy="1396535"/>
            </a:xfrm>
          </p:grpSpPr>
          <p:sp>
            <p:nvSpPr>
              <p:cNvPr id="535" name="Freeform: Shape 278">
                <a:extLst>
                  <a:ext uri="{FF2B5EF4-FFF2-40B4-BE49-F238E27FC236}">
                    <a16:creationId xmlns:a16="http://schemas.microsoft.com/office/drawing/2014/main" id="{46C593BF-D25A-CA59-D4DF-A1C8B358B74E}"/>
                  </a:ext>
                </a:extLst>
              </p:cNvPr>
              <p:cNvSpPr/>
              <p:nvPr/>
            </p:nvSpPr>
            <p:spPr>
              <a:xfrm>
                <a:off x="4633912" y="2743908"/>
                <a:ext cx="2927299" cy="1381539"/>
              </a:xfrm>
              <a:custGeom>
                <a:avLst/>
                <a:gdLst>
                  <a:gd name="connsiteX0" fmla="*/ 2927299 w 2927299"/>
                  <a:gd name="connsiteY0" fmla="*/ 1381540 h 1381539"/>
                  <a:gd name="connsiteX1" fmla="*/ 2886237 w 2927299"/>
                  <a:gd name="connsiteY1" fmla="*/ 1381540 h 1381539"/>
                  <a:gd name="connsiteX2" fmla="*/ 2886237 w 2927299"/>
                  <a:gd name="connsiteY2" fmla="*/ 1367166 h 1381539"/>
                  <a:gd name="connsiteX3" fmla="*/ 2843127 w 2927299"/>
                  <a:gd name="connsiteY3" fmla="*/ 1367166 h 1381539"/>
                  <a:gd name="connsiteX4" fmla="*/ 2843127 w 2927299"/>
                  <a:gd name="connsiteY4" fmla="*/ 1344583 h 1381539"/>
                  <a:gd name="connsiteX5" fmla="*/ 2814390 w 2927299"/>
                  <a:gd name="connsiteY5" fmla="*/ 1344583 h 1381539"/>
                  <a:gd name="connsiteX6" fmla="*/ 2814390 w 2927299"/>
                  <a:gd name="connsiteY6" fmla="*/ 1324056 h 1381539"/>
                  <a:gd name="connsiteX7" fmla="*/ 2709701 w 2927299"/>
                  <a:gd name="connsiteY7" fmla="*/ 1324056 h 1381539"/>
                  <a:gd name="connsiteX8" fmla="*/ 2709701 w 2927299"/>
                  <a:gd name="connsiteY8" fmla="*/ 1293262 h 1381539"/>
                  <a:gd name="connsiteX9" fmla="*/ 2621433 w 2927299"/>
                  <a:gd name="connsiteY9" fmla="*/ 1293262 h 1381539"/>
                  <a:gd name="connsiteX10" fmla="*/ 2621433 w 2927299"/>
                  <a:gd name="connsiteY10" fmla="*/ 1254267 h 1381539"/>
                  <a:gd name="connsiteX11" fmla="*/ 2492102 w 2927299"/>
                  <a:gd name="connsiteY11" fmla="*/ 1254267 h 1381539"/>
                  <a:gd name="connsiteX12" fmla="*/ 2492102 w 2927299"/>
                  <a:gd name="connsiteY12" fmla="*/ 1229625 h 1381539"/>
                  <a:gd name="connsiteX13" fmla="*/ 2473624 w 2927299"/>
                  <a:gd name="connsiteY13" fmla="*/ 1229625 h 1381539"/>
                  <a:gd name="connsiteX14" fmla="*/ 2473624 w 2927299"/>
                  <a:gd name="connsiteY14" fmla="*/ 1207051 h 1381539"/>
                  <a:gd name="connsiteX15" fmla="*/ 2381250 w 2927299"/>
                  <a:gd name="connsiteY15" fmla="*/ 1207051 h 1381539"/>
                  <a:gd name="connsiteX16" fmla="*/ 2381250 w 2927299"/>
                  <a:gd name="connsiteY16" fmla="*/ 1176257 h 1381539"/>
                  <a:gd name="connsiteX17" fmla="*/ 2317614 w 2927299"/>
                  <a:gd name="connsiteY17" fmla="*/ 1176257 h 1381539"/>
                  <a:gd name="connsiteX18" fmla="*/ 2317614 w 2927299"/>
                  <a:gd name="connsiteY18" fmla="*/ 1159836 h 1381539"/>
                  <a:gd name="connsiteX19" fmla="*/ 2286819 w 2927299"/>
                  <a:gd name="connsiteY19" fmla="*/ 1159836 h 1381539"/>
                  <a:gd name="connsiteX20" fmla="*/ 2286819 w 2927299"/>
                  <a:gd name="connsiteY20" fmla="*/ 1139309 h 1381539"/>
                  <a:gd name="connsiteX21" fmla="*/ 2253977 w 2927299"/>
                  <a:gd name="connsiteY21" fmla="*/ 1139309 h 1381539"/>
                  <a:gd name="connsiteX22" fmla="*/ 2253977 w 2927299"/>
                  <a:gd name="connsiteY22" fmla="*/ 1116726 h 1381539"/>
                  <a:gd name="connsiteX23" fmla="*/ 2227288 w 2927299"/>
                  <a:gd name="connsiteY23" fmla="*/ 1116726 h 1381539"/>
                  <a:gd name="connsiteX24" fmla="*/ 2227288 w 2927299"/>
                  <a:gd name="connsiteY24" fmla="*/ 1083883 h 1381539"/>
                  <a:gd name="connsiteX25" fmla="*/ 2112331 w 2927299"/>
                  <a:gd name="connsiteY25" fmla="*/ 1083883 h 1381539"/>
                  <a:gd name="connsiteX26" fmla="*/ 2112331 w 2927299"/>
                  <a:gd name="connsiteY26" fmla="*/ 1059242 h 1381539"/>
                  <a:gd name="connsiteX27" fmla="*/ 2079489 w 2927299"/>
                  <a:gd name="connsiteY27" fmla="*/ 1059242 h 1381539"/>
                  <a:gd name="connsiteX28" fmla="*/ 2079489 w 2927299"/>
                  <a:gd name="connsiteY28" fmla="*/ 1036668 h 1381539"/>
                  <a:gd name="connsiteX29" fmla="*/ 1944005 w 2927299"/>
                  <a:gd name="connsiteY29" fmla="*/ 1036668 h 1381539"/>
                  <a:gd name="connsiteX30" fmla="*/ 1944005 w 2927299"/>
                  <a:gd name="connsiteY30" fmla="*/ 1001768 h 1381539"/>
                  <a:gd name="connsiteX31" fmla="*/ 1911163 w 2927299"/>
                  <a:gd name="connsiteY31" fmla="*/ 1001768 h 1381539"/>
                  <a:gd name="connsiteX32" fmla="*/ 1911163 w 2927299"/>
                  <a:gd name="connsiteY32" fmla="*/ 975079 h 1381539"/>
                  <a:gd name="connsiteX33" fmla="*/ 1892684 w 2927299"/>
                  <a:gd name="connsiteY33" fmla="*/ 975079 h 1381539"/>
                  <a:gd name="connsiteX34" fmla="*/ 1892684 w 2927299"/>
                  <a:gd name="connsiteY34" fmla="*/ 948390 h 1381539"/>
                  <a:gd name="connsiteX35" fmla="*/ 1812627 w 2927299"/>
                  <a:gd name="connsiteY35" fmla="*/ 948390 h 1381539"/>
                  <a:gd name="connsiteX36" fmla="*/ 1812627 w 2927299"/>
                  <a:gd name="connsiteY36" fmla="*/ 909391 h 1381539"/>
                  <a:gd name="connsiteX37" fmla="*/ 1751038 w 2927299"/>
                  <a:gd name="connsiteY37" fmla="*/ 909391 h 1381539"/>
                  <a:gd name="connsiteX38" fmla="*/ 1751038 w 2927299"/>
                  <a:gd name="connsiteY38" fmla="*/ 884757 h 1381539"/>
                  <a:gd name="connsiteX39" fmla="*/ 1666875 w 2927299"/>
                  <a:gd name="connsiteY39" fmla="*/ 884757 h 1381539"/>
                  <a:gd name="connsiteX40" fmla="*/ 1666875 w 2927299"/>
                  <a:gd name="connsiteY40" fmla="*/ 847807 h 1381539"/>
                  <a:gd name="connsiteX41" fmla="*/ 1636081 w 2927299"/>
                  <a:gd name="connsiteY41" fmla="*/ 847807 h 1381539"/>
                  <a:gd name="connsiteX42" fmla="*/ 1636081 w 2927299"/>
                  <a:gd name="connsiteY42" fmla="*/ 810857 h 1381539"/>
                  <a:gd name="connsiteX43" fmla="*/ 1613507 w 2927299"/>
                  <a:gd name="connsiteY43" fmla="*/ 810857 h 1381539"/>
                  <a:gd name="connsiteX44" fmla="*/ 1613507 w 2927299"/>
                  <a:gd name="connsiteY44" fmla="*/ 796487 h 1381539"/>
                  <a:gd name="connsiteX45" fmla="*/ 1467755 w 2927299"/>
                  <a:gd name="connsiteY45" fmla="*/ 796487 h 1381539"/>
                  <a:gd name="connsiteX46" fmla="*/ 1467755 w 2927299"/>
                  <a:gd name="connsiteY46" fmla="*/ 767748 h 1381539"/>
                  <a:gd name="connsiteX47" fmla="*/ 1441066 w 2927299"/>
                  <a:gd name="connsiteY47" fmla="*/ 767748 h 1381539"/>
                  <a:gd name="connsiteX48" fmla="*/ 1441066 w 2927299"/>
                  <a:gd name="connsiteY48" fmla="*/ 743114 h 1381539"/>
                  <a:gd name="connsiteX49" fmla="*/ 1416434 w 2927299"/>
                  <a:gd name="connsiteY49" fmla="*/ 743114 h 1381539"/>
                  <a:gd name="connsiteX50" fmla="*/ 1416434 w 2927299"/>
                  <a:gd name="connsiteY50" fmla="*/ 728745 h 1381539"/>
                  <a:gd name="connsiteX51" fmla="*/ 1361008 w 2927299"/>
                  <a:gd name="connsiteY51" fmla="*/ 728745 h 1381539"/>
                  <a:gd name="connsiteX52" fmla="*/ 1361008 w 2927299"/>
                  <a:gd name="connsiteY52" fmla="*/ 683583 h 1381539"/>
                  <a:gd name="connsiteX53" fmla="*/ 1285056 w 2927299"/>
                  <a:gd name="connsiteY53" fmla="*/ 683583 h 1381539"/>
                  <a:gd name="connsiteX54" fmla="*/ 1285056 w 2927299"/>
                  <a:gd name="connsiteY54" fmla="*/ 669213 h 1381539"/>
                  <a:gd name="connsiteX55" fmla="*/ 1217314 w 2927299"/>
                  <a:gd name="connsiteY55" fmla="*/ 669213 h 1381539"/>
                  <a:gd name="connsiteX56" fmla="*/ 1217314 w 2927299"/>
                  <a:gd name="connsiteY56" fmla="*/ 658949 h 1381539"/>
                  <a:gd name="connsiteX57" fmla="*/ 1176252 w 2927299"/>
                  <a:gd name="connsiteY57" fmla="*/ 658949 h 1381539"/>
                  <a:gd name="connsiteX58" fmla="*/ 1176252 w 2927299"/>
                  <a:gd name="connsiteY58" fmla="*/ 624052 h 1381539"/>
                  <a:gd name="connsiteX59" fmla="*/ 1108510 w 2927299"/>
                  <a:gd name="connsiteY59" fmla="*/ 624052 h 1381539"/>
                  <a:gd name="connsiteX60" fmla="*/ 1108510 w 2927299"/>
                  <a:gd name="connsiteY60" fmla="*/ 570679 h 1381539"/>
                  <a:gd name="connsiteX61" fmla="*/ 1081831 w 2927299"/>
                  <a:gd name="connsiteY61" fmla="*/ 570679 h 1381539"/>
                  <a:gd name="connsiteX62" fmla="*/ 1081831 w 2927299"/>
                  <a:gd name="connsiteY62" fmla="*/ 548098 h 1381539"/>
                  <a:gd name="connsiteX63" fmla="*/ 1063352 w 2927299"/>
                  <a:gd name="connsiteY63" fmla="*/ 548098 h 1381539"/>
                  <a:gd name="connsiteX64" fmla="*/ 1063352 w 2927299"/>
                  <a:gd name="connsiteY64" fmla="*/ 521412 h 1381539"/>
                  <a:gd name="connsiteX65" fmla="*/ 999715 w 2927299"/>
                  <a:gd name="connsiteY65" fmla="*/ 521412 h 1381539"/>
                  <a:gd name="connsiteX66" fmla="*/ 999715 w 2927299"/>
                  <a:gd name="connsiteY66" fmla="*/ 457775 h 1381539"/>
                  <a:gd name="connsiteX67" fmla="*/ 981237 w 2927299"/>
                  <a:gd name="connsiteY67" fmla="*/ 457775 h 1381539"/>
                  <a:gd name="connsiteX68" fmla="*/ 981237 w 2927299"/>
                  <a:gd name="connsiteY68" fmla="*/ 431088 h 1381539"/>
                  <a:gd name="connsiteX69" fmla="*/ 942236 w 2927299"/>
                  <a:gd name="connsiteY69" fmla="*/ 431088 h 1381539"/>
                  <a:gd name="connsiteX70" fmla="*/ 942236 w 2927299"/>
                  <a:gd name="connsiteY70" fmla="*/ 412614 h 1381539"/>
                  <a:gd name="connsiteX71" fmla="*/ 913497 w 2927299"/>
                  <a:gd name="connsiteY71" fmla="*/ 412614 h 1381539"/>
                  <a:gd name="connsiteX72" fmla="*/ 913497 w 2927299"/>
                  <a:gd name="connsiteY72" fmla="*/ 392085 h 1381539"/>
                  <a:gd name="connsiteX73" fmla="*/ 888864 w 2927299"/>
                  <a:gd name="connsiteY73" fmla="*/ 392085 h 1381539"/>
                  <a:gd name="connsiteX74" fmla="*/ 888864 w 2927299"/>
                  <a:gd name="connsiteY74" fmla="*/ 361293 h 1381539"/>
                  <a:gd name="connsiteX75" fmla="*/ 782118 w 2927299"/>
                  <a:gd name="connsiteY75" fmla="*/ 361293 h 1381539"/>
                  <a:gd name="connsiteX76" fmla="*/ 782118 w 2927299"/>
                  <a:gd name="connsiteY76" fmla="*/ 324343 h 1381539"/>
                  <a:gd name="connsiteX77" fmla="*/ 757484 w 2927299"/>
                  <a:gd name="connsiteY77" fmla="*/ 324343 h 1381539"/>
                  <a:gd name="connsiteX78" fmla="*/ 757484 w 2927299"/>
                  <a:gd name="connsiteY78" fmla="*/ 287392 h 1381539"/>
                  <a:gd name="connsiteX79" fmla="*/ 714375 w 2927299"/>
                  <a:gd name="connsiteY79" fmla="*/ 287392 h 1381539"/>
                  <a:gd name="connsiteX80" fmla="*/ 714375 w 2927299"/>
                  <a:gd name="connsiteY80" fmla="*/ 262759 h 1381539"/>
                  <a:gd name="connsiteX81" fmla="*/ 693847 w 2927299"/>
                  <a:gd name="connsiteY81" fmla="*/ 262759 h 1381539"/>
                  <a:gd name="connsiteX82" fmla="*/ 693847 w 2927299"/>
                  <a:gd name="connsiteY82" fmla="*/ 240178 h 1381539"/>
                  <a:gd name="connsiteX83" fmla="*/ 656896 w 2927299"/>
                  <a:gd name="connsiteY83" fmla="*/ 240178 h 1381539"/>
                  <a:gd name="connsiteX84" fmla="*/ 656896 w 2927299"/>
                  <a:gd name="connsiteY84" fmla="*/ 217597 h 1381539"/>
                  <a:gd name="connsiteX85" fmla="*/ 591207 w 2927299"/>
                  <a:gd name="connsiteY85" fmla="*/ 217597 h 1381539"/>
                  <a:gd name="connsiteX86" fmla="*/ 591207 w 2927299"/>
                  <a:gd name="connsiteY86" fmla="*/ 203228 h 1381539"/>
                  <a:gd name="connsiteX87" fmla="*/ 572732 w 2927299"/>
                  <a:gd name="connsiteY87" fmla="*/ 203228 h 1381539"/>
                  <a:gd name="connsiteX88" fmla="*/ 572732 w 2927299"/>
                  <a:gd name="connsiteY88" fmla="*/ 182699 h 1381539"/>
                  <a:gd name="connsiteX89" fmla="*/ 488567 w 2927299"/>
                  <a:gd name="connsiteY89" fmla="*/ 182699 h 1381539"/>
                  <a:gd name="connsiteX90" fmla="*/ 488567 w 2927299"/>
                  <a:gd name="connsiteY90" fmla="*/ 168330 h 1381539"/>
                  <a:gd name="connsiteX91" fmla="*/ 468039 w 2927299"/>
                  <a:gd name="connsiteY91" fmla="*/ 168330 h 1381539"/>
                  <a:gd name="connsiteX92" fmla="*/ 468039 w 2927299"/>
                  <a:gd name="connsiteY92" fmla="*/ 143696 h 1381539"/>
                  <a:gd name="connsiteX93" fmla="*/ 408507 w 2927299"/>
                  <a:gd name="connsiteY93" fmla="*/ 143696 h 1381539"/>
                  <a:gd name="connsiteX94" fmla="*/ 408507 w 2927299"/>
                  <a:gd name="connsiteY94" fmla="*/ 131379 h 1381539"/>
                  <a:gd name="connsiteX95" fmla="*/ 365399 w 2927299"/>
                  <a:gd name="connsiteY95" fmla="*/ 131379 h 1381539"/>
                  <a:gd name="connsiteX96" fmla="*/ 365399 w 2927299"/>
                  <a:gd name="connsiteY96" fmla="*/ 102640 h 1381539"/>
                  <a:gd name="connsiteX97" fmla="*/ 340765 w 2927299"/>
                  <a:gd name="connsiteY97" fmla="*/ 102640 h 1381539"/>
                  <a:gd name="connsiteX98" fmla="*/ 340765 w 2927299"/>
                  <a:gd name="connsiteY98" fmla="*/ 59531 h 1381539"/>
                  <a:gd name="connsiteX99" fmla="*/ 295604 w 2927299"/>
                  <a:gd name="connsiteY99" fmla="*/ 59531 h 1381539"/>
                  <a:gd name="connsiteX100" fmla="*/ 295604 w 2927299"/>
                  <a:gd name="connsiteY100" fmla="*/ 39003 h 1381539"/>
                  <a:gd name="connsiteX101" fmla="*/ 238125 w 2927299"/>
                  <a:gd name="connsiteY101" fmla="*/ 39003 h 1381539"/>
                  <a:gd name="connsiteX102" fmla="*/ 238125 w 2927299"/>
                  <a:gd name="connsiteY102" fmla="*/ 30792 h 1381539"/>
                  <a:gd name="connsiteX103" fmla="*/ 217597 w 2927299"/>
                  <a:gd name="connsiteY103" fmla="*/ 30792 h 1381539"/>
                  <a:gd name="connsiteX104" fmla="*/ 217597 w 2927299"/>
                  <a:gd name="connsiteY104" fmla="*/ 14369 h 1381539"/>
                  <a:gd name="connsiteX105" fmla="*/ 80059 w 2927299"/>
                  <a:gd name="connsiteY105" fmla="*/ 14369 h 1381539"/>
                  <a:gd name="connsiteX106" fmla="*/ 80059 w 2927299"/>
                  <a:gd name="connsiteY106" fmla="*/ 0 h 1381539"/>
                  <a:gd name="connsiteX107" fmla="*/ 0 w 2927299"/>
                  <a:gd name="connsiteY107" fmla="*/ 0 h 138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927299" h="1381539">
                    <a:moveTo>
                      <a:pt x="2927299" y="1381540"/>
                    </a:moveTo>
                    <a:lnTo>
                      <a:pt x="2886237" y="1381540"/>
                    </a:lnTo>
                    <a:lnTo>
                      <a:pt x="2886237" y="1367166"/>
                    </a:lnTo>
                    <a:lnTo>
                      <a:pt x="2843127" y="1367166"/>
                    </a:lnTo>
                    <a:lnTo>
                      <a:pt x="2843127" y="1344583"/>
                    </a:lnTo>
                    <a:lnTo>
                      <a:pt x="2814390" y="1344583"/>
                    </a:lnTo>
                    <a:lnTo>
                      <a:pt x="2814390" y="1324056"/>
                    </a:lnTo>
                    <a:lnTo>
                      <a:pt x="2709701" y="1324056"/>
                    </a:lnTo>
                    <a:lnTo>
                      <a:pt x="2709701" y="1293262"/>
                    </a:lnTo>
                    <a:lnTo>
                      <a:pt x="2621433" y="1293262"/>
                    </a:lnTo>
                    <a:lnTo>
                      <a:pt x="2621433" y="1254267"/>
                    </a:lnTo>
                    <a:lnTo>
                      <a:pt x="2492102" y="1254267"/>
                    </a:lnTo>
                    <a:lnTo>
                      <a:pt x="2492102" y="1229625"/>
                    </a:lnTo>
                    <a:lnTo>
                      <a:pt x="2473624" y="1229625"/>
                    </a:lnTo>
                    <a:lnTo>
                      <a:pt x="2473624" y="1207051"/>
                    </a:lnTo>
                    <a:lnTo>
                      <a:pt x="2381250" y="1207051"/>
                    </a:lnTo>
                    <a:lnTo>
                      <a:pt x="2381250" y="1176257"/>
                    </a:lnTo>
                    <a:lnTo>
                      <a:pt x="2317614" y="1176257"/>
                    </a:lnTo>
                    <a:lnTo>
                      <a:pt x="2317614" y="1159836"/>
                    </a:lnTo>
                    <a:lnTo>
                      <a:pt x="2286819" y="1159836"/>
                    </a:lnTo>
                    <a:lnTo>
                      <a:pt x="2286819" y="1139309"/>
                    </a:lnTo>
                    <a:lnTo>
                      <a:pt x="2253977" y="1139309"/>
                    </a:lnTo>
                    <a:lnTo>
                      <a:pt x="2253977" y="1116726"/>
                    </a:lnTo>
                    <a:lnTo>
                      <a:pt x="2227288" y="1116726"/>
                    </a:lnTo>
                    <a:lnTo>
                      <a:pt x="2227288" y="1083883"/>
                    </a:lnTo>
                    <a:lnTo>
                      <a:pt x="2112331" y="1083883"/>
                    </a:lnTo>
                    <a:lnTo>
                      <a:pt x="2112331" y="1059242"/>
                    </a:lnTo>
                    <a:lnTo>
                      <a:pt x="2079489" y="1059242"/>
                    </a:lnTo>
                    <a:lnTo>
                      <a:pt x="2079489" y="1036668"/>
                    </a:lnTo>
                    <a:lnTo>
                      <a:pt x="1944005" y="1036668"/>
                    </a:lnTo>
                    <a:lnTo>
                      <a:pt x="1944005" y="1001768"/>
                    </a:lnTo>
                    <a:lnTo>
                      <a:pt x="1911163" y="1001768"/>
                    </a:lnTo>
                    <a:lnTo>
                      <a:pt x="1911163" y="975079"/>
                    </a:lnTo>
                    <a:lnTo>
                      <a:pt x="1892684" y="975079"/>
                    </a:lnTo>
                    <a:lnTo>
                      <a:pt x="1892684" y="948390"/>
                    </a:lnTo>
                    <a:lnTo>
                      <a:pt x="1812627" y="948390"/>
                    </a:lnTo>
                    <a:lnTo>
                      <a:pt x="1812627" y="909391"/>
                    </a:lnTo>
                    <a:lnTo>
                      <a:pt x="1751038" y="909391"/>
                    </a:lnTo>
                    <a:lnTo>
                      <a:pt x="1751038" y="884757"/>
                    </a:lnTo>
                    <a:lnTo>
                      <a:pt x="1666875" y="884757"/>
                    </a:lnTo>
                    <a:lnTo>
                      <a:pt x="1666875" y="847807"/>
                    </a:lnTo>
                    <a:lnTo>
                      <a:pt x="1636081" y="847807"/>
                    </a:lnTo>
                    <a:lnTo>
                      <a:pt x="1636081" y="810857"/>
                    </a:lnTo>
                    <a:lnTo>
                      <a:pt x="1613507" y="810857"/>
                    </a:lnTo>
                    <a:lnTo>
                      <a:pt x="1613507" y="796487"/>
                    </a:lnTo>
                    <a:lnTo>
                      <a:pt x="1467755" y="796487"/>
                    </a:lnTo>
                    <a:lnTo>
                      <a:pt x="1467755" y="767748"/>
                    </a:lnTo>
                    <a:lnTo>
                      <a:pt x="1441066" y="767748"/>
                    </a:lnTo>
                    <a:lnTo>
                      <a:pt x="1441066" y="743114"/>
                    </a:lnTo>
                    <a:lnTo>
                      <a:pt x="1416434" y="743114"/>
                    </a:lnTo>
                    <a:lnTo>
                      <a:pt x="1416434" y="728745"/>
                    </a:lnTo>
                    <a:lnTo>
                      <a:pt x="1361008" y="728745"/>
                    </a:lnTo>
                    <a:lnTo>
                      <a:pt x="1361008" y="683583"/>
                    </a:lnTo>
                    <a:lnTo>
                      <a:pt x="1285056" y="683583"/>
                    </a:lnTo>
                    <a:lnTo>
                      <a:pt x="1285056" y="669213"/>
                    </a:lnTo>
                    <a:lnTo>
                      <a:pt x="1217314" y="669213"/>
                    </a:lnTo>
                    <a:lnTo>
                      <a:pt x="1217314" y="658949"/>
                    </a:lnTo>
                    <a:lnTo>
                      <a:pt x="1176252" y="658949"/>
                    </a:lnTo>
                    <a:lnTo>
                      <a:pt x="1176252" y="624052"/>
                    </a:lnTo>
                    <a:lnTo>
                      <a:pt x="1108510" y="624052"/>
                    </a:lnTo>
                    <a:lnTo>
                      <a:pt x="1108510" y="570679"/>
                    </a:lnTo>
                    <a:lnTo>
                      <a:pt x="1081831" y="570679"/>
                    </a:lnTo>
                    <a:lnTo>
                      <a:pt x="1081831" y="548098"/>
                    </a:lnTo>
                    <a:lnTo>
                      <a:pt x="1063352" y="548098"/>
                    </a:lnTo>
                    <a:lnTo>
                      <a:pt x="1063352" y="521412"/>
                    </a:lnTo>
                    <a:lnTo>
                      <a:pt x="999715" y="521412"/>
                    </a:lnTo>
                    <a:lnTo>
                      <a:pt x="999715" y="457775"/>
                    </a:lnTo>
                    <a:lnTo>
                      <a:pt x="981237" y="457775"/>
                    </a:lnTo>
                    <a:lnTo>
                      <a:pt x="981237" y="431088"/>
                    </a:lnTo>
                    <a:lnTo>
                      <a:pt x="942236" y="431088"/>
                    </a:lnTo>
                    <a:lnTo>
                      <a:pt x="942236" y="412614"/>
                    </a:lnTo>
                    <a:lnTo>
                      <a:pt x="913497" y="412614"/>
                    </a:lnTo>
                    <a:lnTo>
                      <a:pt x="913497" y="392085"/>
                    </a:lnTo>
                    <a:lnTo>
                      <a:pt x="888864" y="392085"/>
                    </a:lnTo>
                    <a:lnTo>
                      <a:pt x="888864" y="361293"/>
                    </a:lnTo>
                    <a:lnTo>
                      <a:pt x="782118" y="361293"/>
                    </a:lnTo>
                    <a:lnTo>
                      <a:pt x="782118" y="324343"/>
                    </a:lnTo>
                    <a:lnTo>
                      <a:pt x="757484" y="324343"/>
                    </a:lnTo>
                    <a:lnTo>
                      <a:pt x="757484" y="287392"/>
                    </a:lnTo>
                    <a:lnTo>
                      <a:pt x="714375" y="287392"/>
                    </a:lnTo>
                    <a:lnTo>
                      <a:pt x="714375" y="262759"/>
                    </a:lnTo>
                    <a:lnTo>
                      <a:pt x="693847" y="262759"/>
                    </a:lnTo>
                    <a:lnTo>
                      <a:pt x="693847" y="240178"/>
                    </a:lnTo>
                    <a:lnTo>
                      <a:pt x="656896" y="240178"/>
                    </a:lnTo>
                    <a:lnTo>
                      <a:pt x="656896" y="217597"/>
                    </a:lnTo>
                    <a:lnTo>
                      <a:pt x="591207" y="217597"/>
                    </a:lnTo>
                    <a:lnTo>
                      <a:pt x="591207" y="203228"/>
                    </a:lnTo>
                    <a:lnTo>
                      <a:pt x="572732" y="203228"/>
                    </a:lnTo>
                    <a:lnTo>
                      <a:pt x="572732" y="182699"/>
                    </a:lnTo>
                    <a:lnTo>
                      <a:pt x="488567" y="182699"/>
                    </a:lnTo>
                    <a:lnTo>
                      <a:pt x="488567" y="168330"/>
                    </a:lnTo>
                    <a:lnTo>
                      <a:pt x="468039" y="168330"/>
                    </a:lnTo>
                    <a:lnTo>
                      <a:pt x="468039" y="143696"/>
                    </a:lnTo>
                    <a:lnTo>
                      <a:pt x="408507" y="143696"/>
                    </a:lnTo>
                    <a:lnTo>
                      <a:pt x="408507" y="131379"/>
                    </a:lnTo>
                    <a:lnTo>
                      <a:pt x="365399" y="131379"/>
                    </a:lnTo>
                    <a:lnTo>
                      <a:pt x="365399" y="102640"/>
                    </a:lnTo>
                    <a:lnTo>
                      <a:pt x="340765" y="102640"/>
                    </a:lnTo>
                    <a:lnTo>
                      <a:pt x="340765" y="59531"/>
                    </a:lnTo>
                    <a:lnTo>
                      <a:pt x="295604" y="59531"/>
                    </a:lnTo>
                    <a:lnTo>
                      <a:pt x="295604" y="39003"/>
                    </a:lnTo>
                    <a:lnTo>
                      <a:pt x="238125" y="39003"/>
                    </a:lnTo>
                    <a:lnTo>
                      <a:pt x="238125" y="30792"/>
                    </a:lnTo>
                    <a:lnTo>
                      <a:pt x="217597" y="30792"/>
                    </a:lnTo>
                    <a:lnTo>
                      <a:pt x="217597" y="14369"/>
                    </a:lnTo>
                    <a:lnTo>
                      <a:pt x="80059" y="14369"/>
                    </a:lnTo>
                    <a:lnTo>
                      <a:pt x="80059" y="0"/>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36" name="Freeform: Shape 279">
                <a:extLst>
                  <a:ext uri="{FF2B5EF4-FFF2-40B4-BE49-F238E27FC236}">
                    <a16:creationId xmlns:a16="http://schemas.microsoft.com/office/drawing/2014/main" id="{2401D349-F9EB-AE77-FB0B-64863798A951}"/>
                  </a:ext>
                </a:extLst>
              </p:cNvPr>
              <p:cNvSpPr/>
              <p:nvPr/>
            </p:nvSpPr>
            <p:spPr>
              <a:xfrm>
                <a:off x="4810453" y="2728912"/>
                <a:ext cx="9525" cy="53999"/>
              </a:xfrm>
              <a:custGeom>
                <a:avLst/>
                <a:gdLst>
                  <a:gd name="connsiteX0" fmla="*/ 0 w 9525"/>
                  <a:gd name="connsiteY0" fmla="*/ 0 h 53999"/>
                  <a:gd name="connsiteX1" fmla="*/ 0 w 9525"/>
                  <a:gd name="connsiteY1" fmla="*/ 54000 h 53999"/>
                </a:gdLst>
                <a:ahLst/>
                <a:cxnLst>
                  <a:cxn ang="0">
                    <a:pos x="connsiteX0" y="connsiteY0"/>
                  </a:cxn>
                  <a:cxn ang="0">
                    <a:pos x="connsiteX1" y="connsiteY1"/>
                  </a:cxn>
                </a:cxnLst>
                <a:rect l="l" t="t" r="r" b="b"/>
                <a:pathLst>
                  <a:path w="9525" h="53999">
                    <a:moveTo>
                      <a:pt x="0" y="0"/>
                    </a:moveTo>
                    <a:lnTo>
                      <a:pt x="0" y="54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37" name="Freeform: Shape 280">
                <a:extLst>
                  <a:ext uri="{FF2B5EF4-FFF2-40B4-BE49-F238E27FC236}">
                    <a16:creationId xmlns:a16="http://schemas.microsoft.com/office/drawing/2014/main" id="{01A353CC-6CA5-67DD-8B1E-A6952B3DB617}"/>
                  </a:ext>
                </a:extLst>
              </p:cNvPr>
              <p:cNvSpPr/>
              <p:nvPr/>
            </p:nvSpPr>
            <p:spPr>
              <a:xfrm>
                <a:off x="5172403" y="2900362"/>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38" name="Freeform: Shape 281">
                <a:extLst>
                  <a:ext uri="{FF2B5EF4-FFF2-40B4-BE49-F238E27FC236}">
                    <a16:creationId xmlns:a16="http://schemas.microsoft.com/office/drawing/2014/main" id="{350D6420-80D8-90C0-A02A-8B2EAB7613CE}"/>
                  </a:ext>
                </a:extLst>
              </p:cNvPr>
              <p:cNvSpPr/>
              <p:nvPr/>
            </p:nvSpPr>
            <p:spPr>
              <a:xfrm>
                <a:off x="5248603" y="2938462"/>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39" name="Freeform: Shape 282">
                <a:extLst>
                  <a:ext uri="{FF2B5EF4-FFF2-40B4-BE49-F238E27FC236}">
                    <a16:creationId xmlns:a16="http://schemas.microsoft.com/office/drawing/2014/main" id="{5EF56183-CBD5-2228-E596-848B66665A39}"/>
                  </a:ext>
                </a:extLst>
              </p:cNvPr>
              <p:cNvSpPr/>
              <p:nvPr/>
            </p:nvSpPr>
            <p:spPr>
              <a:xfrm>
                <a:off x="5667707" y="3243264"/>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40" name="Freeform: Shape 283">
                <a:extLst>
                  <a:ext uri="{FF2B5EF4-FFF2-40B4-BE49-F238E27FC236}">
                    <a16:creationId xmlns:a16="http://schemas.microsoft.com/office/drawing/2014/main" id="{06CF8A34-D538-81DA-2B61-F54B137A563B}"/>
                  </a:ext>
                </a:extLst>
              </p:cNvPr>
              <p:cNvSpPr/>
              <p:nvPr/>
            </p:nvSpPr>
            <p:spPr>
              <a:xfrm>
                <a:off x="5877257" y="3395665"/>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41" name="Freeform: Shape 284">
                <a:extLst>
                  <a:ext uri="{FF2B5EF4-FFF2-40B4-BE49-F238E27FC236}">
                    <a16:creationId xmlns:a16="http://schemas.microsoft.com/office/drawing/2014/main" id="{156EA251-4ACF-A112-58A2-098B9548434C}"/>
                  </a:ext>
                </a:extLst>
              </p:cNvPr>
              <p:cNvSpPr/>
              <p:nvPr/>
            </p:nvSpPr>
            <p:spPr>
              <a:xfrm>
                <a:off x="6010607" y="3446800"/>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42" name="Freeform: Shape 285">
                <a:extLst>
                  <a:ext uri="{FF2B5EF4-FFF2-40B4-BE49-F238E27FC236}">
                    <a16:creationId xmlns:a16="http://schemas.microsoft.com/office/drawing/2014/main" id="{6D016A18-A036-35D8-A9C8-9EF863914E47}"/>
                  </a:ext>
                </a:extLst>
              </p:cNvPr>
              <p:cNvSpPr/>
              <p:nvPr/>
            </p:nvSpPr>
            <p:spPr>
              <a:xfrm>
                <a:off x="6086807" y="3490916"/>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43" name="Freeform: Shape 286">
                <a:extLst>
                  <a:ext uri="{FF2B5EF4-FFF2-40B4-BE49-F238E27FC236}">
                    <a16:creationId xmlns:a16="http://schemas.microsoft.com/office/drawing/2014/main" id="{127819A2-C5A6-FCAF-6556-CCE5002D7B36}"/>
                  </a:ext>
                </a:extLst>
              </p:cNvPr>
              <p:cNvSpPr/>
              <p:nvPr/>
            </p:nvSpPr>
            <p:spPr>
              <a:xfrm>
                <a:off x="6239207" y="3515982"/>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44" name="Freeform: Shape 287">
                <a:extLst>
                  <a:ext uri="{FF2B5EF4-FFF2-40B4-BE49-F238E27FC236}">
                    <a16:creationId xmlns:a16="http://schemas.microsoft.com/office/drawing/2014/main" id="{E7232D3B-9684-34DE-0679-DAE4FACF0C71}"/>
                  </a:ext>
                </a:extLst>
              </p:cNvPr>
              <p:cNvSpPr/>
              <p:nvPr/>
            </p:nvSpPr>
            <p:spPr>
              <a:xfrm>
                <a:off x="6429707" y="3624267"/>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45" name="Freeform: Shape 288">
                <a:extLst>
                  <a:ext uri="{FF2B5EF4-FFF2-40B4-BE49-F238E27FC236}">
                    <a16:creationId xmlns:a16="http://schemas.microsoft.com/office/drawing/2014/main" id="{20FDADF3-D9E3-CD0F-B5C6-7B5D2B349DDC}"/>
                  </a:ext>
                </a:extLst>
              </p:cNvPr>
              <p:cNvSpPr/>
              <p:nvPr/>
            </p:nvSpPr>
            <p:spPr>
              <a:xfrm>
                <a:off x="6505907" y="3662367"/>
                <a:ext cx="9525" cy="54000"/>
              </a:xfrm>
              <a:custGeom>
                <a:avLst/>
                <a:gdLst>
                  <a:gd name="connsiteX0" fmla="*/ 0 w 9525"/>
                  <a:gd name="connsiteY0" fmla="*/ 0 h 54000"/>
                  <a:gd name="connsiteX1" fmla="*/ 0 w 9525"/>
                  <a:gd name="connsiteY1" fmla="*/ 54001 h 54000"/>
                </a:gdLst>
                <a:ahLst/>
                <a:cxnLst>
                  <a:cxn ang="0">
                    <a:pos x="connsiteX0" y="connsiteY0"/>
                  </a:cxn>
                  <a:cxn ang="0">
                    <a:pos x="connsiteX1" y="connsiteY1"/>
                  </a:cxn>
                </a:cxnLst>
                <a:rect l="l" t="t" r="r" b="b"/>
                <a:pathLst>
                  <a:path w="9525" h="54000">
                    <a:moveTo>
                      <a:pt x="0" y="0"/>
                    </a:moveTo>
                    <a:lnTo>
                      <a:pt x="0" y="54001"/>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46" name="Freeform: Shape 289">
                <a:extLst>
                  <a:ext uri="{FF2B5EF4-FFF2-40B4-BE49-F238E27FC236}">
                    <a16:creationId xmlns:a16="http://schemas.microsoft.com/office/drawing/2014/main" id="{2747ACC0-B2B0-8713-891B-46E30E633A0D}"/>
                  </a:ext>
                </a:extLst>
              </p:cNvPr>
              <p:cNvSpPr/>
              <p:nvPr/>
            </p:nvSpPr>
            <p:spPr>
              <a:xfrm>
                <a:off x="6639257" y="3757621"/>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47" name="Freeform: Shape 290">
                <a:extLst>
                  <a:ext uri="{FF2B5EF4-FFF2-40B4-BE49-F238E27FC236}">
                    <a16:creationId xmlns:a16="http://schemas.microsoft.com/office/drawing/2014/main" id="{ED12E171-3F02-08C9-ADDF-C06299136149}"/>
                  </a:ext>
                </a:extLst>
              </p:cNvPr>
              <p:cNvSpPr/>
              <p:nvPr/>
            </p:nvSpPr>
            <p:spPr>
              <a:xfrm>
                <a:off x="6696407" y="3757621"/>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48" name="Freeform: Shape 291">
                <a:extLst>
                  <a:ext uri="{FF2B5EF4-FFF2-40B4-BE49-F238E27FC236}">
                    <a16:creationId xmlns:a16="http://schemas.microsoft.com/office/drawing/2014/main" id="{387A17B4-D79B-9BA8-43D4-E2D4C4BDBF1C}"/>
                  </a:ext>
                </a:extLst>
              </p:cNvPr>
              <p:cNvSpPr/>
              <p:nvPr/>
            </p:nvSpPr>
            <p:spPr>
              <a:xfrm>
                <a:off x="6905957" y="3852871"/>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49" name="Freeform: Shape 292">
                <a:extLst>
                  <a:ext uri="{FF2B5EF4-FFF2-40B4-BE49-F238E27FC236}">
                    <a16:creationId xmlns:a16="http://schemas.microsoft.com/office/drawing/2014/main" id="{47CF8DB5-F66E-080B-ACE1-51E29912D446}"/>
                  </a:ext>
                </a:extLst>
              </p:cNvPr>
              <p:cNvSpPr/>
              <p:nvPr/>
            </p:nvSpPr>
            <p:spPr>
              <a:xfrm>
                <a:off x="7058357" y="3929071"/>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50" name="Freeform: Shape 293">
                <a:extLst>
                  <a:ext uri="{FF2B5EF4-FFF2-40B4-BE49-F238E27FC236}">
                    <a16:creationId xmlns:a16="http://schemas.microsoft.com/office/drawing/2014/main" id="{FE02EE2B-317B-7B10-2739-00278307FA14}"/>
                  </a:ext>
                </a:extLst>
              </p:cNvPr>
              <p:cNvSpPr/>
              <p:nvPr/>
            </p:nvSpPr>
            <p:spPr>
              <a:xfrm>
                <a:off x="7382217" y="4043371"/>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51" name="Freeform: Shape 294">
                <a:extLst>
                  <a:ext uri="{FF2B5EF4-FFF2-40B4-BE49-F238E27FC236}">
                    <a16:creationId xmlns:a16="http://schemas.microsoft.com/office/drawing/2014/main" id="{6E0F80AB-3E3B-9D89-87F4-B8233545BDA8}"/>
                  </a:ext>
                </a:extLst>
              </p:cNvPr>
              <p:cNvSpPr/>
              <p:nvPr/>
            </p:nvSpPr>
            <p:spPr>
              <a:xfrm>
                <a:off x="7420317" y="4043371"/>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grpSp>
        <p:grpSp>
          <p:nvGrpSpPr>
            <p:cNvPr id="518" name="Group 517">
              <a:extLst>
                <a:ext uri="{FF2B5EF4-FFF2-40B4-BE49-F238E27FC236}">
                  <a16:creationId xmlns:a16="http://schemas.microsoft.com/office/drawing/2014/main" id="{6DFE8F42-3063-3627-FC8F-DE7821BD45F0}"/>
                </a:ext>
              </a:extLst>
            </p:cNvPr>
            <p:cNvGrpSpPr/>
            <p:nvPr/>
          </p:nvGrpSpPr>
          <p:grpSpPr>
            <a:xfrm>
              <a:off x="7794383" y="3165400"/>
              <a:ext cx="3608389" cy="1199832"/>
              <a:chOff x="4633912" y="2819399"/>
              <a:chExt cx="2923517" cy="1220885"/>
            </a:xfrm>
          </p:grpSpPr>
          <p:sp>
            <p:nvSpPr>
              <p:cNvPr id="519" name="Freeform: Shape 299">
                <a:extLst>
                  <a:ext uri="{FF2B5EF4-FFF2-40B4-BE49-F238E27FC236}">
                    <a16:creationId xmlns:a16="http://schemas.microsoft.com/office/drawing/2014/main" id="{7442CAB7-53F8-4830-0CB2-BD3533F2D530}"/>
                  </a:ext>
                </a:extLst>
              </p:cNvPr>
              <p:cNvSpPr/>
              <p:nvPr/>
            </p:nvSpPr>
            <p:spPr>
              <a:xfrm>
                <a:off x="4633912" y="2819399"/>
                <a:ext cx="2923517" cy="1220885"/>
              </a:xfrm>
              <a:custGeom>
                <a:avLst/>
                <a:gdLst>
                  <a:gd name="connsiteX0" fmla="*/ 2923518 w 2923517"/>
                  <a:gd name="connsiteY0" fmla="*/ 1220886 h 1220885"/>
                  <a:gd name="connsiteX1" fmla="*/ 2903715 w 2923517"/>
                  <a:gd name="connsiteY1" fmla="*/ 1220886 h 1220885"/>
                  <a:gd name="connsiteX2" fmla="*/ 2903715 w 2923517"/>
                  <a:gd name="connsiteY2" fmla="*/ 1192282 h 1220885"/>
                  <a:gd name="connsiteX3" fmla="*/ 2850928 w 2923517"/>
                  <a:gd name="connsiteY3" fmla="*/ 1192282 h 1220885"/>
                  <a:gd name="connsiteX4" fmla="*/ 2850928 w 2923517"/>
                  <a:gd name="connsiteY4" fmla="*/ 1157088 h 1220885"/>
                  <a:gd name="connsiteX5" fmla="*/ 2707939 w 2923517"/>
                  <a:gd name="connsiteY5" fmla="*/ 1157088 h 1220885"/>
                  <a:gd name="connsiteX6" fmla="*/ 2707939 w 2923517"/>
                  <a:gd name="connsiteY6" fmla="*/ 1150487 h 1220885"/>
                  <a:gd name="connsiteX7" fmla="*/ 2670544 w 2923517"/>
                  <a:gd name="connsiteY7" fmla="*/ 1150487 h 1220885"/>
                  <a:gd name="connsiteX8" fmla="*/ 2670544 w 2923517"/>
                  <a:gd name="connsiteY8" fmla="*/ 1121893 h 1220885"/>
                  <a:gd name="connsiteX9" fmla="*/ 2503361 w 2923517"/>
                  <a:gd name="connsiteY9" fmla="*/ 1121893 h 1220885"/>
                  <a:gd name="connsiteX10" fmla="*/ 2503361 w 2923517"/>
                  <a:gd name="connsiteY10" fmla="*/ 1097690 h 1220885"/>
                  <a:gd name="connsiteX11" fmla="*/ 2358171 w 2923517"/>
                  <a:gd name="connsiteY11" fmla="*/ 1097690 h 1220885"/>
                  <a:gd name="connsiteX12" fmla="*/ 2358171 w 2923517"/>
                  <a:gd name="connsiteY12" fmla="*/ 1058094 h 1220885"/>
                  <a:gd name="connsiteX13" fmla="*/ 2336178 w 2923517"/>
                  <a:gd name="connsiteY13" fmla="*/ 1058094 h 1220885"/>
                  <a:gd name="connsiteX14" fmla="*/ 2336178 w 2923517"/>
                  <a:gd name="connsiteY14" fmla="*/ 1040501 h 1220885"/>
                  <a:gd name="connsiteX15" fmla="*/ 2276780 w 2923517"/>
                  <a:gd name="connsiteY15" fmla="*/ 1040501 h 1220885"/>
                  <a:gd name="connsiteX16" fmla="*/ 2276780 w 2923517"/>
                  <a:gd name="connsiteY16" fmla="*/ 1009707 h 1220885"/>
                  <a:gd name="connsiteX17" fmla="*/ 2219582 w 2923517"/>
                  <a:gd name="connsiteY17" fmla="*/ 1009707 h 1220885"/>
                  <a:gd name="connsiteX18" fmla="*/ 2219582 w 2923517"/>
                  <a:gd name="connsiteY18" fmla="*/ 976703 h 1220885"/>
                  <a:gd name="connsiteX19" fmla="*/ 2105197 w 2923517"/>
                  <a:gd name="connsiteY19" fmla="*/ 976703 h 1220885"/>
                  <a:gd name="connsiteX20" fmla="*/ 2105197 w 2923517"/>
                  <a:gd name="connsiteY20" fmla="*/ 937110 h 1220885"/>
                  <a:gd name="connsiteX21" fmla="*/ 1990811 w 2923517"/>
                  <a:gd name="connsiteY21" fmla="*/ 937110 h 1220885"/>
                  <a:gd name="connsiteX22" fmla="*/ 1990811 w 2923517"/>
                  <a:gd name="connsiteY22" fmla="*/ 928310 h 1220885"/>
                  <a:gd name="connsiteX23" fmla="*/ 1916011 w 2923517"/>
                  <a:gd name="connsiteY23" fmla="*/ 928310 h 1220885"/>
                  <a:gd name="connsiteX24" fmla="*/ 1916011 w 2923517"/>
                  <a:gd name="connsiteY24" fmla="*/ 866716 h 1220885"/>
                  <a:gd name="connsiteX25" fmla="*/ 1825819 w 2923517"/>
                  <a:gd name="connsiteY25" fmla="*/ 866716 h 1220885"/>
                  <a:gd name="connsiteX26" fmla="*/ 1825819 w 2923517"/>
                  <a:gd name="connsiteY26" fmla="*/ 846918 h 1220885"/>
                  <a:gd name="connsiteX27" fmla="*/ 1744428 w 2923517"/>
                  <a:gd name="connsiteY27" fmla="*/ 846918 h 1220885"/>
                  <a:gd name="connsiteX28" fmla="*/ 1744428 w 2923517"/>
                  <a:gd name="connsiteY28" fmla="*/ 811721 h 1220885"/>
                  <a:gd name="connsiteX29" fmla="*/ 1709233 w 2923517"/>
                  <a:gd name="connsiteY29" fmla="*/ 811721 h 1220885"/>
                  <a:gd name="connsiteX30" fmla="*/ 1709233 w 2923517"/>
                  <a:gd name="connsiteY30" fmla="*/ 785324 h 1220885"/>
                  <a:gd name="connsiteX31" fmla="*/ 1700432 w 2923517"/>
                  <a:gd name="connsiteY31" fmla="*/ 785324 h 1220885"/>
                  <a:gd name="connsiteX32" fmla="*/ 1700432 w 2923517"/>
                  <a:gd name="connsiteY32" fmla="*/ 732529 h 1220885"/>
                  <a:gd name="connsiteX33" fmla="*/ 1643244 w 2923517"/>
                  <a:gd name="connsiteY33" fmla="*/ 732529 h 1220885"/>
                  <a:gd name="connsiteX34" fmla="*/ 1643244 w 2923517"/>
                  <a:gd name="connsiteY34" fmla="*/ 703932 h 1220885"/>
                  <a:gd name="connsiteX35" fmla="*/ 1599248 w 2923517"/>
                  <a:gd name="connsiteY35" fmla="*/ 703932 h 1220885"/>
                  <a:gd name="connsiteX36" fmla="*/ 1599248 w 2923517"/>
                  <a:gd name="connsiteY36" fmla="*/ 677534 h 1220885"/>
                  <a:gd name="connsiteX37" fmla="*/ 1566253 w 2923517"/>
                  <a:gd name="connsiteY37" fmla="*/ 677534 h 1220885"/>
                  <a:gd name="connsiteX38" fmla="*/ 1566253 w 2923517"/>
                  <a:gd name="connsiteY38" fmla="*/ 640138 h 1220885"/>
                  <a:gd name="connsiteX39" fmla="*/ 1522257 w 2923517"/>
                  <a:gd name="connsiteY39" fmla="*/ 640138 h 1220885"/>
                  <a:gd name="connsiteX40" fmla="*/ 1522257 w 2923517"/>
                  <a:gd name="connsiteY40" fmla="*/ 602742 h 1220885"/>
                  <a:gd name="connsiteX41" fmla="*/ 1465059 w 2923517"/>
                  <a:gd name="connsiteY41" fmla="*/ 602742 h 1220885"/>
                  <a:gd name="connsiteX42" fmla="*/ 1465059 w 2923517"/>
                  <a:gd name="connsiteY42" fmla="*/ 589543 h 1220885"/>
                  <a:gd name="connsiteX43" fmla="*/ 1284675 w 2923517"/>
                  <a:gd name="connsiteY43" fmla="*/ 589543 h 1220885"/>
                  <a:gd name="connsiteX44" fmla="*/ 1284675 w 2923517"/>
                  <a:gd name="connsiteY44" fmla="*/ 560946 h 1220885"/>
                  <a:gd name="connsiteX45" fmla="*/ 1249480 w 2923517"/>
                  <a:gd name="connsiteY45" fmla="*/ 560946 h 1220885"/>
                  <a:gd name="connsiteX46" fmla="*/ 1249480 w 2923517"/>
                  <a:gd name="connsiteY46" fmla="*/ 516950 h 1220885"/>
                  <a:gd name="connsiteX47" fmla="*/ 1214285 w 2923517"/>
                  <a:gd name="connsiteY47" fmla="*/ 516950 h 1220885"/>
                  <a:gd name="connsiteX48" fmla="*/ 1214285 w 2923517"/>
                  <a:gd name="connsiteY48" fmla="*/ 486153 h 1220885"/>
                  <a:gd name="connsiteX49" fmla="*/ 1148286 w 2923517"/>
                  <a:gd name="connsiteY49" fmla="*/ 486153 h 1220885"/>
                  <a:gd name="connsiteX50" fmla="*/ 1148286 w 2923517"/>
                  <a:gd name="connsiteY50" fmla="*/ 475154 h 1220885"/>
                  <a:gd name="connsiteX51" fmla="*/ 1110891 w 2923517"/>
                  <a:gd name="connsiteY51" fmla="*/ 475154 h 1220885"/>
                  <a:gd name="connsiteX52" fmla="*/ 1110891 w 2923517"/>
                  <a:gd name="connsiteY52" fmla="*/ 428958 h 1220885"/>
                  <a:gd name="connsiteX53" fmla="*/ 1084498 w 2923517"/>
                  <a:gd name="connsiteY53" fmla="*/ 428958 h 1220885"/>
                  <a:gd name="connsiteX54" fmla="*/ 1084498 w 2923517"/>
                  <a:gd name="connsiteY54" fmla="*/ 402561 h 1220885"/>
                  <a:gd name="connsiteX55" fmla="*/ 989905 w 2923517"/>
                  <a:gd name="connsiteY55" fmla="*/ 402561 h 1220885"/>
                  <a:gd name="connsiteX56" fmla="*/ 989905 w 2923517"/>
                  <a:gd name="connsiteY56" fmla="*/ 387163 h 1220885"/>
                  <a:gd name="connsiteX57" fmla="*/ 945909 w 2923517"/>
                  <a:gd name="connsiteY57" fmla="*/ 387163 h 1220885"/>
                  <a:gd name="connsiteX58" fmla="*/ 945909 w 2923517"/>
                  <a:gd name="connsiteY58" fmla="*/ 365165 h 1220885"/>
                  <a:gd name="connsiteX59" fmla="*/ 917311 w 2923517"/>
                  <a:gd name="connsiteY59" fmla="*/ 365165 h 1220885"/>
                  <a:gd name="connsiteX60" fmla="*/ 917311 w 2923517"/>
                  <a:gd name="connsiteY60" fmla="*/ 332168 h 1220885"/>
                  <a:gd name="connsiteX61" fmla="*/ 831519 w 2923517"/>
                  <a:gd name="connsiteY61" fmla="*/ 332168 h 1220885"/>
                  <a:gd name="connsiteX62" fmla="*/ 831519 w 2923517"/>
                  <a:gd name="connsiteY62" fmla="*/ 290372 h 1220885"/>
                  <a:gd name="connsiteX63" fmla="*/ 791924 w 2923517"/>
                  <a:gd name="connsiteY63" fmla="*/ 290372 h 1220885"/>
                  <a:gd name="connsiteX64" fmla="*/ 791924 w 2923517"/>
                  <a:gd name="connsiteY64" fmla="*/ 235377 h 1220885"/>
                  <a:gd name="connsiteX65" fmla="*/ 697333 w 2923517"/>
                  <a:gd name="connsiteY65" fmla="*/ 235377 h 1220885"/>
                  <a:gd name="connsiteX66" fmla="*/ 697333 w 2923517"/>
                  <a:gd name="connsiteY66" fmla="*/ 222178 h 1220885"/>
                  <a:gd name="connsiteX67" fmla="*/ 648937 w 2923517"/>
                  <a:gd name="connsiteY67" fmla="*/ 222178 h 1220885"/>
                  <a:gd name="connsiteX68" fmla="*/ 648937 w 2923517"/>
                  <a:gd name="connsiteY68" fmla="*/ 202381 h 1220885"/>
                  <a:gd name="connsiteX69" fmla="*/ 626939 w 2923517"/>
                  <a:gd name="connsiteY69" fmla="*/ 202381 h 1220885"/>
                  <a:gd name="connsiteX70" fmla="*/ 626939 w 2923517"/>
                  <a:gd name="connsiteY70" fmla="*/ 178182 h 1220885"/>
                  <a:gd name="connsiteX71" fmla="*/ 591743 w 2923517"/>
                  <a:gd name="connsiteY71" fmla="*/ 178182 h 1220885"/>
                  <a:gd name="connsiteX72" fmla="*/ 591743 w 2923517"/>
                  <a:gd name="connsiteY72" fmla="*/ 151786 h 1220885"/>
                  <a:gd name="connsiteX73" fmla="*/ 556546 w 2923517"/>
                  <a:gd name="connsiteY73" fmla="*/ 151786 h 1220885"/>
                  <a:gd name="connsiteX74" fmla="*/ 556546 w 2923517"/>
                  <a:gd name="connsiteY74" fmla="*/ 138587 h 1220885"/>
                  <a:gd name="connsiteX75" fmla="*/ 525750 w 2923517"/>
                  <a:gd name="connsiteY75" fmla="*/ 138587 h 1220885"/>
                  <a:gd name="connsiteX76" fmla="*/ 525750 w 2923517"/>
                  <a:gd name="connsiteY76" fmla="*/ 112189 h 1220885"/>
                  <a:gd name="connsiteX77" fmla="*/ 483953 w 2923517"/>
                  <a:gd name="connsiteY77" fmla="*/ 112189 h 1220885"/>
                  <a:gd name="connsiteX78" fmla="*/ 483953 w 2923517"/>
                  <a:gd name="connsiteY78" fmla="*/ 96791 h 1220885"/>
                  <a:gd name="connsiteX79" fmla="*/ 450956 w 2923517"/>
                  <a:gd name="connsiteY79" fmla="*/ 96791 h 1220885"/>
                  <a:gd name="connsiteX80" fmla="*/ 450956 w 2923517"/>
                  <a:gd name="connsiteY80" fmla="*/ 81392 h 1220885"/>
                  <a:gd name="connsiteX81" fmla="*/ 378364 w 2923517"/>
                  <a:gd name="connsiteY81" fmla="*/ 81392 h 1220885"/>
                  <a:gd name="connsiteX82" fmla="*/ 378364 w 2923517"/>
                  <a:gd name="connsiteY82" fmla="*/ 68193 h 1220885"/>
                  <a:gd name="connsiteX83" fmla="*/ 301371 w 2923517"/>
                  <a:gd name="connsiteY83" fmla="*/ 68193 h 1220885"/>
                  <a:gd name="connsiteX84" fmla="*/ 301371 w 2923517"/>
                  <a:gd name="connsiteY84" fmla="*/ 39596 h 1220885"/>
                  <a:gd name="connsiteX85" fmla="*/ 230977 w 2923517"/>
                  <a:gd name="connsiteY85" fmla="*/ 39596 h 1220885"/>
                  <a:gd name="connsiteX86" fmla="*/ 230977 w 2923517"/>
                  <a:gd name="connsiteY86" fmla="*/ 30797 h 1220885"/>
                  <a:gd name="connsiteX87" fmla="*/ 123188 w 2923517"/>
                  <a:gd name="connsiteY87" fmla="*/ 30797 h 1220885"/>
                  <a:gd name="connsiteX88" fmla="*/ 123188 w 2923517"/>
                  <a:gd name="connsiteY88" fmla="*/ 0 h 1220885"/>
                  <a:gd name="connsiteX89" fmla="*/ 0 w 2923517"/>
                  <a:gd name="connsiteY89" fmla="*/ 0 h 122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923517" h="1220885">
                    <a:moveTo>
                      <a:pt x="2923518" y="1220886"/>
                    </a:moveTo>
                    <a:lnTo>
                      <a:pt x="2903715" y="1220886"/>
                    </a:lnTo>
                    <a:lnTo>
                      <a:pt x="2903715" y="1192282"/>
                    </a:lnTo>
                    <a:lnTo>
                      <a:pt x="2850928" y="1192282"/>
                    </a:lnTo>
                    <a:lnTo>
                      <a:pt x="2850928" y="1157088"/>
                    </a:lnTo>
                    <a:lnTo>
                      <a:pt x="2707939" y="1157088"/>
                    </a:lnTo>
                    <a:lnTo>
                      <a:pt x="2707939" y="1150487"/>
                    </a:lnTo>
                    <a:lnTo>
                      <a:pt x="2670544" y="1150487"/>
                    </a:lnTo>
                    <a:lnTo>
                      <a:pt x="2670544" y="1121893"/>
                    </a:lnTo>
                    <a:lnTo>
                      <a:pt x="2503361" y="1121893"/>
                    </a:lnTo>
                    <a:lnTo>
                      <a:pt x="2503361" y="1097690"/>
                    </a:lnTo>
                    <a:lnTo>
                      <a:pt x="2358171" y="1097690"/>
                    </a:lnTo>
                    <a:lnTo>
                      <a:pt x="2358171" y="1058094"/>
                    </a:lnTo>
                    <a:lnTo>
                      <a:pt x="2336178" y="1058094"/>
                    </a:lnTo>
                    <a:lnTo>
                      <a:pt x="2336178" y="1040501"/>
                    </a:lnTo>
                    <a:lnTo>
                      <a:pt x="2276780" y="1040501"/>
                    </a:lnTo>
                    <a:lnTo>
                      <a:pt x="2276780" y="1009707"/>
                    </a:lnTo>
                    <a:lnTo>
                      <a:pt x="2219582" y="1009707"/>
                    </a:lnTo>
                    <a:lnTo>
                      <a:pt x="2219582" y="976703"/>
                    </a:lnTo>
                    <a:lnTo>
                      <a:pt x="2105197" y="976703"/>
                    </a:lnTo>
                    <a:lnTo>
                      <a:pt x="2105197" y="937110"/>
                    </a:lnTo>
                    <a:lnTo>
                      <a:pt x="1990811" y="937110"/>
                    </a:lnTo>
                    <a:lnTo>
                      <a:pt x="1990811" y="928310"/>
                    </a:lnTo>
                    <a:lnTo>
                      <a:pt x="1916011" y="928310"/>
                    </a:lnTo>
                    <a:lnTo>
                      <a:pt x="1916011" y="866716"/>
                    </a:lnTo>
                    <a:lnTo>
                      <a:pt x="1825819" y="866716"/>
                    </a:lnTo>
                    <a:lnTo>
                      <a:pt x="1825819" y="846918"/>
                    </a:lnTo>
                    <a:lnTo>
                      <a:pt x="1744428" y="846918"/>
                    </a:lnTo>
                    <a:lnTo>
                      <a:pt x="1744428" y="811721"/>
                    </a:lnTo>
                    <a:lnTo>
                      <a:pt x="1709233" y="811721"/>
                    </a:lnTo>
                    <a:lnTo>
                      <a:pt x="1709233" y="785324"/>
                    </a:lnTo>
                    <a:lnTo>
                      <a:pt x="1700432" y="785324"/>
                    </a:lnTo>
                    <a:lnTo>
                      <a:pt x="1700432" y="732529"/>
                    </a:lnTo>
                    <a:lnTo>
                      <a:pt x="1643244" y="732529"/>
                    </a:lnTo>
                    <a:lnTo>
                      <a:pt x="1643244" y="703932"/>
                    </a:lnTo>
                    <a:lnTo>
                      <a:pt x="1599248" y="703932"/>
                    </a:lnTo>
                    <a:lnTo>
                      <a:pt x="1599248" y="677534"/>
                    </a:lnTo>
                    <a:lnTo>
                      <a:pt x="1566253" y="677534"/>
                    </a:lnTo>
                    <a:lnTo>
                      <a:pt x="1566253" y="640138"/>
                    </a:lnTo>
                    <a:lnTo>
                      <a:pt x="1522257" y="640138"/>
                    </a:lnTo>
                    <a:lnTo>
                      <a:pt x="1522257" y="602742"/>
                    </a:lnTo>
                    <a:lnTo>
                      <a:pt x="1465059" y="602742"/>
                    </a:lnTo>
                    <a:lnTo>
                      <a:pt x="1465059" y="589543"/>
                    </a:lnTo>
                    <a:lnTo>
                      <a:pt x="1284675" y="589543"/>
                    </a:lnTo>
                    <a:lnTo>
                      <a:pt x="1284675" y="560946"/>
                    </a:lnTo>
                    <a:lnTo>
                      <a:pt x="1249480" y="560946"/>
                    </a:lnTo>
                    <a:lnTo>
                      <a:pt x="1249480" y="516950"/>
                    </a:lnTo>
                    <a:lnTo>
                      <a:pt x="1214285" y="516950"/>
                    </a:lnTo>
                    <a:lnTo>
                      <a:pt x="1214285" y="486153"/>
                    </a:lnTo>
                    <a:lnTo>
                      <a:pt x="1148286" y="486153"/>
                    </a:lnTo>
                    <a:lnTo>
                      <a:pt x="1148286" y="475154"/>
                    </a:lnTo>
                    <a:lnTo>
                      <a:pt x="1110891" y="475154"/>
                    </a:lnTo>
                    <a:lnTo>
                      <a:pt x="1110891" y="428958"/>
                    </a:lnTo>
                    <a:lnTo>
                      <a:pt x="1084498" y="428958"/>
                    </a:lnTo>
                    <a:lnTo>
                      <a:pt x="1084498" y="402561"/>
                    </a:lnTo>
                    <a:lnTo>
                      <a:pt x="989905" y="402561"/>
                    </a:lnTo>
                    <a:lnTo>
                      <a:pt x="989905" y="387163"/>
                    </a:lnTo>
                    <a:lnTo>
                      <a:pt x="945909" y="387163"/>
                    </a:lnTo>
                    <a:lnTo>
                      <a:pt x="945909" y="365165"/>
                    </a:lnTo>
                    <a:lnTo>
                      <a:pt x="917311" y="365165"/>
                    </a:lnTo>
                    <a:lnTo>
                      <a:pt x="917311" y="332168"/>
                    </a:lnTo>
                    <a:lnTo>
                      <a:pt x="831519" y="332168"/>
                    </a:lnTo>
                    <a:lnTo>
                      <a:pt x="831519" y="290372"/>
                    </a:lnTo>
                    <a:lnTo>
                      <a:pt x="791924" y="290372"/>
                    </a:lnTo>
                    <a:lnTo>
                      <a:pt x="791924" y="235377"/>
                    </a:lnTo>
                    <a:lnTo>
                      <a:pt x="697333" y="235377"/>
                    </a:lnTo>
                    <a:lnTo>
                      <a:pt x="697333" y="222178"/>
                    </a:lnTo>
                    <a:lnTo>
                      <a:pt x="648937" y="222178"/>
                    </a:lnTo>
                    <a:lnTo>
                      <a:pt x="648937" y="202381"/>
                    </a:lnTo>
                    <a:lnTo>
                      <a:pt x="626939" y="202381"/>
                    </a:lnTo>
                    <a:lnTo>
                      <a:pt x="626939" y="178182"/>
                    </a:lnTo>
                    <a:lnTo>
                      <a:pt x="591743" y="178182"/>
                    </a:lnTo>
                    <a:lnTo>
                      <a:pt x="591743" y="151786"/>
                    </a:lnTo>
                    <a:lnTo>
                      <a:pt x="556546" y="151786"/>
                    </a:lnTo>
                    <a:lnTo>
                      <a:pt x="556546" y="138587"/>
                    </a:lnTo>
                    <a:lnTo>
                      <a:pt x="525750" y="138587"/>
                    </a:lnTo>
                    <a:lnTo>
                      <a:pt x="525750" y="112189"/>
                    </a:lnTo>
                    <a:lnTo>
                      <a:pt x="483953" y="112189"/>
                    </a:lnTo>
                    <a:lnTo>
                      <a:pt x="483953" y="96791"/>
                    </a:lnTo>
                    <a:lnTo>
                      <a:pt x="450956" y="96791"/>
                    </a:lnTo>
                    <a:lnTo>
                      <a:pt x="450956" y="81392"/>
                    </a:lnTo>
                    <a:lnTo>
                      <a:pt x="378364" y="81392"/>
                    </a:lnTo>
                    <a:lnTo>
                      <a:pt x="378364" y="68193"/>
                    </a:lnTo>
                    <a:lnTo>
                      <a:pt x="301371" y="68193"/>
                    </a:lnTo>
                    <a:lnTo>
                      <a:pt x="301371" y="39596"/>
                    </a:lnTo>
                    <a:lnTo>
                      <a:pt x="230977" y="39596"/>
                    </a:lnTo>
                    <a:lnTo>
                      <a:pt x="230977" y="30797"/>
                    </a:lnTo>
                    <a:lnTo>
                      <a:pt x="123188" y="30797"/>
                    </a:lnTo>
                    <a:lnTo>
                      <a:pt x="123188" y="0"/>
                    </a:ln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20" name="Freeform: Shape 300">
                <a:extLst>
                  <a:ext uri="{FF2B5EF4-FFF2-40B4-BE49-F238E27FC236}">
                    <a16:creationId xmlns:a16="http://schemas.microsoft.com/office/drawing/2014/main" id="{B6179ED9-F63E-617C-1F8B-F10EF1C4A7BC}"/>
                  </a:ext>
                </a:extLst>
              </p:cNvPr>
              <p:cNvSpPr/>
              <p:nvPr/>
            </p:nvSpPr>
            <p:spPr>
              <a:xfrm>
                <a:off x="5301899" y="3021780"/>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21" name="Freeform: Shape 301">
                <a:extLst>
                  <a:ext uri="{FF2B5EF4-FFF2-40B4-BE49-F238E27FC236}">
                    <a16:creationId xmlns:a16="http://schemas.microsoft.com/office/drawing/2014/main" id="{25F278BF-75F1-65A4-A9B8-1A431DB65F66}"/>
                  </a:ext>
                </a:extLst>
              </p:cNvPr>
              <p:cNvSpPr/>
              <p:nvPr/>
            </p:nvSpPr>
            <p:spPr>
              <a:xfrm>
                <a:off x="6025800" y="3383731"/>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22" name="Freeform: Shape 302">
                <a:extLst>
                  <a:ext uri="{FF2B5EF4-FFF2-40B4-BE49-F238E27FC236}">
                    <a16:creationId xmlns:a16="http://schemas.microsoft.com/office/drawing/2014/main" id="{2E883F51-9682-D7CF-C9B4-410BAE46E68F}"/>
                  </a:ext>
                </a:extLst>
              </p:cNvPr>
              <p:cNvSpPr/>
              <p:nvPr/>
            </p:nvSpPr>
            <p:spPr>
              <a:xfrm>
                <a:off x="6082950" y="3383731"/>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23" name="Freeform: Shape 303">
                <a:extLst>
                  <a:ext uri="{FF2B5EF4-FFF2-40B4-BE49-F238E27FC236}">
                    <a16:creationId xmlns:a16="http://schemas.microsoft.com/office/drawing/2014/main" id="{325F6A22-E1B6-0E93-D4C8-4FFA7F87FD08}"/>
                  </a:ext>
                </a:extLst>
              </p:cNvPr>
              <p:cNvSpPr/>
              <p:nvPr/>
            </p:nvSpPr>
            <p:spPr>
              <a:xfrm>
                <a:off x="6254400" y="3498032"/>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24" name="Freeform: Shape 304">
                <a:extLst>
                  <a:ext uri="{FF2B5EF4-FFF2-40B4-BE49-F238E27FC236}">
                    <a16:creationId xmlns:a16="http://schemas.microsoft.com/office/drawing/2014/main" id="{266D3AE5-5DF3-D0F0-6467-73B25C654D13}"/>
                  </a:ext>
                </a:extLst>
              </p:cNvPr>
              <p:cNvSpPr/>
              <p:nvPr/>
            </p:nvSpPr>
            <p:spPr>
              <a:xfrm>
                <a:off x="6483000" y="3650433"/>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25" name="Freeform: Shape 305">
                <a:extLst>
                  <a:ext uri="{FF2B5EF4-FFF2-40B4-BE49-F238E27FC236}">
                    <a16:creationId xmlns:a16="http://schemas.microsoft.com/office/drawing/2014/main" id="{16EC32A9-20CF-67FE-F7ED-773EADF5A387}"/>
                  </a:ext>
                </a:extLst>
              </p:cNvPr>
              <p:cNvSpPr/>
              <p:nvPr/>
            </p:nvSpPr>
            <p:spPr>
              <a:xfrm>
                <a:off x="6521100" y="3650433"/>
                <a:ext cx="9525" cy="54000"/>
              </a:xfrm>
              <a:custGeom>
                <a:avLst/>
                <a:gdLst>
                  <a:gd name="connsiteX0" fmla="*/ 0 w 9525"/>
                  <a:gd name="connsiteY0" fmla="*/ 0 h 54000"/>
                  <a:gd name="connsiteX1" fmla="*/ 0 w 9525"/>
                  <a:gd name="connsiteY1" fmla="*/ 54000 h 54000"/>
                </a:gdLst>
                <a:ahLst/>
                <a:cxnLst>
                  <a:cxn ang="0">
                    <a:pos x="connsiteX0" y="connsiteY0"/>
                  </a:cxn>
                  <a:cxn ang="0">
                    <a:pos x="connsiteX1" y="connsiteY1"/>
                  </a:cxn>
                </a:cxnLst>
                <a:rect l="l" t="t" r="r" b="b"/>
                <a:pathLst>
                  <a:path w="9525" h="54000">
                    <a:moveTo>
                      <a:pt x="0" y="0"/>
                    </a:moveTo>
                    <a:lnTo>
                      <a:pt x="0" y="54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26" name="Freeform: Shape 306">
                <a:extLst>
                  <a:ext uri="{FF2B5EF4-FFF2-40B4-BE49-F238E27FC236}">
                    <a16:creationId xmlns:a16="http://schemas.microsoft.com/office/drawing/2014/main" id="{48486D6E-D046-8784-2B4C-1B487111D565}"/>
                  </a:ext>
                </a:extLst>
              </p:cNvPr>
              <p:cNvSpPr/>
              <p:nvPr/>
            </p:nvSpPr>
            <p:spPr>
              <a:xfrm>
                <a:off x="6635409" y="3726634"/>
                <a:ext cx="9525" cy="53999"/>
              </a:xfrm>
              <a:custGeom>
                <a:avLst/>
                <a:gdLst>
                  <a:gd name="connsiteX0" fmla="*/ 0 w 9525"/>
                  <a:gd name="connsiteY0" fmla="*/ 0 h 53999"/>
                  <a:gd name="connsiteX1" fmla="*/ 0 w 9525"/>
                  <a:gd name="connsiteY1" fmla="*/ 53999 h 53999"/>
                </a:gdLst>
                <a:ahLst/>
                <a:cxnLst>
                  <a:cxn ang="0">
                    <a:pos x="connsiteX0" y="connsiteY0"/>
                  </a:cxn>
                  <a:cxn ang="0">
                    <a:pos x="connsiteX1" y="connsiteY1"/>
                  </a:cxn>
                </a:cxnLst>
                <a:rect l="l" t="t" r="r" b="b"/>
                <a:pathLst>
                  <a:path w="9525" h="53999">
                    <a:moveTo>
                      <a:pt x="0" y="0"/>
                    </a:moveTo>
                    <a:lnTo>
                      <a:pt x="0" y="53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27" name="Freeform: Shape 307">
                <a:extLst>
                  <a:ext uri="{FF2B5EF4-FFF2-40B4-BE49-F238E27FC236}">
                    <a16:creationId xmlns:a16="http://schemas.microsoft.com/office/drawing/2014/main" id="{3C94AF07-6CFB-3ABB-BBB8-BB3885C13CBB}"/>
                  </a:ext>
                </a:extLst>
              </p:cNvPr>
              <p:cNvSpPr/>
              <p:nvPr/>
            </p:nvSpPr>
            <p:spPr>
              <a:xfrm>
                <a:off x="6692559" y="3726634"/>
                <a:ext cx="9525" cy="53999"/>
              </a:xfrm>
              <a:custGeom>
                <a:avLst/>
                <a:gdLst>
                  <a:gd name="connsiteX0" fmla="*/ 0 w 9525"/>
                  <a:gd name="connsiteY0" fmla="*/ 0 h 53999"/>
                  <a:gd name="connsiteX1" fmla="*/ 0 w 9525"/>
                  <a:gd name="connsiteY1" fmla="*/ 53999 h 53999"/>
                </a:gdLst>
                <a:ahLst/>
                <a:cxnLst>
                  <a:cxn ang="0">
                    <a:pos x="connsiteX0" y="connsiteY0"/>
                  </a:cxn>
                  <a:cxn ang="0">
                    <a:pos x="connsiteX1" y="connsiteY1"/>
                  </a:cxn>
                </a:cxnLst>
                <a:rect l="l" t="t" r="r" b="b"/>
                <a:pathLst>
                  <a:path w="9525" h="53999">
                    <a:moveTo>
                      <a:pt x="0" y="0"/>
                    </a:moveTo>
                    <a:lnTo>
                      <a:pt x="0" y="53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28" name="Freeform: Shape 308">
                <a:extLst>
                  <a:ext uri="{FF2B5EF4-FFF2-40B4-BE49-F238E27FC236}">
                    <a16:creationId xmlns:a16="http://schemas.microsoft.com/office/drawing/2014/main" id="{FFABA90F-5F02-FF0A-2BFC-074C32456E16}"/>
                  </a:ext>
                </a:extLst>
              </p:cNvPr>
              <p:cNvSpPr/>
              <p:nvPr/>
            </p:nvSpPr>
            <p:spPr>
              <a:xfrm>
                <a:off x="6825909" y="3783786"/>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29" name="Freeform: Shape 309">
                <a:extLst>
                  <a:ext uri="{FF2B5EF4-FFF2-40B4-BE49-F238E27FC236}">
                    <a16:creationId xmlns:a16="http://schemas.microsoft.com/office/drawing/2014/main" id="{79B2B25D-933F-DCBA-2F7E-09735A7FD2F4}"/>
                  </a:ext>
                </a:extLst>
              </p:cNvPr>
              <p:cNvSpPr/>
              <p:nvPr/>
            </p:nvSpPr>
            <p:spPr>
              <a:xfrm>
                <a:off x="7035459" y="3898086"/>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30" name="Freeform: Shape 310">
                <a:extLst>
                  <a:ext uri="{FF2B5EF4-FFF2-40B4-BE49-F238E27FC236}">
                    <a16:creationId xmlns:a16="http://schemas.microsoft.com/office/drawing/2014/main" id="{187ABE7E-8F26-0F4A-73F4-FD3B7D3893B2}"/>
                  </a:ext>
                </a:extLst>
              </p:cNvPr>
              <p:cNvSpPr/>
              <p:nvPr/>
            </p:nvSpPr>
            <p:spPr>
              <a:xfrm>
                <a:off x="7092609" y="3898086"/>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31" name="Freeform: Shape 311">
                <a:extLst>
                  <a:ext uri="{FF2B5EF4-FFF2-40B4-BE49-F238E27FC236}">
                    <a16:creationId xmlns:a16="http://schemas.microsoft.com/office/drawing/2014/main" id="{0CF9FA6C-43E6-A739-312E-1E964AF5296F}"/>
                  </a:ext>
                </a:extLst>
              </p:cNvPr>
              <p:cNvSpPr/>
              <p:nvPr/>
            </p:nvSpPr>
            <p:spPr>
              <a:xfrm>
                <a:off x="7245009" y="3917136"/>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32" name="Freeform: Shape 312">
                <a:extLst>
                  <a:ext uri="{FF2B5EF4-FFF2-40B4-BE49-F238E27FC236}">
                    <a16:creationId xmlns:a16="http://schemas.microsoft.com/office/drawing/2014/main" id="{8FE335DB-E7F7-12E1-E68F-F0D0174D907E}"/>
                  </a:ext>
                </a:extLst>
              </p:cNvPr>
              <p:cNvSpPr/>
              <p:nvPr/>
            </p:nvSpPr>
            <p:spPr>
              <a:xfrm>
                <a:off x="7340259" y="3955236"/>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33" name="Freeform: Shape 313">
                <a:extLst>
                  <a:ext uri="{FF2B5EF4-FFF2-40B4-BE49-F238E27FC236}">
                    <a16:creationId xmlns:a16="http://schemas.microsoft.com/office/drawing/2014/main" id="{35604FA6-27FC-871B-0396-F4F06E8EABE3}"/>
                  </a:ext>
                </a:extLst>
              </p:cNvPr>
              <p:cNvSpPr/>
              <p:nvPr/>
            </p:nvSpPr>
            <p:spPr>
              <a:xfrm>
                <a:off x="7378359" y="3955236"/>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sp>
            <p:nvSpPr>
              <p:cNvPr id="534" name="Freeform: Shape 314">
                <a:extLst>
                  <a:ext uri="{FF2B5EF4-FFF2-40B4-BE49-F238E27FC236}">
                    <a16:creationId xmlns:a16="http://schemas.microsoft.com/office/drawing/2014/main" id="{441C991E-70D1-54A7-4345-F0564A417A82}"/>
                  </a:ext>
                </a:extLst>
              </p:cNvPr>
              <p:cNvSpPr/>
              <p:nvPr/>
            </p:nvSpPr>
            <p:spPr>
              <a:xfrm>
                <a:off x="7454559" y="3955236"/>
                <a:ext cx="9525" cy="53997"/>
              </a:xfrm>
              <a:custGeom>
                <a:avLst/>
                <a:gdLst>
                  <a:gd name="connsiteX0" fmla="*/ 0 w 9525"/>
                  <a:gd name="connsiteY0" fmla="*/ 0 h 53997"/>
                  <a:gd name="connsiteX1" fmla="*/ 0 w 9525"/>
                  <a:gd name="connsiteY1" fmla="*/ 53997 h 53997"/>
                </a:gdLst>
                <a:ahLst/>
                <a:cxnLst>
                  <a:cxn ang="0">
                    <a:pos x="connsiteX0" y="connsiteY0"/>
                  </a:cxn>
                  <a:cxn ang="0">
                    <a:pos x="connsiteX1" y="connsiteY1"/>
                  </a:cxn>
                </a:cxnLst>
                <a:rect l="l" t="t" r="r" b="b"/>
                <a:pathLst>
                  <a:path w="9525" h="53997">
                    <a:moveTo>
                      <a:pt x="0" y="0"/>
                    </a:moveTo>
                    <a:lnTo>
                      <a:pt x="0" y="53997"/>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4D4D4D"/>
                  </a:solidFill>
                  <a:effectLst/>
                  <a:uLnTx/>
                  <a:uFillTx/>
                  <a:ea typeface="+mn-ea"/>
                  <a:cs typeface="Arial"/>
                </a:endParaRPr>
              </a:p>
            </p:txBody>
          </p:sp>
        </p:grpSp>
      </p:grpSp>
      <p:graphicFrame>
        <p:nvGraphicFramePr>
          <p:cNvPr id="592" name="Table 85">
            <a:extLst>
              <a:ext uri="{FF2B5EF4-FFF2-40B4-BE49-F238E27FC236}">
                <a16:creationId xmlns:a16="http://schemas.microsoft.com/office/drawing/2014/main" id="{69DA8587-0720-FCDA-A704-BDC45A39C649}"/>
              </a:ext>
            </a:extLst>
          </p:cNvPr>
          <p:cNvGraphicFramePr>
            <a:graphicFrameLocks noGrp="1"/>
          </p:cNvGraphicFramePr>
          <p:nvPr/>
        </p:nvGraphicFramePr>
        <p:xfrm>
          <a:off x="7405170" y="1965217"/>
          <a:ext cx="3740610" cy="856080"/>
        </p:xfrm>
        <a:graphic>
          <a:graphicData uri="http://schemas.openxmlformats.org/drawingml/2006/table">
            <a:tbl>
              <a:tblPr firstRow="1" bandRow="1">
                <a:tableStyleId>{5C22544A-7EE6-4342-B048-85BDC9FD1C3A}</a:tableStyleId>
              </a:tblPr>
              <a:tblGrid>
                <a:gridCol w="564994">
                  <a:extLst>
                    <a:ext uri="{9D8B030D-6E8A-4147-A177-3AD203B41FA5}">
                      <a16:colId xmlns:a16="http://schemas.microsoft.com/office/drawing/2014/main" val="1786903658"/>
                    </a:ext>
                  </a:extLst>
                </a:gridCol>
                <a:gridCol w="578806">
                  <a:extLst>
                    <a:ext uri="{9D8B030D-6E8A-4147-A177-3AD203B41FA5}">
                      <a16:colId xmlns:a16="http://schemas.microsoft.com/office/drawing/2014/main" val="2028539955"/>
                    </a:ext>
                  </a:extLst>
                </a:gridCol>
                <a:gridCol w="797815">
                  <a:extLst>
                    <a:ext uri="{9D8B030D-6E8A-4147-A177-3AD203B41FA5}">
                      <a16:colId xmlns:a16="http://schemas.microsoft.com/office/drawing/2014/main" val="3686736634"/>
                    </a:ext>
                  </a:extLst>
                </a:gridCol>
                <a:gridCol w="1798995">
                  <a:extLst>
                    <a:ext uri="{9D8B030D-6E8A-4147-A177-3AD203B41FA5}">
                      <a16:colId xmlns:a16="http://schemas.microsoft.com/office/drawing/2014/main" val="3034597265"/>
                    </a:ext>
                  </a:extLst>
                </a:gridCol>
              </a:tblGrid>
              <a:tr h="0">
                <a:tc>
                  <a:txBody>
                    <a:bodyPr/>
                    <a:lstStyle/>
                    <a:p>
                      <a:pPr algn="l" rtl="0"/>
                      <a:endParaRPr lang="en-GB" sz="1400" dirty="0">
                        <a:solidFill>
                          <a:schemeClr val="tx1"/>
                        </a:solidFill>
                      </a:endParaRP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chemeClr val="tx1"/>
                          </a:solidFill>
                        </a:rPr>
                        <a:t>N</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chemeClr val="tx1"/>
                          </a:solidFill>
                        </a:rPr>
                        <a:t>イベント</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chemeClr val="tx1"/>
                          </a:solidFill>
                        </a:rPr>
                        <a:t>mOS, mo (95%CI)</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218380"/>
                  </a:ext>
                </a:extLst>
              </a:tr>
              <a:tr h="0">
                <a:tc>
                  <a:txBody>
                    <a:bodyPr/>
                    <a:lstStyle/>
                    <a:p>
                      <a:pPr algn="l"/>
                      <a:r>
                        <a:rPr lang="ja-JP" sz="1400">
                          <a:solidFill>
                            <a:schemeClr val="tx1"/>
                          </a:solidFill>
                        </a:rPr>
                        <a:t>A群</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400">
                          <a:solidFill>
                            <a:schemeClr val="tx1"/>
                          </a:solidFill>
                        </a:rPr>
                        <a:t>131</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400">
                          <a:solidFill>
                            <a:schemeClr val="tx1"/>
                          </a:solidFill>
                        </a:rPr>
                        <a:t>82</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400">
                          <a:solidFill>
                            <a:schemeClr val="tx1"/>
                          </a:solidFill>
                        </a:rPr>
                        <a:t>37.8 (32.2、47.7)</a:t>
                      </a:r>
                    </a:p>
                  </a:txBody>
                  <a:tcPr marL="0" marR="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1181040"/>
                  </a:ext>
                </a:extLst>
              </a:tr>
              <a:tr h="0">
                <a:tc>
                  <a:txBody>
                    <a:bodyPr/>
                    <a:lstStyle/>
                    <a:p>
                      <a:pPr algn="l"/>
                      <a:r>
                        <a:rPr lang="ja-JP" sz="1400">
                          <a:solidFill>
                            <a:schemeClr val="tx1"/>
                          </a:solidFill>
                        </a:rPr>
                        <a:t>B群</a:t>
                      </a:r>
                    </a:p>
                  </a:txBody>
                  <a:tcPr marL="0" marR="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chemeClr val="tx1"/>
                          </a:solidFill>
                        </a:rPr>
                        <a:t>132</a:t>
                      </a:r>
                    </a:p>
                  </a:txBody>
                  <a:tcPr marL="0" marR="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chemeClr val="tx1"/>
                          </a:solidFill>
                        </a:rPr>
                        <a:t>95</a:t>
                      </a:r>
                    </a:p>
                  </a:txBody>
                  <a:tcPr marL="0" marR="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chemeClr val="tx1"/>
                          </a:solidFill>
                        </a:rPr>
                        <a:t>34.4 (27.6、42.2)</a:t>
                      </a:r>
                    </a:p>
                  </a:txBody>
                  <a:tcPr marL="0" marR="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4896964"/>
                  </a:ext>
                </a:extLst>
              </a:tr>
            </a:tbl>
          </a:graphicData>
        </a:graphic>
      </p:graphicFrame>
    </p:spTree>
    <p:extLst>
      <p:ext uri="{BB962C8B-B14F-4D97-AF65-F5344CB8AC3E}">
        <p14:creationId xmlns:p14="http://schemas.microsoft.com/office/powerpoint/2010/main" val="11806101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dirty="0"/>
              <a:t>3504：STRATEGIC-1: 切除不能な野生型KRAS/NRAS/BRAF転移性結腸直腸がんにおける多ライン療法試験－ GERCOR-PRODIGE無作為化非盲検第III相試験</a:t>
            </a:r>
            <a:r>
              <a:rPr lang="en-GB" altLang="ja-JP" dirty="0"/>
              <a:t> –</a:t>
            </a:r>
            <a:r>
              <a:rPr lang="ja-JP" dirty="0"/>
              <a:t> Chibaudel B,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dirty="0"/>
              <a:t>主要結果</a:t>
            </a:r>
          </a:p>
          <a:p>
            <a:pPr marL="0" indent="0">
              <a:spcBef>
                <a:spcPts val="20000"/>
              </a:spcBef>
              <a:buNone/>
            </a:pPr>
            <a:r>
              <a:rPr lang="ja-JP" b="1" dirty="0"/>
              <a:t>結論</a:t>
            </a:r>
          </a:p>
          <a:p>
            <a:r>
              <a:rPr lang="ja-JP" b="1" dirty="0"/>
              <a:t>KRAS/NRAS/BRAF WT mCRCを有する患者では、2つの治療群の間で、疾患制御期間に有意差はなかったが、FOLFIRIセツキシマブ、続いてmFOLFOX6-ベバシズマブを投与した患者では、より高い奏効率及び潜在的により良好なOSが観察された</a:t>
            </a:r>
          </a:p>
        </p:txBody>
      </p:sp>
      <p:sp>
        <p:nvSpPr>
          <p:cNvPr id="23" name="Text Placeholder 4"/>
          <p:cNvSpPr>
            <a:spLocks noGrp="1"/>
          </p:cNvSpPr>
          <p:nvPr>
            <p:ph type="body" sz="quarter" idx="11"/>
          </p:nvPr>
        </p:nvSpPr>
        <p:spPr>
          <a:xfrm>
            <a:off x="6197601" y="6096001"/>
            <a:ext cx="5507567" cy="487363"/>
          </a:xfrm>
        </p:spPr>
        <p:txBody>
          <a:bodyPr/>
          <a:lstStyle/>
          <a:p>
            <a:r>
              <a:rPr lang="ja-JP"/>
              <a:t>Chibaudel B, et al.J Clin Oncol 2022;40(suppl):abstr 3504</a:t>
            </a:r>
          </a:p>
        </p:txBody>
      </p:sp>
      <p:graphicFrame>
        <p:nvGraphicFramePr>
          <p:cNvPr id="6" name="Table 5"/>
          <p:cNvGraphicFramePr>
            <a:graphicFrameLocks noGrp="1"/>
          </p:cNvGraphicFramePr>
          <p:nvPr>
            <p:extLst>
              <p:ext uri="{D42A27DB-BD31-4B8C-83A1-F6EECF244321}">
                <p14:modId xmlns:p14="http://schemas.microsoft.com/office/powerpoint/2010/main" val="2278918990"/>
              </p:ext>
            </p:extLst>
          </p:nvPr>
        </p:nvGraphicFramePr>
        <p:xfrm>
          <a:off x="412041" y="1644592"/>
          <a:ext cx="6142815" cy="2208240"/>
        </p:xfrm>
        <a:graphic>
          <a:graphicData uri="http://schemas.openxmlformats.org/drawingml/2006/table">
            <a:tbl>
              <a:tblPr firstRow="1" bandRow="1">
                <a:tableStyleId>{5202B0CA-FC54-4496-8BCA-5EF66A818D29}</a:tableStyleId>
              </a:tblPr>
              <a:tblGrid>
                <a:gridCol w="1597708">
                  <a:extLst>
                    <a:ext uri="{9D8B030D-6E8A-4147-A177-3AD203B41FA5}">
                      <a16:colId xmlns:a16="http://schemas.microsoft.com/office/drawing/2014/main" val="1411244669"/>
                    </a:ext>
                  </a:extLst>
                </a:gridCol>
                <a:gridCol w="1637180">
                  <a:extLst>
                    <a:ext uri="{9D8B030D-6E8A-4147-A177-3AD203B41FA5}">
                      <a16:colId xmlns:a16="http://schemas.microsoft.com/office/drawing/2014/main" val="1864822337"/>
                    </a:ext>
                  </a:extLst>
                </a:gridCol>
                <a:gridCol w="2079107">
                  <a:extLst>
                    <a:ext uri="{9D8B030D-6E8A-4147-A177-3AD203B41FA5}">
                      <a16:colId xmlns:a16="http://schemas.microsoft.com/office/drawing/2014/main" val="2004243191"/>
                    </a:ext>
                  </a:extLst>
                </a:gridCol>
                <a:gridCol w="828820">
                  <a:extLst>
                    <a:ext uri="{9D8B030D-6E8A-4147-A177-3AD203B41FA5}">
                      <a16:colId xmlns:a16="http://schemas.microsoft.com/office/drawing/2014/main" val="2827841758"/>
                    </a:ext>
                  </a:extLst>
                </a:gridCol>
              </a:tblGrid>
              <a:tr h="207152">
                <a:tc>
                  <a:txBody>
                    <a:bodyPr/>
                    <a:lstStyle/>
                    <a:p>
                      <a:r>
                        <a:rPr lang="ja-JP" sz="1400">
                          <a:solidFill>
                            <a:schemeClr val="tx2"/>
                          </a:solidFill>
                        </a:rPr>
                        <a:t>奏功、%</a:t>
                      </a:r>
                    </a:p>
                  </a:txBody>
                  <a:tcPr marT="36000" marB="36000" anchor="ctr"/>
                </a:tc>
                <a:tc>
                  <a:txBody>
                    <a:bodyPr/>
                    <a:lstStyle/>
                    <a:p>
                      <a:pPr algn="ctr"/>
                      <a:r>
                        <a:rPr lang="ja-JP" sz="1400" b="1">
                          <a:solidFill>
                            <a:schemeClr val="tx2"/>
                          </a:solidFill>
                        </a:rPr>
                        <a:t>A群</a:t>
                      </a:r>
                    </a:p>
                  </a:txBody>
                  <a:tcPr marT="36000" marB="3600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b="1">
                          <a:solidFill>
                            <a:schemeClr val="tx2"/>
                          </a:solidFill>
                        </a:rPr>
                        <a:t>B群</a:t>
                      </a:r>
                    </a:p>
                  </a:txBody>
                  <a:tcPr marT="36000" marB="3600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b="1">
                          <a:solidFill>
                            <a:schemeClr val="tx2"/>
                          </a:solidFill>
                        </a:rPr>
                        <a:t>P値</a:t>
                      </a:r>
                    </a:p>
                  </a:txBody>
                  <a:tcPr marT="36000" marB="36000" anchor="ctr">
                    <a:solidFill>
                      <a:schemeClr val="bg2"/>
                    </a:solidFill>
                  </a:tcPr>
                </a:tc>
                <a:extLst>
                  <a:ext uri="{0D108BD9-81ED-4DB2-BD59-A6C34878D82A}">
                    <a16:rowId xmlns:a16="http://schemas.microsoft.com/office/drawing/2014/main" val="2078810786"/>
                  </a:ext>
                </a:extLst>
              </a:tr>
              <a:tr h="0">
                <a:tc>
                  <a:txBody>
                    <a:bodyPr/>
                    <a:lstStyle/>
                    <a:p>
                      <a:r>
                        <a:rPr lang="ja-JP" sz="1400" noProof="0">
                          <a:solidFill>
                            <a:schemeClr val="tx1"/>
                          </a:solidFill>
                        </a:rPr>
                        <a:t>1L</a:t>
                      </a:r>
                    </a:p>
                    <a:p>
                      <a:pPr marL="180975" indent="0"/>
                      <a:r>
                        <a:rPr lang="ja-JP" sz="1400" noProof="0">
                          <a:solidFill>
                            <a:schemeClr val="tx1"/>
                          </a:solidFill>
                        </a:rPr>
                        <a:t>導入</a:t>
                      </a:r>
                    </a:p>
                    <a:p>
                      <a:pPr marL="180975" indent="0"/>
                      <a:r>
                        <a:rPr lang="ja-JP" sz="1400" noProof="0">
                          <a:solidFill>
                            <a:schemeClr val="tx1"/>
                          </a:solidFill>
                        </a:rPr>
                        <a:t>再導入</a:t>
                      </a:r>
                    </a:p>
                  </a:txBody>
                  <a:tcPr marT="36000" marB="36000"/>
                </a:tc>
                <a:tc>
                  <a:txBody>
                    <a:bodyPr/>
                    <a:lstStyle/>
                    <a:p>
                      <a:pPr algn="ctr"/>
                      <a:r>
                        <a:rPr lang="ja-JP" sz="1400">
                          <a:solidFill>
                            <a:schemeClr val="tx1"/>
                          </a:solidFill>
                        </a:rPr>
                        <a:t>FOLFOX-cetux</a:t>
                      </a:r>
                    </a:p>
                    <a:p>
                      <a:pPr algn="ctr"/>
                      <a:r>
                        <a:rPr lang="ja-JP" sz="1400">
                          <a:solidFill>
                            <a:schemeClr val="tx1"/>
                          </a:solidFill>
                        </a:rPr>
                        <a:t>82.4</a:t>
                      </a:r>
                    </a:p>
                    <a:p>
                      <a:pPr algn="ctr"/>
                      <a:r>
                        <a:rPr lang="ja-JP" sz="1400">
                          <a:solidFill>
                            <a:schemeClr val="tx1"/>
                          </a:solidFill>
                        </a:rPr>
                        <a:t>59.1</a:t>
                      </a:r>
                    </a:p>
                  </a:txBody>
                  <a:tcPr marT="36000" marB="36000"/>
                </a:tc>
                <a:tc>
                  <a:txBody>
                    <a:bodyPr/>
                    <a:lstStyle/>
                    <a:p>
                      <a:pPr algn="ctr"/>
                      <a:r>
                        <a:rPr lang="ja-JP" sz="1400">
                          <a:solidFill>
                            <a:schemeClr val="tx1"/>
                          </a:solidFill>
                        </a:rPr>
                        <a:t>mFOLFOX7-bev</a:t>
                      </a:r>
                    </a:p>
                    <a:p>
                      <a:pPr algn="ctr"/>
                      <a:r>
                        <a:rPr lang="ja-JP" sz="1400">
                          <a:solidFill>
                            <a:schemeClr val="tx1"/>
                          </a:solidFill>
                        </a:rPr>
                        <a:t>69.7</a:t>
                      </a:r>
                    </a:p>
                    <a:p>
                      <a:pPr algn="ctr"/>
                      <a:r>
                        <a:rPr lang="ja-JP" sz="1400">
                          <a:solidFill>
                            <a:schemeClr val="tx1"/>
                          </a:solidFill>
                        </a:rPr>
                        <a:t>32.8</a:t>
                      </a:r>
                    </a:p>
                  </a:txBody>
                  <a:tcPr marT="36000" marB="36000"/>
                </a:tc>
                <a:tc>
                  <a:txBody>
                    <a:bodyPr/>
                    <a:lstStyle/>
                    <a:p>
                      <a:pPr algn="l" rtl="0"/>
                      <a:endParaRPr lang="en-GB" sz="1400" dirty="0">
                        <a:solidFill>
                          <a:schemeClr val="tx1"/>
                        </a:solidFill>
                      </a:endParaRPr>
                    </a:p>
                    <a:p>
                      <a:pPr algn="ctr"/>
                      <a:r>
                        <a:rPr lang="ja-JP" sz="1400">
                          <a:solidFill>
                            <a:schemeClr val="tx1"/>
                          </a:solidFill>
                        </a:rPr>
                        <a:t>&lt;0.001</a:t>
                      </a:r>
                    </a:p>
                    <a:p>
                      <a:pPr algn="ctr"/>
                      <a:r>
                        <a:rPr lang="ja-JP" sz="1400">
                          <a:solidFill>
                            <a:schemeClr val="tx1"/>
                          </a:solidFill>
                        </a:rPr>
                        <a:t>0.046</a:t>
                      </a:r>
                    </a:p>
                  </a:txBody>
                  <a:tcPr marT="36000" marB="36000"/>
                </a:tc>
                <a:extLst>
                  <a:ext uri="{0D108BD9-81ED-4DB2-BD59-A6C34878D82A}">
                    <a16:rowId xmlns:a16="http://schemas.microsoft.com/office/drawing/2014/main" val="77470655"/>
                  </a:ext>
                </a:extLst>
              </a:tr>
              <a:tr h="207152">
                <a:tc>
                  <a:txBody>
                    <a:bodyPr/>
                    <a:lstStyle/>
                    <a:p>
                      <a:r>
                        <a:rPr lang="ja-JP" sz="1400" noProof="0">
                          <a:solidFill>
                            <a:schemeClr val="tx1"/>
                          </a:solidFill>
                        </a:rPr>
                        <a:t>2L</a:t>
                      </a:r>
                    </a:p>
                  </a:txBody>
                  <a:tcPr marT="36000" marB="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solidFill>
                            <a:schemeClr val="tx1"/>
                          </a:solidFill>
                        </a:rPr>
                        <a:t>mFOLFOX6-bev</a:t>
                      </a:r>
                    </a:p>
                    <a:p>
                      <a:pPr algn="ctr"/>
                      <a:r>
                        <a:rPr lang="ja-JP" sz="1400">
                          <a:solidFill>
                            <a:schemeClr val="tx1"/>
                          </a:solidFill>
                        </a:rPr>
                        <a:t>21.2</a:t>
                      </a:r>
                    </a:p>
                  </a:txBody>
                  <a:tcPr marT="36000" marB="36000"/>
                </a:tc>
                <a:tc>
                  <a:txBody>
                    <a:bodyPr/>
                    <a:lstStyle/>
                    <a:p>
                      <a:pPr algn="ctr"/>
                      <a:r>
                        <a:rPr lang="ja-JP" sz="1400">
                          <a:solidFill>
                            <a:schemeClr val="tx1"/>
                          </a:solidFill>
                        </a:rPr>
                        <a:t>FOLFIRI-bev</a:t>
                      </a:r>
                    </a:p>
                    <a:p>
                      <a:pPr algn="ctr"/>
                      <a:r>
                        <a:rPr lang="ja-JP" sz="1400">
                          <a:solidFill>
                            <a:schemeClr val="tx1"/>
                          </a:solidFill>
                        </a:rPr>
                        <a:t>18.3</a:t>
                      </a:r>
                    </a:p>
                  </a:txBody>
                  <a:tcPr marT="36000" marB="36000"/>
                </a:tc>
                <a:tc>
                  <a:txBody>
                    <a:bodyPr/>
                    <a:lstStyle/>
                    <a:p>
                      <a:pPr algn="l" rtl="0"/>
                      <a:endParaRPr lang="en-GB" sz="1400" dirty="0">
                        <a:solidFill>
                          <a:schemeClr val="tx1"/>
                        </a:solidFill>
                      </a:endParaRPr>
                    </a:p>
                    <a:p>
                      <a:pPr algn="ctr"/>
                      <a:r>
                        <a:rPr lang="ja-JP" sz="1400">
                          <a:solidFill>
                            <a:schemeClr val="tx1"/>
                          </a:solidFill>
                        </a:rPr>
                        <a:t>0.734</a:t>
                      </a:r>
                    </a:p>
                  </a:txBody>
                  <a:tcPr marT="36000" marB="36000"/>
                </a:tc>
                <a:extLst>
                  <a:ext uri="{0D108BD9-81ED-4DB2-BD59-A6C34878D82A}">
                    <a16:rowId xmlns:a16="http://schemas.microsoft.com/office/drawing/2014/main" val="4127913121"/>
                  </a:ext>
                </a:extLst>
              </a:tr>
              <a:tr h="207152">
                <a:tc>
                  <a:txBody>
                    <a:bodyPr/>
                    <a:lstStyle/>
                    <a:p>
                      <a:r>
                        <a:rPr lang="ja-JP" sz="1400" noProof="0">
                          <a:solidFill>
                            <a:schemeClr val="tx1"/>
                          </a:solidFill>
                        </a:rPr>
                        <a:t>3L</a:t>
                      </a:r>
                    </a:p>
                  </a:txBody>
                  <a:tcPr marT="36000" marB="36000"/>
                </a:tc>
                <a:tc>
                  <a:txBody>
                    <a:bodyPr/>
                    <a:lstStyle/>
                    <a:p>
                      <a:pPr algn="l" rtl="0"/>
                      <a:endParaRPr lang="en-GB" sz="1400" dirty="0">
                        <a:solidFill>
                          <a:schemeClr val="tx1"/>
                        </a:solidFill>
                      </a:endParaRPr>
                    </a:p>
                  </a:txBody>
                  <a:tcPr marT="36000" marB="36000"/>
                </a:tc>
                <a:tc>
                  <a:txBody>
                    <a:bodyPr/>
                    <a:lstStyle/>
                    <a:p>
                      <a:pPr algn="ctr"/>
                      <a:r>
                        <a:rPr lang="ja-JP" sz="1400">
                          <a:solidFill>
                            <a:schemeClr val="tx1"/>
                          </a:solidFill>
                        </a:rPr>
                        <a:t>セタックス±イリノテカン</a:t>
                      </a:r>
                      <a:r>
                        <a:rPr lang="ja-JP" sz="1400" baseline="0">
                          <a:solidFill>
                            <a:schemeClr val="tx1"/>
                          </a:solidFill>
                        </a:rPr>
                        <a:t> またはパニツムマブ</a:t>
                      </a:r>
                    </a:p>
                    <a:p>
                      <a:pPr algn="ctr"/>
                      <a:r>
                        <a:rPr lang="ja-JP" sz="1400">
                          <a:solidFill>
                            <a:schemeClr val="tx1"/>
                          </a:solidFill>
                        </a:rPr>
                        <a:t>14.6</a:t>
                      </a:r>
                    </a:p>
                  </a:txBody>
                  <a:tcPr marT="36000" marB="36000"/>
                </a:tc>
                <a:tc>
                  <a:txBody>
                    <a:bodyPr/>
                    <a:lstStyle/>
                    <a:p>
                      <a:pPr algn="l" rtl="0"/>
                      <a:endParaRPr lang="en-GB" sz="1400" dirty="0">
                        <a:solidFill>
                          <a:schemeClr val="tx1"/>
                        </a:solidFill>
                      </a:endParaRPr>
                    </a:p>
                    <a:p>
                      <a:pPr algn="l" rtl="0"/>
                      <a:endParaRPr lang="en-GB" sz="1400" dirty="0">
                        <a:solidFill>
                          <a:schemeClr val="tx1"/>
                        </a:solidFill>
                      </a:endParaRPr>
                    </a:p>
                    <a:p>
                      <a:pPr algn="ctr"/>
                      <a:r>
                        <a:rPr lang="ja-JP" sz="1400" dirty="0">
                          <a:solidFill>
                            <a:schemeClr val="tx1"/>
                          </a:solidFill>
                        </a:rPr>
                        <a:t>NA</a:t>
                      </a:r>
                    </a:p>
                  </a:txBody>
                  <a:tcPr marT="36000" marB="36000"/>
                </a:tc>
                <a:extLst>
                  <a:ext uri="{0D108BD9-81ED-4DB2-BD59-A6C34878D82A}">
                    <a16:rowId xmlns:a16="http://schemas.microsoft.com/office/drawing/2014/main" val="416392961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75788116"/>
              </p:ext>
            </p:extLst>
          </p:nvPr>
        </p:nvGraphicFramePr>
        <p:xfrm>
          <a:off x="6781963" y="1644592"/>
          <a:ext cx="4996579" cy="1141440"/>
        </p:xfrm>
        <a:graphic>
          <a:graphicData uri="http://schemas.openxmlformats.org/drawingml/2006/table">
            <a:tbl>
              <a:tblPr firstRow="1" bandRow="1">
                <a:tableStyleId>{5202B0CA-FC54-4496-8BCA-5EF66A818D29}</a:tableStyleId>
              </a:tblPr>
              <a:tblGrid>
                <a:gridCol w="1403494">
                  <a:extLst>
                    <a:ext uri="{9D8B030D-6E8A-4147-A177-3AD203B41FA5}">
                      <a16:colId xmlns:a16="http://schemas.microsoft.com/office/drawing/2014/main" val="1411244669"/>
                    </a:ext>
                  </a:extLst>
                </a:gridCol>
                <a:gridCol w="1267547">
                  <a:extLst>
                    <a:ext uri="{9D8B030D-6E8A-4147-A177-3AD203B41FA5}">
                      <a16:colId xmlns:a16="http://schemas.microsoft.com/office/drawing/2014/main" val="1864822337"/>
                    </a:ext>
                  </a:extLst>
                </a:gridCol>
                <a:gridCol w="1053137">
                  <a:extLst>
                    <a:ext uri="{9D8B030D-6E8A-4147-A177-3AD203B41FA5}">
                      <a16:colId xmlns:a16="http://schemas.microsoft.com/office/drawing/2014/main" val="2004243191"/>
                    </a:ext>
                  </a:extLst>
                </a:gridCol>
                <a:gridCol w="1272401">
                  <a:extLst>
                    <a:ext uri="{9D8B030D-6E8A-4147-A177-3AD203B41FA5}">
                      <a16:colId xmlns:a16="http://schemas.microsoft.com/office/drawing/2014/main" val="2827841758"/>
                    </a:ext>
                  </a:extLst>
                </a:gridCol>
              </a:tblGrid>
              <a:tr h="207152">
                <a:tc>
                  <a:txBody>
                    <a:bodyPr/>
                    <a:lstStyle/>
                    <a:p>
                      <a:r>
                        <a:rPr lang="ja-JP" sz="1400">
                          <a:solidFill>
                            <a:schemeClr val="tx2"/>
                          </a:solidFill>
                        </a:rPr>
                        <a:t>AEs、%</a:t>
                      </a:r>
                    </a:p>
                  </a:txBody>
                  <a:tcPr marT="36000" marB="36000" anchor="ctr"/>
                </a:tc>
                <a:tc>
                  <a:txBody>
                    <a:bodyPr/>
                    <a:lstStyle/>
                    <a:p>
                      <a:pPr algn="ctr"/>
                      <a:r>
                        <a:rPr lang="ja-JP" sz="1400" b="1">
                          <a:solidFill>
                            <a:schemeClr val="tx2"/>
                          </a:solidFill>
                        </a:rPr>
                        <a:t>A群</a:t>
                      </a:r>
                    </a:p>
                  </a:txBody>
                  <a:tcPr marT="36000" marB="3600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b="1">
                          <a:solidFill>
                            <a:schemeClr val="tx2"/>
                          </a:solidFill>
                        </a:rPr>
                        <a:t>B群</a:t>
                      </a:r>
                    </a:p>
                  </a:txBody>
                  <a:tcPr marT="36000" marB="36000">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b="1">
                          <a:solidFill>
                            <a:schemeClr val="tx2"/>
                          </a:solidFill>
                        </a:rPr>
                        <a:t>P値</a:t>
                      </a:r>
                    </a:p>
                  </a:txBody>
                  <a:tcPr marT="36000" marB="36000" anchor="ctr">
                    <a:solidFill>
                      <a:schemeClr val="bg2"/>
                    </a:solidFill>
                  </a:tcPr>
                </a:tc>
                <a:extLst>
                  <a:ext uri="{0D108BD9-81ED-4DB2-BD59-A6C34878D82A}">
                    <a16:rowId xmlns:a16="http://schemas.microsoft.com/office/drawing/2014/main" val="2078810786"/>
                  </a:ext>
                </a:extLst>
              </a:tr>
              <a:tr h="0">
                <a:tc>
                  <a:txBody>
                    <a:bodyPr/>
                    <a:lstStyle/>
                    <a:p>
                      <a:r>
                        <a:rPr lang="ja-JP" sz="1400" noProof="0">
                          <a:solidFill>
                            <a:schemeClr val="tx1"/>
                          </a:solidFill>
                        </a:rPr>
                        <a:t>全体</a:t>
                      </a:r>
                    </a:p>
                  </a:txBody>
                  <a:tcPr marT="36000" marB="36000"/>
                </a:tc>
                <a:tc>
                  <a:txBody>
                    <a:bodyPr/>
                    <a:lstStyle/>
                    <a:p>
                      <a:pPr algn="ctr"/>
                      <a:r>
                        <a:rPr lang="ja-JP" sz="1400">
                          <a:solidFill>
                            <a:schemeClr val="tx1"/>
                          </a:solidFill>
                        </a:rPr>
                        <a:t>99.1</a:t>
                      </a:r>
                    </a:p>
                  </a:txBody>
                  <a:tcPr marT="36000" marB="36000"/>
                </a:tc>
                <a:tc>
                  <a:txBody>
                    <a:bodyPr/>
                    <a:lstStyle/>
                    <a:p>
                      <a:pPr algn="ctr"/>
                      <a:r>
                        <a:rPr lang="ja-JP" sz="1400">
                          <a:solidFill>
                            <a:schemeClr val="tx1"/>
                          </a:solidFill>
                        </a:rPr>
                        <a:t>97.7</a:t>
                      </a:r>
                    </a:p>
                  </a:txBody>
                  <a:tcPr marT="36000" marB="36000"/>
                </a:tc>
                <a:tc>
                  <a:txBody>
                    <a:bodyPr/>
                    <a:lstStyle/>
                    <a:p>
                      <a:pPr algn="ctr"/>
                      <a:r>
                        <a:rPr lang="ja-JP" sz="1400" dirty="0">
                          <a:solidFill>
                            <a:schemeClr val="tx1"/>
                          </a:solidFill>
                        </a:rPr>
                        <a:t>0.622</a:t>
                      </a:r>
                    </a:p>
                  </a:txBody>
                  <a:tcPr marT="36000" marB="36000"/>
                </a:tc>
                <a:extLst>
                  <a:ext uri="{0D108BD9-81ED-4DB2-BD59-A6C34878D82A}">
                    <a16:rowId xmlns:a16="http://schemas.microsoft.com/office/drawing/2014/main" val="77470655"/>
                  </a:ext>
                </a:extLst>
              </a:tr>
              <a:tr h="207152">
                <a:tc>
                  <a:txBody>
                    <a:bodyPr/>
                    <a:lstStyle/>
                    <a:p>
                      <a:r>
                        <a:rPr lang="ja-JP" sz="1400" noProof="0">
                          <a:solidFill>
                            <a:schemeClr val="tx1"/>
                          </a:solidFill>
                        </a:rPr>
                        <a:t>グレード 3-4</a:t>
                      </a:r>
                    </a:p>
                  </a:txBody>
                  <a:tcPr marT="36000" marB="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solidFill>
                            <a:schemeClr val="tx1"/>
                          </a:solidFill>
                        </a:rPr>
                        <a:t>72.7</a:t>
                      </a:r>
                    </a:p>
                  </a:txBody>
                  <a:tcPr marT="36000" marB="36000"/>
                </a:tc>
                <a:tc>
                  <a:txBody>
                    <a:bodyPr/>
                    <a:lstStyle/>
                    <a:p>
                      <a:pPr algn="ctr"/>
                      <a:r>
                        <a:rPr lang="ja-JP" sz="1400">
                          <a:solidFill>
                            <a:schemeClr val="tx1"/>
                          </a:solidFill>
                        </a:rPr>
                        <a:t>72.0</a:t>
                      </a:r>
                    </a:p>
                  </a:txBody>
                  <a:tcPr marT="36000" marB="36000"/>
                </a:tc>
                <a:tc>
                  <a:txBody>
                    <a:bodyPr/>
                    <a:lstStyle/>
                    <a:p>
                      <a:pPr algn="ctr"/>
                      <a:r>
                        <a:rPr lang="ja-JP" sz="1400">
                          <a:solidFill>
                            <a:schemeClr val="tx1"/>
                          </a:solidFill>
                        </a:rPr>
                        <a:t>0.902</a:t>
                      </a:r>
                    </a:p>
                  </a:txBody>
                  <a:tcPr marT="36000" marB="36000"/>
                </a:tc>
                <a:extLst>
                  <a:ext uri="{0D108BD9-81ED-4DB2-BD59-A6C34878D82A}">
                    <a16:rowId xmlns:a16="http://schemas.microsoft.com/office/drawing/2014/main" val="4127913121"/>
                  </a:ext>
                </a:extLst>
              </a:tr>
              <a:tr h="207152">
                <a:tc>
                  <a:txBody>
                    <a:bodyPr/>
                    <a:lstStyle/>
                    <a:p>
                      <a:r>
                        <a:rPr lang="ja-JP" sz="1400" noProof="0">
                          <a:solidFill>
                            <a:schemeClr val="tx1"/>
                          </a:solidFill>
                        </a:rPr>
                        <a:t>重篤</a:t>
                      </a:r>
                    </a:p>
                  </a:txBody>
                  <a:tcPr marT="36000" marB="36000"/>
                </a:tc>
                <a:tc>
                  <a:txBody>
                    <a:bodyPr/>
                    <a:lstStyle/>
                    <a:p>
                      <a:pPr algn="ctr"/>
                      <a:r>
                        <a:rPr lang="ja-JP" sz="1400">
                          <a:solidFill>
                            <a:schemeClr val="tx1"/>
                          </a:solidFill>
                        </a:rPr>
                        <a:t>46.9</a:t>
                      </a:r>
                    </a:p>
                  </a:txBody>
                  <a:tcPr marT="36000" marB="36000"/>
                </a:tc>
                <a:tc>
                  <a:txBody>
                    <a:bodyPr/>
                    <a:lstStyle/>
                    <a:p>
                      <a:pPr algn="ctr"/>
                      <a:r>
                        <a:rPr lang="ja-JP" sz="1400">
                          <a:solidFill>
                            <a:schemeClr val="tx1"/>
                          </a:solidFill>
                        </a:rPr>
                        <a:t>53.8</a:t>
                      </a:r>
                    </a:p>
                  </a:txBody>
                  <a:tcPr marT="36000" marB="36000"/>
                </a:tc>
                <a:tc>
                  <a:txBody>
                    <a:bodyPr/>
                    <a:lstStyle/>
                    <a:p>
                      <a:pPr algn="ctr"/>
                      <a:r>
                        <a:rPr lang="ja-JP" sz="1400" dirty="0">
                          <a:solidFill>
                            <a:schemeClr val="tx1"/>
                          </a:solidFill>
                        </a:rPr>
                        <a:t>0.266</a:t>
                      </a:r>
                    </a:p>
                  </a:txBody>
                  <a:tcPr marT="36000" marB="36000"/>
                </a:tc>
                <a:extLst>
                  <a:ext uri="{0D108BD9-81ED-4DB2-BD59-A6C34878D82A}">
                    <a16:rowId xmlns:a16="http://schemas.microsoft.com/office/drawing/2014/main" val="4163929618"/>
                  </a:ext>
                </a:extLst>
              </a:tr>
            </a:tbl>
          </a:graphicData>
        </a:graphic>
      </p:graphicFrame>
    </p:spTree>
    <p:extLst>
      <p:ext uri="{BB962C8B-B14F-4D97-AF65-F5344CB8AC3E}">
        <p14:creationId xmlns:p14="http://schemas.microsoft.com/office/powerpoint/2010/main" val="15092795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pPr>
              <a:lnSpc>
                <a:spcPct val="90000"/>
              </a:lnSpc>
            </a:pPr>
            <a:r>
              <a:rPr lang="ja-JP"/>
              <a:t>LBA3505: 切除不能なRAS及びBRAF野生型転移性大腸癌 (mCRC) 患者の初期処置としてのModified FOLFOXIRI ＋パニツムマブ(mFOLFOXIRI/PAN) 対 mFOLFOX6/PAN ：GONOによる第III相無作為化TRIPLETE試験の結果 – Cremolini C,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研究目的</a:t>
            </a:r>
          </a:p>
          <a:p>
            <a:r>
              <a:rPr lang="ja-JP"/>
              <a:t>第3相TRIPLETE試験でイタリアの施設で切除不能なRAS/BRAF WT mCRC患者における1L mFOLFOXIRI +パニツムマブの有効性と安全性を評価する</a:t>
            </a:r>
          </a:p>
        </p:txBody>
      </p:sp>
      <p:sp>
        <p:nvSpPr>
          <p:cNvPr id="23" name="Text Placeholder 4"/>
          <p:cNvSpPr>
            <a:spLocks noGrp="1"/>
          </p:cNvSpPr>
          <p:nvPr>
            <p:ph type="body" sz="quarter" idx="11"/>
          </p:nvPr>
        </p:nvSpPr>
        <p:spPr>
          <a:xfrm>
            <a:off x="6197601" y="6096001"/>
            <a:ext cx="5507567" cy="487363"/>
          </a:xfrm>
        </p:spPr>
        <p:txBody>
          <a:bodyPr/>
          <a:lstStyle/>
          <a:p>
            <a:r>
              <a:rPr lang="ja-JP" dirty="0"/>
              <a:t>Cremolini C, </a:t>
            </a:r>
            <a:r>
              <a:rPr lang="en-US" altLang="ja-JP" dirty="0"/>
              <a:t>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2022;40(</a:t>
            </a:r>
            <a:r>
              <a:rPr lang="en-US" altLang="ja-JP" dirty="0" err="1"/>
              <a:t>suppl</a:t>
            </a:r>
            <a:r>
              <a:rPr lang="en-US" altLang="ja-JP" dirty="0"/>
              <a:t>):</a:t>
            </a:r>
            <a:r>
              <a:rPr lang="en-US" altLang="ja-JP" dirty="0" err="1"/>
              <a:t>abstr</a:t>
            </a:r>
            <a:r>
              <a:rPr lang="en-US" altLang="ja-JP" dirty="0"/>
              <a:t> L</a:t>
            </a:r>
            <a:r>
              <a:rPr lang="ja-JP" dirty="0"/>
              <a:t>BA3505</a:t>
            </a:r>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ORR</a:t>
            </a:r>
          </a:p>
        </p:txBody>
      </p:sp>
      <p:sp>
        <p:nvSpPr>
          <p:cNvPr id="25" name="Oval 14"/>
          <p:cNvSpPr>
            <a:spLocks noChangeArrowheads="1"/>
          </p:cNvSpPr>
          <p:nvPr/>
        </p:nvSpPr>
        <p:spPr bwMode="auto">
          <a:xfrm>
            <a:off x="3649823" y="347099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a:p>
            <a:pPr algn="ctr">
              <a:defRPr/>
            </a:pPr>
            <a:r>
              <a:rPr lang="ja-JP" sz="1600" b="1">
                <a:solidFill>
                  <a:srgbClr val="043882"/>
                </a:solidFill>
                <a:ea typeface="SimSun" pitchFamily="2" charset="-122"/>
              </a:rPr>
              <a:t>1:1</a:t>
            </a:r>
          </a:p>
        </p:txBody>
      </p:sp>
      <p:cxnSp>
        <p:nvCxnSpPr>
          <p:cNvPr id="26" name="AutoShape 15"/>
          <p:cNvCxnSpPr>
            <a:cxnSpLocks noChangeShapeType="1"/>
            <a:stCxn id="25" idx="0"/>
            <a:endCxn id="28" idx="1"/>
          </p:cNvCxnSpPr>
          <p:nvPr/>
        </p:nvCxnSpPr>
        <p:spPr bwMode="auto">
          <a:xfrm rot="5400000" flipH="1" flipV="1">
            <a:off x="3801431" y="2849220"/>
            <a:ext cx="761966" cy="481586"/>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a:off x="3469342" y="3763096"/>
            <a:ext cx="180481" cy="0"/>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4423207" y="2237894"/>
            <a:ext cx="3295887"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a:solidFill>
                  <a:srgbClr val="FFFFFF"/>
                </a:solidFill>
                <a:ea typeface="SimSun" pitchFamily="2" charset="-122"/>
              </a:rPr>
              <a:t>mFOLFOXIRI + パニツムマブ </a:t>
            </a:r>
            <a:br>
              <a:rPr lang="ja-JP">
                <a:solidFill>
                  <a:srgbClr val="FFFFFF"/>
                </a:solidFill>
                <a:ea typeface="SimSun" pitchFamily="2" charset="-122"/>
              </a:rPr>
            </a:br>
            <a:r>
              <a:rPr lang="ja-JP">
                <a:solidFill>
                  <a:srgbClr val="FFFFFF"/>
                </a:solidFill>
                <a:ea typeface="SimSun" pitchFamily="2" charset="-122"/>
              </a:rPr>
              <a:t>最大12サイクル</a:t>
            </a:r>
            <a:br>
              <a:rPr lang="ja-JP">
                <a:solidFill>
                  <a:srgbClr val="FFFFFF"/>
                </a:solidFill>
                <a:ea typeface="SimSun" pitchFamily="2" charset="-122"/>
              </a:rPr>
            </a:br>
            <a:r>
              <a:rPr lang="ja-JP">
                <a:solidFill>
                  <a:srgbClr val="FFFFFF"/>
                </a:solidFill>
                <a:ea typeface="SimSun" pitchFamily="2" charset="-122"/>
              </a:rPr>
              <a:t>(n=218)</a:t>
            </a:r>
          </a:p>
        </p:txBody>
      </p:sp>
      <p:sp>
        <p:nvSpPr>
          <p:cNvPr id="29" name="AutoShape 9"/>
          <p:cNvSpPr>
            <a:spLocks noChangeArrowheads="1"/>
          </p:cNvSpPr>
          <p:nvPr/>
        </p:nvSpPr>
        <p:spPr bwMode="auto">
          <a:xfrm>
            <a:off x="681106" y="2794882"/>
            <a:ext cx="2788236"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切除不能なmCRC</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RAS-BRAF WT</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治療歴なし</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ECOG 0–2</a:t>
            </a:r>
          </a:p>
          <a:p>
            <a:pPr defTabSz="892175" eaLnBrk="0" hangingPunct="0">
              <a:spcAft>
                <a:spcPct val="30000"/>
              </a:spcAft>
              <a:defRPr/>
            </a:pPr>
            <a:r>
              <a:rPr lang="ja-JP" sz="1600">
                <a:solidFill>
                  <a:srgbClr val="FFFFFF"/>
                </a:solidFill>
                <a:ea typeface="SimSun" pitchFamily="2" charset="-122"/>
              </a:rPr>
              <a:t>(n=435)</a:t>
            </a:r>
          </a:p>
        </p:txBody>
      </p:sp>
      <p:cxnSp>
        <p:nvCxnSpPr>
          <p:cNvPr id="30" name="AutoShape 16"/>
          <p:cNvCxnSpPr>
            <a:cxnSpLocks noChangeShapeType="1"/>
            <a:stCxn id="25" idx="4"/>
            <a:endCxn id="32" idx="1"/>
          </p:cNvCxnSpPr>
          <p:nvPr/>
        </p:nvCxnSpPr>
        <p:spPr bwMode="auto">
          <a:xfrm rot="16200000" flipH="1">
            <a:off x="3806741" y="4190076"/>
            <a:ext cx="751347" cy="481586"/>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8" y="544882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奏効、PFS、R0率、OS、安全性</a:t>
            </a:r>
          </a:p>
        </p:txBody>
      </p:sp>
      <p:sp>
        <p:nvSpPr>
          <p:cNvPr id="32" name="AutoShape 8"/>
          <p:cNvSpPr>
            <a:spLocks noChangeArrowheads="1"/>
          </p:cNvSpPr>
          <p:nvPr/>
        </p:nvSpPr>
        <p:spPr bwMode="auto">
          <a:xfrm>
            <a:off x="4423207" y="4335407"/>
            <a:ext cx="3295887"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t>mFOLFOX6 + パニツムマブ</a:t>
            </a:r>
            <a:br>
              <a:rPr lang="ja-JP"/>
            </a:br>
            <a:r>
              <a:rPr lang="ja-JP"/>
              <a:t>最大12サイクル</a:t>
            </a:r>
            <a:br>
              <a:rPr lang="ja-JP"/>
            </a:br>
            <a:r>
              <a:rPr lang="ja-JP"/>
              <a:t>(n=217)</a:t>
            </a:r>
          </a:p>
        </p:txBody>
      </p:sp>
      <p:sp>
        <p:nvSpPr>
          <p:cNvPr id="15" name="AutoShape 12"/>
          <p:cNvSpPr>
            <a:spLocks noChangeArrowheads="1"/>
          </p:cNvSpPr>
          <p:nvPr/>
        </p:nvSpPr>
        <p:spPr bwMode="auto">
          <a:xfrm>
            <a:off x="10751704" y="2439940"/>
            <a:ext cx="631232"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a:t>
            </a:r>
          </a:p>
        </p:txBody>
      </p:sp>
      <p:cxnSp>
        <p:nvCxnSpPr>
          <p:cNvPr id="16" name="AutoShape 21"/>
          <p:cNvCxnSpPr>
            <a:cxnSpLocks noChangeShapeType="1"/>
            <a:stCxn id="34" idx="3"/>
            <a:endCxn id="15" idx="1"/>
          </p:cNvCxnSpPr>
          <p:nvPr/>
        </p:nvCxnSpPr>
        <p:spPr bwMode="auto">
          <a:xfrm>
            <a:off x="10290848" y="2709030"/>
            <a:ext cx="460856" cy="0"/>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10751704" y="4537453"/>
            <a:ext cx="631232"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a:t>
            </a:r>
          </a:p>
        </p:txBody>
      </p:sp>
      <p:cxnSp>
        <p:nvCxnSpPr>
          <p:cNvPr id="33" name="AutoShape 21"/>
          <p:cNvCxnSpPr>
            <a:cxnSpLocks noChangeShapeType="1"/>
            <a:stCxn id="35" idx="3"/>
            <a:endCxn id="20" idx="1"/>
          </p:cNvCxnSpPr>
          <p:nvPr/>
        </p:nvCxnSpPr>
        <p:spPr bwMode="auto">
          <a:xfrm>
            <a:off x="10290848" y="4806543"/>
            <a:ext cx="460856" cy="0"/>
          </a:xfrm>
          <a:prstGeom prst="straightConnector1">
            <a:avLst/>
          </a:prstGeom>
          <a:noFill/>
          <a:ln w="57150">
            <a:solidFill>
              <a:schemeClr val="bg2">
                <a:lumMod val="60000"/>
                <a:lumOff val="40000"/>
              </a:schemeClr>
            </a:solidFill>
            <a:round/>
            <a:headEnd/>
            <a:tailEnd type="triangle" w="med" len="med"/>
          </a:ln>
        </p:spPr>
      </p:cxnSp>
      <p:sp>
        <p:nvSpPr>
          <p:cNvPr id="34" name="AutoShape 8"/>
          <p:cNvSpPr>
            <a:spLocks noChangeArrowheads="1"/>
          </p:cNvSpPr>
          <p:nvPr/>
        </p:nvSpPr>
        <p:spPr bwMode="auto">
          <a:xfrm>
            <a:off x="8147620" y="2237894"/>
            <a:ext cx="2143228"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5FU/ロイコボリン + パニツムマブ</a:t>
            </a:r>
          </a:p>
        </p:txBody>
      </p:sp>
      <p:sp>
        <p:nvSpPr>
          <p:cNvPr id="35" name="AutoShape 8"/>
          <p:cNvSpPr>
            <a:spLocks noChangeArrowheads="1"/>
          </p:cNvSpPr>
          <p:nvPr/>
        </p:nvSpPr>
        <p:spPr bwMode="auto">
          <a:xfrm>
            <a:off x="8147620" y="4335407"/>
            <a:ext cx="2143228"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t>5FU/ロイコボリン + パニツムマブ</a:t>
            </a:r>
          </a:p>
        </p:txBody>
      </p:sp>
      <p:cxnSp>
        <p:nvCxnSpPr>
          <p:cNvPr id="36" name="AutoShape 21"/>
          <p:cNvCxnSpPr>
            <a:cxnSpLocks noChangeShapeType="1"/>
            <a:stCxn id="28" idx="3"/>
            <a:endCxn id="34" idx="1"/>
          </p:cNvCxnSpPr>
          <p:nvPr/>
        </p:nvCxnSpPr>
        <p:spPr bwMode="auto">
          <a:xfrm>
            <a:off x="7719094" y="2709030"/>
            <a:ext cx="428526" cy="0"/>
          </a:xfrm>
          <a:prstGeom prst="straightConnector1">
            <a:avLst/>
          </a:prstGeom>
          <a:noFill/>
          <a:ln w="57150">
            <a:solidFill>
              <a:schemeClr val="bg2">
                <a:lumMod val="60000"/>
                <a:lumOff val="40000"/>
              </a:schemeClr>
            </a:solidFill>
            <a:round/>
            <a:headEnd/>
            <a:tailEnd type="triangle" w="med" len="med"/>
          </a:ln>
        </p:spPr>
      </p:cxnSp>
      <p:cxnSp>
        <p:nvCxnSpPr>
          <p:cNvPr id="37" name="AutoShape 21"/>
          <p:cNvCxnSpPr>
            <a:cxnSpLocks noChangeShapeType="1"/>
            <a:stCxn id="32" idx="3"/>
            <a:endCxn id="35" idx="1"/>
          </p:cNvCxnSpPr>
          <p:nvPr/>
        </p:nvCxnSpPr>
        <p:spPr bwMode="auto">
          <a:xfrm>
            <a:off x="7719094" y="4806543"/>
            <a:ext cx="428526" cy="0"/>
          </a:xfrm>
          <a:prstGeom prst="straightConnector1">
            <a:avLst/>
          </a:prstGeom>
          <a:noFill/>
          <a:ln w="57150">
            <a:solidFill>
              <a:schemeClr val="bg2">
                <a:lumMod val="60000"/>
                <a:lumOff val="40000"/>
              </a:schemeClr>
            </a:solidFill>
            <a:round/>
            <a:headEnd/>
            <a:tailEnd type="triangle" w="med" len="med"/>
          </a:ln>
        </p:spPr>
      </p:cxnSp>
      <p:sp>
        <p:nvSpPr>
          <p:cNvPr id="42" name="Content Placeholder 26"/>
          <p:cNvSpPr txBox="1">
            <a:spLocks/>
          </p:cNvSpPr>
          <p:nvPr/>
        </p:nvSpPr>
        <p:spPr bwMode="auto">
          <a:xfrm>
            <a:off x="4380918" y="3205213"/>
            <a:ext cx="4273177" cy="892175"/>
          </a:xfrm>
          <a:prstGeom prst="rect">
            <a:avLst/>
          </a:prstGeom>
          <a:noFill/>
          <a:ln w="9525">
            <a:noFill/>
            <a:miter lim="800000"/>
            <a:headEnd/>
            <a:tailEnd/>
          </a:ln>
        </p:spPr>
        <p:txBody>
          <a:bodyPr/>
          <a:lstStyle/>
          <a:p>
            <a:pPr marL="190500" indent="-190500">
              <a:spcAft>
                <a:spcPts val="400"/>
              </a:spcAft>
              <a:defRPr/>
            </a:pPr>
            <a:r>
              <a:rPr lang="ja-JP" sz="1400" b="1" dirty="0">
                <a:solidFill>
                  <a:srgbClr val="043882"/>
                </a:solidFill>
              </a:rPr>
              <a:t>層別化</a:t>
            </a:r>
          </a:p>
          <a:p>
            <a:pPr marL="203200" lvl="0" indent="-203200">
              <a:spcAft>
                <a:spcPts val="400"/>
              </a:spcAft>
              <a:buFont typeface="Arial" pitchFamily="34" charset="0"/>
              <a:buChar char="•"/>
              <a:defRPr/>
            </a:pPr>
            <a:r>
              <a:rPr lang="ja-JP" sz="1400" dirty="0">
                <a:solidFill>
                  <a:srgbClr val="4D4D4D"/>
                </a:solidFill>
              </a:rPr>
              <a:t>ECOG PS (0/1対2) </a:t>
            </a:r>
          </a:p>
          <a:p>
            <a:pPr marL="203200" lvl="0" indent="-203200">
              <a:spcAft>
                <a:spcPts val="400"/>
              </a:spcAft>
              <a:buFont typeface="Arial" pitchFamily="34" charset="0"/>
              <a:buChar char="•"/>
              <a:defRPr/>
            </a:pPr>
            <a:r>
              <a:rPr lang="ja-JP" sz="1400" dirty="0">
                <a:solidFill>
                  <a:srgbClr val="4D4D4D"/>
                </a:solidFill>
              </a:rPr>
              <a:t>原発部位(右と左)</a:t>
            </a:r>
          </a:p>
          <a:p>
            <a:pPr marL="203200" lvl="0" indent="-203200">
              <a:spcAft>
                <a:spcPts val="400"/>
              </a:spcAft>
              <a:buFont typeface="Arial" pitchFamily="34" charset="0"/>
              <a:buChar char="•"/>
              <a:defRPr/>
            </a:pPr>
            <a:r>
              <a:rPr lang="ja-JP" sz="1400" dirty="0">
                <a:solidFill>
                  <a:srgbClr val="4D4D4D"/>
                </a:solidFill>
              </a:rPr>
              <a:t>転移 (肝臓のみと非肝臓のみ) </a:t>
            </a:r>
          </a:p>
          <a:p>
            <a:pPr marL="190500" indent="-190500">
              <a:spcAft>
                <a:spcPts val="400"/>
              </a:spcAft>
              <a:defRPr/>
            </a:pPr>
            <a:endParaRPr lang="en-US" sz="1400" b="1" dirty="0">
              <a:solidFill>
                <a:srgbClr val="043882"/>
              </a:solidFill>
            </a:endParaRPr>
          </a:p>
        </p:txBody>
      </p:sp>
    </p:spTree>
    <p:extLst>
      <p:ext uri="{BB962C8B-B14F-4D97-AF65-F5344CB8AC3E}">
        <p14:creationId xmlns:p14="http://schemas.microsoft.com/office/powerpoint/2010/main" val="31177645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pPr>
              <a:lnSpc>
                <a:spcPct val="90000"/>
              </a:lnSpc>
            </a:pPr>
            <a:r>
              <a:rPr lang="ja-JP"/>
              <a:t>LBA3505: 切除不能なRAS及びBRAF野生型転移性大腸癌 (mCRC) 患者の初期処置としてのModified FOLFOXIRI ＋パニツムマブ(mFOLFOXIRI/PAN) 対 mFOLFOX6/PAN ：GONOによる第III相無作為化TRIPLETE試験の結果 – Cremolini C,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dirty="0"/>
              <a:t>Cremolini C, </a:t>
            </a:r>
            <a:r>
              <a:rPr lang="en-US" altLang="ja-JP" dirty="0"/>
              <a:t>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2022;40(</a:t>
            </a:r>
            <a:r>
              <a:rPr lang="en-US" altLang="ja-JP" dirty="0" err="1"/>
              <a:t>suppl</a:t>
            </a:r>
            <a:r>
              <a:rPr lang="en-US" altLang="ja-JP" dirty="0"/>
              <a:t>):</a:t>
            </a:r>
            <a:r>
              <a:rPr lang="en-US" altLang="ja-JP" dirty="0" err="1"/>
              <a:t>abstr</a:t>
            </a:r>
            <a:r>
              <a:rPr lang="en-US" altLang="ja-JP" dirty="0"/>
              <a:t> L</a:t>
            </a:r>
            <a:r>
              <a:rPr lang="ja-JP" dirty="0"/>
              <a:t>BA3505</a:t>
            </a:r>
          </a:p>
        </p:txBody>
      </p:sp>
      <p:graphicFrame>
        <p:nvGraphicFramePr>
          <p:cNvPr id="10" name="Table 6">
            <a:extLst>
              <a:ext uri="{FF2B5EF4-FFF2-40B4-BE49-F238E27FC236}">
                <a16:creationId xmlns:a16="http://schemas.microsoft.com/office/drawing/2014/main" id="{09F16052-C588-6346-C152-EF36C4435A88}"/>
              </a:ext>
            </a:extLst>
          </p:cNvPr>
          <p:cNvGraphicFramePr>
            <a:graphicFrameLocks noGrp="1"/>
          </p:cNvGraphicFramePr>
          <p:nvPr>
            <p:extLst>
              <p:ext uri="{D42A27DB-BD31-4B8C-83A1-F6EECF244321}">
                <p14:modId xmlns:p14="http://schemas.microsoft.com/office/powerpoint/2010/main" val="3149174769"/>
              </p:ext>
            </p:extLst>
          </p:nvPr>
        </p:nvGraphicFramePr>
        <p:xfrm>
          <a:off x="299177" y="1868562"/>
          <a:ext cx="6208077" cy="3563720"/>
        </p:xfrm>
        <a:graphic>
          <a:graphicData uri="http://schemas.openxmlformats.org/drawingml/2006/table">
            <a:tbl>
              <a:tblPr firstRow="1" bandRow="1">
                <a:tableStyleId>{5202B0CA-FC54-4496-8BCA-5EF66A818D29}</a:tableStyleId>
              </a:tblPr>
              <a:tblGrid>
                <a:gridCol w="1132281">
                  <a:extLst>
                    <a:ext uri="{9D8B030D-6E8A-4147-A177-3AD203B41FA5}">
                      <a16:colId xmlns:a16="http://schemas.microsoft.com/office/drawing/2014/main" val="1531104088"/>
                    </a:ext>
                  </a:extLst>
                </a:gridCol>
                <a:gridCol w="1731054">
                  <a:extLst>
                    <a:ext uri="{9D8B030D-6E8A-4147-A177-3AD203B41FA5}">
                      <a16:colId xmlns:a16="http://schemas.microsoft.com/office/drawing/2014/main" val="3574152988"/>
                    </a:ext>
                  </a:extLst>
                </a:gridCol>
                <a:gridCol w="1731054">
                  <a:extLst>
                    <a:ext uri="{9D8B030D-6E8A-4147-A177-3AD203B41FA5}">
                      <a16:colId xmlns:a16="http://schemas.microsoft.com/office/drawing/2014/main" val="3988523326"/>
                    </a:ext>
                  </a:extLst>
                </a:gridCol>
                <a:gridCol w="1613688">
                  <a:extLst>
                    <a:ext uri="{9D8B030D-6E8A-4147-A177-3AD203B41FA5}">
                      <a16:colId xmlns:a16="http://schemas.microsoft.com/office/drawing/2014/main" val="1533750071"/>
                    </a:ext>
                  </a:extLst>
                </a:gridCol>
              </a:tblGrid>
              <a:tr h="485238">
                <a:tc>
                  <a:txBody>
                    <a:bodyPr/>
                    <a:lstStyle/>
                    <a:p>
                      <a:pPr algn="l"/>
                      <a:r>
                        <a:rPr lang="ja-JP" sz="1400" dirty="0">
                          <a:solidFill>
                            <a:schemeClr val="tx2"/>
                          </a:solidFill>
                        </a:rPr>
                        <a:t>転帰, %</a:t>
                      </a:r>
                    </a:p>
                  </a:txBody>
                  <a:tcPr marL="72000" marR="36000" marT="36000" marB="36000" anchor="ctr"/>
                </a:tc>
                <a:tc>
                  <a:txBody>
                    <a:bodyPr/>
                    <a:lstStyle/>
                    <a:p>
                      <a:pPr algn="ctr"/>
                      <a:r>
                        <a:rPr lang="ja-JP" sz="1400" dirty="0">
                          <a:solidFill>
                            <a:schemeClr val="tx2"/>
                          </a:solidFill>
                        </a:rPr>
                        <a:t>mFOLFOX6</a:t>
                      </a:r>
                      <a:r>
                        <a:rPr lang="ja-JP" sz="1400" baseline="0" dirty="0">
                          <a:solidFill>
                            <a:schemeClr val="tx2"/>
                          </a:solidFill>
                        </a:rPr>
                        <a:t> + </a:t>
                      </a:r>
                      <a:br>
                        <a:rPr lang="en-GB" altLang="ja-JP" sz="1400" baseline="0" dirty="0">
                          <a:solidFill>
                            <a:schemeClr val="tx2"/>
                          </a:solidFill>
                        </a:rPr>
                      </a:br>
                      <a:r>
                        <a:rPr lang="ja-JP" sz="1400" dirty="0">
                          <a:solidFill>
                            <a:schemeClr val="tx2"/>
                          </a:solidFill>
                        </a:rPr>
                        <a:t>パニツムマブ</a:t>
                      </a:r>
                      <a:br>
                        <a:rPr lang="ja-JP" sz="1400" dirty="0">
                          <a:solidFill>
                            <a:schemeClr val="tx2"/>
                          </a:solidFill>
                        </a:rPr>
                      </a:br>
                      <a:r>
                        <a:rPr lang="ja-JP" sz="1400" dirty="0">
                          <a:solidFill>
                            <a:schemeClr val="tx2"/>
                          </a:solidFill>
                        </a:rPr>
                        <a:t>(n=213)</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dirty="0">
                          <a:solidFill>
                            <a:schemeClr val="tx2"/>
                          </a:solidFill>
                        </a:rPr>
                        <a:t>mFOLFOXIRI</a:t>
                      </a:r>
                      <a:r>
                        <a:rPr lang="ja-JP" sz="1400" baseline="0" dirty="0">
                          <a:solidFill>
                            <a:schemeClr val="tx2"/>
                          </a:solidFill>
                        </a:rPr>
                        <a:t> + </a:t>
                      </a:r>
                      <a:br>
                        <a:rPr lang="en-GB" altLang="ja-JP" sz="1400" baseline="0" dirty="0">
                          <a:solidFill>
                            <a:schemeClr val="tx2"/>
                          </a:solidFill>
                        </a:rPr>
                      </a:br>
                      <a:r>
                        <a:rPr lang="ja-JP" sz="1400" dirty="0">
                          <a:solidFill>
                            <a:schemeClr val="tx2"/>
                          </a:solidFill>
                        </a:rPr>
                        <a:t>パニツムマブ</a:t>
                      </a:r>
                      <a:br>
                        <a:rPr lang="ja-JP" sz="1400" dirty="0">
                          <a:solidFill>
                            <a:schemeClr val="tx2"/>
                          </a:solidFill>
                        </a:rPr>
                      </a:br>
                      <a:r>
                        <a:rPr lang="ja-JP" sz="1400" dirty="0">
                          <a:solidFill>
                            <a:schemeClr val="tx2"/>
                          </a:solidFill>
                        </a:rPr>
                        <a:t>(n=218)</a:t>
                      </a:r>
                    </a:p>
                  </a:txBody>
                  <a:tcPr marL="36000" marR="36000" marT="36000" marB="36000" anchor="ctr"/>
                </a:tc>
                <a:tc>
                  <a:txBody>
                    <a:bodyPr/>
                    <a:lstStyle/>
                    <a:p>
                      <a:pPr algn="ctr"/>
                      <a:r>
                        <a:rPr lang="ja-JP" sz="1400" dirty="0">
                          <a:solidFill>
                            <a:schemeClr val="tx2"/>
                          </a:solidFill>
                        </a:rPr>
                        <a:t>または (95%CI) 、p値</a:t>
                      </a:r>
                    </a:p>
                  </a:txBody>
                  <a:tcPr marL="36000" marR="36000" marT="36000" marB="36000" anchor="ctr"/>
                </a:tc>
                <a:extLst>
                  <a:ext uri="{0D108BD9-81ED-4DB2-BD59-A6C34878D82A}">
                    <a16:rowId xmlns:a16="http://schemas.microsoft.com/office/drawing/2014/main" val="17295999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a:solidFill>
                            <a:schemeClr val="tx1"/>
                          </a:solidFill>
                        </a:rPr>
                        <a:t>CR</a:t>
                      </a:r>
                    </a:p>
                  </a:txBody>
                  <a:tcPr marL="72000" marR="36000" marT="36000" marB="36000" anchor="ctr"/>
                </a:tc>
                <a:tc>
                  <a:txBody>
                    <a:bodyPr/>
                    <a:lstStyle/>
                    <a:p>
                      <a:pPr algn="ctr"/>
                      <a:r>
                        <a:rPr lang="ja-JP" sz="1400">
                          <a:solidFill>
                            <a:schemeClr val="tx1"/>
                          </a:solidFill>
                        </a:rPr>
                        <a:t>7</a:t>
                      </a:r>
                    </a:p>
                  </a:txBody>
                  <a:tcPr marL="36000" marR="36000" marT="36000" marB="36000" anchor="ctr"/>
                </a:tc>
                <a:tc>
                  <a:txBody>
                    <a:bodyPr/>
                    <a:lstStyle/>
                    <a:p>
                      <a:pPr algn="ctr"/>
                      <a:r>
                        <a:rPr lang="ja-JP" sz="1400">
                          <a:solidFill>
                            <a:schemeClr val="tx1"/>
                          </a:solidFill>
                        </a:rPr>
                        <a:t>7</a:t>
                      </a:r>
                    </a:p>
                  </a:txBody>
                  <a:tcPr marL="36000" marR="36000" marT="36000" marB="36000" anchor="ctr"/>
                </a:tc>
                <a:tc>
                  <a:txBody>
                    <a:bodyPr/>
                    <a:lstStyle/>
                    <a:p>
                      <a:pPr algn="l" rtl="0"/>
                      <a:endParaRPr lang="en-GB" sz="1400">
                        <a:solidFill>
                          <a:schemeClr val="tx1"/>
                        </a:solidFill>
                      </a:endParaRPr>
                    </a:p>
                  </a:txBody>
                  <a:tcPr marL="36000" marR="36000" marT="36000" marB="36000" anchor="ctr"/>
                </a:tc>
                <a:extLst>
                  <a:ext uri="{0D108BD9-81ED-4DB2-BD59-A6C34878D82A}">
                    <a16:rowId xmlns:a16="http://schemas.microsoft.com/office/drawing/2014/main" val="3487883020"/>
                  </a:ext>
                </a:extLst>
              </a:tr>
              <a:tr h="370840">
                <a:tc>
                  <a:txBody>
                    <a:bodyPr/>
                    <a:lstStyle/>
                    <a:p>
                      <a:pPr algn="l"/>
                      <a:r>
                        <a:rPr lang="ja-JP" sz="1400">
                          <a:solidFill>
                            <a:schemeClr val="tx1"/>
                          </a:solidFill>
                        </a:rPr>
                        <a:t>PR</a:t>
                      </a:r>
                    </a:p>
                  </a:txBody>
                  <a:tcPr marL="72000" marR="36000" marT="36000" marB="36000" anchor="ctr"/>
                </a:tc>
                <a:tc>
                  <a:txBody>
                    <a:bodyPr/>
                    <a:lstStyle/>
                    <a:p>
                      <a:pPr algn="ctr"/>
                      <a:r>
                        <a:rPr lang="ja-JP" sz="1400">
                          <a:solidFill>
                            <a:schemeClr val="tx1"/>
                          </a:solidFill>
                        </a:rPr>
                        <a:t>69</a:t>
                      </a:r>
                    </a:p>
                  </a:txBody>
                  <a:tcPr marL="36000" marR="36000" marT="36000" marB="36000" anchor="ctr"/>
                </a:tc>
                <a:tc>
                  <a:txBody>
                    <a:bodyPr/>
                    <a:lstStyle/>
                    <a:p>
                      <a:pPr algn="ctr"/>
                      <a:r>
                        <a:rPr lang="ja-JP" sz="1400">
                          <a:solidFill>
                            <a:schemeClr val="tx1"/>
                          </a:solidFill>
                        </a:rPr>
                        <a:t>66</a:t>
                      </a:r>
                    </a:p>
                  </a:txBody>
                  <a:tcPr marL="36000" marR="36000" marT="36000" marB="36000" anchor="ctr"/>
                </a:tc>
                <a:tc>
                  <a:txBody>
                    <a:bodyPr/>
                    <a:lstStyle/>
                    <a:p>
                      <a:pPr algn="l" rtl="0"/>
                      <a:endParaRPr lang="en-GB" sz="1400" dirty="0">
                        <a:solidFill>
                          <a:schemeClr val="tx1"/>
                        </a:solidFill>
                      </a:endParaRPr>
                    </a:p>
                  </a:txBody>
                  <a:tcPr marL="36000" marR="36000" marT="36000" marB="36000" anchor="ctr"/>
                </a:tc>
                <a:extLst>
                  <a:ext uri="{0D108BD9-81ED-4DB2-BD59-A6C34878D82A}">
                    <a16:rowId xmlns:a16="http://schemas.microsoft.com/office/drawing/2014/main" val="1905489179"/>
                  </a:ext>
                </a:extLst>
              </a:tr>
              <a:tr h="370840">
                <a:tc>
                  <a:txBody>
                    <a:bodyPr/>
                    <a:lstStyle/>
                    <a:p>
                      <a:pPr algn="l"/>
                      <a:r>
                        <a:rPr lang="ja-JP" sz="1400">
                          <a:solidFill>
                            <a:schemeClr val="tx1"/>
                          </a:solidFill>
                        </a:rPr>
                        <a:t>SD</a:t>
                      </a:r>
                    </a:p>
                  </a:txBody>
                  <a:tcPr marL="72000" marR="36000" marT="36000" marB="36000" anchor="ctr"/>
                </a:tc>
                <a:tc>
                  <a:txBody>
                    <a:bodyPr/>
                    <a:lstStyle/>
                    <a:p>
                      <a:pPr algn="ctr"/>
                      <a:r>
                        <a:rPr lang="ja-JP" sz="1400">
                          <a:solidFill>
                            <a:schemeClr val="tx1"/>
                          </a:solidFill>
                        </a:rPr>
                        <a:t>17</a:t>
                      </a:r>
                    </a:p>
                  </a:txBody>
                  <a:tcPr marL="36000" marR="36000" marT="36000" marB="36000" anchor="ctr"/>
                </a:tc>
                <a:tc>
                  <a:txBody>
                    <a:bodyPr/>
                    <a:lstStyle/>
                    <a:p>
                      <a:pPr algn="ctr"/>
                      <a:r>
                        <a:rPr lang="ja-JP" sz="1400">
                          <a:solidFill>
                            <a:schemeClr val="tx1"/>
                          </a:solidFill>
                        </a:rPr>
                        <a:t>18</a:t>
                      </a:r>
                    </a:p>
                  </a:txBody>
                  <a:tcPr marL="36000" marR="36000" marT="36000" marB="36000" anchor="ctr"/>
                </a:tc>
                <a:tc>
                  <a:txBody>
                    <a:bodyPr/>
                    <a:lstStyle/>
                    <a:p>
                      <a:pPr algn="l" rtl="0"/>
                      <a:endParaRPr lang="en-GB" sz="1400" b="1" dirty="0">
                        <a:solidFill>
                          <a:schemeClr val="tx1"/>
                        </a:solidFill>
                      </a:endParaRPr>
                    </a:p>
                  </a:txBody>
                  <a:tcPr marL="36000" marR="36000" marT="36000" marB="36000" anchor="ctr"/>
                </a:tc>
                <a:extLst>
                  <a:ext uri="{0D108BD9-81ED-4DB2-BD59-A6C34878D82A}">
                    <a16:rowId xmlns:a16="http://schemas.microsoft.com/office/drawing/2014/main" val="3294731893"/>
                  </a:ext>
                </a:extLst>
              </a:tr>
              <a:tr h="370840">
                <a:tc>
                  <a:txBody>
                    <a:bodyPr/>
                    <a:lstStyle/>
                    <a:p>
                      <a:pPr algn="l"/>
                      <a:r>
                        <a:rPr lang="ja-JP" sz="1400">
                          <a:solidFill>
                            <a:schemeClr val="tx1"/>
                          </a:solidFill>
                        </a:rPr>
                        <a:t>PD</a:t>
                      </a:r>
                    </a:p>
                  </a:txBody>
                  <a:tcPr marL="72000" marR="36000" marT="36000" marB="36000" anchor="ctr"/>
                </a:tc>
                <a:tc>
                  <a:txBody>
                    <a:bodyPr/>
                    <a:lstStyle/>
                    <a:p>
                      <a:pPr algn="ctr"/>
                      <a:r>
                        <a:rPr lang="ja-JP" sz="1400">
                          <a:solidFill>
                            <a:schemeClr val="tx1"/>
                          </a:solidFill>
                        </a:rPr>
                        <a:t>5</a:t>
                      </a:r>
                    </a:p>
                  </a:txBody>
                  <a:tcPr marL="36000" marR="36000" marT="36000" marB="36000" anchor="ctr"/>
                </a:tc>
                <a:tc>
                  <a:txBody>
                    <a:bodyPr/>
                    <a:lstStyle/>
                    <a:p>
                      <a:pPr algn="ctr"/>
                      <a:r>
                        <a:rPr lang="ja-JP" sz="1400">
                          <a:solidFill>
                            <a:schemeClr val="tx1"/>
                          </a:solidFill>
                        </a:rPr>
                        <a:t>5</a:t>
                      </a:r>
                    </a:p>
                  </a:txBody>
                  <a:tcPr marL="36000" marR="36000" marT="36000" marB="36000" anchor="ctr"/>
                </a:tc>
                <a:tc>
                  <a:txBody>
                    <a:bodyPr/>
                    <a:lstStyle/>
                    <a:p>
                      <a:pPr algn="l" rtl="0"/>
                      <a:endParaRPr lang="en-GB" sz="1400" dirty="0">
                        <a:solidFill>
                          <a:schemeClr val="tx1"/>
                        </a:solidFill>
                      </a:endParaRPr>
                    </a:p>
                  </a:txBody>
                  <a:tcPr marL="36000" marR="36000" marT="36000" marB="36000" anchor="ctr"/>
                </a:tc>
                <a:extLst>
                  <a:ext uri="{0D108BD9-81ED-4DB2-BD59-A6C34878D82A}">
                    <a16:rowId xmlns:a16="http://schemas.microsoft.com/office/drawing/2014/main" val="1367919473"/>
                  </a:ext>
                </a:extLst>
              </a:tr>
              <a:tr h="370840">
                <a:tc>
                  <a:txBody>
                    <a:bodyPr/>
                    <a:lstStyle/>
                    <a:p>
                      <a:pPr algn="l"/>
                      <a:r>
                        <a:rPr lang="ja-JP" sz="1400">
                          <a:solidFill>
                            <a:schemeClr val="tx1"/>
                          </a:solidFill>
                        </a:rPr>
                        <a:t>NA</a:t>
                      </a:r>
                    </a:p>
                  </a:txBody>
                  <a:tcPr marL="72000" marR="36000" marT="36000" marB="36000" anchor="ctr"/>
                </a:tc>
                <a:tc>
                  <a:txBody>
                    <a:bodyPr/>
                    <a:lstStyle/>
                    <a:p>
                      <a:pPr algn="ctr"/>
                      <a:r>
                        <a:rPr lang="ja-JP" sz="1400">
                          <a:solidFill>
                            <a:schemeClr val="tx1"/>
                          </a:solidFill>
                        </a:rPr>
                        <a:t>2</a:t>
                      </a:r>
                    </a:p>
                  </a:txBody>
                  <a:tcPr marL="36000" marR="36000" marT="36000" marB="36000" anchor="ctr"/>
                </a:tc>
                <a:tc>
                  <a:txBody>
                    <a:bodyPr/>
                    <a:lstStyle/>
                    <a:p>
                      <a:pPr algn="ctr"/>
                      <a:r>
                        <a:rPr lang="ja-JP" sz="1400">
                          <a:solidFill>
                            <a:schemeClr val="tx1"/>
                          </a:solidFill>
                        </a:rPr>
                        <a:t>4</a:t>
                      </a:r>
                    </a:p>
                  </a:txBody>
                  <a:tcPr marL="36000" marR="36000" marT="36000" marB="36000" anchor="ctr"/>
                </a:tc>
                <a:tc>
                  <a:txBody>
                    <a:bodyPr/>
                    <a:lstStyle/>
                    <a:p>
                      <a:pPr algn="l" rtl="0"/>
                      <a:endParaRPr lang="en-GB" sz="1400" dirty="0">
                        <a:solidFill>
                          <a:schemeClr val="tx1"/>
                        </a:solidFill>
                      </a:endParaRPr>
                    </a:p>
                  </a:txBody>
                  <a:tcPr marL="36000" marR="36000" marT="36000" marB="36000" anchor="ctr"/>
                </a:tc>
                <a:extLst>
                  <a:ext uri="{0D108BD9-81ED-4DB2-BD59-A6C34878D82A}">
                    <a16:rowId xmlns:a16="http://schemas.microsoft.com/office/drawing/2014/main" val="1366853110"/>
                  </a:ext>
                </a:extLst>
              </a:tr>
              <a:tr h="370840">
                <a:tc>
                  <a:txBody>
                    <a:bodyPr/>
                    <a:lstStyle/>
                    <a:p>
                      <a:pPr algn="l"/>
                      <a:r>
                        <a:rPr lang="ja-JP" sz="1400">
                          <a:solidFill>
                            <a:schemeClr val="tx1"/>
                          </a:solidFill>
                        </a:rPr>
                        <a:t>ORR</a:t>
                      </a:r>
                    </a:p>
                  </a:txBody>
                  <a:tcPr marL="72000" marR="36000" marT="36000" marB="36000" anchor="ctr"/>
                </a:tc>
                <a:tc>
                  <a:txBody>
                    <a:bodyPr/>
                    <a:lstStyle/>
                    <a:p>
                      <a:pPr algn="ctr"/>
                      <a:r>
                        <a:rPr lang="ja-JP" sz="1400">
                          <a:solidFill>
                            <a:schemeClr val="tx1"/>
                          </a:solidFill>
                        </a:rPr>
                        <a:t>76</a:t>
                      </a:r>
                    </a:p>
                  </a:txBody>
                  <a:tcPr marL="36000" marR="36000" marT="36000" marB="36000" anchor="ctr"/>
                </a:tc>
                <a:tc>
                  <a:txBody>
                    <a:bodyPr/>
                    <a:lstStyle/>
                    <a:p>
                      <a:pPr algn="ctr"/>
                      <a:r>
                        <a:rPr lang="ja-JP" sz="1400">
                          <a:solidFill>
                            <a:schemeClr val="tx1"/>
                          </a:solidFill>
                        </a:rPr>
                        <a:t>73</a:t>
                      </a:r>
                    </a:p>
                  </a:txBody>
                  <a:tcPr marL="36000" marR="36000" marT="36000" marB="36000" anchor="ctr"/>
                </a:tc>
                <a:tc>
                  <a:txBody>
                    <a:bodyPr/>
                    <a:lstStyle/>
                    <a:p>
                      <a:pPr algn="ctr"/>
                      <a:r>
                        <a:rPr lang="ja-JP" sz="1400" dirty="0">
                          <a:solidFill>
                            <a:schemeClr val="tx1"/>
                          </a:solidFill>
                        </a:rPr>
                        <a:t>0.87 (0.5</a:t>
                      </a:r>
                      <a:r>
                        <a:rPr lang="en-US" altLang="ja-JP" sz="1400" dirty="0">
                          <a:solidFill>
                            <a:schemeClr val="tx1"/>
                          </a:solidFill>
                        </a:rPr>
                        <a:t>6</a:t>
                      </a:r>
                      <a:r>
                        <a:rPr lang="ja-JP" altLang="en-US" sz="1400" dirty="0">
                          <a:solidFill>
                            <a:schemeClr val="tx1"/>
                          </a:solidFill>
                        </a:rPr>
                        <a:t>、</a:t>
                      </a:r>
                      <a:r>
                        <a:rPr lang="en-US" altLang="ja-JP" sz="1400" dirty="0">
                          <a:solidFill>
                            <a:schemeClr val="tx1"/>
                          </a:solidFill>
                        </a:rPr>
                        <a:t>1</a:t>
                      </a:r>
                      <a:r>
                        <a:rPr lang="ja-JP" sz="1400" dirty="0">
                          <a:solidFill>
                            <a:schemeClr val="tx1"/>
                          </a:solidFill>
                        </a:rPr>
                        <a:t>.34);</a:t>
                      </a:r>
                      <a:br>
                        <a:rPr lang="ja-JP" sz="1400" dirty="0">
                          <a:solidFill>
                            <a:schemeClr val="tx1"/>
                          </a:solidFill>
                        </a:rPr>
                      </a:br>
                      <a:r>
                        <a:rPr lang="ja-JP" sz="1400" dirty="0">
                          <a:solidFill>
                            <a:schemeClr val="tx1"/>
                          </a:solidFill>
                        </a:rPr>
                        <a:t>0.526</a:t>
                      </a:r>
                    </a:p>
                  </a:txBody>
                  <a:tcPr marL="36000" marR="36000" marT="36000" marB="36000" anchor="ctr"/>
                </a:tc>
                <a:extLst>
                  <a:ext uri="{0D108BD9-81ED-4DB2-BD59-A6C34878D82A}">
                    <a16:rowId xmlns:a16="http://schemas.microsoft.com/office/drawing/2014/main" val="3388475483"/>
                  </a:ext>
                </a:extLst>
              </a:tr>
              <a:tr h="370840">
                <a:tc>
                  <a:txBody>
                    <a:bodyPr/>
                    <a:lstStyle/>
                    <a:p>
                      <a:pPr algn="l"/>
                      <a:r>
                        <a:rPr lang="ja-JP" sz="1400">
                          <a:solidFill>
                            <a:schemeClr val="tx1"/>
                          </a:solidFill>
                        </a:rPr>
                        <a:t>R0切除率</a:t>
                      </a:r>
                    </a:p>
                  </a:txBody>
                  <a:tcPr marL="72000" marR="36000" marT="36000" marB="36000" anchor="ctr"/>
                </a:tc>
                <a:tc>
                  <a:txBody>
                    <a:bodyPr/>
                    <a:lstStyle/>
                    <a:p>
                      <a:pPr algn="ctr"/>
                      <a:r>
                        <a:rPr lang="ja-JP" sz="1400" dirty="0">
                          <a:solidFill>
                            <a:schemeClr val="tx1"/>
                          </a:solidFill>
                        </a:rPr>
                        <a:t>29</a:t>
                      </a:r>
                    </a:p>
                  </a:txBody>
                  <a:tcPr marL="36000" marR="36000" marT="36000" marB="36000" anchor="ctr"/>
                </a:tc>
                <a:tc>
                  <a:txBody>
                    <a:bodyPr/>
                    <a:lstStyle/>
                    <a:p>
                      <a:pPr algn="ctr"/>
                      <a:r>
                        <a:rPr lang="ja-JP" sz="1400">
                          <a:solidFill>
                            <a:schemeClr val="tx1"/>
                          </a:solidFill>
                        </a:rPr>
                        <a:t>25</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dirty="0">
                          <a:solidFill>
                            <a:schemeClr val="tx1"/>
                          </a:solidFill>
                        </a:rPr>
                        <a:t>0.81 (0.53、1.23) ; 0.317</a:t>
                      </a:r>
                    </a:p>
                  </a:txBody>
                  <a:tcPr marL="36000" marR="36000" marT="36000" marB="36000" anchor="ctr"/>
                </a:tc>
                <a:extLst>
                  <a:ext uri="{0D108BD9-81ED-4DB2-BD59-A6C34878D82A}">
                    <a16:rowId xmlns:a16="http://schemas.microsoft.com/office/drawing/2014/main" val="3994479304"/>
                  </a:ext>
                </a:extLst>
              </a:tr>
            </a:tbl>
          </a:graphicData>
        </a:graphic>
      </p:graphicFrame>
      <p:graphicFrame>
        <p:nvGraphicFramePr>
          <p:cNvPr id="11" name="Table 7">
            <a:extLst>
              <a:ext uri="{FF2B5EF4-FFF2-40B4-BE49-F238E27FC236}">
                <a16:creationId xmlns:a16="http://schemas.microsoft.com/office/drawing/2014/main" id="{39251728-8B9E-99D8-5C16-55BFD6CCF2E9}"/>
              </a:ext>
            </a:extLst>
          </p:cNvPr>
          <p:cNvGraphicFramePr>
            <a:graphicFrameLocks noGrp="1"/>
          </p:cNvGraphicFramePr>
          <p:nvPr>
            <p:extLst>
              <p:ext uri="{D42A27DB-BD31-4B8C-83A1-F6EECF244321}">
                <p14:modId xmlns:p14="http://schemas.microsoft.com/office/powerpoint/2010/main" val="1648764382"/>
              </p:ext>
            </p:extLst>
          </p:nvPr>
        </p:nvGraphicFramePr>
        <p:xfrm>
          <a:off x="7700711" y="1695453"/>
          <a:ext cx="4255993" cy="1130400"/>
        </p:xfrm>
        <a:graphic>
          <a:graphicData uri="http://schemas.openxmlformats.org/drawingml/2006/table">
            <a:tbl>
              <a:tblPr firstRow="1" bandRow="1">
                <a:tableStyleId>{5C22544A-7EE6-4342-B048-85BDC9FD1C3A}</a:tableStyleId>
              </a:tblPr>
              <a:tblGrid>
                <a:gridCol w="1653410">
                  <a:extLst>
                    <a:ext uri="{9D8B030D-6E8A-4147-A177-3AD203B41FA5}">
                      <a16:colId xmlns:a16="http://schemas.microsoft.com/office/drawing/2014/main" val="299267489"/>
                    </a:ext>
                  </a:extLst>
                </a:gridCol>
                <a:gridCol w="1244600">
                  <a:extLst>
                    <a:ext uri="{9D8B030D-6E8A-4147-A177-3AD203B41FA5}">
                      <a16:colId xmlns:a16="http://schemas.microsoft.com/office/drawing/2014/main" val="3869206728"/>
                    </a:ext>
                  </a:extLst>
                </a:gridCol>
                <a:gridCol w="1357983">
                  <a:extLst>
                    <a:ext uri="{9D8B030D-6E8A-4147-A177-3AD203B41FA5}">
                      <a16:colId xmlns:a16="http://schemas.microsoft.com/office/drawing/2014/main" val="385823275"/>
                    </a:ext>
                  </a:extLst>
                </a:gridCol>
              </a:tblGrid>
              <a:tr h="445595">
                <a:tc>
                  <a:txBody>
                    <a:bodyPr/>
                    <a:lstStyle/>
                    <a:p>
                      <a:r>
                        <a:rPr lang="ja-JP" sz="1200" dirty="0">
                          <a:solidFill>
                            <a:schemeClr val="tx1"/>
                          </a:solidFill>
                        </a:rPr>
                        <a:t>フォローアップ期間の中央値</a:t>
                      </a:r>
                      <a:r>
                        <a:rPr lang="en-GB" altLang="ja-JP" sz="1200" dirty="0">
                          <a:solidFill>
                            <a:schemeClr val="tx1"/>
                          </a:solidFill>
                        </a:rPr>
                        <a:t> </a:t>
                      </a:r>
                      <a:r>
                        <a:rPr lang="ja-JP" sz="1200" dirty="0">
                          <a:solidFill>
                            <a:schemeClr val="tx1"/>
                          </a:solidFill>
                        </a:rPr>
                        <a:t>26.5ヶ月</a:t>
                      </a:r>
                    </a:p>
                  </a:txBody>
                  <a:tcPr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mFOLFOX6</a:t>
                      </a:r>
                      <a:r>
                        <a:rPr lang="ja-JP" sz="1200" baseline="0">
                          <a:solidFill>
                            <a:schemeClr val="tx1"/>
                          </a:solidFill>
                        </a:rPr>
                        <a:t> + </a:t>
                      </a:r>
                      <a:r>
                        <a:rPr lang="ja-JP" sz="1200">
                          <a:solidFill>
                            <a:schemeClr val="tx1"/>
                          </a:solidFill>
                        </a:rPr>
                        <a:t>パニツムマブ</a:t>
                      </a:r>
                    </a:p>
                    <a:p>
                      <a:pPr algn="ctr"/>
                      <a:r>
                        <a:rPr lang="ja-JP" sz="1200">
                          <a:solidFill>
                            <a:schemeClr val="tx1"/>
                          </a:solidFill>
                        </a:rPr>
                        <a:t>(n = 217)</a:t>
                      </a:r>
                    </a:p>
                  </a:txBody>
                  <a:tcPr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mFOLFOXIRI</a:t>
                      </a:r>
                      <a:r>
                        <a:rPr lang="ja-JP" sz="1200" baseline="0">
                          <a:solidFill>
                            <a:schemeClr val="tx1"/>
                          </a:solidFill>
                        </a:rPr>
                        <a:t> + </a:t>
                      </a:r>
                      <a:r>
                        <a:rPr lang="ja-JP" sz="1200">
                          <a:solidFill>
                            <a:schemeClr val="tx1"/>
                          </a:solidFill>
                        </a:rPr>
                        <a:t>パニツムマブ</a:t>
                      </a:r>
                      <a:br>
                        <a:rPr lang="ja-JP" sz="1200">
                          <a:solidFill>
                            <a:schemeClr val="tx1"/>
                          </a:solidFill>
                        </a:rPr>
                      </a:br>
                      <a:r>
                        <a:rPr lang="ja-JP" sz="1200">
                          <a:solidFill>
                            <a:schemeClr val="tx1"/>
                          </a:solidFill>
                        </a:rPr>
                        <a:t>(n=218)</a:t>
                      </a:r>
                    </a:p>
                  </a:txBody>
                  <a:tcPr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1596623"/>
                  </a:ext>
                </a:extLst>
              </a:tr>
              <a:tr h="254880">
                <a:tc>
                  <a:txBody>
                    <a:bodyPr/>
                    <a:lstStyle/>
                    <a:p>
                      <a:r>
                        <a:rPr lang="ja-JP" sz="1200" b="0">
                          <a:solidFill>
                            <a:schemeClr val="tx1"/>
                          </a:solidFill>
                        </a:rPr>
                        <a:t>事象、n (%)</a:t>
                      </a:r>
                    </a:p>
                  </a:txBody>
                  <a:tcPr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a:solidFill>
                            <a:schemeClr val="tx1"/>
                          </a:solidFill>
                        </a:rPr>
                        <a:t>157 (72)</a:t>
                      </a:r>
                    </a:p>
                  </a:txBody>
                  <a:tcPr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200" b="0">
                          <a:solidFill>
                            <a:schemeClr val="tx1"/>
                          </a:solidFill>
                        </a:rPr>
                        <a:t>148 (68)</a:t>
                      </a:r>
                    </a:p>
                  </a:txBody>
                  <a:tcPr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6574484"/>
                  </a:ext>
                </a:extLst>
              </a:tr>
              <a:tr h="254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b="0">
                          <a:solidFill>
                            <a:schemeClr val="tx1"/>
                          </a:solidFill>
                        </a:rPr>
                        <a:t>mPFS, mos</a:t>
                      </a:r>
                    </a:p>
                  </a:txBody>
                  <a:tcPr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a:solidFill>
                            <a:schemeClr val="tx1"/>
                          </a:solidFill>
                        </a:rPr>
                        <a:t>12.3</a:t>
                      </a:r>
                    </a:p>
                  </a:txBody>
                  <a:tcPr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dirty="0">
                          <a:solidFill>
                            <a:schemeClr val="tx1"/>
                          </a:solidFill>
                        </a:rPr>
                        <a:t>12.7</a:t>
                      </a:r>
                    </a:p>
                  </a:txBody>
                  <a:tcPr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1262802"/>
                  </a:ext>
                </a:extLst>
              </a:tr>
            </a:tbl>
          </a:graphicData>
        </a:graphic>
      </p:graphicFrame>
      <p:sp>
        <p:nvSpPr>
          <p:cNvPr id="12" name="Freeform 21">
            <a:extLst>
              <a:ext uri="{FF2B5EF4-FFF2-40B4-BE49-F238E27FC236}">
                <a16:creationId xmlns:a16="http://schemas.microsoft.com/office/drawing/2014/main" id="{91B3026E-99B9-2DDB-6C71-4196D71F94E9}"/>
              </a:ext>
            </a:extLst>
          </p:cNvPr>
          <p:cNvSpPr>
            <a:spLocks/>
          </p:cNvSpPr>
          <p:nvPr/>
        </p:nvSpPr>
        <p:spPr bwMode="auto">
          <a:xfrm>
            <a:off x="8027156" y="2944798"/>
            <a:ext cx="3738442" cy="231046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3" name="Group 12">
            <a:extLst>
              <a:ext uri="{FF2B5EF4-FFF2-40B4-BE49-F238E27FC236}">
                <a16:creationId xmlns:a16="http://schemas.microsoft.com/office/drawing/2014/main" id="{62B1B340-2618-ADDC-5712-0072DEDAE249}"/>
              </a:ext>
            </a:extLst>
          </p:cNvPr>
          <p:cNvGrpSpPr/>
          <p:nvPr/>
        </p:nvGrpSpPr>
        <p:grpSpPr>
          <a:xfrm>
            <a:off x="7322953" y="2819484"/>
            <a:ext cx="698348" cy="2557772"/>
            <a:chOff x="1286007" y="1264896"/>
            <a:chExt cx="698348" cy="2860261"/>
          </a:xfrm>
        </p:grpSpPr>
        <p:sp>
          <p:nvSpPr>
            <p:cNvPr id="14" name="Line 6">
              <a:extLst>
                <a:ext uri="{FF2B5EF4-FFF2-40B4-BE49-F238E27FC236}">
                  <a16:creationId xmlns:a16="http://schemas.microsoft.com/office/drawing/2014/main" id="{056ED41F-3D34-C7E1-C636-1A62225395B5}"/>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5" name="Line 7">
              <a:extLst>
                <a:ext uri="{FF2B5EF4-FFF2-40B4-BE49-F238E27FC236}">
                  <a16:creationId xmlns:a16="http://schemas.microsoft.com/office/drawing/2014/main" id="{03FF8314-55FE-B0D5-2472-0E3FF1DC3DEB}"/>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6" name="Line 8">
              <a:extLst>
                <a:ext uri="{FF2B5EF4-FFF2-40B4-BE49-F238E27FC236}">
                  <a16:creationId xmlns:a16="http://schemas.microsoft.com/office/drawing/2014/main" id="{E67F9780-2394-16DD-C7F1-F05171F29120}"/>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7" name="Line 9">
              <a:extLst>
                <a:ext uri="{FF2B5EF4-FFF2-40B4-BE49-F238E27FC236}">
                  <a16:creationId xmlns:a16="http://schemas.microsoft.com/office/drawing/2014/main" id="{B44B359F-AA07-2252-E14B-4684F32A0A3B}"/>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8" name="Line 10">
              <a:extLst>
                <a:ext uri="{FF2B5EF4-FFF2-40B4-BE49-F238E27FC236}">
                  <a16:creationId xmlns:a16="http://schemas.microsoft.com/office/drawing/2014/main" id="{25A1E781-2BB0-658A-19AC-A89754D73C34}"/>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0" name="Line 11">
              <a:extLst>
                <a:ext uri="{FF2B5EF4-FFF2-40B4-BE49-F238E27FC236}">
                  <a16:creationId xmlns:a16="http://schemas.microsoft.com/office/drawing/2014/main" id="{266A493A-3450-88D3-3F11-1165D6326181}"/>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24" name="TextBox 23">
              <a:extLst>
                <a:ext uri="{FF2B5EF4-FFF2-40B4-BE49-F238E27FC236}">
                  <a16:creationId xmlns:a16="http://schemas.microsoft.com/office/drawing/2014/main" id="{6CB3D20F-5834-AD0B-397A-2D5F806F3E19}"/>
                </a:ext>
              </a:extLst>
            </p:cNvPr>
            <p:cNvSpPr txBox="1"/>
            <p:nvPr/>
          </p:nvSpPr>
          <p:spPr>
            <a:xfrm rot="16200000">
              <a:off x="1029063" y="2584803"/>
              <a:ext cx="790887"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cs typeface="Arial" panose="020B0604020202020204" pitchFamily="34" charset="0"/>
                </a:rPr>
                <a:t>PFS、%</a:t>
              </a:r>
            </a:p>
          </p:txBody>
        </p:sp>
        <p:sp>
          <p:nvSpPr>
            <p:cNvPr id="25" name="TextBox 24">
              <a:extLst>
                <a:ext uri="{FF2B5EF4-FFF2-40B4-BE49-F238E27FC236}">
                  <a16:creationId xmlns:a16="http://schemas.microsoft.com/office/drawing/2014/main" id="{1130CF16-7020-7C6D-5D4F-B11D399D2953}"/>
                </a:ext>
              </a:extLst>
            </p:cNvPr>
            <p:cNvSpPr txBox="1"/>
            <p:nvPr/>
          </p:nvSpPr>
          <p:spPr>
            <a:xfrm>
              <a:off x="1503220" y="1264896"/>
              <a:ext cx="439543" cy="30975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100</a:t>
              </a:r>
            </a:p>
          </p:txBody>
        </p:sp>
        <p:sp>
          <p:nvSpPr>
            <p:cNvPr id="26" name="TextBox 25">
              <a:extLst>
                <a:ext uri="{FF2B5EF4-FFF2-40B4-BE49-F238E27FC236}">
                  <a16:creationId xmlns:a16="http://schemas.microsoft.com/office/drawing/2014/main" id="{A4531925-9570-92AE-2A2A-724627CC76A2}"/>
                </a:ext>
              </a:extLst>
            </p:cNvPr>
            <p:cNvSpPr txBox="1"/>
            <p:nvPr/>
          </p:nvSpPr>
          <p:spPr>
            <a:xfrm>
              <a:off x="1588179" y="1789037"/>
              <a:ext cx="354584" cy="30975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80</a:t>
              </a:r>
            </a:p>
          </p:txBody>
        </p:sp>
        <p:sp>
          <p:nvSpPr>
            <p:cNvPr id="27" name="TextBox 26">
              <a:extLst>
                <a:ext uri="{FF2B5EF4-FFF2-40B4-BE49-F238E27FC236}">
                  <a16:creationId xmlns:a16="http://schemas.microsoft.com/office/drawing/2014/main" id="{88B43E21-177D-F58E-85F4-0170B14A50BB}"/>
                </a:ext>
              </a:extLst>
            </p:cNvPr>
            <p:cNvSpPr txBox="1"/>
            <p:nvPr/>
          </p:nvSpPr>
          <p:spPr>
            <a:xfrm>
              <a:off x="1588179" y="2287567"/>
              <a:ext cx="354584" cy="30975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60</a:t>
              </a:r>
            </a:p>
          </p:txBody>
        </p:sp>
        <p:sp>
          <p:nvSpPr>
            <p:cNvPr id="28" name="TextBox 27">
              <a:extLst>
                <a:ext uri="{FF2B5EF4-FFF2-40B4-BE49-F238E27FC236}">
                  <a16:creationId xmlns:a16="http://schemas.microsoft.com/office/drawing/2014/main" id="{EE79421F-ED32-0324-DD0B-A13CD37D4EFA}"/>
                </a:ext>
              </a:extLst>
            </p:cNvPr>
            <p:cNvSpPr txBox="1"/>
            <p:nvPr/>
          </p:nvSpPr>
          <p:spPr>
            <a:xfrm>
              <a:off x="1588179" y="2802221"/>
              <a:ext cx="354584" cy="30975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40</a:t>
              </a:r>
            </a:p>
          </p:txBody>
        </p:sp>
        <p:sp>
          <p:nvSpPr>
            <p:cNvPr id="29" name="TextBox 28">
              <a:extLst>
                <a:ext uri="{FF2B5EF4-FFF2-40B4-BE49-F238E27FC236}">
                  <a16:creationId xmlns:a16="http://schemas.microsoft.com/office/drawing/2014/main" id="{D6B8FC92-53D1-14AA-16F6-0064A5A316E8}"/>
                </a:ext>
              </a:extLst>
            </p:cNvPr>
            <p:cNvSpPr txBox="1"/>
            <p:nvPr/>
          </p:nvSpPr>
          <p:spPr>
            <a:xfrm>
              <a:off x="1588179" y="3306122"/>
              <a:ext cx="354584" cy="30975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20</a:t>
              </a:r>
            </a:p>
          </p:txBody>
        </p:sp>
        <p:sp>
          <p:nvSpPr>
            <p:cNvPr id="30" name="TextBox 29">
              <a:extLst>
                <a:ext uri="{FF2B5EF4-FFF2-40B4-BE49-F238E27FC236}">
                  <a16:creationId xmlns:a16="http://schemas.microsoft.com/office/drawing/2014/main" id="{E9F3C981-86A1-6885-C29D-4737528E694B}"/>
                </a:ext>
              </a:extLst>
            </p:cNvPr>
            <p:cNvSpPr txBox="1"/>
            <p:nvPr/>
          </p:nvSpPr>
          <p:spPr>
            <a:xfrm>
              <a:off x="1673145" y="3815399"/>
              <a:ext cx="269626" cy="309758"/>
            </a:xfrm>
            <a:prstGeom prst="rect">
              <a:avLst/>
            </a:prstGeom>
            <a:noFill/>
          </p:spPr>
          <p:txBody>
            <a:bodyPr wrap="none" rtlCol="0" anchor="ctr" anchorCtr="0">
              <a:spAutoFit/>
            </a:bodyPr>
            <a:lstStyle/>
            <a:p>
              <a:pPr algn="r"/>
              <a:r>
                <a:rPr lang="ja-JP" sz="1200">
                  <a:solidFill>
                    <a:srgbClr val="4D4D4D"/>
                  </a:solidFill>
                  <a:cs typeface="Arial" panose="020B0604020202020204" pitchFamily="34" charset="0"/>
                </a:rPr>
                <a:t>0</a:t>
              </a:r>
            </a:p>
          </p:txBody>
        </p:sp>
      </p:grpSp>
      <p:grpSp>
        <p:nvGrpSpPr>
          <p:cNvPr id="31" name="Group 30">
            <a:extLst>
              <a:ext uri="{FF2B5EF4-FFF2-40B4-BE49-F238E27FC236}">
                <a16:creationId xmlns:a16="http://schemas.microsoft.com/office/drawing/2014/main" id="{D2AA2417-2DC8-32D8-33E4-4D1AA90BA702}"/>
              </a:ext>
            </a:extLst>
          </p:cNvPr>
          <p:cNvGrpSpPr/>
          <p:nvPr/>
        </p:nvGrpSpPr>
        <p:grpSpPr>
          <a:xfrm>
            <a:off x="7909014" y="5258097"/>
            <a:ext cx="3638451" cy="509377"/>
            <a:chOff x="1520552" y="4188565"/>
            <a:chExt cx="2413110" cy="509377"/>
          </a:xfrm>
        </p:grpSpPr>
        <p:sp>
          <p:nvSpPr>
            <p:cNvPr id="32" name="TextBox 31">
              <a:extLst>
                <a:ext uri="{FF2B5EF4-FFF2-40B4-BE49-F238E27FC236}">
                  <a16:creationId xmlns:a16="http://schemas.microsoft.com/office/drawing/2014/main" id="{DB4197F3-1E5C-90D8-7A25-4CD0E7E6C7CA}"/>
                </a:ext>
              </a:extLst>
            </p:cNvPr>
            <p:cNvSpPr txBox="1"/>
            <p:nvPr/>
          </p:nvSpPr>
          <p:spPr>
            <a:xfrm>
              <a:off x="2356606" y="4420943"/>
              <a:ext cx="736381"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latin typeface="Arial" panose="020B0604020202020204" pitchFamily="34" charset="0"/>
                  <a:ea typeface="MS Mincho"/>
                  <a:cs typeface="Arial" panose="020B0604020202020204" pitchFamily="34" charset="0"/>
                </a:rPr>
                <a:t>期間、月数</a:t>
              </a:r>
            </a:p>
          </p:txBody>
        </p:sp>
        <p:sp>
          <p:nvSpPr>
            <p:cNvPr id="33" name="Line 21">
              <a:extLst>
                <a:ext uri="{FF2B5EF4-FFF2-40B4-BE49-F238E27FC236}">
                  <a16:creationId xmlns:a16="http://schemas.microsoft.com/office/drawing/2014/main" id="{ED38B10E-1E46-ED1F-6DFF-F4C71372F078}"/>
                </a:ext>
              </a:extLst>
            </p:cNvPr>
            <p:cNvSpPr>
              <a:spLocks noChangeShapeType="1"/>
            </p:cNvSpPr>
            <p:nvPr/>
          </p:nvSpPr>
          <p:spPr bwMode="auto">
            <a:xfrm>
              <a:off x="3856317"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AD7D6830-E926-D52E-44BC-02E6D92B00A9}"/>
                </a:ext>
              </a:extLst>
            </p:cNvPr>
            <p:cNvSpPr txBox="1"/>
            <p:nvPr/>
          </p:nvSpPr>
          <p:spPr>
            <a:xfrm>
              <a:off x="3772750" y="4260565"/>
              <a:ext cx="16091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30</a:t>
              </a:r>
            </a:p>
          </p:txBody>
        </p:sp>
        <p:sp>
          <p:nvSpPr>
            <p:cNvPr id="35" name="Line 21">
              <a:extLst>
                <a:ext uri="{FF2B5EF4-FFF2-40B4-BE49-F238E27FC236}">
                  <a16:creationId xmlns:a16="http://schemas.microsoft.com/office/drawing/2014/main" id="{502FEB04-E260-C29D-F3D4-0DC024E73CB7}"/>
                </a:ext>
              </a:extLst>
            </p:cNvPr>
            <p:cNvSpPr>
              <a:spLocks noChangeShapeType="1"/>
            </p:cNvSpPr>
            <p:nvPr/>
          </p:nvSpPr>
          <p:spPr bwMode="auto">
            <a:xfrm>
              <a:off x="3480680"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5157D10B-6998-D12F-7664-41274AD61FAF}"/>
                </a:ext>
              </a:extLst>
            </p:cNvPr>
            <p:cNvSpPr txBox="1"/>
            <p:nvPr/>
          </p:nvSpPr>
          <p:spPr>
            <a:xfrm>
              <a:off x="3397112" y="4260565"/>
              <a:ext cx="160913"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25</a:t>
              </a:r>
            </a:p>
          </p:txBody>
        </p:sp>
        <p:sp>
          <p:nvSpPr>
            <p:cNvPr id="37" name="Line 21">
              <a:extLst>
                <a:ext uri="{FF2B5EF4-FFF2-40B4-BE49-F238E27FC236}">
                  <a16:creationId xmlns:a16="http://schemas.microsoft.com/office/drawing/2014/main" id="{298955C6-72E0-951B-C3FA-273912CBBAAF}"/>
                </a:ext>
              </a:extLst>
            </p:cNvPr>
            <p:cNvSpPr>
              <a:spLocks noChangeShapeType="1"/>
            </p:cNvSpPr>
            <p:nvPr/>
          </p:nvSpPr>
          <p:spPr bwMode="auto">
            <a:xfrm>
              <a:off x="310504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C94868CE-AD0B-257B-5C21-89F66D1EC8FF}"/>
                </a:ext>
              </a:extLst>
            </p:cNvPr>
            <p:cNvSpPr txBox="1"/>
            <p:nvPr/>
          </p:nvSpPr>
          <p:spPr>
            <a:xfrm>
              <a:off x="3021475" y="4260565"/>
              <a:ext cx="16091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20</a:t>
              </a:r>
            </a:p>
          </p:txBody>
        </p:sp>
        <p:sp>
          <p:nvSpPr>
            <p:cNvPr id="39" name="Line 21">
              <a:extLst>
                <a:ext uri="{FF2B5EF4-FFF2-40B4-BE49-F238E27FC236}">
                  <a16:creationId xmlns:a16="http://schemas.microsoft.com/office/drawing/2014/main" id="{3B0864B2-0FF7-F13C-B276-BA64E9778827}"/>
                </a:ext>
              </a:extLst>
            </p:cNvPr>
            <p:cNvSpPr>
              <a:spLocks noChangeShapeType="1"/>
            </p:cNvSpPr>
            <p:nvPr/>
          </p:nvSpPr>
          <p:spPr bwMode="auto">
            <a:xfrm>
              <a:off x="2729406"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4FD6A524-D873-2B87-5A67-E26E7F1310FF}"/>
                </a:ext>
              </a:extLst>
            </p:cNvPr>
            <p:cNvSpPr txBox="1"/>
            <p:nvPr/>
          </p:nvSpPr>
          <p:spPr>
            <a:xfrm>
              <a:off x="2645838" y="4260565"/>
              <a:ext cx="16091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15</a:t>
              </a:r>
            </a:p>
          </p:txBody>
        </p:sp>
        <p:sp>
          <p:nvSpPr>
            <p:cNvPr id="41" name="Line 21">
              <a:extLst>
                <a:ext uri="{FF2B5EF4-FFF2-40B4-BE49-F238E27FC236}">
                  <a16:creationId xmlns:a16="http://schemas.microsoft.com/office/drawing/2014/main" id="{E6E00AB2-3BD2-861E-7249-E0A1C4141449}"/>
                </a:ext>
              </a:extLst>
            </p:cNvPr>
            <p:cNvSpPr>
              <a:spLocks noChangeShapeType="1"/>
            </p:cNvSpPr>
            <p:nvPr/>
          </p:nvSpPr>
          <p:spPr bwMode="auto">
            <a:xfrm>
              <a:off x="2353769"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9017EFD9-67C2-6E48-5C24-7E9926B984AB}"/>
                </a:ext>
              </a:extLst>
            </p:cNvPr>
            <p:cNvSpPr txBox="1"/>
            <p:nvPr/>
          </p:nvSpPr>
          <p:spPr>
            <a:xfrm>
              <a:off x="2270201" y="4260565"/>
              <a:ext cx="16091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10</a:t>
              </a:r>
            </a:p>
          </p:txBody>
        </p:sp>
        <p:sp>
          <p:nvSpPr>
            <p:cNvPr id="43" name="Line 21">
              <a:extLst>
                <a:ext uri="{FF2B5EF4-FFF2-40B4-BE49-F238E27FC236}">
                  <a16:creationId xmlns:a16="http://schemas.microsoft.com/office/drawing/2014/main" id="{6704E4F7-3843-CD90-3B3D-82F51B7935E9}"/>
                </a:ext>
              </a:extLst>
            </p:cNvPr>
            <p:cNvSpPr>
              <a:spLocks noChangeShapeType="1"/>
            </p:cNvSpPr>
            <p:nvPr/>
          </p:nvSpPr>
          <p:spPr bwMode="auto">
            <a:xfrm>
              <a:off x="1978132"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9FAC4DE0-E8E6-DCFC-FEDF-DDEDD03FCAF1}"/>
                </a:ext>
              </a:extLst>
            </p:cNvPr>
            <p:cNvSpPr txBox="1"/>
            <p:nvPr/>
          </p:nvSpPr>
          <p:spPr>
            <a:xfrm>
              <a:off x="1922737" y="4260565"/>
              <a:ext cx="104565"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5</a:t>
              </a:r>
            </a:p>
          </p:txBody>
        </p:sp>
        <p:sp>
          <p:nvSpPr>
            <p:cNvPr id="45" name="Line 21">
              <a:extLst>
                <a:ext uri="{FF2B5EF4-FFF2-40B4-BE49-F238E27FC236}">
                  <a16:creationId xmlns:a16="http://schemas.microsoft.com/office/drawing/2014/main" id="{3DA6FBC1-7B94-4188-51DF-C17E59813997}"/>
                </a:ext>
              </a:extLst>
            </p:cNvPr>
            <p:cNvSpPr>
              <a:spLocks noChangeShapeType="1"/>
            </p:cNvSpPr>
            <p:nvPr/>
          </p:nvSpPr>
          <p:spPr bwMode="auto">
            <a:xfrm>
              <a:off x="1599383" y="418856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28C16456-31D5-D1F4-EBC0-4CCD87A7F59B}"/>
                </a:ext>
              </a:extLst>
            </p:cNvPr>
            <p:cNvSpPr txBox="1"/>
            <p:nvPr/>
          </p:nvSpPr>
          <p:spPr>
            <a:xfrm>
              <a:off x="1520552" y="4260565"/>
              <a:ext cx="15766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grpSp>
      <p:sp>
        <p:nvSpPr>
          <p:cNvPr id="47" name="TextBox 46">
            <a:extLst>
              <a:ext uri="{FF2B5EF4-FFF2-40B4-BE49-F238E27FC236}">
                <a16:creationId xmlns:a16="http://schemas.microsoft.com/office/drawing/2014/main" id="{36F90DAE-E020-FB2F-F2A6-38B35AA6AF46}"/>
              </a:ext>
            </a:extLst>
          </p:cNvPr>
          <p:cNvSpPr txBox="1"/>
          <p:nvPr/>
        </p:nvSpPr>
        <p:spPr>
          <a:xfrm>
            <a:off x="6906732" y="5352284"/>
            <a:ext cx="917239" cy="461665"/>
          </a:xfrm>
          <a:prstGeom prst="rect">
            <a:avLst/>
          </a:prstGeom>
          <a:noFill/>
        </p:spPr>
        <p:txBody>
          <a:bodyPr wrap="none" rtlCol="0">
            <a:spAutoFit/>
          </a:bodyPr>
          <a:lstStyle/>
          <a:p>
            <a:pPr algn="r"/>
            <a:r>
              <a:rPr lang="ja-JP" sz="1200" dirty="0"/>
              <a:t>リスク有患者数</a:t>
            </a:r>
          </a:p>
          <a:p>
            <a:pPr algn="r"/>
            <a:r>
              <a:rPr lang="ja-JP" sz="1200" dirty="0"/>
              <a:t>(打ち切り時点)</a:t>
            </a:r>
          </a:p>
        </p:txBody>
      </p:sp>
      <p:grpSp>
        <p:nvGrpSpPr>
          <p:cNvPr id="48" name="Group 47">
            <a:extLst>
              <a:ext uri="{FF2B5EF4-FFF2-40B4-BE49-F238E27FC236}">
                <a16:creationId xmlns:a16="http://schemas.microsoft.com/office/drawing/2014/main" id="{810F6523-DA7C-4B8B-68BF-6F209AB16A4E}"/>
              </a:ext>
            </a:extLst>
          </p:cNvPr>
          <p:cNvGrpSpPr/>
          <p:nvPr/>
        </p:nvGrpSpPr>
        <p:grpSpPr>
          <a:xfrm>
            <a:off x="7770308" y="5767528"/>
            <a:ext cx="3870932" cy="257369"/>
            <a:chOff x="7818206" y="6039119"/>
            <a:chExt cx="3870932" cy="257369"/>
          </a:xfrm>
        </p:grpSpPr>
        <p:sp>
          <p:nvSpPr>
            <p:cNvPr id="49" name="TextBox 48">
              <a:extLst>
                <a:ext uri="{FF2B5EF4-FFF2-40B4-BE49-F238E27FC236}">
                  <a16:creationId xmlns:a16="http://schemas.microsoft.com/office/drawing/2014/main" id="{9F10C719-B680-10CE-7459-2FDD63958338}"/>
                </a:ext>
              </a:extLst>
            </p:cNvPr>
            <p:cNvSpPr txBox="1"/>
            <p:nvPr/>
          </p:nvSpPr>
          <p:spPr>
            <a:xfrm>
              <a:off x="11258965" y="6039119"/>
              <a:ext cx="430173" cy="257369"/>
            </a:xfrm>
            <a:prstGeom prst="rect">
              <a:avLst/>
            </a:prstGeom>
            <a:noFill/>
          </p:spPr>
          <p:txBody>
            <a:bodyPr wrap="none" lIns="36000" tIns="36000" rIns="36000" bIns="36000" rtlCol="0" anchor="ctr"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8(53)</a:t>
              </a:r>
            </a:p>
          </p:txBody>
        </p:sp>
        <p:sp>
          <p:nvSpPr>
            <p:cNvPr id="50" name="TextBox 49">
              <a:extLst>
                <a:ext uri="{FF2B5EF4-FFF2-40B4-BE49-F238E27FC236}">
                  <a16:creationId xmlns:a16="http://schemas.microsoft.com/office/drawing/2014/main" id="{B8824140-2D02-F580-EDAE-971A857C82A8}"/>
                </a:ext>
              </a:extLst>
            </p:cNvPr>
            <p:cNvSpPr txBox="1"/>
            <p:nvPr/>
          </p:nvSpPr>
          <p:spPr>
            <a:xfrm>
              <a:off x="10650106" y="6039119"/>
              <a:ext cx="515132" cy="257369"/>
            </a:xfrm>
            <a:prstGeom prst="rect">
              <a:avLst/>
            </a:prstGeom>
            <a:noFill/>
          </p:spPr>
          <p:txBody>
            <a:bodyPr wrap="none" lIns="36000" tIns="36000" rIns="36000" bIns="36000" rtlCol="0" anchor="ctr"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18(48)</a:t>
              </a:r>
            </a:p>
          </p:txBody>
        </p:sp>
        <p:sp>
          <p:nvSpPr>
            <p:cNvPr id="51" name="TextBox 50">
              <a:extLst>
                <a:ext uri="{FF2B5EF4-FFF2-40B4-BE49-F238E27FC236}">
                  <a16:creationId xmlns:a16="http://schemas.microsoft.com/office/drawing/2014/main" id="{2BBBDDF7-157A-B760-8CD5-8ED32F09E11B}"/>
                </a:ext>
              </a:extLst>
            </p:cNvPr>
            <p:cNvSpPr txBox="1"/>
            <p:nvPr/>
          </p:nvSpPr>
          <p:spPr>
            <a:xfrm>
              <a:off x="10083725" y="6039119"/>
              <a:ext cx="515132" cy="257369"/>
            </a:xfrm>
            <a:prstGeom prst="rect">
              <a:avLst/>
            </a:prstGeom>
            <a:noFill/>
          </p:spPr>
          <p:txBody>
            <a:bodyPr wrap="none" lIns="36000" tIns="36000" rIns="36000" bIns="36000" rtlCol="0" anchor="ctr"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31(45)</a:t>
              </a:r>
            </a:p>
          </p:txBody>
        </p:sp>
        <p:sp>
          <p:nvSpPr>
            <p:cNvPr id="52" name="TextBox 51">
              <a:extLst>
                <a:ext uri="{FF2B5EF4-FFF2-40B4-BE49-F238E27FC236}">
                  <a16:creationId xmlns:a16="http://schemas.microsoft.com/office/drawing/2014/main" id="{50C90D1C-0BB5-A561-5A15-B02BA22DF74E}"/>
                </a:ext>
              </a:extLst>
            </p:cNvPr>
            <p:cNvSpPr txBox="1"/>
            <p:nvPr/>
          </p:nvSpPr>
          <p:spPr>
            <a:xfrm>
              <a:off x="9517345" y="6039119"/>
              <a:ext cx="515132" cy="257369"/>
            </a:xfrm>
            <a:prstGeom prst="rect">
              <a:avLst/>
            </a:prstGeom>
            <a:noFill/>
          </p:spPr>
          <p:txBody>
            <a:bodyPr wrap="none" lIns="36000" tIns="36000" rIns="36000" bIns="36000" rtlCol="0" anchor="ctr"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67(34)</a:t>
              </a:r>
            </a:p>
          </p:txBody>
        </p:sp>
        <p:sp>
          <p:nvSpPr>
            <p:cNvPr id="53" name="TextBox 52">
              <a:extLst>
                <a:ext uri="{FF2B5EF4-FFF2-40B4-BE49-F238E27FC236}">
                  <a16:creationId xmlns:a16="http://schemas.microsoft.com/office/drawing/2014/main" id="{907E0D99-A406-F7AB-3B00-2BB1888D87FB}"/>
                </a:ext>
              </a:extLst>
            </p:cNvPr>
            <p:cNvSpPr txBox="1"/>
            <p:nvPr/>
          </p:nvSpPr>
          <p:spPr>
            <a:xfrm>
              <a:off x="8914194" y="6039119"/>
              <a:ext cx="588678" cy="257369"/>
            </a:xfrm>
            <a:prstGeom prst="rect">
              <a:avLst/>
            </a:prstGeom>
            <a:noFill/>
          </p:spPr>
          <p:txBody>
            <a:bodyPr wrap="none" lIns="36000" tIns="36000" rIns="36000" bIns="36000" rtlCol="0" anchor="ctr"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117(24)</a:t>
              </a:r>
            </a:p>
          </p:txBody>
        </p:sp>
        <p:sp>
          <p:nvSpPr>
            <p:cNvPr id="54" name="TextBox 53">
              <a:extLst>
                <a:ext uri="{FF2B5EF4-FFF2-40B4-BE49-F238E27FC236}">
                  <a16:creationId xmlns:a16="http://schemas.microsoft.com/office/drawing/2014/main" id="{9300059E-7352-4BBD-5929-83D766EB2A18}"/>
                </a:ext>
              </a:extLst>
            </p:cNvPr>
            <p:cNvSpPr txBox="1"/>
            <p:nvPr/>
          </p:nvSpPr>
          <p:spPr>
            <a:xfrm>
              <a:off x="8384586" y="6039119"/>
              <a:ext cx="515132" cy="257369"/>
            </a:xfrm>
            <a:prstGeom prst="rect">
              <a:avLst/>
            </a:prstGeom>
            <a:noFill/>
          </p:spPr>
          <p:txBody>
            <a:bodyPr wrap="none" lIns="36000" tIns="36000" rIns="36000" bIns="36000" rtlCol="0" anchor="ctr"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183(5)</a:t>
              </a:r>
            </a:p>
          </p:txBody>
        </p:sp>
        <p:sp>
          <p:nvSpPr>
            <p:cNvPr id="55" name="TextBox 54">
              <a:extLst>
                <a:ext uri="{FF2B5EF4-FFF2-40B4-BE49-F238E27FC236}">
                  <a16:creationId xmlns:a16="http://schemas.microsoft.com/office/drawing/2014/main" id="{5DDF5912-B74C-C816-E9B4-4D65D9F9BE10}"/>
                </a:ext>
              </a:extLst>
            </p:cNvPr>
            <p:cNvSpPr txBox="1"/>
            <p:nvPr/>
          </p:nvSpPr>
          <p:spPr>
            <a:xfrm>
              <a:off x="7818206" y="6039119"/>
              <a:ext cx="515132" cy="257369"/>
            </a:xfrm>
            <a:prstGeom prst="rect">
              <a:avLst/>
            </a:prstGeom>
            <a:noFill/>
          </p:spPr>
          <p:txBody>
            <a:bodyPr wrap="none" lIns="36000" tIns="36000" rIns="36000" bIns="36000" rtlCol="0" anchor="ctr"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217(0)</a:t>
              </a:r>
            </a:p>
          </p:txBody>
        </p:sp>
      </p:grpSp>
      <p:grpSp>
        <p:nvGrpSpPr>
          <p:cNvPr id="56" name="Group 55">
            <a:extLst>
              <a:ext uri="{FF2B5EF4-FFF2-40B4-BE49-F238E27FC236}">
                <a16:creationId xmlns:a16="http://schemas.microsoft.com/office/drawing/2014/main" id="{540366A6-EE99-999A-BD9C-B58C9E226401}"/>
              </a:ext>
            </a:extLst>
          </p:cNvPr>
          <p:cNvGrpSpPr/>
          <p:nvPr/>
        </p:nvGrpSpPr>
        <p:grpSpPr>
          <a:xfrm>
            <a:off x="7770308" y="6000840"/>
            <a:ext cx="3913413" cy="257369"/>
            <a:chOff x="7818205" y="6039119"/>
            <a:chExt cx="3913413" cy="257369"/>
          </a:xfrm>
        </p:grpSpPr>
        <p:sp>
          <p:nvSpPr>
            <p:cNvPr id="57" name="TextBox 56">
              <a:extLst>
                <a:ext uri="{FF2B5EF4-FFF2-40B4-BE49-F238E27FC236}">
                  <a16:creationId xmlns:a16="http://schemas.microsoft.com/office/drawing/2014/main" id="{14A8B328-8D00-7E3E-0A8D-A3F9531AFA1A}"/>
                </a:ext>
              </a:extLst>
            </p:cNvPr>
            <p:cNvSpPr txBox="1"/>
            <p:nvPr/>
          </p:nvSpPr>
          <p:spPr>
            <a:xfrm>
              <a:off x="11216485" y="6039119"/>
              <a:ext cx="515133" cy="257369"/>
            </a:xfrm>
            <a:prstGeom prst="rect">
              <a:avLst/>
            </a:prstGeom>
            <a:noFill/>
          </p:spPr>
          <p:txBody>
            <a:bodyPr wrap="none" lIns="36000" tIns="36000" rIns="36000" bIns="36000" rtlCol="0" anchor="ctr"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20(55)</a:t>
              </a:r>
            </a:p>
          </p:txBody>
        </p:sp>
        <p:sp>
          <p:nvSpPr>
            <p:cNvPr id="58" name="TextBox 57">
              <a:extLst>
                <a:ext uri="{FF2B5EF4-FFF2-40B4-BE49-F238E27FC236}">
                  <a16:creationId xmlns:a16="http://schemas.microsoft.com/office/drawing/2014/main" id="{BE62638F-495E-E706-4C17-3B0CB608C1D8}"/>
                </a:ext>
              </a:extLst>
            </p:cNvPr>
            <p:cNvSpPr txBox="1"/>
            <p:nvPr/>
          </p:nvSpPr>
          <p:spPr>
            <a:xfrm>
              <a:off x="10650105" y="6039119"/>
              <a:ext cx="515133" cy="257369"/>
            </a:xfrm>
            <a:prstGeom prst="rect">
              <a:avLst/>
            </a:prstGeom>
            <a:noFill/>
          </p:spPr>
          <p:txBody>
            <a:bodyPr wrap="none" lIns="36000" tIns="36000" rIns="36000" bIns="36000" rtlCol="0" anchor="ctr"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30(49)</a:t>
              </a:r>
            </a:p>
          </p:txBody>
        </p:sp>
        <p:sp>
          <p:nvSpPr>
            <p:cNvPr id="59" name="TextBox 58">
              <a:extLst>
                <a:ext uri="{FF2B5EF4-FFF2-40B4-BE49-F238E27FC236}">
                  <a16:creationId xmlns:a16="http://schemas.microsoft.com/office/drawing/2014/main" id="{76B7836B-3B6C-2FE2-DFE4-7E95006A2279}"/>
                </a:ext>
              </a:extLst>
            </p:cNvPr>
            <p:cNvSpPr txBox="1"/>
            <p:nvPr/>
          </p:nvSpPr>
          <p:spPr>
            <a:xfrm>
              <a:off x="10083724" y="6039119"/>
              <a:ext cx="515133" cy="257369"/>
            </a:xfrm>
            <a:prstGeom prst="rect">
              <a:avLst/>
            </a:prstGeom>
            <a:noFill/>
          </p:spPr>
          <p:txBody>
            <a:bodyPr wrap="none" lIns="36000" tIns="36000" rIns="36000" bIns="36000" rtlCol="0" anchor="ctr"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43(43)</a:t>
              </a:r>
            </a:p>
          </p:txBody>
        </p:sp>
        <p:sp>
          <p:nvSpPr>
            <p:cNvPr id="60" name="TextBox 59">
              <a:extLst>
                <a:ext uri="{FF2B5EF4-FFF2-40B4-BE49-F238E27FC236}">
                  <a16:creationId xmlns:a16="http://schemas.microsoft.com/office/drawing/2014/main" id="{2CCC0E16-CD95-2962-0A1D-25FF3634569F}"/>
                </a:ext>
              </a:extLst>
            </p:cNvPr>
            <p:cNvSpPr txBox="1"/>
            <p:nvPr/>
          </p:nvSpPr>
          <p:spPr>
            <a:xfrm>
              <a:off x="9517344" y="6039119"/>
              <a:ext cx="515133" cy="257369"/>
            </a:xfrm>
            <a:prstGeom prst="rect">
              <a:avLst/>
            </a:prstGeom>
            <a:noFill/>
          </p:spPr>
          <p:txBody>
            <a:bodyPr wrap="none" lIns="36000" tIns="36000" rIns="36000" bIns="36000" rtlCol="0" anchor="ctr"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73(38)</a:t>
              </a:r>
            </a:p>
          </p:txBody>
        </p:sp>
        <p:sp>
          <p:nvSpPr>
            <p:cNvPr id="61" name="TextBox 60">
              <a:extLst>
                <a:ext uri="{FF2B5EF4-FFF2-40B4-BE49-F238E27FC236}">
                  <a16:creationId xmlns:a16="http://schemas.microsoft.com/office/drawing/2014/main" id="{06304509-2C81-EF87-F84B-13186DF09AFF}"/>
                </a:ext>
              </a:extLst>
            </p:cNvPr>
            <p:cNvSpPr txBox="1"/>
            <p:nvPr/>
          </p:nvSpPr>
          <p:spPr>
            <a:xfrm>
              <a:off x="8914192" y="6039119"/>
              <a:ext cx="588678" cy="257369"/>
            </a:xfrm>
            <a:prstGeom prst="rect">
              <a:avLst/>
            </a:prstGeom>
            <a:noFill/>
          </p:spPr>
          <p:txBody>
            <a:bodyPr wrap="none" lIns="36000" tIns="36000" rIns="36000" bIns="36000" rtlCol="0" anchor="ctr"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114(28)</a:t>
              </a:r>
            </a:p>
          </p:txBody>
        </p:sp>
        <p:sp>
          <p:nvSpPr>
            <p:cNvPr id="62" name="TextBox 61">
              <a:extLst>
                <a:ext uri="{FF2B5EF4-FFF2-40B4-BE49-F238E27FC236}">
                  <a16:creationId xmlns:a16="http://schemas.microsoft.com/office/drawing/2014/main" id="{C2896DC0-0050-3E14-4EB7-0C71DCA84CB6}"/>
                </a:ext>
              </a:extLst>
            </p:cNvPr>
            <p:cNvSpPr txBox="1"/>
            <p:nvPr/>
          </p:nvSpPr>
          <p:spPr>
            <a:xfrm>
              <a:off x="8384585" y="6039119"/>
              <a:ext cx="515133" cy="257369"/>
            </a:xfrm>
            <a:prstGeom prst="rect">
              <a:avLst/>
            </a:prstGeom>
            <a:noFill/>
          </p:spPr>
          <p:txBody>
            <a:bodyPr wrap="none" lIns="36000" tIns="36000" rIns="36000" bIns="36000" rtlCol="0" anchor="ctr"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181(7)</a:t>
              </a:r>
            </a:p>
          </p:txBody>
        </p:sp>
        <p:sp>
          <p:nvSpPr>
            <p:cNvPr id="63" name="TextBox 62">
              <a:extLst>
                <a:ext uri="{FF2B5EF4-FFF2-40B4-BE49-F238E27FC236}">
                  <a16:creationId xmlns:a16="http://schemas.microsoft.com/office/drawing/2014/main" id="{A7B04F03-E372-7161-97EB-4BBCFD9B01A6}"/>
                </a:ext>
              </a:extLst>
            </p:cNvPr>
            <p:cNvSpPr txBox="1"/>
            <p:nvPr/>
          </p:nvSpPr>
          <p:spPr>
            <a:xfrm>
              <a:off x="7818205" y="6039119"/>
              <a:ext cx="515133" cy="257369"/>
            </a:xfrm>
            <a:prstGeom prst="rect">
              <a:avLst/>
            </a:prstGeom>
            <a:noFill/>
          </p:spPr>
          <p:txBody>
            <a:bodyPr wrap="none" lIns="36000" tIns="36000" rIns="36000" bIns="36000" rtlCol="0" anchor="ctr"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218(0)</a:t>
              </a:r>
            </a:p>
          </p:txBody>
        </p:sp>
      </p:grpSp>
      <p:sp>
        <p:nvSpPr>
          <p:cNvPr id="64" name="TextBox 63">
            <a:extLst>
              <a:ext uri="{FF2B5EF4-FFF2-40B4-BE49-F238E27FC236}">
                <a16:creationId xmlns:a16="http://schemas.microsoft.com/office/drawing/2014/main" id="{F345C427-05C3-90A2-AB6C-D8494CCE011D}"/>
              </a:ext>
            </a:extLst>
          </p:cNvPr>
          <p:cNvSpPr txBox="1"/>
          <p:nvPr/>
        </p:nvSpPr>
        <p:spPr>
          <a:xfrm>
            <a:off x="5695907" y="5757713"/>
            <a:ext cx="2119491" cy="276999"/>
          </a:xfrm>
          <a:prstGeom prst="rect">
            <a:avLst/>
          </a:prstGeom>
          <a:noFill/>
        </p:spPr>
        <p:txBody>
          <a:bodyPr wrap="none" rtlCol="0">
            <a:spAutoFit/>
          </a:bodyPr>
          <a:lstStyle/>
          <a:p>
            <a:pPr algn="r"/>
            <a:r>
              <a:rPr lang="ja-JP" sz="1200">
                <a:solidFill>
                  <a:schemeClr val="accent2"/>
                </a:solidFill>
              </a:rPr>
              <a:t>mFOLFOX6 + パニツムマブ</a:t>
            </a:r>
          </a:p>
        </p:txBody>
      </p:sp>
      <p:sp>
        <p:nvSpPr>
          <p:cNvPr id="65" name="TextBox 64">
            <a:extLst>
              <a:ext uri="{FF2B5EF4-FFF2-40B4-BE49-F238E27FC236}">
                <a16:creationId xmlns:a16="http://schemas.microsoft.com/office/drawing/2014/main" id="{AEC14B0B-A158-C483-4C04-81410DFB8AAE}"/>
              </a:ext>
            </a:extLst>
          </p:cNvPr>
          <p:cNvSpPr txBox="1"/>
          <p:nvPr/>
        </p:nvSpPr>
        <p:spPr>
          <a:xfrm>
            <a:off x="5583697" y="5991025"/>
            <a:ext cx="2231701" cy="276999"/>
          </a:xfrm>
          <a:prstGeom prst="rect">
            <a:avLst/>
          </a:prstGeom>
          <a:noFill/>
        </p:spPr>
        <p:txBody>
          <a:bodyPr wrap="none" rtlCol="0">
            <a:spAutoFit/>
          </a:bodyPr>
          <a:lstStyle/>
          <a:p>
            <a:pPr algn="r"/>
            <a:r>
              <a:rPr lang="ja-JP" sz="1200">
                <a:solidFill>
                  <a:srgbClr val="B60D27"/>
                </a:solidFill>
              </a:rPr>
              <a:t>mFOLFOXIRI + パニツムマブ</a:t>
            </a:r>
          </a:p>
        </p:txBody>
      </p:sp>
      <p:grpSp>
        <p:nvGrpSpPr>
          <p:cNvPr id="66" name="Group 65">
            <a:extLst>
              <a:ext uri="{FF2B5EF4-FFF2-40B4-BE49-F238E27FC236}">
                <a16:creationId xmlns:a16="http://schemas.microsoft.com/office/drawing/2014/main" id="{2681E82B-0F42-A7D1-76C9-8E3DFA074237}"/>
              </a:ext>
            </a:extLst>
          </p:cNvPr>
          <p:cNvGrpSpPr/>
          <p:nvPr/>
        </p:nvGrpSpPr>
        <p:grpSpPr>
          <a:xfrm>
            <a:off x="8032383" y="2964780"/>
            <a:ext cx="3426493" cy="1831809"/>
            <a:chOff x="3952875" y="2266949"/>
            <a:chExt cx="4283887" cy="2324395"/>
          </a:xfrm>
        </p:grpSpPr>
        <p:sp>
          <p:nvSpPr>
            <p:cNvPr id="67" name="Freeform: Shape 76">
              <a:extLst>
                <a:ext uri="{FF2B5EF4-FFF2-40B4-BE49-F238E27FC236}">
                  <a16:creationId xmlns:a16="http://schemas.microsoft.com/office/drawing/2014/main" id="{EA3CBCDF-16E0-58BB-1EF2-1DD08A8BFB67}"/>
                </a:ext>
              </a:extLst>
            </p:cNvPr>
            <p:cNvSpPr/>
            <p:nvPr/>
          </p:nvSpPr>
          <p:spPr>
            <a:xfrm>
              <a:off x="3952875" y="2266949"/>
              <a:ext cx="4283887" cy="2279865"/>
            </a:xfrm>
            <a:custGeom>
              <a:avLst/>
              <a:gdLst>
                <a:gd name="connsiteX0" fmla="*/ 4283888 w 4283887"/>
                <a:gd name="connsiteY0" fmla="*/ 2279866 h 2279865"/>
                <a:gd name="connsiteX1" fmla="*/ 3840651 w 4283887"/>
                <a:gd name="connsiteY1" fmla="*/ 2279866 h 2279865"/>
                <a:gd name="connsiteX2" fmla="*/ 3840651 w 4283887"/>
                <a:gd name="connsiteY2" fmla="*/ 2253939 h 2279865"/>
                <a:gd name="connsiteX3" fmla="*/ 3718055 w 4283887"/>
                <a:gd name="connsiteY3" fmla="*/ 2253939 h 2279865"/>
                <a:gd name="connsiteX4" fmla="*/ 3718055 w 4283887"/>
                <a:gd name="connsiteY4" fmla="*/ 2232717 h 2279865"/>
                <a:gd name="connsiteX5" fmla="*/ 3637893 w 4283887"/>
                <a:gd name="connsiteY5" fmla="*/ 2232717 h 2279865"/>
                <a:gd name="connsiteX6" fmla="*/ 3637893 w 4283887"/>
                <a:gd name="connsiteY6" fmla="*/ 2209143 h 2279865"/>
                <a:gd name="connsiteX7" fmla="*/ 3611956 w 4283887"/>
                <a:gd name="connsiteY7" fmla="*/ 2209143 h 2279865"/>
                <a:gd name="connsiteX8" fmla="*/ 3611956 w 4283887"/>
                <a:gd name="connsiteY8" fmla="*/ 2173777 h 2279865"/>
                <a:gd name="connsiteX9" fmla="*/ 3357325 w 4283887"/>
                <a:gd name="connsiteY9" fmla="*/ 2173777 h 2279865"/>
                <a:gd name="connsiteX10" fmla="*/ 3357325 w 4283887"/>
                <a:gd name="connsiteY10" fmla="*/ 2159632 h 2279865"/>
                <a:gd name="connsiteX11" fmla="*/ 3267732 w 4283887"/>
                <a:gd name="connsiteY11" fmla="*/ 2159632 h 2279865"/>
                <a:gd name="connsiteX12" fmla="*/ 3267732 w 4283887"/>
                <a:gd name="connsiteY12" fmla="*/ 2121903 h 2279865"/>
                <a:gd name="connsiteX13" fmla="*/ 3206439 w 4283887"/>
                <a:gd name="connsiteY13" fmla="*/ 2121903 h 2279865"/>
                <a:gd name="connsiteX14" fmla="*/ 3206439 w 4283887"/>
                <a:gd name="connsiteY14" fmla="*/ 2093614 h 2279865"/>
                <a:gd name="connsiteX15" fmla="*/ 3152213 w 4283887"/>
                <a:gd name="connsiteY15" fmla="*/ 2093614 h 2279865"/>
                <a:gd name="connsiteX16" fmla="*/ 3152213 w 4283887"/>
                <a:gd name="connsiteY16" fmla="*/ 2077107 h 2279865"/>
                <a:gd name="connsiteX17" fmla="*/ 2956522 w 4283887"/>
                <a:gd name="connsiteY17" fmla="*/ 2077107 h 2279865"/>
                <a:gd name="connsiteX18" fmla="*/ 2956522 w 4283887"/>
                <a:gd name="connsiteY18" fmla="*/ 2041741 h 2279865"/>
                <a:gd name="connsiteX19" fmla="*/ 2789130 w 4283887"/>
                <a:gd name="connsiteY19" fmla="*/ 2041741 h 2279865"/>
                <a:gd name="connsiteX20" fmla="*/ 2789130 w 4283887"/>
                <a:gd name="connsiteY20" fmla="*/ 1985162 h 2279865"/>
                <a:gd name="connsiteX21" fmla="*/ 2657094 w 4283887"/>
                <a:gd name="connsiteY21" fmla="*/ 1985162 h 2279865"/>
                <a:gd name="connsiteX22" fmla="*/ 2657094 w 4283887"/>
                <a:gd name="connsiteY22" fmla="*/ 1952149 h 2279865"/>
                <a:gd name="connsiteX23" fmla="*/ 2631167 w 4283887"/>
                <a:gd name="connsiteY23" fmla="*/ 1952149 h 2279865"/>
                <a:gd name="connsiteX24" fmla="*/ 2631167 w 4283887"/>
                <a:gd name="connsiteY24" fmla="*/ 1921507 h 2279865"/>
                <a:gd name="connsiteX25" fmla="*/ 2619375 w 4283887"/>
                <a:gd name="connsiteY25" fmla="*/ 1921507 h 2279865"/>
                <a:gd name="connsiteX26" fmla="*/ 2619375 w 4283887"/>
                <a:gd name="connsiteY26" fmla="*/ 1895570 h 2279865"/>
                <a:gd name="connsiteX27" fmla="*/ 2525068 w 4283887"/>
                <a:gd name="connsiteY27" fmla="*/ 1895570 h 2279865"/>
                <a:gd name="connsiteX28" fmla="*/ 2525068 w 4283887"/>
                <a:gd name="connsiteY28" fmla="*/ 1883778 h 2279865"/>
                <a:gd name="connsiteX29" fmla="*/ 2468480 w 4283887"/>
                <a:gd name="connsiteY29" fmla="*/ 1883778 h 2279865"/>
                <a:gd name="connsiteX30" fmla="*/ 2468480 w 4283887"/>
                <a:gd name="connsiteY30" fmla="*/ 1850774 h 2279865"/>
                <a:gd name="connsiteX31" fmla="*/ 2426046 w 4283887"/>
                <a:gd name="connsiteY31" fmla="*/ 1850774 h 2279865"/>
                <a:gd name="connsiteX32" fmla="*/ 2426046 w 4283887"/>
                <a:gd name="connsiteY32" fmla="*/ 1808331 h 2279865"/>
                <a:gd name="connsiteX33" fmla="*/ 2381250 w 4283887"/>
                <a:gd name="connsiteY33" fmla="*/ 1808331 h 2279865"/>
                <a:gd name="connsiteX34" fmla="*/ 2381250 w 4283887"/>
                <a:gd name="connsiteY34" fmla="*/ 1784757 h 2279865"/>
                <a:gd name="connsiteX35" fmla="*/ 2355313 w 4283887"/>
                <a:gd name="connsiteY35" fmla="*/ 1784757 h 2279865"/>
                <a:gd name="connsiteX36" fmla="*/ 2355313 w 4283887"/>
                <a:gd name="connsiteY36" fmla="*/ 1751752 h 2279865"/>
                <a:gd name="connsiteX37" fmla="*/ 2244509 w 4283887"/>
                <a:gd name="connsiteY37" fmla="*/ 1751752 h 2279865"/>
                <a:gd name="connsiteX38" fmla="*/ 2244509 w 4283887"/>
                <a:gd name="connsiteY38" fmla="*/ 1723463 h 2279865"/>
                <a:gd name="connsiteX39" fmla="*/ 2218573 w 4283887"/>
                <a:gd name="connsiteY39" fmla="*/ 1723463 h 2279865"/>
                <a:gd name="connsiteX40" fmla="*/ 2218573 w 4283887"/>
                <a:gd name="connsiteY40" fmla="*/ 1673952 h 2279865"/>
                <a:gd name="connsiteX41" fmla="*/ 2187921 w 4283887"/>
                <a:gd name="connsiteY41" fmla="*/ 1673952 h 2279865"/>
                <a:gd name="connsiteX42" fmla="*/ 2187921 w 4283887"/>
                <a:gd name="connsiteY42" fmla="*/ 1622079 h 2279865"/>
                <a:gd name="connsiteX43" fmla="*/ 2161985 w 4283887"/>
                <a:gd name="connsiteY43" fmla="*/ 1622079 h 2279865"/>
                <a:gd name="connsiteX44" fmla="*/ 2161985 w 4283887"/>
                <a:gd name="connsiteY44" fmla="*/ 1591427 h 2279865"/>
                <a:gd name="connsiteX45" fmla="*/ 2138410 w 4283887"/>
                <a:gd name="connsiteY45" fmla="*/ 1591427 h 2279865"/>
                <a:gd name="connsiteX46" fmla="*/ 2138410 w 4283887"/>
                <a:gd name="connsiteY46" fmla="*/ 1574930 h 2279865"/>
                <a:gd name="connsiteX47" fmla="*/ 2110121 w 4283887"/>
                <a:gd name="connsiteY47" fmla="*/ 1574930 h 2279865"/>
                <a:gd name="connsiteX48" fmla="*/ 2110121 w 4283887"/>
                <a:gd name="connsiteY48" fmla="*/ 1548994 h 2279865"/>
                <a:gd name="connsiteX49" fmla="*/ 1987515 w 4283887"/>
                <a:gd name="connsiteY49" fmla="*/ 1548994 h 2279865"/>
                <a:gd name="connsiteX50" fmla="*/ 1987515 w 4283887"/>
                <a:gd name="connsiteY50" fmla="*/ 1532487 h 2279865"/>
                <a:gd name="connsiteX51" fmla="*/ 1954511 w 4283887"/>
                <a:gd name="connsiteY51" fmla="*/ 1532487 h 2279865"/>
                <a:gd name="connsiteX52" fmla="*/ 1954511 w 4283887"/>
                <a:gd name="connsiteY52" fmla="*/ 1508912 h 2279865"/>
                <a:gd name="connsiteX53" fmla="*/ 1836630 w 4283887"/>
                <a:gd name="connsiteY53" fmla="*/ 1508912 h 2279865"/>
                <a:gd name="connsiteX54" fmla="*/ 1836630 w 4283887"/>
                <a:gd name="connsiteY54" fmla="*/ 1438180 h 2279865"/>
                <a:gd name="connsiteX55" fmla="*/ 1784757 w 4283887"/>
                <a:gd name="connsiteY55" fmla="*/ 1438180 h 2279865"/>
                <a:gd name="connsiteX56" fmla="*/ 1784757 w 4283887"/>
                <a:gd name="connsiteY56" fmla="*/ 1421673 h 2279865"/>
                <a:gd name="connsiteX57" fmla="*/ 1770612 w 4283887"/>
                <a:gd name="connsiteY57" fmla="*/ 1421673 h 2279865"/>
                <a:gd name="connsiteX58" fmla="*/ 1770612 w 4283887"/>
                <a:gd name="connsiteY58" fmla="*/ 1395746 h 2279865"/>
                <a:gd name="connsiteX59" fmla="*/ 1735245 w 4283887"/>
                <a:gd name="connsiteY59" fmla="*/ 1395746 h 2279865"/>
                <a:gd name="connsiteX60" fmla="*/ 1735245 w 4283887"/>
                <a:gd name="connsiteY60" fmla="*/ 1367447 h 2279865"/>
                <a:gd name="connsiteX61" fmla="*/ 1664513 w 4283887"/>
                <a:gd name="connsiteY61" fmla="*/ 1367447 h 2279865"/>
                <a:gd name="connsiteX62" fmla="*/ 1664513 w 4283887"/>
                <a:gd name="connsiteY62" fmla="*/ 1350950 h 2279865"/>
                <a:gd name="connsiteX63" fmla="*/ 1624441 w 4283887"/>
                <a:gd name="connsiteY63" fmla="*/ 1350950 h 2279865"/>
                <a:gd name="connsiteX64" fmla="*/ 1624441 w 4283887"/>
                <a:gd name="connsiteY64" fmla="*/ 1270787 h 2279865"/>
                <a:gd name="connsiteX65" fmla="*/ 1584360 w 4283887"/>
                <a:gd name="connsiteY65" fmla="*/ 1270787 h 2279865"/>
                <a:gd name="connsiteX66" fmla="*/ 1584360 w 4283887"/>
                <a:gd name="connsiteY66" fmla="*/ 1240136 h 2279865"/>
                <a:gd name="connsiteX67" fmla="*/ 1563138 w 4283887"/>
                <a:gd name="connsiteY67" fmla="*/ 1240136 h 2279865"/>
                <a:gd name="connsiteX68" fmla="*/ 1563138 w 4283887"/>
                <a:gd name="connsiteY68" fmla="*/ 1216562 h 2279865"/>
                <a:gd name="connsiteX69" fmla="*/ 1544279 w 4283887"/>
                <a:gd name="connsiteY69" fmla="*/ 1216562 h 2279865"/>
                <a:gd name="connsiteX70" fmla="*/ 1544279 w 4283887"/>
                <a:gd name="connsiteY70" fmla="*/ 1171766 h 2279865"/>
                <a:gd name="connsiteX71" fmla="*/ 1513627 w 4283887"/>
                <a:gd name="connsiteY71" fmla="*/ 1171766 h 2279865"/>
                <a:gd name="connsiteX72" fmla="*/ 1513627 w 4283887"/>
                <a:gd name="connsiteY72" fmla="*/ 1126970 h 2279865"/>
                <a:gd name="connsiteX73" fmla="*/ 1482976 w 4283887"/>
                <a:gd name="connsiteY73" fmla="*/ 1126970 h 2279865"/>
                <a:gd name="connsiteX74" fmla="*/ 1482976 w 4283887"/>
                <a:gd name="connsiteY74" fmla="*/ 1108110 h 2279865"/>
                <a:gd name="connsiteX75" fmla="*/ 1440542 w 4283887"/>
                <a:gd name="connsiteY75" fmla="*/ 1108110 h 2279865"/>
                <a:gd name="connsiteX76" fmla="*/ 1440542 w 4283887"/>
                <a:gd name="connsiteY76" fmla="*/ 1060952 h 2279865"/>
                <a:gd name="connsiteX77" fmla="*/ 1433465 w 4283887"/>
                <a:gd name="connsiteY77" fmla="*/ 1060952 h 2279865"/>
                <a:gd name="connsiteX78" fmla="*/ 1433465 w 4283887"/>
                <a:gd name="connsiteY78" fmla="*/ 1042092 h 2279865"/>
                <a:gd name="connsiteX79" fmla="*/ 1391031 w 4283887"/>
                <a:gd name="connsiteY79" fmla="*/ 1042092 h 2279865"/>
                <a:gd name="connsiteX80" fmla="*/ 1391031 w 4283887"/>
                <a:gd name="connsiteY80" fmla="*/ 1027948 h 2279865"/>
                <a:gd name="connsiteX81" fmla="*/ 1365095 w 4283887"/>
                <a:gd name="connsiteY81" fmla="*/ 1027948 h 2279865"/>
                <a:gd name="connsiteX82" fmla="*/ 1365095 w 4283887"/>
                <a:gd name="connsiteY82" fmla="*/ 1009088 h 2279865"/>
                <a:gd name="connsiteX83" fmla="*/ 1339158 w 4283887"/>
                <a:gd name="connsiteY83" fmla="*/ 1009088 h 2279865"/>
                <a:gd name="connsiteX84" fmla="*/ 1339158 w 4283887"/>
                <a:gd name="connsiteY84" fmla="*/ 945427 h 2279865"/>
                <a:gd name="connsiteX85" fmla="*/ 1294362 w 4283887"/>
                <a:gd name="connsiteY85" fmla="*/ 945427 h 2279865"/>
                <a:gd name="connsiteX86" fmla="*/ 1294362 w 4283887"/>
                <a:gd name="connsiteY86" fmla="*/ 907704 h 2279865"/>
                <a:gd name="connsiteX87" fmla="*/ 1261358 w 4283887"/>
                <a:gd name="connsiteY87" fmla="*/ 907704 h 2279865"/>
                <a:gd name="connsiteX88" fmla="*/ 1261358 w 4283887"/>
                <a:gd name="connsiteY88" fmla="*/ 884128 h 2279865"/>
                <a:gd name="connsiteX89" fmla="*/ 1207132 w 4283887"/>
                <a:gd name="connsiteY89" fmla="*/ 884128 h 2279865"/>
                <a:gd name="connsiteX90" fmla="*/ 1207132 w 4283887"/>
                <a:gd name="connsiteY90" fmla="*/ 872340 h 2279865"/>
                <a:gd name="connsiteX91" fmla="*/ 1174118 w 4283887"/>
                <a:gd name="connsiteY91" fmla="*/ 872340 h 2279865"/>
                <a:gd name="connsiteX92" fmla="*/ 1174118 w 4283887"/>
                <a:gd name="connsiteY92" fmla="*/ 851120 h 2279865"/>
                <a:gd name="connsiteX93" fmla="*/ 1141114 w 4283887"/>
                <a:gd name="connsiteY93" fmla="*/ 851120 h 2279865"/>
                <a:gd name="connsiteX94" fmla="*/ 1141114 w 4283887"/>
                <a:gd name="connsiteY94" fmla="*/ 827543 h 2279865"/>
                <a:gd name="connsiteX95" fmla="*/ 1112825 w 4283887"/>
                <a:gd name="connsiteY95" fmla="*/ 827543 h 2279865"/>
                <a:gd name="connsiteX96" fmla="*/ 1112825 w 4283887"/>
                <a:gd name="connsiteY96" fmla="*/ 806324 h 2279865"/>
                <a:gd name="connsiteX97" fmla="*/ 1079811 w 4283887"/>
                <a:gd name="connsiteY97" fmla="*/ 806324 h 2279865"/>
                <a:gd name="connsiteX98" fmla="*/ 1079811 w 4283887"/>
                <a:gd name="connsiteY98" fmla="*/ 773317 h 2279865"/>
                <a:gd name="connsiteX99" fmla="*/ 1044445 w 4283887"/>
                <a:gd name="connsiteY99" fmla="*/ 773317 h 2279865"/>
                <a:gd name="connsiteX100" fmla="*/ 1044445 w 4283887"/>
                <a:gd name="connsiteY100" fmla="*/ 709660 h 2279865"/>
                <a:gd name="connsiteX101" fmla="*/ 1037377 w 4283887"/>
                <a:gd name="connsiteY101" fmla="*/ 709660 h 2279865"/>
                <a:gd name="connsiteX102" fmla="*/ 1037377 w 4283887"/>
                <a:gd name="connsiteY102" fmla="*/ 686083 h 2279865"/>
                <a:gd name="connsiteX103" fmla="*/ 1006726 w 4283887"/>
                <a:gd name="connsiteY103" fmla="*/ 686083 h 2279865"/>
                <a:gd name="connsiteX104" fmla="*/ 1006726 w 4283887"/>
                <a:gd name="connsiteY104" fmla="*/ 669579 h 2279865"/>
                <a:gd name="connsiteX105" fmla="*/ 992581 w 4283887"/>
                <a:gd name="connsiteY105" fmla="*/ 669579 h 2279865"/>
                <a:gd name="connsiteX106" fmla="*/ 992581 w 4283887"/>
                <a:gd name="connsiteY106" fmla="*/ 648360 h 2279865"/>
                <a:gd name="connsiteX107" fmla="*/ 952500 w 4283887"/>
                <a:gd name="connsiteY107" fmla="*/ 648360 h 2279865"/>
                <a:gd name="connsiteX108" fmla="*/ 952500 w 4283887"/>
                <a:gd name="connsiteY108" fmla="*/ 617711 h 2279865"/>
                <a:gd name="connsiteX109" fmla="*/ 921851 w 4283887"/>
                <a:gd name="connsiteY109" fmla="*/ 617711 h 2279865"/>
                <a:gd name="connsiteX110" fmla="*/ 921851 w 4283887"/>
                <a:gd name="connsiteY110" fmla="*/ 589418 h 2279865"/>
                <a:gd name="connsiteX111" fmla="*/ 893558 w 4283887"/>
                <a:gd name="connsiteY111" fmla="*/ 589418 h 2279865"/>
                <a:gd name="connsiteX112" fmla="*/ 893558 w 4283887"/>
                <a:gd name="connsiteY112" fmla="*/ 561126 h 2279865"/>
                <a:gd name="connsiteX113" fmla="*/ 848762 w 4283887"/>
                <a:gd name="connsiteY113" fmla="*/ 561126 h 2279865"/>
                <a:gd name="connsiteX114" fmla="*/ 848762 w 4283887"/>
                <a:gd name="connsiteY114" fmla="*/ 537549 h 2279865"/>
                <a:gd name="connsiteX115" fmla="*/ 829901 w 4283887"/>
                <a:gd name="connsiteY115" fmla="*/ 537549 h 2279865"/>
                <a:gd name="connsiteX116" fmla="*/ 829901 w 4283887"/>
                <a:gd name="connsiteY116" fmla="*/ 513973 h 2279865"/>
                <a:gd name="connsiteX117" fmla="*/ 803966 w 4283887"/>
                <a:gd name="connsiteY117" fmla="*/ 513973 h 2279865"/>
                <a:gd name="connsiteX118" fmla="*/ 803966 w 4283887"/>
                <a:gd name="connsiteY118" fmla="*/ 426739 h 2279865"/>
                <a:gd name="connsiteX119" fmla="*/ 792178 w 4283887"/>
                <a:gd name="connsiteY119" fmla="*/ 426739 h 2279865"/>
                <a:gd name="connsiteX120" fmla="*/ 792178 w 4283887"/>
                <a:gd name="connsiteY120" fmla="*/ 414950 h 2279865"/>
                <a:gd name="connsiteX121" fmla="*/ 747382 w 4283887"/>
                <a:gd name="connsiteY121" fmla="*/ 414950 h 2279865"/>
                <a:gd name="connsiteX122" fmla="*/ 747382 w 4283887"/>
                <a:gd name="connsiteY122" fmla="*/ 384300 h 2279865"/>
                <a:gd name="connsiteX123" fmla="*/ 662507 w 4283887"/>
                <a:gd name="connsiteY123" fmla="*/ 384300 h 2279865"/>
                <a:gd name="connsiteX124" fmla="*/ 662507 w 4283887"/>
                <a:gd name="connsiteY124" fmla="*/ 367796 h 2279865"/>
                <a:gd name="connsiteX125" fmla="*/ 624784 w 4283887"/>
                <a:gd name="connsiteY125" fmla="*/ 367796 h 2279865"/>
                <a:gd name="connsiteX126" fmla="*/ 624784 w 4283887"/>
                <a:gd name="connsiteY126" fmla="*/ 341863 h 2279865"/>
                <a:gd name="connsiteX127" fmla="*/ 568200 w 4283887"/>
                <a:gd name="connsiteY127" fmla="*/ 341863 h 2279865"/>
                <a:gd name="connsiteX128" fmla="*/ 568200 w 4283887"/>
                <a:gd name="connsiteY128" fmla="*/ 311213 h 2279865"/>
                <a:gd name="connsiteX129" fmla="*/ 551696 w 4283887"/>
                <a:gd name="connsiteY129" fmla="*/ 311213 h 2279865"/>
                <a:gd name="connsiteX130" fmla="*/ 551696 w 4283887"/>
                <a:gd name="connsiteY130" fmla="*/ 297067 h 2279865"/>
                <a:gd name="connsiteX131" fmla="*/ 518689 w 4283887"/>
                <a:gd name="connsiteY131" fmla="*/ 297067 h 2279865"/>
                <a:gd name="connsiteX132" fmla="*/ 518689 w 4283887"/>
                <a:gd name="connsiteY132" fmla="*/ 275848 h 2279865"/>
                <a:gd name="connsiteX133" fmla="*/ 473893 w 4283887"/>
                <a:gd name="connsiteY133" fmla="*/ 275848 h 2279865"/>
                <a:gd name="connsiteX134" fmla="*/ 473893 w 4283887"/>
                <a:gd name="connsiteY134" fmla="*/ 240482 h 2279865"/>
                <a:gd name="connsiteX135" fmla="*/ 426739 w 4283887"/>
                <a:gd name="connsiteY135" fmla="*/ 240482 h 2279865"/>
                <a:gd name="connsiteX136" fmla="*/ 426739 w 4283887"/>
                <a:gd name="connsiteY136" fmla="*/ 221621 h 2279865"/>
                <a:gd name="connsiteX137" fmla="*/ 400804 w 4283887"/>
                <a:gd name="connsiteY137" fmla="*/ 221621 h 2279865"/>
                <a:gd name="connsiteX138" fmla="*/ 400804 w 4283887"/>
                <a:gd name="connsiteY138" fmla="*/ 202760 h 2279865"/>
                <a:gd name="connsiteX139" fmla="*/ 313571 w 4283887"/>
                <a:gd name="connsiteY139" fmla="*/ 202760 h 2279865"/>
                <a:gd name="connsiteX140" fmla="*/ 313571 w 4283887"/>
                <a:gd name="connsiteY140" fmla="*/ 169753 h 2279865"/>
                <a:gd name="connsiteX141" fmla="*/ 301783 w 4283887"/>
                <a:gd name="connsiteY141" fmla="*/ 169753 h 2279865"/>
                <a:gd name="connsiteX142" fmla="*/ 301783 w 4283887"/>
                <a:gd name="connsiteY142" fmla="*/ 132030 h 2279865"/>
                <a:gd name="connsiteX143" fmla="*/ 273490 w 4283887"/>
                <a:gd name="connsiteY143" fmla="*/ 132030 h 2279865"/>
                <a:gd name="connsiteX144" fmla="*/ 273490 w 4283887"/>
                <a:gd name="connsiteY144" fmla="*/ 91949 h 2279865"/>
                <a:gd name="connsiteX145" fmla="*/ 183898 w 4283887"/>
                <a:gd name="connsiteY145" fmla="*/ 91949 h 2279865"/>
                <a:gd name="connsiteX146" fmla="*/ 183898 w 4283887"/>
                <a:gd name="connsiteY146" fmla="*/ 77803 h 2279865"/>
                <a:gd name="connsiteX147" fmla="*/ 113168 w 4283887"/>
                <a:gd name="connsiteY147" fmla="*/ 77803 h 2279865"/>
                <a:gd name="connsiteX148" fmla="*/ 113168 w 4283887"/>
                <a:gd name="connsiteY148" fmla="*/ 54226 h 2279865"/>
                <a:gd name="connsiteX149" fmla="*/ 75446 w 4283887"/>
                <a:gd name="connsiteY149" fmla="*/ 54226 h 2279865"/>
                <a:gd name="connsiteX150" fmla="*/ 75446 w 4283887"/>
                <a:gd name="connsiteY150" fmla="*/ 0 h 2279865"/>
                <a:gd name="connsiteX151" fmla="*/ 0 w 4283887"/>
                <a:gd name="connsiteY151" fmla="*/ 0 h 227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4283887" h="2279865">
                  <a:moveTo>
                    <a:pt x="4283888" y="2279866"/>
                  </a:moveTo>
                  <a:lnTo>
                    <a:pt x="3840651" y="2279866"/>
                  </a:lnTo>
                  <a:lnTo>
                    <a:pt x="3840651" y="2253939"/>
                  </a:lnTo>
                  <a:lnTo>
                    <a:pt x="3718055" y="2253939"/>
                  </a:lnTo>
                  <a:lnTo>
                    <a:pt x="3718055" y="2232717"/>
                  </a:lnTo>
                  <a:lnTo>
                    <a:pt x="3637893" y="2232717"/>
                  </a:lnTo>
                  <a:lnTo>
                    <a:pt x="3637893" y="2209143"/>
                  </a:lnTo>
                  <a:lnTo>
                    <a:pt x="3611956" y="2209143"/>
                  </a:lnTo>
                  <a:lnTo>
                    <a:pt x="3611956" y="2173777"/>
                  </a:lnTo>
                  <a:lnTo>
                    <a:pt x="3357325" y="2173777"/>
                  </a:lnTo>
                  <a:lnTo>
                    <a:pt x="3357325" y="2159632"/>
                  </a:lnTo>
                  <a:lnTo>
                    <a:pt x="3267732" y="2159632"/>
                  </a:lnTo>
                  <a:lnTo>
                    <a:pt x="3267732" y="2121903"/>
                  </a:lnTo>
                  <a:lnTo>
                    <a:pt x="3206439" y="2121903"/>
                  </a:lnTo>
                  <a:lnTo>
                    <a:pt x="3206439" y="2093614"/>
                  </a:lnTo>
                  <a:lnTo>
                    <a:pt x="3152213" y="2093614"/>
                  </a:lnTo>
                  <a:lnTo>
                    <a:pt x="3152213" y="2077107"/>
                  </a:lnTo>
                  <a:lnTo>
                    <a:pt x="2956522" y="2077107"/>
                  </a:lnTo>
                  <a:lnTo>
                    <a:pt x="2956522" y="2041741"/>
                  </a:lnTo>
                  <a:lnTo>
                    <a:pt x="2789130" y="2041741"/>
                  </a:lnTo>
                  <a:lnTo>
                    <a:pt x="2789130" y="1985162"/>
                  </a:lnTo>
                  <a:lnTo>
                    <a:pt x="2657094" y="1985162"/>
                  </a:lnTo>
                  <a:lnTo>
                    <a:pt x="2657094" y="1952149"/>
                  </a:lnTo>
                  <a:lnTo>
                    <a:pt x="2631167" y="1952149"/>
                  </a:lnTo>
                  <a:lnTo>
                    <a:pt x="2631167" y="1921507"/>
                  </a:lnTo>
                  <a:lnTo>
                    <a:pt x="2619375" y="1921507"/>
                  </a:lnTo>
                  <a:lnTo>
                    <a:pt x="2619375" y="1895570"/>
                  </a:lnTo>
                  <a:lnTo>
                    <a:pt x="2525068" y="1895570"/>
                  </a:lnTo>
                  <a:lnTo>
                    <a:pt x="2525068" y="1883778"/>
                  </a:lnTo>
                  <a:lnTo>
                    <a:pt x="2468480" y="1883778"/>
                  </a:lnTo>
                  <a:lnTo>
                    <a:pt x="2468480" y="1850774"/>
                  </a:lnTo>
                  <a:lnTo>
                    <a:pt x="2426046" y="1850774"/>
                  </a:lnTo>
                  <a:lnTo>
                    <a:pt x="2426046" y="1808331"/>
                  </a:lnTo>
                  <a:lnTo>
                    <a:pt x="2381250" y="1808331"/>
                  </a:lnTo>
                  <a:lnTo>
                    <a:pt x="2381250" y="1784757"/>
                  </a:lnTo>
                  <a:lnTo>
                    <a:pt x="2355313" y="1784757"/>
                  </a:lnTo>
                  <a:lnTo>
                    <a:pt x="2355313" y="1751752"/>
                  </a:lnTo>
                  <a:lnTo>
                    <a:pt x="2244509" y="1751752"/>
                  </a:lnTo>
                  <a:lnTo>
                    <a:pt x="2244509" y="1723463"/>
                  </a:lnTo>
                  <a:lnTo>
                    <a:pt x="2218573" y="1723463"/>
                  </a:lnTo>
                  <a:lnTo>
                    <a:pt x="2218573" y="1673952"/>
                  </a:lnTo>
                  <a:lnTo>
                    <a:pt x="2187921" y="1673952"/>
                  </a:lnTo>
                  <a:lnTo>
                    <a:pt x="2187921" y="1622079"/>
                  </a:lnTo>
                  <a:lnTo>
                    <a:pt x="2161985" y="1622079"/>
                  </a:lnTo>
                  <a:lnTo>
                    <a:pt x="2161985" y="1591427"/>
                  </a:lnTo>
                  <a:lnTo>
                    <a:pt x="2138410" y="1591427"/>
                  </a:lnTo>
                  <a:lnTo>
                    <a:pt x="2138410" y="1574930"/>
                  </a:lnTo>
                  <a:lnTo>
                    <a:pt x="2110121" y="1574930"/>
                  </a:lnTo>
                  <a:lnTo>
                    <a:pt x="2110121" y="1548994"/>
                  </a:lnTo>
                  <a:lnTo>
                    <a:pt x="1987515" y="1548994"/>
                  </a:lnTo>
                  <a:lnTo>
                    <a:pt x="1987515" y="1532487"/>
                  </a:lnTo>
                  <a:lnTo>
                    <a:pt x="1954511" y="1532487"/>
                  </a:lnTo>
                  <a:lnTo>
                    <a:pt x="1954511" y="1508912"/>
                  </a:lnTo>
                  <a:lnTo>
                    <a:pt x="1836630" y="1508912"/>
                  </a:lnTo>
                  <a:lnTo>
                    <a:pt x="1836630" y="1438180"/>
                  </a:lnTo>
                  <a:lnTo>
                    <a:pt x="1784757" y="1438180"/>
                  </a:lnTo>
                  <a:lnTo>
                    <a:pt x="1784757" y="1421673"/>
                  </a:lnTo>
                  <a:lnTo>
                    <a:pt x="1770612" y="1421673"/>
                  </a:lnTo>
                  <a:lnTo>
                    <a:pt x="1770612" y="1395746"/>
                  </a:lnTo>
                  <a:lnTo>
                    <a:pt x="1735245" y="1395746"/>
                  </a:lnTo>
                  <a:lnTo>
                    <a:pt x="1735245" y="1367447"/>
                  </a:lnTo>
                  <a:lnTo>
                    <a:pt x="1664513" y="1367447"/>
                  </a:lnTo>
                  <a:lnTo>
                    <a:pt x="1664513" y="1350950"/>
                  </a:lnTo>
                  <a:lnTo>
                    <a:pt x="1624441" y="1350950"/>
                  </a:lnTo>
                  <a:lnTo>
                    <a:pt x="1624441" y="1270787"/>
                  </a:lnTo>
                  <a:lnTo>
                    <a:pt x="1584360" y="1270787"/>
                  </a:lnTo>
                  <a:lnTo>
                    <a:pt x="1584360" y="1240136"/>
                  </a:lnTo>
                  <a:lnTo>
                    <a:pt x="1563138" y="1240136"/>
                  </a:lnTo>
                  <a:lnTo>
                    <a:pt x="1563138" y="1216562"/>
                  </a:lnTo>
                  <a:lnTo>
                    <a:pt x="1544279" y="1216562"/>
                  </a:lnTo>
                  <a:lnTo>
                    <a:pt x="1544279" y="1171766"/>
                  </a:lnTo>
                  <a:lnTo>
                    <a:pt x="1513627" y="1171766"/>
                  </a:lnTo>
                  <a:lnTo>
                    <a:pt x="1513627" y="1126970"/>
                  </a:lnTo>
                  <a:lnTo>
                    <a:pt x="1482976" y="1126970"/>
                  </a:lnTo>
                  <a:lnTo>
                    <a:pt x="1482976" y="1108110"/>
                  </a:lnTo>
                  <a:lnTo>
                    <a:pt x="1440542" y="1108110"/>
                  </a:lnTo>
                  <a:lnTo>
                    <a:pt x="1440542" y="1060952"/>
                  </a:lnTo>
                  <a:lnTo>
                    <a:pt x="1433465" y="1060952"/>
                  </a:lnTo>
                  <a:lnTo>
                    <a:pt x="1433465" y="1042092"/>
                  </a:lnTo>
                  <a:lnTo>
                    <a:pt x="1391031" y="1042092"/>
                  </a:lnTo>
                  <a:lnTo>
                    <a:pt x="1391031" y="1027948"/>
                  </a:lnTo>
                  <a:lnTo>
                    <a:pt x="1365095" y="1027948"/>
                  </a:lnTo>
                  <a:lnTo>
                    <a:pt x="1365095" y="1009088"/>
                  </a:lnTo>
                  <a:lnTo>
                    <a:pt x="1339158" y="1009088"/>
                  </a:lnTo>
                  <a:lnTo>
                    <a:pt x="1339158" y="945427"/>
                  </a:lnTo>
                  <a:lnTo>
                    <a:pt x="1294362" y="945427"/>
                  </a:lnTo>
                  <a:lnTo>
                    <a:pt x="1294362" y="907704"/>
                  </a:lnTo>
                  <a:lnTo>
                    <a:pt x="1261358" y="907704"/>
                  </a:lnTo>
                  <a:lnTo>
                    <a:pt x="1261358" y="884128"/>
                  </a:lnTo>
                  <a:lnTo>
                    <a:pt x="1207132" y="884128"/>
                  </a:lnTo>
                  <a:lnTo>
                    <a:pt x="1207132" y="872340"/>
                  </a:lnTo>
                  <a:lnTo>
                    <a:pt x="1174118" y="872340"/>
                  </a:lnTo>
                  <a:lnTo>
                    <a:pt x="1174118" y="851120"/>
                  </a:lnTo>
                  <a:lnTo>
                    <a:pt x="1141114" y="851120"/>
                  </a:lnTo>
                  <a:lnTo>
                    <a:pt x="1141114" y="827543"/>
                  </a:lnTo>
                  <a:lnTo>
                    <a:pt x="1112825" y="827543"/>
                  </a:lnTo>
                  <a:lnTo>
                    <a:pt x="1112825" y="806324"/>
                  </a:lnTo>
                  <a:lnTo>
                    <a:pt x="1079811" y="806324"/>
                  </a:lnTo>
                  <a:lnTo>
                    <a:pt x="1079811" y="773317"/>
                  </a:lnTo>
                  <a:lnTo>
                    <a:pt x="1044445" y="773317"/>
                  </a:lnTo>
                  <a:lnTo>
                    <a:pt x="1044445" y="709660"/>
                  </a:lnTo>
                  <a:lnTo>
                    <a:pt x="1037377" y="709660"/>
                  </a:lnTo>
                  <a:lnTo>
                    <a:pt x="1037377" y="686083"/>
                  </a:lnTo>
                  <a:lnTo>
                    <a:pt x="1006726" y="686083"/>
                  </a:lnTo>
                  <a:lnTo>
                    <a:pt x="1006726" y="669579"/>
                  </a:lnTo>
                  <a:lnTo>
                    <a:pt x="992581" y="669579"/>
                  </a:lnTo>
                  <a:lnTo>
                    <a:pt x="992581" y="648360"/>
                  </a:lnTo>
                  <a:lnTo>
                    <a:pt x="952500" y="648360"/>
                  </a:lnTo>
                  <a:lnTo>
                    <a:pt x="952500" y="617711"/>
                  </a:lnTo>
                  <a:lnTo>
                    <a:pt x="921851" y="617711"/>
                  </a:lnTo>
                  <a:lnTo>
                    <a:pt x="921851" y="589418"/>
                  </a:lnTo>
                  <a:lnTo>
                    <a:pt x="893558" y="589418"/>
                  </a:lnTo>
                  <a:lnTo>
                    <a:pt x="893558" y="561126"/>
                  </a:lnTo>
                  <a:lnTo>
                    <a:pt x="848762" y="561126"/>
                  </a:lnTo>
                  <a:lnTo>
                    <a:pt x="848762" y="537549"/>
                  </a:lnTo>
                  <a:lnTo>
                    <a:pt x="829901" y="537549"/>
                  </a:lnTo>
                  <a:lnTo>
                    <a:pt x="829901" y="513973"/>
                  </a:lnTo>
                  <a:lnTo>
                    <a:pt x="803966" y="513973"/>
                  </a:lnTo>
                  <a:lnTo>
                    <a:pt x="803966" y="426739"/>
                  </a:lnTo>
                  <a:lnTo>
                    <a:pt x="792178" y="426739"/>
                  </a:lnTo>
                  <a:lnTo>
                    <a:pt x="792178" y="414950"/>
                  </a:lnTo>
                  <a:lnTo>
                    <a:pt x="747382" y="414950"/>
                  </a:lnTo>
                  <a:lnTo>
                    <a:pt x="747382" y="384300"/>
                  </a:lnTo>
                  <a:lnTo>
                    <a:pt x="662507" y="384300"/>
                  </a:lnTo>
                  <a:lnTo>
                    <a:pt x="662507" y="367796"/>
                  </a:lnTo>
                  <a:lnTo>
                    <a:pt x="624784" y="367796"/>
                  </a:lnTo>
                  <a:lnTo>
                    <a:pt x="624784" y="341863"/>
                  </a:lnTo>
                  <a:lnTo>
                    <a:pt x="568200" y="341863"/>
                  </a:lnTo>
                  <a:lnTo>
                    <a:pt x="568200" y="311213"/>
                  </a:lnTo>
                  <a:lnTo>
                    <a:pt x="551696" y="311213"/>
                  </a:lnTo>
                  <a:lnTo>
                    <a:pt x="551696" y="297067"/>
                  </a:lnTo>
                  <a:lnTo>
                    <a:pt x="518689" y="297067"/>
                  </a:lnTo>
                  <a:lnTo>
                    <a:pt x="518689" y="275848"/>
                  </a:lnTo>
                  <a:lnTo>
                    <a:pt x="473893" y="275848"/>
                  </a:lnTo>
                  <a:lnTo>
                    <a:pt x="473893" y="240482"/>
                  </a:lnTo>
                  <a:lnTo>
                    <a:pt x="426739" y="240482"/>
                  </a:lnTo>
                  <a:lnTo>
                    <a:pt x="426739" y="221621"/>
                  </a:lnTo>
                  <a:lnTo>
                    <a:pt x="400804" y="221621"/>
                  </a:lnTo>
                  <a:lnTo>
                    <a:pt x="400804" y="202760"/>
                  </a:lnTo>
                  <a:lnTo>
                    <a:pt x="313571" y="202760"/>
                  </a:lnTo>
                  <a:lnTo>
                    <a:pt x="313571" y="169753"/>
                  </a:lnTo>
                  <a:lnTo>
                    <a:pt x="301783" y="169753"/>
                  </a:lnTo>
                  <a:lnTo>
                    <a:pt x="301783" y="132030"/>
                  </a:lnTo>
                  <a:lnTo>
                    <a:pt x="273490" y="132030"/>
                  </a:lnTo>
                  <a:lnTo>
                    <a:pt x="273490" y="91949"/>
                  </a:lnTo>
                  <a:lnTo>
                    <a:pt x="183898" y="91949"/>
                  </a:lnTo>
                  <a:lnTo>
                    <a:pt x="183898" y="77803"/>
                  </a:lnTo>
                  <a:lnTo>
                    <a:pt x="113168" y="77803"/>
                  </a:lnTo>
                  <a:lnTo>
                    <a:pt x="113168" y="54226"/>
                  </a:lnTo>
                  <a:lnTo>
                    <a:pt x="75446" y="54226"/>
                  </a:lnTo>
                  <a:lnTo>
                    <a:pt x="75446" y="0"/>
                  </a:lnTo>
                  <a:lnTo>
                    <a:pt x="0" y="0"/>
                  </a:lnTo>
                </a:path>
              </a:pathLst>
            </a:custGeom>
            <a:noFill/>
            <a:ln w="19050" cap="flat">
              <a:solidFill>
                <a:srgbClr val="B60D27"/>
              </a:solidFill>
              <a:prstDash val="solid"/>
              <a:miter/>
            </a:ln>
          </p:spPr>
          <p:txBody>
            <a:bodyPr rtlCol="0" anchor="ctr"/>
            <a:lstStyle/>
            <a:p>
              <a:endParaRPr lang="en-GB"/>
            </a:p>
          </p:txBody>
        </p:sp>
        <p:sp>
          <p:nvSpPr>
            <p:cNvPr id="68" name="Freeform: Shape 77">
              <a:extLst>
                <a:ext uri="{FF2B5EF4-FFF2-40B4-BE49-F238E27FC236}">
                  <a16:creationId xmlns:a16="http://schemas.microsoft.com/office/drawing/2014/main" id="{D2163DFB-BAC8-D689-445A-A1BCE4126DEC}"/>
                </a:ext>
              </a:extLst>
            </p:cNvPr>
            <p:cNvSpPr/>
            <p:nvPr/>
          </p:nvSpPr>
          <p:spPr>
            <a:xfrm>
              <a:off x="4099050" y="230953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69" name="Freeform: Shape 78">
              <a:extLst>
                <a:ext uri="{FF2B5EF4-FFF2-40B4-BE49-F238E27FC236}">
                  <a16:creationId xmlns:a16="http://schemas.microsoft.com/office/drawing/2014/main" id="{549D9E55-5B1E-385A-1F9D-E60F4F5C19BD}"/>
                </a:ext>
              </a:extLst>
            </p:cNvPr>
            <p:cNvSpPr/>
            <p:nvPr/>
          </p:nvSpPr>
          <p:spPr>
            <a:xfrm>
              <a:off x="4232400" y="236668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70" name="Freeform: Shape 79">
              <a:extLst>
                <a:ext uri="{FF2B5EF4-FFF2-40B4-BE49-F238E27FC236}">
                  <a16:creationId xmlns:a16="http://schemas.microsoft.com/office/drawing/2014/main" id="{988128B7-86A7-B371-C874-263D50A865A4}"/>
                </a:ext>
              </a:extLst>
            </p:cNvPr>
            <p:cNvSpPr/>
            <p:nvPr/>
          </p:nvSpPr>
          <p:spPr>
            <a:xfrm>
              <a:off x="4651501" y="26143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71" name="Freeform: Shape 80">
              <a:extLst>
                <a:ext uri="{FF2B5EF4-FFF2-40B4-BE49-F238E27FC236}">
                  <a16:creationId xmlns:a16="http://schemas.microsoft.com/office/drawing/2014/main" id="{6491697F-8BC6-17DB-F244-7BAC0BFBEE78}"/>
                </a:ext>
              </a:extLst>
            </p:cNvPr>
            <p:cNvSpPr/>
            <p:nvPr/>
          </p:nvSpPr>
          <p:spPr>
            <a:xfrm>
              <a:off x="4803901" y="27857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72" name="Freeform: Shape 81">
              <a:extLst>
                <a:ext uri="{FF2B5EF4-FFF2-40B4-BE49-F238E27FC236}">
                  <a16:creationId xmlns:a16="http://schemas.microsoft.com/office/drawing/2014/main" id="{20C9BA1B-500C-6535-1738-E1A9F3C137D4}"/>
                </a:ext>
              </a:extLst>
            </p:cNvPr>
            <p:cNvSpPr/>
            <p:nvPr/>
          </p:nvSpPr>
          <p:spPr>
            <a:xfrm>
              <a:off x="4842001" y="280483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73" name="Freeform: Shape 82">
              <a:extLst>
                <a:ext uri="{FF2B5EF4-FFF2-40B4-BE49-F238E27FC236}">
                  <a16:creationId xmlns:a16="http://schemas.microsoft.com/office/drawing/2014/main" id="{83428744-F97A-C163-F7DF-0AC28343BEC8}"/>
                </a:ext>
              </a:extLst>
            </p:cNvPr>
            <p:cNvSpPr/>
            <p:nvPr/>
          </p:nvSpPr>
          <p:spPr>
            <a:xfrm>
              <a:off x="4861051" y="282388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74" name="Freeform: Shape 83">
              <a:extLst>
                <a:ext uri="{FF2B5EF4-FFF2-40B4-BE49-F238E27FC236}">
                  <a16:creationId xmlns:a16="http://schemas.microsoft.com/office/drawing/2014/main" id="{53708560-01A9-D9C0-C3F3-C2CDFA750E88}"/>
                </a:ext>
              </a:extLst>
            </p:cNvPr>
            <p:cNvSpPr/>
            <p:nvPr/>
          </p:nvSpPr>
          <p:spPr>
            <a:xfrm>
              <a:off x="4880101" y="284293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75" name="Freeform: Shape 84">
              <a:extLst>
                <a:ext uri="{FF2B5EF4-FFF2-40B4-BE49-F238E27FC236}">
                  <a16:creationId xmlns:a16="http://schemas.microsoft.com/office/drawing/2014/main" id="{D42270B0-8E6D-BF09-4584-7C8C0692E139}"/>
                </a:ext>
              </a:extLst>
            </p:cNvPr>
            <p:cNvSpPr/>
            <p:nvPr/>
          </p:nvSpPr>
          <p:spPr>
            <a:xfrm>
              <a:off x="4958400" y="2993235"/>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19050" cap="flat">
              <a:solidFill>
                <a:srgbClr val="B60D27"/>
              </a:solidFill>
              <a:prstDash val="solid"/>
              <a:miter/>
            </a:ln>
          </p:spPr>
          <p:txBody>
            <a:bodyPr rtlCol="0" anchor="ctr"/>
            <a:lstStyle/>
            <a:p>
              <a:endParaRPr lang="en-GB"/>
            </a:p>
          </p:txBody>
        </p:sp>
        <p:sp>
          <p:nvSpPr>
            <p:cNvPr id="76" name="Freeform: Shape 85">
              <a:extLst>
                <a:ext uri="{FF2B5EF4-FFF2-40B4-BE49-F238E27FC236}">
                  <a16:creationId xmlns:a16="http://schemas.microsoft.com/office/drawing/2014/main" id="{A2E77312-7F59-6089-E275-30394BD2D6C5}"/>
                </a:ext>
              </a:extLst>
            </p:cNvPr>
            <p:cNvSpPr/>
            <p:nvPr/>
          </p:nvSpPr>
          <p:spPr>
            <a:xfrm>
              <a:off x="4958400" y="3031336"/>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19050" cap="flat">
              <a:solidFill>
                <a:srgbClr val="B60D27"/>
              </a:solidFill>
              <a:prstDash val="solid"/>
              <a:miter/>
            </a:ln>
          </p:spPr>
          <p:txBody>
            <a:bodyPr rtlCol="0" anchor="ctr"/>
            <a:lstStyle/>
            <a:p>
              <a:endParaRPr lang="en-GB"/>
            </a:p>
          </p:txBody>
        </p:sp>
        <p:sp>
          <p:nvSpPr>
            <p:cNvPr id="77" name="Freeform: Shape 86">
              <a:extLst>
                <a:ext uri="{FF2B5EF4-FFF2-40B4-BE49-F238E27FC236}">
                  <a16:creationId xmlns:a16="http://schemas.microsoft.com/office/drawing/2014/main" id="{B280E7E3-0BCF-B398-6720-645F8F837C6C}"/>
                </a:ext>
              </a:extLst>
            </p:cNvPr>
            <p:cNvSpPr/>
            <p:nvPr/>
          </p:nvSpPr>
          <p:spPr>
            <a:xfrm>
              <a:off x="5206050" y="3202787"/>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rgbClr val="B60D27"/>
              </a:solidFill>
              <a:prstDash val="solid"/>
              <a:miter/>
            </a:ln>
          </p:spPr>
          <p:txBody>
            <a:bodyPr rtlCol="0" anchor="ctr"/>
            <a:lstStyle/>
            <a:p>
              <a:endParaRPr lang="en-GB"/>
            </a:p>
          </p:txBody>
        </p:sp>
        <p:sp>
          <p:nvSpPr>
            <p:cNvPr id="78" name="Freeform: Shape 87">
              <a:extLst>
                <a:ext uri="{FF2B5EF4-FFF2-40B4-BE49-F238E27FC236}">
                  <a16:creationId xmlns:a16="http://schemas.microsoft.com/office/drawing/2014/main" id="{48A50721-20B1-CAC4-FC07-9DC038C61648}"/>
                </a:ext>
              </a:extLst>
            </p:cNvPr>
            <p:cNvSpPr/>
            <p:nvPr/>
          </p:nvSpPr>
          <p:spPr>
            <a:xfrm>
              <a:off x="5032505" y="303343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79" name="Freeform: Shape 88">
              <a:extLst>
                <a:ext uri="{FF2B5EF4-FFF2-40B4-BE49-F238E27FC236}">
                  <a16:creationId xmlns:a16="http://schemas.microsoft.com/office/drawing/2014/main" id="{53B1BFAE-1D25-223E-041F-EB9FC5FB4A3F}"/>
                </a:ext>
              </a:extLst>
            </p:cNvPr>
            <p:cNvSpPr/>
            <p:nvPr/>
          </p:nvSpPr>
          <p:spPr>
            <a:xfrm>
              <a:off x="5070605" y="307153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80" name="Freeform: Shape 89">
              <a:extLst>
                <a:ext uri="{FF2B5EF4-FFF2-40B4-BE49-F238E27FC236}">
                  <a16:creationId xmlns:a16="http://schemas.microsoft.com/office/drawing/2014/main" id="{4E4B1236-D79E-1B91-673E-74CC99C45EF2}"/>
                </a:ext>
              </a:extLst>
            </p:cNvPr>
            <p:cNvSpPr/>
            <p:nvPr/>
          </p:nvSpPr>
          <p:spPr>
            <a:xfrm>
              <a:off x="5089655" y="307153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81" name="Freeform: Shape 90">
              <a:extLst>
                <a:ext uri="{FF2B5EF4-FFF2-40B4-BE49-F238E27FC236}">
                  <a16:creationId xmlns:a16="http://schemas.microsoft.com/office/drawing/2014/main" id="{87EF812A-D0D0-232A-DA89-17C252084934}"/>
                </a:ext>
              </a:extLst>
            </p:cNvPr>
            <p:cNvSpPr/>
            <p:nvPr/>
          </p:nvSpPr>
          <p:spPr>
            <a:xfrm>
              <a:off x="5127755" y="309058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82" name="Freeform: Shape 91">
              <a:extLst>
                <a:ext uri="{FF2B5EF4-FFF2-40B4-BE49-F238E27FC236}">
                  <a16:creationId xmlns:a16="http://schemas.microsoft.com/office/drawing/2014/main" id="{5FF28E68-3679-568B-9B29-84C15CB40173}"/>
                </a:ext>
              </a:extLst>
            </p:cNvPr>
            <p:cNvSpPr/>
            <p:nvPr/>
          </p:nvSpPr>
          <p:spPr>
            <a:xfrm>
              <a:off x="5146805" y="310963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83" name="Freeform: Shape 92">
              <a:extLst>
                <a:ext uri="{FF2B5EF4-FFF2-40B4-BE49-F238E27FC236}">
                  <a16:creationId xmlns:a16="http://schemas.microsoft.com/office/drawing/2014/main" id="{5A66BEF5-3745-E8C8-9091-8685FC06E773}"/>
                </a:ext>
              </a:extLst>
            </p:cNvPr>
            <p:cNvSpPr/>
            <p:nvPr/>
          </p:nvSpPr>
          <p:spPr>
            <a:xfrm>
              <a:off x="5356355" y="326203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84" name="Freeform: Shape 93">
              <a:extLst>
                <a:ext uri="{FF2B5EF4-FFF2-40B4-BE49-F238E27FC236}">
                  <a16:creationId xmlns:a16="http://schemas.microsoft.com/office/drawing/2014/main" id="{1A745236-6BA4-CADF-587D-E0638358CA0F}"/>
                </a:ext>
              </a:extLst>
            </p:cNvPr>
            <p:cNvSpPr/>
            <p:nvPr/>
          </p:nvSpPr>
          <p:spPr>
            <a:xfrm>
              <a:off x="5413505" y="333823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rgbClr val="B60D27"/>
              </a:solidFill>
              <a:prstDash val="solid"/>
              <a:miter/>
            </a:ln>
          </p:spPr>
          <p:txBody>
            <a:bodyPr rtlCol="0" anchor="ctr"/>
            <a:lstStyle/>
            <a:p>
              <a:endParaRPr lang="en-GB"/>
            </a:p>
          </p:txBody>
        </p:sp>
        <p:sp>
          <p:nvSpPr>
            <p:cNvPr id="85" name="Freeform: Shape 94">
              <a:extLst>
                <a:ext uri="{FF2B5EF4-FFF2-40B4-BE49-F238E27FC236}">
                  <a16:creationId xmlns:a16="http://schemas.microsoft.com/office/drawing/2014/main" id="{A781E54D-090F-D3A9-687A-40D023C8AB84}"/>
                </a:ext>
              </a:extLst>
            </p:cNvPr>
            <p:cNvSpPr/>
            <p:nvPr/>
          </p:nvSpPr>
          <p:spPr>
            <a:xfrm>
              <a:off x="5565905" y="35096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86" name="Freeform: Shape 95">
              <a:extLst>
                <a:ext uri="{FF2B5EF4-FFF2-40B4-BE49-F238E27FC236}">
                  <a16:creationId xmlns:a16="http://schemas.microsoft.com/office/drawing/2014/main" id="{50FB069C-7538-E4E0-6D9C-C5E2D4CA123C}"/>
                </a:ext>
              </a:extLst>
            </p:cNvPr>
            <p:cNvSpPr/>
            <p:nvPr/>
          </p:nvSpPr>
          <p:spPr>
            <a:xfrm>
              <a:off x="5623055" y="360493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87" name="Freeform: Shape 96">
              <a:extLst>
                <a:ext uri="{FF2B5EF4-FFF2-40B4-BE49-F238E27FC236}">
                  <a16:creationId xmlns:a16="http://schemas.microsoft.com/office/drawing/2014/main" id="{30A1AB22-7D97-6F3A-E749-87630FE58CFA}"/>
                </a:ext>
              </a:extLst>
            </p:cNvPr>
            <p:cNvSpPr/>
            <p:nvPr/>
          </p:nvSpPr>
          <p:spPr>
            <a:xfrm>
              <a:off x="5718305" y="3623985"/>
              <a:ext cx="9525" cy="72009"/>
            </a:xfrm>
            <a:custGeom>
              <a:avLst/>
              <a:gdLst>
                <a:gd name="connsiteX0" fmla="*/ 0 w 9525"/>
                <a:gd name="connsiteY0" fmla="*/ 0 h 72009"/>
                <a:gd name="connsiteX1" fmla="*/ 0 w 9525"/>
                <a:gd name="connsiteY1" fmla="*/ 72009 h 72009"/>
              </a:gdLst>
              <a:ahLst/>
              <a:cxnLst>
                <a:cxn ang="0">
                  <a:pos x="connsiteX0" y="connsiteY0"/>
                </a:cxn>
                <a:cxn ang="0">
                  <a:pos x="connsiteX1" y="connsiteY1"/>
                </a:cxn>
              </a:cxnLst>
              <a:rect l="l" t="t" r="r" b="b"/>
              <a:pathLst>
                <a:path w="9525" h="72009">
                  <a:moveTo>
                    <a:pt x="0" y="0"/>
                  </a:moveTo>
                  <a:lnTo>
                    <a:pt x="0" y="72009"/>
                  </a:lnTo>
                </a:path>
              </a:pathLst>
            </a:custGeom>
            <a:noFill/>
            <a:ln w="19050" cap="flat">
              <a:solidFill>
                <a:srgbClr val="B60D27"/>
              </a:solidFill>
              <a:prstDash val="solid"/>
              <a:miter/>
            </a:ln>
          </p:spPr>
          <p:txBody>
            <a:bodyPr rtlCol="0" anchor="ctr"/>
            <a:lstStyle/>
            <a:p>
              <a:endParaRPr lang="en-GB"/>
            </a:p>
          </p:txBody>
        </p:sp>
        <p:sp>
          <p:nvSpPr>
            <p:cNvPr id="88" name="Freeform: Shape 97">
              <a:extLst>
                <a:ext uri="{FF2B5EF4-FFF2-40B4-BE49-F238E27FC236}">
                  <a16:creationId xmlns:a16="http://schemas.microsoft.com/office/drawing/2014/main" id="{EEFB3790-F5F4-25C1-446A-6AD30E3A153E}"/>
                </a:ext>
              </a:extLst>
            </p:cNvPr>
            <p:cNvSpPr/>
            <p:nvPr/>
          </p:nvSpPr>
          <p:spPr>
            <a:xfrm>
              <a:off x="6023105" y="379544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89" name="Freeform: Shape 98">
              <a:extLst>
                <a:ext uri="{FF2B5EF4-FFF2-40B4-BE49-F238E27FC236}">
                  <a16:creationId xmlns:a16="http://schemas.microsoft.com/office/drawing/2014/main" id="{EFFAAB36-FF69-17D4-5D06-1616B7CE7290}"/>
                </a:ext>
              </a:extLst>
            </p:cNvPr>
            <p:cNvSpPr/>
            <p:nvPr/>
          </p:nvSpPr>
          <p:spPr>
            <a:xfrm>
              <a:off x="6232655" y="398594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90" name="Freeform: Shape 99">
              <a:extLst>
                <a:ext uri="{FF2B5EF4-FFF2-40B4-BE49-F238E27FC236}">
                  <a16:creationId xmlns:a16="http://schemas.microsoft.com/office/drawing/2014/main" id="{BDD2CB73-3B7C-EEA4-EC12-2E201711790E}"/>
                </a:ext>
              </a:extLst>
            </p:cNvPr>
            <p:cNvSpPr/>
            <p:nvPr/>
          </p:nvSpPr>
          <p:spPr>
            <a:xfrm>
              <a:off x="6823205" y="427169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91" name="Freeform: Shape 100">
              <a:extLst>
                <a:ext uri="{FF2B5EF4-FFF2-40B4-BE49-F238E27FC236}">
                  <a16:creationId xmlns:a16="http://schemas.microsoft.com/office/drawing/2014/main" id="{BF956606-00EC-2770-B009-60F75E76C9F2}"/>
                </a:ext>
              </a:extLst>
            </p:cNvPr>
            <p:cNvSpPr/>
            <p:nvPr/>
          </p:nvSpPr>
          <p:spPr>
            <a:xfrm>
              <a:off x="6975605" y="430979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92" name="Freeform: Shape 101">
              <a:extLst>
                <a:ext uri="{FF2B5EF4-FFF2-40B4-BE49-F238E27FC236}">
                  <a16:creationId xmlns:a16="http://schemas.microsoft.com/office/drawing/2014/main" id="{59135741-8EA7-AD38-BC23-FAEE533E7C1F}"/>
                </a:ext>
              </a:extLst>
            </p:cNvPr>
            <p:cNvSpPr/>
            <p:nvPr/>
          </p:nvSpPr>
          <p:spPr>
            <a:xfrm>
              <a:off x="7223255" y="438599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93" name="Freeform: Shape 102">
              <a:extLst>
                <a:ext uri="{FF2B5EF4-FFF2-40B4-BE49-F238E27FC236}">
                  <a16:creationId xmlns:a16="http://schemas.microsoft.com/office/drawing/2014/main" id="{F815A4FB-A06B-5EC0-014A-81BF33217619}"/>
                </a:ext>
              </a:extLst>
            </p:cNvPr>
            <p:cNvSpPr/>
            <p:nvPr/>
          </p:nvSpPr>
          <p:spPr>
            <a:xfrm>
              <a:off x="7299464" y="438599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94" name="Freeform: Shape 103">
              <a:extLst>
                <a:ext uri="{FF2B5EF4-FFF2-40B4-BE49-F238E27FC236}">
                  <a16:creationId xmlns:a16="http://schemas.microsoft.com/office/drawing/2014/main" id="{A07FA15D-5C79-7104-D5F5-363DFC8FECE2}"/>
                </a:ext>
              </a:extLst>
            </p:cNvPr>
            <p:cNvSpPr/>
            <p:nvPr/>
          </p:nvSpPr>
          <p:spPr>
            <a:xfrm>
              <a:off x="7375664" y="440504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95" name="Freeform: Shape 104">
              <a:extLst>
                <a:ext uri="{FF2B5EF4-FFF2-40B4-BE49-F238E27FC236}">
                  <a16:creationId xmlns:a16="http://schemas.microsoft.com/office/drawing/2014/main" id="{D8CC3D28-E4CB-9E90-B9FE-A0B900D28ABF}"/>
                </a:ext>
              </a:extLst>
            </p:cNvPr>
            <p:cNvSpPr/>
            <p:nvPr/>
          </p:nvSpPr>
          <p:spPr>
            <a:xfrm>
              <a:off x="7394714" y="440504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96" name="Freeform: Shape 105">
              <a:extLst>
                <a:ext uri="{FF2B5EF4-FFF2-40B4-BE49-F238E27FC236}">
                  <a16:creationId xmlns:a16="http://schemas.microsoft.com/office/drawing/2014/main" id="{AF5CA8C8-5CFF-22B5-64FC-85AFDD14A767}"/>
                </a:ext>
              </a:extLst>
            </p:cNvPr>
            <p:cNvSpPr/>
            <p:nvPr/>
          </p:nvSpPr>
          <p:spPr>
            <a:xfrm>
              <a:off x="7699514" y="448124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97" name="Freeform: Shape 106">
              <a:extLst>
                <a:ext uri="{FF2B5EF4-FFF2-40B4-BE49-F238E27FC236}">
                  <a16:creationId xmlns:a16="http://schemas.microsoft.com/office/drawing/2014/main" id="{76BECB28-FE16-5DFA-B5E6-C997FA021F0E}"/>
                </a:ext>
              </a:extLst>
            </p:cNvPr>
            <p:cNvSpPr/>
            <p:nvPr/>
          </p:nvSpPr>
          <p:spPr>
            <a:xfrm>
              <a:off x="7756664" y="448124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98" name="Freeform: Shape 107">
              <a:extLst>
                <a:ext uri="{FF2B5EF4-FFF2-40B4-BE49-F238E27FC236}">
                  <a16:creationId xmlns:a16="http://schemas.microsoft.com/office/drawing/2014/main" id="{7EA4B949-E594-10B9-E556-87A71C7B2986}"/>
                </a:ext>
              </a:extLst>
            </p:cNvPr>
            <p:cNvSpPr/>
            <p:nvPr/>
          </p:nvSpPr>
          <p:spPr>
            <a:xfrm>
              <a:off x="7949517" y="4505010"/>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99" name="Freeform: Shape 108">
              <a:extLst>
                <a:ext uri="{FF2B5EF4-FFF2-40B4-BE49-F238E27FC236}">
                  <a16:creationId xmlns:a16="http://schemas.microsoft.com/office/drawing/2014/main" id="{847910CE-8DB3-5737-6DE2-E7C2BB9696B2}"/>
                </a:ext>
              </a:extLst>
            </p:cNvPr>
            <p:cNvSpPr/>
            <p:nvPr/>
          </p:nvSpPr>
          <p:spPr>
            <a:xfrm>
              <a:off x="8061464" y="451934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00" name="Freeform: Shape 109">
              <a:extLst>
                <a:ext uri="{FF2B5EF4-FFF2-40B4-BE49-F238E27FC236}">
                  <a16:creationId xmlns:a16="http://schemas.microsoft.com/office/drawing/2014/main" id="{2B7A4CC9-51A7-26D4-F8F7-9D64C7E8CF33}"/>
                </a:ext>
              </a:extLst>
            </p:cNvPr>
            <p:cNvSpPr/>
            <p:nvPr/>
          </p:nvSpPr>
          <p:spPr>
            <a:xfrm>
              <a:off x="8175764" y="451934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01" name="Freeform: Shape 110">
              <a:extLst>
                <a:ext uri="{FF2B5EF4-FFF2-40B4-BE49-F238E27FC236}">
                  <a16:creationId xmlns:a16="http://schemas.microsoft.com/office/drawing/2014/main" id="{5CC7BAF4-F910-A0E2-54D0-8400C89CD2B9}"/>
                </a:ext>
              </a:extLst>
            </p:cNvPr>
            <p:cNvSpPr/>
            <p:nvPr/>
          </p:nvSpPr>
          <p:spPr>
            <a:xfrm>
              <a:off x="8175764" y="451934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rgbClr val="B60D27"/>
              </a:solidFill>
              <a:prstDash val="solid"/>
              <a:miter/>
            </a:ln>
          </p:spPr>
          <p:txBody>
            <a:bodyPr rtlCol="0" anchor="ctr"/>
            <a:lstStyle/>
            <a:p>
              <a:endParaRPr lang="en-GB"/>
            </a:p>
          </p:txBody>
        </p:sp>
        <p:sp>
          <p:nvSpPr>
            <p:cNvPr id="102" name="Freeform: Shape 111">
              <a:extLst>
                <a:ext uri="{FF2B5EF4-FFF2-40B4-BE49-F238E27FC236}">
                  <a16:creationId xmlns:a16="http://schemas.microsoft.com/office/drawing/2014/main" id="{80F45E9E-73F1-B689-8603-74C38B7608DF}"/>
                </a:ext>
              </a:extLst>
            </p:cNvPr>
            <p:cNvSpPr/>
            <p:nvPr/>
          </p:nvSpPr>
          <p:spPr>
            <a:xfrm>
              <a:off x="6272850" y="4040990"/>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rgbClr val="B60D27"/>
              </a:solidFill>
              <a:prstDash val="solid"/>
              <a:miter/>
            </a:ln>
          </p:spPr>
          <p:txBody>
            <a:bodyPr rtlCol="0" anchor="ctr"/>
            <a:lstStyle/>
            <a:p>
              <a:endParaRPr lang="en-GB"/>
            </a:p>
          </p:txBody>
        </p:sp>
        <p:sp>
          <p:nvSpPr>
            <p:cNvPr id="103" name="Freeform: Shape 112">
              <a:extLst>
                <a:ext uri="{FF2B5EF4-FFF2-40B4-BE49-F238E27FC236}">
                  <a16:creationId xmlns:a16="http://schemas.microsoft.com/office/drawing/2014/main" id="{E55E8A9F-0D45-3F2E-356F-C290C10FD874}"/>
                </a:ext>
              </a:extLst>
            </p:cNvPr>
            <p:cNvSpPr/>
            <p:nvPr/>
          </p:nvSpPr>
          <p:spPr>
            <a:xfrm>
              <a:off x="6139500" y="3964790"/>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rgbClr val="B60D27"/>
              </a:solidFill>
              <a:prstDash val="solid"/>
              <a:miter/>
            </a:ln>
          </p:spPr>
          <p:txBody>
            <a:bodyPr rtlCol="0" anchor="ctr"/>
            <a:lstStyle/>
            <a:p>
              <a:endParaRPr lang="en-GB"/>
            </a:p>
          </p:txBody>
        </p:sp>
        <p:sp>
          <p:nvSpPr>
            <p:cNvPr id="104" name="Freeform: Shape 113">
              <a:extLst>
                <a:ext uri="{FF2B5EF4-FFF2-40B4-BE49-F238E27FC236}">
                  <a16:creationId xmlns:a16="http://schemas.microsoft.com/office/drawing/2014/main" id="{E045AC88-C241-CCAF-20C3-20A3EFD39913}"/>
                </a:ext>
              </a:extLst>
            </p:cNvPr>
            <p:cNvSpPr/>
            <p:nvPr/>
          </p:nvSpPr>
          <p:spPr>
            <a:xfrm>
              <a:off x="6387150" y="4155290"/>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rgbClr val="B60D27"/>
              </a:solidFill>
              <a:prstDash val="solid"/>
              <a:miter/>
            </a:ln>
          </p:spPr>
          <p:txBody>
            <a:bodyPr rtlCol="0" anchor="ctr"/>
            <a:lstStyle/>
            <a:p>
              <a:endParaRPr lang="en-GB"/>
            </a:p>
          </p:txBody>
        </p:sp>
      </p:grpSp>
      <p:grpSp>
        <p:nvGrpSpPr>
          <p:cNvPr id="105" name="Group 104">
            <a:extLst>
              <a:ext uri="{FF2B5EF4-FFF2-40B4-BE49-F238E27FC236}">
                <a16:creationId xmlns:a16="http://schemas.microsoft.com/office/drawing/2014/main" id="{29001E0F-7909-1571-A7DC-ADB695C0CD8B}"/>
              </a:ext>
            </a:extLst>
          </p:cNvPr>
          <p:cNvGrpSpPr/>
          <p:nvPr/>
        </p:nvGrpSpPr>
        <p:grpSpPr>
          <a:xfrm>
            <a:off x="8032384" y="2964780"/>
            <a:ext cx="3390398" cy="2028325"/>
            <a:chOff x="3976687" y="2143124"/>
            <a:chExt cx="4234453" cy="2576769"/>
          </a:xfrm>
        </p:grpSpPr>
        <p:sp>
          <p:nvSpPr>
            <p:cNvPr id="106" name="Freeform: Shape 118">
              <a:extLst>
                <a:ext uri="{FF2B5EF4-FFF2-40B4-BE49-F238E27FC236}">
                  <a16:creationId xmlns:a16="http://schemas.microsoft.com/office/drawing/2014/main" id="{C3B43166-F29B-B82F-126F-6E7B7517AF14}"/>
                </a:ext>
              </a:extLst>
            </p:cNvPr>
            <p:cNvSpPr/>
            <p:nvPr/>
          </p:nvSpPr>
          <p:spPr>
            <a:xfrm>
              <a:off x="3976687" y="2143124"/>
              <a:ext cx="4234453" cy="2564425"/>
            </a:xfrm>
            <a:custGeom>
              <a:avLst/>
              <a:gdLst>
                <a:gd name="connsiteX0" fmla="*/ 4234453 w 4234453"/>
                <a:gd name="connsiteY0" fmla="*/ 2564425 h 2564425"/>
                <a:gd name="connsiteX1" fmla="*/ 4133393 w 4234453"/>
                <a:gd name="connsiteY1" fmla="*/ 2564425 h 2564425"/>
                <a:gd name="connsiteX2" fmla="*/ 4133393 w 4234453"/>
                <a:gd name="connsiteY2" fmla="*/ 2536631 h 2564425"/>
                <a:gd name="connsiteX3" fmla="*/ 4052545 w 4234453"/>
                <a:gd name="connsiteY3" fmla="*/ 2536631 h 2564425"/>
                <a:gd name="connsiteX4" fmla="*/ 4052545 w 4234453"/>
                <a:gd name="connsiteY4" fmla="*/ 2513895 h 2564425"/>
                <a:gd name="connsiteX5" fmla="*/ 3969172 w 4234453"/>
                <a:gd name="connsiteY5" fmla="*/ 2513895 h 2564425"/>
                <a:gd name="connsiteX6" fmla="*/ 3969172 w 4234453"/>
                <a:gd name="connsiteY6" fmla="*/ 2465889 h 2564425"/>
                <a:gd name="connsiteX7" fmla="*/ 3820106 w 4234453"/>
                <a:gd name="connsiteY7" fmla="*/ 2465889 h 2564425"/>
                <a:gd name="connsiteX8" fmla="*/ 3820106 w 4234453"/>
                <a:gd name="connsiteY8" fmla="*/ 2448201 h 2564425"/>
                <a:gd name="connsiteX9" fmla="*/ 3777158 w 4234453"/>
                <a:gd name="connsiteY9" fmla="*/ 2448201 h 2564425"/>
                <a:gd name="connsiteX10" fmla="*/ 3777158 w 4234453"/>
                <a:gd name="connsiteY10" fmla="*/ 2415359 h 2564425"/>
                <a:gd name="connsiteX11" fmla="*/ 3496713 w 4234453"/>
                <a:gd name="connsiteY11" fmla="*/ 2415359 h 2564425"/>
                <a:gd name="connsiteX12" fmla="*/ 3496713 w 4234453"/>
                <a:gd name="connsiteY12" fmla="*/ 2385041 h 2564425"/>
                <a:gd name="connsiteX13" fmla="*/ 3244063 w 4234453"/>
                <a:gd name="connsiteY13" fmla="*/ 2385041 h 2564425"/>
                <a:gd name="connsiteX14" fmla="*/ 3244063 w 4234453"/>
                <a:gd name="connsiteY14" fmla="*/ 2349665 h 2564425"/>
                <a:gd name="connsiteX15" fmla="*/ 3208687 w 4234453"/>
                <a:gd name="connsiteY15" fmla="*/ 2349665 h 2564425"/>
                <a:gd name="connsiteX16" fmla="*/ 3208687 w 4234453"/>
                <a:gd name="connsiteY16" fmla="*/ 2309241 h 2564425"/>
                <a:gd name="connsiteX17" fmla="*/ 3175845 w 4234453"/>
                <a:gd name="connsiteY17" fmla="*/ 2309241 h 2564425"/>
                <a:gd name="connsiteX18" fmla="*/ 3175845 w 4234453"/>
                <a:gd name="connsiteY18" fmla="*/ 2273875 h 2564425"/>
                <a:gd name="connsiteX19" fmla="*/ 3031827 w 4234453"/>
                <a:gd name="connsiteY19" fmla="*/ 2273875 h 2564425"/>
                <a:gd name="connsiteX20" fmla="*/ 3031827 w 4234453"/>
                <a:gd name="connsiteY20" fmla="*/ 2238499 h 2564425"/>
                <a:gd name="connsiteX21" fmla="*/ 2930766 w 4234453"/>
                <a:gd name="connsiteY21" fmla="*/ 2238499 h 2564425"/>
                <a:gd name="connsiteX22" fmla="*/ 2930766 w 4234453"/>
                <a:gd name="connsiteY22" fmla="*/ 2220811 h 2564425"/>
                <a:gd name="connsiteX23" fmla="*/ 2857500 w 4234453"/>
                <a:gd name="connsiteY23" fmla="*/ 2220811 h 2564425"/>
                <a:gd name="connsiteX24" fmla="*/ 2857500 w 4234453"/>
                <a:gd name="connsiteY24" fmla="*/ 2208181 h 2564425"/>
                <a:gd name="connsiteX25" fmla="*/ 2842336 w 4234453"/>
                <a:gd name="connsiteY25" fmla="*/ 2208181 h 2564425"/>
                <a:gd name="connsiteX26" fmla="*/ 2842336 w 4234453"/>
                <a:gd name="connsiteY26" fmla="*/ 2172815 h 2564425"/>
                <a:gd name="connsiteX27" fmla="*/ 2723598 w 4234453"/>
                <a:gd name="connsiteY27" fmla="*/ 2172815 h 2564425"/>
                <a:gd name="connsiteX28" fmla="*/ 2723598 w 4234453"/>
                <a:gd name="connsiteY28" fmla="*/ 2124809 h 2564425"/>
                <a:gd name="connsiteX29" fmla="*/ 2630110 w 4234453"/>
                <a:gd name="connsiteY29" fmla="*/ 2124809 h 2564425"/>
                <a:gd name="connsiteX30" fmla="*/ 2630110 w 4234453"/>
                <a:gd name="connsiteY30" fmla="*/ 2084384 h 2564425"/>
                <a:gd name="connsiteX31" fmla="*/ 2544213 w 4234453"/>
                <a:gd name="connsiteY31" fmla="*/ 2084384 h 2564425"/>
                <a:gd name="connsiteX32" fmla="*/ 2544213 w 4234453"/>
                <a:gd name="connsiteY32" fmla="*/ 2049009 h 2564425"/>
                <a:gd name="connsiteX33" fmla="*/ 2465889 w 4234453"/>
                <a:gd name="connsiteY33" fmla="*/ 2049009 h 2564425"/>
                <a:gd name="connsiteX34" fmla="*/ 2465889 w 4234453"/>
                <a:gd name="connsiteY34" fmla="*/ 2036378 h 2564425"/>
                <a:gd name="connsiteX35" fmla="*/ 2438095 w 4234453"/>
                <a:gd name="connsiteY35" fmla="*/ 2036378 h 2564425"/>
                <a:gd name="connsiteX36" fmla="*/ 2438095 w 4234453"/>
                <a:gd name="connsiteY36" fmla="*/ 2016166 h 2564425"/>
                <a:gd name="connsiteX37" fmla="*/ 2377459 w 4234453"/>
                <a:gd name="connsiteY37" fmla="*/ 2016166 h 2564425"/>
                <a:gd name="connsiteX38" fmla="*/ 2377459 w 4234453"/>
                <a:gd name="connsiteY38" fmla="*/ 1998478 h 2564425"/>
                <a:gd name="connsiteX39" fmla="*/ 2359771 w 4234453"/>
                <a:gd name="connsiteY39" fmla="*/ 1998478 h 2564425"/>
                <a:gd name="connsiteX40" fmla="*/ 2359771 w 4234453"/>
                <a:gd name="connsiteY40" fmla="*/ 1937842 h 2564425"/>
                <a:gd name="connsiteX41" fmla="*/ 2337035 w 4234453"/>
                <a:gd name="connsiteY41" fmla="*/ 1937842 h 2564425"/>
                <a:gd name="connsiteX42" fmla="*/ 2337035 w 4234453"/>
                <a:gd name="connsiteY42" fmla="*/ 1905000 h 2564425"/>
                <a:gd name="connsiteX43" fmla="*/ 2296611 w 4234453"/>
                <a:gd name="connsiteY43" fmla="*/ 1905000 h 2564425"/>
                <a:gd name="connsiteX44" fmla="*/ 2296611 w 4234453"/>
                <a:gd name="connsiteY44" fmla="*/ 1882264 h 2564425"/>
                <a:gd name="connsiteX45" fmla="*/ 2266293 w 4234453"/>
                <a:gd name="connsiteY45" fmla="*/ 1882264 h 2564425"/>
                <a:gd name="connsiteX46" fmla="*/ 2266293 w 4234453"/>
                <a:gd name="connsiteY46" fmla="*/ 1851946 h 2564425"/>
                <a:gd name="connsiteX47" fmla="*/ 2185445 w 4234453"/>
                <a:gd name="connsiteY47" fmla="*/ 1851946 h 2564425"/>
                <a:gd name="connsiteX48" fmla="*/ 2185445 w 4234453"/>
                <a:gd name="connsiteY48" fmla="*/ 1791310 h 2564425"/>
                <a:gd name="connsiteX49" fmla="*/ 2157651 w 4234453"/>
                <a:gd name="connsiteY49" fmla="*/ 1791310 h 2564425"/>
                <a:gd name="connsiteX50" fmla="*/ 2157651 w 4234453"/>
                <a:gd name="connsiteY50" fmla="*/ 1740780 h 2564425"/>
                <a:gd name="connsiteX51" fmla="*/ 2124809 w 4234453"/>
                <a:gd name="connsiteY51" fmla="*/ 1740780 h 2564425"/>
                <a:gd name="connsiteX52" fmla="*/ 2124809 w 4234453"/>
                <a:gd name="connsiteY52" fmla="*/ 1723092 h 2564425"/>
                <a:gd name="connsiteX53" fmla="*/ 2099539 w 4234453"/>
                <a:gd name="connsiteY53" fmla="*/ 1723092 h 2564425"/>
                <a:gd name="connsiteX54" fmla="*/ 2099539 w 4234453"/>
                <a:gd name="connsiteY54" fmla="*/ 1702880 h 2564425"/>
                <a:gd name="connsiteX55" fmla="*/ 2059114 w 4234453"/>
                <a:gd name="connsiteY55" fmla="*/ 1702880 h 2564425"/>
                <a:gd name="connsiteX56" fmla="*/ 2059114 w 4234453"/>
                <a:gd name="connsiteY56" fmla="*/ 1670037 h 2564425"/>
                <a:gd name="connsiteX57" fmla="*/ 2033854 w 4234453"/>
                <a:gd name="connsiteY57" fmla="*/ 1670037 h 2564425"/>
                <a:gd name="connsiteX58" fmla="*/ 2033854 w 4234453"/>
                <a:gd name="connsiteY58" fmla="*/ 1614449 h 2564425"/>
                <a:gd name="connsiteX59" fmla="*/ 1947948 w 4234453"/>
                <a:gd name="connsiteY59" fmla="*/ 1614449 h 2564425"/>
                <a:gd name="connsiteX60" fmla="*/ 1947948 w 4234453"/>
                <a:gd name="connsiteY60" fmla="*/ 1566443 h 2564425"/>
                <a:gd name="connsiteX61" fmla="*/ 1925212 w 4234453"/>
                <a:gd name="connsiteY61" fmla="*/ 1566443 h 2564425"/>
                <a:gd name="connsiteX62" fmla="*/ 1925212 w 4234453"/>
                <a:gd name="connsiteY62" fmla="*/ 1533601 h 2564425"/>
                <a:gd name="connsiteX63" fmla="*/ 1869624 w 4234453"/>
                <a:gd name="connsiteY63" fmla="*/ 1533601 h 2564425"/>
                <a:gd name="connsiteX64" fmla="*/ 1869624 w 4234453"/>
                <a:gd name="connsiteY64" fmla="*/ 1490653 h 2564425"/>
                <a:gd name="connsiteX65" fmla="*/ 1738246 w 4234453"/>
                <a:gd name="connsiteY65" fmla="*/ 1490653 h 2564425"/>
                <a:gd name="connsiteX66" fmla="*/ 1738246 w 4234453"/>
                <a:gd name="connsiteY66" fmla="*/ 1412329 h 2564425"/>
                <a:gd name="connsiteX67" fmla="*/ 1700355 w 4234453"/>
                <a:gd name="connsiteY67" fmla="*/ 1412329 h 2564425"/>
                <a:gd name="connsiteX68" fmla="*/ 1700355 w 4234453"/>
                <a:gd name="connsiteY68" fmla="*/ 1349169 h 2564425"/>
                <a:gd name="connsiteX69" fmla="*/ 1662455 w 4234453"/>
                <a:gd name="connsiteY69" fmla="*/ 1349169 h 2564425"/>
                <a:gd name="connsiteX70" fmla="*/ 1662455 w 4234453"/>
                <a:gd name="connsiteY70" fmla="*/ 1291057 h 2564425"/>
                <a:gd name="connsiteX71" fmla="*/ 1589189 w 4234453"/>
                <a:gd name="connsiteY71" fmla="*/ 1291057 h 2564425"/>
                <a:gd name="connsiteX72" fmla="*/ 1589189 w 4234453"/>
                <a:gd name="connsiteY72" fmla="*/ 1258205 h 2564425"/>
                <a:gd name="connsiteX73" fmla="*/ 1561395 w 4234453"/>
                <a:gd name="connsiteY73" fmla="*/ 1258205 h 2564425"/>
                <a:gd name="connsiteX74" fmla="*/ 1561395 w 4234453"/>
                <a:gd name="connsiteY74" fmla="*/ 1215257 h 2564425"/>
                <a:gd name="connsiteX75" fmla="*/ 1478013 w 4234453"/>
                <a:gd name="connsiteY75" fmla="*/ 1215257 h 2564425"/>
                <a:gd name="connsiteX76" fmla="*/ 1478013 w 4234453"/>
                <a:gd name="connsiteY76" fmla="*/ 1119254 h 2564425"/>
                <a:gd name="connsiteX77" fmla="*/ 1452753 w 4234453"/>
                <a:gd name="connsiteY77" fmla="*/ 1119254 h 2564425"/>
                <a:gd name="connsiteX78" fmla="*/ 1452753 w 4234453"/>
                <a:gd name="connsiteY78" fmla="*/ 1071248 h 2564425"/>
                <a:gd name="connsiteX79" fmla="*/ 1397165 w 4234453"/>
                <a:gd name="connsiteY79" fmla="*/ 1071248 h 2564425"/>
                <a:gd name="connsiteX80" fmla="*/ 1397165 w 4234453"/>
                <a:gd name="connsiteY80" fmla="*/ 1030824 h 2564425"/>
                <a:gd name="connsiteX81" fmla="*/ 1361799 w 4234453"/>
                <a:gd name="connsiteY81" fmla="*/ 1030824 h 2564425"/>
                <a:gd name="connsiteX82" fmla="*/ 1361799 w 4234453"/>
                <a:gd name="connsiteY82" fmla="*/ 944920 h 2564425"/>
                <a:gd name="connsiteX83" fmla="*/ 1326423 w 4234453"/>
                <a:gd name="connsiteY83" fmla="*/ 944920 h 2564425"/>
                <a:gd name="connsiteX84" fmla="*/ 1326423 w 4234453"/>
                <a:gd name="connsiteY84" fmla="*/ 871651 h 2564425"/>
                <a:gd name="connsiteX85" fmla="*/ 1303687 w 4234453"/>
                <a:gd name="connsiteY85" fmla="*/ 871651 h 2564425"/>
                <a:gd name="connsiteX86" fmla="*/ 1303687 w 4234453"/>
                <a:gd name="connsiteY86" fmla="*/ 813541 h 2564425"/>
                <a:gd name="connsiteX87" fmla="*/ 1207675 w 4234453"/>
                <a:gd name="connsiteY87" fmla="*/ 813541 h 2564425"/>
                <a:gd name="connsiteX88" fmla="*/ 1207675 w 4234453"/>
                <a:gd name="connsiteY88" fmla="*/ 785750 h 2564425"/>
                <a:gd name="connsiteX89" fmla="*/ 1169784 w 4234453"/>
                <a:gd name="connsiteY89" fmla="*/ 785750 h 2564425"/>
                <a:gd name="connsiteX90" fmla="*/ 1169784 w 4234453"/>
                <a:gd name="connsiteY90" fmla="*/ 742799 h 2564425"/>
                <a:gd name="connsiteX91" fmla="*/ 1159678 w 4234453"/>
                <a:gd name="connsiteY91" fmla="*/ 742799 h 2564425"/>
                <a:gd name="connsiteX92" fmla="*/ 1159678 w 4234453"/>
                <a:gd name="connsiteY92" fmla="*/ 725113 h 2564425"/>
                <a:gd name="connsiteX93" fmla="*/ 1101566 w 4234453"/>
                <a:gd name="connsiteY93" fmla="*/ 725113 h 2564425"/>
                <a:gd name="connsiteX94" fmla="*/ 1101566 w 4234453"/>
                <a:gd name="connsiteY94" fmla="*/ 692268 h 2564425"/>
                <a:gd name="connsiteX95" fmla="*/ 1078830 w 4234453"/>
                <a:gd name="connsiteY95" fmla="*/ 692268 h 2564425"/>
                <a:gd name="connsiteX96" fmla="*/ 1078830 w 4234453"/>
                <a:gd name="connsiteY96" fmla="*/ 672055 h 2564425"/>
                <a:gd name="connsiteX97" fmla="*/ 1043454 w 4234453"/>
                <a:gd name="connsiteY97" fmla="*/ 672055 h 2564425"/>
                <a:gd name="connsiteX98" fmla="*/ 1043454 w 4234453"/>
                <a:gd name="connsiteY98" fmla="*/ 621525 h 2564425"/>
                <a:gd name="connsiteX99" fmla="*/ 992924 w 4234453"/>
                <a:gd name="connsiteY99" fmla="*/ 621525 h 2564425"/>
                <a:gd name="connsiteX100" fmla="*/ 992924 w 4234453"/>
                <a:gd name="connsiteY100" fmla="*/ 565941 h 2564425"/>
                <a:gd name="connsiteX101" fmla="*/ 960082 w 4234453"/>
                <a:gd name="connsiteY101" fmla="*/ 565941 h 2564425"/>
                <a:gd name="connsiteX102" fmla="*/ 960082 w 4234453"/>
                <a:gd name="connsiteY102" fmla="*/ 517937 h 2564425"/>
                <a:gd name="connsiteX103" fmla="*/ 871651 w 4234453"/>
                <a:gd name="connsiteY103" fmla="*/ 517937 h 2564425"/>
                <a:gd name="connsiteX104" fmla="*/ 871651 w 4234453"/>
                <a:gd name="connsiteY104" fmla="*/ 482566 h 2564425"/>
                <a:gd name="connsiteX105" fmla="*/ 846386 w 4234453"/>
                <a:gd name="connsiteY105" fmla="*/ 482566 h 2564425"/>
                <a:gd name="connsiteX106" fmla="*/ 846386 w 4234453"/>
                <a:gd name="connsiteY106" fmla="*/ 429509 h 2564425"/>
                <a:gd name="connsiteX107" fmla="*/ 783223 w 4234453"/>
                <a:gd name="connsiteY107" fmla="*/ 429509 h 2564425"/>
                <a:gd name="connsiteX108" fmla="*/ 783223 w 4234453"/>
                <a:gd name="connsiteY108" fmla="*/ 384032 h 2564425"/>
                <a:gd name="connsiteX109" fmla="*/ 613945 w 4234453"/>
                <a:gd name="connsiteY109" fmla="*/ 384032 h 2564425"/>
                <a:gd name="connsiteX110" fmla="*/ 613945 w 4234453"/>
                <a:gd name="connsiteY110" fmla="*/ 341081 h 2564425"/>
                <a:gd name="connsiteX111" fmla="*/ 578574 w 4234453"/>
                <a:gd name="connsiteY111" fmla="*/ 341081 h 2564425"/>
                <a:gd name="connsiteX112" fmla="*/ 578574 w 4234453"/>
                <a:gd name="connsiteY112" fmla="*/ 310763 h 2564425"/>
                <a:gd name="connsiteX113" fmla="*/ 543203 w 4234453"/>
                <a:gd name="connsiteY113" fmla="*/ 310763 h 2564425"/>
                <a:gd name="connsiteX114" fmla="*/ 543203 w 4234453"/>
                <a:gd name="connsiteY114" fmla="*/ 255179 h 2564425"/>
                <a:gd name="connsiteX115" fmla="*/ 528044 w 4234453"/>
                <a:gd name="connsiteY115" fmla="*/ 255179 h 2564425"/>
                <a:gd name="connsiteX116" fmla="*/ 528044 w 4234453"/>
                <a:gd name="connsiteY116" fmla="*/ 219807 h 2564425"/>
                <a:gd name="connsiteX117" fmla="*/ 386559 w 4234453"/>
                <a:gd name="connsiteY117" fmla="*/ 219807 h 2564425"/>
                <a:gd name="connsiteX118" fmla="*/ 386559 w 4234453"/>
                <a:gd name="connsiteY118" fmla="*/ 186962 h 2564425"/>
                <a:gd name="connsiteX119" fmla="*/ 300657 w 4234453"/>
                <a:gd name="connsiteY119" fmla="*/ 186962 h 2564425"/>
                <a:gd name="connsiteX120" fmla="*/ 300657 w 4234453"/>
                <a:gd name="connsiteY120" fmla="*/ 171803 h 2564425"/>
                <a:gd name="connsiteX121" fmla="*/ 265286 w 4234453"/>
                <a:gd name="connsiteY121" fmla="*/ 171803 h 2564425"/>
                <a:gd name="connsiteX122" fmla="*/ 265286 w 4234453"/>
                <a:gd name="connsiteY122" fmla="*/ 128852 h 2564425"/>
                <a:gd name="connsiteX123" fmla="*/ 222334 w 4234453"/>
                <a:gd name="connsiteY123" fmla="*/ 128852 h 2564425"/>
                <a:gd name="connsiteX124" fmla="*/ 222334 w 4234453"/>
                <a:gd name="connsiteY124" fmla="*/ 60637 h 2564425"/>
                <a:gd name="connsiteX125" fmla="*/ 176856 w 4234453"/>
                <a:gd name="connsiteY125" fmla="*/ 60637 h 2564425"/>
                <a:gd name="connsiteX126" fmla="*/ 176856 w 4234453"/>
                <a:gd name="connsiteY126" fmla="*/ 42951 h 2564425"/>
                <a:gd name="connsiteX127" fmla="*/ 141485 w 4234453"/>
                <a:gd name="connsiteY127" fmla="*/ 42951 h 2564425"/>
                <a:gd name="connsiteX128" fmla="*/ 141485 w 4234453"/>
                <a:gd name="connsiteY128" fmla="*/ 20212 h 2564425"/>
                <a:gd name="connsiteX129" fmla="*/ 65690 w 4234453"/>
                <a:gd name="connsiteY129" fmla="*/ 20212 h 2564425"/>
                <a:gd name="connsiteX130" fmla="*/ 65690 w 4234453"/>
                <a:gd name="connsiteY130" fmla="*/ 0 h 2564425"/>
                <a:gd name="connsiteX131" fmla="*/ 0 w 4234453"/>
                <a:gd name="connsiteY131" fmla="*/ 0 h 256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4234453" h="2564425">
                  <a:moveTo>
                    <a:pt x="4234453" y="2564425"/>
                  </a:moveTo>
                  <a:lnTo>
                    <a:pt x="4133393" y="2564425"/>
                  </a:lnTo>
                  <a:lnTo>
                    <a:pt x="4133393" y="2536631"/>
                  </a:lnTo>
                  <a:lnTo>
                    <a:pt x="4052545" y="2536631"/>
                  </a:lnTo>
                  <a:lnTo>
                    <a:pt x="4052545" y="2513895"/>
                  </a:lnTo>
                  <a:lnTo>
                    <a:pt x="3969172" y="2513895"/>
                  </a:lnTo>
                  <a:lnTo>
                    <a:pt x="3969172" y="2465889"/>
                  </a:lnTo>
                  <a:lnTo>
                    <a:pt x="3820106" y="2465889"/>
                  </a:lnTo>
                  <a:lnTo>
                    <a:pt x="3820106" y="2448201"/>
                  </a:lnTo>
                  <a:lnTo>
                    <a:pt x="3777158" y="2448201"/>
                  </a:lnTo>
                  <a:lnTo>
                    <a:pt x="3777158" y="2415359"/>
                  </a:lnTo>
                  <a:lnTo>
                    <a:pt x="3496713" y="2415359"/>
                  </a:lnTo>
                  <a:lnTo>
                    <a:pt x="3496713" y="2385041"/>
                  </a:lnTo>
                  <a:lnTo>
                    <a:pt x="3244063" y="2385041"/>
                  </a:lnTo>
                  <a:lnTo>
                    <a:pt x="3244063" y="2349665"/>
                  </a:lnTo>
                  <a:lnTo>
                    <a:pt x="3208687" y="2349665"/>
                  </a:lnTo>
                  <a:lnTo>
                    <a:pt x="3208687" y="2309241"/>
                  </a:lnTo>
                  <a:lnTo>
                    <a:pt x="3175845" y="2309241"/>
                  </a:lnTo>
                  <a:lnTo>
                    <a:pt x="3175845" y="2273875"/>
                  </a:lnTo>
                  <a:lnTo>
                    <a:pt x="3031827" y="2273875"/>
                  </a:lnTo>
                  <a:lnTo>
                    <a:pt x="3031827" y="2238499"/>
                  </a:lnTo>
                  <a:lnTo>
                    <a:pt x="2930766" y="2238499"/>
                  </a:lnTo>
                  <a:lnTo>
                    <a:pt x="2930766" y="2220811"/>
                  </a:lnTo>
                  <a:lnTo>
                    <a:pt x="2857500" y="2220811"/>
                  </a:lnTo>
                  <a:lnTo>
                    <a:pt x="2857500" y="2208181"/>
                  </a:lnTo>
                  <a:lnTo>
                    <a:pt x="2842336" y="2208181"/>
                  </a:lnTo>
                  <a:lnTo>
                    <a:pt x="2842336" y="2172815"/>
                  </a:lnTo>
                  <a:lnTo>
                    <a:pt x="2723598" y="2172815"/>
                  </a:lnTo>
                  <a:lnTo>
                    <a:pt x="2723598" y="2124809"/>
                  </a:lnTo>
                  <a:lnTo>
                    <a:pt x="2630110" y="2124809"/>
                  </a:lnTo>
                  <a:lnTo>
                    <a:pt x="2630110" y="2084384"/>
                  </a:lnTo>
                  <a:lnTo>
                    <a:pt x="2544213" y="2084384"/>
                  </a:lnTo>
                  <a:lnTo>
                    <a:pt x="2544213" y="2049009"/>
                  </a:lnTo>
                  <a:lnTo>
                    <a:pt x="2465889" y="2049009"/>
                  </a:lnTo>
                  <a:lnTo>
                    <a:pt x="2465889" y="2036378"/>
                  </a:lnTo>
                  <a:lnTo>
                    <a:pt x="2438095" y="2036378"/>
                  </a:lnTo>
                  <a:lnTo>
                    <a:pt x="2438095" y="2016166"/>
                  </a:lnTo>
                  <a:lnTo>
                    <a:pt x="2377459" y="2016166"/>
                  </a:lnTo>
                  <a:lnTo>
                    <a:pt x="2377459" y="1998478"/>
                  </a:lnTo>
                  <a:lnTo>
                    <a:pt x="2359771" y="1998478"/>
                  </a:lnTo>
                  <a:lnTo>
                    <a:pt x="2359771" y="1937842"/>
                  </a:lnTo>
                  <a:lnTo>
                    <a:pt x="2337035" y="1937842"/>
                  </a:lnTo>
                  <a:lnTo>
                    <a:pt x="2337035" y="1905000"/>
                  </a:lnTo>
                  <a:lnTo>
                    <a:pt x="2296611" y="1905000"/>
                  </a:lnTo>
                  <a:lnTo>
                    <a:pt x="2296611" y="1882264"/>
                  </a:lnTo>
                  <a:lnTo>
                    <a:pt x="2266293" y="1882264"/>
                  </a:lnTo>
                  <a:lnTo>
                    <a:pt x="2266293" y="1851946"/>
                  </a:lnTo>
                  <a:lnTo>
                    <a:pt x="2185445" y="1851946"/>
                  </a:lnTo>
                  <a:lnTo>
                    <a:pt x="2185445" y="1791310"/>
                  </a:lnTo>
                  <a:lnTo>
                    <a:pt x="2157651" y="1791310"/>
                  </a:lnTo>
                  <a:lnTo>
                    <a:pt x="2157651" y="1740780"/>
                  </a:lnTo>
                  <a:lnTo>
                    <a:pt x="2124809" y="1740780"/>
                  </a:lnTo>
                  <a:lnTo>
                    <a:pt x="2124809" y="1723092"/>
                  </a:lnTo>
                  <a:lnTo>
                    <a:pt x="2099539" y="1723092"/>
                  </a:lnTo>
                  <a:lnTo>
                    <a:pt x="2099539" y="1702880"/>
                  </a:lnTo>
                  <a:lnTo>
                    <a:pt x="2059114" y="1702880"/>
                  </a:lnTo>
                  <a:lnTo>
                    <a:pt x="2059114" y="1670037"/>
                  </a:lnTo>
                  <a:lnTo>
                    <a:pt x="2033854" y="1670037"/>
                  </a:lnTo>
                  <a:lnTo>
                    <a:pt x="2033854" y="1614449"/>
                  </a:lnTo>
                  <a:lnTo>
                    <a:pt x="1947948" y="1614449"/>
                  </a:lnTo>
                  <a:lnTo>
                    <a:pt x="1947948" y="1566443"/>
                  </a:lnTo>
                  <a:lnTo>
                    <a:pt x="1925212" y="1566443"/>
                  </a:lnTo>
                  <a:lnTo>
                    <a:pt x="1925212" y="1533601"/>
                  </a:lnTo>
                  <a:lnTo>
                    <a:pt x="1869624" y="1533601"/>
                  </a:lnTo>
                  <a:lnTo>
                    <a:pt x="1869624" y="1490653"/>
                  </a:lnTo>
                  <a:lnTo>
                    <a:pt x="1738246" y="1490653"/>
                  </a:lnTo>
                  <a:lnTo>
                    <a:pt x="1738246" y="1412329"/>
                  </a:lnTo>
                  <a:lnTo>
                    <a:pt x="1700355" y="1412329"/>
                  </a:lnTo>
                  <a:lnTo>
                    <a:pt x="1700355" y="1349169"/>
                  </a:lnTo>
                  <a:lnTo>
                    <a:pt x="1662455" y="1349169"/>
                  </a:lnTo>
                  <a:lnTo>
                    <a:pt x="1662455" y="1291057"/>
                  </a:lnTo>
                  <a:lnTo>
                    <a:pt x="1589189" y="1291057"/>
                  </a:lnTo>
                  <a:lnTo>
                    <a:pt x="1589189" y="1258205"/>
                  </a:lnTo>
                  <a:lnTo>
                    <a:pt x="1561395" y="1258205"/>
                  </a:lnTo>
                  <a:lnTo>
                    <a:pt x="1561395" y="1215257"/>
                  </a:lnTo>
                  <a:lnTo>
                    <a:pt x="1478013" y="1215257"/>
                  </a:lnTo>
                  <a:lnTo>
                    <a:pt x="1478013" y="1119254"/>
                  </a:lnTo>
                  <a:lnTo>
                    <a:pt x="1452753" y="1119254"/>
                  </a:lnTo>
                  <a:lnTo>
                    <a:pt x="1452753" y="1071248"/>
                  </a:lnTo>
                  <a:lnTo>
                    <a:pt x="1397165" y="1071248"/>
                  </a:lnTo>
                  <a:lnTo>
                    <a:pt x="1397165" y="1030824"/>
                  </a:lnTo>
                  <a:lnTo>
                    <a:pt x="1361799" y="1030824"/>
                  </a:lnTo>
                  <a:lnTo>
                    <a:pt x="1361799" y="944920"/>
                  </a:lnTo>
                  <a:lnTo>
                    <a:pt x="1326423" y="944920"/>
                  </a:lnTo>
                  <a:lnTo>
                    <a:pt x="1326423" y="871651"/>
                  </a:lnTo>
                  <a:lnTo>
                    <a:pt x="1303687" y="871651"/>
                  </a:lnTo>
                  <a:lnTo>
                    <a:pt x="1303687" y="813541"/>
                  </a:lnTo>
                  <a:lnTo>
                    <a:pt x="1207675" y="813541"/>
                  </a:lnTo>
                  <a:lnTo>
                    <a:pt x="1207675" y="785750"/>
                  </a:lnTo>
                  <a:lnTo>
                    <a:pt x="1169784" y="785750"/>
                  </a:lnTo>
                  <a:lnTo>
                    <a:pt x="1169784" y="742799"/>
                  </a:lnTo>
                  <a:lnTo>
                    <a:pt x="1159678" y="742799"/>
                  </a:lnTo>
                  <a:lnTo>
                    <a:pt x="1159678" y="725113"/>
                  </a:lnTo>
                  <a:lnTo>
                    <a:pt x="1101566" y="725113"/>
                  </a:lnTo>
                  <a:lnTo>
                    <a:pt x="1101566" y="692268"/>
                  </a:lnTo>
                  <a:lnTo>
                    <a:pt x="1078830" y="692268"/>
                  </a:lnTo>
                  <a:lnTo>
                    <a:pt x="1078830" y="672055"/>
                  </a:lnTo>
                  <a:lnTo>
                    <a:pt x="1043454" y="672055"/>
                  </a:lnTo>
                  <a:lnTo>
                    <a:pt x="1043454" y="621525"/>
                  </a:lnTo>
                  <a:lnTo>
                    <a:pt x="992924" y="621525"/>
                  </a:lnTo>
                  <a:lnTo>
                    <a:pt x="992924" y="565941"/>
                  </a:lnTo>
                  <a:lnTo>
                    <a:pt x="960082" y="565941"/>
                  </a:lnTo>
                  <a:lnTo>
                    <a:pt x="960082" y="517937"/>
                  </a:lnTo>
                  <a:lnTo>
                    <a:pt x="871651" y="517937"/>
                  </a:lnTo>
                  <a:lnTo>
                    <a:pt x="871651" y="482566"/>
                  </a:lnTo>
                  <a:lnTo>
                    <a:pt x="846386" y="482566"/>
                  </a:lnTo>
                  <a:lnTo>
                    <a:pt x="846386" y="429509"/>
                  </a:lnTo>
                  <a:lnTo>
                    <a:pt x="783223" y="429509"/>
                  </a:lnTo>
                  <a:lnTo>
                    <a:pt x="783223" y="384032"/>
                  </a:lnTo>
                  <a:lnTo>
                    <a:pt x="613945" y="384032"/>
                  </a:lnTo>
                  <a:lnTo>
                    <a:pt x="613945" y="341081"/>
                  </a:lnTo>
                  <a:lnTo>
                    <a:pt x="578574" y="341081"/>
                  </a:lnTo>
                  <a:lnTo>
                    <a:pt x="578574" y="310763"/>
                  </a:lnTo>
                  <a:lnTo>
                    <a:pt x="543203" y="310763"/>
                  </a:lnTo>
                  <a:lnTo>
                    <a:pt x="543203" y="255179"/>
                  </a:lnTo>
                  <a:lnTo>
                    <a:pt x="528044" y="255179"/>
                  </a:lnTo>
                  <a:lnTo>
                    <a:pt x="528044" y="219807"/>
                  </a:lnTo>
                  <a:lnTo>
                    <a:pt x="386559" y="219807"/>
                  </a:lnTo>
                  <a:lnTo>
                    <a:pt x="386559" y="186962"/>
                  </a:lnTo>
                  <a:lnTo>
                    <a:pt x="300657" y="186962"/>
                  </a:lnTo>
                  <a:lnTo>
                    <a:pt x="300657" y="171803"/>
                  </a:lnTo>
                  <a:lnTo>
                    <a:pt x="265286" y="171803"/>
                  </a:lnTo>
                  <a:lnTo>
                    <a:pt x="265286" y="128852"/>
                  </a:lnTo>
                  <a:lnTo>
                    <a:pt x="222334" y="128852"/>
                  </a:lnTo>
                  <a:lnTo>
                    <a:pt x="222334" y="60637"/>
                  </a:lnTo>
                  <a:lnTo>
                    <a:pt x="176856" y="60637"/>
                  </a:lnTo>
                  <a:lnTo>
                    <a:pt x="176856" y="42951"/>
                  </a:lnTo>
                  <a:lnTo>
                    <a:pt x="141485" y="42951"/>
                  </a:lnTo>
                  <a:lnTo>
                    <a:pt x="141485" y="20212"/>
                  </a:lnTo>
                  <a:lnTo>
                    <a:pt x="65690" y="20212"/>
                  </a:lnTo>
                  <a:lnTo>
                    <a:pt x="65690" y="0"/>
                  </a:lnTo>
                  <a:lnTo>
                    <a:pt x="0" y="0"/>
                  </a:lnTo>
                </a:path>
              </a:pathLst>
            </a:custGeom>
            <a:noFill/>
            <a:ln w="19050" cap="flat">
              <a:solidFill>
                <a:schemeClr val="accent2"/>
              </a:solidFill>
              <a:prstDash val="solid"/>
              <a:miter/>
            </a:ln>
          </p:spPr>
          <p:txBody>
            <a:bodyPr rtlCol="0" anchor="ctr"/>
            <a:lstStyle/>
            <a:p>
              <a:endParaRPr lang="en-GB"/>
            </a:p>
          </p:txBody>
        </p:sp>
        <p:sp>
          <p:nvSpPr>
            <p:cNvPr id="107" name="Freeform: Shape 119">
              <a:extLst>
                <a:ext uri="{FF2B5EF4-FFF2-40B4-BE49-F238E27FC236}">
                  <a16:creationId xmlns:a16="http://schemas.microsoft.com/office/drawing/2014/main" id="{3F8565E8-9796-20AC-6DAC-9F9571FF0074}"/>
                </a:ext>
              </a:extLst>
            </p:cNvPr>
            <p:cNvSpPr/>
            <p:nvPr/>
          </p:nvSpPr>
          <p:spPr>
            <a:xfrm>
              <a:off x="4381890" y="23237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08" name="Freeform: Shape 120">
              <a:extLst>
                <a:ext uri="{FF2B5EF4-FFF2-40B4-BE49-F238E27FC236}">
                  <a16:creationId xmlns:a16="http://schemas.microsoft.com/office/drawing/2014/main" id="{DA059AD2-ACFD-31D0-D43D-7AE0060391F1}"/>
                </a:ext>
              </a:extLst>
            </p:cNvPr>
            <p:cNvSpPr/>
            <p:nvPr/>
          </p:nvSpPr>
          <p:spPr>
            <a:xfrm>
              <a:off x="4784041" y="2607428"/>
              <a:ext cx="72000" cy="9525"/>
            </a:xfrm>
            <a:custGeom>
              <a:avLst/>
              <a:gdLst>
                <a:gd name="connsiteX0" fmla="*/ 72000 w 72000"/>
                <a:gd name="connsiteY0" fmla="*/ 0 h 9525"/>
                <a:gd name="connsiteX1" fmla="*/ 0 w 72000"/>
                <a:gd name="connsiteY1" fmla="*/ 0 h 9525"/>
              </a:gdLst>
              <a:ahLst/>
              <a:cxnLst>
                <a:cxn ang="0">
                  <a:pos x="connsiteX0" y="connsiteY0"/>
                </a:cxn>
                <a:cxn ang="0">
                  <a:pos x="connsiteX1" y="connsiteY1"/>
                </a:cxn>
              </a:cxnLst>
              <a:rect l="l" t="t" r="r" b="b"/>
              <a:pathLst>
                <a:path w="72000" h="9525">
                  <a:moveTo>
                    <a:pt x="72000" y="0"/>
                  </a:moveTo>
                  <a:lnTo>
                    <a:pt x="0" y="0"/>
                  </a:lnTo>
                </a:path>
              </a:pathLst>
            </a:custGeom>
            <a:noFill/>
            <a:ln w="19050" cap="flat">
              <a:solidFill>
                <a:schemeClr val="accent2"/>
              </a:solidFill>
              <a:prstDash val="solid"/>
              <a:miter/>
            </a:ln>
          </p:spPr>
          <p:txBody>
            <a:bodyPr rtlCol="0" anchor="ctr"/>
            <a:lstStyle/>
            <a:p>
              <a:endParaRPr lang="en-GB"/>
            </a:p>
          </p:txBody>
        </p:sp>
        <p:sp>
          <p:nvSpPr>
            <p:cNvPr id="109" name="Freeform: Shape 121">
              <a:extLst>
                <a:ext uri="{FF2B5EF4-FFF2-40B4-BE49-F238E27FC236}">
                  <a16:creationId xmlns:a16="http://schemas.microsoft.com/office/drawing/2014/main" id="{D0F7DC41-ACC3-4683-D581-09539CB1B48C}"/>
                </a:ext>
              </a:extLst>
            </p:cNvPr>
            <p:cNvSpPr/>
            <p:nvPr/>
          </p:nvSpPr>
          <p:spPr>
            <a:xfrm>
              <a:off x="4898341" y="2683629"/>
              <a:ext cx="72003" cy="9525"/>
            </a:xfrm>
            <a:custGeom>
              <a:avLst/>
              <a:gdLst>
                <a:gd name="connsiteX0" fmla="*/ 72003 w 72003"/>
                <a:gd name="connsiteY0" fmla="*/ 0 h 9525"/>
                <a:gd name="connsiteX1" fmla="*/ 0 w 72003"/>
                <a:gd name="connsiteY1" fmla="*/ 0 h 9525"/>
              </a:gdLst>
              <a:ahLst/>
              <a:cxnLst>
                <a:cxn ang="0">
                  <a:pos x="connsiteX0" y="connsiteY0"/>
                </a:cxn>
                <a:cxn ang="0">
                  <a:pos x="connsiteX1" y="connsiteY1"/>
                </a:cxn>
              </a:cxnLst>
              <a:rect l="l" t="t" r="r" b="b"/>
              <a:pathLst>
                <a:path w="72003" h="9525">
                  <a:moveTo>
                    <a:pt x="72003" y="0"/>
                  </a:moveTo>
                  <a:lnTo>
                    <a:pt x="0" y="0"/>
                  </a:lnTo>
                </a:path>
              </a:pathLst>
            </a:custGeom>
            <a:noFill/>
            <a:ln w="19050" cap="flat">
              <a:solidFill>
                <a:schemeClr val="accent2"/>
              </a:solidFill>
              <a:prstDash val="solid"/>
              <a:miter/>
            </a:ln>
          </p:spPr>
          <p:txBody>
            <a:bodyPr rtlCol="0" anchor="ctr"/>
            <a:lstStyle/>
            <a:p>
              <a:endParaRPr lang="en-GB"/>
            </a:p>
          </p:txBody>
        </p:sp>
        <p:sp>
          <p:nvSpPr>
            <p:cNvPr id="110" name="Freeform: Shape 122">
              <a:extLst>
                <a:ext uri="{FF2B5EF4-FFF2-40B4-BE49-F238E27FC236}">
                  <a16:creationId xmlns:a16="http://schemas.microsoft.com/office/drawing/2014/main" id="{B929F4F5-EA3B-B451-1F3D-3B459547B5F9}"/>
                </a:ext>
              </a:extLst>
            </p:cNvPr>
            <p:cNvSpPr/>
            <p:nvPr/>
          </p:nvSpPr>
          <p:spPr>
            <a:xfrm>
              <a:off x="4974545" y="2797929"/>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19050" cap="flat">
              <a:solidFill>
                <a:schemeClr val="accent2"/>
              </a:solidFill>
              <a:prstDash val="solid"/>
              <a:miter/>
            </a:ln>
          </p:spPr>
          <p:txBody>
            <a:bodyPr rtlCol="0" anchor="ctr"/>
            <a:lstStyle/>
            <a:p>
              <a:endParaRPr lang="en-GB"/>
            </a:p>
          </p:txBody>
        </p:sp>
        <p:sp>
          <p:nvSpPr>
            <p:cNvPr id="111" name="Freeform: Shape 123">
              <a:extLst>
                <a:ext uri="{FF2B5EF4-FFF2-40B4-BE49-F238E27FC236}">
                  <a16:creationId xmlns:a16="http://schemas.microsoft.com/office/drawing/2014/main" id="{A7292076-532E-7E33-1694-4671419C855E}"/>
                </a:ext>
              </a:extLst>
            </p:cNvPr>
            <p:cNvSpPr/>
            <p:nvPr/>
          </p:nvSpPr>
          <p:spPr>
            <a:xfrm>
              <a:off x="5260294" y="3007481"/>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chemeClr val="accent2"/>
              </a:solidFill>
              <a:prstDash val="solid"/>
              <a:miter/>
            </a:ln>
          </p:spPr>
          <p:txBody>
            <a:bodyPr rtlCol="0" anchor="ctr"/>
            <a:lstStyle/>
            <a:p>
              <a:endParaRPr lang="en-GB"/>
            </a:p>
          </p:txBody>
        </p:sp>
        <p:sp>
          <p:nvSpPr>
            <p:cNvPr id="112" name="Freeform: Shape 124">
              <a:extLst>
                <a:ext uri="{FF2B5EF4-FFF2-40B4-BE49-F238E27FC236}">
                  <a16:creationId xmlns:a16="http://schemas.microsoft.com/office/drawing/2014/main" id="{0794EAC9-B883-CDDD-EA54-C894DC00151C}"/>
                </a:ext>
              </a:extLst>
            </p:cNvPr>
            <p:cNvSpPr/>
            <p:nvPr/>
          </p:nvSpPr>
          <p:spPr>
            <a:xfrm>
              <a:off x="4896241" y="262857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13" name="Freeform: Shape 125">
              <a:extLst>
                <a:ext uri="{FF2B5EF4-FFF2-40B4-BE49-F238E27FC236}">
                  <a16:creationId xmlns:a16="http://schemas.microsoft.com/office/drawing/2014/main" id="{4B7B990C-8C6C-0B51-8E08-3A59C509D9DE}"/>
                </a:ext>
              </a:extLst>
            </p:cNvPr>
            <p:cNvSpPr/>
            <p:nvPr/>
          </p:nvSpPr>
          <p:spPr>
            <a:xfrm>
              <a:off x="5048640" y="278097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14" name="Freeform: Shape 126">
              <a:extLst>
                <a:ext uri="{FF2B5EF4-FFF2-40B4-BE49-F238E27FC236}">
                  <a16:creationId xmlns:a16="http://schemas.microsoft.com/office/drawing/2014/main" id="{68896B26-19B4-2365-2426-8233855E6B78}"/>
                </a:ext>
              </a:extLst>
            </p:cNvPr>
            <p:cNvSpPr/>
            <p:nvPr/>
          </p:nvSpPr>
          <p:spPr>
            <a:xfrm>
              <a:off x="5105790" y="28381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15" name="Freeform: Shape 127">
              <a:extLst>
                <a:ext uri="{FF2B5EF4-FFF2-40B4-BE49-F238E27FC236}">
                  <a16:creationId xmlns:a16="http://schemas.microsoft.com/office/drawing/2014/main" id="{CA22F154-73AF-A837-5604-FEA0012E2AA7}"/>
                </a:ext>
              </a:extLst>
            </p:cNvPr>
            <p:cNvSpPr/>
            <p:nvPr/>
          </p:nvSpPr>
          <p:spPr>
            <a:xfrm>
              <a:off x="5201040" y="291433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16" name="Freeform: Shape 128">
              <a:extLst>
                <a:ext uri="{FF2B5EF4-FFF2-40B4-BE49-F238E27FC236}">
                  <a16:creationId xmlns:a16="http://schemas.microsoft.com/office/drawing/2014/main" id="{1B29E01F-2BCE-DB04-8710-83544C8CD8CC}"/>
                </a:ext>
              </a:extLst>
            </p:cNvPr>
            <p:cNvSpPr/>
            <p:nvPr/>
          </p:nvSpPr>
          <p:spPr>
            <a:xfrm>
              <a:off x="5772540" y="360013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17" name="Freeform: Shape 129">
              <a:extLst>
                <a:ext uri="{FF2B5EF4-FFF2-40B4-BE49-F238E27FC236}">
                  <a16:creationId xmlns:a16="http://schemas.microsoft.com/office/drawing/2014/main" id="{1236E2A2-9BDD-6322-74F6-4BFAD79377DD}"/>
                </a:ext>
              </a:extLst>
            </p:cNvPr>
            <p:cNvSpPr/>
            <p:nvPr/>
          </p:nvSpPr>
          <p:spPr>
            <a:xfrm>
              <a:off x="5298394" y="3140830"/>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chemeClr val="accent2"/>
              </a:solidFill>
              <a:prstDash val="solid"/>
              <a:miter/>
            </a:ln>
          </p:spPr>
          <p:txBody>
            <a:bodyPr rtlCol="0" anchor="ctr"/>
            <a:lstStyle/>
            <a:p>
              <a:endParaRPr lang="en-GB"/>
            </a:p>
          </p:txBody>
        </p:sp>
        <p:sp>
          <p:nvSpPr>
            <p:cNvPr id="118" name="Freeform: Shape 130">
              <a:extLst>
                <a:ext uri="{FF2B5EF4-FFF2-40B4-BE49-F238E27FC236}">
                  <a16:creationId xmlns:a16="http://schemas.microsoft.com/office/drawing/2014/main" id="{576B9D5D-563B-24C4-B004-5D6CBBED5BE5}"/>
                </a:ext>
              </a:extLst>
            </p:cNvPr>
            <p:cNvSpPr/>
            <p:nvPr/>
          </p:nvSpPr>
          <p:spPr>
            <a:xfrm>
              <a:off x="5526994" y="3426580"/>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chemeClr val="accent2"/>
              </a:solidFill>
              <a:prstDash val="solid"/>
              <a:miter/>
            </a:ln>
          </p:spPr>
          <p:txBody>
            <a:bodyPr rtlCol="0" anchor="ctr"/>
            <a:lstStyle/>
            <a:p>
              <a:endParaRPr lang="en-GB"/>
            </a:p>
          </p:txBody>
        </p:sp>
        <p:sp>
          <p:nvSpPr>
            <p:cNvPr id="119" name="Freeform: Shape 131">
              <a:extLst>
                <a:ext uri="{FF2B5EF4-FFF2-40B4-BE49-F238E27FC236}">
                  <a16:creationId xmlns:a16="http://schemas.microsoft.com/office/drawing/2014/main" id="{FB204D7A-8A4D-F3D3-90AA-85AC36DEBCC0}"/>
                </a:ext>
              </a:extLst>
            </p:cNvPr>
            <p:cNvSpPr/>
            <p:nvPr/>
          </p:nvSpPr>
          <p:spPr>
            <a:xfrm>
              <a:off x="5336494" y="3197980"/>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chemeClr val="accent2"/>
              </a:solidFill>
              <a:prstDash val="solid"/>
              <a:miter/>
            </a:ln>
          </p:spPr>
          <p:txBody>
            <a:bodyPr rtlCol="0" anchor="ctr"/>
            <a:lstStyle/>
            <a:p>
              <a:endParaRPr lang="en-GB"/>
            </a:p>
          </p:txBody>
        </p:sp>
        <p:sp>
          <p:nvSpPr>
            <p:cNvPr id="120" name="Freeform: Shape 132">
              <a:extLst>
                <a:ext uri="{FF2B5EF4-FFF2-40B4-BE49-F238E27FC236}">
                  <a16:creationId xmlns:a16="http://schemas.microsoft.com/office/drawing/2014/main" id="{2E1CC078-47E8-F187-2190-8D20EB4916B8}"/>
                </a:ext>
              </a:extLst>
            </p:cNvPr>
            <p:cNvSpPr/>
            <p:nvPr/>
          </p:nvSpPr>
          <p:spPr>
            <a:xfrm>
              <a:off x="5963040" y="371443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21" name="Freeform: Shape 133">
              <a:extLst>
                <a:ext uri="{FF2B5EF4-FFF2-40B4-BE49-F238E27FC236}">
                  <a16:creationId xmlns:a16="http://schemas.microsoft.com/office/drawing/2014/main" id="{A5391FE2-A09C-44D0-BD3C-2DA896D1867B}"/>
                </a:ext>
              </a:extLst>
            </p:cNvPr>
            <p:cNvSpPr/>
            <p:nvPr/>
          </p:nvSpPr>
          <p:spPr>
            <a:xfrm>
              <a:off x="6210690" y="39620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22" name="Freeform: Shape 134">
              <a:extLst>
                <a:ext uri="{FF2B5EF4-FFF2-40B4-BE49-F238E27FC236}">
                  <a16:creationId xmlns:a16="http://schemas.microsoft.com/office/drawing/2014/main" id="{F9B6473A-E89F-873E-EBFB-C83A1EAF24F4}"/>
                </a:ext>
              </a:extLst>
            </p:cNvPr>
            <p:cNvSpPr/>
            <p:nvPr/>
          </p:nvSpPr>
          <p:spPr>
            <a:xfrm>
              <a:off x="6267840" y="401923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23" name="Freeform: Shape 135">
              <a:extLst>
                <a:ext uri="{FF2B5EF4-FFF2-40B4-BE49-F238E27FC236}">
                  <a16:creationId xmlns:a16="http://schemas.microsoft.com/office/drawing/2014/main" id="{9C1AD3E4-025E-BE12-C57A-D48B902D07A9}"/>
                </a:ext>
              </a:extLst>
            </p:cNvPr>
            <p:cNvSpPr/>
            <p:nvPr/>
          </p:nvSpPr>
          <p:spPr>
            <a:xfrm>
              <a:off x="6401190" y="41144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24" name="Freeform: Shape 136">
              <a:extLst>
                <a:ext uri="{FF2B5EF4-FFF2-40B4-BE49-F238E27FC236}">
                  <a16:creationId xmlns:a16="http://schemas.microsoft.com/office/drawing/2014/main" id="{128E4F1D-BD78-85C2-F3F9-34B7F4216060}"/>
                </a:ext>
              </a:extLst>
            </p:cNvPr>
            <p:cNvSpPr/>
            <p:nvPr/>
          </p:nvSpPr>
          <p:spPr>
            <a:xfrm>
              <a:off x="6458339" y="415258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25" name="Freeform: Shape 137">
              <a:extLst>
                <a:ext uri="{FF2B5EF4-FFF2-40B4-BE49-F238E27FC236}">
                  <a16:creationId xmlns:a16="http://schemas.microsoft.com/office/drawing/2014/main" id="{C773BF5A-B4F6-B80A-9558-24E58CD0A00C}"/>
                </a:ext>
              </a:extLst>
            </p:cNvPr>
            <p:cNvSpPr/>
            <p:nvPr/>
          </p:nvSpPr>
          <p:spPr>
            <a:xfrm>
              <a:off x="6744099" y="428593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26" name="Freeform: Shape 138">
              <a:extLst>
                <a:ext uri="{FF2B5EF4-FFF2-40B4-BE49-F238E27FC236}">
                  <a16:creationId xmlns:a16="http://schemas.microsoft.com/office/drawing/2014/main" id="{9EF991E6-BCA0-DDBB-0367-E7FC5728A6B7}"/>
                </a:ext>
              </a:extLst>
            </p:cNvPr>
            <p:cNvSpPr/>
            <p:nvPr/>
          </p:nvSpPr>
          <p:spPr>
            <a:xfrm>
              <a:off x="6782199" y="428593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27" name="Freeform: Shape 139">
              <a:extLst>
                <a:ext uri="{FF2B5EF4-FFF2-40B4-BE49-F238E27FC236}">
                  <a16:creationId xmlns:a16="http://schemas.microsoft.com/office/drawing/2014/main" id="{883DE17C-6AE3-5072-F2AF-0671D0B87146}"/>
                </a:ext>
              </a:extLst>
            </p:cNvPr>
            <p:cNvSpPr/>
            <p:nvPr/>
          </p:nvSpPr>
          <p:spPr>
            <a:xfrm>
              <a:off x="7010799" y="4381185"/>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19050" cap="flat">
              <a:solidFill>
                <a:schemeClr val="accent2"/>
              </a:solidFill>
              <a:prstDash val="solid"/>
              <a:miter/>
            </a:ln>
          </p:spPr>
          <p:txBody>
            <a:bodyPr rtlCol="0" anchor="ctr"/>
            <a:lstStyle/>
            <a:p>
              <a:endParaRPr lang="en-GB"/>
            </a:p>
          </p:txBody>
        </p:sp>
        <p:sp>
          <p:nvSpPr>
            <p:cNvPr id="128" name="Freeform: Shape 140">
              <a:extLst>
                <a:ext uri="{FF2B5EF4-FFF2-40B4-BE49-F238E27FC236}">
                  <a16:creationId xmlns:a16="http://schemas.microsoft.com/office/drawing/2014/main" id="{5D13105D-836C-5EE3-34BA-4E43F360F5D2}"/>
                </a:ext>
              </a:extLst>
            </p:cNvPr>
            <p:cNvSpPr/>
            <p:nvPr/>
          </p:nvSpPr>
          <p:spPr>
            <a:xfrm>
              <a:off x="7296549" y="449549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29" name="Freeform: Shape 141">
              <a:extLst>
                <a:ext uri="{FF2B5EF4-FFF2-40B4-BE49-F238E27FC236}">
                  <a16:creationId xmlns:a16="http://schemas.microsoft.com/office/drawing/2014/main" id="{2296FB48-9A68-FEA6-0F1F-801969099ECC}"/>
                </a:ext>
              </a:extLst>
            </p:cNvPr>
            <p:cNvSpPr/>
            <p:nvPr/>
          </p:nvSpPr>
          <p:spPr>
            <a:xfrm>
              <a:off x="7448949" y="449549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19050" cap="flat">
              <a:solidFill>
                <a:schemeClr val="accent2"/>
              </a:solidFill>
              <a:prstDash val="solid"/>
              <a:miter/>
            </a:ln>
          </p:spPr>
          <p:txBody>
            <a:bodyPr rtlCol="0" anchor="ctr"/>
            <a:lstStyle/>
            <a:p>
              <a:endParaRPr lang="en-GB"/>
            </a:p>
          </p:txBody>
        </p:sp>
        <p:sp>
          <p:nvSpPr>
            <p:cNvPr id="130" name="Freeform: Shape 142">
              <a:extLst>
                <a:ext uri="{FF2B5EF4-FFF2-40B4-BE49-F238E27FC236}">
                  <a16:creationId xmlns:a16="http://schemas.microsoft.com/office/drawing/2014/main" id="{9B0D8470-DD6C-C120-0EF1-85F2EF80FE99}"/>
                </a:ext>
              </a:extLst>
            </p:cNvPr>
            <p:cNvSpPr/>
            <p:nvPr/>
          </p:nvSpPr>
          <p:spPr>
            <a:xfrm>
              <a:off x="7715649" y="451454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31" name="Freeform: Shape 143">
              <a:extLst>
                <a:ext uri="{FF2B5EF4-FFF2-40B4-BE49-F238E27FC236}">
                  <a16:creationId xmlns:a16="http://schemas.microsoft.com/office/drawing/2014/main" id="{E3421C87-2E7B-B201-2138-A9B2C29D1EAD}"/>
                </a:ext>
              </a:extLst>
            </p:cNvPr>
            <p:cNvSpPr/>
            <p:nvPr/>
          </p:nvSpPr>
          <p:spPr>
            <a:xfrm>
              <a:off x="7772799" y="455264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32" name="Freeform: Shape 144">
              <a:extLst>
                <a:ext uri="{FF2B5EF4-FFF2-40B4-BE49-F238E27FC236}">
                  <a16:creationId xmlns:a16="http://schemas.microsoft.com/office/drawing/2014/main" id="{255FDB3D-B531-A076-B4CF-4C7B81577820}"/>
                </a:ext>
              </a:extLst>
            </p:cNvPr>
            <p:cNvSpPr/>
            <p:nvPr/>
          </p:nvSpPr>
          <p:spPr>
            <a:xfrm>
              <a:off x="7848999" y="457169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33" name="Freeform: Shape 145">
              <a:extLst>
                <a:ext uri="{FF2B5EF4-FFF2-40B4-BE49-F238E27FC236}">
                  <a16:creationId xmlns:a16="http://schemas.microsoft.com/office/drawing/2014/main" id="{749A6CCE-39E0-68F4-F671-9E6520E63438}"/>
                </a:ext>
              </a:extLst>
            </p:cNvPr>
            <p:cNvSpPr/>
            <p:nvPr/>
          </p:nvSpPr>
          <p:spPr>
            <a:xfrm>
              <a:off x="8077609" y="4647894"/>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19050" cap="flat">
              <a:solidFill>
                <a:schemeClr val="accent2"/>
              </a:solidFill>
              <a:prstDash val="solid"/>
              <a:miter/>
            </a:ln>
          </p:spPr>
          <p:txBody>
            <a:bodyPr rtlCol="0" anchor="ctr"/>
            <a:lstStyle/>
            <a:p>
              <a:endParaRPr lang="en-GB"/>
            </a:p>
          </p:txBody>
        </p:sp>
        <p:sp>
          <p:nvSpPr>
            <p:cNvPr id="134" name="Freeform: Shape 146">
              <a:extLst>
                <a:ext uri="{FF2B5EF4-FFF2-40B4-BE49-F238E27FC236}">
                  <a16:creationId xmlns:a16="http://schemas.microsoft.com/office/drawing/2014/main" id="{F666C2A1-62BD-A8B4-8FCD-FF7F93C327BB}"/>
                </a:ext>
              </a:extLst>
            </p:cNvPr>
            <p:cNvSpPr/>
            <p:nvPr/>
          </p:nvSpPr>
          <p:spPr>
            <a:xfrm>
              <a:off x="6650944" y="4302889"/>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chemeClr val="accent2"/>
              </a:solidFill>
              <a:prstDash val="solid"/>
              <a:miter/>
            </a:ln>
          </p:spPr>
          <p:txBody>
            <a:bodyPr rtlCol="0" anchor="ctr"/>
            <a:lstStyle/>
            <a:p>
              <a:endParaRPr lang="en-GB"/>
            </a:p>
          </p:txBody>
        </p:sp>
        <p:sp>
          <p:nvSpPr>
            <p:cNvPr id="135" name="Freeform: Shape 147">
              <a:extLst>
                <a:ext uri="{FF2B5EF4-FFF2-40B4-BE49-F238E27FC236}">
                  <a16:creationId xmlns:a16="http://schemas.microsoft.com/office/drawing/2014/main" id="{0DB3B1FC-8EF5-B7D1-988A-1C473723374A}"/>
                </a:ext>
              </a:extLst>
            </p:cNvPr>
            <p:cNvSpPr/>
            <p:nvPr/>
          </p:nvSpPr>
          <p:spPr>
            <a:xfrm>
              <a:off x="6974794" y="4417189"/>
              <a:ext cx="71999" cy="9525"/>
            </a:xfrm>
            <a:custGeom>
              <a:avLst/>
              <a:gdLst>
                <a:gd name="connsiteX0" fmla="*/ 72000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2000" y="0"/>
                  </a:moveTo>
                  <a:lnTo>
                    <a:pt x="0" y="0"/>
                  </a:lnTo>
                </a:path>
              </a:pathLst>
            </a:custGeom>
            <a:noFill/>
            <a:ln w="19050" cap="flat">
              <a:solidFill>
                <a:schemeClr val="accent2"/>
              </a:solidFill>
              <a:prstDash val="solid"/>
              <a:miter/>
            </a:ln>
          </p:spPr>
          <p:txBody>
            <a:bodyPr rtlCol="0" anchor="ctr"/>
            <a:lstStyle/>
            <a:p>
              <a:endParaRPr lang="en-GB"/>
            </a:p>
          </p:txBody>
        </p:sp>
        <p:sp>
          <p:nvSpPr>
            <p:cNvPr id="136" name="Freeform: Shape 148">
              <a:extLst>
                <a:ext uri="{FF2B5EF4-FFF2-40B4-BE49-F238E27FC236}">
                  <a16:creationId xmlns:a16="http://schemas.microsoft.com/office/drawing/2014/main" id="{B8D66C03-C087-62ED-8F94-193801CA0077}"/>
                </a:ext>
              </a:extLst>
            </p:cNvPr>
            <p:cNvSpPr/>
            <p:nvPr/>
          </p:nvSpPr>
          <p:spPr>
            <a:xfrm>
              <a:off x="7984454" y="4664839"/>
              <a:ext cx="71999" cy="9525"/>
            </a:xfrm>
            <a:custGeom>
              <a:avLst/>
              <a:gdLst>
                <a:gd name="connsiteX0" fmla="*/ 71999 w 71999"/>
                <a:gd name="connsiteY0" fmla="*/ 0 h 9525"/>
                <a:gd name="connsiteX1" fmla="*/ 0 w 71999"/>
                <a:gd name="connsiteY1" fmla="*/ 0 h 9525"/>
              </a:gdLst>
              <a:ahLst/>
              <a:cxnLst>
                <a:cxn ang="0">
                  <a:pos x="connsiteX0" y="connsiteY0"/>
                </a:cxn>
                <a:cxn ang="0">
                  <a:pos x="connsiteX1" y="connsiteY1"/>
                </a:cxn>
              </a:cxnLst>
              <a:rect l="l" t="t" r="r" b="b"/>
              <a:pathLst>
                <a:path w="71999" h="9525">
                  <a:moveTo>
                    <a:pt x="71999" y="0"/>
                  </a:moveTo>
                  <a:lnTo>
                    <a:pt x="0" y="0"/>
                  </a:lnTo>
                </a:path>
              </a:pathLst>
            </a:custGeom>
            <a:noFill/>
            <a:ln w="19050" cap="flat">
              <a:solidFill>
                <a:schemeClr val="accent2"/>
              </a:solidFill>
              <a:prstDash val="solid"/>
              <a:miter/>
            </a:ln>
          </p:spPr>
          <p:txBody>
            <a:bodyPr rtlCol="0" anchor="ctr"/>
            <a:lstStyle/>
            <a:p>
              <a:endParaRPr lang="en-GB"/>
            </a:p>
          </p:txBody>
        </p:sp>
      </p:grpSp>
      <p:sp>
        <p:nvSpPr>
          <p:cNvPr id="6" name="Rectangle 5"/>
          <p:cNvSpPr/>
          <p:nvPr/>
        </p:nvSpPr>
        <p:spPr>
          <a:xfrm>
            <a:off x="9710076" y="2874835"/>
            <a:ext cx="2154564" cy="461665"/>
          </a:xfrm>
          <a:prstGeom prst="rect">
            <a:avLst/>
          </a:prstGeom>
        </p:spPr>
        <p:txBody>
          <a:bodyPr wrap="none">
            <a:spAutoFit/>
          </a:bodyPr>
          <a:lstStyle/>
          <a:p>
            <a:pPr algn="ctr"/>
            <a:r>
              <a:rPr lang="ja-JP" sz="1200"/>
              <a:t>HR 0.88 (95%CI 0.70、1.11);</a:t>
            </a:r>
            <a:br>
              <a:rPr lang="ja-JP" sz="1200"/>
            </a:br>
            <a:r>
              <a:rPr lang="ja-JP" sz="1200"/>
              <a:t>p=0.27</a:t>
            </a:r>
          </a:p>
        </p:txBody>
      </p:sp>
      <p:sp>
        <p:nvSpPr>
          <p:cNvPr id="137" name="TextBox 136">
            <a:extLst>
              <a:ext uri="{FF2B5EF4-FFF2-40B4-BE49-F238E27FC236}">
                <a16:creationId xmlns:a16="http://schemas.microsoft.com/office/drawing/2014/main" id="{3D08FDD4-F146-1431-B351-A0348CE58553}"/>
              </a:ext>
            </a:extLst>
          </p:cNvPr>
          <p:cNvSpPr txBox="1"/>
          <p:nvPr/>
        </p:nvSpPr>
        <p:spPr>
          <a:xfrm>
            <a:off x="8415769" y="1353788"/>
            <a:ext cx="2659702" cy="338554"/>
          </a:xfrm>
          <a:prstGeom prst="rect">
            <a:avLst/>
          </a:prstGeom>
          <a:noFill/>
        </p:spPr>
        <p:txBody>
          <a:bodyPr wrap="none" rtlCol="0">
            <a:spAutoFit/>
          </a:bodyPr>
          <a:lstStyle/>
          <a:p>
            <a:pPr algn="ctr"/>
            <a:r>
              <a:rPr lang="ja-JP" sz="1600" b="1"/>
              <a:t>無増悪生存期間</a:t>
            </a:r>
          </a:p>
        </p:txBody>
      </p:sp>
      <p:cxnSp>
        <p:nvCxnSpPr>
          <p:cNvPr id="138" name="Straight Connector 137">
            <a:extLst>
              <a:ext uri="{FF2B5EF4-FFF2-40B4-BE49-F238E27FC236}">
                <a16:creationId xmlns:a16="http://schemas.microsoft.com/office/drawing/2014/main" id="{FE54EB87-4F39-AF7C-FCAA-52CBBE3F1CA3}"/>
              </a:ext>
            </a:extLst>
          </p:cNvPr>
          <p:cNvCxnSpPr>
            <a:cxnSpLocks/>
          </p:cNvCxnSpPr>
          <p:nvPr/>
        </p:nvCxnSpPr>
        <p:spPr>
          <a:xfrm flipV="1">
            <a:off x="5309273" y="6112321"/>
            <a:ext cx="301320" cy="5235"/>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33FCB95-0BBB-A86D-7955-8D1AAD1BF19A}"/>
              </a:ext>
            </a:extLst>
          </p:cNvPr>
          <p:cNvCxnSpPr>
            <a:cxnSpLocks/>
          </p:cNvCxnSpPr>
          <p:nvPr/>
        </p:nvCxnSpPr>
        <p:spPr>
          <a:xfrm>
            <a:off x="5309273" y="5899241"/>
            <a:ext cx="30132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6949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pPr>
              <a:lnSpc>
                <a:spcPct val="90000"/>
              </a:lnSpc>
            </a:pPr>
            <a:r>
              <a:rPr lang="ja-JP"/>
              <a:t>LBA3505: 切除不能なRAS及びBRAF野生型転移性大腸癌 (mCRC) 患者の初期処置としてのModified FOLFOXIRI ＋パニツムマブ(mFOLFOXIRI/PAN) 対 mFOLFOX6/PAN ：GONOによる第III相無作為化TRIPLETE試験の結果 – Cremolini C,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a:p>
            <a:pPr marL="0" indent="0">
              <a:spcBef>
                <a:spcPts val="27600"/>
              </a:spcBef>
              <a:buNone/>
            </a:pPr>
            <a:r>
              <a:rPr lang="ja-JP" b="1"/>
              <a:t>結論</a:t>
            </a:r>
          </a:p>
          <a:p>
            <a:r>
              <a:rPr lang="ja-JP" b="1"/>
              <a:t>切除不能なRAS/Brak WT mCRC患者では、mFOLFOXIRI +パニツムマブは、mFOLFOX 6 +パニツムマブと比較して有意にORRを改善しなかった</a:t>
            </a:r>
          </a:p>
        </p:txBody>
      </p:sp>
      <p:sp>
        <p:nvSpPr>
          <p:cNvPr id="23" name="Text Placeholder 4"/>
          <p:cNvSpPr>
            <a:spLocks noGrp="1"/>
          </p:cNvSpPr>
          <p:nvPr>
            <p:ph type="body" sz="quarter" idx="11"/>
          </p:nvPr>
        </p:nvSpPr>
        <p:spPr>
          <a:xfrm>
            <a:off x="6197601" y="6096001"/>
            <a:ext cx="5507567" cy="487363"/>
          </a:xfrm>
        </p:spPr>
        <p:txBody>
          <a:bodyPr/>
          <a:lstStyle/>
          <a:p>
            <a:r>
              <a:rPr lang="ja-JP" dirty="0"/>
              <a:t>Cremolini C, </a:t>
            </a:r>
            <a:r>
              <a:rPr lang="en-US" altLang="ja-JP" dirty="0"/>
              <a:t>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2022;40(</a:t>
            </a:r>
            <a:r>
              <a:rPr lang="en-US" altLang="ja-JP" dirty="0" err="1"/>
              <a:t>suppl</a:t>
            </a:r>
            <a:r>
              <a:rPr lang="en-US" altLang="ja-JP" dirty="0"/>
              <a:t>):</a:t>
            </a:r>
            <a:r>
              <a:rPr lang="en-US" altLang="ja-JP" dirty="0" err="1"/>
              <a:t>abstr</a:t>
            </a:r>
            <a:r>
              <a:rPr lang="en-US" altLang="ja-JP" dirty="0"/>
              <a:t> L</a:t>
            </a:r>
            <a:r>
              <a:rPr lang="ja-JP" dirty="0"/>
              <a:t>BA3505</a:t>
            </a:r>
          </a:p>
        </p:txBody>
      </p:sp>
      <p:graphicFrame>
        <p:nvGraphicFramePr>
          <p:cNvPr id="6" name="Table 6">
            <a:extLst>
              <a:ext uri="{FF2B5EF4-FFF2-40B4-BE49-F238E27FC236}">
                <a16:creationId xmlns:a16="http://schemas.microsoft.com/office/drawing/2014/main" id="{09F16052-C588-6346-C152-EF36C4435A88}"/>
              </a:ext>
            </a:extLst>
          </p:cNvPr>
          <p:cNvGraphicFramePr>
            <a:graphicFrameLocks noGrp="1"/>
          </p:cNvGraphicFramePr>
          <p:nvPr/>
        </p:nvGraphicFramePr>
        <p:xfrm>
          <a:off x="1826558" y="1569304"/>
          <a:ext cx="8538884" cy="3352320"/>
        </p:xfrm>
        <a:graphic>
          <a:graphicData uri="http://schemas.openxmlformats.org/drawingml/2006/table">
            <a:tbl>
              <a:tblPr firstRow="1" bandRow="1">
                <a:tableStyleId>{5202B0CA-FC54-4496-8BCA-5EF66A818D29}</a:tableStyleId>
              </a:tblPr>
              <a:tblGrid>
                <a:gridCol w="2205318">
                  <a:extLst>
                    <a:ext uri="{9D8B030D-6E8A-4147-A177-3AD203B41FA5}">
                      <a16:colId xmlns:a16="http://schemas.microsoft.com/office/drawing/2014/main" val="1531104088"/>
                    </a:ext>
                  </a:extLst>
                </a:gridCol>
                <a:gridCol w="3166783">
                  <a:extLst>
                    <a:ext uri="{9D8B030D-6E8A-4147-A177-3AD203B41FA5}">
                      <a16:colId xmlns:a16="http://schemas.microsoft.com/office/drawing/2014/main" val="3574152988"/>
                    </a:ext>
                  </a:extLst>
                </a:gridCol>
                <a:gridCol w="3166783">
                  <a:extLst>
                    <a:ext uri="{9D8B030D-6E8A-4147-A177-3AD203B41FA5}">
                      <a16:colId xmlns:a16="http://schemas.microsoft.com/office/drawing/2014/main" val="3988523326"/>
                    </a:ext>
                  </a:extLst>
                </a:gridCol>
              </a:tblGrid>
              <a:tr h="485238">
                <a:tc>
                  <a:txBody>
                    <a:bodyPr/>
                    <a:lstStyle/>
                    <a:p>
                      <a:pPr algn="l"/>
                      <a:r>
                        <a:rPr lang="ja-JP" sz="1400">
                          <a:solidFill>
                            <a:schemeClr val="tx2"/>
                          </a:solidFill>
                        </a:rPr>
                        <a:t>グレード 3–4 AE、%</a:t>
                      </a:r>
                    </a:p>
                  </a:txBody>
                  <a:tcPr marL="72000" marR="36000" marT="36000" marB="36000" anchor="ctr"/>
                </a:tc>
                <a:tc>
                  <a:txBody>
                    <a:bodyPr/>
                    <a:lstStyle/>
                    <a:p>
                      <a:pPr algn="ctr"/>
                      <a:r>
                        <a:rPr lang="ja-JP" sz="1400">
                          <a:solidFill>
                            <a:schemeClr val="tx2"/>
                          </a:solidFill>
                        </a:rPr>
                        <a:t>FOLFOX</a:t>
                      </a:r>
                      <a:r>
                        <a:rPr lang="ja-JP" sz="1400" baseline="0">
                          <a:solidFill>
                            <a:schemeClr val="tx2"/>
                          </a:solidFill>
                        </a:rPr>
                        <a:t> + </a:t>
                      </a:r>
                      <a:r>
                        <a:rPr lang="ja-JP" sz="1400">
                          <a:solidFill>
                            <a:schemeClr val="tx2"/>
                          </a:solidFill>
                        </a:rPr>
                        <a:t>パニツムマブ</a:t>
                      </a:r>
                      <a:br>
                        <a:rPr lang="ja-JP" sz="1400">
                          <a:solidFill>
                            <a:schemeClr val="tx2"/>
                          </a:solidFill>
                        </a:rPr>
                      </a:br>
                      <a:r>
                        <a:rPr lang="ja-JP" sz="1400">
                          <a:solidFill>
                            <a:schemeClr val="tx2"/>
                          </a:solidFill>
                        </a:rPr>
                        <a:t>(n=213)</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solidFill>
                            <a:schemeClr val="tx2"/>
                          </a:solidFill>
                        </a:rPr>
                        <a:t>mFOLFOXIRI</a:t>
                      </a:r>
                      <a:r>
                        <a:rPr lang="ja-JP" sz="1400" baseline="0">
                          <a:solidFill>
                            <a:schemeClr val="tx2"/>
                          </a:solidFill>
                        </a:rPr>
                        <a:t> + </a:t>
                      </a:r>
                      <a:r>
                        <a:rPr lang="ja-JP" sz="1400">
                          <a:solidFill>
                            <a:schemeClr val="tx2"/>
                          </a:solidFill>
                        </a:rPr>
                        <a:t>パニツムマブ</a:t>
                      </a:r>
                      <a:br>
                        <a:rPr lang="ja-JP" sz="1400">
                          <a:solidFill>
                            <a:schemeClr val="tx2"/>
                          </a:solidFill>
                        </a:rPr>
                      </a:br>
                      <a:r>
                        <a:rPr lang="ja-JP" sz="1400">
                          <a:solidFill>
                            <a:schemeClr val="tx2"/>
                          </a:solidFill>
                        </a:rPr>
                        <a:t>(n=218)</a:t>
                      </a:r>
                    </a:p>
                  </a:txBody>
                  <a:tcPr marL="36000" marR="36000" marT="36000" marB="36000" anchor="ctr"/>
                </a:tc>
                <a:extLst>
                  <a:ext uri="{0D108BD9-81ED-4DB2-BD59-A6C34878D82A}">
                    <a16:rowId xmlns:a16="http://schemas.microsoft.com/office/drawing/2014/main" val="1729599950"/>
                  </a:ext>
                </a:extLst>
              </a:tr>
              <a:tr h="1338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a:solidFill>
                            <a:schemeClr val="tx1"/>
                          </a:solidFill>
                        </a:rPr>
                        <a:t>吐き気</a:t>
                      </a:r>
                    </a:p>
                  </a:txBody>
                  <a:tcPr marL="72000" marR="36000" marT="36000" marB="36000" anchor="ctr"/>
                </a:tc>
                <a:tc>
                  <a:txBody>
                    <a:bodyPr/>
                    <a:lstStyle/>
                    <a:p>
                      <a:pPr algn="ctr"/>
                      <a:r>
                        <a:rPr lang="ja-JP" sz="1400">
                          <a:solidFill>
                            <a:schemeClr val="tx1"/>
                          </a:solidFill>
                        </a:rPr>
                        <a:t>2</a:t>
                      </a:r>
                    </a:p>
                  </a:txBody>
                  <a:tcPr marL="36000" marR="36000" marT="36000" marB="36000" anchor="ctr"/>
                </a:tc>
                <a:tc>
                  <a:txBody>
                    <a:bodyPr/>
                    <a:lstStyle/>
                    <a:p>
                      <a:pPr algn="ctr"/>
                      <a:r>
                        <a:rPr lang="ja-JP" sz="1400">
                          <a:solidFill>
                            <a:schemeClr val="tx1"/>
                          </a:solidFill>
                        </a:rPr>
                        <a:t>5</a:t>
                      </a:r>
                    </a:p>
                  </a:txBody>
                  <a:tcPr marL="36000" marR="36000" marT="36000" marB="36000" anchor="ctr"/>
                </a:tc>
                <a:extLst>
                  <a:ext uri="{0D108BD9-81ED-4DB2-BD59-A6C34878D82A}">
                    <a16:rowId xmlns:a16="http://schemas.microsoft.com/office/drawing/2014/main" val="3487883020"/>
                  </a:ext>
                </a:extLst>
              </a:tr>
              <a:tr h="0">
                <a:tc>
                  <a:txBody>
                    <a:bodyPr/>
                    <a:lstStyle/>
                    <a:p>
                      <a:pPr algn="l"/>
                      <a:r>
                        <a:rPr lang="ja-JP" sz="1400">
                          <a:solidFill>
                            <a:schemeClr val="tx1"/>
                          </a:solidFill>
                        </a:rPr>
                        <a:t>嘔吐</a:t>
                      </a:r>
                    </a:p>
                  </a:txBody>
                  <a:tcPr marL="72000" marR="36000" marT="36000" marB="36000" anchor="ctr"/>
                </a:tc>
                <a:tc>
                  <a:txBody>
                    <a:bodyPr/>
                    <a:lstStyle/>
                    <a:p>
                      <a:pPr algn="ctr"/>
                      <a:r>
                        <a:rPr lang="ja-JP" sz="1400">
                          <a:solidFill>
                            <a:schemeClr val="tx1"/>
                          </a:solidFill>
                        </a:rPr>
                        <a:t>1</a:t>
                      </a:r>
                    </a:p>
                  </a:txBody>
                  <a:tcPr marL="36000" marR="36000" marT="36000" marB="36000" anchor="ctr"/>
                </a:tc>
                <a:tc>
                  <a:txBody>
                    <a:bodyPr/>
                    <a:lstStyle/>
                    <a:p>
                      <a:pPr algn="ctr"/>
                      <a:r>
                        <a:rPr lang="ja-JP" sz="1400">
                          <a:solidFill>
                            <a:schemeClr val="tx1"/>
                          </a:solidFill>
                        </a:rPr>
                        <a:t>2</a:t>
                      </a:r>
                    </a:p>
                  </a:txBody>
                  <a:tcPr marL="36000" marR="36000" marT="36000" marB="36000" anchor="ctr"/>
                </a:tc>
                <a:extLst>
                  <a:ext uri="{0D108BD9-81ED-4DB2-BD59-A6C34878D82A}">
                    <a16:rowId xmlns:a16="http://schemas.microsoft.com/office/drawing/2014/main" val="1905489179"/>
                  </a:ext>
                </a:extLst>
              </a:tr>
              <a:tr h="0">
                <a:tc>
                  <a:txBody>
                    <a:bodyPr/>
                    <a:lstStyle/>
                    <a:p>
                      <a:pPr algn="l"/>
                      <a:r>
                        <a:rPr lang="ja-JP" sz="1400" noProof="0">
                          <a:solidFill>
                            <a:schemeClr val="tx1"/>
                          </a:solidFill>
                        </a:rPr>
                        <a:t>下痢</a:t>
                      </a:r>
                    </a:p>
                  </a:txBody>
                  <a:tcPr marL="72000" marR="36000" marT="36000" marB="36000" anchor="ctr"/>
                </a:tc>
                <a:tc>
                  <a:txBody>
                    <a:bodyPr/>
                    <a:lstStyle/>
                    <a:p>
                      <a:pPr algn="ctr"/>
                      <a:r>
                        <a:rPr lang="ja-JP" sz="1400">
                          <a:solidFill>
                            <a:schemeClr val="tx1"/>
                          </a:solidFill>
                        </a:rPr>
                        <a:t>7</a:t>
                      </a:r>
                    </a:p>
                  </a:txBody>
                  <a:tcPr marL="36000" marR="36000" marT="36000" marB="36000" anchor="ctr"/>
                </a:tc>
                <a:tc>
                  <a:txBody>
                    <a:bodyPr/>
                    <a:lstStyle/>
                    <a:p>
                      <a:pPr algn="ctr"/>
                      <a:r>
                        <a:rPr lang="ja-JP" sz="1400">
                          <a:solidFill>
                            <a:schemeClr val="tx1"/>
                          </a:solidFill>
                        </a:rPr>
                        <a:t>23</a:t>
                      </a:r>
                    </a:p>
                  </a:txBody>
                  <a:tcPr marL="36000" marR="36000" marT="36000" marB="36000" anchor="ctr"/>
                </a:tc>
                <a:extLst>
                  <a:ext uri="{0D108BD9-81ED-4DB2-BD59-A6C34878D82A}">
                    <a16:rowId xmlns:a16="http://schemas.microsoft.com/office/drawing/2014/main" val="3294731893"/>
                  </a:ext>
                </a:extLst>
              </a:tr>
              <a:tr h="0">
                <a:tc>
                  <a:txBody>
                    <a:bodyPr/>
                    <a:lstStyle/>
                    <a:p>
                      <a:pPr algn="l"/>
                      <a:r>
                        <a:rPr lang="ja-JP" sz="1400">
                          <a:solidFill>
                            <a:schemeClr val="tx1"/>
                          </a:solidFill>
                        </a:rPr>
                        <a:t>口内炎</a:t>
                      </a:r>
                    </a:p>
                  </a:txBody>
                  <a:tcPr marL="72000" marR="36000" marT="36000" marB="36000" anchor="ctr"/>
                </a:tc>
                <a:tc>
                  <a:txBody>
                    <a:bodyPr/>
                    <a:lstStyle/>
                    <a:p>
                      <a:pPr algn="ctr"/>
                      <a:r>
                        <a:rPr lang="ja-JP" sz="1400">
                          <a:solidFill>
                            <a:schemeClr val="tx1"/>
                          </a:solidFill>
                        </a:rPr>
                        <a:t>7</a:t>
                      </a:r>
                    </a:p>
                  </a:txBody>
                  <a:tcPr marL="36000" marR="36000" marT="36000" marB="36000" anchor="ctr"/>
                </a:tc>
                <a:tc>
                  <a:txBody>
                    <a:bodyPr/>
                    <a:lstStyle/>
                    <a:p>
                      <a:pPr algn="ctr"/>
                      <a:r>
                        <a:rPr lang="ja-JP" sz="1400">
                          <a:solidFill>
                            <a:schemeClr val="tx1"/>
                          </a:solidFill>
                        </a:rPr>
                        <a:t>7</a:t>
                      </a:r>
                    </a:p>
                  </a:txBody>
                  <a:tcPr marL="36000" marR="36000" marT="36000" marB="36000" anchor="ctr"/>
                </a:tc>
                <a:extLst>
                  <a:ext uri="{0D108BD9-81ED-4DB2-BD59-A6C34878D82A}">
                    <a16:rowId xmlns:a16="http://schemas.microsoft.com/office/drawing/2014/main" val="1367919473"/>
                  </a:ext>
                </a:extLst>
              </a:tr>
              <a:tr h="0">
                <a:tc>
                  <a:txBody>
                    <a:bodyPr/>
                    <a:lstStyle/>
                    <a:p>
                      <a:pPr algn="l"/>
                      <a:r>
                        <a:rPr lang="ja-JP" sz="1400">
                          <a:solidFill>
                            <a:schemeClr val="tx1"/>
                          </a:solidFill>
                        </a:rPr>
                        <a:t>好中球減少症</a:t>
                      </a:r>
                    </a:p>
                  </a:txBody>
                  <a:tcPr marL="72000" marR="36000" marT="36000" marB="36000" anchor="ctr"/>
                </a:tc>
                <a:tc>
                  <a:txBody>
                    <a:bodyPr/>
                    <a:lstStyle/>
                    <a:p>
                      <a:pPr algn="ctr"/>
                      <a:r>
                        <a:rPr lang="ja-JP" sz="1400">
                          <a:solidFill>
                            <a:schemeClr val="tx1"/>
                          </a:solidFill>
                        </a:rPr>
                        <a:t>20</a:t>
                      </a:r>
                    </a:p>
                  </a:txBody>
                  <a:tcPr marL="36000" marR="36000" marT="36000" marB="36000" anchor="ctr"/>
                </a:tc>
                <a:tc>
                  <a:txBody>
                    <a:bodyPr/>
                    <a:lstStyle/>
                    <a:p>
                      <a:pPr algn="ctr"/>
                      <a:r>
                        <a:rPr lang="ja-JP" sz="1400">
                          <a:solidFill>
                            <a:schemeClr val="tx1"/>
                          </a:solidFill>
                        </a:rPr>
                        <a:t>32</a:t>
                      </a:r>
                    </a:p>
                  </a:txBody>
                  <a:tcPr marL="36000" marR="36000" marT="36000" marB="36000" anchor="ctr"/>
                </a:tc>
                <a:extLst>
                  <a:ext uri="{0D108BD9-81ED-4DB2-BD59-A6C34878D82A}">
                    <a16:rowId xmlns:a16="http://schemas.microsoft.com/office/drawing/2014/main" val="1366853110"/>
                  </a:ext>
                </a:extLst>
              </a:tr>
              <a:tr h="0">
                <a:tc>
                  <a:txBody>
                    <a:bodyPr/>
                    <a:lstStyle/>
                    <a:p>
                      <a:pPr algn="l"/>
                      <a:r>
                        <a:rPr lang="ja-JP" sz="1400" b="0">
                          <a:solidFill>
                            <a:schemeClr val="tx1"/>
                          </a:solidFill>
                        </a:rPr>
                        <a:t>発熱性</a:t>
                      </a:r>
                      <a:r>
                        <a:rPr lang="ja-JP" sz="1400" b="0" baseline="0">
                          <a:solidFill>
                            <a:schemeClr val="tx1"/>
                          </a:solidFill>
                        </a:rPr>
                        <a:t>好中球減少症</a:t>
                      </a:r>
                    </a:p>
                  </a:txBody>
                  <a:tcPr marL="72000" marR="36000" marT="36000" marB="36000" anchor="ctr"/>
                </a:tc>
                <a:tc>
                  <a:txBody>
                    <a:bodyPr/>
                    <a:lstStyle/>
                    <a:p>
                      <a:pPr algn="ctr"/>
                      <a:r>
                        <a:rPr lang="ja-JP" sz="1400" b="0">
                          <a:solidFill>
                            <a:schemeClr val="tx1"/>
                          </a:solidFill>
                        </a:rPr>
                        <a:t>3</a:t>
                      </a:r>
                    </a:p>
                  </a:txBody>
                  <a:tcPr marL="36000" marR="36000" marT="36000" marB="36000" anchor="ctr"/>
                </a:tc>
                <a:tc>
                  <a:txBody>
                    <a:bodyPr/>
                    <a:lstStyle/>
                    <a:p>
                      <a:pPr algn="ctr"/>
                      <a:r>
                        <a:rPr lang="ja-JP" sz="1400" b="0">
                          <a:solidFill>
                            <a:schemeClr val="tx1"/>
                          </a:solidFill>
                        </a:rPr>
                        <a:t>5</a:t>
                      </a:r>
                    </a:p>
                  </a:txBody>
                  <a:tcPr marL="36000" marR="36000" marT="36000" marB="36000" anchor="ctr"/>
                </a:tc>
                <a:extLst>
                  <a:ext uri="{0D108BD9-81ED-4DB2-BD59-A6C34878D82A}">
                    <a16:rowId xmlns:a16="http://schemas.microsoft.com/office/drawing/2014/main" val="3388475483"/>
                  </a:ext>
                </a:extLst>
              </a:tr>
              <a:tr h="0">
                <a:tc>
                  <a:txBody>
                    <a:bodyPr/>
                    <a:lstStyle/>
                    <a:p>
                      <a:pPr algn="l"/>
                      <a:r>
                        <a:rPr lang="ja-JP" sz="1400">
                          <a:solidFill>
                            <a:schemeClr val="tx1"/>
                          </a:solidFill>
                        </a:rPr>
                        <a:t>神経毒性</a:t>
                      </a:r>
                    </a:p>
                  </a:txBody>
                  <a:tcPr marL="72000" marR="36000" marT="36000" marB="36000" anchor="ctr"/>
                </a:tc>
                <a:tc>
                  <a:txBody>
                    <a:bodyPr/>
                    <a:lstStyle/>
                    <a:p>
                      <a:pPr algn="ctr"/>
                      <a:r>
                        <a:rPr lang="ja-JP" sz="1400" b="0">
                          <a:solidFill>
                            <a:schemeClr val="tx1"/>
                          </a:solidFill>
                        </a:rPr>
                        <a:t>4</a:t>
                      </a:r>
                    </a:p>
                  </a:txBody>
                  <a:tcPr marL="36000" marR="36000" marT="36000" marB="36000" anchor="ctr"/>
                </a:tc>
                <a:tc>
                  <a:txBody>
                    <a:bodyPr/>
                    <a:lstStyle/>
                    <a:p>
                      <a:pPr algn="ctr"/>
                      <a:r>
                        <a:rPr lang="ja-JP" sz="1400">
                          <a:solidFill>
                            <a:schemeClr val="tx1"/>
                          </a:solidFill>
                        </a:rPr>
                        <a:t>2</a:t>
                      </a:r>
                    </a:p>
                  </a:txBody>
                  <a:tcPr marL="36000" marR="36000" marT="36000" marB="36000" anchor="ctr"/>
                </a:tc>
                <a:extLst>
                  <a:ext uri="{0D108BD9-81ED-4DB2-BD59-A6C34878D82A}">
                    <a16:rowId xmlns:a16="http://schemas.microsoft.com/office/drawing/2014/main" val="3994479304"/>
                  </a:ext>
                </a:extLst>
              </a:tr>
              <a:tr h="0">
                <a:tc>
                  <a:txBody>
                    <a:bodyPr/>
                    <a:lstStyle/>
                    <a:p>
                      <a:pPr algn="l"/>
                      <a:r>
                        <a:rPr lang="ja-JP" sz="1400" b="0">
                          <a:solidFill>
                            <a:schemeClr val="tx1"/>
                          </a:solidFill>
                        </a:rPr>
                        <a:t>疲労</a:t>
                      </a:r>
                    </a:p>
                  </a:txBody>
                  <a:tcPr marL="72000" marR="36000" marT="36000" marB="36000" anchor="ctr"/>
                </a:tc>
                <a:tc>
                  <a:txBody>
                    <a:bodyPr/>
                    <a:lstStyle/>
                    <a:p>
                      <a:pPr algn="ctr"/>
                      <a:r>
                        <a:rPr lang="ja-JP" sz="1400" b="0">
                          <a:solidFill>
                            <a:schemeClr val="tx1"/>
                          </a:solidFill>
                        </a:rPr>
                        <a:t>2</a:t>
                      </a:r>
                    </a:p>
                  </a:txBody>
                  <a:tcPr marL="36000" marR="36000" marT="36000" marB="36000" anchor="ctr"/>
                </a:tc>
                <a:tc>
                  <a:txBody>
                    <a:bodyPr/>
                    <a:lstStyle/>
                    <a:p>
                      <a:pPr algn="ctr"/>
                      <a:r>
                        <a:rPr lang="ja-JP" sz="1400" b="0">
                          <a:solidFill>
                            <a:schemeClr val="tx1"/>
                          </a:solidFill>
                        </a:rPr>
                        <a:t>7</a:t>
                      </a:r>
                    </a:p>
                  </a:txBody>
                  <a:tcPr marL="36000" marR="36000" marT="36000" marB="36000" anchor="ctr"/>
                </a:tc>
                <a:extLst>
                  <a:ext uri="{0D108BD9-81ED-4DB2-BD59-A6C34878D82A}">
                    <a16:rowId xmlns:a16="http://schemas.microsoft.com/office/drawing/2014/main" val="60559341"/>
                  </a:ext>
                </a:extLst>
              </a:tr>
              <a:tr h="0">
                <a:tc>
                  <a:txBody>
                    <a:bodyPr/>
                    <a:lstStyle/>
                    <a:p>
                      <a:pPr algn="l"/>
                      <a:r>
                        <a:rPr lang="ja-JP" sz="1400" b="0">
                          <a:solidFill>
                            <a:schemeClr val="tx1"/>
                          </a:solidFill>
                        </a:rPr>
                        <a:t>皮膚の発疹</a:t>
                      </a:r>
                    </a:p>
                  </a:txBody>
                  <a:tcPr marL="72000" marR="36000" marT="36000" marB="36000" anchor="ctr"/>
                </a:tc>
                <a:tc>
                  <a:txBody>
                    <a:bodyPr/>
                    <a:lstStyle/>
                    <a:p>
                      <a:pPr algn="ctr"/>
                      <a:r>
                        <a:rPr lang="ja-JP" sz="1400" b="0">
                          <a:solidFill>
                            <a:schemeClr val="tx1"/>
                          </a:solidFill>
                        </a:rPr>
                        <a:t>29</a:t>
                      </a:r>
                    </a:p>
                  </a:txBody>
                  <a:tcPr marL="36000" marR="36000" marT="36000" marB="36000" anchor="ctr"/>
                </a:tc>
                <a:tc>
                  <a:txBody>
                    <a:bodyPr/>
                    <a:lstStyle/>
                    <a:p>
                      <a:pPr algn="ctr"/>
                      <a:r>
                        <a:rPr lang="ja-JP" sz="1400" b="0">
                          <a:solidFill>
                            <a:schemeClr val="tx1"/>
                          </a:solidFill>
                        </a:rPr>
                        <a:t>19</a:t>
                      </a:r>
                    </a:p>
                  </a:txBody>
                  <a:tcPr marL="36000" marR="36000" marT="36000" marB="36000" anchor="ctr"/>
                </a:tc>
                <a:extLst>
                  <a:ext uri="{0D108BD9-81ED-4DB2-BD59-A6C34878D82A}">
                    <a16:rowId xmlns:a16="http://schemas.microsoft.com/office/drawing/2014/main" val="1290882664"/>
                  </a:ext>
                </a:extLst>
              </a:tr>
              <a:tr h="268490">
                <a:tc>
                  <a:txBody>
                    <a:bodyPr/>
                    <a:lstStyle/>
                    <a:p>
                      <a:pPr algn="l"/>
                      <a:r>
                        <a:rPr lang="ja-JP" sz="1400" b="0">
                          <a:solidFill>
                            <a:schemeClr val="tx1"/>
                          </a:solidFill>
                        </a:rPr>
                        <a:t>低マグネシウム血症</a:t>
                      </a:r>
                    </a:p>
                  </a:txBody>
                  <a:tcPr marL="72000" marR="36000" marT="36000" marB="36000" anchor="ctr"/>
                </a:tc>
                <a:tc>
                  <a:txBody>
                    <a:bodyPr/>
                    <a:lstStyle/>
                    <a:p>
                      <a:pPr algn="ctr"/>
                      <a:r>
                        <a:rPr lang="ja-JP" sz="1400" b="0">
                          <a:solidFill>
                            <a:schemeClr val="tx1"/>
                          </a:solidFill>
                        </a:rPr>
                        <a:t>1</a:t>
                      </a:r>
                    </a:p>
                  </a:txBody>
                  <a:tcPr marL="36000" marR="36000" marT="36000" marB="36000" anchor="ctr"/>
                </a:tc>
                <a:tc>
                  <a:txBody>
                    <a:bodyPr/>
                    <a:lstStyle/>
                    <a:p>
                      <a:pPr algn="ctr"/>
                      <a:r>
                        <a:rPr lang="ja-JP" sz="1400" b="0">
                          <a:solidFill>
                            <a:schemeClr val="tx1"/>
                          </a:solidFill>
                        </a:rPr>
                        <a:t>1</a:t>
                      </a:r>
                    </a:p>
                  </a:txBody>
                  <a:tcPr marL="36000" marR="36000" marT="36000" marB="36000" anchor="ctr"/>
                </a:tc>
                <a:extLst>
                  <a:ext uri="{0D108BD9-81ED-4DB2-BD59-A6C34878D82A}">
                    <a16:rowId xmlns:a16="http://schemas.microsoft.com/office/drawing/2014/main" val="586457650"/>
                  </a:ext>
                </a:extLst>
              </a:tr>
            </a:tbl>
          </a:graphicData>
        </a:graphic>
      </p:graphicFrame>
    </p:spTree>
    <p:extLst>
      <p:ext uri="{BB962C8B-B14F-4D97-AF65-F5344CB8AC3E}">
        <p14:creationId xmlns:p14="http://schemas.microsoft.com/office/powerpoint/2010/main" val="33355090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486836" y="6096005"/>
            <a:ext cx="6393742" cy="487363"/>
          </a:xfrm>
        </p:spPr>
        <p:txBody>
          <a:bodyPr/>
          <a:lstStyle/>
          <a:p>
            <a:r>
              <a:rPr lang="ja-JP"/>
              <a:t>*オキサリプラチン85 mg/m</a:t>
            </a:r>
            <a:r>
              <a:rPr lang="ja-JP" baseline="30000"/>
              <a:t>2</a:t>
            </a:r>
            <a:r>
              <a:rPr lang="ja-JP"/>
              <a:t> +イリノテカン165 mg/m</a:t>
            </a:r>
            <a:r>
              <a:rPr lang="ja-JP" baseline="30000"/>
              <a:t>2</a:t>
            </a:r>
            <a:r>
              <a:rPr lang="ja-JP"/>
              <a:t> +ロイコボリン400 mg/m</a:t>
            </a:r>
            <a:r>
              <a:rPr lang="ja-JP" baseline="30000"/>
              <a:t>2</a:t>
            </a:r>
            <a:r>
              <a:rPr lang="ja-JP"/>
              <a:t> + 5 FU 3200 mg/m</a:t>
            </a:r>
            <a:r>
              <a:rPr lang="ja-JP" baseline="30000"/>
              <a:t>2</a:t>
            </a:r>
            <a:r>
              <a:rPr lang="ja-JP"/>
              <a:t> </a:t>
            </a:r>
            <a:r>
              <a:rPr lang="ja-JP" baseline="30000"/>
              <a:t>;†</a:t>
            </a:r>
            <a:r>
              <a:rPr lang="ja-JP"/>
              <a:t>オキサリプラチン85 mg/m</a:t>
            </a:r>
            <a:r>
              <a:rPr lang="ja-JP" baseline="30000"/>
              <a:t>2</a:t>
            </a:r>
            <a:r>
              <a:rPr lang="ja-JP"/>
              <a:t> またはイリノテカン180 mg/m</a:t>
            </a:r>
            <a:r>
              <a:rPr lang="ja-JP" baseline="30000"/>
              <a:t>2</a:t>
            </a:r>
            <a:r>
              <a:rPr lang="ja-JP"/>
              <a:t> (患者の選択) +ロイコボリン400 mg/m</a:t>
            </a:r>
            <a:r>
              <a:rPr lang="ja-JP" baseline="30000"/>
              <a:t>2</a:t>
            </a:r>
            <a:r>
              <a:rPr lang="ja-JP"/>
              <a:t> + 5 FU 400 mg/m</a:t>
            </a:r>
            <a:r>
              <a:rPr lang="ja-JP" baseline="30000"/>
              <a:t>2</a:t>
            </a:r>
            <a:r>
              <a:rPr lang="ja-JP"/>
              <a:t> ボーラス投与、次に2400 mg/m</a:t>
            </a:r>
            <a:r>
              <a:rPr lang="ja-JP" baseline="30000"/>
              <a:t>2</a:t>
            </a:r>
          </a:p>
        </p:txBody>
      </p:sp>
      <p:sp>
        <p:nvSpPr>
          <p:cNvPr id="21" name="Title 1"/>
          <p:cNvSpPr>
            <a:spLocks noGrp="1"/>
          </p:cNvSpPr>
          <p:nvPr>
            <p:ph type="title"/>
          </p:nvPr>
        </p:nvSpPr>
        <p:spPr>
          <a:xfrm>
            <a:off x="486833" y="179614"/>
            <a:ext cx="11076074" cy="807720"/>
          </a:xfrm>
        </p:spPr>
        <p:txBody>
          <a:bodyPr/>
          <a:lstStyle/>
          <a:p>
            <a:pPr>
              <a:lnSpc>
                <a:spcPct val="90000"/>
              </a:lnSpc>
            </a:pPr>
            <a:r>
              <a:rPr lang="ja-JP" dirty="0"/>
              <a:t>LBA3506: 当初切除不能な結腸直腸肝転移 ( CRLM ) および右側および/またはRAS/BRAFV 600 E変異原発腫瘍を有する患者におけるFOLFOXIRI +ベバシズマブ 対 FOLFOX/FOLFIRI +ベバシズマブ：オランダの結腸直腸癌グループの第III相CAIRO 5試験 – Punt CJA,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dirty="0"/>
              <a:t>研究目的</a:t>
            </a:r>
          </a:p>
          <a:p>
            <a:r>
              <a:rPr lang="ja-JP" dirty="0"/>
              <a:t>第3相CAIRO 5試験において、切除不能な結腸直腸肝転移および/またはRAS/BRAF V 600 E変異原発腫瘍を有する患者におけるFOLFOXIRI +ベバシズマブの有効性および安全性を評価する</a:t>
            </a:r>
          </a:p>
        </p:txBody>
      </p:sp>
      <p:sp>
        <p:nvSpPr>
          <p:cNvPr id="23" name="Text Placeholder 4"/>
          <p:cNvSpPr>
            <a:spLocks noGrp="1"/>
          </p:cNvSpPr>
          <p:nvPr>
            <p:ph type="body" sz="quarter" idx="11"/>
          </p:nvPr>
        </p:nvSpPr>
        <p:spPr>
          <a:xfrm>
            <a:off x="6197601" y="6096001"/>
            <a:ext cx="5507567" cy="487363"/>
          </a:xfrm>
        </p:spPr>
        <p:txBody>
          <a:bodyPr/>
          <a:lstStyle/>
          <a:p>
            <a:r>
              <a:rPr lang="ja-JP" dirty="0"/>
              <a:t>Punt CJA, </a:t>
            </a:r>
            <a:r>
              <a:rPr lang="en-US" altLang="ja-JP" dirty="0"/>
              <a:t>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2022;40(</a:t>
            </a:r>
            <a:r>
              <a:rPr lang="en-US" altLang="ja-JP" dirty="0" err="1"/>
              <a:t>suppl</a:t>
            </a:r>
            <a:r>
              <a:rPr lang="en-US" altLang="ja-JP" dirty="0"/>
              <a:t>):</a:t>
            </a:r>
            <a:r>
              <a:rPr lang="en-US" altLang="ja-JP" dirty="0" err="1"/>
              <a:t>abstr</a:t>
            </a:r>
            <a:r>
              <a:rPr lang="en-US" altLang="ja-JP" dirty="0"/>
              <a:t> L</a:t>
            </a:r>
            <a:r>
              <a:rPr lang="ja-JP" dirty="0"/>
              <a:t>BA3506</a:t>
            </a:r>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PFS</a:t>
            </a:r>
          </a:p>
        </p:txBody>
      </p:sp>
      <p:sp>
        <p:nvSpPr>
          <p:cNvPr id="25" name="Oval 14"/>
          <p:cNvSpPr>
            <a:spLocks noChangeArrowheads="1"/>
          </p:cNvSpPr>
          <p:nvPr/>
        </p:nvSpPr>
        <p:spPr bwMode="auto">
          <a:xfrm>
            <a:off x="4027512" y="354517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a:p>
            <a:pPr algn="ctr">
              <a:defRPr/>
            </a:pPr>
            <a:r>
              <a:rPr lang="ja-JP" sz="1600" b="1">
                <a:solidFill>
                  <a:srgbClr val="043882"/>
                </a:solidFill>
                <a:ea typeface="SimSun" pitchFamily="2" charset="-122"/>
              </a:rPr>
              <a:t>1:1</a:t>
            </a:r>
          </a:p>
        </p:txBody>
      </p:sp>
      <p:cxnSp>
        <p:nvCxnSpPr>
          <p:cNvPr id="26" name="AutoShape 15"/>
          <p:cNvCxnSpPr>
            <a:cxnSpLocks noChangeShapeType="1"/>
            <a:stCxn id="25" idx="0"/>
            <a:endCxn id="28" idx="1"/>
          </p:cNvCxnSpPr>
          <p:nvPr/>
        </p:nvCxnSpPr>
        <p:spPr bwMode="auto">
          <a:xfrm rot="5400000" flipH="1" flipV="1">
            <a:off x="4087091" y="2941734"/>
            <a:ext cx="835663" cy="371224"/>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a:off x="3924485" y="3837277"/>
            <a:ext cx="103027" cy="0"/>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4690534" y="2244800"/>
            <a:ext cx="4295422" cy="929428"/>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sz="1600" dirty="0">
                <a:solidFill>
                  <a:srgbClr val="FFFFFF"/>
                </a:solidFill>
                <a:ea typeface="SimSun" pitchFamily="2" charset="-122"/>
              </a:rPr>
              <a:t>FOLFOXIRI* + </a:t>
            </a:r>
            <a:br>
              <a:rPr lang="ja-JP" sz="1600" dirty="0">
                <a:solidFill>
                  <a:srgbClr val="FFFFFF"/>
                </a:solidFill>
                <a:ea typeface="SimSun" pitchFamily="2" charset="-122"/>
              </a:rPr>
            </a:br>
            <a:r>
              <a:rPr lang="ja-JP" sz="1600" dirty="0">
                <a:solidFill>
                  <a:srgbClr val="FFFFFF"/>
                </a:solidFill>
                <a:ea typeface="SimSun" pitchFamily="2" charset="-122"/>
              </a:rPr>
              <a:t>ベバシズマブ 5 mg/kg q2w (12サイクル)</a:t>
            </a:r>
            <a:br>
              <a:rPr lang="ja-JP" sz="1600" dirty="0">
                <a:solidFill>
                  <a:srgbClr val="FFFFFF"/>
                </a:solidFill>
                <a:ea typeface="SimSun" pitchFamily="2" charset="-122"/>
              </a:rPr>
            </a:br>
            <a:r>
              <a:rPr lang="ja-JP" sz="1600" dirty="0">
                <a:solidFill>
                  <a:srgbClr val="FFFFFF"/>
                </a:solidFill>
                <a:ea typeface="SimSun" pitchFamily="2" charset="-122"/>
              </a:rPr>
              <a:t>(n=144)</a:t>
            </a:r>
          </a:p>
        </p:txBody>
      </p:sp>
      <p:sp>
        <p:nvSpPr>
          <p:cNvPr id="29" name="AutoShape 9"/>
          <p:cNvSpPr>
            <a:spLocks noChangeArrowheads="1"/>
          </p:cNvSpPr>
          <p:nvPr/>
        </p:nvSpPr>
        <p:spPr bwMode="auto">
          <a:xfrm>
            <a:off x="193322" y="2782886"/>
            <a:ext cx="3731163"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当初切除不能で未治療の肝臓のみの転移を有するmCRC</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RAS/BRAF V 600 E変異および/または右側原発腫瘍</a:t>
            </a:r>
          </a:p>
          <a:p>
            <a:pPr marL="265113" indent="-265113" defTabSz="892175" eaLnBrk="0" hangingPunct="0">
              <a:spcAft>
                <a:spcPct val="30000"/>
              </a:spcAft>
              <a:buFont typeface="Arial" panose="020B0604020202020204" pitchFamily="34" charset="0"/>
              <a:buChar char="•"/>
              <a:defRPr/>
            </a:pPr>
            <a:r>
              <a:rPr lang="ja-JP" sz="1600">
                <a:solidFill>
                  <a:srgbClr val="FFFFFF"/>
                </a:solidFill>
                <a:ea typeface="SimSun" pitchFamily="2" charset="-122"/>
              </a:rPr>
              <a:t>WHO PS 0–1</a:t>
            </a:r>
          </a:p>
          <a:p>
            <a:pPr defTabSz="892175" eaLnBrk="0" hangingPunct="0">
              <a:spcAft>
                <a:spcPct val="30000"/>
              </a:spcAft>
              <a:defRPr/>
            </a:pPr>
            <a:r>
              <a:rPr lang="ja-JP" sz="1600">
                <a:solidFill>
                  <a:srgbClr val="FFFFFF"/>
                </a:solidFill>
                <a:ea typeface="SimSun" pitchFamily="2" charset="-122"/>
              </a:rPr>
              <a:t>(n=294)</a:t>
            </a:r>
          </a:p>
        </p:txBody>
      </p:sp>
      <p:cxnSp>
        <p:nvCxnSpPr>
          <p:cNvPr id="30" name="AutoShape 16"/>
          <p:cNvCxnSpPr>
            <a:cxnSpLocks noChangeShapeType="1"/>
            <a:stCxn id="25" idx="4"/>
            <a:endCxn id="32" idx="1"/>
          </p:cNvCxnSpPr>
          <p:nvPr/>
        </p:nvCxnSpPr>
        <p:spPr bwMode="auto">
          <a:xfrm rot="16200000" flipH="1">
            <a:off x="4101504" y="4347183"/>
            <a:ext cx="806837" cy="371224"/>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7" y="5448827"/>
            <a:ext cx="5441779"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dirty="0">
                <a:solidFill>
                  <a:srgbClr val="A0A0A0"/>
                </a:solidFill>
              </a:rPr>
              <a:t>副次的評価項目</a:t>
            </a:r>
          </a:p>
          <a:p>
            <a:pPr>
              <a:buClr>
                <a:srgbClr val="043882"/>
              </a:buClr>
              <a:defRPr/>
            </a:pPr>
            <a:r>
              <a:rPr lang="ja-JP" dirty="0"/>
              <a:t> OS, ORR, R0/1率、術後罹患率、安全性</a:t>
            </a:r>
          </a:p>
        </p:txBody>
      </p:sp>
      <p:sp>
        <p:nvSpPr>
          <p:cNvPr id="32" name="AutoShape 8"/>
          <p:cNvSpPr>
            <a:spLocks noChangeArrowheads="1"/>
          </p:cNvSpPr>
          <p:nvPr/>
        </p:nvSpPr>
        <p:spPr bwMode="auto">
          <a:xfrm>
            <a:off x="4690534" y="4471500"/>
            <a:ext cx="4295422" cy="929428"/>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sz="1600" dirty="0"/>
              <a:t>FOLFOX/FOLFIRI</a:t>
            </a:r>
            <a:r>
              <a:rPr lang="ja-JP" sz="1600" baseline="30000" dirty="0">
                <a:ea typeface="SimSun" pitchFamily="2" charset="-122"/>
              </a:rPr>
              <a:t>†</a:t>
            </a:r>
            <a:r>
              <a:rPr lang="ja-JP" sz="1600" dirty="0"/>
              <a:t> + </a:t>
            </a:r>
            <a:br>
              <a:rPr lang="ja-JP" sz="1600" dirty="0"/>
            </a:br>
            <a:r>
              <a:rPr lang="ja-JP" sz="1600" dirty="0"/>
              <a:t>ベバシズマブ 5 mg/kg q2w (12サイクル)</a:t>
            </a:r>
            <a:br>
              <a:rPr lang="ja-JP" sz="1600" dirty="0"/>
            </a:br>
            <a:r>
              <a:rPr lang="ja-JP" sz="1600" dirty="0"/>
              <a:t>(n=147)</a:t>
            </a:r>
          </a:p>
        </p:txBody>
      </p:sp>
      <p:sp>
        <p:nvSpPr>
          <p:cNvPr id="15" name="AutoShape 12"/>
          <p:cNvSpPr>
            <a:spLocks noChangeArrowheads="1"/>
          </p:cNvSpPr>
          <p:nvPr/>
        </p:nvSpPr>
        <p:spPr bwMode="auto">
          <a:xfrm>
            <a:off x="11364157" y="3603804"/>
            <a:ext cx="632809"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a:t>
            </a:r>
          </a:p>
        </p:txBody>
      </p:sp>
      <p:cxnSp>
        <p:nvCxnSpPr>
          <p:cNvPr id="16" name="AutoShape 21"/>
          <p:cNvCxnSpPr>
            <a:cxnSpLocks noChangeShapeType="1"/>
            <a:stCxn id="20" idx="3"/>
            <a:endCxn id="15" idx="1"/>
          </p:cNvCxnSpPr>
          <p:nvPr/>
        </p:nvCxnSpPr>
        <p:spPr bwMode="auto">
          <a:xfrm>
            <a:off x="11129073" y="3872893"/>
            <a:ext cx="235084" cy="1"/>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9467881" y="3461368"/>
            <a:ext cx="1661192" cy="823050"/>
          </a:xfrm>
          <a:prstGeom prst="rect">
            <a:avLst/>
          </a:prstGeom>
          <a:solidFill>
            <a:schemeClr val="bg2"/>
          </a:solidFill>
          <a:ln w="9525" algn="ctr">
            <a:noFill/>
            <a:round/>
            <a:headEnd/>
            <a:tailEnd/>
          </a:ln>
        </p:spPr>
        <p:txBody>
          <a:bodyPr lIns="90488" tIns="0" rIns="90488" bIns="0" anchor="ctr"/>
          <a:lstStyle/>
          <a:p>
            <a:pPr algn="ctr" defTabSz="892175" eaLnBrk="0" hangingPunct="0">
              <a:defRPr/>
            </a:pPr>
            <a:r>
              <a:rPr lang="ja-JP" sz="1600" dirty="0">
                <a:solidFill>
                  <a:srgbClr val="FFFFFF"/>
                </a:solidFill>
                <a:ea typeface="SimSun" pitchFamily="2" charset="-122"/>
              </a:rPr>
              <a:t>ベバシズマブ + 5FU + </a:t>
            </a:r>
            <a:br>
              <a:rPr lang="en-GB" altLang="ja-JP" sz="1600" dirty="0">
                <a:solidFill>
                  <a:srgbClr val="FFFFFF"/>
                </a:solidFill>
                <a:ea typeface="SimSun" pitchFamily="2" charset="-122"/>
              </a:rPr>
            </a:br>
            <a:r>
              <a:rPr lang="ja-JP" sz="1600" dirty="0">
                <a:solidFill>
                  <a:srgbClr val="FFFFFF"/>
                </a:solidFill>
                <a:ea typeface="SimSun" pitchFamily="2" charset="-122"/>
              </a:rPr>
              <a:t>ロイコボリン </a:t>
            </a:r>
          </a:p>
        </p:txBody>
      </p:sp>
      <p:cxnSp>
        <p:nvCxnSpPr>
          <p:cNvPr id="34" name="AutoShape 15"/>
          <p:cNvCxnSpPr>
            <a:cxnSpLocks noChangeShapeType="1"/>
            <a:stCxn id="28" idx="3"/>
            <a:endCxn id="20" idx="1"/>
          </p:cNvCxnSpPr>
          <p:nvPr/>
        </p:nvCxnSpPr>
        <p:spPr bwMode="auto">
          <a:xfrm>
            <a:off x="8985956" y="2709514"/>
            <a:ext cx="481925" cy="1163379"/>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35" name="AutoShape 15"/>
          <p:cNvCxnSpPr>
            <a:cxnSpLocks noChangeShapeType="1"/>
            <a:stCxn id="32" idx="3"/>
            <a:endCxn id="20" idx="1"/>
          </p:cNvCxnSpPr>
          <p:nvPr/>
        </p:nvCxnSpPr>
        <p:spPr bwMode="auto">
          <a:xfrm flipV="1">
            <a:off x="8985956" y="3872893"/>
            <a:ext cx="481925" cy="1063321"/>
          </a:xfrm>
          <a:prstGeom prst="bentConnector3">
            <a:avLst>
              <a:gd name="adj1" fmla="val 50000"/>
            </a:avLst>
          </a:prstGeom>
          <a:noFill/>
          <a:ln w="57150">
            <a:solidFill>
              <a:schemeClr val="bg2">
                <a:lumMod val="60000"/>
                <a:lumOff val="40000"/>
              </a:schemeClr>
            </a:solidFill>
            <a:round/>
            <a:headEnd/>
            <a:tailEnd type="triangle" w="med" len="med"/>
          </a:ln>
        </p:spPr>
      </p:cxnSp>
      <p:sp>
        <p:nvSpPr>
          <p:cNvPr id="57" name="Content Placeholder 26"/>
          <p:cNvSpPr txBox="1">
            <a:spLocks/>
          </p:cNvSpPr>
          <p:nvPr/>
        </p:nvSpPr>
        <p:spPr bwMode="auto">
          <a:xfrm>
            <a:off x="4743989" y="3133096"/>
            <a:ext cx="4273177" cy="892175"/>
          </a:xfrm>
          <a:prstGeom prst="rect">
            <a:avLst/>
          </a:prstGeom>
          <a:noFill/>
          <a:ln w="9525">
            <a:noFill/>
            <a:miter lim="800000"/>
            <a:headEnd/>
            <a:tailEnd/>
          </a:ln>
        </p:spPr>
        <p:txBody>
          <a:bodyPr/>
          <a:lstStyle/>
          <a:p>
            <a:pPr marL="190500" indent="-190500">
              <a:spcAft>
                <a:spcPts val="400"/>
              </a:spcAft>
              <a:defRPr/>
            </a:pPr>
            <a:r>
              <a:rPr lang="ja-JP" sz="1400" b="1" dirty="0">
                <a:solidFill>
                  <a:srgbClr val="043882"/>
                </a:solidFill>
              </a:rPr>
              <a:t>層別化</a:t>
            </a:r>
          </a:p>
          <a:p>
            <a:pPr marL="203200" lvl="0" indent="-203200">
              <a:spcAft>
                <a:spcPts val="400"/>
              </a:spcAft>
              <a:buFont typeface="Arial" pitchFamily="34" charset="0"/>
              <a:buChar char="•"/>
              <a:defRPr/>
            </a:pPr>
            <a:r>
              <a:rPr lang="ja-JP" sz="1400" dirty="0">
                <a:solidFill>
                  <a:srgbClr val="4D4D4D"/>
                </a:solidFill>
              </a:rPr>
              <a:t>切除 (潜在的に可能な場合 対 不可能な場合) </a:t>
            </a:r>
          </a:p>
          <a:p>
            <a:pPr marL="203200" lvl="0" indent="-203200">
              <a:spcAft>
                <a:spcPts val="400"/>
              </a:spcAft>
              <a:buFont typeface="Arial" pitchFamily="34" charset="0"/>
              <a:buChar char="•"/>
              <a:defRPr/>
            </a:pPr>
            <a:r>
              <a:rPr lang="ja-JP" sz="1400" dirty="0">
                <a:solidFill>
                  <a:srgbClr val="4D4D4D"/>
                </a:solidFill>
              </a:rPr>
              <a:t>血清 LDH (通常 対 異常)</a:t>
            </a:r>
          </a:p>
          <a:p>
            <a:pPr marL="203200" lvl="0" indent="-203200">
              <a:spcAft>
                <a:spcPts val="400"/>
              </a:spcAft>
              <a:buFont typeface="Arial" pitchFamily="34" charset="0"/>
              <a:buChar char="•"/>
              <a:defRPr/>
            </a:pPr>
            <a:r>
              <a:rPr lang="ja-JP" sz="1400" dirty="0">
                <a:solidFill>
                  <a:srgbClr val="4D4D4D"/>
                </a:solidFill>
              </a:rPr>
              <a:t>BRAF V600E (はい 対 いいえ)</a:t>
            </a:r>
          </a:p>
          <a:p>
            <a:pPr marL="203200" lvl="0" indent="-203200">
              <a:spcAft>
                <a:spcPts val="400"/>
              </a:spcAft>
              <a:buFont typeface="Arial" pitchFamily="34" charset="0"/>
              <a:buChar char="•"/>
              <a:defRPr/>
            </a:pPr>
            <a:r>
              <a:rPr lang="ja-JP" sz="1400" dirty="0">
                <a:solidFill>
                  <a:srgbClr val="4D4D4D"/>
                </a:solidFill>
              </a:rPr>
              <a:t>化学療法 (オキサリプラチン 対 イリノテカン) </a:t>
            </a:r>
          </a:p>
          <a:p>
            <a:pPr marL="190500" indent="-190500">
              <a:spcAft>
                <a:spcPts val="400"/>
              </a:spcAft>
              <a:defRPr/>
            </a:pPr>
            <a:endParaRPr lang="en-US" sz="1400" b="1" dirty="0">
              <a:solidFill>
                <a:srgbClr val="043882"/>
              </a:solidFill>
            </a:endParaRPr>
          </a:p>
        </p:txBody>
      </p:sp>
    </p:spTree>
    <p:extLst>
      <p:ext uri="{BB962C8B-B14F-4D97-AF65-F5344CB8AC3E}">
        <p14:creationId xmlns:p14="http://schemas.microsoft.com/office/powerpoint/2010/main" val="6216262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pPr>
              <a:lnSpc>
                <a:spcPct val="90000"/>
              </a:lnSpc>
            </a:pPr>
            <a:r>
              <a:rPr lang="ja-JP" dirty="0"/>
              <a:t>LBA3506: 当初切除不能な結腸直腸肝転移 ( CRLM ) および右側および/またはRAS/BRAFV 600 E変異原発腫瘍を有する患者におけるFOLFOXIRI +ベバシズマブ 対 FOLFOX/FOLFIRI +ベバシズマブ：オランダの結腸直腸癌グループの第III相CAIRO 5試験 – Punt CJA,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sz="1400" b="1"/>
              <a:t>主要結果</a:t>
            </a:r>
          </a:p>
        </p:txBody>
      </p:sp>
      <p:sp>
        <p:nvSpPr>
          <p:cNvPr id="23" name="Text Placeholder 4"/>
          <p:cNvSpPr>
            <a:spLocks noGrp="1"/>
          </p:cNvSpPr>
          <p:nvPr>
            <p:ph type="body" sz="quarter" idx="11"/>
          </p:nvPr>
        </p:nvSpPr>
        <p:spPr>
          <a:xfrm>
            <a:off x="6197601" y="6096005"/>
            <a:ext cx="5507567" cy="487363"/>
          </a:xfrm>
        </p:spPr>
        <p:txBody>
          <a:bodyPr/>
          <a:lstStyle/>
          <a:p>
            <a:r>
              <a:rPr lang="ja-JP" sz="1100" dirty="0"/>
              <a:t>Punt CJA, </a:t>
            </a:r>
            <a:r>
              <a:rPr lang="en-US" altLang="ja-JP" sz="1100" dirty="0"/>
              <a:t>et </a:t>
            </a:r>
            <a:r>
              <a:rPr lang="en-US" altLang="ja-JP" sz="1100" dirty="0" err="1"/>
              <a:t>al.J</a:t>
            </a:r>
            <a:r>
              <a:rPr lang="en-US" altLang="ja-JP" sz="1100" dirty="0"/>
              <a:t> </a:t>
            </a:r>
            <a:r>
              <a:rPr lang="en-US" altLang="ja-JP" sz="1100" dirty="0" err="1"/>
              <a:t>Clin</a:t>
            </a:r>
            <a:r>
              <a:rPr lang="en-US" altLang="ja-JP" sz="1100" dirty="0"/>
              <a:t> </a:t>
            </a:r>
            <a:r>
              <a:rPr lang="en-US" altLang="ja-JP" sz="1100" dirty="0" err="1"/>
              <a:t>Oncol</a:t>
            </a:r>
            <a:r>
              <a:rPr lang="en-US" altLang="ja-JP" sz="1100" dirty="0"/>
              <a:t> 2022;40(</a:t>
            </a:r>
            <a:r>
              <a:rPr lang="en-US" altLang="ja-JP" sz="1100" dirty="0" err="1"/>
              <a:t>suppl</a:t>
            </a:r>
            <a:r>
              <a:rPr lang="en-US" altLang="ja-JP" sz="1100" dirty="0"/>
              <a:t>):</a:t>
            </a:r>
            <a:r>
              <a:rPr lang="en-US" altLang="ja-JP" sz="1100" dirty="0" err="1"/>
              <a:t>abstr</a:t>
            </a:r>
            <a:r>
              <a:rPr lang="en-US" altLang="ja-JP" sz="1100" dirty="0"/>
              <a:t> L</a:t>
            </a:r>
            <a:r>
              <a:rPr lang="ja-JP" sz="1100" dirty="0"/>
              <a:t>BA3506</a:t>
            </a:r>
          </a:p>
        </p:txBody>
      </p:sp>
      <p:grpSp>
        <p:nvGrpSpPr>
          <p:cNvPr id="9" name="Group 8">
            <a:extLst>
              <a:ext uri="{FF2B5EF4-FFF2-40B4-BE49-F238E27FC236}">
                <a16:creationId xmlns:a16="http://schemas.microsoft.com/office/drawing/2014/main" id="{0148F53E-CEBF-84E2-42C7-9A4B93D17253}"/>
              </a:ext>
            </a:extLst>
          </p:cNvPr>
          <p:cNvGrpSpPr/>
          <p:nvPr/>
        </p:nvGrpSpPr>
        <p:grpSpPr>
          <a:xfrm>
            <a:off x="-106098" y="1720645"/>
            <a:ext cx="4253654" cy="4558423"/>
            <a:chOff x="51214" y="1720645"/>
            <a:chExt cx="4253654" cy="4558423"/>
          </a:xfrm>
        </p:grpSpPr>
        <p:sp>
          <p:nvSpPr>
            <p:cNvPr id="10" name="TextBox 9">
              <a:extLst>
                <a:ext uri="{FF2B5EF4-FFF2-40B4-BE49-F238E27FC236}">
                  <a16:creationId xmlns:a16="http://schemas.microsoft.com/office/drawing/2014/main" id="{0554746F-9081-C6FE-3759-E089AAF38D91}"/>
                </a:ext>
              </a:extLst>
            </p:cNvPr>
            <p:cNvSpPr txBox="1"/>
            <p:nvPr/>
          </p:nvSpPr>
          <p:spPr>
            <a:xfrm>
              <a:off x="1479126" y="1720645"/>
              <a:ext cx="2542684" cy="523220"/>
            </a:xfrm>
            <a:prstGeom prst="rect">
              <a:avLst/>
            </a:prstGeom>
            <a:noFill/>
          </p:spPr>
          <p:txBody>
            <a:bodyPr wrap="none" rtlCol="0">
              <a:spAutoFit/>
            </a:bodyPr>
            <a:lstStyle/>
            <a:p>
              <a:pPr algn="ctr"/>
              <a:r>
                <a:rPr lang="ja-JP" sz="1400" b="1"/>
                <a:t>トリプレット 対 ダブレット+</a:t>
              </a:r>
              <a:br>
                <a:rPr lang="ja-JP" sz="1400" b="1"/>
              </a:br>
              <a:r>
                <a:rPr lang="ja-JP" sz="1400" b="1"/>
                <a:t>ベバシズマブ</a:t>
              </a:r>
            </a:p>
          </p:txBody>
        </p:sp>
        <p:sp>
          <p:nvSpPr>
            <p:cNvPr id="11" name="Freeform 21">
              <a:extLst>
                <a:ext uri="{FF2B5EF4-FFF2-40B4-BE49-F238E27FC236}">
                  <a16:creationId xmlns:a16="http://schemas.microsoft.com/office/drawing/2014/main" id="{D39098B0-6FED-78E3-D50F-0938323F7137}"/>
                </a:ext>
              </a:extLst>
            </p:cNvPr>
            <p:cNvSpPr>
              <a:spLocks/>
            </p:cNvSpPr>
            <p:nvPr/>
          </p:nvSpPr>
          <p:spPr bwMode="auto">
            <a:xfrm>
              <a:off x="1327558" y="2219707"/>
              <a:ext cx="293964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12" name="Group 11">
              <a:extLst>
                <a:ext uri="{FF2B5EF4-FFF2-40B4-BE49-F238E27FC236}">
                  <a16:creationId xmlns:a16="http://schemas.microsoft.com/office/drawing/2014/main" id="{36855BAF-0851-8EDF-4E23-D96F8D432DAA}"/>
                </a:ext>
              </a:extLst>
            </p:cNvPr>
            <p:cNvGrpSpPr/>
            <p:nvPr/>
          </p:nvGrpSpPr>
          <p:grpSpPr>
            <a:xfrm>
              <a:off x="590208" y="2177790"/>
              <a:ext cx="746835" cy="2654141"/>
              <a:chOff x="4218625" y="1244296"/>
              <a:chExt cx="746835" cy="2847703"/>
            </a:xfrm>
          </p:grpSpPr>
          <p:sp>
            <p:nvSpPr>
              <p:cNvPr id="67" name="Line 6">
                <a:extLst>
                  <a:ext uri="{FF2B5EF4-FFF2-40B4-BE49-F238E27FC236}">
                    <a16:creationId xmlns:a16="http://schemas.microsoft.com/office/drawing/2014/main" id="{F4C43F81-41DD-02C2-DE52-255C69D101A3}"/>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68" name="Line 7">
                <a:extLst>
                  <a:ext uri="{FF2B5EF4-FFF2-40B4-BE49-F238E27FC236}">
                    <a16:creationId xmlns:a16="http://schemas.microsoft.com/office/drawing/2014/main" id="{84440425-E315-1609-8356-8277602A7B6F}"/>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69" name="Line 8">
                <a:extLst>
                  <a:ext uri="{FF2B5EF4-FFF2-40B4-BE49-F238E27FC236}">
                    <a16:creationId xmlns:a16="http://schemas.microsoft.com/office/drawing/2014/main" id="{C032F007-7FEE-B280-B2CB-704EC08EF7A4}"/>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70" name="Line 9">
                <a:extLst>
                  <a:ext uri="{FF2B5EF4-FFF2-40B4-BE49-F238E27FC236}">
                    <a16:creationId xmlns:a16="http://schemas.microsoft.com/office/drawing/2014/main" id="{938CF3B3-D39E-6AD4-EE96-970E39DE7371}"/>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71" name="Line 10">
                <a:extLst>
                  <a:ext uri="{FF2B5EF4-FFF2-40B4-BE49-F238E27FC236}">
                    <a16:creationId xmlns:a16="http://schemas.microsoft.com/office/drawing/2014/main" id="{008AB1B5-2F74-2D57-80A2-49D95E3E12ED}"/>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72" name="Line 11">
                <a:extLst>
                  <a:ext uri="{FF2B5EF4-FFF2-40B4-BE49-F238E27FC236}">
                    <a16:creationId xmlns:a16="http://schemas.microsoft.com/office/drawing/2014/main" id="{77019328-7AA6-8B5C-E913-F754CB133019}"/>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73" name="TextBox 72">
                <a:extLst>
                  <a:ext uri="{FF2B5EF4-FFF2-40B4-BE49-F238E27FC236}">
                    <a16:creationId xmlns:a16="http://schemas.microsoft.com/office/drawing/2014/main" id="{BE7C8EC8-1D12-EE0C-21B3-9CCBE2511DCD}"/>
                  </a:ext>
                </a:extLst>
              </p:cNvPr>
              <p:cNvSpPr txBox="1"/>
              <p:nvPr/>
            </p:nvSpPr>
            <p:spPr>
              <a:xfrm rot="16200000">
                <a:off x="3849580" y="2557926"/>
                <a:ext cx="1015089"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latin typeface="Arial" panose="020B0604020202020204" pitchFamily="34" charset="0"/>
                    <a:ea typeface="MS Mincho"/>
                    <a:cs typeface="Arial" panose="020B0604020202020204" pitchFamily="34" charset="0"/>
                  </a:rPr>
                  <a:t>PFSの確率</a:t>
                </a:r>
              </a:p>
            </p:txBody>
          </p:sp>
          <p:sp>
            <p:nvSpPr>
              <p:cNvPr id="74" name="TextBox 73">
                <a:extLst>
                  <a:ext uri="{FF2B5EF4-FFF2-40B4-BE49-F238E27FC236}">
                    <a16:creationId xmlns:a16="http://schemas.microsoft.com/office/drawing/2014/main" id="{1DB3A03E-67BF-A49B-7F05-AF2D172C8152}"/>
                  </a:ext>
                </a:extLst>
              </p:cNvPr>
              <p:cNvSpPr txBox="1"/>
              <p:nvPr/>
            </p:nvSpPr>
            <p:spPr>
              <a:xfrm>
                <a:off x="4524167" y="1244296"/>
                <a:ext cx="397866" cy="29720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1.0</a:t>
                </a:r>
              </a:p>
            </p:txBody>
          </p:sp>
          <p:sp>
            <p:nvSpPr>
              <p:cNvPr id="75" name="TextBox 74">
                <a:extLst>
                  <a:ext uri="{FF2B5EF4-FFF2-40B4-BE49-F238E27FC236}">
                    <a16:creationId xmlns:a16="http://schemas.microsoft.com/office/drawing/2014/main" id="{43144954-4E35-96D7-9FFC-E01A3B7EDBFF}"/>
                  </a:ext>
                </a:extLst>
              </p:cNvPr>
              <p:cNvSpPr txBox="1"/>
              <p:nvPr/>
            </p:nvSpPr>
            <p:spPr>
              <a:xfrm>
                <a:off x="4524167" y="1768435"/>
                <a:ext cx="397866" cy="29720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0.8</a:t>
                </a:r>
              </a:p>
            </p:txBody>
          </p:sp>
          <p:sp>
            <p:nvSpPr>
              <p:cNvPr id="76" name="TextBox 75">
                <a:extLst>
                  <a:ext uri="{FF2B5EF4-FFF2-40B4-BE49-F238E27FC236}">
                    <a16:creationId xmlns:a16="http://schemas.microsoft.com/office/drawing/2014/main" id="{2AC16B11-17DF-0F32-BE94-3F4E5066C4B7}"/>
                  </a:ext>
                </a:extLst>
              </p:cNvPr>
              <p:cNvSpPr txBox="1"/>
              <p:nvPr/>
            </p:nvSpPr>
            <p:spPr>
              <a:xfrm>
                <a:off x="4524167" y="2266966"/>
                <a:ext cx="397866" cy="29720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0.6</a:t>
                </a:r>
              </a:p>
            </p:txBody>
          </p:sp>
          <p:sp>
            <p:nvSpPr>
              <p:cNvPr id="77" name="TextBox 76">
                <a:extLst>
                  <a:ext uri="{FF2B5EF4-FFF2-40B4-BE49-F238E27FC236}">
                    <a16:creationId xmlns:a16="http://schemas.microsoft.com/office/drawing/2014/main" id="{A37B4351-1512-D56F-1124-BE49206059D9}"/>
                  </a:ext>
                </a:extLst>
              </p:cNvPr>
              <p:cNvSpPr txBox="1"/>
              <p:nvPr/>
            </p:nvSpPr>
            <p:spPr>
              <a:xfrm>
                <a:off x="4524167" y="2781620"/>
                <a:ext cx="397866" cy="29720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0.4</a:t>
                </a:r>
              </a:p>
            </p:txBody>
          </p:sp>
          <p:sp>
            <p:nvSpPr>
              <p:cNvPr id="78" name="TextBox 77">
                <a:extLst>
                  <a:ext uri="{FF2B5EF4-FFF2-40B4-BE49-F238E27FC236}">
                    <a16:creationId xmlns:a16="http://schemas.microsoft.com/office/drawing/2014/main" id="{5AC2CE66-BD1B-191D-670D-E441A18FAB08}"/>
                  </a:ext>
                </a:extLst>
              </p:cNvPr>
              <p:cNvSpPr txBox="1"/>
              <p:nvPr/>
            </p:nvSpPr>
            <p:spPr>
              <a:xfrm>
                <a:off x="4524167" y="3285523"/>
                <a:ext cx="397866" cy="29720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0.2</a:t>
                </a:r>
              </a:p>
            </p:txBody>
          </p:sp>
          <p:sp>
            <p:nvSpPr>
              <p:cNvPr id="79" name="TextBox 78">
                <a:extLst>
                  <a:ext uri="{FF2B5EF4-FFF2-40B4-BE49-F238E27FC236}">
                    <a16:creationId xmlns:a16="http://schemas.microsoft.com/office/drawing/2014/main" id="{D456FB35-C00F-C614-348B-B45CE9E5E6D9}"/>
                  </a:ext>
                </a:extLst>
              </p:cNvPr>
              <p:cNvSpPr txBox="1"/>
              <p:nvPr/>
            </p:nvSpPr>
            <p:spPr>
              <a:xfrm>
                <a:off x="4652415" y="3794799"/>
                <a:ext cx="269626" cy="29720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a:t>
                </a:r>
              </a:p>
            </p:txBody>
          </p:sp>
        </p:grpSp>
        <p:grpSp>
          <p:nvGrpSpPr>
            <p:cNvPr id="13" name="Group 12">
              <a:extLst>
                <a:ext uri="{FF2B5EF4-FFF2-40B4-BE49-F238E27FC236}">
                  <a16:creationId xmlns:a16="http://schemas.microsoft.com/office/drawing/2014/main" id="{206B9837-5EFE-8479-3A72-3E072E655179}"/>
                </a:ext>
              </a:extLst>
            </p:cNvPr>
            <p:cNvGrpSpPr/>
            <p:nvPr/>
          </p:nvGrpSpPr>
          <p:grpSpPr>
            <a:xfrm>
              <a:off x="1346259" y="4811536"/>
              <a:ext cx="2936967" cy="329369"/>
              <a:chOff x="1505851" y="5303149"/>
              <a:chExt cx="2015534" cy="329369"/>
            </a:xfrm>
          </p:grpSpPr>
          <p:sp>
            <p:nvSpPr>
              <p:cNvPr id="55" name="Line 21">
                <a:extLst>
                  <a:ext uri="{FF2B5EF4-FFF2-40B4-BE49-F238E27FC236}">
                    <a16:creationId xmlns:a16="http://schemas.microsoft.com/office/drawing/2014/main" id="{96A2BED2-6203-6297-324A-5482F27E5F0F}"/>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C90036B1-81A5-53DC-E914-FE4E58679A4C}"/>
                  </a:ext>
                </a:extLst>
              </p:cNvPr>
              <p:cNvSpPr txBox="1"/>
              <p:nvPr/>
            </p:nvSpPr>
            <p:spPr>
              <a:xfrm>
                <a:off x="3354883" y="5375149"/>
                <a:ext cx="16650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30</a:t>
                </a:r>
              </a:p>
            </p:txBody>
          </p:sp>
          <p:sp>
            <p:nvSpPr>
              <p:cNvPr id="57" name="Line 21">
                <a:extLst>
                  <a:ext uri="{FF2B5EF4-FFF2-40B4-BE49-F238E27FC236}">
                    <a16:creationId xmlns:a16="http://schemas.microsoft.com/office/drawing/2014/main" id="{A0D02DF6-AD98-1E70-CA42-4675C1A4C2D4}"/>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D23C5F19-CA23-9032-E6E6-355638FFDB45}"/>
                  </a:ext>
                </a:extLst>
              </p:cNvPr>
              <p:cNvSpPr txBox="1"/>
              <p:nvPr/>
            </p:nvSpPr>
            <p:spPr>
              <a:xfrm>
                <a:off x="2979246" y="5375149"/>
                <a:ext cx="16650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24</a:t>
                </a:r>
              </a:p>
            </p:txBody>
          </p:sp>
          <p:sp>
            <p:nvSpPr>
              <p:cNvPr id="59" name="Line 21">
                <a:extLst>
                  <a:ext uri="{FF2B5EF4-FFF2-40B4-BE49-F238E27FC236}">
                    <a16:creationId xmlns:a16="http://schemas.microsoft.com/office/drawing/2014/main" id="{C0195B9D-BCE5-0AD0-D633-AA28DB2E5BA0}"/>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3C6A2E01-E19E-6362-1D7D-8932616682D3}"/>
                  </a:ext>
                </a:extLst>
              </p:cNvPr>
              <p:cNvSpPr txBox="1"/>
              <p:nvPr/>
            </p:nvSpPr>
            <p:spPr>
              <a:xfrm>
                <a:off x="2603608" y="5375149"/>
                <a:ext cx="16650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18</a:t>
                </a:r>
              </a:p>
            </p:txBody>
          </p:sp>
          <p:sp>
            <p:nvSpPr>
              <p:cNvPr id="61" name="Line 21">
                <a:extLst>
                  <a:ext uri="{FF2B5EF4-FFF2-40B4-BE49-F238E27FC236}">
                    <a16:creationId xmlns:a16="http://schemas.microsoft.com/office/drawing/2014/main" id="{D8582261-0395-9DBA-1B19-FE6C29F32F56}"/>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9D24FAD7-F607-1B08-59E7-B2F19E5BC1CA}"/>
                  </a:ext>
                </a:extLst>
              </p:cNvPr>
              <p:cNvSpPr txBox="1"/>
              <p:nvPr/>
            </p:nvSpPr>
            <p:spPr>
              <a:xfrm>
                <a:off x="2227972" y="5375149"/>
                <a:ext cx="16650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12</a:t>
                </a:r>
              </a:p>
            </p:txBody>
          </p:sp>
          <p:sp>
            <p:nvSpPr>
              <p:cNvPr id="63" name="Line 21">
                <a:extLst>
                  <a:ext uri="{FF2B5EF4-FFF2-40B4-BE49-F238E27FC236}">
                    <a16:creationId xmlns:a16="http://schemas.microsoft.com/office/drawing/2014/main" id="{12761748-BA46-F45F-65CB-B136CBA29E0E}"/>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B7DF952F-F3BF-D043-1C22-AB6AECDCE6CB}"/>
                  </a:ext>
                </a:extLst>
              </p:cNvPr>
              <p:cNvSpPr txBox="1"/>
              <p:nvPr/>
            </p:nvSpPr>
            <p:spPr>
              <a:xfrm>
                <a:off x="1881487" y="5375149"/>
                <a:ext cx="108198"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a:t>
                </a:r>
              </a:p>
            </p:txBody>
          </p:sp>
          <p:sp>
            <p:nvSpPr>
              <p:cNvPr id="65" name="Line 21">
                <a:extLst>
                  <a:ext uri="{FF2B5EF4-FFF2-40B4-BE49-F238E27FC236}">
                    <a16:creationId xmlns:a16="http://schemas.microsoft.com/office/drawing/2014/main" id="{7AAAAE8D-0D6C-6A0E-4A98-E0CD0E7DD591}"/>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9AD96EB3-8AEB-378B-FE54-538DC97139A1}"/>
                  </a:ext>
                </a:extLst>
              </p:cNvPr>
              <p:cNvSpPr txBox="1"/>
              <p:nvPr/>
            </p:nvSpPr>
            <p:spPr>
              <a:xfrm>
                <a:off x="1505851" y="5375149"/>
                <a:ext cx="108198"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grpSp>
        <p:sp>
          <p:nvSpPr>
            <p:cNvPr id="14" name="TextBox 13">
              <a:extLst>
                <a:ext uri="{FF2B5EF4-FFF2-40B4-BE49-F238E27FC236}">
                  <a16:creationId xmlns:a16="http://schemas.microsoft.com/office/drawing/2014/main" id="{6E0030E3-A8CE-B05B-CF42-379866D18886}"/>
                </a:ext>
              </a:extLst>
            </p:cNvPr>
            <p:cNvSpPr txBox="1"/>
            <p:nvPr/>
          </p:nvSpPr>
          <p:spPr>
            <a:xfrm>
              <a:off x="2350112" y="5082373"/>
              <a:ext cx="954107"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latin typeface="Arial" panose="020B0604020202020204" pitchFamily="34" charset="0"/>
                  <a:ea typeface="MS Mincho"/>
                  <a:cs typeface="Arial" panose="020B0604020202020204" pitchFamily="34" charset="0"/>
                </a:rPr>
                <a:t>期間、月数</a:t>
              </a:r>
            </a:p>
          </p:txBody>
        </p:sp>
        <p:sp>
          <p:nvSpPr>
            <p:cNvPr id="15" name="TextBox 14">
              <a:extLst>
                <a:ext uri="{FF2B5EF4-FFF2-40B4-BE49-F238E27FC236}">
                  <a16:creationId xmlns:a16="http://schemas.microsoft.com/office/drawing/2014/main" id="{406836E6-8F6F-5983-8662-4437BEF818EE}"/>
                </a:ext>
              </a:extLst>
            </p:cNvPr>
            <p:cNvSpPr txBox="1"/>
            <p:nvPr/>
          </p:nvSpPr>
          <p:spPr>
            <a:xfrm>
              <a:off x="51214" y="4888090"/>
              <a:ext cx="1261885" cy="461665"/>
            </a:xfrm>
            <a:prstGeom prst="rect">
              <a:avLst/>
            </a:prstGeom>
            <a:noFill/>
          </p:spPr>
          <p:txBody>
            <a:bodyPr wrap="none" rtlCol="0">
              <a:spAutoFit/>
            </a:bodyPr>
            <a:lstStyle/>
            <a:p>
              <a:pPr algn="r"/>
              <a:r>
                <a:rPr lang="ja-JP" sz="1200"/>
                <a:t>リスク有患者数</a:t>
              </a:r>
            </a:p>
            <a:p>
              <a:pPr algn="r"/>
              <a:r>
                <a:rPr lang="ja-JP" sz="1200"/>
                <a:t>(打ち切り時点)</a:t>
              </a:r>
            </a:p>
          </p:txBody>
        </p:sp>
        <p:grpSp>
          <p:nvGrpSpPr>
            <p:cNvPr id="16" name="Group 15">
              <a:extLst>
                <a:ext uri="{FF2B5EF4-FFF2-40B4-BE49-F238E27FC236}">
                  <a16:creationId xmlns:a16="http://schemas.microsoft.com/office/drawing/2014/main" id="{B0F3D335-FA25-187D-BF12-CD205124357F}"/>
                </a:ext>
              </a:extLst>
            </p:cNvPr>
            <p:cNvGrpSpPr/>
            <p:nvPr/>
          </p:nvGrpSpPr>
          <p:grpSpPr>
            <a:xfrm>
              <a:off x="1261299" y="5290627"/>
              <a:ext cx="3043569" cy="442035"/>
              <a:chOff x="1344756" y="5535967"/>
              <a:chExt cx="3043569" cy="442035"/>
            </a:xfrm>
          </p:grpSpPr>
          <p:sp>
            <p:nvSpPr>
              <p:cNvPr id="49" name="TextBox 48">
                <a:extLst>
                  <a:ext uri="{FF2B5EF4-FFF2-40B4-BE49-F238E27FC236}">
                    <a16:creationId xmlns:a16="http://schemas.microsoft.com/office/drawing/2014/main" id="{824E493A-DDEB-21BB-5018-CAF27DE12BA4}"/>
                  </a:ext>
                </a:extLst>
              </p:cNvPr>
              <p:cNvSpPr txBox="1"/>
              <p:nvPr/>
            </p:nvSpPr>
            <p:spPr>
              <a:xfrm>
                <a:off x="4102423" y="5535967"/>
                <a:ext cx="285902" cy="442035"/>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10 </a:t>
                </a:r>
                <a:br>
                  <a:rPr lang="ja-JP" sz="1200">
                    <a:solidFill>
                      <a:schemeClr val="accent2"/>
                    </a:solidFill>
                    <a:latin typeface="Arial" panose="020B0604020202020204" pitchFamily="34" charset="0"/>
                    <a:ea typeface="MS Mincho"/>
                    <a:cs typeface="Arial" panose="020B0604020202020204" pitchFamily="34" charset="0"/>
                  </a:rPr>
                </a:br>
                <a:r>
                  <a:rPr lang="ja-JP" sz="1200">
                    <a:solidFill>
                      <a:schemeClr val="accent2"/>
                    </a:solidFill>
                    <a:latin typeface="Arial" panose="020B0604020202020204" pitchFamily="34" charset="0"/>
                    <a:ea typeface="MS Mincho"/>
                    <a:cs typeface="Arial" panose="020B0604020202020204" pitchFamily="34" charset="0"/>
                  </a:rPr>
                  <a:t>(2)</a:t>
                </a:r>
              </a:p>
            </p:txBody>
          </p:sp>
          <p:sp>
            <p:nvSpPr>
              <p:cNvPr id="50" name="TextBox 49">
                <a:extLst>
                  <a:ext uri="{FF2B5EF4-FFF2-40B4-BE49-F238E27FC236}">
                    <a16:creationId xmlns:a16="http://schemas.microsoft.com/office/drawing/2014/main" id="{50BFBE77-0A58-AF38-62F0-838FB0A38D2C}"/>
                  </a:ext>
                </a:extLst>
              </p:cNvPr>
              <p:cNvSpPr txBox="1"/>
              <p:nvPr/>
            </p:nvSpPr>
            <p:spPr>
              <a:xfrm>
                <a:off x="3555057" y="5535967"/>
                <a:ext cx="285902" cy="442035"/>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13 </a:t>
                </a:r>
                <a:br>
                  <a:rPr lang="ja-JP" sz="1200">
                    <a:solidFill>
                      <a:schemeClr val="accent2"/>
                    </a:solidFill>
                    <a:latin typeface="Arial" panose="020B0604020202020204" pitchFamily="34" charset="0"/>
                    <a:ea typeface="MS Mincho"/>
                    <a:cs typeface="Arial" panose="020B0604020202020204" pitchFamily="34" charset="0"/>
                  </a:rPr>
                </a:br>
                <a:r>
                  <a:rPr lang="ja-JP" sz="1200">
                    <a:solidFill>
                      <a:schemeClr val="accent2"/>
                    </a:solidFill>
                    <a:latin typeface="Arial" panose="020B0604020202020204" pitchFamily="34" charset="0"/>
                    <a:ea typeface="MS Mincho"/>
                    <a:cs typeface="Arial" panose="020B0604020202020204" pitchFamily="34" charset="0"/>
                  </a:rPr>
                  <a:t>(2)</a:t>
                </a:r>
              </a:p>
            </p:txBody>
          </p:sp>
          <p:sp>
            <p:nvSpPr>
              <p:cNvPr id="51" name="TextBox 50">
                <a:extLst>
                  <a:ext uri="{FF2B5EF4-FFF2-40B4-BE49-F238E27FC236}">
                    <a16:creationId xmlns:a16="http://schemas.microsoft.com/office/drawing/2014/main" id="{A8CA9C71-9D55-C49D-B602-FC0B20C6EFB7}"/>
                  </a:ext>
                </a:extLst>
              </p:cNvPr>
              <p:cNvSpPr txBox="1"/>
              <p:nvPr/>
            </p:nvSpPr>
            <p:spPr>
              <a:xfrm>
                <a:off x="3007691" y="5535967"/>
                <a:ext cx="285902" cy="442035"/>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25 </a:t>
                </a:r>
                <a:br>
                  <a:rPr lang="ja-JP" sz="1200">
                    <a:solidFill>
                      <a:schemeClr val="accent2"/>
                    </a:solidFill>
                    <a:latin typeface="Arial" panose="020B0604020202020204" pitchFamily="34" charset="0"/>
                    <a:ea typeface="MS Mincho"/>
                    <a:cs typeface="Arial" panose="020B0604020202020204" pitchFamily="34" charset="0"/>
                  </a:rPr>
                </a:br>
                <a:r>
                  <a:rPr lang="ja-JP" sz="1200">
                    <a:solidFill>
                      <a:schemeClr val="accent2"/>
                    </a:solidFill>
                    <a:latin typeface="Arial" panose="020B0604020202020204" pitchFamily="34" charset="0"/>
                    <a:ea typeface="MS Mincho"/>
                    <a:cs typeface="Arial" panose="020B0604020202020204" pitchFamily="34" charset="0"/>
                  </a:rPr>
                  <a:t>(1)</a:t>
                </a:r>
              </a:p>
            </p:txBody>
          </p:sp>
          <p:sp>
            <p:nvSpPr>
              <p:cNvPr id="52" name="TextBox 51">
                <a:extLst>
                  <a:ext uri="{FF2B5EF4-FFF2-40B4-BE49-F238E27FC236}">
                    <a16:creationId xmlns:a16="http://schemas.microsoft.com/office/drawing/2014/main" id="{21B3F97A-2559-C79C-6DDA-0DD3D619E8C8}"/>
                  </a:ext>
                </a:extLst>
              </p:cNvPr>
              <p:cNvSpPr txBox="1"/>
              <p:nvPr/>
            </p:nvSpPr>
            <p:spPr>
              <a:xfrm>
                <a:off x="2460327" y="5535967"/>
                <a:ext cx="285902" cy="442035"/>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47 </a:t>
                </a:r>
                <a:br>
                  <a:rPr lang="ja-JP" sz="1200">
                    <a:solidFill>
                      <a:schemeClr val="accent2"/>
                    </a:solidFill>
                    <a:latin typeface="Arial" panose="020B0604020202020204" pitchFamily="34" charset="0"/>
                    <a:ea typeface="MS Mincho"/>
                    <a:cs typeface="Arial" panose="020B0604020202020204" pitchFamily="34" charset="0"/>
                  </a:rPr>
                </a:br>
                <a:r>
                  <a:rPr lang="ja-JP" sz="1200">
                    <a:solidFill>
                      <a:schemeClr val="accent2"/>
                    </a:solidFill>
                    <a:latin typeface="Arial" panose="020B0604020202020204" pitchFamily="34" charset="0"/>
                    <a:ea typeface="MS Mincho"/>
                    <a:cs typeface="Arial" panose="020B0604020202020204" pitchFamily="34" charset="0"/>
                  </a:rPr>
                  <a:t>(0)</a:t>
                </a:r>
              </a:p>
            </p:txBody>
          </p:sp>
          <p:sp>
            <p:nvSpPr>
              <p:cNvPr id="53" name="TextBox 52">
                <a:extLst>
                  <a:ext uri="{FF2B5EF4-FFF2-40B4-BE49-F238E27FC236}">
                    <a16:creationId xmlns:a16="http://schemas.microsoft.com/office/drawing/2014/main" id="{2035F2FA-D0E2-52BE-7E6F-BB56E7A530FE}"/>
                  </a:ext>
                </a:extLst>
              </p:cNvPr>
              <p:cNvSpPr txBox="1"/>
              <p:nvPr/>
            </p:nvSpPr>
            <p:spPr>
              <a:xfrm>
                <a:off x="1870483" y="5535967"/>
                <a:ext cx="370862" cy="442035"/>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101 </a:t>
                </a:r>
                <a:br>
                  <a:rPr lang="ja-JP" sz="1200">
                    <a:solidFill>
                      <a:schemeClr val="accent2"/>
                    </a:solidFill>
                    <a:latin typeface="Arial" panose="020B0604020202020204" pitchFamily="34" charset="0"/>
                    <a:ea typeface="MS Mincho"/>
                    <a:cs typeface="Arial" panose="020B0604020202020204" pitchFamily="34" charset="0"/>
                  </a:rPr>
                </a:br>
                <a:r>
                  <a:rPr lang="ja-JP" sz="1200">
                    <a:solidFill>
                      <a:schemeClr val="accent2"/>
                    </a:solidFill>
                    <a:latin typeface="Arial" panose="020B0604020202020204" pitchFamily="34" charset="0"/>
                    <a:ea typeface="MS Mincho"/>
                    <a:cs typeface="Arial" panose="020B0604020202020204" pitchFamily="34" charset="0"/>
                  </a:rPr>
                  <a:t>(0)</a:t>
                </a:r>
              </a:p>
            </p:txBody>
          </p:sp>
          <p:sp>
            <p:nvSpPr>
              <p:cNvPr id="54" name="TextBox 53">
                <a:extLst>
                  <a:ext uri="{FF2B5EF4-FFF2-40B4-BE49-F238E27FC236}">
                    <a16:creationId xmlns:a16="http://schemas.microsoft.com/office/drawing/2014/main" id="{B84E6EAF-8A3C-CA8F-779C-70A1B29CE3DD}"/>
                  </a:ext>
                </a:extLst>
              </p:cNvPr>
              <p:cNvSpPr txBox="1"/>
              <p:nvPr/>
            </p:nvSpPr>
            <p:spPr>
              <a:xfrm>
                <a:off x="1344756" y="5643689"/>
                <a:ext cx="32758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147</a:t>
                </a:r>
              </a:p>
            </p:txBody>
          </p:sp>
        </p:grpSp>
        <p:grpSp>
          <p:nvGrpSpPr>
            <p:cNvPr id="17" name="Group 16">
              <a:extLst>
                <a:ext uri="{FF2B5EF4-FFF2-40B4-BE49-F238E27FC236}">
                  <a16:creationId xmlns:a16="http://schemas.microsoft.com/office/drawing/2014/main" id="{7ED2CDBC-5E1C-669D-687E-9AEF51464202}"/>
                </a:ext>
              </a:extLst>
            </p:cNvPr>
            <p:cNvGrpSpPr/>
            <p:nvPr/>
          </p:nvGrpSpPr>
          <p:grpSpPr>
            <a:xfrm>
              <a:off x="1261299" y="5827218"/>
              <a:ext cx="3043569" cy="442035"/>
              <a:chOff x="1344756" y="5594736"/>
              <a:chExt cx="3043569" cy="442035"/>
            </a:xfrm>
          </p:grpSpPr>
          <p:sp>
            <p:nvSpPr>
              <p:cNvPr id="43" name="TextBox 42">
                <a:extLst>
                  <a:ext uri="{FF2B5EF4-FFF2-40B4-BE49-F238E27FC236}">
                    <a16:creationId xmlns:a16="http://schemas.microsoft.com/office/drawing/2014/main" id="{D04DC4CC-81F8-62DB-C362-4677F41E9F1C}"/>
                  </a:ext>
                </a:extLst>
              </p:cNvPr>
              <p:cNvSpPr txBox="1"/>
              <p:nvPr/>
            </p:nvSpPr>
            <p:spPr>
              <a:xfrm>
                <a:off x="4102423" y="5594736"/>
                <a:ext cx="285902" cy="442035"/>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17 </a:t>
                </a:r>
                <a:br>
                  <a:rPr lang="ja-JP" sz="1200">
                    <a:solidFill>
                      <a:srgbClr val="B60D27"/>
                    </a:solidFill>
                    <a:latin typeface="Arial" panose="020B0604020202020204" pitchFamily="34" charset="0"/>
                    <a:ea typeface="MS Mincho"/>
                    <a:cs typeface="Arial" panose="020B0604020202020204" pitchFamily="34" charset="0"/>
                  </a:rPr>
                </a:br>
                <a:r>
                  <a:rPr lang="ja-JP" sz="1200">
                    <a:solidFill>
                      <a:srgbClr val="B60D27"/>
                    </a:solidFill>
                    <a:latin typeface="Arial" panose="020B0604020202020204" pitchFamily="34" charset="0"/>
                    <a:ea typeface="MS Mincho"/>
                    <a:cs typeface="Arial" panose="020B0604020202020204" pitchFamily="34" charset="0"/>
                  </a:rPr>
                  <a:t>(5)</a:t>
                </a:r>
              </a:p>
            </p:txBody>
          </p:sp>
          <p:sp>
            <p:nvSpPr>
              <p:cNvPr id="44" name="TextBox 43">
                <a:extLst>
                  <a:ext uri="{FF2B5EF4-FFF2-40B4-BE49-F238E27FC236}">
                    <a16:creationId xmlns:a16="http://schemas.microsoft.com/office/drawing/2014/main" id="{54213CAD-C84C-A146-B651-BDEAE2A37B60}"/>
                  </a:ext>
                </a:extLst>
              </p:cNvPr>
              <p:cNvSpPr txBox="1"/>
              <p:nvPr/>
            </p:nvSpPr>
            <p:spPr>
              <a:xfrm>
                <a:off x="3555057" y="5594736"/>
                <a:ext cx="285902" cy="442035"/>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21 </a:t>
                </a:r>
                <a:br>
                  <a:rPr lang="ja-JP" sz="1200">
                    <a:solidFill>
                      <a:srgbClr val="B60D27"/>
                    </a:solidFill>
                    <a:latin typeface="Arial" panose="020B0604020202020204" pitchFamily="34" charset="0"/>
                    <a:ea typeface="MS Mincho"/>
                    <a:cs typeface="Arial" panose="020B0604020202020204" pitchFamily="34" charset="0"/>
                  </a:rPr>
                </a:br>
                <a:r>
                  <a:rPr lang="ja-JP" sz="1200">
                    <a:solidFill>
                      <a:srgbClr val="B60D27"/>
                    </a:solidFill>
                    <a:latin typeface="Arial" panose="020B0604020202020204" pitchFamily="34" charset="0"/>
                    <a:ea typeface="MS Mincho"/>
                    <a:cs typeface="Arial" panose="020B0604020202020204" pitchFamily="34" charset="0"/>
                  </a:rPr>
                  <a:t>(3)</a:t>
                </a:r>
              </a:p>
            </p:txBody>
          </p:sp>
          <p:sp>
            <p:nvSpPr>
              <p:cNvPr id="45" name="TextBox 44">
                <a:extLst>
                  <a:ext uri="{FF2B5EF4-FFF2-40B4-BE49-F238E27FC236}">
                    <a16:creationId xmlns:a16="http://schemas.microsoft.com/office/drawing/2014/main" id="{C82754DD-75BB-2DF8-7825-6EF5E0F9C7EB}"/>
                  </a:ext>
                </a:extLst>
              </p:cNvPr>
              <p:cNvSpPr txBox="1"/>
              <p:nvPr/>
            </p:nvSpPr>
            <p:spPr>
              <a:xfrm>
                <a:off x="3007691" y="5594736"/>
                <a:ext cx="285902" cy="442035"/>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31 </a:t>
                </a:r>
                <a:br>
                  <a:rPr lang="ja-JP" sz="1200">
                    <a:solidFill>
                      <a:srgbClr val="B60D27"/>
                    </a:solidFill>
                    <a:latin typeface="Arial" panose="020B0604020202020204" pitchFamily="34" charset="0"/>
                    <a:ea typeface="MS Mincho"/>
                    <a:cs typeface="Arial" panose="020B0604020202020204" pitchFamily="34" charset="0"/>
                  </a:rPr>
                </a:br>
                <a:r>
                  <a:rPr lang="ja-JP" sz="1200">
                    <a:solidFill>
                      <a:srgbClr val="B60D27"/>
                    </a:solidFill>
                    <a:latin typeface="Arial" panose="020B0604020202020204" pitchFamily="34" charset="0"/>
                    <a:ea typeface="MS Mincho"/>
                    <a:cs typeface="Arial" panose="020B0604020202020204" pitchFamily="34" charset="0"/>
                  </a:rPr>
                  <a:t>(1)</a:t>
                </a:r>
              </a:p>
            </p:txBody>
          </p:sp>
          <p:sp>
            <p:nvSpPr>
              <p:cNvPr id="46" name="TextBox 45">
                <a:extLst>
                  <a:ext uri="{FF2B5EF4-FFF2-40B4-BE49-F238E27FC236}">
                    <a16:creationId xmlns:a16="http://schemas.microsoft.com/office/drawing/2014/main" id="{9ABB0AB2-7F57-413C-3F94-22874D089102}"/>
                  </a:ext>
                </a:extLst>
              </p:cNvPr>
              <p:cNvSpPr txBox="1"/>
              <p:nvPr/>
            </p:nvSpPr>
            <p:spPr>
              <a:xfrm>
                <a:off x="2460327" y="5594736"/>
                <a:ext cx="285902" cy="442035"/>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60 </a:t>
                </a:r>
                <a:br>
                  <a:rPr lang="ja-JP" sz="1200">
                    <a:solidFill>
                      <a:srgbClr val="B60D27"/>
                    </a:solidFill>
                    <a:latin typeface="Arial" panose="020B0604020202020204" pitchFamily="34" charset="0"/>
                    <a:ea typeface="MS Mincho"/>
                    <a:cs typeface="Arial" panose="020B0604020202020204" pitchFamily="34" charset="0"/>
                  </a:rPr>
                </a:br>
                <a:r>
                  <a:rPr lang="ja-JP" sz="1200">
                    <a:solidFill>
                      <a:srgbClr val="B60D27"/>
                    </a:solidFill>
                    <a:latin typeface="Arial" panose="020B0604020202020204" pitchFamily="34" charset="0"/>
                    <a:ea typeface="MS Mincho"/>
                    <a:cs typeface="Arial" panose="020B0604020202020204" pitchFamily="34" charset="0"/>
                  </a:rPr>
                  <a:t>(0)</a:t>
                </a:r>
              </a:p>
            </p:txBody>
          </p:sp>
          <p:sp>
            <p:nvSpPr>
              <p:cNvPr id="47" name="TextBox 46">
                <a:extLst>
                  <a:ext uri="{FF2B5EF4-FFF2-40B4-BE49-F238E27FC236}">
                    <a16:creationId xmlns:a16="http://schemas.microsoft.com/office/drawing/2014/main" id="{084F963C-1F63-1B72-172F-75B818A59CB1}"/>
                  </a:ext>
                </a:extLst>
              </p:cNvPr>
              <p:cNvSpPr txBox="1"/>
              <p:nvPr/>
            </p:nvSpPr>
            <p:spPr>
              <a:xfrm>
                <a:off x="1870483" y="5594736"/>
                <a:ext cx="370862" cy="442035"/>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122 </a:t>
                </a:r>
                <a:br>
                  <a:rPr lang="ja-JP" sz="1200">
                    <a:solidFill>
                      <a:srgbClr val="B60D27"/>
                    </a:solidFill>
                    <a:latin typeface="Arial" panose="020B0604020202020204" pitchFamily="34" charset="0"/>
                    <a:ea typeface="MS Mincho"/>
                    <a:cs typeface="Arial" panose="020B0604020202020204" pitchFamily="34" charset="0"/>
                  </a:rPr>
                </a:br>
                <a:r>
                  <a:rPr lang="ja-JP" sz="1200">
                    <a:solidFill>
                      <a:srgbClr val="B60D27"/>
                    </a:solidFill>
                    <a:latin typeface="Arial" panose="020B0604020202020204" pitchFamily="34" charset="0"/>
                    <a:ea typeface="MS Mincho"/>
                    <a:cs typeface="Arial" panose="020B0604020202020204" pitchFamily="34" charset="0"/>
                  </a:rPr>
                  <a:t>(0)</a:t>
                </a:r>
              </a:p>
            </p:txBody>
          </p:sp>
          <p:sp>
            <p:nvSpPr>
              <p:cNvPr id="48" name="TextBox 47">
                <a:extLst>
                  <a:ext uri="{FF2B5EF4-FFF2-40B4-BE49-F238E27FC236}">
                    <a16:creationId xmlns:a16="http://schemas.microsoft.com/office/drawing/2014/main" id="{5C2549C9-D58D-272E-1F4F-17866F1B924B}"/>
                  </a:ext>
                </a:extLst>
              </p:cNvPr>
              <p:cNvSpPr txBox="1"/>
              <p:nvPr/>
            </p:nvSpPr>
            <p:spPr>
              <a:xfrm>
                <a:off x="1344756" y="5702458"/>
                <a:ext cx="327581" cy="257369"/>
              </a:xfrm>
              <a:prstGeom prst="rect">
                <a:avLst/>
              </a:prstGeom>
              <a:noFill/>
            </p:spPr>
            <p:txBody>
              <a:bodyPr wrap="none" lIns="36000" tIns="36000" rIns="36000" bIns="36000" rtlCol="0" anchor="t" anchorCtr="0">
                <a:spAutoFit/>
              </a:bodyPr>
              <a:lstStyle/>
              <a:p>
                <a:pPr algn="ctr"/>
                <a:r>
                  <a:rPr lang="ja-JP" sz="1200">
                    <a:solidFill>
                      <a:srgbClr val="B60D27"/>
                    </a:solidFill>
                    <a:latin typeface="Arial" panose="020B0604020202020204" pitchFamily="34" charset="0"/>
                    <a:ea typeface="MS Mincho"/>
                    <a:cs typeface="Arial" panose="020B0604020202020204" pitchFamily="34" charset="0"/>
                  </a:rPr>
                  <a:t>144</a:t>
                </a:r>
              </a:p>
            </p:txBody>
          </p:sp>
        </p:grpSp>
        <p:sp>
          <p:nvSpPr>
            <p:cNvPr id="18" name="TextBox 17">
              <a:extLst>
                <a:ext uri="{FF2B5EF4-FFF2-40B4-BE49-F238E27FC236}">
                  <a16:creationId xmlns:a16="http://schemas.microsoft.com/office/drawing/2014/main" id="{66BC9D41-AC18-F442-6732-E782D103655D}"/>
                </a:ext>
              </a:extLst>
            </p:cNvPr>
            <p:cNvSpPr txBox="1"/>
            <p:nvPr/>
          </p:nvSpPr>
          <p:spPr>
            <a:xfrm>
              <a:off x="145494" y="5280812"/>
              <a:ext cx="1167051" cy="461665"/>
            </a:xfrm>
            <a:prstGeom prst="rect">
              <a:avLst/>
            </a:prstGeom>
            <a:noFill/>
          </p:spPr>
          <p:txBody>
            <a:bodyPr wrap="square" rtlCol="0">
              <a:spAutoFit/>
            </a:bodyPr>
            <a:lstStyle/>
            <a:p>
              <a:pPr algn="r"/>
              <a:r>
                <a:rPr lang="ja-JP" sz="1200">
                  <a:solidFill>
                    <a:schemeClr val="accent2"/>
                  </a:solidFill>
                </a:rPr>
                <a:t>ダブレット + bev</a:t>
              </a:r>
            </a:p>
          </p:txBody>
        </p:sp>
        <p:sp>
          <p:nvSpPr>
            <p:cNvPr id="20" name="TextBox 19">
              <a:extLst>
                <a:ext uri="{FF2B5EF4-FFF2-40B4-BE49-F238E27FC236}">
                  <a16:creationId xmlns:a16="http://schemas.microsoft.com/office/drawing/2014/main" id="{15C76F71-9063-E2BD-0073-1F639B5FFE19}"/>
                </a:ext>
              </a:extLst>
            </p:cNvPr>
            <p:cNvSpPr txBox="1"/>
            <p:nvPr/>
          </p:nvSpPr>
          <p:spPr>
            <a:xfrm>
              <a:off x="71500" y="5817403"/>
              <a:ext cx="1241045" cy="461665"/>
            </a:xfrm>
            <a:prstGeom prst="rect">
              <a:avLst/>
            </a:prstGeom>
            <a:noFill/>
          </p:spPr>
          <p:txBody>
            <a:bodyPr wrap="none" rtlCol="0">
              <a:spAutoFit/>
            </a:bodyPr>
            <a:lstStyle/>
            <a:p>
              <a:pPr algn="r"/>
              <a:r>
                <a:rPr lang="ja-JP" sz="1200">
                  <a:solidFill>
                    <a:srgbClr val="B60D27"/>
                  </a:solidFill>
                </a:rPr>
                <a:t>トリプレット +</a:t>
              </a:r>
              <a:br>
                <a:rPr lang="ja-JP" sz="1200">
                  <a:solidFill>
                    <a:srgbClr val="B60D27"/>
                  </a:solidFill>
                </a:rPr>
              </a:br>
              <a:r>
                <a:rPr lang="ja-JP" sz="1200">
                  <a:solidFill>
                    <a:srgbClr val="B60D27"/>
                  </a:solidFill>
                </a:rPr>
                <a:t>bev</a:t>
              </a:r>
            </a:p>
          </p:txBody>
        </p:sp>
        <p:grpSp>
          <p:nvGrpSpPr>
            <p:cNvPr id="24" name="Group 23">
              <a:extLst>
                <a:ext uri="{FF2B5EF4-FFF2-40B4-BE49-F238E27FC236}">
                  <a16:creationId xmlns:a16="http://schemas.microsoft.com/office/drawing/2014/main" id="{3DE5C3A7-BA16-77C9-EAF8-CAF6DE9233A8}"/>
                </a:ext>
              </a:extLst>
            </p:cNvPr>
            <p:cNvGrpSpPr/>
            <p:nvPr/>
          </p:nvGrpSpPr>
          <p:grpSpPr>
            <a:xfrm>
              <a:off x="1448569" y="2329629"/>
              <a:ext cx="2828464" cy="2035894"/>
              <a:chOff x="4319587" y="2152649"/>
              <a:chExt cx="3556711" cy="2558386"/>
            </a:xfrm>
          </p:grpSpPr>
          <p:sp>
            <p:nvSpPr>
              <p:cNvPr id="34" name="Freeform: Shape 68">
                <a:extLst>
                  <a:ext uri="{FF2B5EF4-FFF2-40B4-BE49-F238E27FC236}">
                    <a16:creationId xmlns:a16="http://schemas.microsoft.com/office/drawing/2014/main" id="{F474E5FA-9119-EAB4-35FE-6AC47836E706}"/>
                  </a:ext>
                </a:extLst>
              </p:cNvPr>
              <p:cNvSpPr/>
              <p:nvPr/>
            </p:nvSpPr>
            <p:spPr>
              <a:xfrm>
                <a:off x="4319587" y="2152649"/>
                <a:ext cx="3556711" cy="2515028"/>
              </a:xfrm>
              <a:custGeom>
                <a:avLst/>
                <a:gdLst>
                  <a:gd name="connsiteX0" fmla="*/ 3556711 w 3556711"/>
                  <a:gd name="connsiteY0" fmla="*/ 2515029 h 2515028"/>
                  <a:gd name="connsiteX1" fmla="*/ 2900305 w 3556711"/>
                  <a:gd name="connsiteY1" fmla="*/ 2515029 h 2515028"/>
                  <a:gd name="connsiteX2" fmla="*/ 2900305 w 3556711"/>
                  <a:gd name="connsiteY2" fmla="*/ 2482920 h 2515028"/>
                  <a:gd name="connsiteX3" fmla="*/ 2500760 w 3556711"/>
                  <a:gd name="connsiteY3" fmla="*/ 2482920 h 2515028"/>
                  <a:gd name="connsiteX4" fmla="*/ 2500760 w 3556711"/>
                  <a:gd name="connsiteY4" fmla="*/ 2454383 h 2515028"/>
                  <a:gd name="connsiteX5" fmla="*/ 2379469 w 3556711"/>
                  <a:gd name="connsiteY5" fmla="*/ 2454383 h 2515028"/>
                  <a:gd name="connsiteX6" fmla="*/ 2379469 w 3556711"/>
                  <a:gd name="connsiteY6" fmla="*/ 2440115 h 2515028"/>
                  <a:gd name="connsiteX7" fmla="*/ 2247472 w 3556711"/>
                  <a:gd name="connsiteY7" fmla="*/ 2440115 h 2515028"/>
                  <a:gd name="connsiteX8" fmla="*/ 2247472 w 3556711"/>
                  <a:gd name="connsiteY8" fmla="*/ 2400872 h 2515028"/>
                  <a:gd name="connsiteX9" fmla="*/ 2215363 w 3556711"/>
                  <a:gd name="connsiteY9" fmla="*/ 2400872 h 2515028"/>
                  <a:gd name="connsiteX10" fmla="*/ 2215363 w 3556711"/>
                  <a:gd name="connsiteY10" fmla="*/ 2372335 h 2515028"/>
                  <a:gd name="connsiteX11" fmla="*/ 2154717 w 3556711"/>
                  <a:gd name="connsiteY11" fmla="*/ 2372335 h 2515028"/>
                  <a:gd name="connsiteX12" fmla="*/ 2154717 w 3556711"/>
                  <a:gd name="connsiteY12" fmla="*/ 2350922 h 2515028"/>
                  <a:gd name="connsiteX13" fmla="*/ 2101206 w 3556711"/>
                  <a:gd name="connsiteY13" fmla="*/ 2350922 h 2515028"/>
                  <a:gd name="connsiteX14" fmla="*/ 2101206 w 3556711"/>
                  <a:gd name="connsiteY14" fmla="*/ 2329520 h 2515028"/>
                  <a:gd name="connsiteX15" fmla="*/ 2069097 w 3556711"/>
                  <a:gd name="connsiteY15" fmla="*/ 2329520 h 2515028"/>
                  <a:gd name="connsiteX16" fmla="*/ 2069097 w 3556711"/>
                  <a:gd name="connsiteY16" fmla="*/ 2300983 h 2515028"/>
                  <a:gd name="connsiteX17" fmla="*/ 1987048 w 3556711"/>
                  <a:gd name="connsiteY17" fmla="*/ 2300983 h 2515028"/>
                  <a:gd name="connsiteX18" fmla="*/ 1987048 w 3556711"/>
                  <a:gd name="connsiteY18" fmla="*/ 2276008 h 2515028"/>
                  <a:gd name="connsiteX19" fmla="*/ 1847917 w 3556711"/>
                  <a:gd name="connsiteY19" fmla="*/ 2276008 h 2515028"/>
                  <a:gd name="connsiteX20" fmla="*/ 1847917 w 3556711"/>
                  <a:gd name="connsiteY20" fmla="*/ 2265312 h 2515028"/>
                  <a:gd name="connsiteX21" fmla="*/ 1826514 w 3556711"/>
                  <a:gd name="connsiteY21" fmla="*/ 2265312 h 2515028"/>
                  <a:gd name="connsiteX22" fmla="*/ 1826514 w 3556711"/>
                  <a:gd name="connsiteY22" fmla="*/ 2236765 h 2515028"/>
                  <a:gd name="connsiteX23" fmla="*/ 1805111 w 3556711"/>
                  <a:gd name="connsiteY23" fmla="*/ 2236765 h 2515028"/>
                  <a:gd name="connsiteX24" fmla="*/ 1805111 w 3556711"/>
                  <a:gd name="connsiteY24" fmla="*/ 2218935 h 2515028"/>
                  <a:gd name="connsiteX25" fmla="*/ 1773003 w 3556711"/>
                  <a:gd name="connsiteY25" fmla="*/ 2218935 h 2515028"/>
                  <a:gd name="connsiteX26" fmla="*/ 1773003 w 3556711"/>
                  <a:gd name="connsiteY26" fmla="*/ 2190398 h 2515028"/>
                  <a:gd name="connsiteX27" fmla="*/ 1758734 w 3556711"/>
                  <a:gd name="connsiteY27" fmla="*/ 2190398 h 2515028"/>
                  <a:gd name="connsiteX28" fmla="*/ 1758734 w 3556711"/>
                  <a:gd name="connsiteY28" fmla="*/ 2147583 h 2515028"/>
                  <a:gd name="connsiteX29" fmla="*/ 1680248 w 3556711"/>
                  <a:gd name="connsiteY29" fmla="*/ 2147583 h 2515028"/>
                  <a:gd name="connsiteX30" fmla="*/ 1680248 w 3556711"/>
                  <a:gd name="connsiteY30" fmla="*/ 2108340 h 2515028"/>
                  <a:gd name="connsiteX31" fmla="*/ 1655283 w 3556711"/>
                  <a:gd name="connsiteY31" fmla="*/ 2108340 h 2515028"/>
                  <a:gd name="connsiteX32" fmla="*/ 1655283 w 3556711"/>
                  <a:gd name="connsiteY32" fmla="*/ 2079803 h 2515028"/>
                  <a:gd name="connsiteX33" fmla="*/ 1598200 w 3556711"/>
                  <a:gd name="connsiteY33" fmla="*/ 2079803 h 2515028"/>
                  <a:gd name="connsiteX34" fmla="*/ 1598200 w 3556711"/>
                  <a:gd name="connsiteY34" fmla="*/ 2036998 h 2515028"/>
                  <a:gd name="connsiteX35" fmla="*/ 1580369 w 3556711"/>
                  <a:gd name="connsiteY35" fmla="*/ 2036998 h 2515028"/>
                  <a:gd name="connsiteX36" fmla="*/ 1580369 w 3556711"/>
                  <a:gd name="connsiteY36" fmla="*/ 2001317 h 2515028"/>
                  <a:gd name="connsiteX37" fmla="*/ 1537554 w 3556711"/>
                  <a:gd name="connsiteY37" fmla="*/ 2001317 h 2515028"/>
                  <a:gd name="connsiteX38" fmla="*/ 1537554 w 3556711"/>
                  <a:gd name="connsiteY38" fmla="*/ 1972780 h 2515028"/>
                  <a:gd name="connsiteX39" fmla="*/ 1501883 w 3556711"/>
                  <a:gd name="connsiteY39" fmla="*/ 1972780 h 2515028"/>
                  <a:gd name="connsiteX40" fmla="*/ 1501883 w 3556711"/>
                  <a:gd name="connsiteY40" fmla="*/ 1958511 h 2515028"/>
                  <a:gd name="connsiteX41" fmla="*/ 1451934 w 3556711"/>
                  <a:gd name="connsiteY41" fmla="*/ 1958511 h 2515028"/>
                  <a:gd name="connsiteX42" fmla="*/ 1451934 w 3556711"/>
                  <a:gd name="connsiteY42" fmla="*/ 1908572 h 2515028"/>
                  <a:gd name="connsiteX43" fmla="*/ 1426969 w 3556711"/>
                  <a:gd name="connsiteY43" fmla="*/ 1908572 h 2515028"/>
                  <a:gd name="connsiteX44" fmla="*/ 1426969 w 3556711"/>
                  <a:gd name="connsiteY44" fmla="*/ 1862195 h 2515028"/>
                  <a:gd name="connsiteX45" fmla="*/ 1416263 w 3556711"/>
                  <a:gd name="connsiteY45" fmla="*/ 1862195 h 2515028"/>
                  <a:gd name="connsiteX46" fmla="*/ 1416263 w 3556711"/>
                  <a:gd name="connsiteY46" fmla="*/ 1822952 h 2515028"/>
                  <a:gd name="connsiteX47" fmla="*/ 1384154 w 3556711"/>
                  <a:gd name="connsiteY47" fmla="*/ 1822952 h 2515028"/>
                  <a:gd name="connsiteX48" fmla="*/ 1384154 w 3556711"/>
                  <a:gd name="connsiteY48" fmla="*/ 1748038 h 2515028"/>
                  <a:gd name="connsiteX49" fmla="*/ 1369886 w 3556711"/>
                  <a:gd name="connsiteY49" fmla="*/ 1748038 h 2515028"/>
                  <a:gd name="connsiteX50" fmla="*/ 1369886 w 3556711"/>
                  <a:gd name="connsiteY50" fmla="*/ 1701660 h 2515028"/>
                  <a:gd name="connsiteX51" fmla="*/ 1355617 w 3556711"/>
                  <a:gd name="connsiteY51" fmla="*/ 1701660 h 2515028"/>
                  <a:gd name="connsiteX52" fmla="*/ 1355617 w 3556711"/>
                  <a:gd name="connsiteY52" fmla="*/ 1662417 h 2515028"/>
                  <a:gd name="connsiteX53" fmla="*/ 1294971 w 3556711"/>
                  <a:gd name="connsiteY53" fmla="*/ 1662417 h 2515028"/>
                  <a:gd name="connsiteX54" fmla="*/ 1294971 w 3556711"/>
                  <a:gd name="connsiteY54" fmla="*/ 1630309 h 2515028"/>
                  <a:gd name="connsiteX55" fmla="*/ 1273569 w 3556711"/>
                  <a:gd name="connsiteY55" fmla="*/ 1630309 h 2515028"/>
                  <a:gd name="connsiteX56" fmla="*/ 1273569 w 3556711"/>
                  <a:gd name="connsiteY56" fmla="*/ 1605334 h 2515028"/>
                  <a:gd name="connsiteX57" fmla="*/ 1237898 w 3556711"/>
                  <a:gd name="connsiteY57" fmla="*/ 1605334 h 2515028"/>
                  <a:gd name="connsiteX58" fmla="*/ 1237898 w 3556711"/>
                  <a:gd name="connsiteY58" fmla="*/ 1548260 h 2515028"/>
                  <a:gd name="connsiteX59" fmla="*/ 1216485 w 3556711"/>
                  <a:gd name="connsiteY59" fmla="*/ 1548260 h 2515028"/>
                  <a:gd name="connsiteX60" fmla="*/ 1216485 w 3556711"/>
                  <a:gd name="connsiteY60" fmla="*/ 1434103 h 2515028"/>
                  <a:gd name="connsiteX61" fmla="*/ 1198655 w 3556711"/>
                  <a:gd name="connsiteY61" fmla="*/ 1434103 h 2515028"/>
                  <a:gd name="connsiteX62" fmla="*/ 1198655 w 3556711"/>
                  <a:gd name="connsiteY62" fmla="*/ 1334214 h 2515028"/>
                  <a:gd name="connsiteX63" fmla="*/ 1162974 w 3556711"/>
                  <a:gd name="connsiteY63" fmla="*/ 1334214 h 2515028"/>
                  <a:gd name="connsiteX64" fmla="*/ 1162974 w 3556711"/>
                  <a:gd name="connsiteY64" fmla="*/ 1302106 h 2515028"/>
                  <a:gd name="connsiteX65" fmla="*/ 1134437 w 3556711"/>
                  <a:gd name="connsiteY65" fmla="*/ 1302106 h 2515028"/>
                  <a:gd name="connsiteX66" fmla="*/ 1134437 w 3556711"/>
                  <a:gd name="connsiteY66" fmla="*/ 1262863 h 2515028"/>
                  <a:gd name="connsiteX67" fmla="*/ 1120169 w 3556711"/>
                  <a:gd name="connsiteY67" fmla="*/ 1262863 h 2515028"/>
                  <a:gd name="connsiteX68" fmla="*/ 1120169 w 3556711"/>
                  <a:gd name="connsiteY68" fmla="*/ 1216485 h 2515028"/>
                  <a:gd name="connsiteX69" fmla="*/ 1098766 w 3556711"/>
                  <a:gd name="connsiteY69" fmla="*/ 1216485 h 2515028"/>
                  <a:gd name="connsiteX70" fmla="*/ 1098766 w 3556711"/>
                  <a:gd name="connsiteY70" fmla="*/ 1180814 h 2515028"/>
                  <a:gd name="connsiteX71" fmla="*/ 1077363 w 3556711"/>
                  <a:gd name="connsiteY71" fmla="*/ 1180814 h 2515028"/>
                  <a:gd name="connsiteX72" fmla="*/ 1077363 w 3556711"/>
                  <a:gd name="connsiteY72" fmla="*/ 1084498 h 2515028"/>
                  <a:gd name="connsiteX73" fmla="*/ 1052389 w 3556711"/>
                  <a:gd name="connsiteY73" fmla="*/ 1084498 h 2515028"/>
                  <a:gd name="connsiteX74" fmla="*/ 1052389 w 3556711"/>
                  <a:gd name="connsiteY74" fmla="*/ 1063095 h 2515028"/>
                  <a:gd name="connsiteX75" fmla="*/ 1016718 w 3556711"/>
                  <a:gd name="connsiteY75" fmla="*/ 1063095 h 2515028"/>
                  <a:gd name="connsiteX76" fmla="*/ 1016718 w 3556711"/>
                  <a:gd name="connsiteY76" fmla="*/ 1002440 h 2515028"/>
                  <a:gd name="connsiteX77" fmla="*/ 1013146 w 3556711"/>
                  <a:gd name="connsiteY77" fmla="*/ 1002440 h 2515028"/>
                  <a:gd name="connsiteX78" fmla="*/ 1013146 w 3556711"/>
                  <a:gd name="connsiteY78" fmla="*/ 970340 h 2515028"/>
                  <a:gd name="connsiteX79" fmla="*/ 970340 w 3556711"/>
                  <a:gd name="connsiteY79" fmla="*/ 970340 h 2515028"/>
                  <a:gd name="connsiteX80" fmla="*/ 970340 w 3556711"/>
                  <a:gd name="connsiteY80" fmla="*/ 934663 h 2515028"/>
                  <a:gd name="connsiteX81" fmla="*/ 934663 w 3556711"/>
                  <a:gd name="connsiteY81" fmla="*/ 934663 h 2515028"/>
                  <a:gd name="connsiteX82" fmla="*/ 934663 w 3556711"/>
                  <a:gd name="connsiteY82" fmla="*/ 881152 h 2515028"/>
                  <a:gd name="connsiteX83" fmla="*/ 920393 w 3556711"/>
                  <a:gd name="connsiteY83" fmla="*/ 881152 h 2515028"/>
                  <a:gd name="connsiteX84" fmla="*/ 920393 w 3556711"/>
                  <a:gd name="connsiteY84" fmla="*/ 845478 h 2515028"/>
                  <a:gd name="connsiteX85" fmla="*/ 902556 w 3556711"/>
                  <a:gd name="connsiteY85" fmla="*/ 845478 h 2515028"/>
                  <a:gd name="connsiteX86" fmla="*/ 902556 w 3556711"/>
                  <a:gd name="connsiteY86" fmla="*/ 781264 h 2515028"/>
                  <a:gd name="connsiteX87" fmla="*/ 884719 w 3556711"/>
                  <a:gd name="connsiteY87" fmla="*/ 781264 h 2515028"/>
                  <a:gd name="connsiteX88" fmla="*/ 884719 w 3556711"/>
                  <a:gd name="connsiteY88" fmla="*/ 749158 h 2515028"/>
                  <a:gd name="connsiteX89" fmla="*/ 852612 w 3556711"/>
                  <a:gd name="connsiteY89" fmla="*/ 749158 h 2515028"/>
                  <a:gd name="connsiteX90" fmla="*/ 852612 w 3556711"/>
                  <a:gd name="connsiteY90" fmla="*/ 677810 h 2515028"/>
                  <a:gd name="connsiteX91" fmla="*/ 820505 w 3556711"/>
                  <a:gd name="connsiteY91" fmla="*/ 677810 h 2515028"/>
                  <a:gd name="connsiteX92" fmla="*/ 820505 w 3556711"/>
                  <a:gd name="connsiteY92" fmla="*/ 638567 h 2515028"/>
                  <a:gd name="connsiteX93" fmla="*/ 799101 w 3556711"/>
                  <a:gd name="connsiteY93" fmla="*/ 638567 h 2515028"/>
                  <a:gd name="connsiteX94" fmla="*/ 799101 w 3556711"/>
                  <a:gd name="connsiteY94" fmla="*/ 595758 h 2515028"/>
                  <a:gd name="connsiteX95" fmla="*/ 774129 w 3556711"/>
                  <a:gd name="connsiteY95" fmla="*/ 595758 h 2515028"/>
                  <a:gd name="connsiteX96" fmla="*/ 774129 w 3556711"/>
                  <a:gd name="connsiteY96" fmla="*/ 538680 h 2515028"/>
                  <a:gd name="connsiteX97" fmla="*/ 745589 w 3556711"/>
                  <a:gd name="connsiteY97" fmla="*/ 538680 h 2515028"/>
                  <a:gd name="connsiteX98" fmla="*/ 745589 w 3556711"/>
                  <a:gd name="connsiteY98" fmla="*/ 485169 h 2515028"/>
                  <a:gd name="connsiteX99" fmla="*/ 674241 w 3556711"/>
                  <a:gd name="connsiteY99" fmla="*/ 485169 h 2515028"/>
                  <a:gd name="connsiteX100" fmla="*/ 674241 w 3556711"/>
                  <a:gd name="connsiteY100" fmla="*/ 392416 h 2515028"/>
                  <a:gd name="connsiteX101" fmla="*/ 667106 w 3556711"/>
                  <a:gd name="connsiteY101" fmla="*/ 392416 h 2515028"/>
                  <a:gd name="connsiteX102" fmla="*/ 667106 w 3556711"/>
                  <a:gd name="connsiteY102" fmla="*/ 367444 h 2515028"/>
                  <a:gd name="connsiteX103" fmla="*/ 634999 w 3556711"/>
                  <a:gd name="connsiteY103" fmla="*/ 367444 h 2515028"/>
                  <a:gd name="connsiteX104" fmla="*/ 634999 w 3556711"/>
                  <a:gd name="connsiteY104" fmla="*/ 328202 h 2515028"/>
                  <a:gd name="connsiteX105" fmla="*/ 560084 w 3556711"/>
                  <a:gd name="connsiteY105" fmla="*/ 328202 h 2515028"/>
                  <a:gd name="connsiteX106" fmla="*/ 560084 w 3556711"/>
                  <a:gd name="connsiteY106" fmla="*/ 274691 h 2515028"/>
                  <a:gd name="connsiteX107" fmla="*/ 517275 w 3556711"/>
                  <a:gd name="connsiteY107" fmla="*/ 274691 h 2515028"/>
                  <a:gd name="connsiteX108" fmla="*/ 517275 w 3556711"/>
                  <a:gd name="connsiteY108" fmla="*/ 231882 h 2515028"/>
                  <a:gd name="connsiteX109" fmla="*/ 453061 w 3556711"/>
                  <a:gd name="connsiteY109" fmla="*/ 231882 h 2515028"/>
                  <a:gd name="connsiteX110" fmla="*/ 453061 w 3556711"/>
                  <a:gd name="connsiteY110" fmla="*/ 199775 h 2515028"/>
                  <a:gd name="connsiteX111" fmla="*/ 381713 w 3556711"/>
                  <a:gd name="connsiteY111" fmla="*/ 199775 h 2515028"/>
                  <a:gd name="connsiteX112" fmla="*/ 381713 w 3556711"/>
                  <a:gd name="connsiteY112" fmla="*/ 164101 h 2515028"/>
                  <a:gd name="connsiteX113" fmla="*/ 346039 w 3556711"/>
                  <a:gd name="connsiteY113" fmla="*/ 164101 h 2515028"/>
                  <a:gd name="connsiteX114" fmla="*/ 346039 w 3556711"/>
                  <a:gd name="connsiteY114" fmla="*/ 139129 h 2515028"/>
                  <a:gd name="connsiteX115" fmla="*/ 303230 w 3556711"/>
                  <a:gd name="connsiteY115" fmla="*/ 139129 h 2515028"/>
                  <a:gd name="connsiteX116" fmla="*/ 303230 w 3556711"/>
                  <a:gd name="connsiteY116" fmla="*/ 103455 h 2515028"/>
                  <a:gd name="connsiteX117" fmla="*/ 256854 w 3556711"/>
                  <a:gd name="connsiteY117" fmla="*/ 103455 h 2515028"/>
                  <a:gd name="connsiteX118" fmla="*/ 256854 w 3556711"/>
                  <a:gd name="connsiteY118" fmla="*/ 64214 h 2515028"/>
                  <a:gd name="connsiteX119" fmla="*/ 117725 w 3556711"/>
                  <a:gd name="connsiteY119" fmla="*/ 64214 h 2515028"/>
                  <a:gd name="connsiteX120" fmla="*/ 117725 w 3556711"/>
                  <a:gd name="connsiteY120" fmla="*/ 21404 h 2515028"/>
                  <a:gd name="connsiteX121" fmla="*/ 67781 w 3556711"/>
                  <a:gd name="connsiteY121" fmla="*/ 21404 h 2515028"/>
                  <a:gd name="connsiteX122" fmla="*/ 67781 w 3556711"/>
                  <a:gd name="connsiteY122" fmla="*/ 0 h 2515028"/>
                  <a:gd name="connsiteX123" fmla="*/ 0 w 3556711"/>
                  <a:gd name="connsiteY123" fmla="*/ 0 h 251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556711" h="2515028">
                    <a:moveTo>
                      <a:pt x="3556711" y="2515029"/>
                    </a:moveTo>
                    <a:lnTo>
                      <a:pt x="2900305" y="2515029"/>
                    </a:lnTo>
                    <a:lnTo>
                      <a:pt x="2900305" y="2482920"/>
                    </a:lnTo>
                    <a:lnTo>
                      <a:pt x="2500760" y="2482920"/>
                    </a:lnTo>
                    <a:lnTo>
                      <a:pt x="2500760" y="2454383"/>
                    </a:lnTo>
                    <a:lnTo>
                      <a:pt x="2379469" y="2454383"/>
                    </a:lnTo>
                    <a:lnTo>
                      <a:pt x="2379469" y="2440115"/>
                    </a:lnTo>
                    <a:lnTo>
                      <a:pt x="2247472" y="2440115"/>
                    </a:lnTo>
                    <a:lnTo>
                      <a:pt x="2247472" y="2400872"/>
                    </a:lnTo>
                    <a:lnTo>
                      <a:pt x="2215363" y="2400872"/>
                    </a:lnTo>
                    <a:lnTo>
                      <a:pt x="2215363" y="2372335"/>
                    </a:lnTo>
                    <a:lnTo>
                      <a:pt x="2154717" y="2372335"/>
                    </a:lnTo>
                    <a:lnTo>
                      <a:pt x="2154717" y="2350922"/>
                    </a:lnTo>
                    <a:lnTo>
                      <a:pt x="2101206" y="2350922"/>
                    </a:lnTo>
                    <a:lnTo>
                      <a:pt x="2101206" y="2329520"/>
                    </a:lnTo>
                    <a:lnTo>
                      <a:pt x="2069097" y="2329520"/>
                    </a:lnTo>
                    <a:lnTo>
                      <a:pt x="2069097" y="2300983"/>
                    </a:lnTo>
                    <a:lnTo>
                      <a:pt x="1987048" y="2300983"/>
                    </a:lnTo>
                    <a:lnTo>
                      <a:pt x="1987048" y="2276008"/>
                    </a:lnTo>
                    <a:lnTo>
                      <a:pt x="1847917" y="2276008"/>
                    </a:lnTo>
                    <a:lnTo>
                      <a:pt x="1847917" y="2265312"/>
                    </a:lnTo>
                    <a:lnTo>
                      <a:pt x="1826514" y="2265312"/>
                    </a:lnTo>
                    <a:lnTo>
                      <a:pt x="1826514" y="2236765"/>
                    </a:lnTo>
                    <a:lnTo>
                      <a:pt x="1805111" y="2236765"/>
                    </a:lnTo>
                    <a:lnTo>
                      <a:pt x="1805111" y="2218935"/>
                    </a:lnTo>
                    <a:lnTo>
                      <a:pt x="1773003" y="2218935"/>
                    </a:lnTo>
                    <a:lnTo>
                      <a:pt x="1773003" y="2190398"/>
                    </a:lnTo>
                    <a:lnTo>
                      <a:pt x="1758734" y="2190398"/>
                    </a:lnTo>
                    <a:lnTo>
                      <a:pt x="1758734" y="2147583"/>
                    </a:lnTo>
                    <a:lnTo>
                      <a:pt x="1680248" y="2147583"/>
                    </a:lnTo>
                    <a:lnTo>
                      <a:pt x="1680248" y="2108340"/>
                    </a:lnTo>
                    <a:lnTo>
                      <a:pt x="1655283" y="2108340"/>
                    </a:lnTo>
                    <a:lnTo>
                      <a:pt x="1655283" y="2079803"/>
                    </a:lnTo>
                    <a:lnTo>
                      <a:pt x="1598200" y="2079803"/>
                    </a:lnTo>
                    <a:lnTo>
                      <a:pt x="1598200" y="2036998"/>
                    </a:lnTo>
                    <a:lnTo>
                      <a:pt x="1580369" y="2036998"/>
                    </a:lnTo>
                    <a:lnTo>
                      <a:pt x="1580369" y="2001317"/>
                    </a:lnTo>
                    <a:lnTo>
                      <a:pt x="1537554" y="2001317"/>
                    </a:lnTo>
                    <a:lnTo>
                      <a:pt x="1537554" y="1972780"/>
                    </a:lnTo>
                    <a:lnTo>
                      <a:pt x="1501883" y="1972780"/>
                    </a:lnTo>
                    <a:lnTo>
                      <a:pt x="1501883" y="1958511"/>
                    </a:lnTo>
                    <a:lnTo>
                      <a:pt x="1451934" y="1958511"/>
                    </a:lnTo>
                    <a:lnTo>
                      <a:pt x="1451934" y="1908572"/>
                    </a:lnTo>
                    <a:lnTo>
                      <a:pt x="1426969" y="1908572"/>
                    </a:lnTo>
                    <a:lnTo>
                      <a:pt x="1426969" y="1862195"/>
                    </a:lnTo>
                    <a:lnTo>
                      <a:pt x="1416263" y="1862195"/>
                    </a:lnTo>
                    <a:lnTo>
                      <a:pt x="1416263" y="1822952"/>
                    </a:lnTo>
                    <a:lnTo>
                      <a:pt x="1384154" y="1822952"/>
                    </a:lnTo>
                    <a:lnTo>
                      <a:pt x="1384154" y="1748038"/>
                    </a:lnTo>
                    <a:lnTo>
                      <a:pt x="1369886" y="1748038"/>
                    </a:lnTo>
                    <a:lnTo>
                      <a:pt x="1369886" y="1701660"/>
                    </a:lnTo>
                    <a:lnTo>
                      <a:pt x="1355617" y="1701660"/>
                    </a:lnTo>
                    <a:lnTo>
                      <a:pt x="1355617" y="1662417"/>
                    </a:lnTo>
                    <a:lnTo>
                      <a:pt x="1294971" y="1662417"/>
                    </a:lnTo>
                    <a:lnTo>
                      <a:pt x="1294971" y="1630309"/>
                    </a:lnTo>
                    <a:lnTo>
                      <a:pt x="1273569" y="1630309"/>
                    </a:lnTo>
                    <a:lnTo>
                      <a:pt x="1273569" y="1605334"/>
                    </a:lnTo>
                    <a:lnTo>
                      <a:pt x="1237898" y="1605334"/>
                    </a:lnTo>
                    <a:lnTo>
                      <a:pt x="1237898" y="1548260"/>
                    </a:lnTo>
                    <a:lnTo>
                      <a:pt x="1216485" y="1548260"/>
                    </a:lnTo>
                    <a:lnTo>
                      <a:pt x="1216485" y="1434103"/>
                    </a:lnTo>
                    <a:lnTo>
                      <a:pt x="1198655" y="1434103"/>
                    </a:lnTo>
                    <a:lnTo>
                      <a:pt x="1198655" y="1334214"/>
                    </a:lnTo>
                    <a:lnTo>
                      <a:pt x="1162974" y="1334214"/>
                    </a:lnTo>
                    <a:lnTo>
                      <a:pt x="1162974" y="1302106"/>
                    </a:lnTo>
                    <a:lnTo>
                      <a:pt x="1134437" y="1302106"/>
                    </a:lnTo>
                    <a:lnTo>
                      <a:pt x="1134437" y="1262863"/>
                    </a:lnTo>
                    <a:lnTo>
                      <a:pt x="1120169" y="1262863"/>
                    </a:lnTo>
                    <a:lnTo>
                      <a:pt x="1120169" y="1216485"/>
                    </a:lnTo>
                    <a:lnTo>
                      <a:pt x="1098766" y="1216485"/>
                    </a:lnTo>
                    <a:lnTo>
                      <a:pt x="1098766" y="1180814"/>
                    </a:lnTo>
                    <a:lnTo>
                      <a:pt x="1077363" y="1180814"/>
                    </a:lnTo>
                    <a:lnTo>
                      <a:pt x="1077363" y="1084498"/>
                    </a:lnTo>
                    <a:lnTo>
                      <a:pt x="1052389" y="1084498"/>
                    </a:lnTo>
                    <a:lnTo>
                      <a:pt x="1052389" y="1063095"/>
                    </a:lnTo>
                    <a:lnTo>
                      <a:pt x="1016718" y="1063095"/>
                    </a:lnTo>
                    <a:lnTo>
                      <a:pt x="1016718" y="1002440"/>
                    </a:lnTo>
                    <a:lnTo>
                      <a:pt x="1013146" y="1002440"/>
                    </a:lnTo>
                    <a:lnTo>
                      <a:pt x="1013146" y="970340"/>
                    </a:lnTo>
                    <a:lnTo>
                      <a:pt x="970340" y="970340"/>
                    </a:lnTo>
                    <a:lnTo>
                      <a:pt x="970340" y="934663"/>
                    </a:lnTo>
                    <a:lnTo>
                      <a:pt x="934663" y="934663"/>
                    </a:lnTo>
                    <a:lnTo>
                      <a:pt x="934663" y="881152"/>
                    </a:lnTo>
                    <a:lnTo>
                      <a:pt x="920393" y="881152"/>
                    </a:lnTo>
                    <a:lnTo>
                      <a:pt x="920393" y="845478"/>
                    </a:lnTo>
                    <a:lnTo>
                      <a:pt x="902556" y="845478"/>
                    </a:lnTo>
                    <a:lnTo>
                      <a:pt x="902556" y="781264"/>
                    </a:lnTo>
                    <a:lnTo>
                      <a:pt x="884719" y="781264"/>
                    </a:lnTo>
                    <a:lnTo>
                      <a:pt x="884719" y="749158"/>
                    </a:lnTo>
                    <a:lnTo>
                      <a:pt x="852612" y="749158"/>
                    </a:lnTo>
                    <a:lnTo>
                      <a:pt x="852612" y="677810"/>
                    </a:lnTo>
                    <a:lnTo>
                      <a:pt x="820505" y="677810"/>
                    </a:lnTo>
                    <a:lnTo>
                      <a:pt x="820505" y="638567"/>
                    </a:lnTo>
                    <a:lnTo>
                      <a:pt x="799101" y="638567"/>
                    </a:lnTo>
                    <a:lnTo>
                      <a:pt x="799101" y="595758"/>
                    </a:lnTo>
                    <a:lnTo>
                      <a:pt x="774129" y="595758"/>
                    </a:lnTo>
                    <a:lnTo>
                      <a:pt x="774129" y="538680"/>
                    </a:lnTo>
                    <a:lnTo>
                      <a:pt x="745589" y="538680"/>
                    </a:lnTo>
                    <a:lnTo>
                      <a:pt x="745589" y="485169"/>
                    </a:lnTo>
                    <a:lnTo>
                      <a:pt x="674241" y="485169"/>
                    </a:lnTo>
                    <a:lnTo>
                      <a:pt x="674241" y="392416"/>
                    </a:lnTo>
                    <a:lnTo>
                      <a:pt x="667106" y="392416"/>
                    </a:lnTo>
                    <a:lnTo>
                      <a:pt x="667106" y="367444"/>
                    </a:lnTo>
                    <a:lnTo>
                      <a:pt x="634999" y="367444"/>
                    </a:lnTo>
                    <a:lnTo>
                      <a:pt x="634999" y="328202"/>
                    </a:lnTo>
                    <a:lnTo>
                      <a:pt x="560084" y="328202"/>
                    </a:lnTo>
                    <a:lnTo>
                      <a:pt x="560084" y="274691"/>
                    </a:lnTo>
                    <a:lnTo>
                      <a:pt x="517275" y="274691"/>
                    </a:lnTo>
                    <a:lnTo>
                      <a:pt x="517275" y="231882"/>
                    </a:lnTo>
                    <a:lnTo>
                      <a:pt x="453061" y="231882"/>
                    </a:lnTo>
                    <a:lnTo>
                      <a:pt x="453061" y="199775"/>
                    </a:lnTo>
                    <a:lnTo>
                      <a:pt x="381713" y="199775"/>
                    </a:lnTo>
                    <a:lnTo>
                      <a:pt x="381713" y="164101"/>
                    </a:lnTo>
                    <a:lnTo>
                      <a:pt x="346039" y="164101"/>
                    </a:lnTo>
                    <a:lnTo>
                      <a:pt x="346039" y="139129"/>
                    </a:lnTo>
                    <a:lnTo>
                      <a:pt x="303230" y="139129"/>
                    </a:lnTo>
                    <a:lnTo>
                      <a:pt x="303230" y="103455"/>
                    </a:lnTo>
                    <a:lnTo>
                      <a:pt x="256854" y="103455"/>
                    </a:lnTo>
                    <a:lnTo>
                      <a:pt x="256854" y="64214"/>
                    </a:lnTo>
                    <a:lnTo>
                      <a:pt x="117725" y="64214"/>
                    </a:lnTo>
                    <a:lnTo>
                      <a:pt x="117725" y="21404"/>
                    </a:lnTo>
                    <a:lnTo>
                      <a:pt x="67781" y="21404"/>
                    </a:lnTo>
                    <a:lnTo>
                      <a:pt x="67781" y="0"/>
                    </a:lnTo>
                    <a:lnTo>
                      <a:pt x="0" y="0"/>
                    </a:lnTo>
                  </a:path>
                </a:pathLst>
              </a:custGeom>
              <a:noFill/>
              <a:ln w="19050" cap="flat">
                <a:solidFill>
                  <a:srgbClr val="B60D27"/>
                </a:solidFill>
                <a:prstDash val="solid"/>
                <a:miter/>
              </a:ln>
            </p:spPr>
            <p:txBody>
              <a:bodyPr rtlCol="0" anchor="ctr"/>
              <a:lstStyle/>
              <a:p>
                <a:endParaRPr lang="en-GB" sz="1600"/>
              </a:p>
            </p:txBody>
          </p:sp>
          <p:sp>
            <p:nvSpPr>
              <p:cNvPr id="35" name="Freeform: Shape 69">
                <a:extLst>
                  <a:ext uri="{FF2B5EF4-FFF2-40B4-BE49-F238E27FC236}">
                    <a16:creationId xmlns:a16="http://schemas.microsoft.com/office/drawing/2014/main" id="{A33AB3D0-F0E1-2229-EA52-1EF3EE7141B8}"/>
                  </a:ext>
                </a:extLst>
              </p:cNvPr>
              <p:cNvSpPr/>
              <p:nvPr/>
            </p:nvSpPr>
            <p:spPr>
              <a:xfrm>
                <a:off x="5351944" y="3288467"/>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rgbClr val="B60D27"/>
                </a:solidFill>
                <a:prstDash val="solid"/>
                <a:miter/>
              </a:ln>
            </p:spPr>
            <p:txBody>
              <a:bodyPr rtlCol="0" anchor="ctr"/>
              <a:lstStyle/>
              <a:p>
                <a:endParaRPr lang="en-GB" sz="1600"/>
              </a:p>
            </p:txBody>
          </p:sp>
          <p:sp>
            <p:nvSpPr>
              <p:cNvPr id="36" name="Freeform: Shape 70">
                <a:extLst>
                  <a:ext uri="{FF2B5EF4-FFF2-40B4-BE49-F238E27FC236}">
                    <a16:creationId xmlns:a16="http://schemas.microsoft.com/office/drawing/2014/main" id="{C35BE8A5-4132-4DA3-275D-7228B627187F}"/>
                  </a:ext>
                </a:extLst>
              </p:cNvPr>
              <p:cNvSpPr/>
              <p:nvPr/>
            </p:nvSpPr>
            <p:spPr>
              <a:xfrm>
                <a:off x="5727505" y="4071994"/>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rgbClr val="B60D27"/>
                </a:solidFill>
                <a:prstDash val="solid"/>
                <a:miter/>
              </a:ln>
            </p:spPr>
            <p:txBody>
              <a:bodyPr rtlCol="0" anchor="ctr"/>
              <a:lstStyle/>
              <a:p>
                <a:endParaRPr lang="en-GB" sz="1600"/>
              </a:p>
            </p:txBody>
          </p:sp>
          <p:sp>
            <p:nvSpPr>
              <p:cNvPr id="37" name="Freeform: Shape 71">
                <a:extLst>
                  <a:ext uri="{FF2B5EF4-FFF2-40B4-BE49-F238E27FC236}">
                    <a16:creationId xmlns:a16="http://schemas.microsoft.com/office/drawing/2014/main" id="{FCA869A7-8244-4AE9-3F8A-E36233DE37DC}"/>
                  </a:ext>
                </a:extLst>
              </p:cNvPr>
              <p:cNvSpPr/>
              <p:nvPr/>
            </p:nvSpPr>
            <p:spPr>
              <a:xfrm>
                <a:off x="7175315" y="4666039"/>
                <a:ext cx="89992" cy="9525"/>
              </a:xfrm>
              <a:custGeom>
                <a:avLst/>
                <a:gdLst>
                  <a:gd name="connsiteX0" fmla="*/ 89992 w 89992"/>
                  <a:gd name="connsiteY0" fmla="*/ 0 h 9525"/>
                  <a:gd name="connsiteX1" fmla="*/ 0 w 89992"/>
                  <a:gd name="connsiteY1" fmla="*/ 0 h 9525"/>
                </a:gdLst>
                <a:ahLst/>
                <a:cxnLst>
                  <a:cxn ang="0">
                    <a:pos x="connsiteX0" y="connsiteY0"/>
                  </a:cxn>
                  <a:cxn ang="0">
                    <a:pos x="connsiteX1" y="connsiteY1"/>
                  </a:cxn>
                </a:cxnLst>
                <a:rect l="l" t="t" r="r" b="b"/>
                <a:pathLst>
                  <a:path w="89992" h="9525">
                    <a:moveTo>
                      <a:pt x="89992" y="0"/>
                    </a:moveTo>
                    <a:lnTo>
                      <a:pt x="0" y="0"/>
                    </a:lnTo>
                  </a:path>
                </a:pathLst>
              </a:custGeom>
              <a:noFill/>
              <a:ln w="19050" cap="flat">
                <a:solidFill>
                  <a:srgbClr val="B60D27"/>
                </a:solidFill>
                <a:prstDash val="solid"/>
                <a:miter/>
              </a:ln>
            </p:spPr>
            <p:txBody>
              <a:bodyPr rtlCol="0" anchor="ctr"/>
              <a:lstStyle/>
              <a:p>
                <a:endParaRPr lang="en-GB" sz="1600"/>
              </a:p>
            </p:txBody>
          </p:sp>
          <p:sp>
            <p:nvSpPr>
              <p:cNvPr id="38" name="Freeform: Shape 72">
                <a:extLst>
                  <a:ext uri="{FF2B5EF4-FFF2-40B4-BE49-F238E27FC236}">
                    <a16:creationId xmlns:a16="http://schemas.microsoft.com/office/drawing/2014/main" id="{2F747185-872B-0319-B865-0813440E11E7}"/>
                  </a:ext>
                </a:extLst>
              </p:cNvPr>
              <p:cNvSpPr/>
              <p:nvPr/>
            </p:nvSpPr>
            <p:spPr>
              <a:xfrm>
                <a:off x="7643050" y="4621034"/>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rgbClr val="B60D27"/>
                </a:solidFill>
                <a:prstDash val="solid"/>
                <a:miter/>
              </a:ln>
            </p:spPr>
            <p:txBody>
              <a:bodyPr rtlCol="0" anchor="ctr"/>
              <a:lstStyle/>
              <a:p>
                <a:endParaRPr lang="en-GB" sz="1600"/>
              </a:p>
            </p:txBody>
          </p:sp>
          <p:sp>
            <p:nvSpPr>
              <p:cNvPr id="39" name="Freeform: Shape 73">
                <a:extLst>
                  <a:ext uri="{FF2B5EF4-FFF2-40B4-BE49-F238E27FC236}">
                    <a16:creationId xmlns:a16="http://schemas.microsoft.com/office/drawing/2014/main" id="{5C673FB0-5D95-D4E7-4D80-6305D9260474}"/>
                  </a:ext>
                </a:extLst>
              </p:cNvPr>
              <p:cNvSpPr/>
              <p:nvPr/>
            </p:nvSpPr>
            <p:spPr>
              <a:xfrm>
                <a:off x="7071550" y="4582934"/>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rgbClr val="B60D27"/>
                </a:solidFill>
                <a:prstDash val="solid"/>
                <a:miter/>
              </a:ln>
            </p:spPr>
            <p:txBody>
              <a:bodyPr rtlCol="0" anchor="ctr"/>
              <a:lstStyle/>
              <a:p>
                <a:endParaRPr lang="en-GB" sz="1600"/>
              </a:p>
            </p:txBody>
          </p:sp>
          <p:sp>
            <p:nvSpPr>
              <p:cNvPr id="40" name="Freeform: Shape 74">
                <a:extLst>
                  <a:ext uri="{FF2B5EF4-FFF2-40B4-BE49-F238E27FC236}">
                    <a16:creationId xmlns:a16="http://schemas.microsoft.com/office/drawing/2014/main" id="{9ECA4B4F-C24F-2FCA-3E2A-D1CB49C43550}"/>
                  </a:ext>
                </a:extLst>
              </p:cNvPr>
              <p:cNvSpPr/>
              <p:nvPr/>
            </p:nvSpPr>
            <p:spPr>
              <a:xfrm>
                <a:off x="6633390" y="4544834"/>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rgbClr val="B60D27"/>
                </a:solidFill>
                <a:prstDash val="solid"/>
                <a:miter/>
              </a:ln>
            </p:spPr>
            <p:txBody>
              <a:bodyPr rtlCol="0" anchor="ctr"/>
              <a:lstStyle/>
              <a:p>
                <a:endParaRPr lang="en-GB" sz="1600"/>
              </a:p>
            </p:txBody>
          </p:sp>
          <p:sp>
            <p:nvSpPr>
              <p:cNvPr id="41" name="Freeform: Shape 75">
                <a:extLst>
                  <a:ext uri="{FF2B5EF4-FFF2-40B4-BE49-F238E27FC236}">
                    <a16:creationId xmlns:a16="http://schemas.microsoft.com/office/drawing/2014/main" id="{BAF5EE7E-444F-C71D-C1E7-EB3DE0C480D0}"/>
                  </a:ext>
                </a:extLst>
              </p:cNvPr>
              <p:cNvSpPr/>
              <p:nvPr/>
            </p:nvSpPr>
            <p:spPr>
              <a:xfrm>
                <a:off x="6595290" y="4544834"/>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rgbClr val="B60D27"/>
                </a:solidFill>
                <a:prstDash val="solid"/>
                <a:miter/>
              </a:ln>
            </p:spPr>
            <p:txBody>
              <a:bodyPr rtlCol="0" anchor="ctr"/>
              <a:lstStyle/>
              <a:p>
                <a:endParaRPr lang="en-GB" sz="1600"/>
              </a:p>
            </p:txBody>
          </p:sp>
          <p:sp>
            <p:nvSpPr>
              <p:cNvPr id="42" name="Freeform: Shape 76">
                <a:extLst>
                  <a:ext uri="{FF2B5EF4-FFF2-40B4-BE49-F238E27FC236}">
                    <a16:creationId xmlns:a16="http://schemas.microsoft.com/office/drawing/2014/main" id="{3A18D9ED-DF87-5593-939E-899C0E55ED09}"/>
                  </a:ext>
                </a:extLst>
              </p:cNvPr>
              <p:cNvSpPr/>
              <p:nvPr/>
            </p:nvSpPr>
            <p:spPr>
              <a:xfrm>
                <a:off x="6061890" y="4259084"/>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rgbClr val="B60D27"/>
                </a:solidFill>
                <a:prstDash val="solid"/>
                <a:miter/>
              </a:ln>
            </p:spPr>
            <p:txBody>
              <a:bodyPr rtlCol="0" anchor="ctr"/>
              <a:lstStyle/>
              <a:p>
                <a:endParaRPr lang="en-GB" sz="1600"/>
              </a:p>
            </p:txBody>
          </p:sp>
        </p:grpSp>
        <p:sp>
          <p:nvSpPr>
            <p:cNvPr id="25" name="TextBox 24">
              <a:extLst>
                <a:ext uri="{FF2B5EF4-FFF2-40B4-BE49-F238E27FC236}">
                  <a16:creationId xmlns:a16="http://schemas.microsoft.com/office/drawing/2014/main" id="{3F451688-72E0-DC1E-274F-C6C27D30FF25}"/>
                </a:ext>
              </a:extLst>
            </p:cNvPr>
            <p:cNvSpPr txBox="1"/>
            <p:nvPr/>
          </p:nvSpPr>
          <p:spPr>
            <a:xfrm>
              <a:off x="1602660" y="4277033"/>
              <a:ext cx="1531188" cy="461665"/>
            </a:xfrm>
            <a:prstGeom prst="rect">
              <a:avLst/>
            </a:prstGeom>
            <a:noFill/>
          </p:spPr>
          <p:txBody>
            <a:bodyPr wrap="none" rtlCol="0">
              <a:spAutoFit/>
            </a:bodyPr>
            <a:lstStyle/>
            <a:p>
              <a:r>
                <a:rPr lang="ja-JP" sz="1200" dirty="0"/>
                <a:t>ダブレット + bev</a:t>
              </a:r>
            </a:p>
            <a:p>
              <a:r>
                <a:rPr lang="ja-JP" sz="1200" dirty="0"/>
                <a:t>トリプレット + bev</a:t>
              </a:r>
            </a:p>
          </p:txBody>
        </p:sp>
        <p:cxnSp>
          <p:nvCxnSpPr>
            <p:cNvPr id="26" name="Straight Connector 25">
              <a:extLst>
                <a:ext uri="{FF2B5EF4-FFF2-40B4-BE49-F238E27FC236}">
                  <a16:creationId xmlns:a16="http://schemas.microsoft.com/office/drawing/2014/main" id="{31B7CDBA-7BA2-0C9C-762E-454332F85D75}"/>
                </a:ext>
              </a:extLst>
            </p:cNvPr>
            <p:cNvCxnSpPr>
              <a:cxnSpLocks/>
            </p:cNvCxnSpPr>
            <p:nvPr/>
          </p:nvCxnSpPr>
          <p:spPr>
            <a:xfrm>
              <a:off x="1406013" y="4619875"/>
              <a:ext cx="252000" cy="0"/>
            </a:xfrm>
            <a:prstGeom prst="line">
              <a:avLst/>
            </a:prstGeom>
            <a:noFill/>
            <a:ln w="19050" cap="flat">
              <a:solidFill>
                <a:srgbClr val="B60D27"/>
              </a:solidFill>
              <a:prstDash val="solid"/>
              <a:miter/>
            </a:ln>
          </p:spPr>
        </p:cxnSp>
        <p:cxnSp>
          <p:nvCxnSpPr>
            <p:cNvPr id="27" name="Straight Connector 26">
              <a:extLst>
                <a:ext uri="{FF2B5EF4-FFF2-40B4-BE49-F238E27FC236}">
                  <a16:creationId xmlns:a16="http://schemas.microsoft.com/office/drawing/2014/main" id="{C297D501-0D02-643D-2F58-7FC13F67066A}"/>
                </a:ext>
              </a:extLst>
            </p:cNvPr>
            <p:cNvCxnSpPr>
              <a:cxnSpLocks/>
            </p:cNvCxnSpPr>
            <p:nvPr/>
          </p:nvCxnSpPr>
          <p:spPr>
            <a:xfrm>
              <a:off x="1406013" y="4449097"/>
              <a:ext cx="252000" cy="0"/>
            </a:xfrm>
            <a:prstGeom prst="line">
              <a:avLst/>
            </a:prstGeom>
            <a:noFill/>
            <a:ln w="19050" cap="flat">
              <a:solidFill>
                <a:schemeClr val="accent2"/>
              </a:solidFill>
              <a:prstDash val="solid"/>
              <a:miter/>
            </a:ln>
          </p:spPr>
        </p:cxnSp>
        <p:grpSp>
          <p:nvGrpSpPr>
            <p:cNvPr id="28" name="Group 27">
              <a:extLst>
                <a:ext uri="{FF2B5EF4-FFF2-40B4-BE49-F238E27FC236}">
                  <a16:creationId xmlns:a16="http://schemas.microsoft.com/office/drawing/2014/main" id="{B0BCA423-2429-E37D-4F78-9A5994E39EE1}"/>
                </a:ext>
              </a:extLst>
            </p:cNvPr>
            <p:cNvGrpSpPr/>
            <p:nvPr/>
          </p:nvGrpSpPr>
          <p:grpSpPr>
            <a:xfrm>
              <a:off x="1448569" y="2329629"/>
              <a:ext cx="2818631" cy="2252203"/>
              <a:chOff x="4324350" y="2024062"/>
              <a:chExt cx="3542442" cy="2816799"/>
            </a:xfrm>
          </p:grpSpPr>
          <p:sp>
            <p:nvSpPr>
              <p:cNvPr id="29" name="Freeform: Shape 85">
                <a:extLst>
                  <a:ext uri="{FF2B5EF4-FFF2-40B4-BE49-F238E27FC236}">
                    <a16:creationId xmlns:a16="http://schemas.microsoft.com/office/drawing/2014/main" id="{8628B928-A701-5388-0DB2-1EE6F9105A35}"/>
                  </a:ext>
                </a:extLst>
              </p:cNvPr>
              <p:cNvSpPr/>
              <p:nvPr/>
            </p:nvSpPr>
            <p:spPr>
              <a:xfrm>
                <a:off x="4324350" y="2024062"/>
                <a:ext cx="3542442" cy="2771879"/>
              </a:xfrm>
              <a:custGeom>
                <a:avLst/>
                <a:gdLst>
                  <a:gd name="connsiteX0" fmla="*/ 3542443 w 3542442"/>
                  <a:gd name="connsiteY0" fmla="*/ 2771880 h 2771879"/>
                  <a:gd name="connsiteX1" fmla="*/ 3306994 w 3542442"/>
                  <a:gd name="connsiteY1" fmla="*/ 2771880 h 2771879"/>
                  <a:gd name="connsiteX2" fmla="*/ 3306994 w 3542442"/>
                  <a:gd name="connsiteY2" fmla="*/ 2743343 h 2771879"/>
                  <a:gd name="connsiteX3" fmla="*/ 3075108 w 3542442"/>
                  <a:gd name="connsiteY3" fmla="*/ 2743343 h 2771879"/>
                  <a:gd name="connsiteX4" fmla="*/ 3075108 w 3542442"/>
                  <a:gd name="connsiteY4" fmla="*/ 2729075 h 2771879"/>
                  <a:gd name="connsiteX5" fmla="*/ 2925280 w 3542442"/>
                  <a:gd name="connsiteY5" fmla="*/ 2729075 h 2771879"/>
                  <a:gd name="connsiteX6" fmla="*/ 2925280 w 3542442"/>
                  <a:gd name="connsiteY6" fmla="*/ 2707672 h 2771879"/>
                  <a:gd name="connsiteX7" fmla="*/ 2636320 w 3542442"/>
                  <a:gd name="connsiteY7" fmla="*/ 2707672 h 2771879"/>
                  <a:gd name="connsiteX8" fmla="*/ 2636320 w 3542442"/>
                  <a:gd name="connsiteY8" fmla="*/ 2693403 h 2771879"/>
                  <a:gd name="connsiteX9" fmla="*/ 2575674 w 3542442"/>
                  <a:gd name="connsiteY9" fmla="*/ 2693403 h 2771879"/>
                  <a:gd name="connsiteX10" fmla="*/ 2575674 w 3542442"/>
                  <a:gd name="connsiteY10" fmla="*/ 2671991 h 2771879"/>
                  <a:gd name="connsiteX11" fmla="*/ 2415140 w 3542442"/>
                  <a:gd name="connsiteY11" fmla="*/ 2671991 h 2771879"/>
                  <a:gd name="connsiteX12" fmla="*/ 2415140 w 3542442"/>
                  <a:gd name="connsiteY12" fmla="*/ 2647026 h 2771879"/>
                  <a:gd name="connsiteX13" fmla="*/ 2365201 w 3542442"/>
                  <a:gd name="connsiteY13" fmla="*/ 2647026 h 2771879"/>
                  <a:gd name="connsiteX14" fmla="*/ 2365201 w 3542442"/>
                  <a:gd name="connsiteY14" fmla="*/ 2618480 h 2771879"/>
                  <a:gd name="connsiteX15" fmla="*/ 2279580 w 3542442"/>
                  <a:gd name="connsiteY15" fmla="*/ 2618480 h 2771879"/>
                  <a:gd name="connsiteX16" fmla="*/ 2279580 w 3542442"/>
                  <a:gd name="connsiteY16" fmla="*/ 2604211 h 2771879"/>
                  <a:gd name="connsiteX17" fmla="*/ 2215363 w 3542442"/>
                  <a:gd name="connsiteY17" fmla="*/ 2604211 h 2771879"/>
                  <a:gd name="connsiteX18" fmla="*/ 2215363 w 3542442"/>
                  <a:gd name="connsiteY18" fmla="*/ 2579246 h 2771879"/>
                  <a:gd name="connsiteX19" fmla="*/ 2201094 w 3542442"/>
                  <a:gd name="connsiteY19" fmla="*/ 2579246 h 2771879"/>
                  <a:gd name="connsiteX20" fmla="*/ 2201094 w 3542442"/>
                  <a:gd name="connsiteY20" fmla="*/ 2525735 h 2771879"/>
                  <a:gd name="connsiteX21" fmla="*/ 2119046 w 3542442"/>
                  <a:gd name="connsiteY21" fmla="*/ 2525735 h 2771879"/>
                  <a:gd name="connsiteX22" fmla="*/ 2119046 w 3542442"/>
                  <a:gd name="connsiteY22" fmla="*/ 2486492 h 2771879"/>
                  <a:gd name="connsiteX23" fmla="*/ 2047694 w 3542442"/>
                  <a:gd name="connsiteY23" fmla="*/ 2486492 h 2771879"/>
                  <a:gd name="connsiteX24" fmla="*/ 2047694 w 3542442"/>
                  <a:gd name="connsiteY24" fmla="*/ 2454383 h 2771879"/>
                  <a:gd name="connsiteX25" fmla="*/ 1972780 w 3542442"/>
                  <a:gd name="connsiteY25" fmla="*/ 2454383 h 2771879"/>
                  <a:gd name="connsiteX26" fmla="*/ 1972780 w 3542442"/>
                  <a:gd name="connsiteY26" fmla="*/ 2436543 h 2771879"/>
                  <a:gd name="connsiteX27" fmla="*/ 1915706 w 3542442"/>
                  <a:gd name="connsiteY27" fmla="*/ 2436543 h 2771879"/>
                  <a:gd name="connsiteX28" fmla="*/ 1915706 w 3542442"/>
                  <a:gd name="connsiteY28" fmla="*/ 2411578 h 2771879"/>
                  <a:gd name="connsiteX29" fmla="*/ 1869329 w 3542442"/>
                  <a:gd name="connsiteY29" fmla="*/ 2411578 h 2771879"/>
                  <a:gd name="connsiteX30" fmla="*/ 1869329 w 3542442"/>
                  <a:gd name="connsiteY30" fmla="*/ 2390166 h 2771879"/>
                  <a:gd name="connsiteX31" fmla="*/ 1787271 w 3542442"/>
                  <a:gd name="connsiteY31" fmla="*/ 2390166 h 2771879"/>
                  <a:gd name="connsiteX32" fmla="*/ 1787271 w 3542442"/>
                  <a:gd name="connsiteY32" fmla="*/ 2365201 h 2771879"/>
                  <a:gd name="connsiteX33" fmla="*/ 1744466 w 3542442"/>
                  <a:gd name="connsiteY33" fmla="*/ 2365201 h 2771879"/>
                  <a:gd name="connsiteX34" fmla="*/ 1744466 w 3542442"/>
                  <a:gd name="connsiteY34" fmla="*/ 2336654 h 2771879"/>
                  <a:gd name="connsiteX35" fmla="*/ 1680248 w 3542442"/>
                  <a:gd name="connsiteY35" fmla="*/ 2336654 h 2771879"/>
                  <a:gd name="connsiteX36" fmla="*/ 1680248 w 3542442"/>
                  <a:gd name="connsiteY36" fmla="*/ 2276008 h 2771879"/>
                  <a:gd name="connsiteX37" fmla="*/ 1648149 w 3542442"/>
                  <a:gd name="connsiteY37" fmla="*/ 2276008 h 2771879"/>
                  <a:gd name="connsiteX38" fmla="*/ 1648149 w 3542442"/>
                  <a:gd name="connsiteY38" fmla="*/ 2243909 h 2771879"/>
                  <a:gd name="connsiteX39" fmla="*/ 1612468 w 3542442"/>
                  <a:gd name="connsiteY39" fmla="*/ 2243909 h 2771879"/>
                  <a:gd name="connsiteX40" fmla="*/ 1612468 w 3542442"/>
                  <a:gd name="connsiteY40" fmla="*/ 2211800 h 2771879"/>
                  <a:gd name="connsiteX41" fmla="*/ 1580369 w 3542442"/>
                  <a:gd name="connsiteY41" fmla="*/ 2211800 h 2771879"/>
                  <a:gd name="connsiteX42" fmla="*/ 1580369 w 3542442"/>
                  <a:gd name="connsiteY42" fmla="*/ 2158289 h 2771879"/>
                  <a:gd name="connsiteX43" fmla="*/ 1512580 w 3542442"/>
                  <a:gd name="connsiteY43" fmla="*/ 2158289 h 2771879"/>
                  <a:gd name="connsiteX44" fmla="*/ 1512580 w 3542442"/>
                  <a:gd name="connsiteY44" fmla="*/ 2126180 h 2771879"/>
                  <a:gd name="connsiteX45" fmla="*/ 1487614 w 3542442"/>
                  <a:gd name="connsiteY45" fmla="*/ 2126180 h 2771879"/>
                  <a:gd name="connsiteX46" fmla="*/ 1487614 w 3542442"/>
                  <a:gd name="connsiteY46" fmla="*/ 2079803 h 2771879"/>
                  <a:gd name="connsiteX47" fmla="*/ 1469774 w 3542442"/>
                  <a:gd name="connsiteY47" fmla="*/ 2079803 h 2771879"/>
                  <a:gd name="connsiteX48" fmla="*/ 1469774 w 3542442"/>
                  <a:gd name="connsiteY48" fmla="*/ 2029863 h 2771879"/>
                  <a:gd name="connsiteX49" fmla="*/ 1377020 w 3542442"/>
                  <a:gd name="connsiteY49" fmla="*/ 2029863 h 2771879"/>
                  <a:gd name="connsiteX50" fmla="*/ 1377020 w 3542442"/>
                  <a:gd name="connsiteY50" fmla="*/ 2012023 h 2771879"/>
                  <a:gd name="connsiteX51" fmla="*/ 1316374 w 3542442"/>
                  <a:gd name="connsiteY51" fmla="*/ 2012023 h 2771879"/>
                  <a:gd name="connsiteX52" fmla="*/ 1316374 w 3542442"/>
                  <a:gd name="connsiteY52" fmla="*/ 1965646 h 2771879"/>
                  <a:gd name="connsiteX53" fmla="*/ 1291409 w 3542442"/>
                  <a:gd name="connsiteY53" fmla="*/ 1965646 h 2771879"/>
                  <a:gd name="connsiteX54" fmla="*/ 1291409 w 3542442"/>
                  <a:gd name="connsiteY54" fmla="*/ 1919269 h 2771879"/>
                  <a:gd name="connsiteX55" fmla="*/ 1266435 w 3542442"/>
                  <a:gd name="connsiteY55" fmla="*/ 1919269 h 2771879"/>
                  <a:gd name="connsiteX56" fmla="*/ 1266435 w 3542442"/>
                  <a:gd name="connsiteY56" fmla="*/ 1865757 h 2771879"/>
                  <a:gd name="connsiteX57" fmla="*/ 1248594 w 3542442"/>
                  <a:gd name="connsiteY57" fmla="*/ 1865757 h 2771879"/>
                  <a:gd name="connsiteX58" fmla="*/ 1248594 w 3542442"/>
                  <a:gd name="connsiteY58" fmla="*/ 1808683 h 2771879"/>
                  <a:gd name="connsiteX59" fmla="*/ 1216485 w 3542442"/>
                  <a:gd name="connsiteY59" fmla="*/ 1808683 h 2771879"/>
                  <a:gd name="connsiteX60" fmla="*/ 1216485 w 3542442"/>
                  <a:gd name="connsiteY60" fmla="*/ 1758734 h 2771879"/>
                  <a:gd name="connsiteX61" fmla="*/ 1187949 w 3542442"/>
                  <a:gd name="connsiteY61" fmla="*/ 1758734 h 2771879"/>
                  <a:gd name="connsiteX62" fmla="*/ 1187949 w 3542442"/>
                  <a:gd name="connsiteY62" fmla="*/ 1737332 h 2771879"/>
                  <a:gd name="connsiteX63" fmla="*/ 1134437 w 3542442"/>
                  <a:gd name="connsiteY63" fmla="*/ 1737332 h 2771879"/>
                  <a:gd name="connsiteX64" fmla="*/ 1134437 w 3542442"/>
                  <a:gd name="connsiteY64" fmla="*/ 1698088 h 2771879"/>
                  <a:gd name="connsiteX65" fmla="*/ 1102328 w 3542442"/>
                  <a:gd name="connsiteY65" fmla="*/ 1698088 h 2771879"/>
                  <a:gd name="connsiteX66" fmla="*/ 1102328 w 3542442"/>
                  <a:gd name="connsiteY66" fmla="*/ 1605334 h 2771879"/>
                  <a:gd name="connsiteX67" fmla="*/ 1059523 w 3542442"/>
                  <a:gd name="connsiteY67" fmla="*/ 1605334 h 2771879"/>
                  <a:gd name="connsiteX68" fmla="*/ 1059523 w 3542442"/>
                  <a:gd name="connsiteY68" fmla="*/ 1541126 h 2771879"/>
                  <a:gd name="connsiteX69" fmla="*/ 1038120 w 3542442"/>
                  <a:gd name="connsiteY69" fmla="*/ 1541126 h 2771879"/>
                  <a:gd name="connsiteX70" fmla="*/ 1038120 w 3542442"/>
                  <a:gd name="connsiteY70" fmla="*/ 1494749 h 2771879"/>
                  <a:gd name="connsiteX71" fmla="*/ 1013146 w 3542442"/>
                  <a:gd name="connsiteY71" fmla="*/ 1494749 h 2771879"/>
                  <a:gd name="connsiteX72" fmla="*/ 1013146 w 3542442"/>
                  <a:gd name="connsiteY72" fmla="*/ 1459078 h 2771879"/>
                  <a:gd name="connsiteX73" fmla="*/ 966768 w 3542442"/>
                  <a:gd name="connsiteY73" fmla="*/ 1459078 h 2771879"/>
                  <a:gd name="connsiteX74" fmla="*/ 966768 w 3542442"/>
                  <a:gd name="connsiteY74" fmla="*/ 1391288 h 2771879"/>
                  <a:gd name="connsiteX75" fmla="*/ 934663 w 3542442"/>
                  <a:gd name="connsiteY75" fmla="*/ 1391288 h 2771879"/>
                  <a:gd name="connsiteX76" fmla="*/ 934663 w 3542442"/>
                  <a:gd name="connsiteY76" fmla="*/ 1323508 h 2771879"/>
                  <a:gd name="connsiteX77" fmla="*/ 888286 w 3542442"/>
                  <a:gd name="connsiteY77" fmla="*/ 1323508 h 2771879"/>
                  <a:gd name="connsiteX78" fmla="*/ 888286 w 3542442"/>
                  <a:gd name="connsiteY78" fmla="*/ 1277131 h 2771879"/>
                  <a:gd name="connsiteX79" fmla="*/ 877584 w 3542442"/>
                  <a:gd name="connsiteY79" fmla="*/ 1277131 h 2771879"/>
                  <a:gd name="connsiteX80" fmla="*/ 877584 w 3542442"/>
                  <a:gd name="connsiteY80" fmla="*/ 1170108 h 2771879"/>
                  <a:gd name="connsiteX81" fmla="*/ 845477 w 3542442"/>
                  <a:gd name="connsiteY81" fmla="*/ 1170108 h 2771879"/>
                  <a:gd name="connsiteX82" fmla="*/ 845477 w 3542442"/>
                  <a:gd name="connsiteY82" fmla="*/ 1088060 h 2771879"/>
                  <a:gd name="connsiteX83" fmla="*/ 831208 w 3542442"/>
                  <a:gd name="connsiteY83" fmla="*/ 1088060 h 2771879"/>
                  <a:gd name="connsiteX84" fmla="*/ 831208 w 3542442"/>
                  <a:gd name="connsiteY84" fmla="*/ 1048817 h 2771879"/>
                  <a:gd name="connsiteX85" fmla="*/ 806236 w 3542442"/>
                  <a:gd name="connsiteY85" fmla="*/ 1048817 h 2771879"/>
                  <a:gd name="connsiteX86" fmla="*/ 806236 w 3542442"/>
                  <a:gd name="connsiteY86" fmla="*/ 1023852 h 2771879"/>
                  <a:gd name="connsiteX87" fmla="*/ 781264 w 3542442"/>
                  <a:gd name="connsiteY87" fmla="*/ 1023852 h 2771879"/>
                  <a:gd name="connsiteX88" fmla="*/ 781264 w 3542442"/>
                  <a:gd name="connsiteY88" fmla="*/ 995305 h 2771879"/>
                  <a:gd name="connsiteX89" fmla="*/ 699213 w 3542442"/>
                  <a:gd name="connsiteY89" fmla="*/ 995305 h 2771879"/>
                  <a:gd name="connsiteX90" fmla="*/ 699213 w 3542442"/>
                  <a:gd name="connsiteY90" fmla="*/ 963206 h 2771879"/>
                  <a:gd name="connsiteX91" fmla="*/ 677809 w 3542442"/>
                  <a:gd name="connsiteY91" fmla="*/ 963206 h 2771879"/>
                  <a:gd name="connsiteX92" fmla="*/ 677809 w 3542442"/>
                  <a:gd name="connsiteY92" fmla="*/ 895421 h 2771879"/>
                  <a:gd name="connsiteX93" fmla="*/ 656405 w 3542442"/>
                  <a:gd name="connsiteY93" fmla="*/ 895421 h 2771879"/>
                  <a:gd name="connsiteX94" fmla="*/ 656405 w 3542442"/>
                  <a:gd name="connsiteY94" fmla="*/ 845477 h 2771879"/>
                  <a:gd name="connsiteX95" fmla="*/ 610028 w 3542442"/>
                  <a:gd name="connsiteY95" fmla="*/ 845477 h 2771879"/>
                  <a:gd name="connsiteX96" fmla="*/ 610028 w 3542442"/>
                  <a:gd name="connsiteY96" fmla="*/ 774129 h 2771879"/>
                  <a:gd name="connsiteX97" fmla="*/ 556517 w 3542442"/>
                  <a:gd name="connsiteY97" fmla="*/ 774129 h 2771879"/>
                  <a:gd name="connsiteX98" fmla="*/ 556517 w 3542442"/>
                  <a:gd name="connsiteY98" fmla="*/ 742022 h 2771879"/>
                  <a:gd name="connsiteX99" fmla="*/ 535113 w 3542442"/>
                  <a:gd name="connsiteY99" fmla="*/ 742022 h 2771879"/>
                  <a:gd name="connsiteX100" fmla="*/ 535113 w 3542442"/>
                  <a:gd name="connsiteY100" fmla="*/ 709915 h 2771879"/>
                  <a:gd name="connsiteX101" fmla="*/ 488736 w 3542442"/>
                  <a:gd name="connsiteY101" fmla="*/ 709915 h 2771879"/>
                  <a:gd name="connsiteX102" fmla="*/ 488736 w 3542442"/>
                  <a:gd name="connsiteY102" fmla="*/ 699213 h 2771879"/>
                  <a:gd name="connsiteX103" fmla="*/ 460197 w 3542442"/>
                  <a:gd name="connsiteY103" fmla="*/ 699213 h 2771879"/>
                  <a:gd name="connsiteX104" fmla="*/ 460197 w 3542442"/>
                  <a:gd name="connsiteY104" fmla="*/ 645703 h 2771879"/>
                  <a:gd name="connsiteX105" fmla="*/ 424523 w 3542442"/>
                  <a:gd name="connsiteY105" fmla="*/ 645703 h 2771879"/>
                  <a:gd name="connsiteX106" fmla="*/ 424523 w 3542442"/>
                  <a:gd name="connsiteY106" fmla="*/ 606461 h 2771879"/>
                  <a:gd name="connsiteX107" fmla="*/ 303230 w 3542442"/>
                  <a:gd name="connsiteY107" fmla="*/ 606461 h 2771879"/>
                  <a:gd name="connsiteX108" fmla="*/ 303230 w 3542442"/>
                  <a:gd name="connsiteY108" fmla="*/ 581489 h 2771879"/>
                  <a:gd name="connsiteX109" fmla="*/ 271123 w 3542442"/>
                  <a:gd name="connsiteY109" fmla="*/ 581489 h 2771879"/>
                  <a:gd name="connsiteX110" fmla="*/ 271123 w 3542442"/>
                  <a:gd name="connsiteY110" fmla="*/ 556517 h 2771879"/>
                  <a:gd name="connsiteX111" fmla="*/ 239017 w 3542442"/>
                  <a:gd name="connsiteY111" fmla="*/ 556517 h 2771879"/>
                  <a:gd name="connsiteX112" fmla="*/ 239017 w 3542442"/>
                  <a:gd name="connsiteY112" fmla="*/ 470899 h 2771879"/>
                  <a:gd name="connsiteX113" fmla="*/ 210478 w 3542442"/>
                  <a:gd name="connsiteY113" fmla="*/ 470899 h 2771879"/>
                  <a:gd name="connsiteX114" fmla="*/ 210478 w 3542442"/>
                  <a:gd name="connsiteY114" fmla="*/ 278259 h 2771879"/>
                  <a:gd name="connsiteX115" fmla="*/ 189073 w 3542442"/>
                  <a:gd name="connsiteY115" fmla="*/ 278259 h 2771879"/>
                  <a:gd name="connsiteX116" fmla="*/ 189073 w 3542442"/>
                  <a:gd name="connsiteY116" fmla="*/ 181938 h 2771879"/>
                  <a:gd name="connsiteX117" fmla="*/ 181938 w 3542442"/>
                  <a:gd name="connsiteY117" fmla="*/ 181938 h 2771879"/>
                  <a:gd name="connsiteX118" fmla="*/ 181938 w 3542442"/>
                  <a:gd name="connsiteY118" fmla="*/ 46376 h 2771879"/>
                  <a:gd name="connsiteX119" fmla="*/ 153399 w 3542442"/>
                  <a:gd name="connsiteY119" fmla="*/ 46376 h 2771879"/>
                  <a:gd name="connsiteX120" fmla="*/ 153399 w 3542442"/>
                  <a:gd name="connsiteY120" fmla="*/ 0 h 2771879"/>
                  <a:gd name="connsiteX121" fmla="*/ 0 w 3542442"/>
                  <a:gd name="connsiteY121" fmla="*/ 0 h 277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42442" h="2771879">
                    <a:moveTo>
                      <a:pt x="3542443" y="2771880"/>
                    </a:moveTo>
                    <a:lnTo>
                      <a:pt x="3306994" y="2771880"/>
                    </a:lnTo>
                    <a:lnTo>
                      <a:pt x="3306994" y="2743343"/>
                    </a:lnTo>
                    <a:lnTo>
                      <a:pt x="3075108" y="2743343"/>
                    </a:lnTo>
                    <a:lnTo>
                      <a:pt x="3075108" y="2729075"/>
                    </a:lnTo>
                    <a:lnTo>
                      <a:pt x="2925280" y="2729075"/>
                    </a:lnTo>
                    <a:lnTo>
                      <a:pt x="2925280" y="2707672"/>
                    </a:lnTo>
                    <a:lnTo>
                      <a:pt x="2636320" y="2707672"/>
                    </a:lnTo>
                    <a:lnTo>
                      <a:pt x="2636320" y="2693403"/>
                    </a:lnTo>
                    <a:lnTo>
                      <a:pt x="2575674" y="2693403"/>
                    </a:lnTo>
                    <a:lnTo>
                      <a:pt x="2575674" y="2671991"/>
                    </a:lnTo>
                    <a:lnTo>
                      <a:pt x="2415140" y="2671991"/>
                    </a:lnTo>
                    <a:lnTo>
                      <a:pt x="2415140" y="2647026"/>
                    </a:lnTo>
                    <a:lnTo>
                      <a:pt x="2365201" y="2647026"/>
                    </a:lnTo>
                    <a:lnTo>
                      <a:pt x="2365201" y="2618480"/>
                    </a:lnTo>
                    <a:lnTo>
                      <a:pt x="2279580" y="2618480"/>
                    </a:lnTo>
                    <a:lnTo>
                      <a:pt x="2279580" y="2604211"/>
                    </a:lnTo>
                    <a:lnTo>
                      <a:pt x="2215363" y="2604211"/>
                    </a:lnTo>
                    <a:lnTo>
                      <a:pt x="2215363" y="2579246"/>
                    </a:lnTo>
                    <a:lnTo>
                      <a:pt x="2201094" y="2579246"/>
                    </a:lnTo>
                    <a:lnTo>
                      <a:pt x="2201094" y="2525735"/>
                    </a:lnTo>
                    <a:lnTo>
                      <a:pt x="2119046" y="2525735"/>
                    </a:lnTo>
                    <a:lnTo>
                      <a:pt x="2119046" y="2486492"/>
                    </a:lnTo>
                    <a:lnTo>
                      <a:pt x="2047694" y="2486492"/>
                    </a:lnTo>
                    <a:lnTo>
                      <a:pt x="2047694" y="2454383"/>
                    </a:lnTo>
                    <a:lnTo>
                      <a:pt x="1972780" y="2454383"/>
                    </a:lnTo>
                    <a:lnTo>
                      <a:pt x="1972780" y="2436543"/>
                    </a:lnTo>
                    <a:lnTo>
                      <a:pt x="1915706" y="2436543"/>
                    </a:lnTo>
                    <a:lnTo>
                      <a:pt x="1915706" y="2411578"/>
                    </a:lnTo>
                    <a:lnTo>
                      <a:pt x="1869329" y="2411578"/>
                    </a:lnTo>
                    <a:lnTo>
                      <a:pt x="1869329" y="2390166"/>
                    </a:lnTo>
                    <a:lnTo>
                      <a:pt x="1787271" y="2390166"/>
                    </a:lnTo>
                    <a:lnTo>
                      <a:pt x="1787271" y="2365201"/>
                    </a:lnTo>
                    <a:lnTo>
                      <a:pt x="1744466" y="2365201"/>
                    </a:lnTo>
                    <a:lnTo>
                      <a:pt x="1744466" y="2336654"/>
                    </a:lnTo>
                    <a:lnTo>
                      <a:pt x="1680248" y="2336654"/>
                    </a:lnTo>
                    <a:lnTo>
                      <a:pt x="1680248" y="2276008"/>
                    </a:lnTo>
                    <a:lnTo>
                      <a:pt x="1648149" y="2276008"/>
                    </a:lnTo>
                    <a:lnTo>
                      <a:pt x="1648149" y="2243909"/>
                    </a:lnTo>
                    <a:lnTo>
                      <a:pt x="1612468" y="2243909"/>
                    </a:lnTo>
                    <a:lnTo>
                      <a:pt x="1612468" y="2211800"/>
                    </a:lnTo>
                    <a:lnTo>
                      <a:pt x="1580369" y="2211800"/>
                    </a:lnTo>
                    <a:lnTo>
                      <a:pt x="1580369" y="2158289"/>
                    </a:lnTo>
                    <a:lnTo>
                      <a:pt x="1512580" y="2158289"/>
                    </a:lnTo>
                    <a:lnTo>
                      <a:pt x="1512580" y="2126180"/>
                    </a:lnTo>
                    <a:lnTo>
                      <a:pt x="1487614" y="2126180"/>
                    </a:lnTo>
                    <a:lnTo>
                      <a:pt x="1487614" y="2079803"/>
                    </a:lnTo>
                    <a:lnTo>
                      <a:pt x="1469774" y="2079803"/>
                    </a:lnTo>
                    <a:lnTo>
                      <a:pt x="1469774" y="2029863"/>
                    </a:lnTo>
                    <a:lnTo>
                      <a:pt x="1377020" y="2029863"/>
                    </a:lnTo>
                    <a:lnTo>
                      <a:pt x="1377020" y="2012023"/>
                    </a:lnTo>
                    <a:lnTo>
                      <a:pt x="1316374" y="2012023"/>
                    </a:lnTo>
                    <a:lnTo>
                      <a:pt x="1316374" y="1965646"/>
                    </a:lnTo>
                    <a:lnTo>
                      <a:pt x="1291409" y="1965646"/>
                    </a:lnTo>
                    <a:lnTo>
                      <a:pt x="1291409" y="1919269"/>
                    </a:lnTo>
                    <a:lnTo>
                      <a:pt x="1266435" y="1919269"/>
                    </a:lnTo>
                    <a:lnTo>
                      <a:pt x="1266435" y="1865757"/>
                    </a:lnTo>
                    <a:lnTo>
                      <a:pt x="1248594" y="1865757"/>
                    </a:lnTo>
                    <a:lnTo>
                      <a:pt x="1248594" y="1808683"/>
                    </a:lnTo>
                    <a:lnTo>
                      <a:pt x="1216485" y="1808683"/>
                    </a:lnTo>
                    <a:lnTo>
                      <a:pt x="1216485" y="1758734"/>
                    </a:lnTo>
                    <a:lnTo>
                      <a:pt x="1187949" y="1758734"/>
                    </a:lnTo>
                    <a:lnTo>
                      <a:pt x="1187949" y="1737332"/>
                    </a:lnTo>
                    <a:lnTo>
                      <a:pt x="1134437" y="1737332"/>
                    </a:lnTo>
                    <a:lnTo>
                      <a:pt x="1134437" y="1698088"/>
                    </a:lnTo>
                    <a:lnTo>
                      <a:pt x="1102328" y="1698088"/>
                    </a:lnTo>
                    <a:lnTo>
                      <a:pt x="1102328" y="1605334"/>
                    </a:lnTo>
                    <a:lnTo>
                      <a:pt x="1059523" y="1605334"/>
                    </a:lnTo>
                    <a:lnTo>
                      <a:pt x="1059523" y="1541126"/>
                    </a:lnTo>
                    <a:lnTo>
                      <a:pt x="1038120" y="1541126"/>
                    </a:lnTo>
                    <a:lnTo>
                      <a:pt x="1038120" y="1494749"/>
                    </a:lnTo>
                    <a:lnTo>
                      <a:pt x="1013146" y="1494749"/>
                    </a:lnTo>
                    <a:lnTo>
                      <a:pt x="1013146" y="1459078"/>
                    </a:lnTo>
                    <a:lnTo>
                      <a:pt x="966768" y="1459078"/>
                    </a:lnTo>
                    <a:lnTo>
                      <a:pt x="966768" y="1391288"/>
                    </a:lnTo>
                    <a:lnTo>
                      <a:pt x="934663" y="1391288"/>
                    </a:lnTo>
                    <a:lnTo>
                      <a:pt x="934663" y="1323508"/>
                    </a:lnTo>
                    <a:lnTo>
                      <a:pt x="888286" y="1323508"/>
                    </a:lnTo>
                    <a:lnTo>
                      <a:pt x="888286" y="1277131"/>
                    </a:lnTo>
                    <a:lnTo>
                      <a:pt x="877584" y="1277131"/>
                    </a:lnTo>
                    <a:lnTo>
                      <a:pt x="877584" y="1170108"/>
                    </a:lnTo>
                    <a:lnTo>
                      <a:pt x="845477" y="1170108"/>
                    </a:lnTo>
                    <a:lnTo>
                      <a:pt x="845477" y="1088060"/>
                    </a:lnTo>
                    <a:lnTo>
                      <a:pt x="831208" y="1088060"/>
                    </a:lnTo>
                    <a:lnTo>
                      <a:pt x="831208" y="1048817"/>
                    </a:lnTo>
                    <a:lnTo>
                      <a:pt x="806236" y="1048817"/>
                    </a:lnTo>
                    <a:lnTo>
                      <a:pt x="806236" y="1023852"/>
                    </a:lnTo>
                    <a:lnTo>
                      <a:pt x="781264" y="1023852"/>
                    </a:lnTo>
                    <a:lnTo>
                      <a:pt x="781264" y="995305"/>
                    </a:lnTo>
                    <a:lnTo>
                      <a:pt x="699213" y="995305"/>
                    </a:lnTo>
                    <a:lnTo>
                      <a:pt x="699213" y="963206"/>
                    </a:lnTo>
                    <a:lnTo>
                      <a:pt x="677809" y="963206"/>
                    </a:lnTo>
                    <a:lnTo>
                      <a:pt x="677809" y="895421"/>
                    </a:lnTo>
                    <a:lnTo>
                      <a:pt x="656405" y="895421"/>
                    </a:lnTo>
                    <a:lnTo>
                      <a:pt x="656405" y="845477"/>
                    </a:lnTo>
                    <a:lnTo>
                      <a:pt x="610028" y="845477"/>
                    </a:lnTo>
                    <a:lnTo>
                      <a:pt x="610028" y="774129"/>
                    </a:lnTo>
                    <a:lnTo>
                      <a:pt x="556517" y="774129"/>
                    </a:lnTo>
                    <a:lnTo>
                      <a:pt x="556517" y="742022"/>
                    </a:lnTo>
                    <a:lnTo>
                      <a:pt x="535113" y="742022"/>
                    </a:lnTo>
                    <a:lnTo>
                      <a:pt x="535113" y="709915"/>
                    </a:lnTo>
                    <a:lnTo>
                      <a:pt x="488736" y="709915"/>
                    </a:lnTo>
                    <a:lnTo>
                      <a:pt x="488736" y="699213"/>
                    </a:lnTo>
                    <a:lnTo>
                      <a:pt x="460197" y="699213"/>
                    </a:lnTo>
                    <a:lnTo>
                      <a:pt x="460197" y="645703"/>
                    </a:lnTo>
                    <a:lnTo>
                      <a:pt x="424523" y="645703"/>
                    </a:lnTo>
                    <a:lnTo>
                      <a:pt x="424523" y="606461"/>
                    </a:lnTo>
                    <a:lnTo>
                      <a:pt x="303230" y="606461"/>
                    </a:lnTo>
                    <a:lnTo>
                      <a:pt x="303230" y="581489"/>
                    </a:lnTo>
                    <a:lnTo>
                      <a:pt x="271123" y="581489"/>
                    </a:lnTo>
                    <a:lnTo>
                      <a:pt x="271123" y="556517"/>
                    </a:lnTo>
                    <a:lnTo>
                      <a:pt x="239017" y="556517"/>
                    </a:lnTo>
                    <a:lnTo>
                      <a:pt x="239017" y="470899"/>
                    </a:lnTo>
                    <a:lnTo>
                      <a:pt x="210478" y="470899"/>
                    </a:lnTo>
                    <a:lnTo>
                      <a:pt x="210478" y="278259"/>
                    </a:lnTo>
                    <a:lnTo>
                      <a:pt x="189073" y="278259"/>
                    </a:lnTo>
                    <a:lnTo>
                      <a:pt x="189073" y="181938"/>
                    </a:lnTo>
                    <a:lnTo>
                      <a:pt x="181938" y="181938"/>
                    </a:lnTo>
                    <a:lnTo>
                      <a:pt x="181938" y="46376"/>
                    </a:lnTo>
                    <a:lnTo>
                      <a:pt x="153399" y="46376"/>
                    </a:lnTo>
                    <a:lnTo>
                      <a:pt x="153399" y="0"/>
                    </a:lnTo>
                    <a:lnTo>
                      <a:pt x="0" y="0"/>
                    </a:lnTo>
                  </a:path>
                </a:pathLst>
              </a:custGeom>
              <a:noFill/>
              <a:ln w="19050" cap="flat">
                <a:solidFill>
                  <a:schemeClr val="accent2"/>
                </a:solidFill>
                <a:prstDash val="solid"/>
                <a:miter/>
              </a:ln>
            </p:spPr>
            <p:txBody>
              <a:bodyPr rtlCol="0" anchor="ctr"/>
              <a:lstStyle/>
              <a:p>
                <a:endParaRPr lang="en-GB" sz="1600"/>
              </a:p>
            </p:txBody>
          </p:sp>
          <p:sp>
            <p:nvSpPr>
              <p:cNvPr id="30" name="Freeform: Shape 86">
                <a:extLst>
                  <a:ext uri="{FF2B5EF4-FFF2-40B4-BE49-F238E27FC236}">
                    <a16:creationId xmlns:a16="http://schemas.microsoft.com/office/drawing/2014/main" id="{CC869571-3C6C-D598-9E19-EE489F8552CE}"/>
                  </a:ext>
                </a:extLst>
              </p:cNvPr>
              <p:cNvSpPr/>
              <p:nvPr/>
            </p:nvSpPr>
            <p:spPr>
              <a:xfrm>
                <a:off x="5413790" y="3767156"/>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2"/>
                </a:solidFill>
                <a:prstDash val="solid"/>
                <a:miter/>
              </a:ln>
            </p:spPr>
            <p:txBody>
              <a:bodyPr rtlCol="0" anchor="ctr"/>
              <a:lstStyle/>
              <a:p>
                <a:endParaRPr lang="en-GB" sz="1600"/>
              </a:p>
            </p:txBody>
          </p:sp>
          <p:sp>
            <p:nvSpPr>
              <p:cNvPr id="31" name="Freeform: Shape 87">
                <a:extLst>
                  <a:ext uri="{FF2B5EF4-FFF2-40B4-BE49-F238E27FC236}">
                    <a16:creationId xmlns:a16="http://schemas.microsoft.com/office/drawing/2014/main" id="{4567C458-0070-F52B-8C45-FCB7F982E4DA}"/>
                  </a:ext>
                </a:extLst>
              </p:cNvPr>
              <p:cNvSpPr/>
              <p:nvPr/>
            </p:nvSpPr>
            <p:spPr>
              <a:xfrm>
                <a:off x="5458787" y="3722150"/>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2"/>
                </a:solidFill>
                <a:prstDash val="solid"/>
                <a:miter/>
              </a:ln>
            </p:spPr>
            <p:txBody>
              <a:bodyPr rtlCol="0" anchor="ctr"/>
              <a:lstStyle/>
              <a:p>
                <a:endParaRPr lang="en-GB" sz="1600"/>
              </a:p>
            </p:txBody>
          </p:sp>
          <p:sp>
            <p:nvSpPr>
              <p:cNvPr id="32" name="Freeform: Shape 88">
                <a:extLst>
                  <a:ext uri="{FF2B5EF4-FFF2-40B4-BE49-F238E27FC236}">
                    <a16:creationId xmlns:a16="http://schemas.microsoft.com/office/drawing/2014/main" id="{92D26066-517E-C082-99CC-8D7E17D8061F}"/>
                  </a:ext>
                </a:extLst>
              </p:cNvPr>
              <p:cNvSpPr/>
              <p:nvPr/>
            </p:nvSpPr>
            <p:spPr>
              <a:xfrm>
                <a:off x="5744537" y="4007900"/>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2"/>
                </a:solidFill>
                <a:prstDash val="solid"/>
                <a:miter/>
              </a:ln>
            </p:spPr>
            <p:txBody>
              <a:bodyPr rtlCol="0" anchor="ctr"/>
              <a:lstStyle/>
              <a:p>
                <a:endParaRPr lang="en-GB" sz="1600"/>
              </a:p>
            </p:txBody>
          </p:sp>
          <p:sp>
            <p:nvSpPr>
              <p:cNvPr id="33" name="Freeform: Shape 89">
                <a:extLst>
                  <a:ext uri="{FF2B5EF4-FFF2-40B4-BE49-F238E27FC236}">
                    <a16:creationId xmlns:a16="http://schemas.microsoft.com/office/drawing/2014/main" id="{45141DAF-3882-73A0-0DB7-EC414356A77D}"/>
                  </a:ext>
                </a:extLst>
              </p:cNvPr>
              <p:cNvSpPr/>
              <p:nvPr/>
            </p:nvSpPr>
            <p:spPr>
              <a:xfrm>
                <a:off x="7763856" y="4750860"/>
                <a:ext cx="9525" cy="90001"/>
              </a:xfrm>
              <a:custGeom>
                <a:avLst/>
                <a:gdLst>
                  <a:gd name="connsiteX0" fmla="*/ 0 w 9525"/>
                  <a:gd name="connsiteY0" fmla="*/ 90001 h 90001"/>
                  <a:gd name="connsiteX1" fmla="*/ 0 w 9525"/>
                  <a:gd name="connsiteY1" fmla="*/ 0 h 90001"/>
                </a:gdLst>
                <a:ahLst/>
                <a:cxnLst>
                  <a:cxn ang="0">
                    <a:pos x="connsiteX0" y="connsiteY0"/>
                  </a:cxn>
                  <a:cxn ang="0">
                    <a:pos x="connsiteX1" y="connsiteY1"/>
                  </a:cxn>
                </a:cxnLst>
                <a:rect l="l" t="t" r="r" b="b"/>
                <a:pathLst>
                  <a:path w="9525" h="90001">
                    <a:moveTo>
                      <a:pt x="0" y="90001"/>
                    </a:moveTo>
                    <a:lnTo>
                      <a:pt x="0" y="0"/>
                    </a:lnTo>
                  </a:path>
                </a:pathLst>
              </a:custGeom>
              <a:noFill/>
              <a:ln w="19050" cap="flat">
                <a:solidFill>
                  <a:schemeClr val="accent2"/>
                </a:solidFill>
                <a:prstDash val="solid"/>
                <a:miter/>
              </a:ln>
            </p:spPr>
            <p:txBody>
              <a:bodyPr rtlCol="0" anchor="ctr"/>
              <a:lstStyle/>
              <a:p>
                <a:endParaRPr lang="en-GB" sz="1600"/>
              </a:p>
            </p:txBody>
          </p:sp>
        </p:grpSp>
      </p:grpSp>
      <p:grpSp>
        <p:nvGrpSpPr>
          <p:cNvPr id="80" name="Group 79">
            <a:extLst>
              <a:ext uri="{FF2B5EF4-FFF2-40B4-BE49-F238E27FC236}">
                <a16:creationId xmlns:a16="http://schemas.microsoft.com/office/drawing/2014/main" id="{BE01F45D-32D5-A135-9876-D543EE2BCEB7}"/>
              </a:ext>
            </a:extLst>
          </p:cNvPr>
          <p:cNvGrpSpPr/>
          <p:nvPr/>
        </p:nvGrpSpPr>
        <p:grpSpPr>
          <a:xfrm>
            <a:off x="4182764" y="1720645"/>
            <a:ext cx="3798156" cy="4543700"/>
            <a:chOff x="4311971" y="1720645"/>
            <a:chExt cx="3798156" cy="4543700"/>
          </a:xfrm>
        </p:grpSpPr>
        <p:sp>
          <p:nvSpPr>
            <p:cNvPr id="81" name="Freeform 21">
              <a:extLst>
                <a:ext uri="{FF2B5EF4-FFF2-40B4-BE49-F238E27FC236}">
                  <a16:creationId xmlns:a16="http://schemas.microsoft.com/office/drawing/2014/main" id="{8A2362E2-6571-C364-0C83-74CF93EAADD2}"/>
                </a:ext>
              </a:extLst>
            </p:cNvPr>
            <p:cNvSpPr>
              <a:spLocks/>
            </p:cNvSpPr>
            <p:nvPr/>
          </p:nvSpPr>
          <p:spPr bwMode="auto">
            <a:xfrm>
              <a:off x="5170485" y="2183264"/>
              <a:ext cx="293964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82" name="Group 81">
              <a:extLst>
                <a:ext uri="{FF2B5EF4-FFF2-40B4-BE49-F238E27FC236}">
                  <a16:creationId xmlns:a16="http://schemas.microsoft.com/office/drawing/2014/main" id="{ECA864EE-E388-9060-3CCD-34CAC2FEA40B}"/>
                </a:ext>
              </a:extLst>
            </p:cNvPr>
            <p:cNvGrpSpPr/>
            <p:nvPr/>
          </p:nvGrpSpPr>
          <p:grpSpPr>
            <a:xfrm>
              <a:off x="4433135" y="2141347"/>
              <a:ext cx="746835" cy="2654141"/>
              <a:chOff x="4218625" y="1244296"/>
              <a:chExt cx="746835" cy="2847703"/>
            </a:xfrm>
          </p:grpSpPr>
          <p:sp>
            <p:nvSpPr>
              <p:cNvPr id="122" name="Line 6">
                <a:extLst>
                  <a:ext uri="{FF2B5EF4-FFF2-40B4-BE49-F238E27FC236}">
                    <a16:creationId xmlns:a16="http://schemas.microsoft.com/office/drawing/2014/main" id="{72F36EC3-263B-643D-2549-5849D422C263}"/>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3" name="Line 7">
                <a:extLst>
                  <a:ext uri="{FF2B5EF4-FFF2-40B4-BE49-F238E27FC236}">
                    <a16:creationId xmlns:a16="http://schemas.microsoft.com/office/drawing/2014/main" id="{A17BF237-4EDB-EC76-9DDD-100757F97A55}"/>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4" name="Line 8">
                <a:extLst>
                  <a:ext uri="{FF2B5EF4-FFF2-40B4-BE49-F238E27FC236}">
                    <a16:creationId xmlns:a16="http://schemas.microsoft.com/office/drawing/2014/main" id="{0DA3C4E9-F487-8B9A-B6D7-571BA9B119CE}"/>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5" name="Line 9">
                <a:extLst>
                  <a:ext uri="{FF2B5EF4-FFF2-40B4-BE49-F238E27FC236}">
                    <a16:creationId xmlns:a16="http://schemas.microsoft.com/office/drawing/2014/main" id="{6317EA4E-EFD9-7BAB-1B00-0F92A3E6EA13}"/>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6" name="Line 10">
                <a:extLst>
                  <a:ext uri="{FF2B5EF4-FFF2-40B4-BE49-F238E27FC236}">
                    <a16:creationId xmlns:a16="http://schemas.microsoft.com/office/drawing/2014/main" id="{9484DE3F-8899-1E67-DF0F-E225CF95F1DF}"/>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7" name="Line 11">
                <a:extLst>
                  <a:ext uri="{FF2B5EF4-FFF2-40B4-BE49-F238E27FC236}">
                    <a16:creationId xmlns:a16="http://schemas.microsoft.com/office/drawing/2014/main" id="{62C70880-F763-35B9-2C9E-94F59FE16769}"/>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8" name="TextBox 127">
                <a:extLst>
                  <a:ext uri="{FF2B5EF4-FFF2-40B4-BE49-F238E27FC236}">
                    <a16:creationId xmlns:a16="http://schemas.microsoft.com/office/drawing/2014/main" id="{B19A3F4B-749F-6BD1-F9C8-B8E72173BB3B}"/>
                  </a:ext>
                </a:extLst>
              </p:cNvPr>
              <p:cNvSpPr txBox="1"/>
              <p:nvPr/>
            </p:nvSpPr>
            <p:spPr>
              <a:xfrm rot="16200000">
                <a:off x="3849580" y="2557926"/>
                <a:ext cx="1015089"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latin typeface="Arial" panose="020B0604020202020204" pitchFamily="34" charset="0"/>
                    <a:ea typeface="MS Mincho"/>
                    <a:cs typeface="Arial" panose="020B0604020202020204" pitchFamily="34" charset="0"/>
                  </a:rPr>
                  <a:t>PFSの確率</a:t>
                </a:r>
              </a:p>
            </p:txBody>
          </p:sp>
          <p:sp>
            <p:nvSpPr>
              <p:cNvPr id="129" name="TextBox 128">
                <a:extLst>
                  <a:ext uri="{FF2B5EF4-FFF2-40B4-BE49-F238E27FC236}">
                    <a16:creationId xmlns:a16="http://schemas.microsoft.com/office/drawing/2014/main" id="{6B87E040-C07A-EF4C-22D3-2DF6F7B09049}"/>
                  </a:ext>
                </a:extLst>
              </p:cNvPr>
              <p:cNvSpPr txBox="1"/>
              <p:nvPr/>
            </p:nvSpPr>
            <p:spPr>
              <a:xfrm>
                <a:off x="4524167" y="1244296"/>
                <a:ext cx="397866" cy="29720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1.0</a:t>
                </a:r>
              </a:p>
            </p:txBody>
          </p:sp>
          <p:sp>
            <p:nvSpPr>
              <p:cNvPr id="130" name="TextBox 129">
                <a:extLst>
                  <a:ext uri="{FF2B5EF4-FFF2-40B4-BE49-F238E27FC236}">
                    <a16:creationId xmlns:a16="http://schemas.microsoft.com/office/drawing/2014/main" id="{2E18D8FE-EB25-54C3-154C-90E012B44849}"/>
                  </a:ext>
                </a:extLst>
              </p:cNvPr>
              <p:cNvSpPr txBox="1"/>
              <p:nvPr/>
            </p:nvSpPr>
            <p:spPr>
              <a:xfrm>
                <a:off x="4524167" y="1768435"/>
                <a:ext cx="397866" cy="29720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0.8</a:t>
                </a:r>
              </a:p>
            </p:txBody>
          </p:sp>
          <p:sp>
            <p:nvSpPr>
              <p:cNvPr id="131" name="TextBox 130">
                <a:extLst>
                  <a:ext uri="{FF2B5EF4-FFF2-40B4-BE49-F238E27FC236}">
                    <a16:creationId xmlns:a16="http://schemas.microsoft.com/office/drawing/2014/main" id="{DD29A419-F304-1F52-0383-0D8E7F1CA973}"/>
                  </a:ext>
                </a:extLst>
              </p:cNvPr>
              <p:cNvSpPr txBox="1"/>
              <p:nvPr/>
            </p:nvSpPr>
            <p:spPr>
              <a:xfrm>
                <a:off x="4524167" y="2266966"/>
                <a:ext cx="397866" cy="29720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0.6</a:t>
                </a:r>
              </a:p>
            </p:txBody>
          </p:sp>
          <p:sp>
            <p:nvSpPr>
              <p:cNvPr id="132" name="TextBox 131">
                <a:extLst>
                  <a:ext uri="{FF2B5EF4-FFF2-40B4-BE49-F238E27FC236}">
                    <a16:creationId xmlns:a16="http://schemas.microsoft.com/office/drawing/2014/main" id="{B96FF805-CDFC-1300-C745-91E7CEAE4E90}"/>
                  </a:ext>
                </a:extLst>
              </p:cNvPr>
              <p:cNvSpPr txBox="1"/>
              <p:nvPr/>
            </p:nvSpPr>
            <p:spPr>
              <a:xfrm>
                <a:off x="4524167" y="2781620"/>
                <a:ext cx="397866" cy="29720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0.4</a:t>
                </a:r>
              </a:p>
            </p:txBody>
          </p:sp>
          <p:sp>
            <p:nvSpPr>
              <p:cNvPr id="133" name="TextBox 132">
                <a:extLst>
                  <a:ext uri="{FF2B5EF4-FFF2-40B4-BE49-F238E27FC236}">
                    <a16:creationId xmlns:a16="http://schemas.microsoft.com/office/drawing/2014/main" id="{359047A7-EC40-6842-E839-17B74B8C603C}"/>
                  </a:ext>
                </a:extLst>
              </p:cNvPr>
              <p:cNvSpPr txBox="1"/>
              <p:nvPr/>
            </p:nvSpPr>
            <p:spPr>
              <a:xfrm>
                <a:off x="4524167" y="3285523"/>
                <a:ext cx="397866" cy="29720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0.2</a:t>
                </a:r>
              </a:p>
            </p:txBody>
          </p:sp>
          <p:sp>
            <p:nvSpPr>
              <p:cNvPr id="134" name="TextBox 133">
                <a:extLst>
                  <a:ext uri="{FF2B5EF4-FFF2-40B4-BE49-F238E27FC236}">
                    <a16:creationId xmlns:a16="http://schemas.microsoft.com/office/drawing/2014/main" id="{009A01AB-BFAD-40A2-FCB6-5426B34DD7C8}"/>
                  </a:ext>
                </a:extLst>
              </p:cNvPr>
              <p:cNvSpPr txBox="1"/>
              <p:nvPr/>
            </p:nvSpPr>
            <p:spPr>
              <a:xfrm>
                <a:off x="4652415" y="3794799"/>
                <a:ext cx="269626" cy="29720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a:t>
                </a:r>
              </a:p>
            </p:txBody>
          </p:sp>
        </p:grpSp>
        <p:grpSp>
          <p:nvGrpSpPr>
            <p:cNvPr id="83" name="Group 82">
              <a:extLst>
                <a:ext uri="{FF2B5EF4-FFF2-40B4-BE49-F238E27FC236}">
                  <a16:creationId xmlns:a16="http://schemas.microsoft.com/office/drawing/2014/main" id="{959AC1B2-5086-3FCB-EC6E-D808A34EC685}"/>
                </a:ext>
              </a:extLst>
            </p:cNvPr>
            <p:cNvGrpSpPr/>
            <p:nvPr/>
          </p:nvGrpSpPr>
          <p:grpSpPr>
            <a:xfrm>
              <a:off x="5184253" y="4775093"/>
              <a:ext cx="2829297" cy="329369"/>
              <a:chOff x="1503635" y="5303149"/>
              <a:chExt cx="2021160" cy="329369"/>
            </a:xfrm>
          </p:grpSpPr>
          <p:sp>
            <p:nvSpPr>
              <p:cNvPr id="110" name="Line 21">
                <a:extLst>
                  <a:ext uri="{FF2B5EF4-FFF2-40B4-BE49-F238E27FC236}">
                    <a16:creationId xmlns:a16="http://schemas.microsoft.com/office/drawing/2014/main" id="{181599A4-5275-7B59-7BF2-3EF713146A77}"/>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1" name="TextBox 110">
                <a:extLst>
                  <a:ext uri="{FF2B5EF4-FFF2-40B4-BE49-F238E27FC236}">
                    <a16:creationId xmlns:a16="http://schemas.microsoft.com/office/drawing/2014/main" id="{79E3A41D-78A7-8B29-0E0A-FA146E1D103E}"/>
                  </a:ext>
                </a:extLst>
              </p:cNvPr>
              <p:cNvSpPr txBox="1"/>
              <p:nvPr/>
            </p:nvSpPr>
            <p:spPr>
              <a:xfrm>
                <a:off x="3351474" y="5375149"/>
                <a:ext cx="1733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30</a:t>
                </a:r>
              </a:p>
            </p:txBody>
          </p:sp>
          <p:sp>
            <p:nvSpPr>
              <p:cNvPr id="112" name="Line 21">
                <a:extLst>
                  <a:ext uri="{FF2B5EF4-FFF2-40B4-BE49-F238E27FC236}">
                    <a16:creationId xmlns:a16="http://schemas.microsoft.com/office/drawing/2014/main" id="{6E4D603E-9CE3-070D-BB23-62D1A6355479}"/>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BA0B460B-50E4-8304-7875-E654FBB6D393}"/>
                  </a:ext>
                </a:extLst>
              </p:cNvPr>
              <p:cNvSpPr txBox="1"/>
              <p:nvPr/>
            </p:nvSpPr>
            <p:spPr>
              <a:xfrm>
                <a:off x="2975837" y="5375149"/>
                <a:ext cx="1733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24</a:t>
                </a:r>
              </a:p>
            </p:txBody>
          </p:sp>
          <p:sp>
            <p:nvSpPr>
              <p:cNvPr id="114" name="Line 21">
                <a:extLst>
                  <a:ext uri="{FF2B5EF4-FFF2-40B4-BE49-F238E27FC236}">
                    <a16:creationId xmlns:a16="http://schemas.microsoft.com/office/drawing/2014/main" id="{343CC2D1-D9F2-5E85-992F-54C8555594DC}"/>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06634020-BEA6-F527-5726-1A03C290AD00}"/>
                  </a:ext>
                </a:extLst>
              </p:cNvPr>
              <p:cNvSpPr txBox="1"/>
              <p:nvPr/>
            </p:nvSpPr>
            <p:spPr>
              <a:xfrm>
                <a:off x="2600199" y="5375149"/>
                <a:ext cx="1733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18</a:t>
                </a:r>
              </a:p>
            </p:txBody>
          </p:sp>
          <p:sp>
            <p:nvSpPr>
              <p:cNvPr id="116" name="Line 21">
                <a:extLst>
                  <a:ext uri="{FF2B5EF4-FFF2-40B4-BE49-F238E27FC236}">
                    <a16:creationId xmlns:a16="http://schemas.microsoft.com/office/drawing/2014/main" id="{CB7EF654-6CA0-2969-989C-3143F728FAC2}"/>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A7DFA9CB-EC4C-3514-31BE-0616C7DCF8AA}"/>
                  </a:ext>
                </a:extLst>
              </p:cNvPr>
              <p:cNvSpPr txBox="1"/>
              <p:nvPr/>
            </p:nvSpPr>
            <p:spPr>
              <a:xfrm>
                <a:off x="2224563" y="5375149"/>
                <a:ext cx="173321"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12</a:t>
                </a:r>
              </a:p>
            </p:txBody>
          </p:sp>
          <p:sp>
            <p:nvSpPr>
              <p:cNvPr id="118" name="Line 21">
                <a:extLst>
                  <a:ext uri="{FF2B5EF4-FFF2-40B4-BE49-F238E27FC236}">
                    <a16:creationId xmlns:a16="http://schemas.microsoft.com/office/drawing/2014/main" id="{E4BCE895-6CE5-C5A0-03F0-DAE34F6CB62E}"/>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82F4EC64-1FB8-3585-BFF4-BF0F5CC07F3A}"/>
                  </a:ext>
                </a:extLst>
              </p:cNvPr>
              <p:cNvSpPr txBox="1"/>
              <p:nvPr/>
            </p:nvSpPr>
            <p:spPr>
              <a:xfrm>
                <a:off x="1879271" y="5375149"/>
                <a:ext cx="112629"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a:t>
                </a:r>
              </a:p>
            </p:txBody>
          </p:sp>
          <p:sp>
            <p:nvSpPr>
              <p:cNvPr id="120" name="Line 21">
                <a:extLst>
                  <a:ext uri="{FF2B5EF4-FFF2-40B4-BE49-F238E27FC236}">
                    <a16:creationId xmlns:a16="http://schemas.microsoft.com/office/drawing/2014/main" id="{F891F803-B570-8BF4-0137-5A408B0BD966}"/>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01A512EF-3F07-429C-ED7B-426399DC8FEC}"/>
                  </a:ext>
                </a:extLst>
              </p:cNvPr>
              <p:cNvSpPr txBox="1"/>
              <p:nvPr/>
            </p:nvSpPr>
            <p:spPr>
              <a:xfrm>
                <a:off x="1503635" y="5375149"/>
                <a:ext cx="112629"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grpSp>
        <p:sp>
          <p:nvSpPr>
            <p:cNvPr id="84" name="TextBox 83">
              <a:extLst>
                <a:ext uri="{FF2B5EF4-FFF2-40B4-BE49-F238E27FC236}">
                  <a16:creationId xmlns:a16="http://schemas.microsoft.com/office/drawing/2014/main" id="{990836BF-EE99-4F61-1639-6B7146AA5BF1}"/>
                </a:ext>
              </a:extLst>
            </p:cNvPr>
            <p:cNvSpPr txBox="1"/>
            <p:nvPr/>
          </p:nvSpPr>
          <p:spPr>
            <a:xfrm>
              <a:off x="6193039" y="5045930"/>
              <a:ext cx="954107"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latin typeface="Arial" panose="020B0604020202020204" pitchFamily="34" charset="0"/>
                  <a:ea typeface="MS Mincho"/>
                  <a:cs typeface="Arial" panose="020B0604020202020204" pitchFamily="34" charset="0"/>
                </a:rPr>
                <a:t>期間、月数</a:t>
              </a:r>
            </a:p>
          </p:txBody>
        </p:sp>
        <p:grpSp>
          <p:nvGrpSpPr>
            <p:cNvPr id="85" name="Group 84">
              <a:extLst>
                <a:ext uri="{FF2B5EF4-FFF2-40B4-BE49-F238E27FC236}">
                  <a16:creationId xmlns:a16="http://schemas.microsoft.com/office/drawing/2014/main" id="{98AE9FD4-95DA-868A-8F48-D34939FCFDB4}"/>
                </a:ext>
              </a:extLst>
            </p:cNvPr>
            <p:cNvGrpSpPr/>
            <p:nvPr/>
          </p:nvGrpSpPr>
          <p:grpSpPr>
            <a:xfrm>
              <a:off x="5142121" y="5290627"/>
              <a:ext cx="2895816" cy="442035"/>
              <a:chOff x="1382995" y="5535967"/>
              <a:chExt cx="2997055" cy="442035"/>
            </a:xfrm>
          </p:grpSpPr>
          <p:sp>
            <p:nvSpPr>
              <p:cNvPr id="104" name="TextBox 103">
                <a:extLst>
                  <a:ext uri="{FF2B5EF4-FFF2-40B4-BE49-F238E27FC236}">
                    <a16:creationId xmlns:a16="http://schemas.microsoft.com/office/drawing/2014/main" id="{CF487E00-625C-5841-CAAC-F832C39D7A0D}"/>
                  </a:ext>
                </a:extLst>
              </p:cNvPr>
              <p:cNvSpPr txBox="1"/>
              <p:nvPr/>
            </p:nvSpPr>
            <p:spPr>
              <a:xfrm>
                <a:off x="4110696" y="5535967"/>
                <a:ext cx="269354" cy="442035"/>
              </a:xfrm>
              <a:prstGeom prst="rect">
                <a:avLst/>
              </a:prstGeom>
              <a:noFill/>
            </p:spPr>
            <p:txBody>
              <a:bodyPr wrap="none" lIns="36000" tIns="36000" rIns="36000" bIns="36000" rtlCol="0" anchor="t" anchorCtr="0">
                <a:spAutoFit/>
              </a:bodyPr>
              <a:lstStyle/>
              <a:p>
                <a:pPr algn="ctr"/>
                <a:r>
                  <a:rPr lang="ja-JP" sz="1200">
                    <a:solidFill>
                      <a:srgbClr val="043882"/>
                    </a:solidFill>
                    <a:latin typeface="Arial" panose="020B0604020202020204" pitchFamily="34" charset="0"/>
                    <a:ea typeface="MS Mincho"/>
                    <a:cs typeface="Arial" panose="020B0604020202020204" pitchFamily="34" charset="0"/>
                  </a:rPr>
                  <a:t>3 </a:t>
                </a:r>
                <a:br>
                  <a:rPr lang="ja-JP" sz="1200">
                    <a:solidFill>
                      <a:srgbClr val="043882"/>
                    </a:solidFill>
                    <a:latin typeface="Arial" panose="020B0604020202020204" pitchFamily="34" charset="0"/>
                    <a:ea typeface="MS Mincho"/>
                    <a:cs typeface="Arial" panose="020B0604020202020204" pitchFamily="34" charset="0"/>
                  </a:rPr>
                </a:br>
                <a:r>
                  <a:rPr lang="ja-JP" sz="1200">
                    <a:solidFill>
                      <a:srgbClr val="043882"/>
                    </a:solidFill>
                    <a:latin typeface="Arial" panose="020B0604020202020204" pitchFamily="34" charset="0"/>
                    <a:ea typeface="MS Mincho"/>
                    <a:cs typeface="Arial" panose="020B0604020202020204" pitchFamily="34" charset="0"/>
                  </a:rPr>
                  <a:t>(1)</a:t>
                </a:r>
              </a:p>
            </p:txBody>
          </p:sp>
          <p:sp>
            <p:nvSpPr>
              <p:cNvPr id="105" name="TextBox 104">
                <a:extLst>
                  <a:ext uri="{FF2B5EF4-FFF2-40B4-BE49-F238E27FC236}">
                    <a16:creationId xmlns:a16="http://schemas.microsoft.com/office/drawing/2014/main" id="{6AF37124-E163-A35C-AC1C-9C5674410AE0}"/>
                  </a:ext>
                </a:extLst>
              </p:cNvPr>
              <p:cNvSpPr txBox="1"/>
              <p:nvPr/>
            </p:nvSpPr>
            <p:spPr>
              <a:xfrm>
                <a:off x="3563331" y="5535967"/>
                <a:ext cx="269354" cy="442035"/>
              </a:xfrm>
              <a:prstGeom prst="rect">
                <a:avLst/>
              </a:prstGeom>
              <a:noFill/>
            </p:spPr>
            <p:txBody>
              <a:bodyPr wrap="none" lIns="36000" tIns="36000" rIns="36000" bIns="36000" rtlCol="0" anchor="t" anchorCtr="0">
                <a:spAutoFit/>
              </a:bodyPr>
              <a:lstStyle/>
              <a:p>
                <a:pPr algn="ctr"/>
                <a:r>
                  <a:rPr lang="ja-JP" sz="1200">
                    <a:solidFill>
                      <a:srgbClr val="043882"/>
                    </a:solidFill>
                    <a:latin typeface="Arial" panose="020B0604020202020204" pitchFamily="34" charset="0"/>
                    <a:ea typeface="MS Mincho"/>
                    <a:cs typeface="Arial" panose="020B0604020202020204" pitchFamily="34" charset="0"/>
                  </a:rPr>
                  <a:t>3 </a:t>
                </a:r>
                <a:br>
                  <a:rPr lang="ja-JP" sz="1200">
                    <a:solidFill>
                      <a:srgbClr val="043882"/>
                    </a:solidFill>
                    <a:latin typeface="Arial" panose="020B0604020202020204" pitchFamily="34" charset="0"/>
                    <a:ea typeface="MS Mincho"/>
                    <a:cs typeface="Arial" panose="020B0604020202020204" pitchFamily="34" charset="0"/>
                  </a:rPr>
                </a:br>
                <a:r>
                  <a:rPr lang="ja-JP" sz="1200">
                    <a:solidFill>
                      <a:srgbClr val="043882"/>
                    </a:solidFill>
                    <a:latin typeface="Arial" panose="020B0604020202020204" pitchFamily="34" charset="0"/>
                    <a:ea typeface="MS Mincho"/>
                    <a:cs typeface="Arial" panose="020B0604020202020204" pitchFamily="34" charset="0"/>
                  </a:rPr>
                  <a:t>(1)</a:t>
                </a:r>
              </a:p>
            </p:txBody>
          </p:sp>
          <p:sp>
            <p:nvSpPr>
              <p:cNvPr id="106" name="TextBox 105">
                <a:extLst>
                  <a:ext uri="{FF2B5EF4-FFF2-40B4-BE49-F238E27FC236}">
                    <a16:creationId xmlns:a16="http://schemas.microsoft.com/office/drawing/2014/main" id="{98C331F9-E50D-FF6A-EB1C-3778F7A86CD9}"/>
                  </a:ext>
                </a:extLst>
              </p:cNvPr>
              <p:cNvSpPr txBox="1"/>
              <p:nvPr/>
            </p:nvSpPr>
            <p:spPr>
              <a:xfrm>
                <a:off x="3002695" y="5535967"/>
                <a:ext cx="295897" cy="442035"/>
              </a:xfrm>
              <a:prstGeom prst="rect">
                <a:avLst/>
              </a:prstGeom>
              <a:noFill/>
            </p:spPr>
            <p:txBody>
              <a:bodyPr wrap="none" lIns="36000" tIns="36000" rIns="36000" bIns="36000" rtlCol="0" anchor="t" anchorCtr="0">
                <a:spAutoFit/>
              </a:bodyPr>
              <a:lstStyle/>
              <a:p>
                <a:pPr algn="ctr"/>
                <a:r>
                  <a:rPr lang="ja-JP" sz="1200">
                    <a:solidFill>
                      <a:srgbClr val="043882"/>
                    </a:solidFill>
                    <a:latin typeface="Arial" panose="020B0604020202020204" pitchFamily="34" charset="0"/>
                    <a:ea typeface="MS Mincho"/>
                    <a:cs typeface="Arial" panose="020B0604020202020204" pitchFamily="34" charset="0"/>
                  </a:rPr>
                  <a:t>13 </a:t>
                </a:r>
                <a:br>
                  <a:rPr lang="ja-JP" sz="1200">
                    <a:solidFill>
                      <a:srgbClr val="043882"/>
                    </a:solidFill>
                    <a:latin typeface="Arial" panose="020B0604020202020204" pitchFamily="34" charset="0"/>
                    <a:ea typeface="MS Mincho"/>
                    <a:cs typeface="Arial" panose="020B0604020202020204" pitchFamily="34" charset="0"/>
                  </a:rPr>
                </a:br>
                <a:r>
                  <a:rPr lang="ja-JP" sz="1200">
                    <a:solidFill>
                      <a:srgbClr val="043882"/>
                    </a:solidFill>
                    <a:latin typeface="Arial" panose="020B0604020202020204" pitchFamily="34" charset="0"/>
                    <a:ea typeface="MS Mincho"/>
                    <a:cs typeface="Arial" panose="020B0604020202020204" pitchFamily="34" charset="0"/>
                  </a:rPr>
                  <a:t>(1)</a:t>
                </a:r>
              </a:p>
            </p:txBody>
          </p:sp>
          <p:sp>
            <p:nvSpPr>
              <p:cNvPr id="107" name="TextBox 106">
                <a:extLst>
                  <a:ext uri="{FF2B5EF4-FFF2-40B4-BE49-F238E27FC236}">
                    <a16:creationId xmlns:a16="http://schemas.microsoft.com/office/drawing/2014/main" id="{683E6CBF-787E-0893-5A49-E55849FD8E3D}"/>
                  </a:ext>
                </a:extLst>
              </p:cNvPr>
              <p:cNvSpPr txBox="1"/>
              <p:nvPr/>
            </p:nvSpPr>
            <p:spPr>
              <a:xfrm>
                <a:off x="2455329" y="5535967"/>
                <a:ext cx="295897" cy="442035"/>
              </a:xfrm>
              <a:prstGeom prst="rect">
                <a:avLst/>
              </a:prstGeom>
              <a:noFill/>
            </p:spPr>
            <p:txBody>
              <a:bodyPr wrap="none" lIns="36000" tIns="36000" rIns="36000" bIns="36000" rtlCol="0" anchor="t" anchorCtr="0">
                <a:spAutoFit/>
              </a:bodyPr>
              <a:lstStyle/>
              <a:p>
                <a:pPr algn="ctr"/>
                <a:r>
                  <a:rPr lang="ja-JP" sz="1200">
                    <a:solidFill>
                      <a:srgbClr val="043882"/>
                    </a:solidFill>
                    <a:latin typeface="Arial" panose="020B0604020202020204" pitchFamily="34" charset="0"/>
                    <a:ea typeface="MS Mincho"/>
                    <a:cs typeface="Arial" panose="020B0604020202020204" pitchFamily="34" charset="0"/>
                  </a:rPr>
                  <a:t>20 </a:t>
                </a:r>
                <a:br>
                  <a:rPr lang="ja-JP" sz="1200">
                    <a:solidFill>
                      <a:srgbClr val="043882"/>
                    </a:solidFill>
                    <a:latin typeface="Arial" panose="020B0604020202020204" pitchFamily="34" charset="0"/>
                    <a:ea typeface="MS Mincho"/>
                    <a:cs typeface="Arial" panose="020B0604020202020204" pitchFamily="34" charset="0"/>
                  </a:rPr>
                </a:br>
                <a:r>
                  <a:rPr lang="ja-JP" sz="1200">
                    <a:solidFill>
                      <a:srgbClr val="043882"/>
                    </a:solidFill>
                    <a:latin typeface="Arial" panose="020B0604020202020204" pitchFamily="34" charset="0"/>
                    <a:ea typeface="MS Mincho"/>
                    <a:cs typeface="Arial" panose="020B0604020202020204" pitchFamily="34" charset="0"/>
                  </a:rPr>
                  <a:t>(0)</a:t>
                </a:r>
              </a:p>
            </p:txBody>
          </p:sp>
          <p:sp>
            <p:nvSpPr>
              <p:cNvPr id="108" name="TextBox 107">
                <a:extLst>
                  <a:ext uri="{FF2B5EF4-FFF2-40B4-BE49-F238E27FC236}">
                    <a16:creationId xmlns:a16="http://schemas.microsoft.com/office/drawing/2014/main" id="{86407EE4-7623-D8D6-3855-0503538A8349}"/>
                  </a:ext>
                </a:extLst>
              </p:cNvPr>
              <p:cNvSpPr txBox="1"/>
              <p:nvPr/>
            </p:nvSpPr>
            <p:spPr>
              <a:xfrm>
                <a:off x="1907966" y="5535967"/>
                <a:ext cx="295897" cy="442035"/>
              </a:xfrm>
              <a:prstGeom prst="rect">
                <a:avLst/>
              </a:prstGeom>
              <a:noFill/>
            </p:spPr>
            <p:txBody>
              <a:bodyPr wrap="none" lIns="36000" tIns="36000" rIns="36000" bIns="36000" rtlCol="0" anchor="t" anchorCtr="0">
                <a:spAutoFit/>
              </a:bodyPr>
              <a:lstStyle/>
              <a:p>
                <a:pPr algn="ctr"/>
                <a:r>
                  <a:rPr lang="ja-JP" sz="1200">
                    <a:solidFill>
                      <a:srgbClr val="043882"/>
                    </a:solidFill>
                    <a:latin typeface="Arial" panose="020B0604020202020204" pitchFamily="34" charset="0"/>
                    <a:ea typeface="MS Mincho"/>
                    <a:cs typeface="Arial" panose="020B0604020202020204" pitchFamily="34" charset="0"/>
                  </a:rPr>
                  <a:t>49 </a:t>
                </a:r>
                <a:br>
                  <a:rPr lang="ja-JP" sz="1200">
                    <a:solidFill>
                      <a:srgbClr val="043882"/>
                    </a:solidFill>
                    <a:latin typeface="Arial" panose="020B0604020202020204" pitchFamily="34" charset="0"/>
                    <a:ea typeface="MS Mincho"/>
                    <a:cs typeface="Arial" panose="020B0604020202020204" pitchFamily="34" charset="0"/>
                  </a:rPr>
                </a:br>
                <a:r>
                  <a:rPr lang="ja-JP" sz="1200">
                    <a:solidFill>
                      <a:srgbClr val="043882"/>
                    </a:solidFill>
                    <a:latin typeface="Arial" panose="020B0604020202020204" pitchFamily="34" charset="0"/>
                    <a:ea typeface="MS Mincho"/>
                    <a:cs typeface="Arial" panose="020B0604020202020204" pitchFamily="34" charset="0"/>
                  </a:rPr>
                  <a:t>(0)</a:t>
                </a:r>
              </a:p>
            </p:txBody>
          </p:sp>
          <p:sp>
            <p:nvSpPr>
              <p:cNvPr id="109" name="TextBox 108">
                <a:extLst>
                  <a:ext uri="{FF2B5EF4-FFF2-40B4-BE49-F238E27FC236}">
                    <a16:creationId xmlns:a16="http://schemas.microsoft.com/office/drawing/2014/main" id="{4F72D66F-CAD1-BC4F-DAA7-5A13D3ACB049}"/>
                  </a:ext>
                </a:extLst>
              </p:cNvPr>
              <p:cNvSpPr txBox="1"/>
              <p:nvPr/>
            </p:nvSpPr>
            <p:spPr>
              <a:xfrm>
                <a:off x="1382995" y="5643689"/>
                <a:ext cx="251103" cy="257369"/>
              </a:xfrm>
              <a:prstGeom prst="rect">
                <a:avLst/>
              </a:prstGeom>
              <a:noFill/>
            </p:spPr>
            <p:txBody>
              <a:bodyPr wrap="none" lIns="36000" tIns="36000" rIns="36000" bIns="36000" rtlCol="0" anchor="t" anchorCtr="0">
                <a:spAutoFit/>
              </a:bodyPr>
              <a:lstStyle/>
              <a:p>
                <a:pPr algn="ctr"/>
                <a:r>
                  <a:rPr lang="ja-JP" sz="1200">
                    <a:solidFill>
                      <a:srgbClr val="043882"/>
                    </a:solidFill>
                    <a:latin typeface="Arial" panose="020B0604020202020204" pitchFamily="34" charset="0"/>
                    <a:ea typeface="MS Mincho"/>
                    <a:cs typeface="Arial" panose="020B0604020202020204" pitchFamily="34" charset="0"/>
                  </a:rPr>
                  <a:t>92</a:t>
                </a:r>
              </a:p>
            </p:txBody>
          </p:sp>
        </p:grpSp>
        <p:grpSp>
          <p:nvGrpSpPr>
            <p:cNvPr id="86" name="Group 85">
              <a:extLst>
                <a:ext uri="{FF2B5EF4-FFF2-40B4-BE49-F238E27FC236}">
                  <a16:creationId xmlns:a16="http://schemas.microsoft.com/office/drawing/2014/main" id="{8642EAA6-FAF9-73BC-4787-252963796460}"/>
                </a:ext>
              </a:extLst>
            </p:cNvPr>
            <p:cNvGrpSpPr/>
            <p:nvPr/>
          </p:nvGrpSpPr>
          <p:grpSpPr>
            <a:xfrm>
              <a:off x="5142120" y="5822310"/>
              <a:ext cx="2895816" cy="442035"/>
              <a:chOff x="1382995" y="5589828"/>
              <a:chExt cx="2997055" cy="442035"/>
            </a:xfrm>
          </p:grpSpPr>
          <p:sp>
            <p:nvSpPr>
              <p:cNvPr id="98" name="TextBox 97">
                <a:extLst>
                  <a:ext uri="{FF2B5EF4-FFF2-40B4-BE49-F238E27FC236}">
                    <a16:creationId xmlns:a16="http://schemas.microsoft.com/office/drawing/2014/main" id="{CF3F9E33-4756-77E2-5D0C-87C29B4226B6}"/>
                  </a:ext>
                </a:extLst>
              </p:cNvPr>
              <p:cNvSpPr txBox="1"/>
              <p:nvPr/>
            </p:nvSpPr>
            <p:spPr>
              <a:xfrm>
                <a:off x="4110696" y="5589828"/>
                <a:ext cx="269354" cy="442035"/>
              </a:xfrm>
              <a:prstGeom prst="rect">
                <a:avLst/>
              </a:prstGeom>
              <a:noFill/>
            </p:spPr>
            <p:txBody>
              <a:bodyPr wrap="none" lIns="36000" tIns="36000" rIns="36000" bIns="36000" rtlCol="0" anchor="t" anchorCtr="0">
                <a:spAutoFit/>
              </a:bodyPr>
              <a:lstStyle/>
              <a:p>
                <a:pPr algn="ctr"/>
                <a:r>
                  <a:rPr lang="ja-JP" sz="1200">
                    <a:solidFill>
                      <a:schemeClr val="accent4"/>
                    </a:solidFill>
                    <a:cs typeface="Arial" panose="020B0604020202020204" pitchFamily="34" charset="0"/>
                  </a:rPr>
                  <a:t>7 </a:t>
                </a:r>
                <a:br>
                  <a:rPr lang="ja-JP" sz="1200">
                    <a:solidFill>
                      <a:schemeClr val="accent4"/>
                    </a:solidFill>
                    <a:cs typeface="Arial" panose="020B0604020202020204" pitchFamily="34" charset="0"/>
                  </a:rPr>
                </a:br>
                <a:r>
                  <a:rPr lang="ja-JP" sz="1200">
                    <a:solidFill>
                      <a:schemeClr val="accent4"/>
                    </a:solidFill>
                    <a:cs typeface="Arial" panose="020B0604020202020204" pitchFamily="34" charset="0"/>
                  </a:rPr>
                  <a:t>(1)</a:t>
                </a:r>
              </a:p>
            </p:txBody>
          </p:sp>
          <p:sp>
            <p:nvSpPr>
              <p:cNvPr id="99" name="TextBox 98">
                <a:extLst>
                  <a:ext uri="{FF2B5EF4-FFF2-40B4-BE49-F238E27FC236}">
                    <a16:creationId xmlns:a16="http://schemas.microsoft.com/office/drawing/2014/main" id="{1ECDD62A-767F-6590-2693-3912B6A15229}"/>
                  </a:ext>
                </a:extLst>
              </p:cNvPr>
              <p:cNvSpPr txBox="1"/>
              <p:nvPr/>
            </p:nvSpPr>
            <p:spPr>
              <a:xfrm>
                <a:off x="3550059" y="5589828"/>
                <a:ext cx="295897" cy="442035"/>
              </a:xfrm>
              <a:prstGeom prst="rect">
                <a:avLst/>
              </a:prstGeom>
              <a:noFill/>
            </p:spPr>
            <p:txBody>
              <a:bodyPr wrap="none" lIns="36000" tIns="36000" rIns="36000" bIns="36000" rtlCol="0" anchor="t" anchorCtr="0">
                <a:spAutoFit/>
              </a:bodyPr>
              <a:lstStyle/>
              <a:p>
                <a:pPr algn="ctr"/>
                <a:r>
                  <a:rPr lang="ja-JP" sz="1200">
                    <a:solidFill>
                      <a:schemeClr val="accent4"/>
                    </a:solidFill>
                    <a:cs typeface="Arial" panose="020B0604020202020204" pitchFamily="34" charset="0"/>
                  </a:rPr>
                  <a:t>10 </a:t>
                </a:r>
                <a:br>
                  <a:rPr lang="ja-JP" sz="1200">
                    <a:solidFill>
                      <a:schemeClr val="accent4"/>
                    </a:solidFill>
                    <a:cs typeface="Arial" panose="020B0604020202020204" pitchFamily="34" charset="0"/>
                  </a:rPr>
                </a:br>
                <a:r>
                  <a:rPr lang="ja-JP" sz="1200">
                    <a:solidFill>
                      <a:schemeClr val="accent4"/>
                    </a:solidFill>
                    <a:cs typeface="Arial" panose="020B0604020202020204" pitchFamily="34" charset="0"/>
                  </a:rPr>
                  <a:t>(1)</a:t>
                </a:r>
              </a:p>
            </p:txBody>
          </p:sp>
          <p:sp>
            <p:nvSpPr>
              <p:cNvPr id="100" name="TextBox 99">
                <a:extLst>
                  <a:ext uri="{FF2B5EF4-FFF2-40B4-BE49-F238E27FC236}">
                    <a16:creationId xmlns:a16="http://schemas.microsoft.com/office/drawing/2014/main" id="{80769731-DAB4-6A95-639C-FB5E24FBC36A}"/>
                  </a:ext>
                </a:extLst>
              </p:cNvPr>
              <p:cNvSpPr txBox="1"/>
              <p:nvPr/>
            </p:nvSpPr>
            <p:spPr>
              <a:xfrm>
                <a:off x="3002695" y="5589828"/>
                <a:ext cx="295897" cy="442035"/>
              </a:xfrm>
              <a:prstGeom prst="rect">
                <a:avLst/>
              </a:prstGeom>
              <a:noFill/>
            </p:spPr>
            <p:txBody>
              <a:bodyPr wrap="none" lIns="36000" tIns="36000" rIns="36000" bIns="36000" rtlCol="0" anchor="t" anchorCtr="0">
                <a:spAutoFit/>
              </a:bodyPr>
              <a:lstStyle/>
              <a:p>
                <a:pPr algn="ctr"/>
                <a:r>
                  <a:rPr lang="ja-JP" sz="1200">
                    <a:solidFill>
                      <a:schemeClr val="accent4"/>
                    </a:solidFill>
                    <a:cs typeface="Arial" panose="020B0604020202020204" pitchFamily="34" charset="0"/>
                  </a:rPr>
                  <a:t>12 </a:t>
                </a:r>
                <a:br>
                  <a:rPr lang="ja-JP" sz="1200">
                    <a:solidFill>
                      <a:schemeClr val="accent4"/>
                    </a:solidFill>
                    <a:cs typeface="Arial" panose="020B0604020202020204" pitchFamily="34" charset="0"/>
                  </a:rPr>
                </a:br>
                <a:r>
                  <a:rPr lang="ja-JP" sz="1200">
                    <a:solidFill>
                      <a:schemeClr val="accent4"/>
                    </a:solidFill>
                    <a:cs typeface="Arial" panose="020B0604020202020204" pitchFamily="34" charset="0"/>
                  </a:rPr>
                  <a:t>(0)</a:t>
                </a:r>
              </a:p>
            </p:txBody>
          </p:sp>
          <p:sp>
            <p:nvSpPr>
              <p:cNvPr id="101" name="TextBox 100">
                <a:extLst>
                  <a:ext uri="{FF2B5EF4-FFF2-40B4-BE49-F238E27FC236}">
                    <a16:creationId xmlns:a16="http://schemas.microsoft.com/office/drawing/2014/main" id="{EF3618AB-7DFA-E4ED-4501-BA5F3F5DD53E}"/>
                  </a:ext>
                </a:extLst>
              </p:cNvPr>
              <p:cNvSpPr txBox="1"/>
              <p:nvPr/>
            </p:nvSpPr>
            <p:spPr>
              <a:xfrm>
                <a:off x="2455329" y="5589828"/>
                <a:ext cx="295897" cy="442035"/>
              </a:xfrm>
              <a:prstGeom prst="rect">
                <a:avLst/>
              </a:prstGeom>
              <a:noFill/>
            </p:spPr>
            <p:txBody>
              <a:bodyPr wrap="none" lIns="36000" tIns="36000" rIns="36000" bIns="36000" rtlCol="0" anchor="t" anchorCtr="0">
                <a:spAutoFit/>
              </a:bodyPr>
              <a:lstStyle/>
              <a:p>
                <a:pPr algn="ctr"/>
                <a:r>
                  <a:rPr lang="ja-JP" sz="1200">
                    <a:solidFill>
                      <a:schemeClr val="accent4"/>
                    </a:solidFill>
                    <a:cs typeface="Arial" panose="020B0604020202020204" pitchFamily="34" charset="0"/>
                  </a:rPr>
                  <a:t>27 </a:t>
                </a:r>
                <a:br>
                  <a:rPr lang="ja-JP" sz="1200">
                    <a:solidFill>
                      <a:schemeClr val="accent4"/>
                    </a:solidFill>
                    <a:cs typeface="Arial" panose="020B0604020202020204" pitchFamily="34" charset="0"/>
                  </a:rPr>
                </a:br>
                <a:r>
                  <a:rPr lang="ja-JP" sz="1200">
                    <a:solidFill>
                      <a:schemeClr val="accent4"/>
                    </a:solidFill>
                    <a:cs typeface="Arial" panose="020B0604020202020204" pitchFamily="34" charset="0"/>
                  </a:rPr>
                  <a:t>(0)</a:t>
                </a:r>
              </a:p>
            </p:txBody>
          </p:sp>
          <p:sp>
            <p:nvSpPr>
              <p:cNvPr id="102" name="TextBox 101">
                <a:extLst>
                  <a:ext uri="{FF2B5EF4-FFF2-40B4-BE49-F238E27FC236}">
                    <a16:creationId xmlns:a16="http://schemas.microsoft.com/office/drawing/2014/main" id="{05F03B34-31D7-ADD3-5A82-F187ED840004}"/>
                  </a:ext>
                </a:extLst>
              </p:cNvPr>
              <p:cNvSpPr txBox="1"/>
              <p:nvPr/>
            </p:nvSpPr>
            <p:spPr>
              <a:xfrm>
                <a:off x="1907966" y="5589828"/>
                <a:ext cx="295897" cy="442035"/>
              </a:xfrm>
              <a:prstGeom prst="rect">
                <a:avLst/>
              </a:prstGeom>
              <a:noFill/>
            </p:spPr>
            <p:txBody>
              <a:bodyPr wrap="none" lIns="36000" tIns="36000" rIns="36000" bIns="36000" rtlCol="0" anchor="t" anchorCtr="0">
                <a:spAutoFit/>
              </a:bodyPr>
              <a:lstStyle/>
              <a:p>
                <a:pPr algn="ctr"/>
                <a:r>
                  <a:rPr lang="ja-JP" sz="1200">
                    <a:solidFill>
                      <a:schemeClr val="accent4"/>
                    </a:solidFill>
                    <a:cs typeface="Arial" panose="020B0604020202020204" pitchFamily="34" charset="0"/>
                  </a:rPr>
                  <a:t>52 </a:t>
                </a:r>
                <a:br>
                  <a:rPr lang="ja-JP" sz="1200">
                    <a:solidFill>
                      <a:schemeClr val="accent4"/>
                    </a:solidFill>
                    <a:cs typeface="Arial" panose="020B0604020202020204" pitchFamily="34" charset="0"/>
                  </a:rPr>
                </a:br>
                <a:r>
                  <a:rPr lang="ja-JP" sz="1200">
                    <a:solidFill>
                      <a:schemeClr val="accent4"/>
                    </a:solidFill>
                    <a:cs typeface="Arial" panose="020B0604020202020204" pitchFamily="34" charset="0"/>
                  </a:rPr>
                  <a:t>(0)</a:t>
                </a:r>
              </a:p>
            </p:txBody>
          </p:sp>
          <p:sp>
            <p:nvSpPr>
              <p:cNvPr id="103" name="TextBox 102">
                <a:extLst>
                  <a:ext uri="{FF2B5EF4-FFF2-40B4-BE49-F238E27FC236}">
                    <a16:creationId xmlns:a16="http://schemas.microsoft.com/office/drawing/2014/main" id="{0DE32C05-D063-F312-EDA7-25E8FBC604F2}"/>
                  </a:ext>
                </a:extLst>
              </p:cNvPr>
              <p:cNvSpPr txBox="1"/>
              <p:nvPr/>
            </p:nvSpPr>
            <p:spPr>
              <a:xfrm>
                <a:off x="1382995" y="5697550"/>
                <a:ext cx="251103" cy="257369"/>
              </a:xfrm>
              <a:prstGeom prst="rect">
                <a:avLst/>
              </a:prstGeom>
              <a:noFill/>
            </p:spPr>
            <p:txBody>
              <a:bodyPr wrap="none" lIns="36000" tIns="36000" rIns="36000" bIns="36000" rtlCol="0" anchor="t" anchorCtr="0">
                <a:spAutoFit/>
              </a:bodyPr>
              <a:lstStyle/>
              <a:p>
                <a:pPr algn="ctr"/>
                <a:r>
                  <a:rPr lang="ja-JP" sz="1200">
                    <a:solidFill>
                      <a:schemeClr val="accent4"/>
                    </a:solidFill>
                    <a:cs typeface="Arial" panose="020B0604020202020204" pitchFamily="34" charset="0"/>
                  </a:rPr>
                  <a:t>55</a:t>
                </a:r>
              </a:p>
            </p:txBody>
          </p:sp>
        </p:grpSp>
        <p:sp>
          <p:nvSpPr>
            <p:cNvPr id="87" name="TextBox 86">
              <a:extLst>
                <a:ext uri="{FF2B5EF4-FFF2-40B4-BE49-F238E27FC236}">
                  <a16:creationId xmlns:a16="http://schemas.microsoft.com/office/drawing/2014/main" id="{6F9099B4-72A7-C404-88BB-281EA925A891}"/>
                </a:ext>
              </a:extLst>
            </p:cNvPr>
            <p:cNvSpPr txBox="1"/>
            <p:nvPr/>
          </p:nvSpPr>
          <p:spPr>
            <a:xfrm>
              <a:off x="4311971" y="5280812"/>
              <a:ext cx="843501" cy="461665"/>
            </a:xfrm>
            <a:prstGeom prst="rect">
              <a:avLst/>
            </a:prstGeom>
            <a:noFill/>
          </p:spPr>
          <p:txBody>
            <a:bodyPr wrap="none" rtlCol="0">
              <a:spAutoFit/>
            </a:bodyPr>
            <a:lstStyle/>
            <a:p>
              <a:pPr algn="r"/>
              <a:r>
                <a:rPr lang="ja-JP" sz="1200" dirty="0">
                  <a:solidFill>
                    <a:srgbClr val="043882"/>
                  </a:solidFill>
                </a:rPr>
                <a:t>なし/なし</a:t>
              </a:r>
            </a:p>
            <a:p>
              <a:pPr algn="r"/>
              <a:r>
                <a:rPr lang="ja-JP" sz="1200" dirty="0">
                  <a:solidFill>
                    <a:srgbClr val="043882"/>
                  </a:solidFill>
                </a:rPr>
                <a:t>切除</a:t>
              </a:r>
            </a:p>
          </p:txBody>
        </p:sp>
        <p:sp>
          <p:nvSpPr>
            <p:cNvPr id="88" name="TextBox 87">
              <a:extLst>
                <a:ext uri="{FF2B5EF4-FFF2-40B4-BE49-F238E27FC236}">
                  <a16:creationId xmlns:a16="http://schemas.microsoft.com/office/drawing/2014/main" id="{9D54AA91-BF59-E6A8-321E-24FDCEB0C55A}"/>
                </a:ext>
              </a:extLst>
            </p:cNvPr>
            <p:cNvSpPr txBox="1"/>
            <p:nvPr/>
          </p:nvSpPr>
          <p:spPr>
            <a:xfrm>
              <a:off x="4663028" y="5920217"/>
              <a:ext cx="492444" cy="276999"/>
            </a:xfrm>
            <a:prstGeom prst="rect">
              <a:avLst/>
            </a:prstGeom>
            <a:noFill/>
          </p:spPr>
          <p:txBody>
            <a:bodyPr wrap="none" rtlCol="0">
              <a:spAutoFit/>
            </a:bodyPr>
            <a:lstStyle/>
            <a:p>
              <a:pPr algn="r"/>
              <a:r>
                <a:rPr lang="ja-JP" sz="1200">
                  <a:solidFill>
                    <a:schemeClr val="accent4"/>
                  </a:solidFill>
                </a:rPr>
                <a:t>あり</a:t>
              </a:r>
            </a:p>
          </p:txBody>
        </p:sp>
        <p:sp>
          <p:nvSpPr>
            <p:cNvPr id="89" name="TextBox 88">
              <a:extLst>
                <a:ext uri="{FF2B5EF4-FFF2-40B4-BE49-F238E27FC236}">
                  <a16:creationId xmlns:a16="http://schemas.microsoft.com/office/drawing/2014/main" id="{7C0B6818-B709-54DC-E4E8-351FA9357095}"/>
                </a:ext>
              </a:extLst>
            </p:cNvPr>
            <p:cNvSpPr txBox="1"/>
            <p:nvPr/>
          </p:nvSpPr>
          <p:spPr>
            <a:xfrm>
              <a:off x="5445587" y="4277033"/>
              <a:ext cx="1151277" cy="461665"/>
            </a:xfrm>
            <a:prstGeom prst="rect">
              <a:avLst/>
            </a:prstGeom>
            <a:noFill/>
          </p:spPr>
          <p:txBody>
            <a:bodyPr wrap="none" rtlCol="0">
              <a:spAutoFit/>
            </a:bodyPr>
            <a:lstStyle/>
            <a:p>
              <a:r>
                <a:rPr lang="ja-JP" sz="1200"/>
                <a:t>なし/切除なし</a:t>
              </a:r>
            </a:p>
            <a:p>
              <a:r>
                <a:rPr lang="ja-JP" sz="1200"/>
                <a:t>あり</a:t>
              </a:r>
            </a:p>
          </p:txBody>
        </p:sp>
        <p:cxnSp>
          <p:nvCxnSpPr>
            <p:cNvPr id="90" name="Straight Connector 89">
              <a:extLst>
                <a:ext uri="{FF2B5EF4-FFF2-40B4-BE49-F238E27FC236}">
                  <a16:creationId xmlns:a16="http://schemas.microsoft.com/office/drawing/2014/main" id="{FE0C1BE4-1450-29D3-8709-0D6F8610D1D3}"/>
                </a:ext>
              </a:extLst>
            </p:cNvPr>
            <p:cNvCxnSpPr>
              <a:cxnSpLocks/>
            </p:cNvCxnSpPr>
            <p:nvPr/>
          </p:nvCxnSpPr>
          <p:spPr>
            <a:xfrm>
              <a:off x="5248940" y="4608656"/>
              <a:ext cx="252000" cy="0"/>
            </a:xfrm>
            <a:prstGeom prst="line">
              <a:avLst/>
            </a:prstGeom>
            <a:noFill/>
            <a:ln w="19050" cap="flat">
              <a:solidFill>
                <a:schemeClr val="accent4"/>
              </a:solidFill>
              <a:prstDash val="solid"/>
              <a:miter/>
            </a:ln>
          </p:spPr>
        </p:cxnSp>
        <p:cxnSp>
          <p:nvCxnSpPr>
            <p:cNvPr id="91" name="Straight Connector 90">
              <a:extLst>
                <a:ext uri="{FF2B5EF4-FFF2-40B4-BE49-F238E27FC236}">
                  <a16:creationId xmlns:a16="http://schemas.microsoft.com/office/drawing/2014/main" id="{9635E3D8-CC0E-4192-3189-8431C19EECFD}"/>
                </a:ext>
              </a:extLst>
            </p:cNvPr>
            <p:cNvCxnSpPr>
              <a:cxnSpLocks/>
            </p:cNvCxnSpPr>
            <p:nvPr/>
          </p:nvCxnSpPr>
          <p:spPr>
            <a:xfrm>
              <a:off x="5248940" y="4412654"/>
              <a:ext cx="252000" cy="0"/>
            </a:xfrm>
            <a:prstGeom prst="line">
              <a:avLst/>
            </a:prstGeom>
            <a:noFill/>
            <a:ln w="19050" cap="flat">
              <a:solidFill>
                <a:srgbClr val="043882"/>
              </a:solidFill>
              <a:prstDash val="solid"/>
              <a:miter/>
            </a:ln>
          </p:spPr>
        </p:cxnSp>
        <p:sp>
          <p:nvSpPr>
            <p:cNvPr id="92" name="TextBox 91">
              <a:extLst>
                <a:ext uri="{FF2B5EF4-FFF2-40B4-BE49-F238E27FC236}">
                  <a16:creationId xmlns:a16="http://schemas.microsoft.com/office/drawing/2014/main" id="{C9351B1B-B401-FF67-313C-7E75D953BDAA}"/>
                </a:ext>
              </a:extLst>
            </p:cNvPr>
            <p:cNvSpPr txBox="1"/>
            <p:nvPr/>
          </p:nvSpPr>
          <p:spPr>
            <a:xfrm>
              <a:off x="5714215" y="1720645"/>
              <a:ext cx="1656223" cy="523220"/>
            </a:xfrm>
            <a:prstGeom prst="rect">
              <a:avLst/>
            </a:prstGeom>
            <a:noFill/>
          </p:spPr>
          <p:txBody>
            <a:bodyPr wrap="none" rtlCol="0">
              <a:spAutoFit/>
            </a:bodyPr>
            <a:lstStyle/>
            <a:p>
              <a:pPr algn="ctr"/>
              <a:r>
                <a:rPr lang="ja-JP" sz="1400" b="1"/>
                <a:t>FOLFOX/FOLFIRI</a:t>
              </a:r>
            </a:p>
            <a:p>
              <a:pPr algn="ctr"/>
              <a:r>
                <a:rPr lang="ja-JP" sz="1400" b="1"/>
                <a:t>+ ベバシズマブ</a:t>
              </a:r>
            </a:p>
          </p:txBody>
        </p:sp>
        <p:grpSp>
          <p:nvGrpSpPr>
            <p:cNvPr id="93" name="Group 92">
              <a:extLst>
                <a:ext uri="{FF2B5EF4-FFF2-40B4-BE49-F238E27FC236}">
                  <a16:creationId xmlns:a16="http://schemas.microsoft.com/office/drawing/2014/main" id="{D3FFF5CC-03DA-208F-50D9-7486FA43D9C3}"/>
                </a:ext>
              </a:extLst>
            </p:cNvPr>
            <p:cNvGrpSpPr/>
            <p:nvPr/>
          </p:nvGrpSpPr>
          <p:grpSpPr>
            <a:xfrm>
              <a:off x="5277614" y="2293040"/>
              <a:ext cx="2700000" cy="2088000"/>
              <a:chOff x="4557712" y="2124074"/>
              <a:chExt cx="3080642" cy="2615850"/>
            </a:xfrm>
          </p:grpSpPr>
          <p:sp>
            <p:nvSpPr>
              <p:cNvPr id="95" name="Freeform: Shape 288">
                <a:extLst>
                  <a:ext uri="{FF2B5EF4-FFF2-40B4-BE49-F238E27FC236}">
                    <a16:creationId xmlns:a16="http://schemas.microsoft.com/office/drawing/2014/main" id="{EFA23F69-C821-3555-12B0-505C11F51AA6}"/>
                  </a:ext>
                </a:extLst>
              </p:cNvPr>
              <p:cNvSpPr/>
              <p:nvPr/>
            </p:nvSpPr>
            <p:spPr>
              <a:xfrm>
                <a:off x="4557712" y="2124074"/>
                <a:ext cx="3080642" cy="2581075"/>
              </a:xfrm>
              <a:custGeom>
                <a:avLst/>
                <a:gdLst>
                  <a:gd name="connsiteX0" fmla="*/ 3080642 w 3080642"/>
                  <a:gd name="connsiteY0" fmla="*/ 2581075 h 2581075"/>
                  <a:gd name="connsiteX1" fmla="*/ 2867492 w 3080642"/>
                  <a:gd name="connsiteY1" fmla="*/ 2581075 h 2581075"/>
                  <a:gd name="connsiteX2" fmla="*/ 2867492 w 3080642"/>
                  <a:gd name="connsiteY2" fmla="*/ 2511133 h 2581075"/>
                  <a:gd name="connsiteX3" fmla="*/ 2667667 w 3080642"/>
                  <a:gd name="connsiteY3" fmla="*/ 2511133 h 2581075"/>
                  <a:gd name="connsiteX4" fmla="*/ 2667667 w 3080642"/>
                  <a:gd name="connsiteY4" fmla="*/ 2464508 h 2581075"/>
                  <a:gd name="connsiteX5" fmla="*/ 2537784 w 3080642"/>
                  <a:gd name="connsiteY5" fmla="*/ 2464508 h 2581075"/>
                  <a:gd name="connsiteX6" fmla="*/ 2537784 w 3080642"/>
                  <a:gd name="connsiteY6" fmla="*/ 2411225 h 2581075"/>
                  <a:gd name="connsiteX7" fmla="*/ 2108159 w 3080642"/>
                  <a:gd name="connsiteY7" fmla="*/ 2411225 h 2581075"/>
                  <a:gd name="connsiteX8" fmla="*/ 2108159 w 3080642"/>
                  <a:gd name="connsiteY8" fmla="*/ 2347941 h 2581075"/>
                  <a:gd name="connsiteX9" fmla="*/ 1841725 w 3080642"/>
                  <a:gd name="connsiteY9" fmla="*/ 2347941 h 2581075"/>
                  <a:gd name="connsiteX10" fmla="*/ 1841725 w 3080642"/>
                  <a:gd name="connsiteY10" fmla="*/ 2301316 h 2581075"/>
                  <a:gd name="connsiteX11" fmla="*/ 1708509 w 3080642"/>
                  <a:gd name="connsiteY11" fmla="*/ 2301316 h 2581075"/>
                  <a:gd name="connsiteX12" fmla="*/ 1708509 w 3080642"/>
                  <a:gd name="connsiteY12" fmla="*/ 2244700 h 2581075"/>
                  <a:gd name="connsiteX13" fmla="*/ 1681858 w 3080642"/>
                  <a:gd name="connsiteY13" fmla="*/ 2244700 h 2581075"/>
                  <a:gd name="connsiteX14" fmla="*/ 1681858 w 3080642"/>
                  <a:gd name="connsiteY14" fmla="*/ 2184759 h 2581075"/>
                  <a:gd name="connsiteX15" fmla="*/ 1631909 w 3080642"/>
                  <a:gd name="connsiteY15" fmla="*/ 2184759 h 2581075"/>
                  <a:gd name="connsiteX16" fmla="*/ 1631909 w 3080642"/>
                  <a:gd name="connsiteY16" fmla="*/ 2118151 h 2581075"/>
                  <a:gd name="connsiteX17" fmla="*/ 1478709 w 3080642"/>
                  <a:gd name="connsiteY17" fmla="*/ 2118151 h 2581075"/>
                  <a:gd name="connsiteX18" fmla="*/ 1478709 w 3080642"/>
                  <a:gd name="connsiteY18" fmla="*/ 2064858 h 2581075"/>
                  <a:gd name="connsiteX19" fmla="*/ 1442076 w 3080642"/>
                  <a:gd name="connsiteY19" fmla="*/ 2064858 h 2581075"/>
                  <a:gd name="connsiteX20" fmla="*/ 1442076 w 3080642"/>
                  <a:gd name="connsiteY20" fmla="*/ 2004908 h 2581075"/>
                  <a:gd name="connsiteX21" fmla="*/ 1398775 w 3080642"/>
                  <a:gd name="connsiteY21" fmla="*/ 2004908 h 2581075"/>
                  <a:gd name="connsiteX22" fmla="*/ 1398775 w 3080642"/>
                  <a:gd name="connsiteY22" fmla="*/ 1895008 h 2581075"/>
                  <a:gd name="connsiteX23" fmla="*/ 1385459 w 3080642"/>
                  <a:gd name="connsiteY23" fmla="*/ 1895008 h 2581075"/>
                  <a:gd name="connsiteX24" fmla="*/ 1385459 w 3080642"/>
                  <a:gd name="connsiteY24" fmla="*/ 1838392 h 2581075"/>
                  <a:gd name="connsiteX25" fmla="*/ 1322175 w 3080642"/>
                  <a:gd name="connsiteY25" fmla="*/ 1838392 h 2581075"/>
                  <a:gd name="connsiteX26" fmla="*/ 1322175 w 3080642"/>
                  <a:gd name="connsiteY26" fmla="*/ 1718501 h 2581075"/>
                  <a:gd name="connsiteX27" fmla="*/ 1312183 w 3080642"/>
                  <a:gd name="connsiteY27" fmla="*/ 1718501 h 2581075"/>
                  <a:gd name="connsiteX28" fmla="*/ 1312183 w 3080642"/>
                  <a:gd name="connsiteY28" fmla="*/ 1625241 h 2581075"/>
                  <a:gd name="connsiteX29" fmla="*/ 1295533 w 3080642"/>
                  <a:gd name="connsiteY29" fmla="*/ 1625241 h 2581075"/>
                  <a:gd name="connsiteX30" fmla="*/ 1295533 w 3080642"/>
                  <a:gd name="connsiteY30" fmla="*/ 1558633 h 2581075"/>
                  <a:gd name="connsiteX31" fmla="*/ 1222267 w 3080642"/>
                  <a:gd name="connsiteY31" fmla="*/ 1558633 h 2581075"/>
                  <a:gd name="connsiteX32" fmla="*/ 1222267 w 3080642"/>
                  <a:gd name="connsiteY32" fmla="*/ 1512008 h 2581075"/>
                  <a:gd name="connsiteX33" fmla="*/ 1178966 w 3080642"/>
                  <a:gd name="connsiteY33" fmla="*/ 1512008 h 2581075"/>
                  <a:gd name="connsiteX34" fmla="*/ 1178966 w 3080642"/>
                  <a:gd name="connsiteY34" fmla="*/ 1452067 h 2581075"/>
                  <a:gd name="connsiteX35" fmla="*/ 1135675 w 3080642"/>
                  <a:gd name="connsiteY35" fmla="*/ 1452067 h 2581075"/>
                  <a:gd name="connsiteX36" fmla="*/ 1135675 w 3080642"/>
                  <a:gd name="connsiteY36" fmla="*/ 1378791 h 2581075"/>
                  <a:gd name="connsiteX37" fmla="*/ 1115692 w 3080642"/>
                  <a:gd name="connsiteY37" fmla="*/ 1378791 h 2581075"/>
                  <a:gd name="connsiteX38" fmla="*/ 1115692 w 3080642"/>
                  <a:gd name="connsiteY38" fmla="*/ 1258900 h 2581075"/>
                  <a:gd name="connsiteX39" fmla="*/ 1109034 w 3080642"/>
                  <a:gd name="connsiteY39" fmla="*/ 1258900 h 2581075"/>
                  <a:gd name="connsiteX40" fmla="*/ 1109034 w 3080642"/>
                  <a:gd name="connsiteY40" fmla="*/ 1228925 h 2581075"/>
                  <a:gd name="connsiteX41" fmla="*/ 1082383 w 3080642"/>
                  <a:gd name="connsiteY41" fmla="*/ 1228925 h 2581075"/>
                  <a:gd name="connsiteX42" fmla="*/ 1082383 w 3080642"/>
                  <a:gd name="connsiteY42" fmla="*/ 1175642 h 2581075"/>
                  <a:gd name="connsiteX43" fmla="*/ 1055742 w 3080642"/>
                  <a:gd name="connsiteY43" fmla="*/ 1175642 h 2581075"/>
                  <a:gd name="connsiteX44" fmla="*/ 1055742 w 3080642"/>
                  <a:gd name="connsiteY44" fmla="*/ 1132342 h 2581075"/>
                  <a:gd name="connsiteX45" fmla="*/ 1045750 w 3080642"/>
                  <a:gd name="connsiteY45" fmla="*/ 1132342 h 2581075"/>
                  <a:gd name="connsiteX46" fmla="*/ 1045750 w 3080642"/>
                  <a:gd name="connsiteY46" fmla="*/ 1072391 h 2581075"/>
                  <a:gd name="connsiteX47" fmla="*/ 979141 w 3080642"/>
                  <a:gd name="connsiteY47" fmla="*/ 1072391 h 2581075"/>
                  <a:gd name="connsiteX48" fmla="*/ 979141 w 3080642"/>
                  <a:gd name="connsiteY48" fmla="*/ 959158 h 2581075"/>
                  <a:gd name="connsiteX49" fmla="*/ 959158 w 3080642"/>
                  <a:gd name="connsiteY49" fmla="*/ 959158 h 2581075"/>
                  <a:gd name="connsiteX50" fmla="*/ 959158 w 3080642"/>
                  <a:gd name="connsiteY50" fmla="*/ 899213 h 2581075"/>
                  <a:gd name="connsiteX51" fmla="*/ 945839 w 3080642"/>
                  <a:gd name="connsiteY51" fmla="*/ 899213 h 2581075"/>
                  <a:gd name="connsiteX52" fmla="*/ 945839 w 3080642"/>
                  <a:gd name="connsiteY52" fmla="*/ 852588 h 2581075"/>
                  <a:gd name="connsiteX53" fmla="*/ 932518 w 3080642"/>
                  <a:gd name="connsiteY53" fmla="*/ 852588 h 2581075"/>
                  <a:gd name="connsiteX54" fmla="*/ 932518 w 3080642"/>
                  <a:gd name="connsiteY54" fmla="*/ 799301 h 2581075"/>
                  <a:gd name="connsiteX55" fmla="*/ 915865 w 3080642"/>
                  <a:gd name="connsiteY55" fmla="*/ 799301 h 2581075"/>
                  <a:gd name="connsiteX56" fmla="*/ 915865 w 3080642"/>
                  <a:gd name="connsiteY56" fmla="*/ 742683 h 2581075"/>
                  <a:gd name="connsiteX57" fmla="*/ 895883 w 3080642"/>
                  <a:gd name="connsiteY57" fmla="*/ 742683 h 2581075"/>
                  <a:gd name="connsiteX58" fmla="*/ 895883 w 3080642"/>
                  <a:gd name="connsiteY58" fmla="*/ 642771 h 2581075"/>
                  <a:gd name="connsiteX59" fmla="*/ 865909 w 3080642"/>
                  <a:gd name="connsiteY59" fmla="*/ 642771 h 2581075"/>
                  <a:gd name="connsiteX60" fmla="*/ 865909 w 3080642"/>
                  <a:gd name="connsiteY60" fmla="*/ 582823 h 2581075"/>
                  <a:gd name="connsiteX61" fmla="*/ 829274 w 3080642"/>
                  <a:gd name="connsiteY61" fmla="*/ 582823 h 2581075"/>
                  <a:gd name="connsiteX62" fmla="*/ 829274 w 3080642"/>
                  <a:gd name="connsiteY62" fmla="*/ 532867 h 2581075"/>
                  <a:gd name="connsiteX63" fmla="*/ 799301 w 3080642"/>
                  <a:gd name="connsiteY63" fmla="*/ 532867 h 2581075"/>
                  <a:gd name="connsiteX64" fmla="*/ 799301 w 3080642"/>
                  <a:gd name="connsiteY64" fmla="*/ 479581 h 2581075"/>
                  <a:gd name="connsiteX65" fmla="*/ 765997 w 3080642"/>
                  <a:gd name="connsiteY65" fmla="*/ 479581 h 2581075"/>
                  <a:gd name="connsiteX66" fmla="*/ 765997 w 3080642"/>
                  <a:gd name="connsiteY66" fmla="*/ 369677 h 2581075"/>
                  <a:gd name="connsiteX67" fmla="*/ 746014 w 3080642"/>
                  <a:gd name="connsiteY67" fmla="*/ 369677 h 2581075"/>
                  <a:gd name="connsiteX68" fmla="*/ 746014 w 3080642"/>
                  <a:gd name="connsiteY68" fmla="*/ 279755 h 2581075"/>
                  <a:gd name="connsiteX69" fmla="*/ 726032 w 3080642"/>
                  <a:gd name="connsiteY69" fmla="*/ 279755 h 2581075"/>
                  <a:gd name="connsiteX70" fmla="*/ 726032 w 3080642"/>
                  <a:gd name="connsiteY70" fmla="*/ 199825 h 2581075"/>
                  <a:gd name="connsiteX71" fmla="*/ 619458 w 3080642"/>
                  <a:gd name="connsiteY71" fmla="*/ 199825 h 2581075"/>
                  <a:gd name="connsiteX72" fmla="*/ 619458 w 3080642"/>
                  <a:gd name="connsiteY72" fmla="*/ 156530 h 2581075"/>
                  <a:gd name="connsiteX73" fmla="*/ 596145 w 3080642"/>
                  <a:gd name="connsiteY73" fmla="*/ 156530 h 2581075"/>
                  <a:gd name="connsiteX74" fmla="*/ 596145 w 3080642"/>
                  <a:gd name="connsiteY74" fmla="*/ 96583 h 2581075"/>
                  <a:gd name="connsiteX75" fmla="*/ 409642 w 3080642"/>
                  <a:gd name="connsiteY75" fmla="*/ 96583 h 2581075"/>
                  <a:gd name="connsiteX76" fmla="*/ 409642 w 3080642"/>
                  <a:gd name="connsiteY76" fmla="*/ 43295 h 2581075"/>
                  <a:gd name="connsiteX77" fmla="*/ 253112 w 3080642"/>
                  <a:gd name="connsiteY77" fmla="*/ 43295 h 2581075"/>
                  <a:gd name="connsiteX78" fmla="*/ 253112 w 3080642"/>
                  <a:gd name="connsiteY78" fmla="*/ 0 h 2581075"/>
                  <a:gd name="connsiteX79" fmla="*/ 0 w 3080642"/>
                  <a:gd name="connsiteY79" fmla="*/ 0 h 25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080642" h="2581075">
                    <a:moveTo>
                      <a:pt x="3080642" y="2581075"/>
                    </a:moveTo>
                    <a:lnTo>
                      <a:pt x="2867492" y="2581075"/>
                    </a:lnTo>
                    <a:lnTo>
                      <a:pt x="2867492" y="2511133"/>
                    </a:lnTo>
                    <a:lnTo>
                      <a:pt x="2667667" y="2511133"/>
                    </a:lnTo>
                    <a:lnTo>
                      <a:pt x="2667667" y="2464508"/>
                    </a:lnTo>
                    <a:lnTo>
                      <a:pt x="2537784" y="2464508"/>
                    </a:lnTo>
                    <a:lnTo>
                      <a:pt x="2537784" y="2411225"/>
                    </a:lnTo>
                    <a:lnTo>
                      <a:pt x="2108159" y="2411225"/>
                    </a:lnTo>
                    <a:lnTo>
                      <a:pt x="2108159" y="2347941"/>
                    </a:lnTo>
                    <a:lnTo>
                      <a:pt x="1841725" y="2347941"/>
                    </a:lnTo>
                    <a:lnTo>
                      <a:pt x="1841725" y="2301316"/>
                    </a:lnTo>
                    <a:lnTo>
                      <a:pt x="1708509" y="2301316"/>
                    </a:lnTo>
                    <a:lnTo>
                      <a:pt x="1708509" y="2244700"/>
                    </a:lnTo>
                    <a:lnTo>
                      <a:pt x="1681858" y="2244700"/>
                    </a:lnTo>
                    <a:lnTo>
                      <a:pt x="1681858" y="2184759"/>
                    </a:lnTo>
                    <a:lnTo>
                      <a:pt x="1631909" y="2184759"/>
                    </a:lnTo>
                    <a:lnTo>
                      <a:pt x="1631909" y="2118151"/>
                    </a:lnTo>
                    <a:lnTo>
                      <a:pt x="1478709" y="2118151"/>
                    </a:lnTo>
                    <a:lnTo>
                      <a:pt x="1478709" y="2064858"/>
                    </a:lnTo>
                    <a:lnTo>
                      <a:pt x="1442076" y="2064858"/>
                    </a:lnTo>
                    <a:lnTo>
                      <a:pt x="1442076" y="2004908"/>
                    </a:lnTo>
                    <a:lnTo>
                      <a:pt x="1398775" y="2004908"/>
                    </a:lnTo>
                    <a:lnTo>
                      <a:pt x="1398775" y="1895008"/>
                    </a:lnTo>
                    <a:lnTo>
                      <a:pt x="1385459" y="1895008"/>
                    </a:lnTo>
                    <a:lnTo>
                      <a:pt x="1385459" y="1838392"/>
                    </a:lnTo>
                    <a:lnTo>
                      <a:pt x="1322175" y="1838392"/>
                    </a:lnTo>
                    <a:lnTo>
                      <a:pt x="1322175" y="1718501"/>
                    </a:lnTo>
                    <a:lnTo>
                      <a:pt x="1312183" y="1718501"/>
                    </a:lnTo>
                    <a:lnTo>
                      <a:pt x="1312183" y="1625241"/>
                    </a:lnTo>
                    <a:lnTo>
                      <a:pt x="1295533" y="1625241"/>
                    </a:lnTo>
                    <a:lnTo>
                      <a:pt x="1295533" y="1558633"/>
                    </a:lnTo>
                    <a:lnTo>
                      <a:pt x="1222267" y="1558633"/>
                    </a:lnTo>
                    <a:lnTo>
                      <a:pt x="1222267" y="1512008"/>
                    </a:lnTo>
                    <a:lnTo>
                      <a:pt x="1178966" y="1512008"/>
                    </a:lnTo>
                    <a:lnTo>
                      <a:pt x="1178966" y="1452067"/>
                    </a:lnTo>
                    <a:lnTo>
                      <a:pt x="1135675" y="1452067"/>
                    </a:lnTo>
                    <a:lnTo>
                      <a:pt x="1135675" y="1378791"/>
                    </a:lnTo>
                    <a:lnTo>
                      <a:pt x="1115692" y="1378791"/>
                    </a:lnTo>
                    <a:lnTo>
                      <a:pt x="1115692" y="1258900"/>
                    </a:lnTo>
                    <a:lnTo>
                      <a:pt x="1109034" y="1258900"/>
                    </a:lnTo>
                    <a:lnTo>
                      <a:pt x="1109034" y="1228925"/>
                    </a:lnTo>
                    <a:lnTo>
                      <a:pt x="1082383" y="1228925"/>
                    </a:lnTo>
                    <a:lnTo>
                      <a:pt x="1082383" y="1175642"/>
                    </a:lnTo>
                    <a:lnTo>
                      <a:pt x="1055742" y="1175642"/>
                    </a:lnTo>
                    <a:lnTo>
                      <a:pt x="1055742" y="1132342"/>
                    </a:lnTo>
                    <a:lnTo>
                      <a:pt x="1045750" y="1132342"/>
                    </a:lnTo>
                    <a:lnTo>
                      <a:pt x="1045750" y="1072391"/>
                    </a:lnTo>
                    <a:lnTo>
                      <a:pt x="979141" y="1072391"/>
                    </a:lnTo>
                    <a:lnTo>
                      <a:pt x="979141" y="959158"/>
                    </a:lnTo>
                    <a:lnTo>
                      <a:pt x="959158" y="959158"/>
                    </a:lnTo>
                    <a:lnTo>
                      <a:pt x="959158" y="899213"/>
                    </a:lnTo>
                    <a:lnTo>
                      <a:pt x="945839" y="899213"/>
                    </a:lnTo>
                    <a:lnTo>
                      <a:pt x="945839" y="852588"/>
                    </a:lnTo>
                    <a:lnTo>
                      <a:pt x="932518" y="852588"/>
                    </a:lnTo>
                    <a:lnTo>
                      <a:pt x="932518" y="799301"/>
                    </a:lnTo>
                    <a:lnTo>
                      <a:pt x="915865" y="799301"/>
                    </a:lnTo>
                    <a:lnTo>
                      <a:pt x="915865" y="742683"/>
                    </a:lnTo>
                    <a:lnTo>
                      <a:pt x="895883" y="742683"/>
                    </a:lnTo>
                    <a:lnTo>
                      <a:pt x="895883" y="642771"/>
                    </a:lnTo>
                    <a:lnTo>
                      <a:pt x="865909" y="642771"/>
                    </a:lnTo>
                    <a:lnTo>
                      <a:pt x="865909" y="582823"/>
                    </a:lnTo>
                    <a:lnTo>
                      <a:pt x="829274" y="582823"/>
                    </a:lnTo>
                    <a:lnTo>
                      <a:pt x="829274" y="532867"/>
                    </a:lnTo>
                    <a:lnTo>
                      <a:pt x="799301" y="532867"/>
                    </a:lnTo>
                    <a:lnTo>
                      <a:pt x="799301" y="479581"/>
                    </a:lnTo>
                    <a:lnTo>
                      <a:pt x="765997" y="479581"/>
                    </a:lnTo>
                    <a:lnTo>
                      <a:pt x="765997" y="369677"/>
                    </a:lnTo>
                    <a:lnTo>
                      <a:pt x="746014" y="369677"/>
                    </a:lnTo>
                    <a:lnTo>
                      <a:pt x="746014" y="279755"/>
                    </a:lnTo>
                    <a:lnTo>
                      <a:pt x="726032" y="279755"/>
                    </a:lnTo>
                    <a:lnTo>
                      <a:pt x="726032" y="199825"/>
                    </a:lnTo>
                    <a:lnTo>
                      <a:pt x="619458" y="199825"/>
                    </a:lnTo>
                    <a:lnTo>
                      <a:pt x="619458" y="156530"/>
                    </a:lnTo>
                    <a:lnTo>
                      <a:pt x="596145" y="156530"/>
                    </a:lnTo>
                    <a:lnTo>
                      <a:pt x="596145" y="96583"/>
                    </a:lnTo>
                    <a:lnTo>
                      <a:pt x="409642" y="96583"/>
                    </a:lnTo>
                    <a:lnTo>
                      <a:pt x="409642" y="43295"/>
                    </a:lnTo>
                    <a:lnTo>
                      <a:pt x="253112" y="43295"/>
                    </a:lnTo>
                    <a:lnTo>
                      <a:pt x="253112" y="0"/>
                    </a:lnTo>
                    <a:lnTo>
                      <a:pt x="0" y="0"/>
                    </a:lnTo>
                  </a:path>
                </a:pathLst>
              </a:custGeom>
              <a:noFill/>
              <a:ln w="19050" cap="flat">
                <a:solidFill>
                  <a:schemeClr val="accent4"/>
                </a:solidFill>
                <a:prstDash val="solid"/>
                <a:miter/>
              </a:ln>
            </p:spPr>
            <p:txBody>
              <a:bodyPr rtlCol="0" anchor="ctr"/>
              <a:lstStyle/>
              <a:p>
                <a:endParaRPr lang="en-GB" sz="1600"/>
              </a:p>
            </p:txBody>
          </p:sp>
          <p:sp>
            <p:nvSpPr>
              <p:cNvPr id="96" name="Freeform: Shape 289">
                <a:extLst>
                  <a:ext uri="{FF2B5EF4-FFF2-40B4-BE49-F238E27FC236}">
                    <a16:creationId xmlns:a16="http://schemas.microsoft.com/office/drawing/2014/main" id="{490ECAF9-7ECA-6519-39F5-0D90FB0C382D}"/>
                  </a:ext>
                </a:extLst>
              </p:cNvPr>
              <p:cNvSpPr/>
              <p:nvPr/>
            </p:nvSpPr>
            <p:spPr>
              <a:xfrm>
                <a:off x="5812744" y="364027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4"/>
                </a:solidFill>
                <a:prstDash val="solid"/>
                <a:miter/>
              </a:ln>
            </p:spPr>
            <p:txBody>
              <a:bodyPr rtlCol="0" anchor="ctr"/>
              <a:lstStyle/>
              <a:p>
                <a:endParaRPr lang="en-GB" sz="1600"/>
              </a:p>
            </p:txBody>
          </p:sp>
          <p:sp>
            <p:nvSpPr>
              <p:cNvPr id="97" name="Freeform: Shape 290">
                <a:extLst>
                  <a:ext uri="{FF2B5EF4-FFF2-40B4-BE49-F238E27FC236}">
                    <a16:creationId xmlns:a16="http://schemas.microsoft.com/office/drawing/2014/main" id="{016D1DFD-582D-52F4-1FBA-7948F9FCA79E}"/>
                  </a:ext>
                </a:extLst>
              </p:cNvPr>
              <p:cNvSpPr/>
              <p:nvPr/>
            </p:nvSpPr>
            <p:spPr>
              <a:xfrm>
                <a:off x="7546304" y="46499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4"/>
                </a:solidFill>
                <a:prstDash val="solid"/>
                <a:miter/>
              </a:ln>
            </p:spPr>
            <p:txBody>
              <a:bodyPr rtlCol="0" anchor="ctr"/>
              <a:lstStyle/>
              <a:p>
                <a:endParaRPr lang="en-GB" sz="1600"/>
              </a:p>
            </p:txBody>
          </p:sp>
        </p:grpSp>
        <p:sp>
          <p:nvSpPr>
            <p:cNvPr id="94" name="Graphic 293">
              <a:extLst>
                <a:ext uri="{FF2B5EF4-FFF2-40B4-BE49-F238E27FC236}">
                  <a16:creationId xmlns:a16="http://schemas.microsoft.com/office/drawing/2014/main" id="{915E6F3D-D01C-40CC-2157-46C64F2E92FB}"/>
                </a:ext>
              </a:extLst>
            </p:cNvPr>
            <p:cNvSpPr/>
            <p:nvPr/>
          </p:nvSpPr>
          <p:spPr>
            <a:xfrm>
              <a:off x="5277614" y="2293040"/>
              <a:ext cx="2664000" cy="2288900"/>
            </a:xfrm>
            <a:custGeom>
              <a:avLst/>
              <a:gdLst>
                <a:gd name="connsiteX0" fmla="*/ 3090215 w 3090214"/>
                <a:gd name="connsiteY0" fmla="*/ 2871026 h 2876445"/>
                <a:gd name="connsiteX1" fmla="*/ 3071270 w 3090214"/>
                <a:gd name="connsiteY1" fmla="*/ 2871026 h 2876445"/>
                <a:gd name="connsiteX2" fmla="*/ 3071270 w 3090214"/>
                <a:gd name="connsiteY2" fmla="*/ 2876445 h 2876445"/>
                <a:gd name="connsiteX3" fmla="*/ 2297363 w 3090214"/>
                <a:gd name="connsiteY3" fmla="*/ 2876445 h 2876445"/>
                <a:gd name="connsiteX4" fmla="*/ 2297363 w 3090214"/>
                <a:gd name="connsiteY4" fmla="*/ 2841260 h 2876445"/>
                <a:gd name="connsiteX5" fmla="*/ 2259483 w 3090214"/>
                <a:gd name="connsiteY5" fmla="*/ 2841260 h 2876445"/>
                <a:gd name="connsiteX6" fmla="*/ 2259483 w 3090214"/>
                <a:gd name="connsiteY6" fmla="*/ 2806084 h 2876445"/>
                <a:gd name="connsiteX7" fmla="*/ 2061944 w 3090214"/>
                <a:gd name="connsiteY7" fmla="*/ 2806084 h 2876445"/>
                <a:gd name="connsiteX8" fmla="*/ 2061944 w 3090214"/>
                <a:gd name="connsiteY8" fmla="*/ 2776318 h 2876445"/>
                <a:gd name="connsiteX9" fmla="*/ 1994297 w 3090214"/>
                <a:gd name="connsiteY9" fmla="*/ 2776318 h 2876445"/>
                <a:gd name="connsiteX10" fmla="*/ 1994297 w 3090214"/>
                <a:gd name="connsiteY10" fmla="*/ 2749258 h 2876445"/>
                <a:gd name="connsiteX11" fmla="*/ 1948291 w 3090214"/>
                <a:gd name="connsiteY11" fmla="*/ 2749258 h 2876445"/>
                <a:gd name="connsiteX12" fmla="*/ 1948291 w 3090214"/>
                <a:gd name="connsiteY12" fmla="*/ 2705967 h 2876445"/>
                <a:gd name="connsiteX13" fmla="*/ 1921240 w 3090214"/>
                <a:gd name="connsiteY13" fmla="*/ 2705967 h 2876445"/>
                <a:gd name="connsiteX14" fmla="*/ 1921240 w 3090214"/>
                <a:gd name="connsiteY14" fmla="*/ 2649141 h 2876445"/>
                <a:gd name="connsiteX15" fmla="*/ 1902295 w 3090214"/>
                <a:gd name="connsiteY15" fmla="*/ 2649141 h 2876445"/>
                <a:gd name="connsiteX16" fmla="*/ 1902295 w 3090214"/>
                <a:gd name="connsiteY16" fmla="*/ 2608555 h 2876445"/>
                <a:gd name="connsiteX17" fmla="*/ 1850879 w 3090214"/>
                <a:gd name="connsiteY17" fmla="*/ 2608555 h 2876445"/>
                <a:gd name="connsiteX18" fmla="*/ 1850879 w 3090214"/>
                <a:gd name="connsiteY18" fmla="*/ 2573370 h 2876445"/>
                <a:gd name="connsiteX19" fmla="*/ 1804883 w 3090214"/>
                <a:gd name="connsiteY19" fmla="*/ 2573370 h 2876445"/>
                <a:gd name="connsiteX20" fmla="*/ 1804883 w 3090214"/>
                <a:gd name="connsiteY20" fmla="*/ 2538193 h 2876445"/>
                <a:gd name="connsiteX21" fmla="*/ 1596523 w 3090214"/>
                <a:gd name="connsiteY21" fmla="*/ 2538193 h 2876445"/>
                <a:gd name="connsiteX22" fmla="*/ 1596523 w 3090214"/>
                <a:gd name="connsiteY22" fmla="*/ 2505723 h 2876445"/>
                <a:gd name="connsiteX23" fmla="*/ 1555928 w 3090214"/>
                <a:gd name="connsiteY23" fmla="*/ 2505723 h 2876445"/>
                <a:gd name="connsiteX24" fmla="*/ 1555928 w 3090214"/>
                <a:gd name="connsiteY24" fmla="*/ 2475957 h 2876445"/>
                <a:gd name="connsiteX25" fmla="*/ 1531572 w 3090214"/>
                <a:gd name="connsiteY25" fmla="*/ 2475957 h 2876445"/>
                <a:gd name="connsiteX26" fmla="*/ 1531572 w 3090214"/>
                <a:gd name="connsiteY26" fmla="*/ 2427256 h 2876445"/>
                <a:gd name="connsiteX27" fmla="*/ 1463926 w 3090214"/>
                <a:gd name="connsiteY27" fmla="*/ 2427256 h 2876445"/>
                <a:gd name="connsiteX28" fmla="*/ 1463926 w 3090214"/>
                <a:gd name="connsiteY28" fmla="*/ 2370430 h 2876445"/>
                <a:gd name="connsiteX29" fmla="*/ 1382744 w 3090214"/>
                <a:gd name="connsiteY29" fmla="*/ 2370430 h 2876445"/>
                <a:gd name="connsiteX30" fmla="*/ 1382744 w 3090214"/>
                <a:gd name="connsiteY30" fmla="*/ 2337959 h 2876445"/>
                <a:gd name="connsiteX31" fmla="*/ 1296162 w 3090214"/>
                <a:gd name="connsiteY31" fmla="*/ 2337959 h 2876445"/>
                <a:gd name="connsiteX32" fmla="*/ 1296162 w 3090214"/>
                <a:gd name="connsiteY32" fmla="*/ 2302774 h 2876445"/>
                <a:gd name="connsiteX33" fmla="*/ 1144619 w 3090214"/>
                <a:gd name="connsiteY33" fmla="*/ 2302774 h 2876445"/>
                <a:gd name="connsiteX34" fmla="*/ 1144619 w 3090214"/>
                <a:gd name="connsiteY34" fmla="*/ 2237832 h 2876445"/>
                <a:gd name="connsiteX35" fmla="*/ 1087803 w 3090214"/>
                <a:gd name="connsiteY35" fmla="*/ 2237832 h 2876445"/>
                <a:gd name="connsiteX36" fmla="*/ 1087803 w 3090214"/>
                <a:gd name="connsiteY36" fmla="*/ 2181006 h 2876445"/>
                <a:gd name="connsiteX37" fmla="*/ 1074268 w 3090214"/>
                <a:gd name="connsiteY37" fmla="*/ 2181006 h 2876445"/>
                <a:gd name="connsiteX38" fmla="*/ 1074268 w 3090214"/>
                <a:gd name="connsiteY38" fmla="*/ 2129600 h 2876445"/>
                <a:gd name="connsiteX39" fmla="*/ 990381 w 3090214"/>
                <a:gd name="connsiteY39" fmla="*/ 2129600 h 2876445"/>
                <a:gd name="connsiteX40" fmla="*/ 990381 w 3090214"/>
                <a:gd name="connsiteY40" fmla="*/ 2075478 h 2876445"/>
                <a:gd name="connsiteX41" fmla="*/ 963320 w 3090214"/>
                <a:gd name="connsiteY41" fmla="*/ 2075478 h 2876445"/>
                <a:gd name="connsiteX42" fmla="*/ 963320 w 3090214"/>
                <a:gd name="connsiteY42" fmla="*/ 2037588 h 2876445"/>
                <a:gd name="connsiteX43" fmla="*/ 947088 w 3090214"/>
                <a:gd name="connsiteY43" fmla="*/ 2037588 h 2876445"/>
                <a:gd name="connsiteX44" fmla="*/ 947088 w 3090214"/>
                <a:gd name="connsiteY44" fmla="*/ 1994297 h 2876445"/>
                <a:gd name="connsiteX45" fmla="*/ 906498 w 3090214"/>
                <a:gd name="connsiteY45" fmla="*/ 1994297 h 2876445"/>
                <a:gd name="connsiteX46" fmla="*/ 906498 w 3090214"/>
                <a:gd name="connsiteY46" fmla="*/ 1934766 h 2876445"/>
                <a:gd name="connsiteX47" fmla="*/ 830731 w 3090214"/>
                <a:gd name="connsiteY47" fmla="*/ 1934766 h 2876445"/>
                <a:gd name="connsiteX48" fmla="*/ 830731 w 3090214"/>
                <a:gd name="connsiteY48" fmla="*/ 1842764 h 2876445"/>
                <a:gd name="connsiteX49" fmla="*/ 809084 w 3090214"/>
                <a:gd name="connsiteY49" fmla="*/ 1842764 h 2876445"/>
                <a:gd name="connsiteX50" fmla="*/ 809084 w 3090214"/>
                <a:gd name="connsiteY50" fmla="*/ 1796758 h 2876445"/>
                <a:gd name="connsiteX51" fmla="*/ 784730 w 3090214"/>
                <a:gd name="connsiteY51" fmla="*/ 1796758 h 2876445"/>
                <a:gd name="connsiteX52" fmla="*/ 784730 w 3090214"/>
                <a:gd name="connsiteY52" fmla="*/ 1723701 h 2876445"/>
                <a:gd name="connsiteX53" fmla="*/ 749553 w 3090214"/>
                <a:gd name="connsiteY53" fmla="*/ 1723701 h 2876445"/>
                <a:gd name="connsiteX54" fmla="*/ 749553 w 3090214"/>
                <a:gd name="connsiteY54" fmla="*/ 1631699 h 2876445"/>
                <a:gd name="connsiteX55" fmla="*/ 736022 w 3090214"/>
                <a:gd name="connsiteY55" fmla="*/ 1631699 h 2876445"/>
                <a:gd name="connsiteX56" fmla="*/ 736022 w 3090214"/>
                <a:gd name="connsiteY56" fmla="*/ 1539697 h 2876445"/>
                <a:gd name="connsiteX57" fmla="*/ 717081 w 3090214"/>
                <a:gd name="connsiteY57" fmla="*/ 1539697 h 2876445"/>
                <a:gd name="connsiteX58" fmla="*/ 717081 w 3090214"/>
                <a:gd name="connsiteY58" fmla="*/ 1482871 h 2876445"/>
                <a:gd name="connsiteX59" fmla="*/ 684609 w 3090214"/>
                <a:gd name="connsiteY59" fmla="*/ 1482871 h 2876445"/>
                <a:gd name="connsiteX60" fmla="*/ 684609 w 3090214"/>
                <a:gd name="connsiteY60" fmla="*/ 1447695 h 2876445"/>
                <a:gd name="connsiteX61" fmla="*/ 627784 w 3090214"/>
                <a:gd name="connsiteY61" fmla="*/ 1447695 h 2876445"/>
                <a:gd name="connsiteX62" fmla="*/ 627784 w 3090214"/>
                <a:gd name="connsiteY62" fmla="*/ 1412510 h 2876445"/>
                <a:gd name="connsiteX63" fmla="*/ 606136 w 3090214"/>
                <a:gd name="connsiteY63" fmla="*/ 1412510 h 2876445"/>
                <a:gd name="connsiteX64" fmla="*/ 606136 w 3090214"/>
                <a:gd name="connsiteY64" fmla="*/ 1355693 h 2876445"/>
                <a:gd name="connsiteX65" fmla="*/ 576370 w 3090214"/>
                <a:gd name="connsiteY65" fmla="*/ 1355693 h 2876445"/>
                <a:gd name="connsiteX66" fmla="*/ 576370 w 3090214"/>
                <a:gd name="connsiteY66" fmla="*/ 1293447 h 2876445"/>
                <a:gd name="connsiteX67" fmla="*/ 552017 w 3090214"/>
                <a:gd name="connsiteY67" fmla="*/ 1293447 h 2876445"/>
                <a:gd name="connsiteX68" fmla="*/ 552017 w 3090214"/>
                <a:gd name="connsiteY68" fmla="*/ 1198740 h 2876445"/>
                <a:gd name="connsiteX69" fmla="*/ 538487 w 3090214"/>
                <a:gd name="connsiteY69" fmla="*/ 1198740 h 2876445"/>
                <a:gd name="connsiteX70" fmla="*/ 538487 w 3090214"/>
                <a:gd name="connsiteY70" fmla="*/ 1166270 h 2876445"/>
                <a:gd name="connsiteX71" fmla="*/ 514134 w 3090214"/>
                <a:gd name="connsiteY71" fmla="*/ 1166270 h 2876445"/>
                <a:gd name="connsiteX72" fmla="*/ 514134 w 3090214"/>
                <a:gd name="connsiteY72" fmla="*/ 1128389 h 2876445"/>
                <a:gd name="connsiteX73" fmla="*/ 481662 w 3090214"/>
                <a:gd name="connsiteY73" fmla="*/ 1128389 h 2876445"/>
                <a:gd name="connsiteX74" fmla="*/ 481662 w 3090214"/>
                <a:gd name="connsiteY74" fmla="*/ 1068857 h 2876445"/>
                <a:gd name="connsiteX75" fmla="*/ 454602 w 3090214"/>
                <a:gd name="connsiteY75" fmla="*/ 1068857 h 2876445"/>
                <a:gd name="connsiteX76" fmla="*/ 454602 w 3090214"/>
                <a:gd name="connsiteY76" fmla="*/ 1025557 h 2876445"/>
                <a:gd name="connsiteX77" fmla="*/ 424836 w 3090214"/>
                <a:gd name="connsiteY77" fmla="*/ 1025557 h 2876445"/>
                <a:gd name="connsiteX78" fmla="*/ 424836 w 3090214"/>
                <a:gd name="connsiteY78" fmla="*/ 976855 h 2876445"/>
                <a:gd name="connsiteX79" fmla="*/ 384247 w 3090214"/>
                <a:gd name="connsiteY79" fmla="*/ 976855 h 2876445"/>
                <a:gd name="connsiteX80" fmla="*/ 384247 w 3090214"/>
                <a:gd name="connsiteY80" fmla="*/ 941676 h 2876445"/>
                <a:gd name="connsiteX81" fmla="*/ 281420 w 3090214"/>
                <a:gd name="connsiteY81" fmla="*/ 941676 h 2876445"/>
                <a:gd name="connsiteX82" fmla="*/ 281420 w 3090214"/>
                <a:gd name="connsiteY82" fmla="*/ 906499 h 2876445"/>
                <a:gd name="connsiteX83" fmla="*/ 240831 w 3090214"/>
                <a:gd name="connsiteY83" fmla="*/ 906499 h 2876445"/>
                <a:gd name="connsiteX84" fmla="*/ 240831 w 3090214"/>
                <a:gd name="connsiteY84" fmla="*/ 846968 h 2876445"/>
                <a:gd name="connsiteX85" fmla="*/ 219183 w 3090214"/>
                <a:gd name="connsiteY85" fmla="*/ 846968 h 2876445"/>
                <a:gd name="connsiteX86" fmla="*/ 219183 w 3090214"/>
                <a:gd name="connsiteY86" fmla="*/ 746847 h 2876445"/>
                <a:gd name="connsiteX87" fmla="*/ 192123 w 3090214"/>
                <a:gd name="connsiteY87" fmla="*/ 746847 h 2876445"/>
                <a:gd name="connsiteX88" fmla="*/ 192123 w 3090214"/>
                <a:gd name="connsiteY88" fmla="*/ 462721 h 2876445"/>
                <a:gd name="connsiteX89" fmla="*/ 189418 w 3090214"/>
                <a:gd name="connsiteY89" fmla="*/ 462721 h 2876445"/>
                <a:gd name="connsiteX90" fmla="*/ 189418 w 3090214"/>
                <a:gd name="connsiteY90" fmla="*/ 403188 h 2876445"/>
                <a:gd name="connsiteX91" fmla="*/ 173182 w 3090214"/>
                <a:gd name="connsiteY91" fmla="*/ 403188 h 2876445"/>
                <a:gd name="connsiteX92" fmla="*/ 173182 w 3090214"/>
                <a:gd name="connsiteY92" fmla="*/ 308480 h 2876445"/>
                <a:gd name="connsiteX93" fmla="*/ 165063 w 3090214"/>
                <a:gd name="connsiteY93" fmla="*/ 308480 h 2876445"/>
                <a:gd name="connsiteX94" fmla="*/ 165063 w 3090214"/>
                <a:gd name="connsiteY94" fmla="*/ 78473 h 2876445"/>
                <a:gd name="connsiteX95" fmla="*/ 154240 w 3090214"/>
                <a:gd name="connsiteY95" fmla="*/ 78473 h 2876445"/>
                <a:gd name="connsiteX96" fmla="*/ 154240 w 3090214"/>
                <a:gd name="connsiteY96" fmla="*/ 37883 h 2876445"/>
                <a:gd name="connsiteX97" fmla="*/ 138004 w 3090214"/>
                <a:gd name="connsiteY97" fmla="*/ 37883 h 2876445"/>
                <a:gd name="connsiteX98" fmla="*/ 138004 w 3090214"/>
                <a:gd name="connsiteY98" fmla="*/ 0 h 2876445"/>
                <a:gd name="connsiteX99" fmla="*/ 0 w 3090214"/>
                <a:gd name="connsiteY99" fmla="*/ 0 h 2876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090214" h="2876445">
                  <a:moveTo>
                    <a:pt x="3090215" y="2871026"/>
                  </a:moveTo>
                  <a:lnTo>
                    <a:pt x="3071270" y="2871026"/>
                  </a:lnTo>
                  <a:lnTo>
                    <a:pt x="3071270" y="2876445"/>
                  </a:lnTo>
                  <a:lnTo>
                    <a:pt x="2297363" y="2876445"/>
                  </a:lnTo>
                  <a:lnTo>
                    <a:pt x="2297363" y="2841260"/>
                  </a:lnTo>
                  <a:lnTo>
                    <a:pt x="2259483" y="2841260"/>
                  </a:lnTo>
                  <a:lnTo>
                    <a:pt x="2259483" y="2806084"/>
                  </a:lnTo>
                  <a:lnTo>
                    <a:pt x="2061944" y="2806084"/>
                  </a:lnTo>
                  <a:lnTo>
                    <a:pt x="2061944" y="2776318"/>
                  </a:lnTo>
                  <a:lnTo>
                    <a:pt x="1994297" y="2776318"/>
                  </a:lnTo>
                  <a:lnTo>
                    <a:pt x="1994297" y="2749258"/>
                  </a:lnTo>
                  <a:lnTo>
                    <a:pt x="1948291" y="2749258"/>
                  </a:lnTo>
                  <a:lnTo>
                    <a:pt x="1948291" y="2705967"/>
                  </a:lnTo>
                  <a:lnTo>
                    <a:pt x="1921240" y="2705967"/>
                  </a:lnTo>
                  <a:lnTo>
                    <a:pt x="1921240" y="2649141"/>
                  </a:lnTo>
                  <a:lnTo>
                    <a:pt x="1902295" y="2649141"/>
                  </a:lnTo>
                  <a:lnTo>
                    <a:pt x="1902295" y="2608555"/>
                  </a:lnTo>
                  <a:lnTo>
                    <a:pt x="1850879" y="2608555"/>
                  </a:lnTo>
                  <a:lnTo>
                    <a:pt x="1850879" y="2573370"/>
                  </a:lnTo>
                  <a:lnTo>
                    <a:pt x="1804883" y="2573370"/>
                  </a:lnTo>
                  <a:lnTo>
                    <a:pt x="1804883" y="2538193"/>
                  </a:lnTo>
                  <a:lnTo>
                    <a:pt x="1596523" y="2538193"/>
                  </a:lnTo>
                  <a:lnTo>
                    <a:pt x="1596523" y="2505723"/>
                  </a:lnTo>
                  <a:lnTo>
                    <a:pt x="1555928" y="2505723"/>
                  </a:lnTo>
                  <a:lnTo>
                    <a:pt x="1555928" y="2475957"/>
                  </a:lnTo>
                  <a:lnTo>
                    <a:pt x="1531572" y="2475957"/>
                  </a:lnTo>
                  <a:lnTo>
                    <a:pt x="1531572" y="2427256"/>
                  </a:lnTo>
                  <a:lnTo>
                    <a:pt x="1463926" y="2427256"/>
                  </a:lnTo>
                  <a:lnTo>
                    <a:pt x="1463926" y="2370430"/>
                  </a:lnTo>
                  <a:lnTo>
                    <a:pt x="1382744" y="2370430"/>
                  </a:lnTo>
                  <a:lnTo>
                    <a:pt x="1382744" y="2337959"/>
                  </a:lnTo>
                  <a:lnTo>
                    <a:pt x="1296162" y="2337959"/>
                  </a:lnTo>
                  <a:lnTo>
                    <a:pt x="1296162" y="2302774"/>
                  </a:lnTo>
                  <a:lnTo>
                    <a:pt x="1144619" y="2302774"/>
                  </a:lnTo>
                  <a:lnTo>
                    <a:pt x="1144619" y="2237832"/>
                  </a:lnTo>
                  <a:lnTo>
                    <a:pt x="1087803" y="2237832"/>
                  </a:lnTo>
                  <a:lnTo>
                    <a:pt x="1087803" y="2181006"/>
                  </a:lnTo>
                  <a:lnTo>
                    <a:pt x="1074268" y="2181006"/>
                  </a:lnTo>
                  <a:lnTo>
                    <a:pt x="1074268" y="2129600"/>
                  </a:lnTo>
                  <a:lnTo>
                    <a:pt x="990381" y="2129600"/>
                  </a:lnTo>
                  <a:lnTo>
                    <a:pt x="990381" y="2075478"/>
                  </a:lnTo>
                  <a:lnTo>
                    <a:pt x="963320" y="2075478"/>
                  </a:lnTo>
                  <a:lnTo>
                    <a:pt x="963320" y="2037588"/>
                  </a:lnTo>
                  <a:lnTo>
                    <a:pt x="947088" y="2037588"/>
                  </a:lnTo>
                  <a:lnTo>
                    <a:pt x="947088" y="1994297"/>
                  </a:lnTo>
                  <a:lnTo>
                    <a:pt x="906498" y="1994297"/>
                  </a:lnTo>
                  <a:lnTo>
                    <a:pt x="906498" y="1934766"/>
                  </a:lnTo>
                  <a:lnTo>
                    <a:pt x="830731" y="1934766"/>
                  </a:lnTo>
                  <a:lnTo>
                    <a:pt x="830731" y="1842764"/>
                  </a:lnTo>
                  <a:lnTo>
                    <a:pt x="809084" y="1842764"/>
                  </a:lnTo>
                  <a:lnTo>
                    <a:pt x="809084" y="1796758"/>
                  </a:lnTo>
                  <a:lnTo>
                    <a:pt x="784730" y="1796758"/>
                  </a:lnTo>
                  <a:lnTo>
                    <a:pt x="784730" y="1723701"/>
                  </a:lnTo>
                  <a:lnTo>
                    <a:pt x="749553" y="1723701"/>
                  </a:lnTo>
                  <a:lnTo>
                    <a:pt x="749553" y="1631699"/>
                  </a:lnTo>
                  <a:lnTo>
                    <a:pt x="736022" y="1631699"/>
                  </a:lnTo>
                  <a:lnTo>
                    <a:pt x="736022" y="1539697"/>
                  </a:lnTo>
                  <a:lnTo>
                    <a:pt x="717081" y="1539697"/>
                  </a:lnTo>
                  <a:lnTo>
                    <a:pt x="717081" y="1482871"/>
                  </a:lnTo>
                  <a:lnTo>
                    <a:pt x="684609" y="1482871"/>
                  </a:lnTo>
                  <a:lnTo>
                    <a:pt x="684609" y="1447695"/>
                  </a:lnTo>
                  <a:lnTo>
                    <a:pt x="627784" y="1447695"/>
                  </a:lnTo>
                  <a:lnTo>
                    <a:pt x="627784" y="1412510"/>
                  </a:lnTo>
                  <a:lnTo>
                    <a:pt x="606136" y="1412510"/>
                  </a:lnTo>
                  <a:lnTo>
                    <a:pt x="606136" y="1355693"/>
                  </a:lnTo>
                  <a:lnTo>
                    <a:pt x="576370" y="1355693"/>
                  </a:lnTo>
                  <a:lnTo>
                    <a:pt x="576370" y="1293447"/>
                  </a:lnTo>
                  <a:lnTo>
                    <a:pt x="552017" y="1293447"/>
                  </a:lnTo>
                  <a:lnTo>
                    <a:pt x="552017" y="1198740"/>
                  </a:lnTo>
                  <a:lnTo>
                    <a:pt x="538487" y="1198740"/>
                  </a:lnTo>
                  <a:lnTo>
                    <a:pt x="538487" y="1166270"/>
                  </a:lnTo>
                  <a:lnTo>
                    <a:pt x="514134" y="1166270"/>
                  </a:lnTo>
                  <a:lnTo>
                    <a:pt x="514134" y="1128389"/>
                  </a:lnTo>
                  <a:lnTo>
                    <a:pt x="481662" y="1128389"/>
                  </a:lnTo>
                  <a:lnTo>
                    <a:pt x="481662" y="1068857"/>
                  </a:lnTo>
                  <a:lnTo>
                    <a:pt x="454602" y="1068857"/>
                  </a:lnTo>
                  <a:lnTo>
                    <a:pt x="454602" y="1025557"/>
                  </a:lnTo>
                  <a:lnTo>
                    <a:pt x="424836" y="1025557"/>
                  </a:lnTo>
                  <a:lnTo>
                    <a:pt x="424836" y="976855"/>
                  </a:lnTo>
                  <a:lnTo>
                    <a:pt x="384247" y="976855"/>
                  </a:lnTo>
                  <a:lnTo>
                    <a:pt x="384247" y="941676"/>
                  </a:lnTo>
                  <a:lnTo>
                    <a:pt x="281420" y="941676"/>
                  </a:lnTo>
                  <a:lnTo>
                    <a:pt x="281420" y="906499"/>
                  </a:lnTo>
                  <a:lnTo>
                    <a:pt x="240831" y="906499"/>
                  </a:lnTo>
                  <a:lnTo>
                    <a:pt x="240831" y="846968"/>
                  </a:lnTo>
                  <a:lnTo>
                    <a:pt x="219183" y="846968"/>
                  </a:lnTo>
                  <a:lnTo>
                    <a:pt x="219183" y="746847"/>
                  </a:lnTo>
                  <a:lnTo>
                    <a:pt x="192123" y="746847"/>
                  </a:lnTo>
                  <a:lnTo>
                    <a:pt x="192123" y="462721"/>
                  </a:lnTo>
                  <a:lnTo>
                    <a:pt x="189418" y="462721"/>
                  </a:lnTo>
                  <a:lnTo>
                    <a:pt x="189418" y="403188"/>
                  </a:lnTo>
                  <a:lnTo>
                    <a:pt x="173182" y="403188"/>
                  </a:lnTo>
                  <a:lnTo>
                    <a:pt x="173182" y="308480"/>
                  </a:lnTo>
                  <a:lnTo>
                    <a:pt x="165063" y="308480"/>
                  </a:lnTo>
                  <a:lnTo>
                    <a:pt x="165063" y="78473"/>
                  </a:lnTo>
                  <a:lnTo>
                    <a:pt x="154240" y="78473"/>
                  </a:lnTo>
                  <a:lnTo>
                    <a:pt x="154240" y="37883"/>
                  </a:lnTo>
                  <a:lnTo>
                    <a:pt x="138004" y="37883"/>
                  </a:lnTo>
                  <a:lnTo>
                    <a:pt x="138004" y="0"/>
                  </a:lnTo>
                  <a:lnTo>
                    <a:pt x="0" y="0"/>
                  </a:lnTo>
                </a:path>
              </a:pathLst>
            </a:custGeom>
            <a:noFill/>
            <a:ln w="19050" cap="flat">
              <a:solidFill>
                <a:srgbClr val="043882"/>
              </a:solidFill>
              <a:prstDash val="solid"/>
              <a:miter/>
            </a:ln>
          </p:spPr>
          <p:txBody>
            <a:bodyPr rtlCol="0" anchor="ctr"/>
            <a:lstStyle/>
            <a:p>
              <a:endParaRPr lang="en-GB" sz="1600"/>
            </a:p>
          </p:txBody>
        </p:sp>
      </p:grpSp>
      <p:sp>
        <p:nvSpPr>
          <p:cNvPr id="135" name="Freeform 21">
            <a:extLst>
              <a:ext uri="{FF2B5EF4-FFF2-40B4-BE49-F238E27FC236}">
                <a16:creationId xmlns:a16="http://schemas.microsoft.com/office/drawing/2014/main" id="{2BDBA02B-2A97-B776-9B34-CAF71077D90A}"/>
              </a:ext>
            </a:extLst>
          </p:cNvPr>
          <p:cNvSpPr>
            <a:spLocks/>
          </p:cNvSpPr>
          <p:nvPr/>
        </p:nvSpPr>
        <p:spPr bwMode="auto">
          <a:xfrm>
            <a:off x="8821409" y="2183264"/>
            <a:ext cx="293964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136" name="Group 135">
            <a:extLst>
              <a:ext uri="{FF2B5EF4-FFF2-40B4-BE49-F238E27FC236}">
                <a16:creationId xmlns:a16="http://schemas.microsoft.com/office/drawing/2014/main" id="{532029A4-D0EF-DA2E-AEF5-8FA05F0DA842}"/>
              </a:ext>
            </a:extLst>
          </p:cNvPr>
          <p:cNvGrpSpPr/>
          <p:nvPr/>
        </p:nvGrpSpPr>
        <p:grpSpPr>
          <a:xfrm>
            <a:off x="8084059" y="2141347"/>
            <a:ext cx="746835" cy="2654141"/>
            <a:chOff x="4218625" y="1244296"/>
            <a:chExt cx="746835" cy="2847703"/>
          </a:xfrm>
        </p:grpSpPr>
        <p:sp>
          <p:nvSpPr>
            <p:cNvPr id="137" name="Line 6">
              <a:extLst>
                <a:ext uri="{FF2B5EF4-FFF2-40B4-BE49-F238E27FC236}">
                  <a16:creationId xmlns:a16="http://schemas.microsoft.com/office/drawing/2014/main" id="{CF6837A0-E9AB-72CC-5DDF-E479EF3DE25A}"/>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38" name="Line 7">
              <a:extLst>
                <a:ext uri="{FF2B5EF4-FFF2-40B4-BE49-F238E27FC236}">
                  <a16:creationId xmlns:a16="http://schemas.microsoft.com/office/drawing/2014/main" id="{AE73D84B-72CD-FF4E-B467-6A41779F2CCF}"/>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39" name="Line 8">
              <a:extLst>
                <a:ext uri="{FF2B5EF4-FFF2-40B4-BE49-F238E27FC236}">
                  <a16:creationId xmlns:a16="http://schemas.microsoft.com/office/drawing/2014/main" id="{57030E99-8105-E0B7-901F-52E57CF8A78C}"/>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40" name="Line 9">
              <a:extLst>
                <a:ext uri="{FF2B5EF4-FFF2-40B4-BE49-F238E27FC236}">
                  <a16:creationId xmlns:a16="http://schemas.microsoft.com/office/drawing/2014/main" id="{53FA53BF-6D1F-1795-D831-9DBC214C37A5}"/>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41" name="Line 10">
              <a:extLst>
                <a:ext uri="{FF2B5EF4-FFF2-40B4-BE49-F238E27FC236}">
                  <a16:creationId xmlns:a16="http://schemas.microsoft.com/office/drawing/2014/main" id="{76B85686-4141-FB54-AA47-0F3B5A1AC2EA}"/>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42" name="Line 11">
              <a:extLst>
                <a:ext uri="{FF2B5EF4-FFF2-40B4-BE49-F238E27FC236}">
                  <a16:creationId xmlns:a16="http://schemas.microsoft.com/office/drawing/2014/main" id="{43D37A9B-6A60-5CE6-4433-1AF524159277}"/>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43" name="TextBox 142">
              <a:extLst>
                <a:ext uri="{FF2B5EF4-FFF2-40B4-BE49-F238E27FC236}">
                  <a16:creationId xmlns:a16="http://schemas.microsoft.com/office/drawing/2014/main" id="{631E6BBB-99B4-3039-259E-DB989E9A140A}"/>
                </a:ext>
              </a:extLst>
            </p:cNvPr>
            <p:cNvSpPr txBox="1"/>
            <p:nvPr/>
          </p:nvSpPr>
          <p:spPr>
            <a:xfrm rot="16200000">
              <a:off x="3849580" y="2557926"/>
              <a:ext cx="1015089"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latin typeface="Arial" panose="020B0604020202020204" pitchFamily="34" charset="0"/>
                  <a:ea typeface="MS Mincho"/>
                  <a:cs typeface="Arial" panose="020B0604020202020204" pitchFamily="34" charset="0"/>
                </a:rPr>
                <a:t>PFSの確率</a:t>
              </a:r>
            </a:p>
          </p:txBody>
        </p:sp>
        <p:sp>
          <p:nvSpPr>
            <p:cNvPr id="144" name="TextBox 143">
              <a:extLst>
                <a:ext uri="{FF2B5EF4-FFF2-40B4-BE49-F238E27FC236}">
                  <a16:creationId xmlns:a16="http://schemas.microsoft.com/office/drawing/2014/main" id="{48246935-409C-2109-E08F-DC9201E7443B}"/>
                </a:ext>
              </a:extLst>
            </p:cNvPr>
            <p:cNvSpPr txBox="1"/>
            <p:nvPr/>
          </p:nvSpPr>
          <p:spPr>
            <a:xfrm>
              <a:off x="4524167" y="1244296"/>
              <a:ext cx="397866" cy="29720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1.0</a:t>
              </a:r>
            </a:p>
          </p:txBody>
        </p:sp>
        <p:sp>
          <p:nvSpPr>
            <p:cNvPr id="145" name="TextBox 144">
              <a:extLst>
                <a:ext uri="{FF2B5EF4-FFF2-40B4-BE49-F238E27FC236}">
                  <a16:creationId xmlns:a16="http://schemas.microsoft.com/office/drawing/2014/main" id="{C638A4C6-621E-5DBE-9DFD-58A7BBE91AF0}"/>
                </a:ext>
              </a:extLst>
            </p:cNvPr>
            <p:cNvSpPr txBox="1"/>
            <p:nvPr/>
          </p:nvSpPr>
          <p:spPr>
            <a:xfrm>
              <a:off x="4524167" y="1768435"/>
              <a:ext cx="397866" cy="29720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0.8</a:t>
              </a:r>
            </a:p>
          </p:txBody>
        </p:sp>
        <p:sp>
          <p:nvSpPr>
            <p:cNvPr id="146" name="TextBox 145">
              <a:extLst>
                <a:ext uri="{FF2B5EF4-FFF2-40B4-BE49-F238E27FC236}">
                  <a16:creationId xmlns:a16="http://schemas.microsoft.com/office/drawing/2014/main" id="{F5BA705F-F1DC-AAA9-4D4C-9858079966DB}"/>
                </a:ext>
              </a:extLst>
            </p:cNvPr>
            <p:cNvSpPr txBox="1"/>
            <p:nvPr/>
          </p:nvSpPr>
          <p:spPr>
            <a:xfrm>
              <a:off x="4524167" y="2266966"/>
              <a:ext cx="397866" cy="29720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0.6</a:t>
              </a:r>
            </a:p>
          </p:txBody>
        </p:sp>
        <p:sp>
          <p:nvSpPr>
            <p:cNvPr id="147" name="TextBox 146">
              <a:extLst>
                <a:ext uri="{FF2B5EF4-FFF2-40B4-BE49-F238E27FC236}">
                  <a16:creationId xmlns:a16="http://schemas.microsoft.com/office/drawing/2014/main" id="{83CE0F9E-1C58-9ED6-D4C4-C18192502D6B}"/>
                </a:ext>
              </a:extLst>
            </p:cNvPr>
            <p:cNvSpPr txBox="1"/>
            <p:nvPr/>
          </p:nvSpPr>
          <p:spPr>
            <a:xfrm>
              <a:off x="4524167" y="2781620"/>
              <a:ext cx="397866" cy="29720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0.4</a:t>
              </a:r>
            </a:p>
          </p:txBody>
        </p:sp>
        <p:sp>
          <p:nvSpPr>
            <p:cNvPr id="148" name="TextBox 147">
              <a:extLst>
                <a:ext uri="{FF2B5EF4-FFF2-40B4-BE49-F238E27FC236}">
                  <a16:creationId xmlns:a16="http://schemas.microsoft.com/office/drawing/2014/main" id="{4F402D2E-2BD7-64F8-AF8F-E9B6A5F97651}"/>
                </a:ext>
              </a:extLst>
            </p:cNvPr>
            <p:cNvSpPr txBox="1"/>
            <p:nvPr/>
          </p:nvSpPr>
          <p:spPr>
            <a:xfrm>
              <a:off x="4524167" y="3285523"/>
              <a:ext cx="397866" cy="29720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0.2</a:t>
              </a:r>
            </a:p>
          </p:txBody>
        </p:sp>
        <p:sp>
          <p:nvSpPr>
            <p:cNvPr id="149" name="TextBox 148">
              <a:extLst>
                <a:ext uri="{FF2B5EF4-FFF2-40B4-BE49-F238E27FC236}">
                  <a16:creationId xmlns:a16="http://schemas.microsoft.com/office/drawing/2014/main" id="{093CC741-0FC6-1C16-C26F-DCAD4997C171}"/>
                </a:ext>
              </a:extLst>
            </p:cNvPr>
            <p:cNvSpPr txBox="1"/>
            <p:nvPr/>
          </p:nvSpPr>
          <p:spPr>
            <a:xfrm>
              <a:off x="4652415" y="3794799"/>
              <a:ext cx="269626" cy="297200"/>
            </a:xfrm>
            <a:prstGeom prst="rect">
              <a:avLst/>
            </a:prstGeom>
            <a:noFill/>
          </p:spPr>
          <p:txBody>
            <a:bodyPr wrap="none" rtlCol="0" anchor="ctr" anchorCtr="0">
              <a:spAutoFit/>
            </a:bodyPr>
            <a:lstStyle/>
            <a:p>
              <a:pPr algn="r"/>
              <a:r>
                <a:rPr lang="ja-JP" sz="1200">
                  <a:solidFill>
                    <a:srgbClr val="4D4D4D"/>
                  </a:solidFill>
                  <a:latin typeface="Arial" panose="020B0604020202020204" pitchFamily="34" charset="0"/>
                  <a:ea typeface="MS Mincho"/>
                  <a:cs typeface="Arial" panose="020B0604020202020204" pitchFamily="34" charset="0"/>
                </a:rPr>
                <a:t>0</a:t>
              </a:r>
            </a:p>
          </p:txBody>
        </p:sp>
      </p:grpSp>
      <p:grpSp>
        <p:nvGrpSpPr>
          <p:cNvPr id="150" name="Group 149">
            <a:extLst>
              <a:ext uri="{FF2B5EF4-FFF2-40B4-BE49-F238E27FC236}">
                <a16:creationId xmlns:a16="http://schemas.microsoft.com/office/drawing/2014/main" id="{9F9CC0BD-3E76-EC9B-4D71-5E8E3D327C6A}"/>
              </a:ext>
            </a:extLst>
          </p:cNvPr>
          <p:cNvGrpSpPr/>
          <p:nvPr/>
        </p:nvGrpSpPr>
        <p:grpSpPr>
          <a:xfrm>
            <a:off x="8840110" y="4775093"/>
            <a:ext cx="2936967" cy="329369"/>
            <a:chOff x="1505851" y="5303149"/>
            <a:chExt cx="2015534" cy="329369"/>
          </a:xfrm>
        </p:grpSpPr>
        <p:sp>
          <p:nvSpPr>
            <p:cNvPr id="151" name="Line 21">
              <a:extLst>
                <a:ext uri="{FF2B5EF4-FFF2-40B4-BE49-F238E27FC236}">
                  <a16:creationId xmlns:a16="http://schemas.microsoft.com/office/drawing/2014/main" id="{10A3320D-1666-3E52-232B-A3A2344E4F0D}"/>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C085FCBE-CA04-31F2-ED0E-9B1A9BA7149A}"/>
                </a:ext>
              </a:extLst>
            </p:cNvPr>
            <p:cNvSpPr txBox="1"/>
            <p:nvPr/>
          </p:nvSpPr>
          <p:spPr>
            <a:xfrm>
              <a:off x="3354883" y="5375149"/>
              <a:ext cx="16650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30</a:t>
              </a:r>
            </a:p>
          </p:txBody>
        </p:sp>
        <p:sp>
          <p:nvSpPr>
            <p:cNvPr id="153" name="Line 21">
              <a:extLst>
                <a:ext uri="{FF2B5EF4-FFF2-40B4-BE49-F238E27FC236}">
                  <a16:creationId xmlns:a16="http://schemas.microsoft.com/office/drawing/2014/main" id="{155E10F0-D60F-29AD-BC64-DA3F8597CF06}"/>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9431BB31-DCBC-541F-9CAA-3089B0449EE2}"/>
                </a:ext>
              </a:extLst>
            </p:cNvPr>
            <p:cNvSpPr txBox="1"/>
            <p:nvPr/>
          </p:nvSpPr>
          <p:spPr>
            <a:xfrm>
              <a:off x="2979246" y="5375149"/>
              <a:ext cx="16650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24</a:t>
              </a:r>
            </a:p>
          </p:txBody>
        </p:sp>
        <p:sp>
          <p:nvSpPr>
            <p:cNvPr id="155" name="Line 21">
              <a:extLst>
                <a:ext uri="{FF2B5EF4-FFF2-40B4-BE49-F238E27FC236}">
                  <a16:creationId xmlns:a16="http://schemas.microsoft.com/office/drawing/2014/main" id="{644C17B4-22D6-23E7-8F61-1FA5685F246E}"/>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A0A8CE7C-B5D3-28E2-70D0-49A9A4E9D51E}"/>
                </a:ext>
              </a:extLst>
            </p:cNvPr>
            <p:cNvSpPr txBox="1"/>
            <p:nvPr/>
          </p:nvSpPr>
          <p:spPr>
            <a:xfrm>
              <a:off x="2603608" y="5375149"/>
              <a:ext cx="16650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18</a:t>
              </a:r>
            </a:p>
          </p:txBody>
        </p:sp>
        <p:sp>
          <p:nvSpPr>
            <p:cNvPr id="157" name="Line 21">
              <a:extLst>
                <a:ext uri="{FF2B5EF4-FFF2-40B4-BE49-F238E27FC236}">
                  <a16:creationId xmlns:a16="http://schemas.microsoft.com/office/drawing/2014/main" id="{8BE17943-C213-38C9-02EA-1B405D1B0303}"/>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8" name="TextBox 157">
              <a:extLst>
                <a:ext uri="{FF2B5EF4-FFF2-40B4-BE49-F238E27FC236}">
                  <a16:creationId xmlns:a16="http://schemas.microsoft.com/office/drawing/2014/main" id="{AE5D4C27-08C3-9857-01FE-E69257941873}"/>
                </a:ext>
              </a:extLst>
            </p:cNvPr>
            <p:cNvSpPr txBox="1"/>
            <p:nvPr/>
          </p:nvSpPr>
          <p:spPr>
            <a:xfrm>
              <a:off x="2227972" y="5375149"/>
              <a:ext cx="166502"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12</a:t>
              </a:r>
            </a:p>
          </p:txBody>
        </p:sp>
        <p:sp>
          <p:nvSpPr>
            <p:cNvPr id="159" name="Line 21">
              <a:extLst>
                <a:ext uri="{FF2B5EF4-FFF2-40B4-BE49-F238E27FC236}">
                  <a16:creationId xmlns:a16="http://schemas.microsoft.com/office/drawing/2014/main" id="{5D0A83EC-9907-7C98-C9F3-2FCE0DAF1F61}"/>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60" name="TextBox 159">
              <a:extLst>
                <a:ext uri="{FF2B5EF4-FFF2-40B4-BE49-F238E27FC236}">
                  <a16:creationId xmlns:a16="http://schemas.microsoft.com/office/drawing/2014/main" id="{17F9E505-FD0E-A568-F206-12A543F3A484}"/>
                </a:ext>
              </a:extLst>
            </p:cNvPr>
            <p:cNvSpPr txBox="1"/>
            <p:nvPr/>
          </p:nvSpPr>
          <p:spPr>
            <a:xfrm>
              <a:off x="1881487" y="5375149"/>
              <a:ext cx="108198"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6</a:t>
              </a:r>
            </a:p>
          </p:txBody>
        </p:sp>
        <p:sp>
          <p:nvSpPr>
            <p:cNvPr id="161" name="Line 21">
              <a:extLst>
                <a:ext uri="{FF2B5EF4-FFF2-40B4-BE49-F238E27FC236}">
                  <a16:creationId xmlns:a16="http://schemas.microsoft.com/office/drawing/2014/main" id="{B984CE4A-06D2-07CA-072F-874BFC3A1B34}"/>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62" name="TextBox 161">
              <a:extLst>
                <a:ext uri="{FF2B5EF4-FFF2-40B4-BE49-F238E27FC236}">
                  <a16:creationId xmlns:a16="http://schemas.microsoft.com/office/drawing/2014/main" id="{2006B04D-5F0C-328F-6D39-F3677CA135DA}"/>
                </a:ext>
              </a:extLst>
            </p:cNvPr>
            <p:cNvSpPr txBox="1"/>
            <p:nvPr/>
          </p:nvSpPr>
          <p:spPr>
            <a:xfrm>
              <a:off x="1505851" y="5375149"/>
              <a:ext cx="108198" cy="257369"/>
            </a:xfrm>
            <a:prstGeom prst="rect">
              <a:avLst/>
            </a:prstGeom>
            <a:noFill/>
          </p:spPr>
          <p:txBody>
            <a:bodyPr wrap="none" lIns="36000" tIns="36000" rIns="36000" bIns="36000" rtlCol="0" anchor="t" anchorCtr="0">
              <a:spAutoFit/>
            </a:bodyPr>
            <a:lstStyle/>
            <a:p>
              <a:pPr algn="ctr"/>
              <a:r>
                <a:rPr lang="ja-JP" sz="1200">
                  <a:solidFill>
                    <a:srgbClr val="4D4D4D"/>
                  </a:solidFill>
                  <a:latin typeface="Arial" panose="020B0604020202020204" pitchFamily="34" charset="0"/>
                  <a:ea typeface="MS Mincho"/>
                  <a:cs typeface="Arial" panose="020B0604020202020204" pitchFamily="34" charset="0"/>
                </a:rPr>
                <a:t>0</a:t>
              </a:r>
            </a:p>
          </p:txBody>
        </p:sp>
      </p:grpSp>
      <p:sp>
        <p:nvSpPr>
          <p:cNvPr id="163" name="TextBox 162">
            <a:extLst>
              <a:ext uri="{FF2B5EF4-FFF2-40B4-BE49-F238E27FC236}">
                <a16:creationId xmlns:a16="http://schemas.microsoft.com/office/drawing/2014/main" id="{4168414C-A783-096A-E41D-87D56AEA2290}"/>
              </a:ext>
            </a:extLst>
          </p:cNvPr>
          <p:cNvSpPr txBox="1"/>
          <p:nvPr/>
        </p:nvSpPr>
        <p:spPr>
          <a:xfrm>
            <a:off x="9843963" y="5045930"/>
            <a:ext cx="954107" cy="276999"/>
          </a:xfrm>
          <a:prstGeom prst="rect">
            <a:avLst/>
          </a:prstGeom>
          <a:noFill/>
        </p:spPr>
        <p:txBody>
          <a:bodyPr wrap="none" rtlCol="0">
            <a:spAutoFit/>
          </a:bodyPr>
          <a:lstStyle/>
          <a:p>
            <a:pPr algn="ctr" fontAlgn="base">
              <a:spcBef>
                <a:spcPct val="0"/>
              </a:spcBef>
              <a:spcAft>
                <a:spcPct val="0"/>
              </a:spcAft>
            </a:pPr>
            <a:r>
              <a:rPr lang="ja-JP" sz="1200">
                <a:solidFill>
                  <a:srgbClr val="4D4D4D"/>
                </a:solidFill>
                <a:latin typeface="Arial" panose="020B0604020202020204" pitchFamily="34" charset="0"/>
                <a:ea typeface="MS Mincho"/>
                <a:cs typeface="Arial" panose="020B0604020202020204" pitchFamily="34" charset="0"/>
              </a:rPr>
              <a:t>期間、月数</a:t>
            </a:r>
          </a:p>
        </p:txBody>
      </p:sp>
      <p:grpSp>
        <p:nvGrpSpPr>
          <p:cNvPr id="164" name="Group 163">
            <a:extLst>
              <a:ext uri="{FF2B5EF4-FFF2-40B4-BE49-F238E27FC236}">
                <a16:creationId xmlns:a16="http://schemas.microsoft.com/office/drawing/2014/main" id="{33BE9180-DA0A-B63E-CC75-6AC8CC163231}"/>
              </a:ext>
            </a:extLst>
          </p:cNvPr>
          <p:cNvGrpSpPr/>
          <p:nvPr/>
        </p:nvGrpSpPr>
        <p:grpSpPr>
          <a:xfrm>
            <a:off x="8797630" y="5290627"/>
            <a:ext cx="2988265" cy="442035"/>
            <a:chOff x="1387236" y="5594736"/>
            <a:chExt cx="2988265" cy="442035"/>
          </a:xfrm>
        </p:grpSpPr>
        <p:sp>
          <p:nvSpPr>
            <p:cNvPr id="165" name="TextBox 164">
              <a:extLst>
                <a:ext uri="{FF2B5EF4-FFF2-40B4-BE49-F238E27FC236}">
                  <a16:creationId xmlns:a16="http://schemas.microsoft.com/office/drawing/2014/main" id="{7F17239E-A68B-DE95-66E3-FFA88159057D}"/>
                </a:ext>
              </a:extLst>
            </p:cNvPr>
            <p:cNvSpPr txBox="1"/>
            <p:nvPr/>
          </p:nvSpPr>
          <p:spPr>
            <a:xfrm>
              <a:off x="4115246" y="5594736"/>
              <a:ext cx="260255" cy="442035"/>
            </a:xfrm>
            <a:prstGeom prst="rect">
              <a:avLst/>
            </a:prstGeom>
            <a:noFill/>
          </p:spPr>
          <p:txBody>
            <a:bodyPr wrap="none" lIns="36000" tIns="36000" rIns="36000" bIns="36000" rtlCol="0" anchor="t" anchorCtr="0">
              <a:spAutoFit/>
            </a:bodyPr>
            <a:lstStyle/>
            <a:p>
              <a:pPr algn="ctr"/>
              <a:r>
                <a:rPr lang="ja-JP" sz="1200">
                  <a:solidFill>
                    <a:srgbClr val="043882"/>
                  </a:solidFill>
                  <a:latin typeface="Arial" panose="020B0604020202020204" pitchFamily="34" charset="0"/>
                  <a:ea typeface="MS Mincho"/>
                  <a:cs typeface="Arial" panose="020B0604020202020204" pitchFamily="34" charset="0"/>
                </a:rPr>
                <a:t>3 </a:t>
              </a:r>
              <a:br>
                <a:rPr lang="ja-JP" sz="1200">
                  <a:solidFill>
                    <a:srgbClr val="043882"/>
                  </a:solidFill>
                  <a:latin typeface="Arial" panose="020B0604020202020204" pitchFamily="34" charset="0"/>
                  <a:ea typeface="MS Mincho"/>
                  <a:cs typeface="Arial" panose="020B0604020202020204" pitchFamily="34" charset="0"/>
                </a:rPr>
              </a:br>
              <a:r>
                <a:rPr lang="ja-JP" sz="1200">
                  <a:solidFill>
                    <a:srgbClr val="043882"/>
                  </a:solidFill>
                  <a:latin typeface="Arial" panose="020B0604020202020204" pitchFamily="34" charset="0"/>
                  <a:ea typeface="MS Mincho"/>
                  <a:cs typeface="Arial" panose="020B0604020202020204" pitchFamily="34" charset="0"/>
                </a:rPr>
                <a:t>(0)</a:t>
              </a:r>
            </a:p>
          </p:txBody>
        </p:sp>
        <p:sp>
          <p:nvSpPr>
            <p:cNvPr id="166" name="TextBox 165">
              <a:extLst>
                <a:ext uri="{FF2B5EF4-FFF2-40B4-BE49-F238E27FC236}">
                  <a16:creationId xmlns:a16="http://schemas.microsoft.com/office/drawing/2014/main" id="{A85DCDFA-FF5B-1122-E173-2BA58114E367}"/>
                </a:ext>
              </a:extLst>
            </p:cNvPr>
            <p:cNvSpPr txBox="1"/>
            <p:nvPr/>
          </p:nvSpPr>
          <p:spPr>
            <a:xfrm>
              <a:off x="3567880" y="5594736"/>
              <a:ext cx="260255" cy="442035"/>
            </a:xfrm>
            <a:prstGeom prst="rect">
              <a:avLst/>
            </a:prstGeom>
            <a:noFill/>
          </p:spPr>
          <p:txBody>
            <a:bodyPr wrap="none" lIns="36000" tIns="36000" rIns="36000" bIns="36000" rtlCol="0" anchor="t" anchorCtr="0">
              <a:spAutoFit/>
            </a:bodyPr>
            <a:lstStyle/>
            <a:p>
              <a:pPr algn="ctr"/>
              <a:r>
                <a:rPr lang="ja-JP" sz="1200">
                  <a:solidFill>
                    <a:srgbClr val="043882"/>
                  </a:solidFill>
                  <a:latin typeface="Arial" panose="020B0604020202020204" pitchFamily="34" charset="0"/>
                  <a:ea typeface="MS Mincho"/>
                  <a:cs typeface="Arial" panose="020B0604020202020204" pitchFamily="34" charset="0"/>
                </a:rPr>
                <a:t>5 </a:t>
              </a:r>
              <a:br>
                <a:rPr lang="ja-JP" sz="1200">
                  <a:solidFill>
                    <a:srgbClr val="043882"/>
                  </a:solidFill>
                  <a:latin typeface="Arial" panose="020B0604020202020204" pitchFamily="34" charset="0"/>
                  <a:ea typeface="MS Mincho"/>
                  <a:cs typeface="Arial" panose="020B0604020202020204" pitchFamily="34" charset="0"/>
                </a:rPr>
              </a:br>
              <a:r>
                <a:rPr lang="ja-JP" sz="1200">
                  <a:solidFill>
                    <a:srgbClr val="043882"/>
                  </a:solidFill>
                  <a:latin typeface="Arial" panose="020B0604020202020204" pitchFamily="34" charset="0"/>
                  <a:ea typeface="MS Mincho"/>
                  <a:cs typeface="Arial" panose="020B0604020202020204" pitchFamily="34" charset="0"/>
                </a:rPr>
                <a:t>(0)</a:t>
              </a:r>
            </a:p>
          </p:txBody>
        </p:sp>
        <p:sp>
          <p:nvSpPr>
            <p:cNvPr id="167" name="TextBox 166">
              <a:extLst>
                <a:ext uri="{FF2B5EF4-FFF2-40B4-BE49-F238E27FC236}">
                  <a16:creationId xmlns:a16="http://schemas.microsoft.com/office/drawing/2014/main" id="{94B174F7-0A7E-B3CB-1B59-20866A0B214A}"/>
                </a:ext>
              </a:extLst>
            </p:cNvPr>
            <p:cNvSpPr txBox="1"/>
            <p:nvPr/>
          </p:nvSpPr>
          <p:spPr>
            <a:xfrm>
              <a:off x="3013397" y="5594736"/>
              <a:ext cx="274490" cy="442035"/>
            </a:xfrm>
            <a:prstGeom prst="rect">
              <a:avLst/>
            </a:prstGeom>
            <a:noFill/>
          </p:spPr>
          <p:txBody>
            <a:bodyPr wrap="none" lIns="36000" tIns="36000" rIns="36000" bIns="36000" rtlCol="0" anchor="t" anchorCtr="0">
              <a:spAutoFit/>
            </a:bodyPr>
            <a:lstStyle/>
            <a:p>
              <a:pPr algn="ctr"/>
              <a:r>
                <a:rPr lang="ja-JP" sz="1200">
                  <a:solidFill>
                    <a:srgbClr val="043882"/>
                  </a:solidFill>
                  <a:latin typeface="Arial" panose="020B0604020202020204" pitchFamily="34" charset="0"/>
                  <a:ea typeface="MS Mincho"/>
                  <a:cs typeface="Arial" panose="020B0604020202020204" pitchFamily="34" charset="0"/>
                </a:rPr>
                <a:t>11 </a:t>
              </a:r>
              <a:br>
                <a:rPr lang="ja-JP" sz="1200">
                  <a:solidFill>
                    <a:srgbClr val="043882"/>
                  </a:solidFill>
                  <a:latin typeface="Arial" panose="020B0604020202020204" pitchFamily="34" charset="0"/>
                  <a:ea typeface="MS Mincho"/>
                  <a:cs typeface="Arial" panose="020B0604020202020204" pitchFamily="34" charset="0"/>
                </a:rPr>
              </a:br>
              <a:r>
                <a:rPr lang="ja-JP" sz="1200">
                  <a:solidFill>
                    <a:srgbClr val="043882"/>
                  </a:solidFill>
                  <a:latin typeface="Arial" panose="020B0604020202020204" pitchFamily="34" charset="0"/>
                  <a:ea typeface="MS Mincho"/>
                  <a:cs typeface="Arial" panose="020B0604020202020204" pitchFamily="34" charset="0"/>
                </a:rPr>
                <a:t>(0)</a:t>
              </a:r>
            </a:p>
          </p:txBody>
        </p:sp>
        <p:sp>
          <p:nvSpPr>
            <p:cNvPr id="168" name="TextBox 167">
              <a:extLst>
                <a:ext uri="{FF2B5EF4-FFF2-40B4-BE49-F238E27FC236}">
                  <a16:creationId xmlns:a16="http://schemas.microsoft.com/office/drawing/2014/main" id="{EA850F3F-15D6-5A14-B7C6-79E1B7C12CAA}"/>
                </a:ext>
              </a:extLst>
            </p:cNvPr>
            <p:cNvSpPr txBox="1"/>
            <p:nvPr/>
          </p:nvSpPr>
          <p:spPr>
            <a:xfrm>
              <a:off x="2460327" y="5594736"/>
              <a:ext cx="285902" cy="442035"/>
            </a:xfrm>
            <a:prstGeom prst="rect">
              <a:avLst/>
            </a:prstGeom>
            <a:noFill/>
          </p:spPr>
          <p:txBody>
            <a:bodyPr wrap="none" lIns="36000" tIns="36000" rIns="36000" bIns="36000" rtlCol="0" anchor="t" anchorCtr="0">
              <a:spAutoFit/>
            </a:bodyPr>
            <a:lstStyle/>
            <a:p>
              <a:pPr algn="ctr"/>
              <a:r>
                <a:rPr lang="ja-JP" sz="1200">
                  <a:solidFill>
                    <a:srgbClr val="043882"/>
                  </a:solidFill>
                  <a:latin typeface="Arial" panose="020B0604020202020204" pitchFamily="34" charset="0"/>
                  <a:ea typeface="MS Mincho"/>
                  <a:cs typeface="Arial" panose="020B0604020202020204" pitchFamily="34" charset="0"/>
                </a:rPr>
                <a:t>15 </a:t>
              </a:r>
              <a:br>
                <a:rPr lang="ja-JP" sz="1200">
                  <a:solidFill>
                    <a:srgbClr val="043882"/>
                  </a:solidFill>
                  <a:latin typeface="Arial" panose="020B0604020202020204" pitchFamily="34" charset="0"/>
                  <a:ea typeface="MS Mincho"/>
                  <a:cs typeface="Arial" panose="020B0604020202020204" pitchFamily="34" charset="0"/>
                </a:rPr>
              </a:br>
              <a:r>
                <a:rPr lang="ja-JP" sz="1200">
                  <a:solidFill>
                    <a:srgbClr val="043882"/>
                  </a:solidFill>
                  <a:latin typeface="Arial" panose="020B0604020202020204" pitchFamily="34" charset="0"/>
                  <a:ea typeface="MS Mincho"/>
                  <a:cs typeface="Arial" panose="020B0604020202020204" pitchFamily="34" charset="0"/>
                </a:rPr>
                <a:t>(0)</a:t>
              </a:r>
            </a:p>
          </p:txBody>
        </p:sp>
        <p:sp>
          <p:nvSpPr>
            <p:cNvPr id="169" name="TextBox 168">
              <a:extLst>
                <a:ext uri="{FF2B5EF4-FFF2-40B4-BE49-F238E27FC236}">
                  <a16:creationId xmlns:a16="http://schemas.microsoft.com/office/drawing/2014/main" id="{EFD1DE22-3CD4-D67E-6587-426BE194418F}"/>
                </a:ext>
              </a:extLst>
            </p:cNvPr>
            <p:cNvSpPr txBox="1"/>
            <p:nvPr/>
          </p:nvSpPr>
          <p:spPr>
            <a:xfrm>
              <a:off x="1912962" y="5594736"/>
              <a:ext cx="285902" cy="442035"/>
            </a:xfrm>
            <a:prstGeom prst="rect">
              <a:avLst/>
            </a:prstGeom>
            <a:noFill/>
          </p:spPr>
          <p:txBody>
            <a:bodyPr wrap="none" lIns="36000" tIns="36000" rIns="36000" bIns="36000" rtlCol="0" anchor="t" anchorCtr="0">
              <a:spAutoFit/>
            </a:bodyPr>
            <a:lstStyle/>
            <a:p>
              <a:pPr algn="ctr"/>
              <a:r>
                <a:rPr lang="ja-JP" sz="1200">
                  <a:solidFill>
                    <a:srgbClr val="043882"/>
                  </a:solidFill>
                  <a:latin typeface="Arial" panose="020B0604020202020204" pitchFamily="34" charset="0"/>
                  <a:ea typeface="MS Mincho"/>
                  <a:cs typeface="Arial" panose="020B0604020202020204" pitchFamily="34" charset="0"/>
                </a:rPr>
                <a:t>53 </a:t>
              </a:r>
              <a:br>
                <a:rPr lang="ja-JP" sz="1200">
                  <a:solidFill>
                    <a:srgbClr val="043882"/>
                  </a:solidFill>
                  <a:latin typeface="Arial" panose="020B0604020202020204" pitchFamily="34" charset="0"/>
                  <a:ea typeface="MS Mincho"/>
                  <a:cs typeface="Arial" panose="020B0604020202020204" pitchFamily="34" charset="0"/>
                </a:rPr>
              </a:br>
              <a:r>
                <a:rPr lang="ja-JP" sz="1200">
                  <a:solidFill>
                    <a:srgbClr val="043882"/>
                  </a:solidFill>
                  <a:latin typeface="Arial" panose="020B0604020202020204" pitchFamily="34" charset="0"/>
                  <a:ea typeface="MS Mincho"/>
                  <a:cs typeface="Arial" panose="020B0604020202020204" pitchFamily="34" charset="0"/>
                </a:rPr>
                <a:t>(0)</a:t>
              </a:r>
            </a:p>
          </p:txBody>
        </p:sp>
        <p:sp>
          <p:nvSpPr>
            <p:cNvPr id="170" name="TextBox 169">
              <a:extLst>
                <a:ext uri="{FF2B5EF4-FFF2-40B4-BE49-F238E27FC236}">
                  <a16:creationId xmlns:a16="http://schemas.microsoft.com/office/drawing/2014/main" id="{3FFF2E23-8FB7-3ECA-B7E9-A72F4598C3CC}"/>
                </a:ext>
              </a:extLst>
            </p:cNvPr>
            <p:cNvSpPr txBox="1"/>
            <p:nvPr/>
          </p:nvSpPr>
          <p:spPr>
            <a:xfrm>
              <a:off x="1387236" y="5702458"/>
              <a:ext cx="242621" cy="257369"/>
            </a:xfrm>
            <a:prstGeom prst="rect">
              <a:avLst/>
            </a:prstGeom>
            <a:noFill/>
          </p:spPr>
          <p:txBody>
            <a:bodyPr wrap="none" lIns="36000" tIns="36000" rIns="36000" bIns="36000" rtlCol="0" anchor="t" anchorCtr="0">
              <a:spAutoFit/>
            </a:bodyPr>
            <a:lstStyle/>
            <a:p>
              <a:pPr algn="ctr"/>
              <a:r>
                <a:rPr lang="ja-JP" sz="1200">
                  <a:solidFill>
                    <a:srgbClr val="043882"/>
                  </a:solidFill>
                  <a:latin typeface="Arial" panose="020B0604020202020204" pitchFamily="34" charset="0"/>
                  <a:ea typeface="MS Mincho"/>
                  <a:cs typeface="Arial" panose="020B0604020202020204" pitchFamily="34" charset="0"/>
                </a:rPr>
                <a:t>70</a:t>
              </a:r>
            </a:p>
          </p:txBody>
        </p:sp>
      </p:grpSp>
      <p:grpSp>
        <p:nvGrpSpPr>
          <p:cNvPr id="171" name="Group 170">
            <a:extLst>
              <a:ext uri="{FF2B5EF4-FFF2-40B4-BE49-F238E27FC236}">
                <a16:creationId xmlns:a16="http://schemas.microsoft.com/office/drawing/2014/main" id="{098C92AA-7276-3E67-4C62-089A6B88C864}"/>
              </a:ext>
            </a:extLst>
          </p:cNvPr>
          <p:cNvGrpSpPr/>
          <p:nvPr/>
        </p:nvGrpSpPr>
        <p:grpSpPr>
          <a:xfrm>
            <a:off x="8797630" y="5822310"/>
            <a:ext cx="3001089" cy="442035"/>
            <a:chOff x="1387236" y="5594736"/>
            <a:chExt cx="3001089" cy="442035"/>
          </a:xfrm>
        </p:grpSpPr>
        <p:sp>
          <p:nvSpPr>
            <p:cNvPr id="172" name="TextBox 171">
              <a:extLst>
                <a:ext uri="{FF2B5EF4-FFF2-40B4-BE49-F238E27FC236}">
                  <a16:creationId xmlns:a16="http://schemas.microsoft.com/office/drawing/2014/main" id="{08A3EA95-5425-A024-5A9E-68930FC846EE}"/>
                </a:ext>
              </a:extLst>
            </p:cNvPr>
            <p:cNvSpPr txBox="1"/>
            <p:nvPr/>
          </p:nvSpPr>
          <p:spPr>
            <a:xfrm>
              <a:off x="4102423" y="5594736"/>
              <a:ext cx="285902" cy="442035"/>
            </a:xfrm>
            <a:prstGeom prst="rect">
              <a:avLst/>
            </a:prstGeom>
            <a:noFill/>
          </p:spPr>
          <p:txBody>
            <a:bodyPr wrap="none" lIns="36000" tIns="36000" rIns="36000" bIns="36000" rtlCol="0" anchor="t" anchorCtr="0">
              <a:spAutoFit/>
            </a:bodyPr>
            <a:lstStyle/>
            <a:p>
              <a:pPr algn="ctr"/>
              <a:r>
                <a:rPr lang="ja-JP" sz="1200">
                  <a:solidFill>
                    <a:schemeClr val="accent4"/>
                  </a:solidFill>
                  <a:cs typeface="Arial" panose="020B0604020202020204" pitchFamily="34" charset="0"/>
                </a:rPr>
                <a:t>14 </a:t>
              </a:r>
              <a:br>
                <a:rPr lang="ja-JP" sz="1200">
                  <a:solidFill>
                    <a:schemeClr val="accent4"/>
                  </a:solidFill>
                  <a:cs typeface="Arial" panose="020B0604020202020204" pitchFamily="34" charset="0"/>
                </a:rPr>
              </a:br>
              <a:r>
                <a:rPr lang="ja-JP" sz="1200">
                  <a:solidFill>
                    <a:schemeClr val="accent4"/>
                  </a:solidFill>
                  <a:cs typeface="Arial" panose="020B0604020202020204" pitchFamily="34" charset="0"/>
                </a:rPr>
                <a:t>(5)</a:t>
              </a:r>
            </a:p>
          </p:txBody>
        </p:sp>
        <p:sp>
          <p:nvSpPr>
            <p:cNvPr id="173" name="TextBox 172">
              <a:extLst>
                <a:ext uri="{FF2B5EF4-FFF2-40B4-BE49-F238E27FC236}">
                  <a16:creationId xmlns:a16="http://schemas.microsoft.com/office/drawing/2014/main" id="{3073C9CF-EC0F-0C2F-110B-AAB1B3361B92}"/>
                </a:ext>
              </a:extLst>
            </p:cNvPr>
            <p:cNvSpPr txBox="1"/>
            <p:nvPr/>
          </p:nvSpPr>
          <p:spPr>
            <a:xfrm>
              <a:off x="3555057" y="5594736"/>
              <a:ext cx="285902" cy="442035"/>
            </a:xfrm>
            <a:prstGeom prst="rect">
              <a:avLst/>
            </a:prstGeom>
            <a:noFill/>
          </p:spPr>
          <p:txBody>
            <a:bodyPr wrap="none" lIns="36000" tIns="36000" rIns="36000" bIns="36000" rtlCol="0" anchor="t" anchorCtr="0">
              <a:spAutoFit/>
            </a:bodyPr>
            <a:lstStyle/>
            <a:p>
              <a:pPr algn="ctr"/>
              <a:r>
                <a:rPr lang="ja-JP" sz="1200">
                  <a:solidFill>
                    <a:schemeClr val="accent4"/>
                  </a:solidFill>
                  <a:cs typeface="Arial" panose="020B0604020202020204" pitchFamily="34" charset="0"/>
                </a:rPr>
                <a:t>16 </a:t>
              </a:r>
              <a:br>
                <a:rPr lang="ja-JP" sz="1200">
                  <a:solidFill>
                    <a:schemeClr val="accent4"/>
                  </a:solidFill>
                  <a:cs typeface="Arial" panose="020B0604020202020204" pitchFamily="34" charset="0"/>
                </a:rPr>
              </a:br>
              <a:r>
                <a:rPr lang="ja-JP" sz="1200">
                  <a:solidFill>
                    <a:schemeClr val="accent4"/>
                  </a:solidFill>
                  <a:cs typeface="Arial" panose="020B0604020202020204" pitchFamily="34" charset="0"/>
                </a:rPr>
                <a:t>(3)</a:t>
              </a:r>
            </a:p>
          </p:txBody>
        </p:sp>
        <p:sp>
          <p:nvSpPr>
            <p:cNvPr id="174" name="TextBox 173">
              <a:extLst>
                <a:ext uri="{FF2B5EF4-FFF2-40B4-BE49-F238E27FC236}">
                  <a16:creationId xmlns:a16="http://schemas.microsoft.com/office/drawing/2014/main" id="{A2C582AF-1810-B9C4-51EE-C3697B608CAC}"/>
                </a:ext>
              </a:extLst>
            </p:cNvPr>
            <p:cNvSpPr txBox="1"/>
            <p:nvPr/>
          </p:nvSpPr>
          <p:spPr>
            <a:xfrm>
              <a:off x="3007691" y="5594736"/>
              <a:ext cx="285902" cy="442035"/>
            </a:xfrm>
            <a:prstGeom prst="rect">
              <a:avLst/>
            </a:prstGeom>
            <a:noFill/>
          </p:spPr>
          <p:txBody>
            <a:bodyPr wrap="none" lIns="36000" tIns="36000" rIns="36000" bIns="36000" rtlCol="0" anchor="t" anchorCtr="0">
              <a:spAutoFit/>
            </a:bodyPr>
            <a:lstStyle/>
            <a:p>
              <a:pPr algn="ctr"/>
              <a:r>
                <a:rPr lang="ja-JP" sz="1200">
                  <a:solidFill>
                    <a:schemeClr val="accent4"/>
                  </a:solidFill>
                  <a:cs typeface="Arial" panose="020B0604020202020204" pitchFamily="34" charset="0"/>
                </a:rPr>
                <a:t>20 </a:t>
              </a:r>
              <a:br>
                <a:rPr lang="ja-JP" sz="1200">
                  <a:solidFill>
                    <a:schemeClr val="accent4"/>
                  </a:solidFill>
                  <a:cs typeface="Arial" panose="020B0604020202020204" pitchFamily="34" charset="0"/>
                </a:rPr>
              </a:br>
              <a:r>
                <a:rPr lang="ja-JP" sz="1200">
                  <a:solidFill>
                    <a:schemeClr val="accent4"/>
                  </a:solidFill>
                  <a:cs typeface="Arial" panose="020B0604020202020204" pitchFamily="34" charset="0"/>
                </a:rPr>
                <a:t>(1)</a:t>
              </a:r>
            </a:p>
          </p:txBody>
        </p:sp>
        <p:sp>
          <p:nvSpPr>
            <p:cNvPr id="175" name="TextBox 174">
              <a:extLst>
                <a:ext uri="{FF2B5EF4-FFF2-40B4-BE49-F238E27FC236}">
                  <a16:creationId xmlns:a16="http://schemas.microsoft.com/office/drawing/2014/main" id="{FE4371AF-1FC0-565E-99D1-76D2AE8ABD42}"/>
                </a:ext>
              </a:extLst>
            </p:cNvPr>
            <p:cNvSpPr txBox="1"/>
            <p:nvPr/>
          </p:nvSpPr>
          <p:spPr>
            <a:xfrm>
              <a:off x="2460327" y="5594736"/>
              <a:ext cx="285902" cy="442035"/>
            </a:xfrm>
            <a:prstGeom prst="rect">
              <a:avLst/>
            </a:prstGeom>
            <a:noFill/>
          </p:spPr>
          <p:txBody>
            <a:bodyPr wrap="none" lIns="36000" tIns="36000" rIns="36000" bIns="36000" rtlCol="0" anchor="t" anchorCtr="0">
              <a:spAutoFit/>
            </a:bodyPr>
            <a:lstStyle/>
            <a:p>
              <a:pPr algn="ctr"/>
              <a:r>
                <a:rPr lang="ja-JP" sz="1200">
                  <a:solidFill>
                    <a:schemeClr val="accent4"/>
                  </a:solidFill>
                  <a:cs typeface="Arial" panose="020B0604020202020204" pitchFamily="34" charset="0"/>
                </a:rPr>
                <a:t>45 </a:t>
              </a:r>
              <a:br>
                <a:rPr lang="ja-JP" sz="1200">
                  <a:solidFill>
                    <a:schemeClr val="accent4"/>
                  </a:solidFill>
                  <a:cs typeface="Arial" panose="020B0604020202020204" pitchFamily="34" charset="0"/>
                </a:rPr>
              </a:br>
              <a:r>
                <a:rPr lang="ja-JP" sz="1200">
                  <a:solidFill>
                    <a:schemeClr val="accent4"/>
                  </a:solidFill>
                  <a:cs typeface="Arial" panose="020B0604020202020204" pitchFamily="34" charset="0"/>
                </a:rPr>
                <a:t>(0)</a:t>
              </a:r>
            </a:p>
          </p:txBody>
        </p:sp>
        <p:sp>
          <p:nvSpPr>
            <p:cNvPr id="176" name="TextBox 175">
              <a:extLst>
                <a:ext uri="{FF2B5EF4-FFF2-40B4-BE49-F238E27FC236}">
                  <a16:creationId xmlns:a16="http://schemas.microsoft.com/office/drawing/2014/main" id="{9D473CD8-8D44-97AD-FB08-7C21ABFF6343}"/>
                </a:ext>
              </a:extLst>
            </p:cNvPr>
            <p:cNvSpPr txBox="1"/>
            <p:nvPr/>
          </p:nvSpPr>
          <p:spPr>
            <a:xfrm>
              <a:off x="1912962" y="5594736"/>
              <a:ext cx="285902" cy="442035"/>
            </a:xfrm>
            <a:prstGeom prst="rect">
              <a:avLst/>
            </a:prstGeom>
            <a:noFill/>
          </p:spPr>
          <p:txBody>
            <a:bodyPr wrap="none" lIns="36000" tIns="36000" rIns="36000" bIns="36000" rtlCol="0" anchor="t" anchorCtr="0">
              <a:spAutoFit/>
            </a:bodyPr>
            <a:lstStyle/>
            <a:p>
              <a:pPr algn="ctr"/>
              <a:r>
                <a:rPr lang="ja-JP" sz="1200">
                  <a:solidFill>
                    <a:schemeClr val="accent4"/>
                  </a:solidFill>
                  <a:cs typeface="Arial" panose="020B0604020202020204" pitchFamily="34" charset="0"/>
                </a:rPr>
                <a:t>69 </a:t>
              </a:r>
              <a:br>
                <a:rPr lang="ja-JP" sz="1200">
                  <a:solidFill>
                    <a:schemeClr val="accent4"/>
                  </a:solidFill>
                  <a:cs typeface="Arial" panose="020B0604020202020204" pitchFamily="34" charset="0"/>
                </a:rPr>
              </a:br>
              <a:r>
                <a:rPr lang="ja-JP" sz="1200">
                  <a:solidFill>
                    <a:schemeClr val="accent4"/>
                  </a:solidFill>
                  <a:cs typeface="Arial" panose="020B0604020202020204" pitchFamily="34" charset="0"/>
                </a:rPr>
                <a:t>(0)</a:t>
              </a:r>
            </a:p>
          </p:txBody>
        </p:sp>
        <p:sp>
          <p:nvSpPr>
            <p:cNvPr id="177" name="TextBox 176">
              <a:extLst>
                <a:ext uri="{FF2B5EF4-FFF2-40B4-BE49-F238E27FC236}">
                  <a16:creationId xmlns:a16="http://schemas.microsoft.com/office/drawing/2014/main" id="{30D3E3A6-52B1-855F-682B-F810FE48667E}"/>
                </a:ext>
              </a:extLst>
            </p:cNvPr>
            <p:cNvSpPr txBox="1"/>
            <p:nvPr/>
          </p:nvSpPr>
          <p:spPr>
            <a:xfrm>
              <a:off x="1387236" y="5702458"/>
              <a:ext cx="242621" cy="257369"/>
            </a:xfrm>
            <a:prstGeom prst="rect">
              <a:avLst/>
            </a:prstGeom>
            <a:noFill/>
          </p:spPr>
          <p:txBody>
            <a:bodyPr wrap="none" lIns="36000" tIns="36000" rIns="36000" bIns="36000" rtlCol="0" anchor="t" anchorCtr="0">
              <a:spAutoFit/>
            </a:bodyPr>
            <a:lstStyle/>
            <a:p>
              <a:pPr algn="ctr"/>
              <a:r>
                <a:rPr lang="ja-JP" sz="1200">
                  <a:solidFill>
                    <a:schemeClr val="accent4"/>
                  </a:solidFill>
                  <a:cs typeface="Arial" panose="020B0604020202020204" pitchFamily="34" charset="0"/>
                </a:rPr>
                <a:t>74</a:t>
              </a:r>
            </a:p>
          </p:txBody>
        </p:sp>
      </p:grpSp>
      <p:sp>
        <p:nvSpPr>
          <p:cNvPr id="178" name="TextBox 177">
            <a:extLst>
              <a:ext uri="{FF2B5EF4-FFF2-40B4-BE49-F238E27FC236}">
                <a16:creationId xmlns:a16="http://schemas.microsoft.com/office/drawing/2014/main" id="{86A0748D-BC49-B997-3A32-AF7F8566C960}"/>
              </a:ext>
            </a:extLst>
          </p:cNvPr>
          <p:cNvSpPr txBox="1"/>
          <p:nvPr/>
        </p:nvSpPr>
        <p:spPr>
          <a:xfrm>
            <a:off x="7962895" y="5280812"/>
            <a:ext cx="843501" cy="461665"/>
          </a:xfrm>
          <a:prstGeom prst="rect">
            <a:avLst/>
          </a:prstGeom>
          <a:noFill/>
        </p:spPr>
        <p:txBody>
          <a:bodyPr wrap="none" rtlCol="0">
            <a:spAutoFit/>
          </a:bodyPr>
          <a:lstStyle/>
          <a:p>
            <a:pPr algn="r"/>
            <a:r>
              <a:rPr lang="ja-JP" sz="1200" dirty="0">
                <a:solidFill>
                  <a:srgbClr val="043882"/>
                </a:solidFill>
              </a:rPr>
              <a:t>なし/なし</a:t>
            </a:r>
          </a:p>
          <a:p>
            <a:pPr algn="r"/>
            <a:r>
              <a:rPr lang="ja-JP" sz="1200" dirty="0">
                <a:solidFill>
                  <a:srgbClr val="043882"/>
                </a:solidFill>
              </a:rPr>
              <a:t>切除</a:t>
            </a:r>
          </a:p>
        </p:txBody>
      </p:sp>
      <p:sp>
        <p:nvSpPr>
          <p:cNvPr id="179" name="TextBox 178">
            <a:extLst>
              <a:ext uri="{FF2B5EF4-FFF2-40B4-BE49-F238E27FC236}">
                <a16:creationId xmlns:a16="http://schemas.microsoft.com/office/drawing/2014/main" id="{36C66DAE-C9B2-FD0C-4B1D-6D2FBDA3260C}"/>
              </a:ext>
            </a:extLst>
          </p:cNvPr>
          <p:cNvSpPr txBox="1"/>
          <p:nvPr/>
        </p:nvSpPr>
        <p:spPr>
          <a:xfrm>
            <a:off x="8313952" y="5920217"/>
            <a:ext cx="492444" cy="276999"/>
          </a:xfrm>
          <a:prstGeom prst="rect">
            <a:avLst/>
          </a:prstGeom>
          <a:noFill/>
        </p:spPr>
        <p:txBody>
          <a:bodyPr wrap="none" rtlCol="0">
            <a:spAutoFit/>
          </a:bodyPr>
          <a:lstStyle/>
          <a:p>
            <a:pPr algn="r"/>
            <a:r>
              <a:rPr lang="ja-JP" sz="1200">
                <a:solidFill>
                  <a:schemeClr val="accent4"/>
                </a:solidFill>
              </a:rPr>
              <a:t>あり</a:t>
            </a:r>
          </a:p>
        </p:txBody>
      </p:sp>
      <p:sp>
        <p:nvSpPr>
          <p:cNvPr id="180" name="TextBox 179">
            <a:extLst>
              <a:ext uri="{FF2B5EF4-FFF2-40B4-BE49-F238E27FC236}">
                <a16:creationId xmlns:a16="http://schemas.microsoft.com/office/drawing/2014/main" id="{17B7DB0D-3B4B-A92B-822F-9930422113B7}"/>
              </a:ext>
            </a:extLst>
          </p:cNvPr>
          <p:cNvSpPr txBox="1"/>
          <p:nvPr/>
        </p:nvSpPr>
        <p:spPr>
          <a:xfrm>
            <a:off x="9096511" y="4277033"/>
            <a:ext cx="1151277" cy="461665"/>
          </a:xfrm>
          <a:prstGeom prst="rect">
            <a:avLst/>
          </a:prstGeom>
          <a:noFill/>
        </p:spPr>
        <p:txBody>
          <a:bodyPr wrap="none" rtlCol="0">
            <a:spAutoFit/>
          </a:bodyPr>
          <a:lstStyle/>
          <a:p>
            <a:r>
              <a:rPr lang="ja-JP" sz="1200"/>
              <a:t>なし/切除なし</a:t>
            </a:r>
          </a:p>
          <a:p>
            <a:r>
              <a:rPr lang="ja-JP" sz="1200"/>
              <a:t>あり</a:t>
            </a:r>
          </a:p>
        </p:txBody>
      </p:sp>
      <p:cxnSp>
        <p:nvCxnSpPr>
          <p:cNvPr id="181" name="Straight Connector 180">
            <a:extLst>
              <a:ext uri="{FF2B5EF4-FFF2-40B4-BE49-F238E27FC236}">
                <a16:creationId xmlns:a16="http://schemas.microsoft.com/office/drawing/2014/main" id="{8FE50869-2730-AD85-AAC0-0B5D324FA5B9}"/>
              </a:ext>
            </a:extLst>
          </p:cNvPr>
          <p:cNvCxnSpPr>
            <a:cxnSpLocks/>
          </p:cNvCxnSpPr>
          <p:nvPr/>
        </p:nvCxnSpPr>
        <p:spPr>
          <a:xfrm>
            <a:off x="8899864" y="4608656"/>
            <a:ext cx="252000" cy="0"/>
          </a:xfrm>
          <a:prstGeom prst="line">
            <a:avLst/>
          </a:prstGeom>
          <a:noFill/>
          <a:ln w="19050" cap="flat">
            <a:solidFill>
              <a:schemeClr val="accent4"/>
            </a:solidFill>
            <a:prstDash val="solid"/>
            <a:miter/>
          </a:ln>
        </p:spPr>
      </p:cxnSp>
      <p:cxnSp>
        <p:nvCxnSpPr>
          <p:cNvPr id="182" name="Straight Connector 181">
            <a:extLst>
              <a:ext uri="{FF2B5EF4-FFF2-40B4-BE49-F238E27FC236}">
                <a16:creationId xmlns:a16="http://schemas.microsoft.com/office/drawing/2014/main" id="{53222643-03F2-76DA-1DA5-D75A511DE32C}"/>
              </a:ext>
            </a:extLst>
          </p:cNvPr>
          <p:cNvCxnSpPr>
            <a:cxnSpLocks/>
          </p:cNvCxnSpPr>
          <p:nvPr/>
        </p:nvCxnSpPr>
        <p:spPr>
          <a:xfrm>
            <a:off x="8899864" y="4412654"/>
            <a:ext cx="252000" cy="0"/>
          </a:xfrm>
          <a:prstGeom prst="line">
            <a:avLst/>
          </a:prstGeom>
          <a:noFill/>
          <a:ln w="19050" cap="flat">
            <a:solidFill>
              <a:srgbClr val="043882"/>
            </a:solidFill>
            <a:prstDash val="solid"/>
            <a:miter/>
          </a:ln>
        </p:spPr>
      </p:cxnSp>
      <p:sp>
        <p:nvSpPr>
          <p:cNvPr id="183" name="TextBox 182">
            <a:extLst>
              <a:ext uri="{FF2B5EF4-FFF2-40B4-BE49-F238E27FC236}">
                <a16:creationId xmlns:a16="http://schemas.microsoft.com/office/drawing/2014/main" id="{19146C9A-5F76-6ADF-07F5-A910611B861B}"/>
              </a:ext>
            </a:extLst>
          </p:cNvPr>
          <p:cNvSpPr txBox="1"/>
          <p:nvPr/>
        </p:nvSpPr>
        <p:spPr>
          <a:xfrm>
            <a:off x="9538432" y="1720645"/>
            <a:ext cx="1415772" cy="523220"/>
          </a:xfrm>
          <a:prstGeom prst="rect">
            <a:avLst/>
          </a:prstGeom>
          <a:noFill/>
        </p:spPr>
        <p:txBody>
          <a:bodyPr wrap="none" rtlCol="0">
            <a:spAutoFit/>
          </a:bodyPr>
          <a:lstStyle/>
          <a:p>
            <a:pPr algn="ctr"/>
            <a:r>
              <a:rPr lang="ja-JP" sz="1400" b="1"/>
              <a:t>FOLFOXIRI</a:t>
            </a:r>
          </a:p>
          <a:p>
            <a:pPr algn="ctr"/>
            <a:r>
              <a:rPr lang="ja-JP" sz="1400" b="1"/>
              <a:t>+ ベバシズマブ</a:t>
            </a:r>
          </a:p>
        </p:txBody>
      </p:sp>
      <p:grpSp>
        <p:nvGrpSpPr>
          <p:cNvPr id="184" name="Group 183">
            <a:extLst>
              <a:ext uri="{FF2B5EF4-FFF2-40B4-BE49-F238E27FC236}">
                <a16:creationId xmlns:a16="http://schemas.microsoft.com/office/drawing/2014/main" id="{82FDA425-77BB-049E-AB15-94B5BFCF5BF9}"/>
              </a:ext>
            </a:extLst>
          </p:cNvPr>
          <p:cNvGrpSpPr/>
          <p:nvPr/>
        </p:nvGrpSpPr>
        <p:grpSpPr>
          <a:xfrm>
            <a:off x="8935679" y="2311999"/>
            <a:ext cx="2842191" cy="1753106"/>
            <a:chOff x="4324350" y="2314574"/>
            <a:chExt cx="3539194" cy="2234003"/>
          </a:xfrm>
        </p:grpSpPr>
        <p:sp>
          <p:nvSpPr>
            <p:cNvPr id="185" name="Freeform: Shape 359">
              <a:extLst>
                <a:ext uri="{FF2B5EF4-FFF2-40B4-BE49-F238E27FC236}">
                  <a16:creationId xmlns:a16="http://schemas.microsoft.com/office/drawing/2014/main" id="{9AD54DA3-5417-F03A-7907-3CC62C8BA24B}"/>
                </a:ext>
              </a:extLst>
            </p:cNvPr>
            <p:cNvSpPr/>
            <p:nvPr/>
          </p:nvSpPr>
          <p:spPr>
            <a:xfrm>
              <a:off x="4324350" y="2314574"/>
              <a:ext cx="3539194" cy="2191369"/>
            </a:xfrm>
            <a:custGeom>
              <a:avLst/>
              <a:gdLst>
                <a:gd name="connsiteX0" fmla="*/ 3539195 w 3539194"/>
                <a:gd name="connsiteY0" fmla="*/ 2191369 h 2191369"/>
                <a:gd name="connsiteX1" fmla="*/ 2499532 w 3539194"/>
                <a:gd name="connsiteY1" fmla="*/ 2191369 h 2191369"/>
                <a:gd name="connsiteX2" fmla="*/ 2499532 w 3539194"/>
                <a:gd name="connsiteY2" fmla="*/ 2154022 h 2191369"/>
                <a:gd name="connsiteX3" fmla="*/ 2147792 w 3539194"/>
                <a:gd name="connsiteY3" fmla="*/ 2154022 h 2191369"/>
                <a:gd name="connsiteX4" fmla="*/ 2147792 w 3539194"/>
                <a:gd name="connsiteY4" fmla="*/ 2104215 h 2191369"/>
                <a:gd name="connsiteX5" fmla="*/ 1989049 w 3539194"/>
                <a:gd name="connsiteY5" fmla="*/ 2104215 h 2191369"/>
                <a:gd name="connsiteX6" fmla="*/ 1989049 w 3539194"/>
                <a:gd name="connsiteY6" fmla="*/ 2057524 h 2191369"/>
                <a:gd name="connsiteX7" fmla="*/ 1855194 w 3539194"/>
                <a:gd name="connsiteY7" fmla="*/ 2057524 h 2191369"/>
                <a:gd name="connsiteX8" fmla="*/ 1855194 w 3539194"/>
                <a:gd name="connsiteY8" fmla="*/ 2010832 h 2191369"/>
                <a:gd name="connsiteX9" fmla="*/ 1820951 w 3539194"/>
                <a:gd name="connsiteY9" fmla="*/ 2010832 h 2191369"/>
                <a:gd name="connsiteX10" fmla="*/ 1820951 w 3539194"/>
                <a:gd name="connsiteY10" fmla="*/ 1970370 h 2191369"/>
                <a:gd name="connsiteX11" fmla="*/ 1808502 w 3539194"/>
                <a:gd name="connsiteY11" fmla="*/ 1970370 h 2191369"/>
                <a:gd name="connsiteX12" fmla="*/ 1808502 w 3539194"/>
                <a:gd name="connsiteY12" fmla="*/ 1936128 h 2191369"/>
                <a:gd name="connsiteX13" fmla="*/ 1768040 w 3539194"/>
                <a:gd name="connsiteY13" fmla="*/ 1936128 h 2191369"/>
                <a:gd name="connsiteX14" fmla="*/ 1768040 w 3539194"/>
                <a:gd name="connsiteY14" fmla="*/ 1886322 h 2191369"/>
                <a:gd name="connsiteX15" fmla="*/ 1736912 w 3539194"/>
                <a:gd name="connsiteY15" fmla="*/ 1886322 h 2191369"/>
                <a:gd name="connsiteX16" fmla="*/ 1736912 w 3539194"/>
                <a:gd name="connsiteY16" fmla="*/ 1836515 h 2191369"/>
                <a:gd name="connsiteX17" fmla="*/ 1687106 w 3539194"/>
                <a:gd name="connsiteY17" fmla="*/ 1836515 h 2191369"/>
                <a:gd name="connsiteX18" fmla="*/ 1687106 w 3539194"/>
                <a:gd name="connsiteY18" fmla="*/ 1743142 h 2191369"/>
                <a:gd name="connsiteX19" fmla="*/ 1603067 w 3539194"/>
                <a:gd name="connsiteY19" fmla="*/ 1743142 h 2191369"/>
                <a:gd name="connsiteX20" fmla="*/ 1603067 w 3539194"/>
                <a:gd name="connsiteY20" fmla="*/ 1705785 h 2191369"/>
                <a:gd name="connsiteX21" fmla="*/ 1571939 w 3539194"/>
                <a:gd name="connsiteY21" fmla="*/ 1705785 h 2191369"/>
                <a:gd name="connsiteX22" fmla="*/ 1571939 w 3539194"/>
                <a:gd name="connsiteY22" fmla="*/ 1631080 h 2191369"/>
                <a:gd name="connsiteX23" fmla="*/ 1515904 w 3539194"/>
                <a:gd name="connsiteY23" fmla="*/ 1631080 h 2191369"/>
                <a:gd name="connsiteX24" fmla="*/ 1515904 w 3539194"/>
                <a:gd name="connsiteY24" fmla="*/ 1578159 h 2191369"/>
                <a:gd name="connsiteX25" fmla="*/ 1497235 w 3539194"/>
                <a:gd name="connsiteY25" fmla="*/ 1578159 h 2191369"/>
                <a:gd name="connsiteX26" fmla="*/ 1497235 w 3539194"/>
                <a:gd name="connsiteY26" fmla="*/ 1537697 h 2191369"/>
                <a:gd name="connsiteX27" fmla="*/ 1431865 w 3539194"/>
                <a:gd name="connsiteY27" fmla="*/ 1537697 h 2191369"/>
                <a:gd name="connsiteX28" fmla="*/ 1431865 w 3539194"/>
                <a:gd name="connsiteY28" fmla="*/ 1428750 h 2191369"/>
                <a:gd name="connsiteX29" fmla="*/ 1422521 w 3539194"/>
                <a:gd name="connsiteY29" fmla="*/ 1428750 h 2191369"/>
                <a:gd name="connsiteX30" fmla="*/ 1422521 w 3539194"/>
                <a:gd name="connsiteY30" fmla="*/ 1341596 h 2191369"/>
                <a:gd name="connsiteX31" fmla="*/ 1391393 w 3539194"/>
                <a:gd name="connsiteY31" fmla="*/ 1341596 h 2191369"/>
                <a:gd name="connsiteX32" fmla="*/ 1391393 w 3539194"/>
                <a:gd name="connsiteY32" fmla="*/ 1220200 h 2191369"/>
                <a:gd name="connsiteX33" fmla="*/ 1369609 w 3539194"/>
                <a:gd name="connsiteY33" fmla="*/ 1220200 h 2191369"/>
                <a:gd name="connsiteX34" fmla="*/ 1369609 w 3539194"/>
                <a:gd name="connsiteY34" fmla="*/ 1133037 h 2191369"/>
                <a:gd name="connsiteX35" fmla="*/ 1273112 w 3539194"/>
                <a:gd name="connsiteY35" fmla="*/ 1133037 h 2191369"/>
                <a:gd name="connsiteX36" fmla="*/ 1273112 w 3539194"/>
                <a:gd name="connsiteY36" fmla="*/ 1092575 h 2191369"/>
                <a:gd name="connsiteX37" fmla="*/ 1232649 w 3539194"/>
                <a:gd name="connsiteY37" fmla="*/ 1092575 h 2191369"/>
                <a:gd name="connsiteX38" fmla="*/ 1232649 w 3539194"/>
                <a:gd name="connsiteY38" fmla="*/ 930711 h 2191369"/>
                <a:gd name="connsiteX39" fmla="*/ 1185958 w 3539194"/>
                <a:gd name="connsiteY39" fmla="*/ 930711 h 2191369"/>
                <a:gd name="connsiteX40" fmla="*/ 1185958 w 3539194"/>
                <a:gd name="connsiteY40" fmla="*/ 846667 h 2191369"/>
                <a:gd name="connsiteX41" fmla="*/ 1139266 w 3539194"/>
                <a:gd name="connsiteY41" fmla="*/ 846667 h 2191369"/>
                <a:gd name="connsiteX42" fmla="*/ 1139266 w 3539194"/>
                <a:gd name="connsiteY42" fmla="*/ 781299 h 2191369"/>
                <a:gd name="connsiteX43" fmla="*/ 1123702 w 3539194"/>
                <a:gd name="connsiteY43" fmla="*/ 781299 h 2191369"/>
                <a:gd name="connsiteX44" fmla="*/ 1123702 w 3539194"/>
                <a:gd name="connsiteY44" fmla="*/ 731495 h 2191369"/>
                <a:gd name="connsiteX45" fmla="*/ 1083240 w 3539194"/>
                <a:gd name="connsiteY45" fmla="*/ 731495 h 2191369"/>
                <a:gd name="connsiteX46" fmla="*/ 1083240 w 3539194"/>
                <a:gd name="connsiteY46" fmla="*/ 694142 h 2191369"/>
                <a:gd name="connsiteX47" fmla="*/ 1055218 w 3539194"/>
                <a:gd name="connsiteY47" fmla="*/ 694142 h 2191369"/>
                <a:gd name="connsiteX48" fmla="*/ 1055218 w 3539194"/>
                <a:gd name="connsiteY48" fmla="*/ 644338 h 2191369"/>
                <a:gd name="connsiteX49" fmla="*/ 1027205 w 3539194"/>
                <a:gd name="connsiteY49" fmla="*/ 644338 h 2191369"/>
                <a:gd name="connsiteX50" fmla="*/ 1027205 w 3539194"/>
                <a:gd name="connsiteY50" fmla="*/ 610098 h 2191369"/>
                <a:gd name="connsiteX51" fmla="*/ 996077 w 3539194"/>
                <a:gd name="connsiteY51" fmla="*/ 610098 h 2191369"/>
                <a:gd name="connsiteX52" fmla="*/ 996077 w 3539194"/>
                <a:gd name="connsiteY52" fmla="*/ 566519 h 2191369"/>
                <a:gd name="connsiteX53" fmla="*/ 964949 w 3539194"/>
                <a:gd name="connsiteY53" fmla="*/ 566519 h 2191369"/>
                <a:gd name="connsiteX54" fmla="*/ 964949 w 3539194"/>
                <a:gd name="connsiteY54" fmla="*/ 498039 h 2191369"/>
                <a:gd name="connsiteX55" fmla="*/ 946274 w 3539194"/>
                <a:gd name="connsiteY55" fmla="*/ 498039 h 2191369"/>
                <a:gd name="connsiteX56" fmla="*/ 946274 w 3539194"/>
                <a:gd name="connsiteY56" fmla="*/ 438897 h 2191369"/>
                <a:gd name="connsiteX57" fmla="*/ 896470 w 3539194"/>
                <a:gd name="connsiteY57" fmla="*/ 438897 h 2191369"/>
                <a:gd name="connsiteX58" fmla="*/ 896470 w 3539194"/>
                <a:gd name="connsiteY58" fmla="*/ 351740 h 2191369"/>
                <a:gd name="connsiteX59" fmla="*/ 871569 w 3539194"/>
                <a:gd name="connsiteY59" fmla="*/ 351740 h 2191369"/>
                <a:gd name="connsiteX60" fmla="*/ 871569 w 3539194"/>
                <a:gd name="connsiteY60" fmla="*/ 323725 h 2191369"/>
                <a:gd name="connsiteX61" fmla="*/ 852892 w 3539194"/>
                <a:gd name="connsiteY61" fmla="*/ 323725 h 2191369"/>
                <a:gd name="connsiteX62" fmla="*/ 852892 w 3539194"/>
                <a:gd name="connsiteY62" fmla="*/ 267696 h 2191369"/>
                <a:gd name="connsiteX63" fmla="*/ 818652 w 3539194"/>
                <a:gd name="connsiteY63" fmla="*/ 267696 h 2191369"/>
                <a:gd name="connsiteX64" fmla="*/ 818652 w 3539194"/>
                <a:gd name="connsiteY64" fmla="*/ 205441 h 2191369"/>
                <a:gd name="connsiteX65" fmla="*/ 578971 w 3539194"/>
                <a:gd name="connsiteY65" fmla="*/ 205441 h 2191369"/>
                <a:gd name="connsiteX66" fmla="*/ 578971 w 3539194"/>
                <a:gd name="connsiteY66" fmla="*/ 115172 h 2191369"/>
                <a:gd name="connsiteX67" fmla="*/ 566519 w 3539194"/>
                <a:gd name="connsiteY67" fmla="*/ 115172 h 2191369"/>
                <a:gd name="connsiteX68" fmla="*/ 566519 w 3539194"/>
                <a:gd name="connsiteY68" fmla="*/ 74706 h 2191369"/>
                <a:gd name="connsiteX69" fmla="*/ 538504 w 3539194"/>
                <a:gd name="connsiteY69" fmla="*/ 74706 h 2191369"/>
                <a:gd name="connsiteX70" fmla="*/ 538504 w 3539194"/>
                <a:gd name="connsiteY70" fmla="*/ 40466 h 2191369"/>
                <a:gd name="connsiteX71" fmla="*/ 445122 w 3539194"/>
                <a:gd name="connsiteY71" fmla="*/ 40466 h 2191369"/>
                <a:gd name="connsiteX72" fmla="*/ 445122 w 3539194"/>
                <a:gd name="connsiteY72" fmla="*/ 0 h 2191369"/>
                <a:gd name="connsiteX73" fmla="*/ 0 w 3539194"/>
                <a:gd name="connsiteY73" fmla="*/ 0 h 219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539194" h="2191369">
                  <a:moveTo>
                    <a:pt x="3539195" y="2191369"/>
                  </a:moveTo>
                  <a:lnTo>
                    <a:pt x="2499532" y="2191369"/>
                  </a:lnTo>
                  <a:lnTo>
                    <a:pt x="2499532" y="2154022"/>
                  </a:lnTo>
                  <a:lnTo>
                    <a:pt x="2147792" y="2154022"/>
                  </a:lnTo>
                  <a:lnTo>
                    <a:pt x="2147792" y="2104215"/>
                  </a:lnTo>
                  <a:lnTo>
                    <a:pt x="1989049" y="2104215"/>
                  </a:lnTo>
                  <a:lnTo>
                    <a:pt x="1989049" y="2057524"/>
                  </a:lnTo>
                  <a:lnTo>
                    <a:pt x="1855194" y="2057524"/>
                  </a:lnTo>
                  <a:lnTo>
                    <a:pt x="1855194" y="2010832"/>
                  </a:lnTo>
                  <a:lnTo>
                    <a:pt x="1820951" y="2010832"/>
                  </a:lnTo>
                  <a:lnTo>
                    <a:pt x="1820951" y="1970370"/>
                  </a:lnTo>
                  <a:lnTo>
                    <a:pt x="1808502" y="1970370"/>
                  </a:lnTo>
                  <a:lnTo>
                    <a:pt x="1808502" y="1936128"/>
                  </a:lnTo>
                  <a:lnTo>
                    <a:pt x="1768040" y="1936128"/>
                  </a:lnTo>
                  <a:lnTo>
                    <a:pt x="1768040" y="1886322"/>
                  </a:lnTo>
                  <a:lnTo>
                    <a:pt x="1736912" y="1886322"/>
                  </a:lnTo>
                  <a:lnTo>
                    <a:pt x="1736912" y="1836515"/>
                  </a:lnTo>
                  <a:lnTo>
                    <a:pt x="1687106" y="1836515"/>
                  </a:lnTo>
                  <a:lnTo>
                    <a:pt x="1687106" y="1743142"/>
                  </a:lnTo>
                  <a:lnTo>
                    <a:pt x="1603067" y="1743142"/>
                  </a:lnTo>
                  <a:lnTo>
                    <a:pt x="1603067" y="1705785"/>
                  </a:lnTo>
                  <a:lnTo>
                    <a:pt x="1571939" y="1705785"/>
                  </a:lnTo>
                  <a:lnTo>
                    <a:pt x="1571939" y="1631080"/>
                  </a:lnTo>
                  <a:lnTo>
                    <a:pt x="1515904" y="1631080"/>
                  </a:lnTo>
                  <a:lnTo>
                    <a:pt x="1515904" y="1578159"/>
                  </a:lnTo>
                  <a:lnTo>
                    <a:pt x="1497235" y="1578159"/>
                  </a:lnTo>
                  <a:lnTo>
                    <a:pt x="1497235" y="1537697"/>
                  </a:lnTo>
                  <a:lnTo>
                    <a:pt x="1431865" y="1537697"/>
                  </a:lnTo>
                  <a:lnTo>
                    <a:pt x="1431865" y="1428750"/>
                  </a:lnTo>
                  <a:lnTo>
                    <a:pt x="1422521" y="1428750"/>
                  </a:lnTo>
                  <a:lnTo>
                    <a:pt x="1422521" y="1341596"/>
                  </a:lnTo>
                  <a:lnTo>
                    <a:pt x="1391393" y="1341596"/>
                  </a:lnTo>
                  <a:lnTo>
                    <a:pt x="1391393" y="1220200"/>
                  </a:lnTo>
                  <a:lnTo>
                    <a:pt x="1369609" y="1220200"/>
                  </a:lnTo>
                  <a:lnTo>
                    <a:pt x="1369609" y="1133037"/>
                  </a:lnTo>
                  <a:lnTo>
                    <a:pt x="1273112" y="1133037"/>
                  </a:lnTo>
                  <a:lnTo>
                    <a:pt x="1273112" y="1092575"/>
                  </a:lnTo>
                  <a:lnTo>
                    <a:pt x="1232649" y="1092575"/>
                  </a:lnTo>
                  <a:lnTo>
                    <a:pt x="1232649" y="930711"/>
                  </a:lnTo>
                  <a:lnTo>
                    <a:pt x="1185958" y="930711"/>
                  </a:lnTo>
                  <a:lnTo>
                    <a:pt x="1185958" y="846667"/>
                  </a:lnTo>
                  <a:lnTo>
                    <a:pt x="1139266" y="846667"/>
                  </a:lnTo>
                  <a:lnTo>
                    <a:pt x="1139266" y="781299"/>
                  </a:lnTo>
                  <a:lnTo>
                    <a:pt x="1123702" y="781299"/>
                  </a:lnTo>
                  <a:lnTo>
                    <a:pt x="1123702" y="731495"/>
                  </a:lnTo>
                  <a:lnTo>
                    <a:pt x="1083240" y="731495"/>
                  </a:lnTo>
                  <a:lnTo>
                    <a:pt x="1083240" y="694142"/>
                  </a:lnTo>
                  <a:lnTo>
                    <a:pt x="1055218" y="694142"/>
                  </a:lnTo>
                  <a:lnTo>
                    <a:pt x="1055218" y="644338"/>
                  </a:lnTo>
                  <a:lnTo>
                    <a:pt x="1027205" y="644338"/>
                  </a:lnTo>
                  <a:lnTo>
                    <a:pt x="1027205" y="610098"/>
                  </a:lnTo>
                  <a:lnTo>
                    <a:pt x="996077" y="610098"/>
                  </a:lnTo>
                  <a:lnTo>
                    <a:pt x="996077" y="566519"/>
                  </a:lnTo>
                  <a:lnTo>
                    <a:pt x="964949" y="566519"/>
                  </a:lnTo>
                  <a:lnTo>
                    <a:pt x="964949" y="498039"/>
                  </a:lnTo>
                  <a:lnTo>
                    <a:pt x="946274" y="498039"/>
                  </a:lnTo>
                  <a:lnTo>
                    <a:pt x="946274" y="438897"/>
                  </a:lnTo>
                  <a:lnTo>
                    <a:pt x="896470" y="438897"/>
                  </a:lnTo>
                  <a:lnTo>
                    <a:pt x="896470" y="351740"/>
                  </a:lnTo>
                  <a:lnTo>
                    <a:pt x="871569" y="351740"/>
                  </a:lnTo>
                  <a:lnTo>
                    <a:pt x="871569" y="323725"/>
                  </a:lnTo>
                  <a:lnTo>
                    <a:pt x="852892" y="323725"/>
                  </a:lnTo>
                  <a:lnTo>
                    <a:pt x="852892" y="267696"/>
                  </a:lnTo>
                  <a:lnTo>
                    <a:pt x="818652" y="267696"/>
                  </a:lnTo>
                  <a:lnTo>
                    <a:pt x="818652" y="205441"/>
                  </a:lnTo>
                  <a:lnTo>
                    <a:pt x="578971" y="205441"/>
                  </a:lnTo>
                  <a:lnTo>
                    <a:pt x="578971" y="115172"/>
                  </a:lnTo>
                  <a:lnTo>
                    <a:pt x="566519" y="115172"/>
                  </a:lnTo>
                  <a:lnTo>
                    <a:pt x="566519" y="74706"/>
                  </a:lnTo>
                  <a:lnTo>
                    <a:pt x="538504" y="74706"/>
                  </a:lnTo>
                  <a:lnTo>
                    <a:pt x="538504" y="40466"/>
                  </a:lnTo>
                  <a:lnTo>
                    <a:pt x="445122" y="40466"/>
                  </a:lnTo>
                  <a:lnTo>
                    <a:pt x="445122" y="0"/>
                  </a:lnTo>
                  <a:lnTo>
                    <a:pt x="0" y="0"/>
                  </a:lnTo>
                </a:path>
              </a:pathLst>
            </a:custGeom>
            <a:noFill/>
            <a:ln w="19050" cap="flat">
              <a:solidFill>
                <a:schemeClr val="accent4"/>
              </a:solidFill>
              <a:prstDash val="solid"/>
              <a:miter/>
            </a:ln>
          </p:spPr>
          <p:txBody>
            <a:bodyPr rtlCol="0" anchor="ctr"/>
            <a:lstStyle/>
            <a:p>
              <a:endParaRPr lang="en-GB" sz="1600"/>
            </a:p>
          </p:txBody>
        </p:sp>
        <p:sp>
          <p:nvSpPr>
            <p:cNvPr id="186" name="Freeform: Shape 360">
              <a:extLst>
                <a:ext uri="{FF2B5EF4-FFF2-40B4-BE49-F238E27FC236}">
                  <a16:creationId xmlns:a16="http://schemas.microsoft.com/office/drawing/2014/main" id="{39557525-D5BE-0625-A2D4-9DFB56CF187A}"/>
                </a:ext>
              </a:extLst>
            </p:cNvPr>
            <p:cNvSpPr/>
            <p:nvPr/>
          </p:nvSpPr>
          <p:spPr>
            <a:xfrm>
              <a:off x="5334571" y="2984862"/>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4"/>
              </a:solidFill>
              <a:prstDash val="solid"/>
              <a:miter/>
            </a:ln>
          </p:spPr>
          <p:txBody>
            <a:bodyPr rtlCol="0" anchor="ctr"/>
            <a:lstStyle/>
            <a:p>
              <a:endParaRPr lang="en-GB" sz="1600"/>
            </a:p>
          </p:txBody>
        </p:sp>
        <p:sp>
          <p:nvSpPr>
            <p:cNvPr id="187" name="Freeform: Shape 361">
              <a:extLst>
                <a:ext uri="{FF2B5EF4-FFF2-40B4-BE49-F238E27FC236}">
                  <a16:creationId xmlns:a16="http://schemas.microsoft.com/office/drawing/2014/main" id="{D660562C-E6DE-6A4F-0A09-BC4AA7DA331A}"/>
                </a:ext>
              </a:extLst>
            </p:cNvPr>
            <p:cNvSpPr/>
            <p:nvPr/>
          </p:nvSpPr>
          <p:spPr>
            <a:xfrm>
              <a:off x="5715571" y="3784967"/>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4"/>
              </a:solidFill>
              <a:prstDash val="solid"/>
              <a:miter/>
            </a:ln>
          </p:spPr>
          <p:txBody>
            <a:bodyPr rtlCol="0" anchor="ctr"/>
            <a:lstStyle/>
            <a:p>
              <a:endParaRPr lang="en-GB" sz="1600"/>
            </a:p>
          </p:txBody>
        </p:sp>
        <p:sp>
          <p:nvSpPr>
            <p:cNvPr id="188" name="Freeform: Shape 362">
              <a:extLst>
                <a:ext uri="{FF2B5EF4-FFF2-40B4-BE49-F238E27FC236}">
                  <a16:creationId xmlns:a16="http://schemas.microsoft.com/office/drawing/2014/main" id="{C935AF87-16C7-F0ED-5BE1-DE89E0E41F03}"/>
                </a:ext>
              </a:extLst>
            </p:cNvPr>
            <p:cNvSpPr/>
            <p:nvPr/>
          </p:nvSpPr>
          <p:spPr>
            <a:xfrm>
              <a:off x="6049108" y="4106093"/>
              <a:ext cx="9525" cy="90001"/>
            </a:xfrm>
            <a:custGeom>
              <a:avLst/>
              <a:gdLst>
                <a:gd name="connsiteX0" fmla="*/ 0 w 9525"/>
                <a:gd name="connsiteY0" fmla="*/ 90002 h 90001"/>
                <a:gd name="connsiteX1" fmla="*/ 0 w 9525"/>
                <a:gd name="connsiteY1" fmla="*/ 0 h 90001"/>
              </a:gdLst>
              <a:ahLst/>
              <a:cxnLst>
                <a:cxn ang="0">
                  <a:pos x="connsiteX0" y="connsiteY0"/>
                </a:cxn>
                <a:cxn ang="0">
                  <a:pos x="connsiteX1" y="connsiteY1"/>
                </a:cxn>
              </a:cxnLst>
              <a:rect l="l" t="t" r="r" b="b"/>
              <a:pathLst>
                <a:path w="9525" h="90001">
                  <a:moveTo>
                    <a:pt x="0" y="90002"/>
                  </a:moveTo>
                  <a:lnTo>
                    <a:pt x="0" y="0"/>
                  </a:lnTo>
                </a:path>
              </a:pathLst>
            </a:custGeom>
            <a:noFill/>
            <a:ln w="19050" cap="flat">
              <a:solidFill>
                <a:schemeClr val="accent4"/>
              </a:solidFill>
              <a:prstDash val="solid"/>
              <a:miter/>
            </a:ln>
          </p:spPr>
          <p:txBody>
            <a:bodyPr rtlCol="0" anchor="ctr"/>
            <a:lstStyle/>
            <a:p>
              <a:endParaRPr lang="en-GB" sz="1600"/>
            </a:p>
          </p:txBody>
        </p:sp>
        <p:sp>
          <p:nvSpPr>
            <p:cNvPr id="189" name="Freeform: Shape 363">
              <a:extLst>
                <a:ext uri="{FF2B5EF4-FFF2-40B4-BE49-F238E27FC236}">
                  <a16:creationId xmlns:a16="http://schemas.microsoft.com/office/drawing/2014/main" id="{DD66169B-4FCF-D236-1400-864A6BC6D394}"/>
                </a:ext>
              </a:extLst>
            </p:cNvPr>
            <p:cNvSpPr/>
            <p:nvPr/>
          </p:nvSpPr>
          <p:spPr>
            <a:xfrm>
              <a:off x="6600072" y="4420485"/>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4"/>
              </a:solidFill>
              <a:prstDash val="solid"/>
              <a:miter/>
            </a:ln>
          </p:spPr>
          <p:txBody>
            <a:bodyPr rtlCol="0" anchor="ctr"/>
            <a:lstStyle/>
            <a:p>
              <a:endParaRPr lang="en-GB" sz="1600"/>
            </a:p>
          </p:txBody>
        </p:sp>
        <p:sp>
          <p:nvSpPr>
            <p:cNvPr id="190" name="Freeform: Shape 364">
              <a:extLst>
                <a:ext uri="{FF2B5EF4-FFF2-40B4-BE49-F238E27FC236}">
                  <a16:creationId xmlns:a16="http://schemas.microsoft.com/office/drawing/2014/main" id="{D778EFE7-5B21-A578-2502-77E790CE7456}"/>
                </a:ext>
              </a:extLst>
            </p:cNvPr>
            <p:cNvSpPr/>
            <p:nvPr/>
          </p:nvSpPr>
          <p:spPr>
            <a:xfrm>
              <a:off x="6638172" y="4420485"/>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4"/>
              </a:solidFill>
              <a:prstDash val="solid"/>
              <a:miter/>
            </a:ln>
          </p:spPr>
          <p:txBody>
            <a:bodyPr rtlCol="0" anchor="ctr"/>
            <a:lstStyle/>
            <a:p>
              <a:endParaRPr lang="en-GB" sz="1600"/>
            </a:p>
          </p:txBody>
        </p:sp>
        <p:sp>
          <p:nvSpPr>
            <p:cNvPr id="191" name="Freeform: Shape 365">
              <a:extLst>
                <a:ext uri="{FF2B5EF4-FFF2-40B4-BE49-F238E27FC236}">
                  <a16:creationId xmlns:a16="http://schemas.microsoft.com/office/drawing/2014/main" id="{0221C31D-AB7D-69EF-4E55-DFC5A2E5B4C5}"/>
                </a:ext>
              </a:extLst>
            </p:cNvPr>
            <p:cNvSpPr/>
            <p:nvPr/>
          </p:nvSpPr>
          <p:spPr>
            <a:xfrm>
              <a:off x="7076322" y="4458585"/>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4"/>
              </a:solidFill>
              <a:prstDash val="solid"/>
              <a:miter/>
            </a:ln>
          </p:spPr>
          <p:txBody>
            <a:bodyPr rtlCol="0" anchor="ctr"/>
            <a:lstStyle/>
            <a:p>
              <a:endParaRPr lang="en-GB" sz="1600"/>
            </a:p>
          </p:txBody>
        </p:sp>
        <p:sp>
          <p:nvSpPr>
            <p:cNvPr id="192" name="Freeform: Shape 366">
              <a:extLst>
                <a:ext uri="{FF2B5EF4-FFF2-40B4-BE49-F238E27FC236}">
                  <a16:creationId xmlns:a16="http://schemas.microsoft.com/office/drawing/2014/main" id="{34417BE8-94D2-3071-8A0D-0FFBAEF1194F}"/>
                </a:ext>
              </a:extLst>
            </p:cNvPr>
            <p:cNvSpPr/>
            <p:nvPr/>
          </p:nvSpPr>
          <p:spPr>
            <a:xfrm>
              <a:off x="7647822" y="4458585"/>
              <a:ext cx="9525" cy="89992"/>
            </a:xfrm>
            <a:custGeom>
              <a:avLst/>
              <a:gdLst>
                <a:gd name="connsiteX0" fmla="*/ 0 w 9525"/>
                <a:gd name="connsiteY0" fmla="*/ 89992 h 89992"/>
                <a:gd name="connsiteX1" fmla="*/ 0 w 9525"/>
                <a:gd name="connsiteY1" fmla="*/ 0 h 89992"/>
              </a:gdLst>
              <a:ahLst/>
              <a:cxnLst>
                <a:cxn ang="0">
                  <a:pos x="connsiteX0" y="connsiteY0"/>
                </a:cxn>
                <a:cxn ang="0">
                  <a:pos x="connsiteX1" y="connsiteY1"/>
                </a:cxn>
              </a:cxnLst>
              <a:rect l="l" t="t" r="r" b="b"/>
              <a:pathLst>
                <a:path w="9525" h="89992">
                  <a:moveTo>
                    <a:pt x="0" y="89992"/>
                  </a:moveTo>
                  <a:lnTo>
                    <a:pt x="0" y="0"/>
                  </a:lnTo>
                </a:path>
              </a:pathLst>
            </a:custGeom>
            <a:noFill/>
            <a:ln w="19050" cap="flat">
              <a:solidFill>
                <a:schemeClr val="accent4"/>
              </a:solidFill>
              <a:prstDash val="solid"/>
              <a:miter/>
            </a:ln>
          </p:spPr>
          <p:txBody>
            <a:bodyPr rtlCol="0" anchor="ctr"/>
            <a:lstStyle/>
            <a:p>
              <a:endParaRPr lang="en-GB" sz="1600"/>
            </a:p>
          </p:txBody>
        </p:sp>
      </p:grpSp>
      <p:grpSp>
        <p:nvGrpSpPr>
          <p:cNvPr id="193" name="Group 192">
            <a:extLst>
              <a:ext uri="{FF2B5EF4-FFF2-40B4-BE49-F238E27FC236}">
                <a16:creationId xmlns:a16="http://schemas.microsoft.com/office/drawing/2014/main" id="{4A25D1FA-9D75-B4FD-6AE5-F4529D600AB3}"/>
              </a:ext>
            </a:extLst>
          </p:cNvPr>
          <p:cNvGrpSpPr/>
          <p:nvPr/>
        </p:nvGrpSpPr>
        <p:grpSpPr>
          <a:xfrm>
            <a:off x="8940869" y="2303186"/>
            <a:ext cx="2846940" cy="2278753"/>
            <a:chOff x="4329112" y="2005012"/>
            <a:chExt cx="3538404" cy="2855842"/>
          </a:xfrm>
        </p:grpSpPr>
        <p:sp>
          <p:nvSpPr>
            <p:cNvPr id="194" name="Freeform: Shape 371">
              <a:extLst>
                <a:ext uri="{FF2B5EF4-FFF2-40B4-BE49-F238E27FC236}">
                  <a16:creationId xmlns:a16="http://schemas.microsoft.com/office/drawing/2014/main" id="{0F06BFFE-6FBB-3298-1A26-1F07D74ECACC}"/>
                </a:ext>
              </a:extLst>
            </p:cNvPr>
            <p:cNvSpPr/>
            <p:nvPr/>
          </p:nvSpPr>
          <p:spPr>
            <a:xfrm>
              <a:off x="4329112" y="2005012"/>
              <a:ext cx="3538404" cy="2803950"/>
            </a:xfrm>
            <a:custGeom>
              <a:avLst/>
              <a:gdLst>
                <a:gd name="connsiteX0" fmla="*/ 3538404 w 3538404"/>
                <a:gd name="connsiteY0" fmla="*/ 2803950 h 2803950"/>
                <a:gd name="connsiteX1" fmla="*/ 2891924 w 3538404"/>
                <a:gd name="connsiteY1" fmla="*/ 2803950 h 2803950"/>
                <a:gd name="connsiteX2" fmla="*/ 2891924 w 3538404"/>
                <a:gd name="connsiteY2" fmla="*/ 2769518 h 2803950"/>
                <a:gd name="connsiteX3" fmla="*/ 2367858 w 3538404"/>
                <a:gd name="connsiteY3" fmla="*/ 2769518 h 2803950"/>
                <a:gd name="connsiteX4" fmla="*/ 2367858 w 3538404"/>
                <a:gd name="connsiteY4" fmla="*/ 2723617 h 2803950"/>
                <a:gd name="connsiteX5" fmla="*/ 2260749 w 3538404"/>
                <a:gd name="connsiteY5" fmla="*/ 2723617 h 2803950"/>
                <a:gd name="connsiteX6" fmla="*/ 2260749 w 3538404"/>
                <a:gd name="connsiteY6" fmla="*/ 2650931 h 2803950"/>
                <a:gd name="connsiteX7" fmla="*/ 2218677 w 3538404"/>
                <a:gd name="connsiteY7" fmla="*/ 2650931 h 2803950"/>
                <a:gd name="connsiteX8" fmla="*/ 2218677 w 3538404"/>
                <a:gd name="connsiteY8" fmla="*/ 2578256 h 2803950"/>
                <a:gd name="connsiteX9" fmla="*/ 2107740 w 3538404"/>
                <a:gd name="connsiteY9" fmla="*/ 2578256 h 2803950"/>
                <a:gd name="connsiteX10" fmla="*/ 2107740 w 3538404"/>
                <a:gd name="connsiteY10" fmla="*/ 2555301 h 2803950"/>
                <a:gd name="connsiteX11" fmla="*/ 2042712 w 3538404"/>
                <a:gd name="connsiteY11" fmla="*/ 2555301 h 2803950"/>
                <a:gd name="connsiteX12" fmla="*/ 2042712 w 3538404"/>
                <a:gd name="connsiteY12" fmla="*/ 2509400 h 2803950"/>
                <a:gd name="connsiteX13" fmla="*/ 1755810 w 3538404"/>
                <a:gd name="connsiteY13" fmla="*/ 2509400 h 2803950"/>
                <a:gd name="connsiteX14" fmla="*/ 1755810 w 3538404"/>
                <a:gd name="connsiteY14" fmla="*/ 2463499 h 2803950"/>
                <a:gd name="connsiteX15" fmla="*/ 1652530 w 3538404"/>
                <a:gd name="connsiteY15" fmla="*/ 2463499 h 2803950"/>
                <a:gd name="connsiteX16" fmla="*/ 1652530 w 3538404"/>
                <a:gd name="connsiteY16" fmla="*/ 2421417 h 2803950"/>
                <a:gd name="connsiteX17" fmla="*/ 1598971 w 3538404"/>
                <a:gd name="connsiteY17" fmla="*/ 2421417 h 2803950"/>
                <a:gd name="connsiteX18" fmla="*/ 1598971 w 3538404"/>
                <a:gd name="connsiteY18" fmla="*/ 2379336 h 2803950"/>
                <a:gd name="connsiteX19" fmla="*/ 1423016 w 3538404"/>
                <a:gd name="connsiteY19" fmla="*/ 2379336 h 2803950"/>
                <a:gd name="connsiteX20" fmla="*/ 1423016 w 3538404"/>
                <a:gd name="connsiteY20" fmla="*/ 2329606 h 2803950"/>
                <a:gd name="connsiteX21" fmla="*/ 1369457 w 3538404"/>
                <a:gd name="connsiteY21" fmla="*/ 2329606 h 2803950"/>
                <a:gd name="connsiteX22" fmla="*/ 1369457 w 3538404"/>
                <a:gd name="connsiteY22" fmla="*/ 2279875 h 2803950"/>
                <a:gd name="connsiteX23" fmla="*/ 1354160 w 3538404"/>
                <a:gd name="connsiteY23" fmla="*/ 2279875 h 2803950"/>
                <a:gd name="connsiteX24" fmla="*/ 1354160 w 3538404"/>
                <a:gd name="connsiteY24" fmla="*/ 2195722 h 2803950"/>
                <a:gd name="connsiteX25" fmla="*/ 1300601 w 3538404"/>
                <a:gd name="connsiteY25" fmla="*/ 2195722 h 2803950"/>
                <a:gd name="connsiteX26" fmla="*/ 1300601 w 3538404"/>
                <a:gd name="connsiteY26" fmla="*/ 2149821 h 2803950"/>
                <a:gd name="connsiteX27" fmla="*/ 1247051 w 3538404"/>
                <a:gd name="connsiteY27" fmla="*/ 2149821 h 2803950"/>
                <a:gd name="connsiteX28" fmla="*/ 1247051 w 3538404"/>
                <a:gd name="connsiteY28" fmla="*/ 2058010 h 2803950"/>
                <a:gd name="connsiteX29" fmla="*/ 1224096 w 3538404"/>
                <a:gd name="connsiteY29" fmla="*/ 2058010 h 2803950"/>
                <a:gd name="connsiteX30" fmla="*/ 1224096 w 3538404"/>
                <a:gd name="connsiteY30" fmla="*/ 1958559 h 2803950"/>
                <a:gd name="connsiteX31" fmla="*/ 1185844 w 3538404"/>
                <a:gd name="connsiteY31" fmla="*/ 1958559 h 2803950"/>
                <a:gd name="connsiteX32" fmla="*/ 1185844 w 3538404"/>
                <a:gd name="connsiteY32" fmla="*/ 1874396 h 2803950"/>
                <a:gd name="connsiteX33" fmla="*/ 1170546 w 3538404"/>
                <a:gd name="connsiteY33" fmla="*/ 1874396 h 2803950"/>
                <a:gd name="connsiteX34" fmla="*/ 1170546 w 3538404"/>
                <a:gd name="connsiteY34" fmla="*/ 1824666 h 2803950"/>
                <a:gd name="connsiteX35" fmla="*/ 1159069 w 3538404"/>
                <a:gd name="connsiteY35" fmla="*/ 1824666 h 2803950"/>
                <a:gd name="connsiteX36" fmla="*/ 1159069 w 3538404"/>
                <a:gd name="connsiteY36" fmla="*/ 1782594 h 2803950"/>
                <a:gd name="connsiteX37" fmla="*/ 1105510 w 3538404"/>
                <a:gd name="connsiteY37" fmla="*/ 1782594 h 2803950"/>
                <a:gd name="connsiteX38" fmla="*/ 1105510 w 3538404"/>
                <a:gd name="connsiteY38" fmla="*/ 1686954 h 2803950"/>
                <a:gd name="connsiteX39" fmla="*/ 1082564 w 3538404"/>
                <a:gd name="connsiteY39" fmla="*/ 1686954 h 2803950"/>
                <a:gd name="connsiteX40" fmla="*/ 1082564 w 3538404"/>
                <a:gd name="connsiteY40" fmla="*/ 1610449 h 2803950"/>
                <a:gd name="connsiteX41" fmla="*/ 1071086 w 3538404"/>
                <a:gd name="connsiteY41" fmla="*/ 1610449 h 2803950"/>
                <a:gd name="connsiteX42" fmla="*/ 1071086 w 3538404"/>
                <a:gd name="connsiteY42" fmla="*/ 1533944 h 2803950"/>
                <a:gd name="connsiteX43" fmla="*/ 1032834 w 3538404"/>
                <a:gd name="connsiteY43" fmla="*/ 1533944 h 2803950"/>
                <a:gd name="connsiteX44" fmla="*/ 1032834 w 3538404"/>
                <a:gd name="connsiteY44" fmla="*/ 1480395 h 2803950"/>
                <a:gd name="connsiteX45" fmla="*/ 1009879 w 3538404"/>
                <a:gd name="connsiteY45" fmla="*/ 1480395 h 2803950"/>
                <a:gd name="connsiteX46" fmla="*/ 1009879 w 3538404"/>
                <a:gd name="connsiteY46" fmla="*/ 1400061 h 2803950"/>
                <a:gd name="connsiteX47" fmla="*/ 952500 w 3538404"/>
                <a:gd name="connsiteY47" fmla="*/ 1400061 h 2803950"/>
                <a:gd name="connsiteX48" fmla="*/ 952500 w 3538404"/>
                <a:gd name="connsiteY48" fmla="*/ 1350331 h 2803950"/>
                <a:gd name="connsiteX49" fmla="*/ 918072 w 3538404"/>
                <a:gd name="connsiteY49" fmla="*/ 1350331 h 2803950"/>
                <a:gd name="connsiteX50" fmla="*/ 918072 w 3538404"/>
                <a:gd name="connsiteY50" fmla="*/ 1262348 h 2803950"/>
                <a:gd name="connsiteX51" fmla="*/ 898946 w 3538404"/>
                <a:gd name="connsiteY51" fmla="*/ 1262348 h 2803950"/>
                <a:gd name="connsiteX52" fmla="*/ 898946 w 3538404"/>
                <a:gd name="connsiteY52" fmla="*/ 1224096 h 2803950"/>
                <a:gd name="connsiteX53" fmla="*/ 879820 w 3538404"/>
                <a:gd name="connsiteY53" fmla="*/ 1224096 h 2803950"/>
                <a:gd name="connsiteX54" fmla="*/ 879820 w 3538404"/>
                <a:gd name="connsiteY54" fmla="*/ 1182014 h 2803950"/>
                <a:gd name="connsiteX55" fmla="*/ 856867 w 3538404"/>
                <a:gd name="connsiteY55" fmla="*/ 1182014 h 2803950"/>
                <a:gd name="connsiteX56" fmla="*/ 856867 w 3538404"/>
                <a:gd name="connsiteY56" fmla="*/ 1105510 h 2803950"/>
                <a:gd name="connsiteX57" fmla="*/ 814789 w 3538404"/>
                <a:gd name="connsiteY57" fmla="*/ 1105510 h 2803950"/>
                <a:gd name="connsiteX58" fmla="*/ 814789 w 3538404"/>
                <a:gd name="connsiteY58" fmla="*/ 1017527 h 2803950"/>
                <a:gd name="connsiteX59" fmla="*/ 772711 w 3538404"/>
                <a:gd name="connsiteY59" fmla="*/ 1017527 h 2803950"/>
                <a:gd name="connsiteX60" fmla="*/ 772711 w 3538404"/>
                <a:gd name="connsiteY60" fmla="*/ 891295 h 2803950"/>
                <a:gd name="connsiteX61" fmla="*/ 745934 w 3538404"/>
                <a:gd name="connsiteY61" fmla="*/ 891295 h 2803950"/>
                <a:gd name="connsiteX62" fmla="*/ 745934 w 3538404"/>
                <a:gd name="connsiteY62" fmla="*/ 810964 h 2803950"/>
                <a:gd name="connsiteX63" fmla="*/ 700030 w 3538404"/>
                <a:gd name="connsiteY63" fmla="*/ 810964 h 2803950"/>
                <a:gd name="connsiteX64" fmla="*/ 700030 w 3538404"/>
                <a:gd name="connsiteY64" fmla="*/ 600572 h 2803950"/>
                <a:gd name="connsiteX65" fmla="*/ 665602 w 3538404"/>
                <a:gd name="connsiteY65" fmla="*/ 600572 h 2803950"/>
                <a:gd name="connsiteX66" fmla="*/ 665602 w 3538404"/>
                <a:gd name="connsiteY66" fmla="*/ 547018 h 2803950"/>
                <a:gd name="connsiteX67" fmla="*/ 623524 w 3538404"/>
                <a:gd name="connsiteY67" fmla="*/ 547018 h 2803950"/>
                <a:gd name="connsiteX68" fmla="*/ 623524 w 3538404"/>
                <a:gd name="connsiteY68" fmla="*/ 470512 h 2803950"/>
                <a:gd name="connsiteX69" fmla="*/ 459036 w 3538404"/>
                <a:gd name="connsiteY69" fmla="*/ 470512 h 2803950"/>
                <a:gd name="connsiteX70" fmla="*/ 459036 w 3538404"/>
                <a:gd name="connsiteY70" fmla="*/ 428434 h 2803950"/>
                <a:gd name="connsiteX71" fmla="*/ 401657 w 3538404"/>
                <a:gd name="connsiteY71" fmla="*/ 428434 h 2803950"/>
                <a:gd name="connsiteX72" fmla="*/ 401657 w 3538404"/>
                <a:gd name="connsiteY72" fmla="*/ 382531 h 2803950"/>
                <a:gd name="connsiteX73" fmla="*/ 374879 w 3538404"/>
                <a:gd name="connsiteY73" fmla="*/ 382531 h 2803950"/>
                <a:gd name="connsiteX74" fmla="*/ 374879 w 3538404"/>
                <a:gd name="connsiteY74" fmla="*/ 336627 h 2803950"/>
                <a:gd name="connsiteX75" fmla="*/ 348103 w 3538404"/>
                <a:gd name="connsiteY75" fmla="*/ 336627 h 2803950"/>
                <a:gd name="connsiteX76" fmla="*/ 348103 w 3538404"/>
                <a:gd name="connsiteY76" fmla="*/ 286898 h 2803950"/>
                <a:gd name="connsiteX77" fmla="*/ 309849 w 3538404"/>
                <a:gd name="connsiteY77" fmla="*/ 286898 h 2803950"/>
                <a:gd name="connsiteX78" fmla="*/ 309849 w 3538404"/>
                <a:gd name="connsiteY78" fmla="*/ 244819 h 2803950"/>
                <a:gd name="connsiteX79" fmla="*/ 290723 w 3538404"/>
                <a:gd name="connsiteY79" fmla="*/ 244819 h 2803950"/>
                <a:gd name="connsiteX80" fmla="*/ 290723 w 3538404"/>
                <a:gd name="connsiteY80" fmla="*/ 202742 h 2803950"/>
                <a:gd name="connsiteX81" fmla="*/ 248644 w 3538404"/>
                <a:gd name="connsiteY81" fmla="*/ 202742 h 2803950"/>
                <a:gd name="connsiteX82" fmla="*/ 248644 w 3538404"/>
                <a:gd name="connsiteY82" fmla="*/ 118584 h 2803950"/>
                <a:gd name="connsiteX83" fmla="*/ 126235 w 3538404"/>
                <a:gd name="connsiteY83" fmla="*/ 118584 h 2803950"/>
                <a:gd name="connsiteX84" fmla="*/ 126235 w 3538404"/>
                <a:gd name="connsiteY84" fmla="*/ 42079 h 2803950"/>
                <a:gd name="connsiteX85" fmla="*/ 53554 w 3538404"/>
                <a:gd name="connsiteY85" fmla="*/ 42079 h 2803950"/>
                <a:gd name="connsiteX86" fmla="*/ 53554 w 3538404"/>
                <a:gd name="connsiteY86" fmla="*/ 0 h 2803950"/>
                <a:gd name="connsiteX87" fmla="*/ 0 w 3538404"/>
                <a:gd name="connsiteY87" fmla="*/ 0 h 280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538404" h="2803950">
                  <a:moveTo>
                    <a:pt x="3538404" y="2803950"/>
                  </a:moveTo>
                  <a:lnTo>
                    <a:pt x="2891924" y="2803950"/>
                  </a:lnTo>
                  <a:lnTo>
                    <a:pt x="2891924" y="2769518"/>
                  </a:lnTo>
                  <a:lnTo>
                    <a:pt x="2367858" y="2769518"/>
                  </a:lnTo>
                  <a:lnTo>
                    <a:pt x="2367858" y="2723617"/>
                  </a:lnTo>
                  <a:lnTo>
                    <a:pt x="2260749" y="2723617"/>
                  </a:lnTo>
                  <a:lnTo>
                    <a:pt x="2260749" y="2650931"/>
                  </a:lnTo>
                  <a:lnTo>
                    <a:pt x="2218677" y="2650931"/>
                  </a:lnTo>
                  <a:lnTo>
                    <a:pt x="2218677" y="2578256"/>
                  </a:lnTo>
                  <a:lnTo>
                    <a:pt x="2107740" y="2578256"/>
                  </a:lnTo>
                  <a:lnTo>
                    <a:pt x="2107740" y="2555301"/>
                  </a:lnTo>
                  <a:lnTo>
                    <a:pt x="2042712" y="2555301"/>
                  </a:lnTo>
                  <a:lnTo>
                    <a:pt x="2042712" y="2509400"/>
                  </a:lnTo>
                  <a:lnTo>
                    <a:pt x="1755810" y="2509400"/>
                  </a:lnTo>
                  <a:lnTo>
                    <a:pt x="1755810" y="2463499"/>
                  </a:lnTo>
                  <a:lnTo>
                    <a:pt x="1652530" y="2463499"/>
                  </a:lnTo>
                  <a:lnTo>
                    <a:pt x="1652530" y="2421417"/>
                  </a:lnTo>
                  <a:lnTo>
                    <a:pt x="1598971" y="2421417"/>
                  </a:lnTo>
                  <a:lnTo>
                    <a:pt x="1598971" y="2379336"/>
                  </a:lnTo>
                  <a:lnTo>
                    <a:pt x="1423016" y="2379336"/>
                  </a:lnTo>
                  <a:lnTo>
                    <a:pt x="1423016" y="2329606"/>
                  </a:lnTo>
                  <a:lnTo>
                    <a:pt x="1369457" y="2329606"/>
                  </a:lnTo>
                  <a:lnTo>
                    <a:pt x="1369457" y="2279875"/>
                  </a:lnTo>
                  <a:lnTo>
                    <a:pt x="1354160" y="2279875"/>
                  </a:lnTo>
                  <a:lnTo>
                    <a:pt x="1354160" y="2195722"/>
                  </a:lnTo>
                  <a:lnTo>
                    <a:pt x="1300601" y="2195722"/>
                  </a:lnTo>
                  <a:lnTo>
                    <a:pt x="1300601" y="2149821"/>
                  </a:lnTo>
                  <a:lnTo>
                    <a:pt x="1247051" y="2149821"/>
                  </a:lnTo>
                  <a:lnTo>
                    <a:pt x="1247051" y="2058010"/>
                  </a:lnTo>
                  <a:lnTo>
                    <a:pt x="1224096" y="2058010"/>
                  </a:lnTo>
                  <a:lnTo>
                    <a:pt x="1224096" y="1958559"/>
                  </a:lnTo>
                  <a:lnTo>
                    <a:pt x="1185844" y="1958559"/>
                  </a:lnTo>
                  <a:lnTo>
                    <a:pt x="1185844" y="1874396"/>
                  </a:lnTo>
                  <a:lnTo>
                    <a:pt x="1170546" y="1874396"/>
                  </a:lnTo>
                  <a:lnTo>
                    <a:pt x="1170546" y="1824666"/>
                  </a:lnTo>
                  <a:lnTo>
                    <a:pt x="1159069" y="1824666"/>
                  </a:lnTo>
                  <a:lnTo>
                    <a:pt x="1159069" y="1782594"/>
                  </a:lnTo>
                  <a:lnTo>
                    <a:pt x="1105510" y="1782594"/>
                  </a:lnTo>
                  <a:lnTo>
                    <a:pt x="1105510" y="1686954"/>
                  </a:lnTo>
                  <a:lnTo>
                    <a:pt x="1082564" y="1686954"/>
                  </a:lnTo>
                  <a:lnTo>
                    <a:pt x="1082564" y="1610449"/>
                  </a:lnTo>
                  <a:lnTo>
                    <a:pt x="1071086" y="1610449"/>
                  </a:lnTo>
                  <a:lnTo>
                    <a:pt x="1071086" y="1533944"/>
                  </a:lnTo>
                  <a:lnTo>
                    <a:pt x="1032834" y="1533944"/>
                  </a:lnTo>
                  <a:lnTo>
                    <a:pt x="1032834" y="1480395"/>
                  </a:lnTo>
                  <a:lnTo>
                    <a:pt x="1009879" y="1480395"/>
                  </a:lnTo>
                  <a:lnTo>
                    <a:pt x="1009879" y="1400061"/>
                  </a:lnTo>
                  <a:lnTo>
                    <a:pt x="952500" y="1400061"/>
                  </a:lnTo>
                  <a:lnTo>
                    <a:pt x="952500" y="1350331"/>
                  </a:lnTo>
                  <a:lnTo>
                    <a:pt x="918072" y="1350331"/>
                  </a:lnTo>
                  <a:lnTo>
                    <a:pt x="918072" y="1262348"/>
                  </a:lnTo>
                  <a:lnTo>
                    <a:pt x="898946" y="1262348"/>
                  </a:lnTo>
                  <a:lnTo>
                    <a:pt x="898946" y="1224096"/>
                  </a:lnTo>
                  <a:lnTo>
                    <a:pt x="879820" y="1224096"/>
                  </a:lnTo>
                  <a:lnTo>
                    <a:pt x="879820" y="1182014"/>
                  </a:lnTo>
                  <a:lnTo>
                    <a:pt x="856867" y="1182014"/>
                  </a:lnTo>
                  <a:lnTo>
                    <a:pt x="856867" y="1105510"/>
                  </a:lnTo>
                  <a:lnTo>
                    <a:pt x="814789" y="1105510"/>
                  </a:lnTo>
                  <a:lnTo>
                    <a:pt x="814789" y="1017527"/>
                  </a:lnTo>
                  <a:lnTo>
                    <a:pt x="772711" y="1017527"/>
                  </a:lnTo>
                  <a:lnTo>
                    <a:pt x="772711" y="891295"/>
                  </a:lnTo>
                  <a:lnTo>
                    <a:pt x="745934" y="891295"/>
                  </a:lnTo>
                  <a:lnTo>
                    <a:pt x="745934" y="810964"/>
                  </a:lnTo>
                  <a:lnTo>
                    <a:pt x="700030" y="810964"/>
                  </a:lnTo>
                  <a:lnTo>
                    <a:pt x="700030" y="600572"/>
                  </a:lnTo>
                  <a:lnTo>
                    <a:pt x="665602" y="600572"/>
                  </a:lnTo>
                  <a:lnTo>
                    <a:pt x="665602" y="547018"/>
                  </a:lnTo>
                  <a:lnTo>
                    <a:pt x="623524" y="547018"/>
                  </a:lnTo>
                  <a:lnTo>
                    <a:pt x="623524" y="470512"/>
                  </a:lnTo>
                  <a:lnTo>
                    <a:pt x="459036" y="470512"/>
                  </a:lnTo>
                  <a:lnTo>
                    <a:pt x="459036" y="428434"/>
                  </a:lnTo>
                  <a:lnTo>
                    <a:pt x="401657" y="428434"/>
                  </a:lnTo>
                  <a:lnTo>
                    <a:pt x="401657" y="382531"/>
                  </a:lnTo>
                  <a:lnTo>
                    <a:pt x="374879" y="382531"/>
                  </a:lnTo>
                  <a:lnTo>
                    <a:pt x="374879" y="336627"/>
                  </a:lnTo>
                  <a:lnTo>
                    <a:pt x="348103" y="336627"/>
                  </a:lnTo>
                  <a:lnTo>
                    <a:pt x="348103" y="286898"/>
                  </a:lnTo>
                  <a:lnTo>
                    <a:pt x="309849" y="286898"/>
                  </a:lnTo>
                  <a:lnTo>
                    <a:pt x="309849" y="244819"/>
                  </a:lnTo>
                  <a:lnTo>
                    <a:pt x="290723" y="244819"/>
                  </a:lnTo>
                  <a:lnTo>
                    <a:pt x="290723" y="202742"/>
                  </a:lnTo>
                  <a:lnTo>
                    <a:pt x="248644" y="202742"/>
                  </a:lnTo>
                  <a:lnTo>
                    <a:pt x="248644" y="118584"/>
                  </a:lnTo>
                  <a:lnTo>
                    <a:pt x="126235" y="118584"/>
                  </a:lnTo>
                  <a:lnTo>
                    <a:pt x="126235" y="42079"/>
                  </a:lnTo>
                  <a:lnTo>
                    <a:pt x="53554" y="42079"/>
                  </a:lnTo>
                  <a:lnTo>
                    <a:pt x="53554" y="0"/>
                  </a:lnTo>
                  <a:lnTo>
                    <a:pt x="0" y="0"/>
                  </a:lnTo>
                </a:path>
              </a:pathLst>
            </a:custGeom>
            <a:noFill/>
            <a:ln w="19050" cap="flat">
              <a:solidFill>
                <a:srgbClr val="043882"/>
              </a:solidFill>
              <a:prstDash val="solid"/>
              <a:miter/>
            </a:ln>
          </p:spPr>
          <p:txBody>
            <a:bodyPr rtlCol="0" anchor="ctr"/>
            <a:lstStyle/>
            <a:p>
              <a:endParaRPr lang="en-GB" sz="1600"/>
            </a:p>
          </p:txBody>
        </p:sp>
        <p:sp>
          <p:nvSpPr>
            <p:cNvPr id="195" name="Freeform: Shape 372">
              <a:extLst>
                <a:ext uri="{FF2B5EF4-FFF2-40B4-BE49-F238E27FC236}">
                  <a16:creationId xmlns:a16="http://schemas.microsoft.com/office/drawing/2014/main" id="{7700B4A8-56C2-9134-6EF2-E7F869E1DE37}"/>
                </a:ext>
              </a:extLst>
            </p:cNvPr>
            <p:cNvSpPr/>
            <p:nvPr/>
          </p:nvSpPr>
          <p:spPr>
            <a:xfrm>
              <a:off x="7221035" y="4770862"/>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043882"/>
              </a:solidFill>
              <a:prstDash val="solid"/>
              <a:miter/>
            </a:ln>
          </p:spPr>
          <p:txBody>
            <a:bodyPr rtlCol="0" anchor="ctr"/>
            <a:lstStyle/>
            <a:p>
              <a:endParaRPr lang="en-GB" sz="1600"/>
            </a:p>
          </p:txBody>
        </p:sp>
        <p:sp>
          <p:nvSpPr>
            <p:cNvPr id="196" name="Freeform: Shape 373">
              <a:extLst>
                <a:ext uri="{FF2B5EF4-FFF2-40B4-BE49-F238E27FC236}">
                  <a16:creationId xmlns:a16="http://schemas.microsoft.com/office/drawing/2014/main" id="{CCDD9115-CDF2-0E72-49F9-8590AE2FF862}"/>
                </a:ext>
              </a:extLst>
            </p:cNvPr>
            <p:cNvSpPr/>
            <p:nvPr/>
          </p:nvSpPr>
          <p:spPr>
            <a:xfrm>
              <a:off x="7176039" y="4815858"/>
              <a:ext cx="90001" cy="9525"/>
            </a:xfrm>
            <a:custGeom>
              <a:avLst/>
              <a:gdLst>
                <a:gd name="connsiteX0" fmla="*/ 90001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1" y="0"/>
                  </a:moveTo>
                  <a:lnTo>
                    <a:pt x="0" y="0"/>
                  </a:lnTo>
                </a:path>
              </a:pathLst>
            </a:custGeom>
            <a:noFill/>
            <a:ln w="19050" cap="flat">
              <a:solidFill>
                <a:srgbClr val="043882"/>
              </a:solidFill>
              <a:prstDash val="solid"/>
              <a:miter/>
            </a:ln>
          </p:spPr>
          <p:txBody>
            <a:bodyPr rtlCol="0" anchor="ctr"/>
            <a:lstStyle/>
            <a:p>
              <a:endParaRPr lang="en-GB" sz="1600"/>
            </a:p>
          </p:txBody>
        </p:sp>
      </p:grpSp>
      <p:sp>
        <p:nvSpPr>
          <p:cNvPr id="197" name="TextBox 196">
            <a:extLst>
              <a:ext uri="{FF2B5EF4-FFF2-40B4-BE49-F238E27FC236}">
                <a16:creationId xmlns:a16="http://schemas.microsoft.com/office/drawing/2014/main" id="{C9351B1B-B401-FF67-313C-7E75D953BDAA}"/>
              </a:ext>
            </a:extLst>
          </p:cNvPr>
          <p:cNvSpPr txBox="1"/>
          <p:nvPr/>
        </p:nvSpPr>
        <p:spPr>
          <a:xfrm>
            <a:off x="5279911" y="1324833"/>
            <a:ext cx="1632178" cy="338554"/>
          </a:xfrm>
          <a:prstGeom prst="rect">
            <a:avLst/>
          </a:prstGeom>
          <a:noFill/>
        </p:spPr>
        <p:txBody>
          <a:bodyPr wrap="none" rtlCol="0">
            <a:spAutoFit/>
          </a:bodyPr>
          <a:lstStyle/>
          <a:p>
            <a:pPr algn="ctr"/>
            <a:r>
              <a:rPr lang="ja-JP" sz="1600" b="1" dirty="0"/>
              <a:t>無増悪生存期間</a:t>
            </a:r>
          </a:p>
        </p:txBody>
      </p:sp>
      <p:sp>
        <p:nvSpPr>
          <p:cNvPr id="198" name="TextBox 197">
            <a:extLst>
              <a:ext uri="{FF2B5EF4-FFF2-40B4-BE49-F238E27FC236}">
                <a16:creationId xmlns:a16="http://schemas.microsoft.com/office/drawing/2014/main" id="{406836E6-8F6F-5983-8662-4437BEF818EE}"/>
              </a:ext>
            </a:extLst>
          </p:cNvPr>
          <p:cNvSpPr txBox="1"/>
          <p:nvPr/>
        </p:nvSpPr>
        <p:spPr>
          <a:xfrm>
            <a:off x="2245984" y="2299914"/>
            <a:ext cx="2305439" cy="938719"/>
          </a:xfrm>
          <a:prstGeom prst="rect">
            <a:avLst/>
          </a:prstGeom>
          <a:noFill/>
        </p:spPr>
        <p:txBody>
          <a:bodyPr wrap="none" rtlCol="0">
            <a:spAutoFit/>
          </a:bodyPr>
          <a:lstStyle/>
          <a:p>
            <a:r>
              <a:rPr lang="ja-JP" sz="1100" b="1"/>
              <a:t>mPFS、月</a:t>
            </a:r>
          </a:p>
          <a:p>
            <a:pPr>
              <a:tabLst>
                <a:tab pos="1077913" algn="l"/>
              </a:tabLst>
            </a:pPr>
            <a:r>
              <a:rPr lang="ja-JP" sz="1100"/>
              <a:t>ダブレット + bev 	9.0</a:t>
            </a:r>
          </a:p>
          <a:p>
            <a:pPr>
              <a:tabLst>
                <a:tab pos="1077913" algn="l"/>
              </a:tabLst>
            </a:pPr>
            <a:r>
              <a:rPr lang="ja-JP" sz="1100"/>
              <a:t>トリプレット + bev 	10.6</a:t>
            </a:r>
          </a:p>
          <a:p>
            <a:r>
              <a:rPr lang="ja-JP" sz="1100"/>
              <a:t>HR 0.77 (95%CI 0.60、0.99);</a:t>
            </a:r>
            <a:br>
              <a:rPr lang="ja-JP" sz="1100"/>
            </a:br>
            <a:r>
              <a:rPr lang="ja-JP" sz="1100"/>
              <a:t>p=0.038</a:t>
            </a:r>
          </a:p>
        </p:txBody>
      </p:sp>
    </p:spTree>
    <p:extLst>
      <p:ext uri="{BB962C8B-B14F-4D97-AF65-F5344CB8AC3E}">
        <p14:creationId xmlns:p14="http://schemas.microsoft.com/office/powerpoint/2010/main" val="5246357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pPr>
              <a:lnSpc>
                <a:spcPct val="90000"/>
              </a:lnSpc>
            </a:pPr>
            <a:r>
              <a:rPr lang="ja-JP" dirty="0"/>
              <a:t>LBA3506: 当初切除不能な結腸直腸肝転移 ( CRLM ) および右側および/またはRAS/BRAFV 600 E変異原発腫瘍を有する患者におけるFOLFOXIRI +ベバシズマブ 対 FOLFOX/FOLFIRI +ベバシズマブ：オランダの結腸直腸癌グループの第III相CAIRO 5試験 – Punt CJA,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a:p>
            <a:pPr marL="0" indent="0">
              <a:spcBef>
                <a:spcPts val="25000"/>
              </a:spcBef>
              <a:buNone/>
            </a:pPr>
            <a:r>
              <a:rPr lang="ja-JP" b="1"/>
              <a:t>結論</a:t>
            </a:r>
          </a:p>
          <a:p>
            <a:r>
              <a:rPr lang="ja-JP" b="1"/>
              <a:t>RAS/BRAF V 600 E変異または右側原発腫瘍、および当初切除不能な肝転移を有する患者では、トリプレット化学療法はダブレット化学療法と比較して転帰の有意な改善を示したが、有害事象の増加と関連していた</a:t>
            </a:r>
          </a:p>
        </p:txBody>
      </p:sp>
      <p:sp>
        <p:nvSpPr>
          <p:cNvPr id="23" name="Text Placeholder 4"/>
          <p:cNvSpPr>
            <a:spLocks noGrp="1"/>
          </p:cNvSpPr>
          <p:nvPr>
            <p:ph type="body" sz="quarter" idx="11"/>
          </p:nvPr>
        </p:nvSpPr>
        <p:spPr>
          <a:xfrm>
            <a:off x="6197601" y="6096001"/>
            <a:ext cx="5507567" cy="487363"/>
          </a:xfrm>
        </p:spPr>
        <p:txBody>
          <a:bodyPr/>
          <a:lstStyle/>
          <a:p>
            <a:r>
              <a:rPr lang="ja-JP" dirty="0"/>
              <a:t>Punt CJA, </a:t>
            </a:r>
            <a:r>
              <a:rPr lang="en-US" altLang="ja-JP" dirty="0"/>
              <a:t>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2022;40(</a:t>
            </a:r>
            <a:r>
              <a:rPr lang="en-US" altLang="ja-JP" dirty="0" err="1"/>
              <a:t>suppl</a:t>
            </a:r>
            <a:r>
              <a:rPr lang="en-US" altLang="ja-JP" dirty="0"/>
              <a:t>):</a:t>
            </a:r>
            <a:r>
              <a:rPr lang="en-US" altLang="ja-JP" dirty="0" err="1"/>
              <a:t>abstr</a:t>
            </a:r>
            <a:r>
              <a:rPr lang="en-US" altLang="ja-JP" dirty="0"/>
              <a:t> L</a:t>
            </a:r>
            <a:r>
              <a:rPr lang="ja-JP" dirty="0"/>
              <a:t>BA3506</a:t>
            </a:r>
          </a:p>
        </p:txBody>
      </p:sp>
      <p:graphicFrame>
        <p:nvGraphicFramePr>
          <p:cNvPr id="2" name="Table 1"/>
          <p:cNvGraphicFramePr>
            <a:graphicFrameLocks noGrp="1"/>
          </p:cNvGraphicFramePr>
          <p:nvPr>
            <p:extLst>
              <p:ext uri="{D42A27DB-BD31-4B8C-83A1-F6EECF244321}">
                <p14:modId xmlns:p14="http://schemas.microsoft.com/office/powerpoint/2010/main" val="2875254189"/>
              </p:ext>
            </p:extLst>
          </p:nvPr>
        </p:nvGraphicFramePr>
        <p:xfrm>
          <a:off x="57856" y="1587207"/>
          <a:ext cx="5987346" cy="2743200"/>
        </p:xfrm>
        <a:graphic>
          <a:graphicData uri="http://schemas.openxmlformats.org/drawingml/2006/table">
            <a:tbl>
              <a:tblPr firstRow="1" bandRow="1">
                <a:tableStyleId>{5202B0CA-FC54-4496-8BCA-5EF66A818D29}</a:tableStyleId>
              </a:tblPr>
              <a:tblGrid>
                <a:gridCol w="2606322">
                  <a:extLst>
                    <a:ext uri="{9D8B030D-6E8A-4147-A177-3AD203B41FA5}">
                      <a16:colId xmlns:a16="http://schemas.microsoft.com/office/drawing/2014/main" val="1338737324"/>
                    </a:ext>
                  </a:extLst>
                </a:gridCol>
                <a:gridCol w="1315156">
                  <a:extLst>
                    <a:ext uri="{9D8B030D-6E8A-4147-A177-3AD203B41FA5}">
                      <a16:colId xmlns:a16="http://schemas.microsoft.com/office/drawing/2014/main" val="1719817840"/>
                    </a:ext>
                  </a:extLst>
                </a:gridCol>
                <a:gridCol w="1315156">
                  <a:extLst>
                    <a:ext uri="{9D8B030D-6E8A-4147-A177-3AD203B41FA5}">
                      <a16:colId xmlns:a16="http://schemas.microsoft.com/office/drawing/2014/main" val="1578518782"/>
                    </a:ext>
                  </a:extLst>
                </a:gridCol>
                <a:gridCol w="750712">
                  <a:extLst>
                    <a:ext uri="{9D8B030D-6E8A-4147-A177-3AD203B41FA5}">
                      <a16:colId xmlns:a16="http://schemas.microsoft.com/office/drawing/2014/main" val="3794013729"/>
                    </a:ext>
                  </a:extLst>
                </a:gridCol>
              </a:tblGrid>
              <a:tr h="370840">
                <a:tc>
                  <a:txBody>
                    <a:bodyPr/>
                    <a:lstStyle/>
                    <a:p>
                      <a:endParaRPr lang="en-GB" sz="1200" dirty="0">
                        <a:solidFill>
                          <a:schemeClr val="tx2"/>
                        </a:solidFill>
                      </a:endParaRPr>
                    </a:p>
                  </a:txBody>
                  <a:tcPr/>
                </a:tc>
                <a:tc>
                  <a:txBody>
                    <a:bodyPr/>
                    <a:lstStyle/>
                    <a:p>
                      <a:pPr algn="ctr"/>
                      <a:r>
                        <a:rPr lang="ja-JP" sz="1200">
                          <a:solidFill>
                            <a:schemeClr val="tx2"/>
                          </a:solidFill>
                        </a:rPr>
                        <a:t>FOLFOXIRI </a:t>
                      </a:r>
                      <a:r>
                        <a:rPr lang="ja-JP" sz="1200" baseline="0">
                          <a:solidFill>
                            <a:schemeClr val="tx2"/>
                          </a:solidFill>
                        </a:rPr>
                        <a:t>+ ベバシズマブ </a:t>
                      </a:r>
                    </a:p>
                  </a:txBody>
                  <a:tcPr anchor="ctr"/>
                </a:tc>
                <a:tc>
                  <a:txBody>
                    <a:bodyPr/>
                    <a:lstStyle/>
                    <a:p>
                      <a:pPr algn="ctr"/>
                      <a:r>
                        <a:rPr lang="ja-JP" sz="1200" dirty="0">
                          <a:solidFill>
                            <a:schemeClr val="tx2"/>
                          </a:solidFill>
                        </a:rPr>
                        <a:t>FOLFOX/</a:t>
                      </a:r>
                      <a:br>
                        <a:rPr lang="ja-JP" sz="1200" dirty="0">
                          <a:solidFill>
                            <a:schemeClr val="tx2"/>
                          </a:solidFill>
                        </a:rPr>
                      </a:br>
                      <a:r>
                        <a:rPr lang="ja-JP" sz="1200" dirty="0">
                          <a:solidFill>
                            <a:schemeClr val="tx2"/>
                          </a:solidFill>
                        </a:rPr>
                        <a:t>FOLFIRI + </a:t>
                      </a:r>
                      <a:br>
                        <a:rPr lang="en-GB" altLang="ja-JP" sz="1200" dirty="0">
                          <a:solidFill>
                            <a:schemeClr val="tx2"/>
                          </a:solidFill>
                        </a:rPr>
                      </a:br>
                      <a:r>
                        <a:rPr lang="ja-JP" sz="1200" dirty="0">
                          <a:solidFill>
                            <a:schemeClr val="tx2"/>
                          </a:solidFill>
                        </a:rPr>
                        <a:t>ベバシズマブ</a:t>
                      </a:r>
                      <a:r>
                        <a:rPr lang="ja-JP" sz="1200" baseline="0" dirty="0">
                          <a:solidFill>
                            <a:schemeClr val="tx2"/>
                          </a:solidFill>
                        </a:rPr>
                        <a:t> </a:t>
                      </a:r>
                    </a:p>
                  </a:txBody>
                  <a:tcPr anchor="ctr"/>
                </a:tc>
                <a:tc>
                  <a:txBody>
                    <a:bodyPr/>
                    <a:lstStyle/>
                    <a:p>
                      <a:pPr algn="ctr"/>
                      <a:r>
                        <a:rPr lang="ja-JP" sz="1200">
                          <a:solidFill>
                            <a:schemeClr val="tx2"/>
                          </a:solidFill>
                        </a:rPr>
                        <a:t>P値</a:t>
                      </a:r>
                    </a:p>
                  </a:txBody>
                  <a:tcPr anchor="ctr"/>
                </a:tc>
                <a:extLst>
                  <a:ext uri="{0D108BD9-81ED-4DB2-BD59-A6C34878D82A}">
                    <a16:rowId xmlns:a16="http://schemas.microsoft.com/office/drawing/2014/main" val="2757911781"/>
                  </a:ext>
                </a:extLst>
              </a:tr>
              <a:tr h="310332">
                <a:tc>
                  <a:txBody>
                    <a:bodyPr/>
                    <a:lstStyle/>
                    <a:p>
                      <a:r>
                        <a:rPr lang="ja-JP" sz="1200">
                          <a:solidFill>
                            <a:schemeClr val="tx1"/>
                          </a:solidFill>
                        </a:rPr>
                        <a:t>切除可能性、HR (95% CI)</a:t>
                      </a:r>
                    </a:p>
                    <a:p>
                      <a:pPr marL="180975" indent="0"/>
                      <a:r>
                        <a:rPr lang="ja-JP" sz="1200">
                          <a:solidFill>
                            <a:schemeClr val="tx1"/>
                          </a:solidFill>
                        </a:rPr>
                        <a:t>潜在的に切除可能</a:t>
                      </a:r>
                    </a:p>
                    <a:p>
                      <a:pPr marL="180975" indent="0"/>
                      <a:r>
                        <a:rPr lang="ja-JP" sz="1200">
                          <a:solidFill>
                            <a:schemeClr val="tx1"/>
                          </a:solidFill>
                        </a:rPr>
                        <a:t>切除不能</a:t>
                      </a:r>
                    </a:p>
                  </a:txBody>
                  <a:tcPr/>
                </a:tc>
                <a:tc gridSpan="2">
                  <a:txBody>
                    <a:bodyPr/>
                    <a:lstStyle/>
                    <a:p>
                      <a:pPr algn="l" rtl="0"/>
                      <a:endParaRPr lang="en-GB" sz="1200" dirty="0">
                        <a:solidFill>
                          <a:schemeClr val="tx1"/>
                        </a:solidFill>
                      </a:endParaRPr>
                    </a:p>
                    <a:p>
                      <a:pPr algn="ctr"/>
                      <a:r>
                        <a:rPr lang="ja-JP" sz="1200" dirty="0">
                          <a:solidFill>
                            <a:schemeClr val="tx1"/>
                          </a:solidFill>
                        </a:rPr>
                        <a:t>0.74 (0.53、1.05) </a:t>
                      </a:r>
                    </a:p>
                    <a:p>
                      <a:pPr algn="ctr"/>
                      <a:r>
                        <a:rPr lang="ja-JP" sz="1200" dirty="0">
                          <a:solidFill>
                            <a:schemeClr val="tx1"/>
                          </a:solidFill>
                        </a:rPr>
                        <a:t>0.67 (0.28、1.58) </a:t>
                      </a:r>
                    </a:p>
                  </a:txBody>
                  <a:tcPr/>
                </a:tc>
                <a:tc hMerge="1">
                  <a:txBody>
                    <a:bodyPr/>
                    <a:lstStyle/>
                    <a:p>
                      <a:endParaRPr lang="en-GB"/>
                    </a:p>
                  </a:txBody>
                  <a:tcPr/>
                </a:tc>
                <a:tc>
                  <a:txBody>
                    <a:bodyPr/>
                    <a:lstStyle/>
                    <a:p>
                      <a:pPr algn="ctr"/>
                      <a:r>
                        <a:rPr lang="ja-JP" sz="1200">
                          <a:solidFill>
                            <a:schemeClr val="tx1"/>
                          </a:solidFill>
                        </a:rPr>
                        <a:t>0.98</a:t>
                      </a:r>
                    </a:p>
                  </a:txBody>
                  <a:tcPr/>
                </a:tc>
                <a:extLst>
                  <a:ext uri="{0D108BD9-81ED-4DB2-BD59-A6C34878D82A}">
                    <a16:rowId xmlns:a16="http://schemas.microsoft.com/office/drawing/2014/main" val="1423275549"/>
                  </a:ext>
                </a:extLst>
              </a:tr>
              <a:tr h="3103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突然変異状態、HR (95% CI)</a:t>
                      </a:r>
                    </a:p>
                    <a:p>
                      <a:pPr marL="180975" marR="0" lvl="0" indent="0" algn="l"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RAS</a:t>
                      </a:r>
                      <a:r>
                        <a:rPr lang="ja-JP" sz="1200" baseline="0">
                          <a:solidFill>
                            <a:schemeClr val="tx1"/>
                          </a:solidFill>
                        </a:rPr>
                        <a:t>変異</a:t>
                      </a:r>
                    </a:p>
                    <a:p>
                      <a:pPr marL="180975" marR="0" lvl="0" indent="0" algn="l"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rPr>
                        <a:t>BRAF V600E</a:t>
                      </a:r>
                    </a:p>
                    <a:p>
                      <a:pPr marL="180975" marR="0" lvl="0" indent="0" algn="l" defTabSz="914400" rtl="0" eaLnBrk="1" fontAlgn="auto" latinLnBrk="0" hangingPunct="1">
                        <a:lnSpc>
                          <a:spcPct val="100000"/>
                        </a:lnSpc>
                        <a:spcBef>
                          <a:spcPts val="0"/>
                        </a:spcBef>
                        <a:spcAft>
                          <a:spcPts val="0"/>
                        </a:spcAft>
                        <a:buClrTx/>
                        <a:buSzTx/>
                        <a:buFontTx/>
                        <a:buNone/>
                        <a:tabLst/>
                        <a:defRPr/>
                      </a:pPr>
                      <a:r>
                        <a:rPr lang="ja-JP" sz="1200">
                          <a:solidFill>
                            <a:schemeClr val="tx1"/>
                          </a:solidFill>
                        </a:rPr>
                        <a:t>WT</a:t>
                      </a:r>
                      <a:r>
                        <a:rPr lang="ja-JP" sz="1200" baseline="0">
                          <a:solidFill>
                            <a:schemeClr val="tx1"/>
                          </a:solidFill>
                        </a:rPr>
                        <a:t> + 右側</a:t>
                      </a:r>
                    </a:p>
                  </a:txBody>
                  <a:tcPr/>
                </a:tc>
                <a:tc gridSpan="2">
                  <a:txBody>
                    <a:bodyPr/>
                    <a:lstStyle/>
                    <a:p>
                      <a:pPr algn="l" rtl="0"/>
                      <a:endParaRPr lang="en-GB" sz="1200" dirty="0">
                        <a:solidFill>
                          <a:schemeClr val="tx1"/>
                        </a:solidFill>
                      </a:endParaRPr>
                    </a:p>
                    <a:p>
                      <a:pPr algn="ctr"/>
                      <a:r>
                        <a:rPr lang="ja-JP" sz="1200" dirty="0">
                          <a:solidFill>
                            <a:schemeClr val="tx1"/>
                          </a:solidFill>
                        </a:rPr>
                        <a:t>0.76 (0.54、1.07) </a:t>
                      </a:r>
                    </a:p>
                    <a:p>
                      <a:pPr algn="ctr"/>
                      <a:r>
                        <a:rPr lang="ja-JP" sz="1200" dirty="0">
                          <a:solidFill>
                            <a:schemeClr val="tx1"/>
                          </a:solidFill>
                        </a:rPr>
                        <a:t>0.72 (0.21、2.48) </a:t>
                      </a:r>
                    </a:p>
                    <a:p>
                      <a:pPr algn="ctr"/>
                      <a:r>
                        <a:rPr lang="ja-JP" sz="1200" dirty="0">
                          <a:solidFill>
                            <a:schemeClr val="tx1"/>
                          </a:solidFill>
                        </a:rPr>
                        <a:t>0.54</a:t>
                      </a:r>
                      <a:r>
                        <a:rPr lang="ja-JP" sz="1200" baseline="0" dirty="0">
                          <a:solidFill>
                            <a:schemeClr val="tx1"/>
                          </a:solidFill>
                        </a:rPr>
                        <a:t> (0.13、2.26) </a:t>
                      </a:r>
                    </a:p>
                  </a:txBody>
                  <a:tcPr/>
                </a:tc>
                <a:tc hMerge="1">
                  <a:txBody>
                    <a:bodyPr/>
                    <a:lstStyle/>
                    <a:p>
                      <a:endParaRPr lang="en-GB"/>
                    </a:p>
                  </a:txBody>
                  <a:tcPr/>
                </a:tc>
                <a:tc>
                  <a:txBody>
                    <a:bodyPr/>
                    <a:lstStyle/>
                    <a:p>
                      <a:pPr algn="ctr"/>
                      <a:r>
                        <a:rPr lang="ja-JP" sz="1200">
                          <a:solidFill>
                            <a:schemeClr val="tx1"/>
                          </a:solidFill>
                        </a:rPr>
                        <a:t>0.83</a:t>
                      </a:r>
                    </a:p>
                  </a:txBody>
                  <a:tcPr/>
                </a:tc>
                <a:extLst>
                  <a:ext uri="{0D108BD9-81ED-4DB2-BD59-A6C34878D82A}">
                    <a16:rowId xmlns:a16="http://schemas.microsoft.com/office/drawing/2014/main" val="3107881276"/>
                  </a:ext>
                </a:extLst>
              </a:tr>
              <a:tr h="332571">
                <a:tc>
                  <a:txBody>
                    <a:bodyPr/>
                    <a:lstStyle/>
                    <a:p>
                      <a:r>
                        <a:rPr lang="ja-JP" sz="1200" noProof="0">
                          <a:solidFill>
                            <a:schemeClr val="tx1"/>
                          </a:solidFill>
                        </a:rPr>
                        <a:t>mPFS、月</a:t>
                      </a:r>
                    </a:p>
                    <a:p>
                      <a:pPr marL="180975" indent="0"/>
                      <a:r>
                        <a:rPr lang="ja-JP" sz="1200" baseline="0" noProof="0">
                          <a:solidFill>
                            <a:schemeClr val="tx1"/>
                          </a:solidFill>
                        </a:rPr>
                        <a:t>局所療法が成功していない場合</a:t>
                      </a:r>
                    </a:p>
                    <a:p>
                      <a:pPr marL="180975" indent="0"/>
                      <a:r>
                        <a:rPr lang="ja-JP" sz="1200" baseline="0" noProof="0">
                          <a:solidFill>
                            <a:schemeClr val="tx1"/>
                          </a:solidFill>
                        </a:rPr>
                        <a:t>局所療法に成功している場合</a:t>
                      </a:r>
                    </a:p>
                  </a:txBody>
                  <a:tcPr/>
                </a:tc>
                <a:tc>
                  <a:txBody>
                    <a:bodyPr/>
                    <a:lstStyle/>
                    <a:p>
                      <a:pPr algn="l" rtl="0"/>
                      <a:endParaRPr lang="en-GB" sz="1200" dirty="0">
                        <a:solidFill>
                          <a:schemeClr val="tx1"/>
                        </a:solidFill>
                      </a:endParaRPr>
                    </a:p>
                    <a:p>
                      <a:pPr algn="ctr"/>
                      <a:r>
                        <a:rPr lang="ja-JP" sz="1200">
                          <a:solidFill>
                            <a:schemeClr val="tx1"/>
                          </a:solidFill>
                        </a:rPr>
                        <a:t>9.0</a:t>
                      </a:r>
                    </a:p>
                    <a:p>
                      <a:pPr algn="ctr"/>
                      <a:r>
                        <a:rPr lang="ja-JP" sz="1200">
                          <a:solidFill>
                            <a:schemeClr val="tx1"/>
                          </a:solidFill>
                        </a:rPr>
                        <a:t>12.7</a:t>
                      </a:r>
                    </a:p>
                  </a:txBody>
                  <a:tcPr/>
                </a:tc>
                <a:tc>
                  <a:txBody>
                    <a:bodyPr/>
                    <a:lstStyle/>
                    <a:p>
                      <a:pPr algn="l" rtl="0"/>
                      <a:endParaRPr lang="en-GB" sz="1200" dirty="0">
                        <a:solidFill>
                          <a:schemeClr val="tx1"/>
                        </a:solidFill>
                      </a:endParaRPr>
                    </a:p>
                    <a:p>
                      <a:pPr algn="ctr"/>
                      <a:r>
                        <a:rPr lang="ja-JP" sz="1200">
                          <a:solidFill>
                            <a:schemeClr val="tx1"/>
                          </a:solidFill>
                        </a:rPr>
                        <a:t>7.0</a:t>
                      </a:r>
                    </a:p>
                    <a:p>
                      <a:pPr algn="ctr"/>
                      <a:r>
                        <a:rPr lang="ja-JP" sz="1200">
                          <a:solidFill>
                            <a:schemeClr val="tx1"/>
                          </a:solidFill>
                        </a:rPr>
                        <a:t>11.9</a:t>
                      </a:r>
                    </a:p>
                  </a:txBody>
                  <a:tcPr/>
                </a:tc>
                <a:tc>
                  <a:txBody>
                    <a:bodyPr/>
                    <a:lstStyle/>
                    <a:p>
                      <a:pPr algn="l" rtl="0"/>
                      <a:endParaRPr lang="en-GB" sz="1200" dirty="0">
                        <a:solidFill>
                          <a:schemeClr val="tx1"/>
                        </a:solidFill>
                      </a:endParaRPr>
                    </a:p>
                    <a:p>
                      <a:pPr algn="ctr"/>
                      <a:r>
                        <a:rPr lang="ja-JP" sz="1200" dirty="0">
                          <a:solidFill>
                            <a:schemeClr val="tx1"/>
                          </a:solidFill>
                        </a:rPr>
                        <a:t>&lt;0.0001</a:t>
                      </a:r>
                    </a:p>
                    <a:p>
                      <a:pPr algn="ctr"/>
                      <a:r>
                        <a:rPr lang="ja-JP" sz="1200" dirty="0">
                          <a:solidFill>
                            <a:schemeClr val="tx1"/>
                          </a:solidFill>
                        </a:rPr>
                        <a:t>&lt;0.0001</a:t>
                      </a:r>
                    </a:p>
                  </a:txBody>
                  <a:tcPr/>
                </a:tc>
                <a:extLst>
                  <a:ext uri="{0D108BD9-81ED-4DB2-BD59-A6C34878D82A}">
                    <a16:rowId xmlns:a16="http://schemas.microsoft.com/office/drawing/2014/main" val="304670956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003386089"/>
              </p:ext>
            </p:extLst>
          </p:nvPr>
        </p:nvGraphicFramePr>
        <p:xfrm>
          <a:off x="6146799" y="1587207"/>
          <a:ext cx="5987345" cy="2926080"/>
        </p:xfrm>
        <a:graphic>
          <a:graphicData uri="http://schemas.openxmlformats.org/drawingml/2006/table">
            <a:tbl>
              <a:tblPr firstRow="1" bandRow="1">
                <a:tableStyleId>{5202B0CA-FC54-4496-8BCA-5EF66A818D29}</a:tableStyleId>
              </a:tblPr>
              <a:tblGrid>
                <a:gridCol w="2499011">
                  <a:extLst>
                    <a:ext uri="{9D8B030D-6E8A-4147-A177-3AD203B41FA5}">
                      <a16:colId xmlns:a16="http://schemas.microsoft.com/office/drawing/2014/main" val="1338737324"/>
                    </a:ext>
                  </a:extLst>
                </a:gridCol>
                <a:gridCol w="1229710">
                  <a:extLst>
                    <a:ext uri="{9D8B030D-6E8A-4147-A177-3AD203B41FA5}">
                      <a16:colId xmlns:a16="http://schemas.microsoft.com/office/drawing/2014/main" val="1719817840"/>
                    </a:ext>
                  </a:extLst>
                </a:gridCol>
                <a:gridCol w="1481959">
                  <a:extLst>
                    <a:ext uri="{9D8B030D-6E8A-4147-A177-3AD203B41FA5}">
                      <a16:colId xmlns:a16="http://schemas.microsoft.com/office/drawing/2014/main" val="2042704617"/>
                    </a:ext>
                  </a:extLst>
                </a:gridCol>
                <a:gridCol w="776665">
                  <a:extLst>
                    <a:ext uri="{9D8B030D-6E8A-4147-A177-3AD203B41FA5}">
                      <a16:colId xmlns:a16="http://schemas.microsoft.com/office/drawing/2014/main" val="3794013729"/>
                    </a:ext>
                  </a:extLst>
                </a:gridCol>
              </a:tblGrid>
              <a:tr h="370840">
                <a:tc>
                  <a:txBody>
                    <a:bodyPr/>
                    <a:lstStyle/>
                    <a:p>
                      <a:endParaRPr lang="en-GB" sz="1200" dirty="0">
                        <a:solidFill>
                          <a:schemeClr val="tx2"/>
                        </a:solidFill>
                      </a:endParaRPr>
                    </a:p>
                  </a:txBody>
                  <a:tcPr/>
                </a:tc>
                <a:tc>
                  <a:txBody>
                    <a:bodyPr/>
                    <a:lstStyle/>
                    <a:p>
                      <a:pPr algn="ctr"/>
                      <a:r>
                        <a:rPr lang="ja-JP" sz="1200">
                          <a:solidFill>
                            <a:schemeClr val="tx2"/>
                          </a:solidFill>
                        </a:rPr>
                        <a:t>FOLFOXIRI </a:t>
                      </a:r>
                      <a:r>
                        <a:rPr lang="ja-JP" sz="1200" baseline="0">
                          <a:solidFill>
                            <a:schemeClr val="tx2"/>
                          </a:solidFill>
                        </a:rPr>
                        <a:t>+ ベバシズマブ </a:t>
                      </a:r>
                    </a:p>
                  </a:txBody>
                  <a:tcPr anchor="ctr"/>
                </a:tc>
                <a:tc>
                  <a:txBody>
                    <a:bodyPr/>
                    <a:lstStyle/>
                    <a:p>
                      <a:pPr algn="ctr"/>
                      <a:r>
                        <a:rPr lang="ja-JP" sz="1200">
                          <a:solidFill>
                            <a:schemeClr val="tx2"/>
                          </a:solidFill>
                        </a:rPr>
                        <a:t>FOLFOX/FOLFIRI + ベバシズマブ</a:t>
                      </a:r>
                      <a:r>
                        <a:rPr lang="ja-JP" sz="1200" baseline="0">
                          <a:solidFill>
                            <a:schemeClr val="tx2"/>
                          </a:solidFill>
                        </a:rPr>
                        <a:t> </a:t>
                      </a:r>
                    </a:p>
                  </a:txBody>
                  <a:tcPr anchor="ctr"/>
                </a:tc>
                <a:tc>
                  <a:txBody>
                    <a:bodyPr/>
                    <a:lstStyle/>
                    <a:p>
                      <a:pPr algn="ctr"/>
                      <a:r>
                        <a:rPr lang="ja-JP" sz="1200">
                          <a:solidFill>
                            <a:schemeClr val="tx2"/>
                          </a:solidFill>
                        </a:rPr>
                        <a:t>P値</a:t>
                      </a:r>
                    </a:p>
                  </a:txBody>
                  <a:tcPr anchor="ctr"/>
                </a:tc>
                <a:extLst>
                  <a:ext uri="{0D108BD9-81ED-4DB2-BD59-A6C34878D82A}">
                    <a16:rowId xmlns:a16="http://schemas.microsoft.com/office/drawing/2014/main" val="2757911781"/>
                  </a:ext>
                </a:extLst>
              </a:tr>
              <a:tr h="310332">
                <a:tc>
                  <a:txBody>
                    <a:bodyPr/>
                    <a:lstStyle/>
                    <a:p>
                      <a:pPr marL="0" indent="0"/>
                      <a:r>
                        <a:rPr lang="ja-JP" sz="1200">
                          <a:solidFill>
                            <a:schemeClr val="tx1"/>
                          </a:solidFill>
                        </a:rPr>
                        <a:t>切除±アブレーション率, %</a:t>
                      </a:r>
                    </a:p>
                    <a:p>
                      <a:pPr marL="180975" indent="0"/>
                      <a:r>
                        <a:rPr lang="ja-JP" sz="1200">
                          <a:solidFill>
                            <a:schemeClr val="tx1"/>
                          </a:solidFill>
                        </a:rPr>
                        <a:t>手術後合併症</a:t>
                      </a:r>
                    </a:p>
                    <a:p>
                      <a:pPr marL="180975" indent="0"/>
                      <a:r>
                        <a:rPr lang="ja-JP" sz="1200">
                          <a:solidFill>
                            <a:schemeClr val="tx1"/>
                          </a:solidFill>
                        </a:rPr>
                        <a:t>Clavien-Dindo</a:t>
                      </a:r>
                    </a:p>
                    <a:p>
                      <a:pPr marL="361950" indent="0"/>
                      <a:r>
                        <a:rPr lang="ja-JP" sz="1200">
                          <a:solidFill>
                            <a:schemeClr val="tx1"/>
                          </a:solidFill>
                        </a:rPr>
                        <a:t>グレード ≥3</a:t>
                      </a:r>
                    </a:p>
                    <a:p>
                      <a:pPr marL="361950" indent="0"/>
                      <a:r>
                        <a:rPr lang="ja-JP" sz="1200">
                          <a:solidFill>
                            <a:schemeClr val="tx1"/>
                          </a:solidFill>
                        </a:rPr>
                        <a:t>グレード5</a:t>
                      </a:r>
                    </a:p>
                  </a:txBody>
                  <a:tcPr/>
                </a:tc>
                <a:tc>
                  <a:txBody>
                    <a:bodyPr/>
                    <a:lstStyle/>
                    <a:p>
                      <a:pPr algn="ctr"/>
                      <a:r>
                        <a:rPr lang="ja-JP" sz="1200">
                          <a:solidFill>
                            <a:schemeClr val="tx1"/>
                          </a:solidFill>
                        </a:rPr>
                        <a:t>57</a:t>
                      </a:r>
                    </a:p>
                    <a:p>
                      <a:pPr algn="ctr"/>
                      <a:r>
                        <a:rPr lang="ja-JP" sz="1200">
                          <a:solidFill>
                            <a:schemeClr val="tx1"/>
                          </a:solidFill>
                        </a:rPr>
                        <a:t>51</a:t>
                      </a:r>
                    </a:p>
                    <a:p>
                      <a:pPr algn="l" rtl="0"/>
                      <a:endParaRPr lang="en-GB" sz="1200" dirty="0">
                        <a:solidFill>
                          <a:schemeClr val="tx1"/>
                        </a:solidFill>
                      </a:endParaRPr>
                    </a:p>
                    <a:p>
                      <a:pPr algn="ctr"/>
                      <a:r>
                        <a:rPr lang="ja-JP" sz="1200">
                          <a:solidFill>
                            <a:schemeClr val="tx1"/>
                          </a:solidFill>
                        </a:rPr>
                        <a:t>27</a:t>
                      </a:r>
                    </a:p>
                    <a:p>
                      <a:pPr algn="ctr"/>
                      <a:r>
                        <a:rPr lang="ja-JP" sz="1200">
                          <a:solidFill>
                            <a:schemeClr val="tx1"/>
                          </a:solidFill>
                        </a:rPr>
                        <a:t>2</a:t>
                      </a:r>
                    </a:p>
                  </a:txBody>
                  <a:tcPr/>
                </a:tc>
                <a:tc>
                  <a:txBody>
                    <a:bodyPr/>
                    <a:lstStyle/>
                    <a:p>
                      <a:pPr algn="ctr"/>
                      <a:r>
                        <a:rPr lang="ja-JP" sz="1200">
                          <a:solidFill>
                            <a:schemeClr val="tx1"/>
                          </a:solidFill>
                        </a:rPr>
                        <a:t>46</a:t>
                      </a:r>
                    </a:p>
                    <a:p>
                      <a:pPr algn="ctr"/>
                      <a:r>
                        <a:rPr lang="ja-JP" sz="1200">
                          <a:solidFill>
                            <a:schemeClr val="tx1"/>
                          </a:solidFill>
                        </a:rPr>
                        <a:t>40</a:t>
                      </a:r>
                    </a:p>
                    <a:p>
                      <a:pPr algn="l" rtl="0"/>
                      <a:endParaRPr lang="en-GB" sz="1200" dirty="0">
                        <a:solidFill>
                          <a:schemeClr val="tx1"/>
                        </a:solidFill>
                      </a:endParaRPr>
                    </a:p>
                    <a:p>
                      <a:pPr algn="ctr"/>
                      <a:r>
                        <a:rPr lang="ja-JP" sz="1200">
                          <a:solidFill>
                            <a:schemeClr val="tx1"/>
                          </a:solidFill>
                        </a:rPr>
                        <a:t>15</a:t>
                      </a:r>
                    </a:p>
                    <a:p>
                      <a:pPr algn="ctr"/>
                      <a:r>
                        <a:rPr lang="ja-JP" sz="1200">
                          <a:solidFill>
                            <a:schemeClr val="tx1"/>
                          </a:solidFill>
                        </a:rPr>
                        <a:t>0</a:t>
                      </a:r>
                    </a:p>
                  </a:txBody>
                  <a:tcPr/>
                </a:tc>
                <a:tc>
                  <a:txBody>
                    <a:bodyPr/>
                    <a:lstStyle/>
                    <a:p>
                      <a:pPr algn="ctr"/>
                      <a:r>
                        <a:rPr lang="ja-JP" sz="1200">
                          <a:solidFill>
                            <a:schemeClr val="tx1"/>
                          </a:solidFill>
                        </a:rPr>
                        <a:t>0.08</a:t>
                      </a:r>
                    </a:p>
                    <a:p>
                      <a:pPr algn="ctr"/>
                      <a:r>
                        <a:rPr lang="ja-JP" sz="1200">
                          <a:solidFill>
                            <a:schemeClr val="tx1"/>
                          </a:solidFill>
                        </a:rPr>
                        <a:t>0.19</a:t>
                      </a:r>
                    </a:p>
                    <a:p>
                      <a:pPr algn="l" rtl="0"/>
                      <a:endParaRPr lang="en-GB" sz="1200" dirty="0">
                        <a:solidFill>
                          <a:schemeClr val="tx1"/>
                        </a:solidFill>
                      </a:endParaRPr>
                    </a:p>
                    <a:p>
                      <a:pPr algn="ctr"/>
                      <a:r>
                        <a:rPr lang="ja-JP" sz="1200">
                          <a:solidFill>
                            <a:schemeClr val="tx1"/>
                          </a:solidFill>
                        </a:rPr>
                        <a:t>0.08</a:t>
                      </a:r>
                    </a:p>
                  </a:txBody>
                  <a:tcPr/>
                </a:tc>
                <a:extLst>
                  <a:ext uri="{0D108BD9-81ED-4DB2-BD59-A6C34878D82A}">
                    <a16:rowId xmlns:a16="http://schemas.microsoft.com/office/drawing/2014/main" val="3904082439"/>
                  </a:ext>
                </a:extLst>
              </a:tr>
              <a:tr h="332571">
                <a:tc>
                  <a:txBody>
                    <a:bodyPr/>
                    <a:lstStyle/>
                    <a:p>
                      <a:r>
                        <a:rPr lang="ja-JP" sz="1200" noProof="0" dirty="0">
                          <a:solidFill>
                            <a:schemeClr val="tx1"/>
                          </a:solidFill>
                        </a:rPr>
                        <a:t>R0/1 切除 ± アブレーション率, %</a:t>
                      </a:r>
                    </a:p>
                    <a:p>
                      <a:pPr marL="180975" indent="0"/>
                      <a:r>
                        <a:rPr lang="ja-JP" sz="1200" noProof="0" dirty="0">
                          <a:solidFill>
                            <a:schemeClr val="tx1"/>
                          </a:solidFill>
                        </a:rPr>
                        <a:t>2ステージ手術 ± PVE</a:t>
                      </a:r>
                    </a:p>
                  </a:txBody>
                  <a:tcPr/>
                </a:tc>
                <a:tc>
                  <a:txBody>
                    <a:bodyPr/>
                    <a:lstStyle/>
                    <a:p>
                      <a:pPr algn="ctr"/>
                      <a:r>
                        <a:rPr lang="ja-JP" sz="1200">
                          <a:solidFill>
                            <a:schemeClr val="tx1"/>
                          </a:solidFill>
                        </a:rPr>
                        <a:t>51</a:t>
                      </a:r>
                    </a:p>
                    <a:p>
                      <a:pPr algn="ctr"/>
                      <a:r>
                        <a:rPr lang="ja-JP" sz="1200">
                          <a:solidFill>
                            <a:schemeClr val="tx1"/>
                          </a:solidFill>
                        </a:rPr>
                        <a:t>32</a:t>
                      </a:r>
                    </a:p>
                  </a:txBody>
                  <a:tcPr/>
                </a:tc>
                <a:tc>
                  <a:txBody>
                    <a:bodyPr/>
                    <a:lstStyle/>
                    <a:p>
                      <a:pPr algn="ctr"/>
                      <a:r>
                        <a:rPr lang="ja-JP" sz="1200">
                          <a:solidFill>
                            <a:schemeClr val="tx1"/>
                          </a:solidFill>
                        </a:rPr>
                        <a:t>37</a:t>
                      </a:r>
                    </a:p>
                    <a:p>
                      <a:pPr algn="ctr"/>
                      <a:r>
                        <a:rPr lang="ja-JP" sz="1200">
                          <a:solidFill>
                            <a:schemeClr val="tx1"/>
                          </a:solidFill>
                        </a:rPr>
                        <a:t>16</a:t>
                      </a:r>
                    </a:p>
                  </a:txBody>
                  <a:tcPr/>
                </a:tc>
                <a:tc>
                  <a:txBody>
                    <a:bodyPr/>
                    <a:lstStyle/>
                    <a:p>
                      <a:pPr algn="ctr"/>
                      <a:r>
                        <a:rPr lang="ja-JP" sz="1200">
                          <a:solidFill>
                            <a:schemeClr val="tx1"/>
                          </a:solidFill>
                        </a:rPr>
                        <a:t>0.02</a:t>
                      </a:r>
                    </a:p>
                    <a:p>
                      <a:pPr algn="ctr"/>
                      <a:r>
                        <a:rPr lang="ja-JP" sz="1200">
                          <a:solidFill>
                            <a:schemeClr val="tx1"/>
                          </a:solidFill>
                        </a:rPr>
                        <a:t>0.04</a:t>
                      </a:r>
                    </a:p>
                  </a:txBody>
                  <a:tcPr/>
                </a:tc>
                <a:extLst>
                  <a:ext uri="{0D108BD9-81ED-4DB2-BD59-A6C34878D82A}">
                    <a16:rowId xmlns:a16="http://schemas.microsoft.com/office/drawing/2014/main" val="3046709564"/>
                  </a:ext>
                </a:extLst>
              </a:tr>
              <a:tr h="332571">
                <a:tc>
                  <a:txBody>
                    <a:bodyPr/>
                    <a:lstStyle/>
                    <a:p>
                      <a:pPr marL="0" indent="0"/>
                      <a:r>
                        <a:rPr lang="ja-JP" sz="1200" noProof="0">
                          <a:solidFill>
                            <a:schemeClr val="tx1"/>
                          </a:solidFill>
                        </a:rPr>
                        <a:t>グレード3以上のAE、%</a:t>
                      </a:r>
                    </a:p>
                    <a:p>
                      <a:pPr marL="180975" indent="0"/>
                      <a:r>
                        <a:rPr lang="ja-JP" sz="1200" noProof="0">
                          <a:solidFill>
                            <a:schemeClr val="tx1"/>
                          </a:solidFill>
                        </a:rPr>
                        <a:t>全体</a:t>
                      </a:r>
                    </a:p>
                    <a:p>
                      <a:pPr marL="180975" indent="0"/>
                      <a:r>
                        <a:rPr lang="ja-JP" sz="1200" noProof="0">
                          <a:solidFill>
                            <a:schemeClr val="tx1"/>
                          </a:solidFill>
                        </a:rPr>
                        <a:t>好中球減少症</a:t>
                      </a:r>
                    </a:p>
                    <a:p>
                      <a:pPr marL="180975" indent="0"/>
                      <a:r>
                        <a:rPr lang="ja-JP" sz="1200" noProof="0">
                          <a:solidFill>
                            <a:schemeClr val="tx1"/>
                          </a:solidFill>
                        </a:rPr>
                        <a:t>下痢</a:t>
                      </a:r>
                    </a:p>
                    <a:p>
                      <a:pPr marL="180975" indent="0"/>
                      <a:r>
                        <a:rPr lang="ja-JP" sz="1200" noProof="0">
                          <a:solidFill>
                            <a:schemeClr val="tx1"/>
                          </a:solidFill>
                        </a:rPr>
                        <a:t>死亡</a:t>
                      </a:r>
                    </a:p>
                  </a:txBody>
                  <a:tcPr/>
                </a:tc>
                <a:tc>
                  <a:txBody>
                    <a:bodyPr/>
                    <a:lstStyle/>
                    <a:p>
                      <a:pPr algn="l" rtl="0"/>
                      <a:endParaRPr lang="en-GB" sz="1200" dirty="0">
                        <a:solidFill>
                          <a:schemeClr val="tx1"/>
                        </a:solidFill>
                      </a:endParaRPr>
                    </a:p>
                    <a:p>
                      <a:pPr algn="ctr"/>
                      <a:r>
                        <a:rPr lang="ja-JP" sz="1200">
                          <a:solidFill>
                            <a:schemeClr val="tx1"/>
                          </a:solidFill>
                        </a:rPr>
                        <a:t>75.7</a:t>
                      </a:r>
                    </a:p>
                    <a:p>
                      <a:pPr algn="ctr"/>
                      <a:r>
                        <a:rPr lang="ja-JP" sz="1200">
                          <a:solidFill>
                            <a:schemeClr val="tx1"/>
                          </a:solidFill>
                        </a:rPr>
                        <a:t>38.2</a:t>
                      </a:r>
                    </a:p>
                    <a:p>
                      <a:pPr algn="ctr"/>
                      <a:r>
                        <a:rPr lang="ja-JP" sz="1200">
                          <a:solidFill>
                            <a:schemeClr val="tx1"/>
                          </a:solidFill>
                        </a:rPr>
                        <a:t>19.4</a:t>
                      </a:r>
                    </a:p>
                    <a:p>
                      <a:pPr algn="ctr"/>
                      <a:r>
                        <a:rPr lang="ja-JP" sz="1200">
                          <a:solidFill>
                            <a:schemeClr val="tx1"/>
                          </a:solidFill>
                        </a:rPr>
                        <a:t>1.4</a:t>
                      </a:r>
                    </a:p>
                  </a:txBody>
                  <a:tcPr/>
                </a:tc>
                <a:tc>
                  <a:txBody>
                    <a:bodyPr/>
                    <a:lstStyle/>
                    <a:p>
                      <a:pPr algn="l" rtl="0"/>
                      <a:endParaRPr lang="en-GB" sz="1200" dirty="0">
                        <a:solidFill>
                          <a:schemeClr val="tx1"/>
                        </a:solidFill>
                      </a:endParaRPr>
                    </a:p>
                    <a:p>
                      <a:pPr algn="ctr"/>
                      <a:r>
                        <a:rPr lang="ja-JP" sz="1200">
                          <a:solidFill>
                            <a:schemeClr val="tx1"/>
                          </a:solidFill>
                        </a:rPr>
                        <a:t>59.2</a:t>
                      </a:r>
                    </a:p>
                    <a:p>
                      <a:pPr algn="ctr"/>
                      <a:r>
                        <a:rPr lang="ja-JP" sz="1200">
                          <a:solidFill>
                            <a:schemeClr val="tx1"/>
                          </a:solidFill>
                        </a:rPr>
                        <a:t>12.9</a:t>
                      </a:r>
                    </a:p>
                    <a:p>
                      <a:pPr algn="ctr"/>
                      <a:r>
                        <a:rPr lang="ja-JP" sz="1200">
                          <a:solidFill>
                            <a:schemeClr val="tx1"/>
                          </a:solidFill>
                        </a:rPr>
                        <a:t>3.4</a:t>
                      </a:r>
                    </a:p>
                    <a:p>
                      <a:pPr algn="ctr"/>
                      <a:r>
                        <a:rPr lang="ja-JP" sz="1200">
                          <a:solidFill>
                            <a:schemeClr val="tx1"/>
                          </a:solidFill>
                        </a:rPr>
                        <a:t>0</a:t>
                      </a:r>
                    </a:p>
                  </a:txBody>
                  <a:tcPr/>
                </a:tc>
                <a:tc>
                  <a:txBody>
                    <a:bodyPr/>
                    <a:lstStyle/>
                    <a:p>
                      <a:pPr algn="l" rtl="0"/>
                      <a:endParaRPr lang="en-GB" sz="1200" dirty="0">
                        <a:solidFill>
                          <a:schemeClr val="tx1"/>
                        </a:solidFill>
                      </a:endParaRPr>
                    </a:p>
                    <a:p>
                      <a:pPr algn="ctr"/>
                      <a:r>
                        <a:rPr lang="ja-JP" sz="1200" dirty="0">
                          <a:solidFill>
                            <a:schemeClr val="tx1"/>
                          </a:solidFill>
                        </a:rPr>
                        <a:t>&lt;0.001</a:t>
                      </a:r>
                    </a:p>
                    <a:p>
                      <a:pPr algn="ctr"/>
                      <a:r>
                        <a:rPr lang="ja-JP" sz="1200" dirty="0">
                          <a:solidFill>
                            <a:schemeClr val="tx1"/>
                          </a:solidFill>
                        </a:rPr>
                        <a:t>0.003</a:t>
                      </a:r>
                    </a:p>
                    <a:p>
                      <a:pPr algn="ctr"/>
                      <a:r>
                        <a:rPr lang="ja-JP" sz="1200" dirty="0">
                          <a:solidFill>
                            <a:schemeClr val="tx1"/>
                          </a:solidFill>
                        </a:rPr>
                        <a:t>&lt;0.001</a:t>
                      </a:r>
                    </a:p>
                    <a:p>
                      <a:pPr algn="ctr"/>
                      <a:r>
                        <a:rPr lang="ja-JP" sz="1200" dirty="0">
                          <a:solidFill>
                            <a:schemeClr val="tx1"/>
                          </a:solidFill>
                        </a:rPr>
                        <a:t>&lt;0.001</a:t>
                      </a:r>
                    </a:p>
                  </a:txBody>
                  <a:tcPr/>
                </a:tc>
                <a:extLst>
                  <a:ext uri="{0D108BD9-81ED-4DB2-BD59-A6C34878D82A}">
                    <a16:rowId xmlns:a16="http://schemas.microsoft.com/office/drawing/2014/main" val="1213759377"/>
                  </a:ext>
                </a:extLst>
              </a:tr>
            </a:tbl>
          </a:graphicData>
        </a:graphic>
      </p:graphicFrame>
    </p:spTree>
    <p:extLst>
      <p:ext uri="{BB962C8B-B14F-4D97-AF65-F5344CB8AC3E}">
        <p14:creationId xmlns:p14="http://schemas.microsoft.com/office/powerpoint/2010/main" val="3765731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2" y="179614"/>
            <a:ext cx="11218335" cy="807720"/>
          </a:xfrm>
        </p:spPr>
        <p:txBody>
          <a:bodyPr/>
          <a:lstStyle/>
          <a:p>
            <a:r>
              <a:rPr lang="ja-JP" dirty="0"/>
              <a:t>238：局所進行性食道癌のネオアジュバント治療として2つの化学療法レジメンと化学放射線療法レジメンを比較したランダム化比較第III相試験、JCOG 1109 NExT試験</a:t>
            </a:r>
            <a:r>
              <a:rPr lang="en-GB" altLang="ja-JP" dirty="0"/>
              <a:t> </a:t>
            </a:r>
            <a:r>
              <a:rPr lang="ja-JP" dirty="0"/>
              <a:t>– Kato K, et al</a:t>
            </a:r>
          </a:p>
        </p:txBody>
      </p:sp>
      <p:sp>
        <p:nvSpPr>
          <p:cNvPr id="3" name="Content Placeholder 2"/>
          <p:cNvSpPr>
            <a:spLocks noGrp="1"/>
          </p:cNvSpPr>
          <p:nvPr>
            <p:ph idx="1"/>
          </p:nvPr>
        </p:nvSpPr>
        <p:spPr>
          <a:xfrm>
            <a:off x="532398" y="1227841"/>
            <a:ext cx="11218335" cy="4746172"/>
          </a:xfrm>
        </p:spPr>
        <p:txBody>
          <a:bodyPr/>
          <a:lstStyle/>
          <a:p>
            <a:pPr marL="0" indent="0">
              <a:buNone/>
            </a:pPr>
            <a:r>
              <a:rPr lang="ja-JP" b="1" dirty="0"/>
              <a:t>主要結果</a:t>
            </a:r>
          </a:p>
        </p:txBody>
      </p:sp>
      <p:sp>
        <p:nvSpPr>
          <p:cNvPr id="5" name="Text Placeholder 4"/>
          <p:cNvSpPr>
            <a:spLocks noGrp="1"/>
          </p:cNvSpPr>
          <p:nvPr>
            <p:ph type="body" sz="quarter" idx="11"/>
          </p:nvPr>
        </p:nvSpPr>
        <p:spPr/>
        <p:txBody>
          <a:bodyPr/>
          <a:lstStyle/>
          <a:p>
            <a:r>
              <a:rPr lang="ja-JP"/>
              <a:t>Kato K, et al.J Clin Oncol 2022;40(suppl):abstr 238</a:t>
            </a:r>
          </a:p>
        </p:txBody>
      </p:sp>
      <p:sp>
        <p:nvSpPr>
          <p:cNvPr id="556" name="TextBox 555"/>
          <p:cNvSpPr txBox="1"/>
          <p:nvPr/>
        </p:nvSpPr>
        <p:spPr>
          <a:xfrm>
            <a:off x="5238233" y="1456660"/>
            <a:ext cx="1715534" cy="338554"/>
          </a:xfrm>
          <a:prstGeom prst="rect">
            <a:avLst/>
          </a:prstGeom>
          <a:noFill/>
        </p:spPr>
        <p:txBody>
          <a:bodyPr wrap="none" rtlCol="0">
            <a:spAutoFit/>
          </a:bodyPr>
          <a:lstStyle/>
          <a:p>
            <a:r>
              <a:rPr lang="ja-JP" sz="1600" b="1"/>
              <a:t>全生存期間</a:t>
            </a:r>
          </a:p>
        </p:txBody>
      </p:sp>
      <p:sp>
        <p:nvSpPr>
          <p:cNvPr id="557" name="TextBox 556"/>
          <p:cNvSpPr txBox="1"/>
          <p:nvPr/>
        </p:nvSpPr>
        <p:spPr>
          <a:xfrm>
            <a:off x="1144798" y="1869696"/>
            <a:ext cx="3829896" cy="338554"/>
          </a:xfrm>
          <a:prstGeom prst="rect">
            <a:avLst/>
          </a:prstGeom>
          <a:noFill/>
        </p:spPr>
        <p:txBody>
          <a:bodyPr wrap="none" rtlCol="0">
            <a:spAutoFit/>
          </a:bodyPr>
          <a:lstStyle/>
          <a:p>
            <a:pPr algn="ctr"/>
            <a:r>
              <a:rPr lang="ja-JP" sz="1600" b="1" dirty="0"/>
              <a:t>ネオアジュバントCF対ネオアジュバントDCF</a:t>
            </a:r>
          </a:p>
        </p:txBody>
      </p:sp>
      <p:sp>
        <p:nvSpPr>
          <p:cNvPr id="558" name="TextBox 557"/>
          <p:cNvSpPr txBox="1"/>
          <p:nvPr/>
        </p:nvSpPr>
        <p:spPr>
          <a:xfrm>
            <a:off x="6676195" y="1869696"/>
            <a:ext cx="5160387" cy="338554"/>
          </a:xfrm>
          <a:prstGeom prst="rect">
            <a:avLst/>
          </a:prstGeom>
          <a:noFill/>
        </p:spPr>
        <p:txBody>
          <a:bodyPr wrap="none" rtlCol="0">
            <a:spAutoFit/>
          </a:bodyPr>
          <a:lstStyle/>
          <a:p>
            <a:pPr algn="ctr"/>
            <a:r>
              <a:rPr lang="ja-JP" sz="1600" b="1" dirty="0"/>
              <a:t>ネオアジュバントCFとネオアジュバントCF +放射線療法</a:t>
            </a:r>
          </a:p>
        </p:txBody>
      </p:sp>
      <p:graphicFrame>
        <p:nvGraphicFramePr>
          <p:cNvPr id="559" name="Table 84">
            <a:extLst>
              <a:ext uri="{FF2B5EF4-FFF2-40B4-BE49-F238E27FC236}">
                <a16:creationId xmlns:a16="http://schemas.microsoft.com/office/drawing/2014/main" id="{00FF3466-5351-49D1-AE72-AB46AF1EA636}"/>
              </a:ext>
            </a:extLst>
          </p:cNvPr>
          <p:cNvGraphicFramePr>
            <a:graphicFrameLocks noGrp="1"/>
          </p:cNvGraphicFramePr>
          <p:nvPr>
            <p:extLst>
              <p:ext uri="{D42A27DB-BD31-4B8C-83A1-F6EECF244321}">
                <p14:modId xmlns:p14="http://schemas.microsoft.com/office/powerpoint/2010/main" val="4240038632"/>
              </p:ext>
            </p:extLst>
          </p:nvPr>
        </p:nvGraphicFramePr>
        <p:xfrm>
          <a:off x="1146810" y="3529069"/>
          <a:ext cx="4471670" cy="675944"/>
        </p:xfrm>
        <a:graphic>
          <a:graphicData uri="http://schemas.openxmlformats.org/drawingml/2006/table">
            <a:tbl>
              <a:tblPr firstRow="1" bandRow="1">
                <a:tableStyleId>{5C22544A-7EE6-4342-B048-85BDC9FD1C3A}</a:tableStyleId>
              </a:tblPr>
              <a:tblGrid>
                <a:gridCol w="600710">
                  <a:extLst>
                    <a:ext uri="{9D8B030D-6E8A-4147-A177-3AD203B41FA5}">
                      <a16:colId xmlns:a16="http://schemas.microsoft.com/office/drawing/2014/main" val="860804658"/>
                    </a:ext>
                  </a:extLst>
                </a:gridCol>
                <a:gridCol w="1107322">
                  <a:extLst>
                    <a:ext uri="{9D8B030D-6E8A-4147-A177-3AD203B41FA5}">
                      <a16:colId xmlns:a16="http://schemas.microsoft.com/office/drawing/2014/main" val="115456014"/>
                    </a:ext>
                  </a:extLst>
                </a:gridCol>
                <a:gridCol w="1331078">
                  <a:extLst>
                    <a:ext uri="{9D8B030D-6E8A-4147-A177-3AD203B41FA5}">
                      <a16:colId xmlns:a16="http://schemas.microsoft.com/office/drawing/2014/main" val="1330149860"/>
                    </a:ext>
                  </a:extLst>
                </a:gridCol>
                <a:gridCol w="1432560">
                  <a:extLst>
                    <a:ext uri="{9D8B030D-6E8A-4147-A177-3AD203B41FA5}">
                      <a16:colId xmlns:a16="http://schemas.microsoft.com/office/drawing/2014/main" val="3037528793"/>
                    </a:ext>
                  </a:extLst>
                </a:gridCol>
              </a:tblGrid>
              <a:tr h="172372">
                <a:tc>
                  <a:txBody>
                    <a:bodyPr/>
                    <a:lstStyle/>
                    <a:p>
                      <a:pPr algn="l" rtl="0"/>
                      <a:endParaRPr lang="en-GB" sz="10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rgbClr val="4D4D4D"/>
                          </a:solidFill>
                        </a:rPr>
                        <a:t>mOS (95％CI)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rgbClr val="4D4D4D"/>
                          </a:solidFill>
                        </a:rPr>
                        <a:t>3年 OS率, %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rgbClr val="4D4D4D"/>
                          </a:solidFill>
                        </a:rPr>
                        <a:t>階層化HR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1360201"/>
                  </a:ext>
                </a:extLst>
              </a:tr>
              <a:tr h="160451">
                <a:tc>
                  <a:txBody>
                    <a:bodyPr/>
                    <a:lstStyle/>
                    <a:p>
                      <a:pPr algn="l"/>
                      <a:r>
                        <a:rPr lang="ja-JP" sz="1000">
                          <a:solidFill>
                            <a:schemeClr val="tx1"/>
                          </a:solidFill>
                        </a:rPr>
                        <a:t>Neo CF</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5.6</a:t>
                      </a:r>
                      <a:r>
                        <a:rPr lang="ja-JP" sz="1000" baseline="0">
                          <a:solidFill>
                            <a:schemeClr val="tx1"/>
                          </a:solidFill>
                        </a:rPr>
                        <a:t> </a:t>
                      </a:r>
                      <a:r>
                        <a:rPr lang="ja-JP" sz="1000">
                          <a:solidFill>
                            <a:schemeClr val="tx1"/>
                          </a:solidFill>
                        </a:rPr>
                        <a:t>(3.9、</a:t>
                      </a:r>
                      <a:r>
                        <a:rPr lang="ja-JP" sz="1000" baseline="0">
                          <a:solidFill>
                            <a:schemeClr val="tx1"/>
                          </a:solidFill>
                        </a:rPr>
                        <a:t> </a:t>
                      </a:r>
                      <a:r>
                        <a:rPr lang="ja-JP" sz="1000">
                          <a:solidFill>
                            <a:schemeClr val="tx1"/>
                          </a:solidFill>
                        </a:rPr>
                        <a:t>NE)</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dirty="0">
                          <a:solidFill>
                            <a:schemeClr val="tx1"/>
                          </a:solidFill>
                        </a:rPr>
                        <a:t>62.6 (55.5、68.9)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参照</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7672367"/>
                  </a:ext>
                </a:extLst>
              </a:tr>
              <a:tr h="227144">
                <a:tc>
                  <a:txBody>
                    <a:bodyPr/>
                    <a:lstStyle/>
                    <a:p>
                      <a:pPr algn="l"/>
                      <a:r>
                        <a:rPr lang="ja-JP" sz="1000">
                          <a:solidFill>
                            <a:schemeClr val="tx1"/>
                          </a:solidFill>
                        </a:rPr>
                        <a:t>Neo DCF</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chemeClr val="tx1"/>
                          </a:solidFill>
                        </a:rPr>
                        <a:t>NR (6.7、NE) </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chemeClr val="tx1"/>
                          </a:solidFill>
                        </a:rPr>
                        <a:t>72.1 (65.4、77.8) </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dirty="0">
                          <a:solidFill>
                            <a:schemeClr val="tx1"/>
                          </a:solidFill>
                        </a:rPr>
                        <a:t>0.68 (0.50、</a:t>
                      </a:r>
                      <a:r>
                        <a:rPr lang="ja-JP" sz="1000" baseline="0" dirty="0">
                          <a:solidFill>
                            <a:schemeClr val="tx1"/>
                          </a:solidFill>
                        </a:rPr>
                        <a:t>0.9</a:t>
                      </a:r>
                      <a:r>
                        <a:rPr lang="ja-JP" sz="1000" dirty="0">
                          <a:solidFill>
                            <a:schemeClr val="tx1"/>
                          </a:solidFill>
                        </a:rPr>
                        <a:t>2)</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9938675"/>
                  </a:ext>
                </a:extLst>
              </a:tr>
            </a:tbl>
          </a:graphicData>
        </a:graphic>
      </p:graphicFrame>
      <p:sp>
        <p:nvSpPr>
          <p:cNvPr id="560" name="TextBox 559">
            <a:extLst>
              <a:ext uri="{FF2B5EF4-FFF2-40B4-BE49-F238E27FC236}">
                <a16:creationId xmlns:a16="http://schemas.microsoft.com/office/drawing/2014/main" id="{A9067ED9-B20D-4D21-95E9-0401DF97C401}"/>
              </a:ext>
            </a:extLst>
          </p:cNvPr>
          <p:cNvSpPr txBox="1"/>
          <p:nvPr/>
        </p:nvSpPr>
        <p:spPr>
          <a:xfrm>
            <a:off x="2409960" y="4519640"/>
            <a:ext cx="2216825"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無作為化からの年数</a:t>
            </a:r>
          </a:p>
        </p:txBody>
      </p:sp>
      <p:sp>
        <p:nvSpPr>
          <p:cNvPr id="561" name="TextBox 560">
            <a:extLst>
              <a:ext uri="{FF2B5EF4-FFF2-40B4-BE49-F238E27FC236}">
                <a16:creationId xmlns:a16="http://schemas.microsoft.com/office/drawing/2014/main" id="{712F5F89-6C50-46EF-BCE3-E4E5163078AF}"/>
              </a:ext>
            </a:extLst>
          </p:cNvPr>
          <p:cNvSpPr txBox="1"/>
          <p:nvPr/>
        </p:nvSpPr>
        <p:spPr>
          <a:xfrm>
            <a:off x="-114685" y="4594559"/>
            <a:ext cx="1172116" cy="261610"/>
          </a:xfrm>
          <a:prstGeom prst="rect">
            <a:avLst/>
          </a:prstGeom>
          <a:noFill/>
        </p:spPr>
        <p:txBody>
          <a:bodyPr wrap="none" rtlCol="0">
            <a:spAutoFit/>
          </a:bodyPr>
          <a:lstStyle/>
          <a:p>
            <a:pPr algn="r"/>
            <a:r>
              <a:rPr lang="ja-JP" sz="1050" dirty="0"/>
              <a:t>リスク有患者数</a:t>
            </a:r>
          </a:p>
        </p:txBody>
      </p:sp>
      <p:grpSp>
        <p:nvGrpSpPr>
          <p:cNvPr id="562" name="Group 561">
            <a:extLst>
              <a:ext uri="{FF2B5EF4-FFF2-40B4-BE49-F238E27FC236}">
                <a16:creationId xmlns:a16="http://schemas.microsoft.com/office/drawing/2014/main" id="{F251835F-58B0-473E-950A-3115A675FFC1}"/>
              </a:ext>
            </a:extLst>
          </p:cNvPr>
          <p:cNvGrpSpPr/>
          <p:nvPr/>
        </p:nvGrpSpPr>
        <p:grpSpPr>
          <a:xfrm>
            <a:off x="801474" y="4884769"/>
            <a:ext cx="5135864" cy="288147"/>
            <a:chOff x="922375" y="5378165"/>
            <a:chExt cx="5135864" cy="288147"/>
          </a:xfrm>
        </p:grpSpPr>
        <p:sp>
          <p:nvSpPr>
            <p:cNvPr id="563" name="TextBox 562">
              <a:extLst>
                <a:ext uri="{FF2B5EF4-FFF2-40B4-BE49-F238E27FC236}">
                  <a16:creationId xmlns:a16="http://schemas.microsoft.com/office/drawing/2014/main" id="{B1B5FBED-3258-4198-9281-AABCF4A4A906}"/>
                </a:ext>
              </a:extLst>
            </p:cNvPr>
            <p:cNvSpPr txBox="1"/>
            <p:nvPr/>
          </p:nvSpPr>
          <p:spPr>
            <a:xfrm>
              <a:off x="5886150" y="5378165"/>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564" name="TextBox 563">
              <a:extLst>
                <a:ext uri="{FF2B5EF4-FFF2-40B4-BE49-F238E27FC236}">
                  <a16:creationId xmlns:a16="http://schemas.microsoft.com/office/drawing/2014/main" id="{0A827393-F456-4F04-B7C7-101793E88525}"/>
                </a:ext>
              </a:extLst>
            </p:cNvPr>
            <p:cNvSpPr txBox="1"/>
            <p:nvPr/>
          </p:nvSpPr>
          <p:spPr>
            <a:xfrm>
              <a:off x="5345662" y="5378165"/>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4</a:t>
              </a:r>
            </a:p>
          </p:txBody>
        </p:sp>
        <p:sp>
          <p:nvSpPr>
            <p:cNvPr id="565" name="TextBox 564">
              <a:extLst>
                <a:ext uri="{FF2B5EF4-FFF2-40B4-BE49-F238E27FC236}">
                  <a16:creationId xmlns:a16="http://schemas.microsoft.com/office/drawing/2014/main" id="{12B0F1DD-E29D-4963-8BD0-17CF5AF6401D}"/>
                </a:ext>
              </a:extLst>
            </p:cNvPr>
            <p:cNvSpPr txBox="1"/>
            <p:nvPr/>
          </p:nvSpPr>
          <p:spPr>
            <a:xfrm>
              <a:off x="4755481" y="5378165"/>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19</a:t>
              </a:r>
            </a:p>
          </p:txBody>
        </p:sp>
        <p:sp>
          <p:nvSpPr>
            <p:cNvPr id="566" name="TextBox 565">
              <a:extLst>
                <a:ext uri="{FF2B5EF4-FFF2-40B4-BE49-F238E27FC236}">
                  <a16:creationId xmlns:a16="http://schemas.microsoft.com/office/drawing/2014/main" id="{27E5C639-92FC-4801-A66E-F328FEF81D67}"/>
                </a:ext>
              </a:extLst>
            </p:cNvPr>
            <p:cNvSpPr txBox="1"/>
            <p:nvPr/>
          </p:nvSpPr>
          <p:spPr>
            <a:xfrm>
              <a:off x="4214994" y="5378165"/>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38</a:t>
              </a:r>
            </a:p>
          </p:txBody>
        </p:sp>
        <p:sp>
          <p:nvSpPr>
            <p:cNvPr id="567" name="TextBox 566">
              <a:extLst>
                <a:ext uri="{FF2B5EF4-FFF2-40B4-BE49-F238E27FC236}">
                  <a16:creationId xmlns:a16="http://schemas.microsoft.com/office/drawing/2014/main" id="{01B08908-B962-4A0B-959B-48E9C0CC315C}"/>
                </a:ext>
              </a:extLst>
            </p:cNvPr>
            <p:cNvSpPr txBox="1"/>
            <p:nvPr/>
          </p:nvSpPr>
          <p:spPr>
            <a:xfrm>
              <a:off x="3674506" y="5378165"/>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66</a:t>
              </a:r>
            </a:p>
          </p:txBody>
        </p:sp>
        <p:sp>
          <p:nvSpPr>
            <p:cNvPr id="568" name="TextBox 567">
              <a:extLst>
                <a:ext uri="{FF2B5EF4-FFF2-40B4-BE49-F238E27FC236}">
                  <a16:creationId xmlns:a16="http://schemas.microsoft.com/office/drawing/2014/main" id="{31890E0D-7855-4C1A-884C-9ABDCD322844}"/>
                </a:ext>
              </a:extLst>
            </p:cNvPr>
            <p:cNvSpPr txBox="1"/>
            <p:nvPr/>
          </p:nvSpPr>
          <p:spPr>
            <a:xfrm>
              <a:off x="3134019" y="5378165"/>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98</a:t>
              </a:r>
            </a:p>
          </p:txBody>
        </p:sp>
        <p:sp>
          <p:nvSpPr>
            <p:cNvPr id="569" name="TextBox 568">
              <a:extLst>
                <a:ext uri="{FF2B5EF4-FFF2-40B4-BE49-F238E27FC236}">
                  <a16:creationId xmlns:a16="http://schemas.microsoft.com/office/drawing/2014/main" id="{5E52406F-A39C-43DC-8222-80E9B833C2DC}"/>
                </a:ext>
              </a:extLst>
            </p:cNvPr>
            <p:cNvSpPr txBox="1"/>
            <p:nvPr/>
          </p:nvSpPr>
          <p:spPr>
            <a:xfrm>
              <a:off x="2543838" y="5378165"/>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123</a:t>
              </a:r>
            </a:p>
          </p:txBody>
        </p:sp>
        <p:sp>
          <p:nvSpPr>
            <p:cNvPr id="570" name="TextBox 569">
              <a:extLst>
                <a:ext uri="{FF2B5EF4-FFF2-40B4-BE49-F238E27FC236}">
                  <a16:creationId xmlns:a16="http://schemas.microsoft.com/office/drawing/2014/main" id="{1E9E11C1-08CF-42E5-8B47-8BCF72461623}"/>
                </a:ext>
              </a:extLst>
            </p:cNvPr>
            <p:cNvSpPr txBox="1"/>
            <p:nvPr/>
          </p:nvSpPr>
          <p:spPr>
            <a:xfrm>
              <a:off x="2003350" y="5378165"/>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143</a:t>
              </a:r>
            </a:p>
          </p:txBody>
        </p:sp>
        <p:sp>
          <p:nvSpPr>
            <p:cNvPr id="571" name="TextBox 570">
              <a:extLst>
                <a:ext uri="{FF2B5EF4-FFF2-40B4-BE49-F238E27FC236}">
                  <a16:creationId xmlns:a16="http://schemas.microsoft.com/office/drawing/2014/main" id="{804F1F29-645A-4EE0-9F76-5E30DE45CFD1}"/>
                </a:ext>
              </a:extLst>
            </p:cNvPr>
            <p:cNvSpPr txBox="1"/>
            <p:nvPr/>
          </p:nvSpPr>
          <p:spPr>
            <a:xfrm>
              <a:off x="1462863" y="5378165"/>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178</a:t>
              </a:r>
            </a:p>
          </p:txBody>
        </p:sp>
        <p:sp>
          <p:nvSpPr>
            <p:cNvPr id="572" name="TextBox 571">
              <a:extLst>
                <a:ext uri="{FF2B5EF4-FFF2-40B4-BE49-F238E27FC236}">
                  <a16:creationId xmlns:a16="http://schemas.microsoft.com/office/drawing/2014/main" id="{B51C4241-6026-488F-8EA8-D45B0213CD1D}"/>
                </a:ext>
              </a:extLst>
            </p:cNvPr>
            <p:cNvSpPr txBox="1"/>
            <p:nvPr/>
          </p:nvSpPr>
          <p:spPr>
            <a:xfrm>
              <a:off x="922375" y="5378165"/>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199</a:t>
              </a:r>
            </a:p>
          </p:txBody>
        </p:sp>
      </p:grpSp>
      <p:grpSp>
        <p:nvGrpSpPr>
          <p:cNvPr id="573" name="Group 572">
            <a:extLst>
              <a:ext uri="{FF2B5EF4-FFF2-40B4-BE49-F238E27FC236}">
                <a16:creationId xmlns:a16="http://schemas.microsoft.com/office/drawing/2014/main" id="{BCBE9A20-9A6A-4361-A0AD-40529785DB4A}"/>
              </a:ext>
            </a:extLst>
          </p:cNvPr>
          <p:cNvGrpSpPr/>
          <p:nvPr/>
        </p:nvGrpSpPr>
        <p:grpSpPr>
          <a:xfrm>
            <a:off x="801474" y="5182484"/>
            <a:ext cx="5135864" cy="288147"/>
            <a:chOff x="922375" y="5378165"/>
            <a:chExt cx="5135864" cy="288147"/>
          </a:xfrm>
        </p:grpSpPr>
        <p:sp>
          <p:nvSpPr>
            <p:cNvPr id="574" name="TextBox 573">
              <a:extLst>
                <a:ext uri="{FF2B5EF4-FFF2-40B4-BE49-F238E27FC236}">
                  <a16:creationId xmlns:a16="http://schemas.microsoft.com/office/drawing/2014/main" id="{28DF9708-8ED5-485E-8834-12999624ED29}"/>
                </a:ext>
              </a:extLst>
            </p:cNvPr>
            <p:cNvSpPr txBox="1"/>
            <p:nvPr/>
          </p:nvSpPr>
          <p:spPr>
            <a:xfrm>
              <a:off x="5886150" y="5378165"/>
              <a:ext cx="172089"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0</a:t>
              </a:r>
            </a:p>
          </p:txBody>
        </p:sp>
        <p:sp>
          <p:nvSpPr>
            <p:cNvPr id="575" name="TextBox 574">
              <a:extLst>
                <a:ext uri="{FF2B5EF4-FFF2-40B4-BE49-F238E27FC236}">
                  <a16:creationId xmlns:a16="http://schemas.microsoft.com/office/drawing/2014/main" id="{FF1B7C0F-18E3-4B1B-B954-06F10A6B2AE7}"/>
                </a:ext>
              </a:extLst>
            </p:cNvPr>
            <p:cNvSpPr txBox="1"/>
            <p:nvPr/>
          </p:nvSpPr>
          <p:spPr>
            <a:xfrm>
              <a:off x="5345662" y="5378165"/>
              <a:ext cx="172089"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8</a:t>
              </a:r>
            </a:p>
          </p:txBody>
        </p:sp>
        <p:sp>
          <p:nvSpPr>
            <p:cNvPr id="576" name="TextBox 575">
              <a:extLst>
                <a:ext uri="{FF2B5EF4-FFF2-40B4-BE49-F238E27FC236}">
                  <a16:creationId xmlns:a16="http://schemas.microsoft.com/office/drawing/2014/main" id="{C3228551-54F6-460F-94BE-09013B7B329B}"/>
                </a:ext>
              </a:extLst>
            </p:cNvPr>
            <p:cNvSpPr txBox="1"/>
            <p:nvPr/>
          </p:nvSpPr>
          <p:spPr>
            <a:xfrm>
              <a:off x="4755481" y="5378165"/>
              <a:ext cx="271475"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26</a:t>
              </a:r>
            </a:p>
          </p:txBody>
        </p:sp>
        <p:sp>
          <p:nvSpPr>
            <p:cNvPr id="577" name="TextBox 576">
              <a:extLst>
                <a:ext uri="{FF2B5EF4-FFF2-40B4-BE49-F238E27FC236}">
                  <a16:creationId xmlns:a16="http://schemas.microsoft.com/office/drawing/2014/main" id="{40E276E8-D3F6-41BE-8DC0-9328E110F143}"/>
                </a:ext>
              </a:extLst>
            </p:cNvPr>
            <p:cNvSpPr txBox="1"/>
            <p:nvPr/>
          </p:nvSpPr>
          <p:spPr>
            <a:xfrm>
              <a:off x="4214994" y="5378165"/>
              <a:ext cx="271475"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56</a:t>
              </a:r>
            </a:p>
          </p:txBody>
        </p:sp>
        <p:sp>
          <p:nvSpPr>
            <p:cNvPr id="578" name="TextBox 577">
              <a:extLst>
                <a:ext uri="{FF2B5EF4-FFF2-40B4-BE49-F238E27FC236}">
                  <a16:creationId xmlns:a16="http://schemas.microsoft.com/office/drawing/2014/main" id="{F7C18C0B-34A1-4E66-AFC5-3672B92EA7A8}"/>
                </a:ext>
              </a:extLst>
            </p:cNvPr>
            <p:cNvSpPr txBox="1"/>
            <p:nvPr/>
          </p:nvSpPr>
          <p:spPr>
            <a:xfrm>
              <a:off x="3674506" y="5378165"/>
              <a:ext cx="271475"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82</a:t>
              </a:r>
            </a:p>
          </p:txBody>
        </p:sp>
        <p:sp>
          <p:nvSpPr>
            <p:cNvPr id="579" name="TextBox 578">
              <a:extLst>
                <a:ext uri="{FF2B5EF4-FFF2-40B4-BE49-F238E27FC236}">
                  <a16:creationId xmlns:a16="http://schemas.microsoft.com/office/drawing/2014/main" id="{EEC48AB9-79BC-42AC-8803-D301914819B3}"/>
                </a:ext>
              </a:extLst>
            </p:cNvPr>
            <p:cNvSpPr txBox="1"/>
            <p:nvPr/>
          </p:nvSpPr>
          <p:spPr>
            <a:xfrm>
              <a:off x="3090994" y="5378165"/>
              <a:ext cx="357525"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113</a:t>
              </a:r>
            </a:p>
          </p:txBody>
        </p:sp>
        <p:sp>
          <p:nvSpPr>
            <p:cNvPr id="580" name="TextBox 579">
              <a:extLst>
                <a:ext uri="{FF2B5EF4-FFF2-40B4-BE49-F238E27FC236}">
                  <a16:creationId xmlns:a16="http://schemas.microsoft.com/office/drawing/2014/main" id="{4F26BD8A-F5FC-4277-BBDF-AC0272180779}"/>
                </a:ext>
              </a:extLst>
            </p:cNvPr>
            <p:cNvSpPr txBox="1"/>
            <p:nvPr/>
          </p:nvSpPr>
          <p:spPr>
            <a:xfrm>
              <a:off x="2543838" y="5378165"/>
              <a:ext cx="370862"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143</a:t>
              </a:r>
            </a:p>
          </p:txBody>
        </p:sp>
        <p:sp>
          <p:nvSpPr>
            <p:cNvPr id="581" name="TextBox 580">
              <a:extLst>
                <a:ext uri="{FF2B5EF4-FFF2-40B4-BE49-F238E27FC236}">
                  <a16:creationId xmlns:a16="http://schemas.microsoft.com/office/drawing/2014/main" id="{48291BBE-0FD5-4613-9CC8-C3432AF89AD6}"/>
                </a:ext>
              </a:extLst>
            </p:cNvPr>
            <p:cNvSpPr txBox="1"/>
            <p:nvPr/>
          </p:nvSpPr>
          <p:spPr>
            <a:xfrm>
              <a:off x="2003350" y="5378165"/>
              <a:ext cx="370862"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156</a:t>
              </a:r>
            </a:p>
          </p:txBody>
        </p:sp>
        <p:sp>
          <p:nvSpPr>
            <p:cNvPr id="582" name="TextBox 581">
              <a:extLst>
                <a:ext uri="{FF2B5EF4-FFF2-40B4-BE49-F238E27FC236}">
                  <a16:creationId xmlns:a16="http://schemas.microsoft.com/office/drawing/2014/main" id="{4B66B38B-2691-46F7-BB80-739D4917349C}"/>
                </a:ext>
              </a:extLst>
            </p:cNvPr>
            <p:cNvSpPr txBox="1"/>
            <p:nvPr/>
          </p:nvSpPr>
          <p:spPr>
            <a:xfrm>
              <a:off x="1462863" y="5378165"/>
              <a:ext cx="370862"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182</a:t>
              </a:r>
            </a:p>
          </p:txBody>
        </p:sp>
        <p:sp>
          <p:nvSpPr>
            <p:cNvPr id="583" name="TextBox 582">
              <a:extLst>
                <a:ext uri="{FF2B5EF4-FFF2-40B4-BE49-F238E27FC236}">
                  <a16:creationId xmlns:a16="http://schemas.microsoft.com/office/drawing/2014/main" id="{93676A0B-5488-425A-B40A-53E5BB6424C9}"/>
                </a:ext>
              </a:extLst>
            </p:cNvPr>
            <p:cNvSpPr txBox="1"/>
            <p:nvPr/>
          </p:nvSpPr>
          <p:spPr>
            <a:xfrm>
              <a:off x="922375" y="5378165"/>
              <a:ext cx="370862" cy="288147"/>
            </a:xfrm>
            <a:prstGeom prst="rect">
              <a:avLst/>
            </a:prstGeom>
            <a:noFill/>
          </p:spPr>
          <p:txBody>
            <a:bodyPr wrap="none" lIns="36000" tIns="36000" rIns="36000" bIns="36000" rtlCol="0" anchor="t" anchorCtr="0">
              <a:spAutoFit/>
            </a:bodyPr>
            <a:lstStyle/>
            <a:p>
              <a:pPr algn="ctr"/>
              <a:r>
                <a:rPr lang="ja-JP" sz="1400">
                  <a:solidFill>
                    <a:schemeClr val="accent4"/>
                  </a:solidFill>
                  <a:latin typeface="Arial" panose="020B0604020202020204" pitchFamily="34" charset="0"/>
                  <a:ea typeface="MS Mincho"/>
                  <a:cs typeface="Arial" panose="020B0604020202020204" pitchFamily="34" charset="0"/>
                </a:rPr>
                <a:t>202</a:t>
              </a:r>
            </a:p>
          </p:txBody>
        </p:sp>
      </p:grpSp>
      <p:sp>
        <p:nvSpPr>
          <p:cNvPr id="584" name="TextBox 583">
            <a:extLst>
              <a:ext uri="{FF2B5EF4-FFF2-40B4-BE49-F238E27FC236}">
                <a16:creationId xmlns:a16="http://schemas.microsoft.com/office/drawing/2014/main" id="{448AD804-8499-4012-81BD-9816DE6AD6CC}"/>
              </a:ext>
            </a:extLst>
          </p:cNvPr>
          <p:cNvSpPr txBox="1"/>
          <p:nvPr/>
        </p:nvSpPr>
        <p:spPr>
          <a:xfrm>
            <a:off x="65635" y="4874954"/>
            <a:ext cx="801823" cy="307777"/>
          </a:xfrm>
          <a:prstGeom prst="rect">
            <a:avLst/>
          </a:prstGeom>
          <a:noFill/>
        </p:spPr>
        <p:txBody>
          <a:bodyPr wrap="none" rtlCol="0">
            <a:spAutoFit/>
          </a:bodyPr>
          <a:lstStyle/>
          <a:p>
            <a:pPr algn="r"/>
            <a:r>
              <a:rPr lang="ja-JP" sz="1400">
                <a:solidFill>
                  <a:schemeClr val="accent3"/>
                </a:solidFill>
              </a:rPr>
              <a:t>Neo CF</a:t>
            </a:r>
          </a:p>
        </p:txBody>
      </p:sp>
      <p:sp>
        <p:nvSpPr>
          <p:cNvPr id="585" name="TextBox 584">
            <a:extLst>
              <a:ext uri="{FF2B5EF4-FFF2-40B4-BE49-F238E27FC236}">
                <a16:creationId xmlns:a16="http://schemas.microsoft.com/office/drawing/2014/main" id="{A125740D-BF19-4AAB-A406-ED35D70E4E04}"/>
              </a:ext>
            </a:extLst>
          </p:cNvPr>
          <p:cNvSpPr txBox="1"/>
          <p:nvPr/>
        </p:nvSpPr>
        <p:spPr>
          <a:xfrm>
            <a:off x="-64208" y="5172669"/>
            <a:ext cx="931666" cy="307777"/>
          </a:xfrm>
          <a:prstGeom prst="rect">
            <a:avLst/>
          </a:prstGeom>
          <a:noFill/>
        </p:spPr>
        <p:txBody>
          <a:bodyPr wrap="none" rtlCol="0">
            <a:spAutoFit/>
          </a:bodyPr>
          <a:lstStyle/>
          <a:p>
            <a:pPr algn="r"/>
            <a:r>
              <a:rPr lang="ja-JP" sz="1400">
                <a:solidFill>
                  <a:schemeClr val="accent4"/>
                </a:solidFill>
              </a:rPr>
              <a:t>Neo DCF</a:t>
            </a:r>
          </a:p>
        </p:txBody>
      </p:sp>
      <p:sp>
        <p:nvSpPr>
          <p:cNvPr id="586" name="Freeform 21">
            <a:extLst>
              <a:ext uri="{FF2B5EF4-FFF2-40B4-BE49-F238E27FC236}">
                <a16:creationId xmlns:a16="http://schemas.microsoft.com/office/drawing/2014/main" id="{95747D61-F760-4E57-9609-A3805FB216EB}"/>
              </a:ext>
            </a:extLst>
          </p:cNvPr>
          <p:cNvSpPr>
            <a:spLocks/>
          </p:cNvSpPr>
          <p:nvPr/>
        </p:nvSpPr>
        <p:spPr bwMode="auto">
          <a:xfrm>
            <a:off x="7164212" y="2287866"/>
            <a:ext cx="4888420" cy="196318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587" name="Group 586">
            <a:extLst>
              <a:ext uri="{FF2B5EF4-FFF2-40B4-BE49-F238E27FC236}">
                <a16:creationId xmlns:a16="http://schemas.microsoft.com/office/drawing/2014/main" id="{915170BE-74A6-4ECF-AD4C-68D60A1EB771}"/>
              </a:ext>
            </a:extLst>
          </p:cNvPr>
          <p:cNvGrpSpPr/>
          <p:nvPr/>
        </p:nvGrpSpPr>
        <p:grpSpPr>
          <a:xfrm>
            <a:off x="6402179" y="2206586"/>
            <a:ext cx="762228" cy="2197595"/>
            <a:chOff x="4203232" y="1239008"/>
            <a:chExt cx="762228" cy="2908027"/>
          </a:xfrm>
        </p:grpSpPr>
        <p:sp>
          <p:nvSpPr>
            <p:cNvPr id="588" name="Line 6">
              <a:extLst>
                <a:ext uri="{FF2B5EF4-FFF2-40B4-BE49-F238E27FC236}">
                  <a16:creationId xmlns:a16="http://schemas.microsoft.com/office/drawing/2014/main" id="{A49E3211-BE3B-4B57-87CE-4D8DFCEFEB73}"/>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89" name="Line 7">
              <a:extLst>
                <a:ext uri="{FF2B5EF4-FFF2-40B4-BE49-F238E27FC236}">
                  <a16:creationId xmlns:a16="http://schemas.microsoft.com/office/drawing/2014/main" id="{B7E3C894-B966-4D67-A699-F072677D7468}"/>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90" name="Line 8">
              <a:extLst>
                <a:ext uri="{FF2B5EF4-FFF2-40B4-BE49-F238E27FC236}">
                  <a16:creationId xmlns:a16="http://schemas.microsoft.com/office/drawing/2014/main" id="{458D1BE5-E998-4BF1-91B9-ADCC6B294ED5}"/>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91" name="Line 9">
              <a:extLst>
                <a:ext uri="{FF2B5EF4-FFF2-40B4-BE49-F238E27FC236}">
                  <a16:creationId xmlns:a16="http://schemas.microsoft.com/office/drawing/2014/main" id="{08823F2E-6980-4BB1-B48E-2D9CA94428F0}"/>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92" name="Line 10">
              <a:extLst>
                <a:ext uri="{FF2B5EF4-FFF2-40B4-BE49-F238E27FC236}">
                  <a16:creationId xmlns:a16="http://schemas.microsoft.com/office/drawing/2014/main" id="{EBA55299-0844-45E1-99DA-F884A11C481E}"/>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93" name="Line 11">
              <a:extLst>
                <a:ext uri="{FF2B5EF4-FFF2-40B4-BE49-F238E27FC236}">
                  <a16:creationId xmlns:a16="http://schemas.microsoft.com/office/drawing/2014/main" id="{10E40793-028B-419E-B4F7-960C3D45FF7A}"/>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94" name="TextBox 593">
              <a:extLst>
                <a:ext uri="{FF2B5EF4-FFF2-40B4-BE49-F238E27FC236}">
                  <a16:creationId xmlns:a16="http://schemas.microsoft.com/office/drawing/2014/main" id="{3E591A6E-3E6F-4428-889C-D7AC33496DD8}"/>
                </a:ext>
              </a:extLst>
            </p:cNvPr>
            <p:cNvSpPr txBox="1"/>
            <p:nvPr/>
          </p:nvSpPr>
          <p:spPr>
            <a:xfrm rot="16200000">
              <a:off x="3490391" y="2542535"/>
              <a:ext cx="1733459"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OSの確率</a:t>
              </a:r>
            </a:p>
          </p:txBody>
        </p:sp>
        <p:sp>
          <p:nvSpPr>
            <p:cNvPr id="595" name="TextBox 594">
              <a:extLst>
                <a:ext uri="{FF2B5EF4-FFF2-40B4-BE49-F238E27FC236}">
                  <a16:creationId xmlns:a16="http://schemas.microsoft.com/office/drawing/2014/main" id="{2C76FA54-446F-4BFA-8C37-5D07739FC2E6}"/>
                </a:ext>
              </a:extLst>
            </p:cNvPr>
            <p:cNvSpPr txBox="1"/>
            <p:nvPr/>
          </p:nvSpPr>
          <p:spPr>
            <a:xfrm>
              <a:off x="4488901" y="123900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596" name="TextBox 595">
              <a:extLst>
                <a:ext uri="{FF2B5EF4-FFF2-40B4-BE49-F238E27FC236}">
                  <a16:creationId xmlns:a16="http://schemas.microsoft.com/office/drawing/2014/main" id="{56E99ACA-99CE-42DF-A719-0EAEF1CE4A3E}"/>
                </a:ext>
              </a:extLst>
            </p:cNvPr>
            <p:cNvSpPr txBox="1"/>
            <p:nvPr/>
          </p:nvSpPr>
          <p:spPr>
            <a:xfrm>
              <a:off x="4488901" y="1763147"/>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0.8</a:t>
              </a:r>
            </a:p>
          </p:txBody>
        </p:sp>
        <p:sp>
          <p:nvSpPr>
            <p:cNvPr id="597" name="TextBox 596">
              <a:extLst>
                <a:ext uri="{FF2B5EF4-FFF2-40B4-BE49-F238E27FC236}">
                  <a16:creationId xmlns:a16="http://schemas.microsoft.com/office/drawing/2014/main" id="{DBD1C628-FF81-4120-B409-E6AC6ADCE597}"/>
                </a:ext>
              </a:extLst>
            </p:cNvPr>
            <p:cNvSpPr txBox="1"/>
            <p:nvPr/>
          </p:nvSpPr>
          <p:spPr>
            <a:xfrm>
              <a:off x="4488901" y="226167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0.6</a:t>
              </a:r>
            </a:p>
          </p:txBody>
        </p:sp>
        <p:sp>
          <p:nvSpPr>
            <p:cNvPr id="598" name="TextBox 597">
              <a:extLst>
                <a:ext uri="{FF2B5EF4-FFF2-40B4-BE49-F238E27FC236}">
                  <a16:creationId xmlns:a16="http://schemas.microsoft.com/office/drawing/2014/main" id="{219B3C88-5EAC-4AC9-91E8-FF3E16CCF23F}"/>
                </a:ext>
              </a:extLst>
            </p:cNvPr>
            <p:cNvSpPr txBox="1"/>
            <p:nvPr/>
          </p:nvSpPr>
          <p:spPr>
            <a:xfrm>
              <a:off x="4488901" y="2776331"/>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a:t>
              </a:r>
            </a:p>
          </p:txBody>
        </p:sp>
        <p:sp>
          <p:nvSpPr>
            <p:cNvPr id="599" name="TextBox 598">
              <a:extLst>
                <a:ext uri="{FF2B5EF4-FFF2-40B4-BE49-F238E27FC236}">
                  <a16:creationId xmlns:a16="http://schemas.microsoft.com/office/drawing/2014/main" id="{845E5CEF-FC27-4130-A2D5-F8D5B10AE5BE}"/>
                </a:ext>
              </a:extLst>
            </p:cNvPr>
            <p:cNvSpPr txBox="1"/>
            <p:nvPr/>
          </p:nvSpPr>
          <p:spPr>
            <a:xfrm>
              <a:off x="4488901" y="3280234"/>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a:t>
              </a:r>
            </a:p>
          </p:txBody>
        </p:sp>
        <p:sp>
          <p:nvSpPr>
            <p:cNvPr id="600" name="TextBox 599">
              <a:extLst>
                <a:ext uri="{FF2B5EF4-FFF2-40B4-BE49-F238E27FC236}">
                  <a16:creationId xmlns:a16="http://schemas.microsoft.com/office/drawing/2014/main" id="{12BB2CEC-FEF4-49BF-B3AB-0890B2D0E152}"/>
                </a:ext>
              </a:extLst>
            </p:cNvPr>
            <p:cNvSpPr txBox="1"/>
            <p:nvPr/>
          </p:nvSpPr>
          <p:spPr>
            <a:xfrm>
              <a:off x="4637989" y="3739761"/>
              <a:ext cx="284052" cy="407274"/>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601" name="TextBox 600">
            <a:extLst>
              <a:ext uri="{FF2B5EF4-FFF2-40B4-BE49-F238E27FC236}">
                <a16:creationId xmlns:a16="http://schemas.microsoft.com/office/drawing/2014/main" id="{033CA31B-771A-4D51-95E1-F5DF610A5713}"/>
              </a:ext>
            </a:extLst>
          </p:cNvPr>
          <p:cNvSpPr txBox="1"/>
          <p:nvPr/>
        </p:nvSpPr>
        <p:spPr>
          <a:xfrm>
            <a:off x="8587518" y="4519640"/>
            <a:ext cx="2216825"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無作為化からの年数</a:t>
            </a:r>
          </a:p>
        </p:txBody>
      </p:sp>
      <p:grpSp>
        <p:nvGrpSpPr>
          <p:cNvPr id="602" name="Group 601">
            <a:extLst>
              <a:ext uri="{FF2B5EF4-FFF2-40B4-BE49-F238E27FC236}">
                <a16:creationId xmlns:a16="http://schemas.microsoft.com/office/drawing/2014/main" id="{5F664734-0EF2-4C7E-9020-58C8F4525A7C}"/>
              </a:ext>
            </a:extLst>
          </p:cNvPr>
          <p:cNvGrpSpPr/>
          <p:nvPr/>
        </p:nvGrpSpPr>
        <p:grpSpPr>
          <a:xfrm>
            <a:off x="7040657" y="4239365"/>
            <a:ext cx="5112000" cy="360147"/>
            <a:chOff x="1513339" y="4188565"/>
            <a:chExt cx="3552822" cy="360147"/>
          </a:xfrm>
        </p:grpSpPr>
        <p:sp>
          <p:nvSpPr>
            <p:cNvPr id="603" name="Line 21">
              <a:extLst>
                <a:ext uri="{FF2B5EF4-FFF2-40B4-BE49-F238E27FC236}">
                  <a16:creationId xmlns:a16="http://schemas.microsoft.com/office/drawing/2014/main" id="{CBDB930F-9E54-4D5A-81C4-ED0B748497E6}"/>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04" name="TextBox 603">
              <a:extLst>
                <a:ext uri="{FF2B5EF4-FFF2-40B4-BE49-F238E27FC236}">
                  <a16:creationId xmlns:a16="http://schemas.microsoft.com/office/drawing/2014/main" id="{7490C2F4-E31F-4254-AA89-E82E598FCBA0}"/>
                </a:ext>
              </a:extLst>
            </p:cNvPr>
            <p:cNvSpPr txBox="1"/>
            <p:nvPr/>
          </p:nvSpPr>
          <p:spPr>
            <a:xfrm>
              <a:off x="4894072"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605" name="Line 21">
              <a:extLst>
                <a:ext uri="{FF2B5EF4-FFF2-40B4-BE49-F238E27FC236}">
                  <a16:creationId xmlns:a16="http://schemas.microsoft.com/office/drawing/2014/main" id="{8428447C-9F93-489D-8755-0FCA04792C56}"/>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06" name="TextBox 605">
              <a:extLst>
                <a:ext uri="{FF2B5EF4-FFF2-40B4-BE49-F238E27FC236}">
                  <a16:creationId xmlns:a16="http://schemas.microsoft.com/office/drawing/2014/main" id="{0F6E56FF-CCEF-49D6-89D1-85108714E3ED}"/>
                </a:ext>
              </a:extLst>
            </p:cNvPr>
            <p:cNvSpPr txBox="1"/>
            <p:nvPr/>
          </p:nvSpPr>
          <p:spPr>
            <a:xfrm>
              <a:off x="4518435"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a:t>
              </a:r>
            </a:p>
          </p:txBody>
        </p:sp>
        <p:sp>
          <p:nvSpPr>
            <p:cNvPr id="607" name="Line 21">
              <a:extLst>
                <a:ext uri="{FF2B5EF4-FFF2-40B4-BE49-F238E27FC236}">
                  <a16:creationId xmlns:a16="http://schemas.microsoft.com/office/drawing/2014/main" id="{66BE9FCE-560B-4722-B2F1-CFB019A50B2E}"/>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08" name="TextBox 607">
              <a:extLst>
                <a:ext uri="{FF2B5EF4-FFF2-40B4-BE49-F238E27FC236}">
                  <a16:creationId xmlns:a16="http://schemas.microsoft.com/office/drawing/2014/main" id="{EF335A60-D203-4E2F-82FA-BB865C4690F6}"/>
                </a:ext>
              </a:extLst>
            </p:cNvPr>
            <p:cNvSpPr txBox="1"/>
            <p:nvPr/>
          </p:nvSpPr>
          <p:spPr>
            <a:xfrm>
              <a:off x="4142798"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7</a:t>
              </a:r>
            </a:p>
          </p:txBody>
        </p:sp>
        <p:sp>
          <p:nvSpPr>
            <p:cNvPr id="609" name="Line 21">
              <a:extLst>
                <a:ext uri="{FF2B5EF4-FFF2-40B4-BE49-F238E27FC236}">
                  <a16:creationId xmlns:a16="http://schemas.microsoft.com/office/drawing/2014/main" id="{44DD14CD-A6D6-4A25-A40B-A2C2AFA53D2A}"/>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10" name="TextBox 609">
              <a:extLst>
                <a:ext uri="{FF2B5EF4-FFF2-40B4-BE49-F238E27FC236}">
                  <a16:creationId xmlns:a16="http://schemas.microsoft.com/office/drawing/2014/main" id="{8F542E95-1525-4CFA-8A17-AB308A810DDE}"/>
                </a:ext>
              </a:extLst>
            </p:cNvPr>
            <p:cNvSpPr txBox="1"/>
            <p:nvPr/>
          </p:nvSpPr>
          <p:spPr>
            <a:xfrm>
              <a:off x="3767161"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611" name="Line 21">
              <a:extLst>
                <a:ext uri="{FF2B5EF4-FFF2-40B4-BE49-F238E27FC236}">
                  <a16:creationId xmlns:a16="http://schemas.microsoft.com/office/drawing/2014/main" id="{68E5E2F0-C16B-478E-9B48-E9BABB929D44}"/>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12" name="TextBox 611">
              <a:extLst>
                <a:ext uri="{FF2B5EF4-FFF2-40B4-BE49-F238E27FC236}">
                  <a16:creationId xmlns:a16="http://schemas.microsoft.com/office/drawing/2014/main" id="{836CA6F0-3CC4-4C3F-AAA5-B351B73BEDC5}"/>
                </a:ext>
              </a:extLst>
            </p:cNvPr>
            <p:cNvSpPr txBox="1"/>
            <p:nvPr/>
          </p:nvSpPr>
          <p:spPr>
            <a:xfrm>
              <a:off x="3391524"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a:t>
              </a:r>
            </a:p>
          </p:txBody>
        </p:sp>
        <p:sp>
          <p:nvSpPr>
            <p:cNvPr id="613" name="Line 21">
              <a:extLst>
                <a:ext uri="{FF2B5EF4-FFF2-40B4-BE49-F238E27FC236}">
                  <a16:creationId xmlns:a16="http://schemas.microsoft.com/office/drawing/2014/main" id="{87D76ED9-4A67-4153-AB93-A38B54D357A4}"/>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14" name="TextBox 613">
              <a:extLst>
                <a:ext uri="{FF2B5EF4-FFF2-40B4-BE49-F238E27FC236}">
                  <a16:creationId xmlns:a16="http://schemas.microsoft.com/office/drawing/2014/main" id="{E14D6221-CA94-469D-8607-EE9B7794CDA8}"/>
                </a:ext>
              </a:extLst>
            </p:cNvPr>
            <p:cNvSpPr txBox="1"/>
            <p:nvPr/>
          </p:nvSpPr>
          <p:spPr>
            <a:xfrm>
              <a:off x="3015887"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a:t>
              </a:r>
            </a:p>
          </p:txBody>
        </p:sp>
        <p:sp>
          <p:nvSpPr>
            <p:cNvPr id="615" name="Line 21">
              <a:extLst>
                <a:ext uri="{FF2B5EF4-FFF2-40B4-BE49-F238E27FC236}">
                  <a16:creationId xmlns:a16="http://schemas.microsoft.com/office/drawing/2014/main" id="{82014E88-8FF4-4B49-963D-42E048A1AA6C}"/>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16" name="TextBox 615">
              <a:extLst>
                <a:ext uri="{FF2B5EF4-FFF2-40B4-BE49-F238E27FC236}">
                  <a16:creationId xmlns:a16="http://schemas.microsoft.com/office/drawing/2014/main" id="{49D53893-BA37-438C-ADAF-10B178833EC8}"/>
                </a:ext>
              </a:extLst>
            </p:cNvPr>
            <p:cNvSpPr txBox="1"/>
            <p:nvPr/>
          </p:nvSpPr>
          <p:spPr>
            <a:xfrm>
              <a:off x="2640250"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617" name="Line 21">
              <a:extLst>
                <a:ext uri="{FF2B5EF4-FFF2-40B4-BE49-F238E27FC236}">
                  <a16:creationId xmlns:a16="http://schemas.microsoft.com/office/drawing/2014/main" id="{17DE895F-E54D-4E48-A801-132790B4BE0A}"/>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18" name="TextBox 617">
              <a:extLst>
                <a:ext uri="{FF2B5EF4-FFF2-40B4-BE49-F238E27FC236}">
                  <a16:creationId xmlns:a16="http://schemas.microsoft.com/office/drawing/2014/main" id="{F408CBF3-001A-44CD-9BC9-EF14DE8823D5}"/>
                </a:ext>
              </a:extLst>
            </p:cNvPr>
            <p:cNvSpPr txBox="1"/>
            <p:nvPr/>
          </p:nvSpPr>
          <p:spPr>
            <a:xfrm>
              <a:off x="2264613"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a:t>
              </a:r>
            </a:p>
          </p:txBody>
        </p:sp>
        <p:sp>
          <p:nvSpPr>
            <p:cNvPr id="619" name="Line 21">
              <a:extLst>
                <a:ext uri="{FF2B5EF4-FFF2-40B4-BE49-F238E27FC236}">
                  <a16:creationId xmlns:a16="http://schemas.microsoft.com/office/drawing/2014/main" id="{FE375094-C352-4115-9D74-DD2B805C874C}"/>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20" name="TextBox 619">
              <a:extLst>
                <a:ext uri="{FF2B5EF4-FFF2-40B4-BE49-F238E27FC236}">
                  <a16:creationId xmlns:a16="http://schemas.microsoft.com/office/drawing/2014/main" id="{F74B0359-1008-4938-95E3-68DA63DE59DC}"/>
                </a:ext>
              </a:extLst>
            </p:cNvPr>
            <p:cNvSpPr txBox="1"/>
            <p:nvPr/>
          </p:nvSpPr>
          <p:spPr>
            <a:xfrm>
              <a:off x="1888976"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a:t>
              </a:r>
            </a:p>
          </p:txBody>
        </p:sp>
        <p:sp>
          <p:nvSpPr>
            <p:cNvPr id="621" name="Line 21">
              <a:extLst>
                <a:ext uri="{FF2B5EF4-FFF2-40B4-BE49-F238E27FC236}">
                  <a16:creationId xmlns:a16="http://schemas.microsoft.com/office/drawing/2014/main" id="{2AC780C5-6AD1-4B23-9CA9-78B57F8F6330}"/>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22" name="TextBox 621">
              <a:extLst>
                <a:ext uri="{FF2B5EF4-FFF2-40B4-BE49-F238E27FC236}">
                  <a16:creationId xmlns:a16="http://schemas.microsoft.com/office/drawing/2014/main" id="{CEE2943E-91E6-48F7-ACF3-D2D183CC89CF}"/>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623" name="TextBox 622">
            <a:extLst>
              <a:ext uri="{FF2B5EF4-FFF2-40B4-BE49-F238E27FC236}">
                <a16:creationId xmlns:a16="http://schemas.microsoft.com/office/drawing/2014/main" id="{44D85567-7006-4DEB-B75E-491C22C190B5}"/>
              </a:ext>
            </a:extLst>
          </p:cNvPr>
          <p:cNvSpPr txBox="1"/>
          <p:nvPr/>
        </p:nvSpPr>
        <p:spPr>
          <a:xfrm>
            <a:off x="6091617" y="4586260"/>
            <a:ext cx="990977" cy="307777"/>
          </a:xfrm>
          <a:prstGeom prst="rect">
            <a:avLst/>
          </a:prstGeom>
          <a:noFill/>
        </p:spPr>
        <p:txBody>
          <a:bodyPr wrap="none" rtlCol="0">
            <a:spAutoFit/>
          </a:bodyPr>
          <a:lstStyle/>
          <a:p>
            <a:pPr algn="r"/>
            <a:r>
              <a:rPr lang="ja-JP" sz="1400"/>
              <a:t>リスク有患者数</a:t>
            </a:r>
          </a:p>
        </p:txBody>
      </p:sp>
      <p:sp>
        <p:nvSpPr>
          <p:cNvPr id="624" name="TextBox 623">
            <a:extLst>
              <a:ext uri="{FF2B5EF4-FFF2-40B4-BE49-F238E27FC236}">
                <a16:creationId xmlns:a16="http://schemas.microsoft.com/office/drawing/2014/main" id="{1F67B711-43E9-4E29-8090-E8A43C777D4B}"/>
              </a:ext>
            </a:extLst>
          </p:cNvPr>
          <p:cNvSpPr txBox="1"/>
          <p:nvPr/>
        </p:nvSpPr>
        <p:spPr>
          <a:xfrm>
            <a:off x="9365445" y="2274280"/>
            <a:ext cx="1983235" cy="523220"/>
          </a:xfrm>
          <a:prstGeom prst="rect">
            <a:avLst/>
          </a:prstGeom>
          <a:noFill/>
        </p:spPr>
        <p:txBody>
          <a:bodyPr wrap="none" rtlCol="0">
            <a:spAutoFit/>
          </a:bodyPr>
          <a:lstStyle/>
          <a:p>
            <a:pP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層別ログランク検定：</a:t>
            </a:r>
            <a:br>
              <a:rPr lang="ja-JP" sz="1400">
                <a:solidFill>
                  <a:srgbClr val="4D4D4D"/>
                </a:solidFill>
                <a:latin typeface="Arial" panose="020B0604020202020204" pitchFamily="34" charset="0"/>
                <a:ea typeface="MS Mincho"/>
                <a:cs typeface="Arial" panose="020B0604020202020204" pitchFamily="34" charset="0"/>
              </a:rPr>
            </a:br>
            <a:r>
              <a:rPr lang="ja-JP" sz="1400">
                <a:solidFill>
                  <a:srgbClr val="4D4D4D"/>
                </a:solidFill>
                <a:latin typeface="Arial" panose="020B0604020202020204" pitchFamily="34" charset="0"/>
                <a:ea typeface="MS Mincho"/>
                <a:cs typeface="Arial" panose="020B0604020202020204" pitchFamily="34" charset="0"/>
              </a:rPr>
              <a:t>片側p=0.12</a:t>
            </a:r>
          </a:p>
        </p:txBody>
      </p:sp>
      <p:grpSp>
        <p:nvGrpSpPr>
          <p:cNvPr id="625" name="Group 624">
            <a:extLst>
              <a:ext uri="{FF2B5EF4-FFF2-40B4-BE49-F238E27FC236}">
                <a16:creationId xmlns:a16="http://schemas.microsoft.com/office/drawing/2014/main" id="{58CF0943-51B3-45B7-A196-FC8A955DD9B4}"/>
              </a:ext>
            </a:extLst>
          </p:cNvPr>
          <p:cNvGrpSpPr/>
          <p:nvPr/>
        </p:nvGrpSpPr>
        <p:grpSpPr>
          <a:xfrm>
            <a:off x="6979032" y="4884769"/>
            <a:ext cx="5135864" cy="288147"/>
            <a:chOff x="922375" y="5378165"/>
            <a:chExt cx="5135864" cy="288147"/>
          </a:xfrm>
        </p:grpSpPr>
        <p:sp>
          <p:nvSpPr>
            <p:cNvPr id="626" name="TextBox 625">
              <a:extLst>
                <a:ext uri="{FF2B5EF4-FFF2-40B4-BE49-F238E27FC236}">
                  <a16:creationId xmlns:a16="http://schemas.microsoft.com/office/drawing/2014/main" id="{F28841FB-36CD-47F3-BBC2-30CFBF9C587D}"/>
                </a:ext>
              </a:extLst>
            </p:cNvPr>
            <p:cNvSpPr txBox="1"/>
            <p:nvPr/>
          </p:nvSpPr>
          <p:spPr>
            <a:xfrm>
              <a:off x="5886150" y="5378165"/>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627" name="TextBox 626">
              <a:extLst>
                <a:ext uri="{FF2B5EF4-FFF2-40B4-BE49-F238E27FC236}">
                  <a16:creationId xmlns:a16="http://schemas.microsoft.com/office/drawing/2014/main" id="{007C7E7D-2042-4F4D-BCB9-2BC33E825CEF}"/>
                </a:ext>
              </a:extLst>
            </p:cNvPr>
            <p:cNvSpPr txBox="1"/>
            <p:nvPr/>
          </p:nvSpPr>
          <p:spPr>
            <a:xfrm>
              <a:off x="5345662" y="5378165"/>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4</a:t>
              </a:r>
            </a:p>
          </p:txBody>
        </p:sp>
        <p:sp>
          <p:nvSpPr>
            <p:cNvPr id="628" name="TextBox 627">
              <a:extLst>
                <a:ext uri="{FF2B5EF4-FFF2-40B4-BE49-F238E27FC236}">
                  <a16:creationId xmlns:a16="http://schemas.microsoft.com/office/drawing/2014/main" id="{1193A615-B1FF-47D0-A3A3-5A68EFF741E2}"/>
                </a:ext>
              </a:extLst>
            </p:cNvPr>
            <p:cNvSpPr txBox="1"/>
            <p:nvPr/>
          </p:nvSpPr>
          <p:spPr>
            <a:xfrm>
              <a:off x="4755481" y="5378165"/>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19</a:t>
              </a:r>
            </a:p>
          </p:txBody>
        </p:sp>
        <p:sp>
          <p:nvSpPr>
            <p:cNvPr id="629" name="TextBox 628">
              <a:extLst>
                <a:ext uri="{FF2B5EF4-FFF2-40B4-BE49-F238E27FC236}">
                  <a16:creationId xmlns:a16="http://schemas.microsoft.com/office/drawing/2014/main" id="{52581CD9-2C67-4700-8089-5C062B440381}"/>
                </a:ext>
              </a:extLst>
            </p:cNvPr>
            <p:cNvSpPr txBox="1"/>
            <p:nvPr/>
          </p:nvSpPr>
          <p:spPr>
            <a:xfrm>
              <a:off x="4214994" y="5378165"/>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38</a:t>
              </a:r>
            </a:p>
          </p:txBody>
        </p:sp>
        <p:sp>
          <p:nvSpPr>
            <p:cNvPr id="630" name="TextBox 629">
              <a:extLst>
                <a:ext uri="{FF2B5EF4-FFF2-40B4-BE49-F238E27FC236}">
                  <a16:creationId xmlns:a16="http://schemas.microsoft.com/office/drawing/2014/main" id="{84AD8C09-F461-4D04-BA0D-32E4D5DB8D6B}"/>
                </a:ext>
              </a:extLst>
            </p:cNvPr>
            <p:cNvSpPr txBox="1"/>
            <p:nvPr/>
          </p:nvSpPr>
          <p:spPr>
            <a:xfrm>
              <a:off x="3674506" y="5378165"/>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66</a:t>
              </a:r>
            </a:p>
          </p:txBody>
        </p:sp>
        <p:sp>
          <p:nvSpPr>
            <p:cNvPr id="631" name="TextBox 630">
              <a:extLst>
                <a:ext uri="{FF2B5EF4-FFF2-40B4-BE49-F238E27FC236}">
                  <a16:creationId xmlns:a16="http://schemas.microsoft.com/office/drawing/2014/main" id="{C524E6FD-B875-4740-B9F8-9FCAECD2BDC7}"/>
                </a:ext>
              </a:extLst>
            </p:cNvPr>
            <p:cNvSpPr txBox="1"/>
            <p:nvPr/>
          </p:nvSpPr>
          <p:spPr>
            <a:xfrm>
              <a:off x="3134019" y="5378165"/>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98</a:t>
              </a:r>
            </a:p>
          </p:txBody>
        </p:sp>
        <p:sp>
          <p:nvSpPr>
            <p:cNvPr id="632" name="TextBox 631">
              <a:extLst>
                <a:ext uri="{FF2B5EF4-FFF2-40B4-BE49-F238E27FC236}">
                  <a16:creationId xmlns:a16="http://schemas.microsoft.com/office/drawing/2014/main" id="{93F2F2FD-AFE9-4869-98CA-D1CD0DCEE7D5}"/>
                </a:ext>
              </a:extLst>
            </p:cNvPr>
            <p:cNvSpPr txBox="1"/>
            <p:nvPr/>
          </p:nvSpPr>
          <p:spPr>
            <a:xfrm>
              <a:off x="2543838" y="5378165"/>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123</a:t>
              </a:r>
            </a:p>
          </p:txBody>
        </p:sp>
        <p:sp>
          <p:nvSpPr>
            <p:cNvPr id="633" name="TextBox 632">
              <a:extLst>
                <a:ext uri="{FF2B5EF4-FFF2-40B4-BE49-F238E27FC236}">
                  <a16:creationId xmlns:a16="http://schemas.microsoft.com/office/drawing/2014/main" id="{5B7A86E0-BD19-440F-94DE-90159870DD16}"/>
                </a:ext>
              </a:extLst>
            </p:cNvPr>
            <p:cNvSpPr txBox="1"/>
            <p:nvPr/>
          </p:nvSpPr>
          <p:spPr>
            <a:xfrm>
              <a:off x="2003350" y="5378165"/>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143</a:t>
              </a:r>
            </a:p>
          </p:txBody>
        </p:sp>
        <p:sp>
          <p:nvSpPr>
            <p:cNvPr id="634" name="TextBox 633">
              <a:extLst>
                <a:ext uri="{FF2B5EF4-FFF2-40B4-BE49-F238E27FC236}">
                  <a16:creationId xmlns:a16="http://schemas.microsoft.com/office/drawing/2014/main" id="{3E9C9A17-6656-4B0A-BE07-B1C7C4927942}"/>
                </a:ext>
              </a:extLst>
            </p:cNvPr>
            <p:cNvSpPr txBox="1"/>
            <p:nvPr/>
          </p:nvSpPr>
          <p:spPr>
            <a:xfrm>
              <a:off x="1462863" y="5378165"/>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178</a:t>
              </a:r>
            </a:p>
          </p:txBody>
        </p:sp>
        <p:sp>
          <p:nvSpPr>
            <p:cNvPr id="635" name="TextBox 634">
              <a:extLst>
                <a:ext uri="{FF2B5EF4-FFF2-40B4-BE49-F238E27FC236}">
                  <a16:creationId xmlns:a16="http://schemas.microsoft.com/office/drawing/2014/main" id="{18C52C90-EDD2-4218-A7A1-D81E6B20F330}"/>
                </a:ext>
              </a:extLst>
            </p:cNvPr>
            <p:cNvSpPr txBox="1"/>
            <p:nvPr/>
          </p:nvSpPr>
          <p:spPr>
            <a:xfrm>
              <a:off x="922375" y="5378165"/>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199</a:t>
              </a:r>
            </a:p>
          </p:txBody>
        </p:sp>
      </p:grpSp>
      <p:grpSp>
        <p:nvGrpSpPr>
          <p:cNvPr id="636" name="Group 635">
            <a:extLst>
              <a:ext uri="{FF2B5EF4-FFF2-40B4-BE49-F238E27FC236}">
                <a16:creationId xmlns:a16="http://schemas.microsoft.com/office/drawing/2014/main" id="{8865784B-891B-4A6D-B5DC-13D868903C3A}"/>
              </a:ext>
            </a:extLst>
          </p:cNvPr>
          <p:cNvGrpSpPr/>
          <p:nvPr/>
        </p:nvGrpSpPr>
        <p:grpSpPr>
          <a:xfrm>
            <a:off x="6979032" y="5182484"/>
            <a:ext cx="5135864" cy="288147"/>
            <a:chOff x="922375" y="5378165"/>
            <a:chExt cx="5135864" cy="288147"/>
          </a:xfrm>
        </p:grpSpPr>
        <p:sp>
          <p:nvSpPr>
            <p:cNvPr id="637" name="TextBox 636">
              <a:extLst>
                <a:ext uri="{FF2B5EF4-FFF2-40B4-BE49-F238E27FC236}">
                  <a16:creationId xmlns:a16="http://schemas.microsoft.com/office/drawing/2014/main" id="{BBE4906F-71EF-4414-9B7D-85B15A0C0AC2}"/>
                </a:ext>
              </a:extLst>
            </p:cNvPr>
            <p:cNvSpPr txBox="1"/>
            <p:nvPr/>
          </p:nvSpPr>
          <p:spPr>
            <a:xfrm>
              <a:off x="5886150" y="5378165"/>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638" name="TextBox 637">
              <a:extLst>
                <a:ext uri="{FF2B5EF4-FFF2-40B4-BE49-F238E27FC236}">
                  <a16:creationId xmlns:a16="http://schemas.microsoft.com/office/drawing/2014/main" id="{866F8AD8-D889-4E11-B3E2-0772B7D27251}"/>
                </a:ext>
              </a:extLst>
            </p:cNvPr>
            <p:cNvSpPr txBox="1"/>
            <p:nvPr/>
          </p:nvSpPr>
          <p:spPr>
            <a:xfrm>
              <a:off x="5345662" y="5378165"/>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a:t>
              </a:r>
            </a:p>
          </p:txBody>
        </p:sp>
        <p:sp>
          <p:nvSpPr>
            <p:cNvPr id="639" name="TextBox 638">
              <a:extLst>
                <a:ext uri="{FF2B5EF4-FFF2-40B4-BE49-F238E27FC236}">
                  <a16:creationId xmlns:a16="http://schemas.microsoft.com/office/drawing/2014/main" id="{B36B32D7-7857-445F-9E88-DA6210A45A41}"/>
                </a:ext>
              </a:extLst>
            </p:cNvPr>
            <p:cNvSpPr txBox="1"/>
            <p:nvPr/>
          </p:nvSpPr>
          <p:spPr>
            <a:xfrm>
              <a:off x="4755481" y="5378165"/>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19</a:t>
              </a:r>
            </a:p>
          </p:txBody>
        </p:sp>
        <p:sp>
          <p:nvSpPr>
            <p:cNvPr id="640" name="TextBox 639">
              <a:extLst>
                <a:ext uri="{FF2B5EF4-FFF2-40B4-BE49-F238E27FC236}">
                  <a16:creationId xmlns:a16="http://schemas.microsoft.com/office/drawing/2014/main" id="{F8353FBB-E0E7-4898-AC46-897E94CF38CB}"/>
                </a:ext>
              </a:extLst>
            </p:cNvPr>
            <p:cNvSpPr txBox="1"/>
            <p:nvPr/>
          </p:nvSpPr>
          <p:spPr>
            <a:xfrm>
              <a:off x="4214994" y="5378165"/>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47</a:t>
              </a:r>
            </a:p>
          </p:txBody>
        </p:sp>
        <p:sp>
          <p:nvSpPr>
            <p:cNvPr id="641" name="TextBox 640">
              <a:extLst>
                <a:ext uri="{FF2B5EF4-FFF2-40B4-BE49-F238E27FC236}">
                  <a16:creationId xmlns:a16="http://schemas.microsoft.com/office/drawing/2014/main" id="{1C8FAF30-DDA3-4927-BEE6-5D530BE01668}"/>
                </a:ext>
              </a:extLst>
            </p:cNvPr>
            <p:cNvSpPr txBox="1"/>
            <p:nvPr/>
          </p:nvSpPr>
          <p:spPr>
            <a:xfrm>
              <a:off x="3674506" y="5378165"/>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79</a:t>
              </a:r>
            </a:p>
          </p:txBody>
        </p:sp>
        <p:sp>
          <p:nvSpPr>
            <p:cNvPr id="642" name="TextBox 641">
              <a:extLst>
                <a:ext uri="{FF2B5EF4-FFF2-40B4-BE49-F238E27FC236}">
                  <a16:creationId xmlns:a16="http://schemas.microsoft.com/office/drawing/2014/main" id="{D5532819-FB36-4849-A34C-AC04C9BA0708}"/>
                </a:ext>
              </a:extLst>
            </p:cNvPr>
            <p:cNvSpPr txBox="1"/>
            <p:nvPr/>
          </p:nvSpPr>
          <p:spPr>
            <a:xfrm>
              <a:off x="3097663" y="5378165"/>
              <a:ext cx="344188"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111</a:t>
              </a:r>
            </a:p>
          </p:txBody>
        </p:sp>
        <p:sp>
          <p:nvSpPr>
            <p:cNvPr id="643" name="TextBox 642">
              <a:extLst>
                <a:ext uri="{FF2B5EF4-FFF2-40B4-BE49-F238E27FC236}">
                  <a16:creationId xmlns:a16="http://schemas.microsoft.com/office/drawing/2014/main" id="{15FBBDF7-5427-4FDB-974C-A19B9E4A4D55}"/>
                </a:ext>
              </a:extLst>
            </p:cNvPr>
            <p:cNvSpPr txBox="1"/>
            <p:nvPr/>
          </p:nvSpPr>
          <p:spPr>
            <a:xfrm>
              <a:off x="2543838" y="5378165"/>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133</a:t>
              </a:r>
            </a:p>
          </p:txBody>
        </p:sp>
        <p:sp>
          <p:nvSpPr>
            <p:cNvPr id="644" name="TextBox 643">
              <a:extLst>
                <a:ext uri="{FF2B5EF4-FFF2-40B4-BE49-F238E27FC236}">
                  <a16:creationId xmlns:a16="http://schemas.microsoft.com/office/drawing/2014/main" id="{58DEC60D-C70F-4745-9750-36D5A39EEB72}"/>
                </a:ext>
              </a:extLst>
            </p:cNvPr>
            <p:cNvSpPr txBox="1"/>
            <p:nvPr/>
          </p:nvSpPr>
          <p:spPr>
            <a:xfrm>
              <a:off x="2003350" y="5378165"/>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151</a:t>
              </a:r>
            </a:p>
          </p:txBody>
        </p:sp>
        <p:sp>
          <p:nvSpPr>
            <p:cNvPr id="645" name="TextBox 644">
              <a:extLst>
                <a:ext uri="{FF2B5EF4-FFF2-40B4-BE49-F238E27FC236}">
                  <a16:creationId xmlns:a16="http://schemas.microsoft.com/office/drawing/2014/main" id="{C01CC174-4593-4648-95A2-FC0E5957857D}"/>
                </a:ext>
              </a:extLst>
            </p:cNvPr>
            <p:cNvSpPr txBox="1"/>
            <p:nvPr/>
          </p:nvSpPr>
          <p:spPr>
            <a:xfrm>
              <a:off x="1462863" y="5378165"/>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182</a:t>
              </a:r>
            </a:p>
          </p:txBody>
        </p:sp>
        <p:sp>
          <p:nvSpPr>
            <p:cNvPr id="646" name="TextBox 645">
              <a:extLst>
                <a:ext uri="{FF2B5EF4-FFF2-40B4-BE49-F238E27FC236}">
                  <a16:creationId xmlns:a16="http://schemas.microsoft.com/office/drawing/2014/main" id="{EDD67890-B8B6-41CA-87C7-CBD053D8BCB1}"/>
                </a:ext>
              </a:extLst>
            </p:cNvPr>
            <p:cNvSpPr txBox="1"/>
            <p:nvPr/>
          </p:nvSpPr>
          <p:spPr>
            <a:xfrm>
              <a:off x="922375" y="5378165"/>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200</a:t>
              </a:r>
            </a:p>
          </p:txBody>
        </p:sp>
      </p:grpSp>
      <p:sp>
        <p:nvSpPr>
          <p:cNvPr id="647" name="TextBox 646">
            <a:extLst>
              <a:ext uri="{FF2B5EF4-FFF2-40B4-BE49-F238E27FC236}">
                <a16:creationId xmlns:a16="http://schemas.microsoft.com/office/drawing/2014/main" id="{2CF7EB4F-517C-4142-B633-0C363908CDD2}"/>
              </a:ext>
            </a:extLst>
          </p:cNvPr>
          <p:cNvSpPr txBox="1"/>
          <p:nvPr/>
        </p:nvSpPr>
        <p:spPr>
          <a:xfrm>
            <a:off x="6243193" y="4874954"/>
            <a:ext cx="801823" cy="307777"/>
          </a:xfrm>
          <a:prstGeom prst="rect">
            <a:avLst/>
          </a:prstGeom>
          <a:noFill/>
        </p:spPr>
        <p:txBody>
          <a:bodyPr wrap="none" rtlCol="0">
            <a:spAutoFit/>
          </a:bodyPr>
          <a:lstStyle/>
          <a:p>
            <a:pPr algn="r"/>
            <a:r>
              <a:rPr lang="ja-JP" sz="1400">
                <a:solidFill>
                  <a:schemeClr val="accent3"/>
                </a:solidFill>
              </a:rPr>
              <a:t>Neo CF</a:t>
            </a:r>
          </a:p>
        </p:txBody>
      </p:sp>
      <p:sp>
        <p:nvSpPr>
          <p:cNvPr id="648" name="TextBox 647">
            <a:extLst>
              <a:ext uri="{FF2B5EF4-FFF2-40B4-BE49-F238E27FC236}">
                <a16:creationId xmlns:a16="http://schemas.microsoft.com/office/drawing/2014/main" id="{A4CDAE29-14FB-43AC-8F1A-3B7EDE5F20EB}"/>
              </a:ext>
            </a:extLst>
          </p:cNvPr>
          <p:cNvSpPr txBox="1"/>
          <p:nvPr/>
        </p:nvSpPr>
        <p:spPr>
          <a:xfrm>
            <a:off x="6182279" y="5172669"/>
            <a:ext cx="862737" cy="523220"/>
          </a:xfrm>
          <a:prstGeom prst="rect">
            <a:avLst/>
          </a:prstGeom>
          <a:noFill/>
        </p:spPr>
        <p:txBody>
          <a:bodyPr wrap="none" rtlCol="0">
            <a:spAutoFit/>
          </a:bodyPr>
          <a:lstStyle/>
          <a:p>
            <a:pPr algn="r"/>
            <a:r>
              <a:rPr lang="ja-JP" sz="1400" dirty="0">
                <a:solidFill>
                  <a:schemeClr val="accent2"/>
                </a:solidFill>
              </a:rPr>
              <a:t>NEO CF</a:t>
            </a:r>
            <a:br>
              <a:rPr lang="en-GB" altLang="ja-JP" sz="1400" dirty="0">
                <a:solidFill>
                  <a:schemeClr val="accent2"/>
                </a:solidFill>
              </a:rPr>
            </a:br>
            <a:r>
              <a:rPr lang="ja-JP" sz="1400" dirty="0">
                <a:solidFill>
                  <a:schemeClr val="accent2"/>
                </a:solidFill>
              </a:rPr>
              <a:t>+ RT</a:t>
            </a:r>
          </a:p>
        </p:txBody>
      </p:sp>
      <p:graphicFrame>
        <p:nvGraphicFramePr>
          <p:cNvPr id="649" name="Table 84">
            <a:extLst>
              <a:ext uri="{FF2B5EF4-FFF2-40B4-BE49-F238E27FC236}">
                <a16:creationId xmlns:a16="http://schemas.microsoft.com/office/drawing/2014/main" id="{D3ACC217-9A99-4D82-B03B-BCAD5E485653}"/>
              </a:ext>
            </a:extLst>
          </p:cNvPr>
          <p:cNvGraphicFramePr>
            <a:graphicFrameLocks noGrp="1"/>
          </p:cNvGraphicFramePr>
          <p:nvPr>
            <p:extLst>
              <p:ext uri="{D42A27DB-BD31-4B8C-83A1-F6EECF244321}">
                <p14:modId xmlns:p14="http://schemas.microsoft.com/office/powerpoint/2010/main" val="2347884011"/>
              </p:ext>
            </p:extLst>
          </p:nvPr>
        </p:nvGraphicFramePr>
        <p:xfrm>
          <a:off x="7304366" y="3529069"/>
          <a:ext cx="4684712" cy="675944"/>
        </p:xfrm>
        <a:graphic>
          <a:graphicData uri="http://schemas.openxmlformats.org/drawingml/2006/table">
            <a:tbl>
              <a:tblPr firstRow="1" bandRow="1">
                <a:tableStyleId>{5C22544A-7EE6-4342-B048-85BDC9FD1C3A}</a:tableStyleId>
              </a:tblPr>
              <a:tblGrid>
                <a:gridCol w="793432">
                  <a:extLst>
                    <a:ext uri="{9D8B030D-6E8A-4147-A177-3AD203B41FA5}">
                      <a16:colId xmlns:a16="http://schemas.microsoft.com/office/drawing/2014/main" val="860804658"/>
                    </a:ext>
                  </a:extLst>
                </a:gridCol>
                <a:gridCol w="1087120">
                  <a:extLst>
                    <a:ext uri="{9D8B030D-6E8A-4147-A177-3AD203B41FA5}">
                      <a16:colId xmlns:a16="http://schemas.microsoft.com/office/drawing/2014/main" val="115456014"/>
                    </a:ext>
                  </a:extLst>
                </a:gridCol>
                <a:gridCol w="1391920">
                  <a:extLst>
                    <a:ext uri="{9D8B030D-6E8A-4147-A177-3AD203B41FA5}">
                      <a16:colId xmlns:a16="http://schemas.microsoft.com/office/drawing/2014/main" val="1330149860"/>
                    </a:ext>
                  </a:extLst>
                </a:gridCol>
                <a:gridCol w="1412240">
                  <a:extLst>
                    <a:ext uri="{9D8B030D-6E8A-4147-A177-3AD203B41FA5}">
                      <a16:colId xmlns:a16="http://schemas.microsoft.com/office/drawing/2014/main" val="3037528793"/>
                    </a:ext>
                  </a:extLst>
                </a:gridCol>
              </a:tblGrid>
              <a:tr h="184898">
                <a:tc>
                  <a:txBody>
                    <a:bodyPr/>
                    <a:lstStyle/>
                    <a:p>
                      <a:pPr algn="l" rtl="0"/>
                      <a:endParaRPr lang="en-GB" sz="10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rgbClr val="4D4D4D"/>
                          </a:solidFill>
                        </a:rPr>
                        <a:t>mOS (95％CI)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rgbClr val="4D4D4D"/>
                          </a:solidFill>
                        </a:rPr>
                        <a:t>3年 OS率, %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rgbClr val="4D4D4D"/>
                          </a:solidFill>
                        </a:rPr>
                        <a:t>階層化HR (95%CI)</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1360201"/>
                  </a:ext>
                </a:extLst>
              </a:tr>
              <a:tr h="160451">
                <a:tc>
                  <a:txBody>
                    <a:bodyPr/>
                    <a:lstStyle/>
                    <a:p>
                      <a:pPr algn="l"/>
                      <a:r>
                        <a:rPr lang="ja-JP" sz="1000">
                          <a:solidFill>
                            <a:schemeClr val="tx1"/>
                          </a:solidFill>
                        </a:rPr>
                        <a:t>Neo CF</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dirty="0">
                          <a:solidFill>
                            <a:schemeClr val="tx1"/>
                          </a:solidFill>
                        </a:rPr>
                        <a:t>5.6 (3.9、NE)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dirty="0">
                          <a:solidFill>
                            <a:schemeClr val="tx1"/>
                          </a:solidFill>
                        </a:rPr>
                        <a:t>62.6 (55.5、68.9)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ja-JP" sz="1000">
                          <a:solidFill>
                            <a:schemeClr val="tx1"/>
                          </a:solidFill>
                        </a:rPr>
                        <a:t>参照</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7672367"/>
                  </a:ext>
                </a:extLst>
              </a:tr>
              <a:tr h="227144">
                <a:tc>
                  <a:txBody>
                    <a:bodyPr/>
                    <a:lstStyle/>
                    <a:p>
                      <a:pPr algn="l"/>
                      <a:r>
                        <a:rPr lang="ja-JP" sz="900" dirty="0">
                          <a:solidFill>
                            <a:schemeClr val="tx1"/>
                          </a:solidFill>
                        </a:rPr>
                        <a:t>NEO CF + RT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chemeClr val="tx1"/>
                          </a:solidFill>
                        </a:rPr>
                        <a:t>7.0 (5.2、NE) </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chemeClr val="tx1"/>
                          </a:solidFill>
                        </a:rPr>
                        <a:t>68.3 (61.3、74.3) </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dirty="0">
                          <a:solidFill>
                            <a:schemeClr val="tx1"/>
                          </a:solidFill>
                        </a:rPr>
                        <a:t>0.84 (0.63、1.12) </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9938675"/>
                  </a:ext>
                </a:extLst>
              </a:tr>
            </a:tbl>
          </a:graphicData>
        </a:graphic>
      </p:graphicFrame>
      <p:sp>
        <p:nvSpPr>
          <p:cNvPr id="650" name="Freeform 21">
            <a:extLst>
              <a:ext uri="{FF2B5EF4-FFF2-40B4-BE49-F238E27FC236}">
                <a16:creationId xmlns:a16="http://schemas.microsoft.com/office/drawing/2014/main" id="{F62D5AC1-1FCB-4E4F-846A-A89152ECB5D8}"/>
              </a:ext>
            </a:extLst>
          </p:cNvPr>
          <p:cNvSpPr>
            <a:spLocks/>
          </p:cNvSpPr>
          <p:nvPr/>
        </p:nvSpPr>
        <p:spPr bwMode="auto">
          <a:xfrm>
            <a:off x="996814" y="2281750"/>
            <a:ext cx="4888420" cy="196318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651" name="Group 650">
            <a:extLst>
              <a:ext uri="{FF2B5EF4-FFF2-40B4-BE49-F238E27FC236}">
                <a16:creationId xmlns:a16="http://schemas.microsoft.com/office/drawing/2014/main" id="{105E3624-05DF-4C41-8550-3EA159B59976}"/>
              </a:ext>
            </a:extLst>
          </p:cNvPr>
          <p:cNvGrpSpPr/>
          <p:nvPr/>
        </p:nvGrpSpPr>
        <p:grpSpPr>
          <a:xfrm>
            <a:off x="224621" y="2206586"/>
            <a:ext cx="762228" cy="2197595"/>
            <a:chOff x="4203232" y="1239008"/>
            <a:chExt cx="762228" cy="2908027"/>
          </a:xfrm>
        </p:grpSpPr>
        <p:sp>
          <p:nvSpPr>
            <p:cNvPr id="652" name="Line 6">
              <a:extLst>
                <a:ext uri="{FF2B5EF4-FFF2-40B4-BE49-F238E27FC236}">
                  <a16:creationId xmlns:a16="http://schemas.microsoft.com/office/drawing/2014/main" id="{4E5EDB33-C8A6-4F70-9EC6-74BC0A05A2A0}"/>
                </a:ext>
              </a:extLst>
            </p:cNvPr>
            <p:cNvSpPr>
              <a:spLocks noChangeShapeType="1"/>
            </p:cNvSpPr>
            <p:nvPr/>
          </p:nvSpPr>
          <p:spPr bwMode="auto">
            <a:xfrm>
              <a:off x="4879226" y="139566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53" name="Line 7">
              <a:extLst>
                <a:ext uri="{FF2B5EF4-FFF2-40B4-BE49-F238E27FC236}">
                  <a16:creationId xmlns:a16="http://schemas.microsoft.com/office/drawing/2014/main" id="{4CAF7AEE-7D60-4FE0-8F8D-B4D7527025EC}"/>
                </a:ext>
              </a:extLst>
            </p:cNvPr>
            <p:cNvSpPr>
              <a:spLocks noChangeShapeType="1"/>
            </p:cNvSpPr>
            <p:nvPr/>
          </p:nvSpPr>
          <p:spPr bwMode="auto">
            <a:xfrm>
              <a:off x="4879226" y="191787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54" name="Line 8">
              <a:extLst>
                <a:ext uri="{FF2B5EF4-FFF2-40B4-BE49-F238E27FC236}">
                  <a16:creationId xmlns:a16="http://schemas.microsoft.com/office/drawing/2014/main" id="{656BF69F-745C-4940-B679-79C8B555DA30}"/>
                </a:ext>
              </a:extLst>
            </p:cNvPr>
            <p:cNvSpPr>
              <a:spLocks noChangeShapeType="1"/>
            </p:cNvSpPr>
            <p:nvPr/>
          </p:nvSpPr>
          <p:spPr bwMode="auto">
            <a:xfrm>
              <a:off x="4879226" y="241663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55" name="Line 9">
              <a:extLst>
                <a:ext uri="{FF2B5EF4-FFF2-40B4-BE49-F238E27FC236}">
                  <a16:creationId xmlns:a16="http://schemas.microsoft.com/office/drawing/2014/main" id="{ADA369E4-5800-49CA-A0A4-D9470F18A7F9}"/>
                </a:ext>
              </a:extLst>
            </p:cNvPr>
            <p:cNvSpPr>
              <a:spLocks noChangeShapeType="1"/>
            </p:cNvSpPr>
            <p:nvPr/>
          </p:nvSpPr>
          <p:spPr bwMode="auto">
            <a:xfrm>
              <a:off x="4879226" y="2931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56" name="Line 10">
              <a:extLst>
                <a:ext uri="{FF2B5EF4-FFF2-40B4-BE49-F238E27FC236}">
                  <a16:creationId xmlns:a16="http://schemas.microsoft.com/office/drawing/2014/main" id="{A5C4B326-0024-401A-A4B8-3231263D20F5}"/>
                </a:ext>
              </a:extLst>
            </p:cNvPr>
            <p:cNvSpPr>
              <a:spLocks noChangeShapeType="1"/>
            </p:cNvSpPr>
            <p:nvPr/>
          </p:nvSpPr>
          <p:spPr bwMode="auto">
            <a:xfrm>
              <a:off x="4879226" y="3435650"/>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57" name="Line 11">
              <a:extLst>
                <a:ext uri="{FF2B5EF4-FFF2-40B4-BE49-F238E27FC236}">
                  <a16:creationId xmlns:a16="http://schemas.microsoft.com/office/drawing/2014/main" id="{DD81B775-BE33-4029-9D29-F1AADC813951}"/>
                </a:ext>
              </a:extLst>
            </p:cNvPr>
            <p:cNvSpPr>
              <a:spLocks noChangeShapeType="1"/>
            </p:cNvSpPr>
            <p:nvPr/>
          </p:nvSpPr>
          <p:spPr bwMode="auto">
            <a:xfrm>
              <a:off x="4879226" y="394515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58" name="TextBox 657">
              <a:extLst>
                <a:ext uri="{FF2B5EF4-FFF2-40B4-BE49-F238E27FC236}">
                  <a16:creationId xmlns:a16="http://schemas.microsoft.com/office/drawing/2014/main" id="{70B228E1-9BB0-4BAE-9395-37890B1DE31A}"/>
                </a:ext>
              </a:extLst>
            </p:cNvPr>
            <p:cNvSpPr txBox="1"/>
            <p:nvPr/>
          </p:nvSpPr>
          <p:spPr>
            <a:xfrm rot="16200000">
              <a:off x="3490391" y="2542535"/>
              <a:ext cx="1733459"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OSの確率</a:t>
              </a:r>
            </a:p>
          </p:txBody>
        </p:sp>
        <p:sp>
          <p:nvSpPr>
            <p:cNvPr id="659" name="TextBox 658">
              <a:extLst>
                <a:ext uri="{FF2B5EF4-FFF2-40B4-BE49-F238E27FC236}">
                  <a16:creationId xmlns:a16="http://schemas.microsoft.com/office/drawing/2014/main" id="{8C17164B-1C95-48E0-AA4C-0EE6BF5D0F7A}"/>
                </a:ext>
              </a:extLst>
            </p:cNvPr>
            <p:cNvSpPr txBox="1"/>
            <p:nvPr/>
          </p:nvSpPr>
          <p:spPr>
            <a:xfrm>
              <a:off x="4488901" y="123900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660" name="TextBox 659">
              <a:extLst>
                <a:ext uri="{FF2B5EF4-FFF2-40B4-BE49-F238E27FC236}">
                  <a16:creationId xmlns:a16="http://schemas.microsoft.com/office/drawing/2014/main" id="{52BA33C0-711C-429C-BC1C-D05B7C7809FF}"/>
                </a:ext>
              </a:extLst>
            </p:cNvPr>
            <p:cNvSpPr txBox="1"/>
            <p:nvPr/>
          </p:nvSpPr>
          <p:spPr>
            <a:xfrm>
              <a:off x="4488901" y="1763147"/>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0.8</a:t>
              </a:r>
            </a:p>
          </p:txBody>
        </p:sp>
        <p:sp>
          <p:nvSpPr>
            <p:cNvPr id="661" name="TextBox 660">
              <a:extLst>
                <a:ext uri="{FF2B5EF4-FFF2-40B4-BE49-F238E27FC236}">
                  <a16:creationId xmlns:a16="http://schemas.microsoft.com/office/drawing/2014/main" id="{ADFB4F5C-F545-452B-8BD8-A8AF370AAC83}"/>
                </a:ext>
              </a:extLst>
            </p:cNvPr>
            <p:cNvSpPr txBox="1"/>
            <p:nvPr/>
          </p:nvSpPr>
          <p:spPr>
            <a:xfrm>
              <a:off x="4488901" y="226167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0.6</a:t>
              </a:r>
            </a:p>
          </p:txBody>
        </p:sp>
        <p:sp>
          <p:nvSpPr>
            <p:cNvPr id="662" name="TextBox 661">
              <a:extLst>
                <a:ext uri="{FF2B5EF4-FFF2-40B4-BE49-F238E27FC236}">
                  <a16:creationId xmlns:a16="http://schemas.microsoft.com/office/drawing/2014/main" id="{DAE88709-EB46-4AC7-87B8-1D3528F1081F}"/>
                </a:ext>
              </a:extLst>
            </p:cNvPr>
            <p:cNvSpPr txBox="1"/>
            <p:nvPr/>
          </p:nvSpPr>
          <p:spPr>
            <a:xfrm>
              <a:off x="4488901" y="2776331"/>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a:t>
              </a:r>
            </a:p>
          </p:txBody>
        </p:sp>
        <p:sp>
          <p:nvSpPr>
            <p:cNvPr id="663" name="TextBox 662">
              <a:extLst>
                <a:ext uri="{FF2B5EF4-FFF2-40B4-BE49-F238E27FC236}">
                  <a16:creationId xmlns:a16="http://schemas.microsoft.com/office/drawing/2014/main" id="{9E605AB2-E95F-4BDA-873B-F473EB4B7A5A}"/>
                </a:ext>
              </a:extLst>
            </p:cNvPr>
            <p:cNvSpPr txBox="1"/>
            <p:nvPr/>
          </p:nvSpPr>
          <p:spPr>
            <a:xfrm>
              <a:off x="4488901" y="3280234"/>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a:t>
              </a:r>
            </a:p>
          </p:txBody>
        </p:sp>
        <p:sp>
          <p:nvSpPr>
            <p:cNvPr id="664" name="TextBox 663">
              <a:extLst>
                <a:ext uri="{FF2B5EF4-FFF2-40B4-BE49-F238E27FC236}">
                  <a16:creationId xmlns:a16="http://schemas.microsoft.com/office/drawing/2014/main" id="{08ED597C-8752-49D2-93CA-32219A509247}"/>
                </a:ext>
              </a:extLst>
            </p:cNvPr>
            <p:cNvSpPr txBox="1"/>
            <p:nvPr/>
          </p:nvSpPr>
          <p:spPr>
            <a:xfrm>
              <a:off x="4637989" y="3739761"/>
              <a:ext cx="284052" cy="407274"/>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665" name="Group 664">
            <a:extLst>
              <a:ext uri="{FF2B5EF4-FFF2-40B4-BE49-F238E27FC236}">
                <a16:creationId xmlns:a16="http://schemas.microsoft.com/office/drawing/2014/main" id="{9336FAD7-507A-45FD-B43C-7F5E5DB814E5}"/>
              </a:ext>
            </a:extLst>
          </p:cNvPr>
          <p:cNvGrpSpPr/>
          <p:nvPr/>
        </p:nvGrpSpPr>
        <p:grpSpPr>
          <a:xfrm>
            <a:off x="863099" y="4239365"/>
            <a:ext cx="5112000" cy="360147"/>
            <a:chOff x="1513339" y="4188565"/>
            <a:chExt cx="3552822" cy="360147"/>
          </a:xfrm>
        </p:grpSpPr>
        <p:sp>
          <p:nvSpPr>
            <p:cNvPr id="666" name="Line 21">
              <a:extLst>
                <a:ext uri="{FF2B5EF4-FFF2-40B4-BE49-F238E27FC236}">
                  <a16:creationId xmlns:a16="http://schemas.microsoft.com/office/drawing/2014/main" id="{288C63F0-7DD8-4893-B05C-BFB0ADFE3899}"/>
                </a:ext>
              </a:extLst>
            </p:cNvPr>
            <p:cNvSpPr>
              <a:spLocks noChangeShapeType="1"/>
            </p:cNvSpPr>
            <p:nvPr/>
          </p:nvSpPr>
          <p:spPr bwMode="auto">
            <a:xfrm>
              <a:off x="4983228"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67" name="TextBox 666">
              <a:extLst>
                <a:ext uri="{FF2B5EF4-FFF2-40B4-BE49-F238E27FC236}">
                  <a16:creationId xmlns:a16="http://schemas.microsoft.com/office/drawing/2014/main" id="{3CB5F6BD-1F64-479C-9A14-611D5533CBB7}"/>
                </a:ext>
              </a:extLst>
            </p:cNvPr>
            <p:cNvSpPr txBox="1"/>
            <p:nvPr/>
          </p:nvSpPr>
          <p:spPr>
            <a:xfrm>
              <a:off x="4894072"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a:t>
              </a:r>
            </a:p>
          </p:txBody>
        </p:sp>
        <p:sp>
          <p:nvSpPr>
            <p:cNvPr id="668" name="Line 21">
              <a:extLst>
                <a:ext uri="{FF2B5EF4-FFF2-40B4-BE49-F238E27FC236}">
                  <a16:creationId xmlns:a16="http://schemas.microsoft.com/office/drawing/2014/main" id="{F70E6D35-1799-4CC5-ABD8-73E8866F26B6}"/>
                </a:ext>
              </a:extLst>
            </p:cNvPr>
            <p:cNvSpPr>
              <a:spLocks noChangeShapeType="1"/>
            </p:cNvSpPr>
            <p:nvPr/>
          </p:nvSpPr>
          <p:spPr bwMode="auto">
            <a:xfrm>
              <a:off x="4607591"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69" name="TextBox 668">
              <a:extLst>
                <a:ext uri="{FF2B5EF4-FFF2-40B4-BE49-F238E27FC236}">
                  <a16:creationId xmlns:a16="http://schemas.microsoft.com/office/drawing/2014/main" id="{CA3F56F0-2CDF-4E30-8E16-93BB4C7197FD}"/>
                </a:ext>
              </a:extLst>
            </p:cNvPr>
            <p:cNvSpPr txBox="1"/>
            <p:nvPr/>
          </p:nvSpPr>
          <p:spPr>
            <a:xfrm>
              <a:off x="4518435"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a:t>
              </a:r>
            </a:p>
          </p:txBody>
        </p:sp>
        <p:sp>
          <p:nvSpPr>
            <p:cNvPr id="670" name="Line 21">
              <a:extLst>
                <a:ext uri="{FF2B5EF4-FFF2-40B4-BE49-F238E27FC236}">
                  <a16:creationId xmlns:a16="http://schemas.microsoft.com/office/drawing/2014/main" id="{16A8CDC4-0C7F-4CF7-A6E2-B1699A33E6EF}"/>
                </a:ext>
              </a:extLst>
            </p:cNvPr>
            <p:cNvSpPr>
              <a:spLocks noChangeShapeType="1"/>
            </p:cNvSpPr>
            <p:nvPr/>
          </p:nvSpPr>
          <p:spPr bwMode="auto">
            <a:xfrm>
              <a:off x="4231954"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71" name="TextBox 670">
              <a:extLst>
                <a:ext uri="{FF2B5EF4-FFF2-40B4-BE49-F238E27FC236}">
                  <a16:creationId xmlns:a16="http://schemas.microsoft.com/office/drawing/2014/main" id="{615B193F-2294-42BB-9690-DBE4B1D12052}"/>
                </a:ext>
              </a:extLst>
            </p:cNvPr>
            <p:cNvSpPr txBox="1"/>
            <p:nvPr/>
          </p:nvSpPr>
          <p:spPr>
            <a:xfrm>
              <a:off x="4142798"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7</a:t>
              </a:r>
            </a:p>
          </p:txBody>
        </p:sp>
        <p:sp>
          <p:nvSpPr>
            <p:cNvPr id="672" name="Line 21">
              <a:extLst>
                <a:ext uri="{FF2B5EF4-FFF2-40B4-BE49-F238E27FC236}">
                  <a16:creationId xmlns:a16="http://schemas.microsoft.com/office/drawing/2014/main" id="{1CF3084E-48CB-4CEF-9686-AF7D1635B200}"/>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73" name="TextBox 672">
              <a:extLst>
                <a:ext uri="{FF2B5EF4-FFF2-40B4-BE49-F238E27FC236}">
                  <a16:creationId xmlns:a16="http://schemas.microsoft.com/office/drawing/2014/main" id="{131376DA-1B5F-4C1D-A567-305853AA1870}"/>
                </a:ext>
              </a:extLst>
            </p:cNvPr>
            <p:cNvSpPr txBox="1"/>
            <p:nvPr/>
          </p:nvSpPr>
          <p:spPr>
            <a:xfrm>
              <a:off x="3767161"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674" name="Line 21">
              <a:extLst>
                <a:ext uri="{FF2B5EF4-FFF2-40B4-BE49-F238E27FC236}">
                  <a16:creationId xmlns:a16="http://schemas.microsoft.com/office/drawing/2014/main" id="{705B5C4E-8688-4970-B94D-7968D0981A7B}"/>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75" name="TextBox 674">
              <a:extLst>
                <a:ext uri="{FF2B5EF4-FFF2-40B4-BE49-F238E27FC236}">
                  <a16:creationId xmlns:a16="http://schemas.microsoft.com/office/drawing/2014/main" id="{228D7A70-5F48-4B27-B62A-6A4CC6632D5E}"/>
                </a:ext>
              </a:extLst>
            </p:cNvPr>
            <p:cNvSpPr txBox="1"/>
            <p:nvPr/>
          </p:nvSpPr>
          <p:spPr>
            <a:xfrm>
              <a:off x="3391524"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a:t>
              </a:r>
            </a:p>
          </p:txBody>
        </p:sp>
        <p:sp>
          <p:nvSpPr>
            <p:cNvPr id="676" name="Line 21">
              <a:extLst>
                <a:ext uri="{FF2B5EF4-FFF2-40B4-BE49-F238E27FC236}">
                  <a16:creationId xmlns:a16="http://schemas.microsoft.com/office/drawing/2014/main" id="{19560AD1-483A-4688-911A-D72BF43A5CA5}"/>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77" name="TextBox 676">
              <a:extLst>
                <a:ext uri="{FF2B5EF4-FFF2-40B4-BE49-F238E27FC236}">
                  <a16:creationId xmlns:a16="http://schemas.microsoft.com/office/drawing/2014/main" id="{3700ED44-B17E-4FA8-B4EC-5536FDB4FBF3}"/>
                </a:ext>
              </a:extLst>
            </p:cNvPr>
            <p:cNvSpPr txBox="1"/>
            <p:nvPr/>
          </p:nvSpPr>
          <p:spPr>
            <a:xfrm>
              <a:off x="3015887"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a:t>
              </a:r>
            </a:p>
          </p:txBody>
        </p:sp>
        <p:sp>
          <p:nvSpPr>
            <p:cNvPr id="678" name="Line 21">
              <a:extLst>
                <a:ext uri="{FF2B5EF4-FFF2-40B4-BE49-F238E27FC236}">
                  <a16:creationId xmlns:a16="http://schemas.microsoft.com/office/drawing/2014/main" id="{EFBEC56D-BEB4-4748-A800-1A3588EAFDCB}"/>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79" name="TextBox 678">
              <a:extLst>
                <a:ext uri="{FF2B5EF4-FFF2-40B4-BE49-F238E27FC236}">
                  <a16:creationId xmlns:a16="http://schemas.microsoft.com/office/drawing/2014/main" id="{D165F1AD-742F-4FC7-87C3-7BF449459FB2}"/>
                </a:ext>
              </a:extLst>
            </p:cNvPr>
            <p:cNvSpPr txBox="1"/>
            <p:nvPr/>
          </p:nvSpPr>
          <p:spPr>
            <a:xfrm>
              <a:off x="2640250"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a:t>
              </a:r>
            </a:p>
          </p:txBody>
        </p:sp>
        <p:sp>
          <p:nvSpPr>
            <p:cNvPr id="680" name="Line 21">
              <a:extLst>
                <a:ext uri="{FF2B5EF4-FFF2-40B4-BE49-F238E27FC236}">
                  <a16:creationId xmlns:a16="http://schemas.microsoft.com/office/drawing/2014/main" id="{09283FC4-906D-438B-A908-330D4530FBD9}"/>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81" name="TextBox 680">
              <a:extLst>
                <a:ext uri="{FF2B5EF4-FFF2-40B4-BE49-F238E27FC236}">
                  <a16:creationId xmlns:a16="http://schemas.microsoft.com/office/drawing/2014/main" id="{FC305CEB-1BCC-4500-AB74-B5E4B40E4F8E}"/>
                </a:ext>
              </a:extLst>
            </p:cNvPr>
            <p:cNvSpPr txBox="1"/>
            <p:nvPr/>
          </p:nvSpPr>
          <p:spPr>
            <a:xfrm>
              <a:off x="2264613"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a:t>
              </a:r>
            </a:p>
          </p:txBody>
        </p:sp>
        <p:sp>
          <p:nvSpPr>
            <p:cNvPr id="682" name="Line 21">
              <a:extLst>
                <a:ext uri="{FF2B5EF4-FFF2-40B4-BE49-F238E27FC236}">
                  <a16:creationId xmlns:a16="http://schemas.microsoft.com/office/drawing/2014/main" id="{FA99DD55-30FB-416D-9DE2-A0243D6E8A31}"/>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83" name="TextBox 682">
              <a:extLst>
                <a:ext uri="{FF2B5EF4-FFF2-40B4-BE49-F238E27FC236}">
                  <a16:creationId xmlns:a16="http://schemas.microsoft.com/office/drawing/2014/main" id="{E8064E28-B16B-4FED-9CDE-E916985DDC95}"/>
                </a:ext>
              </a:extLst>
            </p:cNvPr>
            <p:cNvSpPr txBox="1"/>
            <p:nvPr/>
          </p:nvSpPr>
          <p:spPr>
            <a:xfrm>
              <a:off x="1888976"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a:t>
              </a:r>
            </a:p>
          </p:txBody>
        </p:sp>
        <p:sp>
          <p:nvSpPr>
            <p:cNvPr id="684" name="Line 21">
              <a:extLst>
                <a:ext uri="{FF2B5EF4-FFF2-40B4-BE49-F238E27FC236}">
                  <a16:creationId xmlns:a16="http://schemas.microsoft.com/office/drawing/2014/main" id="{5F82D4D1-117B-40BC-9E1E-C9AB6A94DDBB}"/>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85" name="TextBox 684">
              <a:extLst>
                <a:ext uri="{FF2B5EF4-FFF2-40B4-BE49-F238E27FC236}">
                  <a16:creationId xmlns:a16="http://schemas.microsoft.com/office/drawing/2014/main" id="{60B50E8F-EA07-40E3-8D91-2805665B2F8B}"/>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686" name="TextBox 685">
            <a:extLst>
              <a:ext uri="{FF2B5EF4-FFF2-40B4-BE49-F238E27FC236}">
                <a16:creationId xmlns:a16="http://schemas.microsoft.com/office/drawing/2014/main" id="{04B1F43D-15DE-420B-A1CC-B8D0623E266C}"/>
              </a:ext>
            </a:extLst>
          </p:cNvPr>
          <p:cNvSpPr txBox="1"/>
          <p:nvPr/>
        </p:nvSpPr>
        <p:spPr>
          <a:xfrm>
            <a:off x="3187887" y="2274280"/>
            <a:ext cx="2390398" cy="523220"/>
          </a:xfrm>
          <a:prstGeom prst="rect">
            <a:avLst/>
          </a:prstGeom>
          <a:noFill/>
        </p:spPr>
        <p:txBody>
          <a:bodyPr wrap="none" rtlCol="0">
            <a:spAutoFit/>
          </a:bodyPr>
          <a:lstStyle/>
          <a:p>
            <a:pP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層別ログランク検定：</a:t>
            </a:r>
            <a:br>
              <a:rPr lang="ja-JP" sz="1400">
                <a:solidFill>
                  <a:srgbClr val="4D4D4D"/>
                </a:solidFill>
                <a:latin typeface="Arial" panose="020B0604020202020204" pitchFamily="34" charset="0"/>
                <a:ea typeface="MS Mincho"/>
                <a:cs typeface="Arial" panose="020B0604020202020204" pitchFamily="34" charset="0"/>
              </a:rPr>
            </a:br>
            <a:r>
              <a:rPr lang="ja-JP" sz="1400">
                <a:solidFill>
                  <a:srgbClr val="4D4D4D"/>
                </a:solidFill>
                <a:latin typeface="Arial" panose="020B0604020202020204" pitchFamily="34" charset="0"/>
                <a:ea typeface="MS Mincho"/>
                <a:cs typeface="Arial" panose="020B0604020202020204" pitchFamily="34" charset="0"/>
              </a:rPr>
              <a:t>片側p=0.006 (&lt;0.025)</a:t>
            </a:r>
          </a:p>
        </p:txBody>
      </p:sp>
      <p:grpSp>
        <p:nvGrpSpPr>
          <p:cNvPr id="687" name="Group 686">
            <a:extLst>
              <a:ext uri="{FF2B5EF4-FFF2-40B4-BE49-F238E27FC236}">
                <a16:creationId xmlns:a16="http://schemas.microsoft.com/office/drawing/2014/main" id="{804C2DDF-BAC8-4748-A5B8-3705BC39CB97}"/>
              </a:ext>
            </a:extLst>
          </p:cNvPr>
          <p:cNvGrpSpPr/>
          <p:nvPr/>
        </p:nvGrpSpPr>
        <p:grpSpPr>
          <a:xfrm>
            <a:off x="1000115" y="2338974"/>
            <a:ext cx="4572000" cy="864000"/>
            <a:chOff x="3233737" y="2890837"/>
            <a:chExt cx="5728287" cy="1084164"/>
          </a:xfrm>
        </p:grpSpPr>
        <p:sp>
          <p:nvSpPr>
            <p:cNvPr id="688" name="Freeform: Shape 53">
              <a:extLst>
                <a:ext uri="{FF2B5EF4-FFF2-40B4-BE49-F238E27FC236}">
                  <a16:creationId xmlns:a16="http://schemas.microsoft.com/office/drawing/2014/main" id="{D1939830-5DEB-4FF7-99FC-D113ACBA5175}"/>
                </a:ext>
              </a:extLst>
            </p:cNvPr>
            <p:cNvSpPr/>
            <p:nvPr/>
          </p:nvSpPr>
          <p:spPr>
            <a:xfrm>
              <a:off x="6495039" y="36553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689" name="Freeform: Shape 55">
              <a:extLst>
                <a:ext uri="{FF2B5EF4-FFF2-40B4-BE49-F238E27FC236}">
                  <a16:creationId xmlns:a16="http://schemas.microsoft.com/office/drawing/2014/main" id="{A30D580C-1D4E-4BB8-A4CB-60CD36A4CFFB}"/>
                </a:ext>
              </a:extLst>
            </p:cNvPr>
            <p:cNvSpPr/>
            <p:nvPr/>
          </p:nvSpPr>
          <p:spPr>
            <a:xfrm>
              <a:off x="6799839" y="36934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690" name="Freeform: Shape 57">
              <a:extLst>
                <a:ext uri="{FF2B5EF4-FFF2-40B4-BE49-F238E27FC236}">
                  <a16:creationId xmlns:a16="http://schemas.microsoft.com/office/drawing/2014/main" id="{46C0D030-9DC7-43C7-94F9-819774EAFADE}"/>
                </a:ext>
              </a:extLst>
            </p:cNvPr>
            <p:cNvSpPr/>
            <p:nvPr/>
          </p:nvSpPr>
          <p:spPr>
            <a:xfrm>
              <a:off x="6933189" y="36934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691" name="Freeform: Shape 59">
              <a:extLst>
                <a:ext uri="{FF2B5EF4-FFF2-40B4-BE49-F238E27FC236}">
                  <a16:creationId xmlns:a16="http://schemas.microsoft.com/office/drawing/2014/main" id="{711DF12F-118C-45CE-8803-625C40D380AC}"/>
                </a:ext>
              </a:extLst>
            </p:cNvPr>
            <p:cNvSpPr/>
            <p:nvPr/>
          </p:nvSpPr>
          <p:spPr>
            <a:xfrm>
              <a:off x="7447539" y="376965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692" name="Freeform: Shape 61">
              <a:extLst>
                <a:ext uri="{FF2B5EF4-FFF2-40B4-BE49-F238E27FC236}">
                  <a16:creationId xmlns:a16="http://schemas.microsoft.com/office/drawing/2014/main" id="{272E57BB-FECF-4EE3-9844-5CC9A1EE6321}"/>
                </a:ext>
              </a:extLst>
            </p:cNvPr>
            <p:cNvSpPr/>
            <p:nvPr/>
          </p:nvSpPr>
          <p:spPr>
            <a:xfrm>
              <a:off x="3233737" y="2890837"/>
              <a:ext cx="5721648" cy="1053693"/>
            </a:xfrm>
            <a:custGeom>
              <a:avLst/>
              <a:gdLst>
                <a:gd name="connsiteX0" fmla="*/ 5721649 w 5721648"/>
                <a:gd name="connsiteY0" fmla="*/ 1053694 h 1053693"/>
                <a:gd name="connsiteX1" fmla="*/ 4991319 w 5721648"/>
                <a:gd name="connsiteY1" fmla="*/ 1053694 h 1053693"/>
                <a:gd name="connsiteX2" fmla="*/ 4991319 w 5721648"/>
                <a:gd name="connsiteY2" fmla="*/ 989905 h 1053693"/>
                <a:gd name="connsiteX3" fmla="*/ 4538158 w 5721648"/>
                <a:gd name="connsiteY3" fmla="*/ 989905 h 1053693"/>
                <a:gd name="connsiteX4" fmla="*/ 4538158 w 5721648"/>
                <a:gd name="connsiteY4" fmla="*/ 943708 h 1053693"/>
                <a:gd name="connsiteX5" fmla="*/ 4445766 w 5721648"/>
                <a:gd name="connsiteY5" fmla="*/ 943708 h 1053693"/>
                <a:gd name="connsiteX6" fmla="*/ 4445766 w 5721648"/>
                <a:gd name="connsiteY6" fmla="*/ 910712 h 1053693"/>
                <a:gd name="connsiteX7" fmla="*/ 4161996 w 5721648"/>
                <a:gd name="connsiteY7" fmla="*/ 910712 h 1053693"/>
                <a:gd name="connsiteX8" fmla="*/ 4161996 w 5721648"/>
                <a:gd name="connsiteY8" fmla="*/ 884314 h 1053693"/>
                <a:gd name="connsiteX9" fmla="*/ 4027808 w 5721648"/>
                <a:gd name="connsiteY9" fmla="*/ 884314 h 1053693"/>
                <a:gd name="connsiteX10" fmla="*/ 4027808 w 5721648"/>
                <a:gd name="connsiteY10" fmla="*/ 860117 h 1053693"/>
                <a:gd name="connsiteX11" fmla="*/ 3741839 w 5721648"/>
                <a:gd name="connsiteY11" fmla="*/ 860117 h 1053693"/>
                <a:gd name="connsiteX12" fmla="*/ 3741839 w 5721648"/>
                <a:gd name="connsiteY12" fmla="*/ 831520 h 1053693"/>
                <a:gd name="connsiteX13" fmla="*/ 3473463 w 5721648"/>
                <a:gd name="connsiteY13" fmla="*/ 831520 h 1053693"/>
                <a:gd name="connsiteX14" fmla="*/ 3473463 w 5721648"/>
                <a:gd name="connsiteY14" fmla="*/ 816121 h 1053693"/>
                <a:gd name="connsiteX15" fmla="*/ 3394272 w 5721648"/>
                <a:gd name="connsiteY15" fmla="*/ 816121 h 1053693"/>
                <a:gd name="connsiteX16" fmla="*/ 3394272 w 5721648"/>
                <a:gd name="connsiteY16" fmla="*/ 798523 h 1053693"/>
                <a:gd name="connsiteX17" fmla="*/ 3037904 w 5721648"/>
                <a:gd name="connsiteY17" fmla="*/ 798523 h 1053693"/>
                <a:gd name="connsiteX18" fmla="*/ 3037904 w 5721648"/>
                <a:gd name="connsiteY18" fmla="*/ 785324 h 1053693"/>
                <a:gd name="connsiteX19" fmla="*/ 3009309 w 5721648"/>
                <a:gd name="connsiteY19" fmla="*/ 785324 h 1053693"/>
                <a:gd name="connsiteX20" fmla="*/ 3009309 w 5721648"/>
                <a:gd name="connsiteY20" fmla="*/ 767725 h 1053693"/>
                <a:gd name="connsiteX21" fmla="*/ 2921318 w 5721648"/>
                <a:gd name="connsiteY21" fmla="*/ 767725 h 1053693"/>
                <a:gd name="connsiteX22" fmla="*/ 2921318 w 5721648"/>
                <a:gd name="connsiteY22" fmla="*/ 750127 h 1053693"/>
                <a:gd name="connsiteX23" fmla="*/ 2723341 w 5721648"/>
                <a:gd name="connsiteY23" fmla="*/ 750127 h 1053693"/>
                <a:gd name="connsiteX24" fmla="*/ 2723341 w 5721648"/>
                <a:gd name="connsiteY24" fmla="*/ 732529 h 1053693"/>
                <a:gd name="connsiteX25" fmla="*/ 2558348 w 5721648"/>
                <a:gd name="connsiteY25" fmla="*/ 732529 h 1053693"/>
                <a:gd name="connsiteX26" fmla="*/ 2558348 w 5721648"/>
                <a:gd name="connsiteY26" fmla="*/ 723730 h 1053693"/>
                <a:gd name="connsiteX27" fmla="*/ 2232784 w 5721648"/>
                <a:gd name="connsiteY27" fmla="*/ 723730 h 1053693"/>
                <a:gd name="connsiteX28" fmla="*/ 2232784 w 5721648"/>
                <a:gd name="connsiteY28" fmla="*/ 710532 h 1053693"/>
                <a:gd name="connsiteX29" fmla="*/ 2206390 w 5721648"/>
                <a:gd name="connsiteY29" fmla="*/ 710532 h 1053693"/>
                <a:gd name="connsiteX30" fmla="*/ 2206390 w 5721648"/>
                <a:gd name="connsiteY30" fmla="*/ 695133 h 1053693"/>
                <a:gd name="connsiteX31" fmla="*/ 2124989 w 5721648"/>
                <a:gd name="connsiteY31" fmla="*/ 695133 h 1053693"/>
                <a:gd name="connsiteX32" fmla="*/ 2124989 w 5721648"/>
                <a:gd name="connsiteY32" fmla="*/ 670935 h 1053693"/>
                <a:gd name="connsiteX33" fmla="*/ 2043598 w 5721648"/>
                <a:gd name="connsiteY33" fmla="*/ 670935 h 1053693"/>
                <a:gd name="connsiteX34" fmla="*/ 2043598 w 5721648"/>
                <a:gd name="connsiteY34" fmla="*/ 662136 h 1053693"/>
                <a:gd name="connsiteX35" fmla="*/ 1962207 w 5721648"/>
                <a:gd name="connsiteY35" fmla="*/ 662136 h 1053693"/>
                <a:gd name="connsiteX36" fmla="*/ 1962207 w 5721648"/>
                <a:gd name="connsiteY36" fmla="*/ 655536 h 1053693"/>
                <a:gd name="connsiteX37" fmla="*/ 1891817 w 5721648"/>
                <a:gd name="connsiteY37" fmla="*/ 655536 h 1053693"/>
                <a:gd name="connsiteX38" fmla="*/ 1891817 w 5721648"/>
                <a:gd name="connsiteY38" fmla="*/ 631339 h 1053693"/>
                <a:gd name="connsiteX39" fmla="*/ 1872015 w 5721648"/>
                <a:gd name="connsiteY39" fmla="*/ 631339 h 1053693"/>
                <a:gd name="connsiteX40" fmla="*/ 1872015 w 5721648"/>
                <a:gd name="connsiteY40" fmla="*/ 613741 h 1053693"/>
                <a:gd name="connsiteX41" fmla="*/ 1678438 w 5721648"/>
                <a:gd name="connsiteY41" fmla="*/ 613741 h 1053693"/>
                <a:gd name="connsiteX42" fmla="*/ 1678438 w 5721648"/>
                <a:gd name="connsiteY42" fmla="*/ 593943 h 1053693"/>
                <a:gd name="connsiteX43" fmla="*/ 1641043 w 5721648"/>
                <a:gd name="connsiteY43" fmla="*/ 593943 h 1053693"/>
                <a:gd name="connsiteX44" fmla="*/ 1641043 w 5721648"/>
                <a:gd name="connsiteY44" fmla="*/ 585144 h 1053693"/>
                <a:gd name="connsiteX45" fmla="*/ 1548651 w 5721648"/>
                <a:gd name="connsiteY45" fmla="*/ 585144 h 1053693"/>
                <a:gd name="connsiteX46" fmla="*/ 1548651 w 5721648"/>
                <a:gd name="connsiteY46" fmla="*/ 567545 h 1053693"/>
                <a:gd name="connsiteX47" fmla="*/ 1495854 w 5721648"/>
                <a:gd name="connsiteY47" fmla="*/ 567545 h 1053693"/>
                <a:gd name="connsiteX48" fmla="*/ 1495854 w 5721648"/>
                <a:gd name="connsiteY48" fmla="*/ 576344 h 1053693"/>
                <a:gd name="connsiteX49" fmla="*/ 1500254 w 5721648"/>
                <a:gd name="connsiteY49" fmla="*/ 576344 h 1053693"/>
                <a:gd name="connsiteX50" fmla="*/ 1500254 w 5721648"/>
                <a:gd name="connsiteY50" fmla="*/ 558746 h 1053693"/>
                <a:gd name="connsiteX51" fmla="*/ 1462859 w 5721648"/>
                <a:gd name="connsiteY51" fmla="*/ 558746 h 1053693"/>
                <a:gd name="connsiteX52" fmla="*/ 1462859 w 5721648"/>
                <a:gd name="connsiteY52" fmla="*/ 545547 h 1053693"/>
                <a:gd name="connsiteX53" fmla="*/ 1443057 w 5721648"/>
                <a:gd name="connsiteY53" fmla="*/ 545547 h 1053693"/>
                <a:gd name="connsiteX54" fmla="*/ 1443057 w 5721648"/>
                <a:gd name="connsiteY54" fmla="*/ 512551 h 1053693"/>
                <a:gd name="connsiteX55" fmla="*/ 1291276 w 5721648"/>
                <a:gd name="connsiteY55" fmla="*/ 512551 h 1053693"/>
                <a:gd name="connsiteX56" fmla="*/ 1291276 w 5721648"/>
                <a:gd name="connsiteY56" fmla="*/ 479554 h 1053693"/>
                <a:gd name="connsiteX57" fmla="*/ 1201084 w 5721648"/>
                <a:gd name="connsiteY57" fmla="*/ 479554 h 1053693"/>
                <a:gd name="connsiteX58" fmla="*/ 1201084 w 5721648"/>
                <a:gd name="connsiteY58" fmla="*/ 468555 h 1053693"/>
                <a:gd name="connsiteX59" fmla="*/ 1176890 w 5721648"/>
                <a:gd name="connsiteY59" fmla="*/ 468555 h 1053693"/>
                <a:gd name="connsiteX60" fmla="*/ 1176890 w 5721648"/>
                <a:gd name="connsiteY60" fmla="*/ 444357 h 1053693"/>
                <a:gd name="connsiteX61" fmla="*/ 1148286 w 5721648"/>
                <a:gd name="connsiteY61" fmla="*/ 444357 h 1053693"/>
                <a:gd name="connsiteX62" fmla="*/ 1148286 w 5721648"/>
                <a:gd name="connsiteY62" fmla="*/ 424559 h 1053693"/>
                <a:gd name="connsiteX63" fmla="*/ 1110891 w 5721648"/>
                <a:gd name="connsiteY63" fmla="*/ 424559 h 1053693"/>
                <a:gd name="connsiteX64" fmla="*/ 1110891 w 5721648"/>
                <a:gd name="connsiteY64" fmla="*/ 420159 h 1053693"/>
                <a:gd name="connsiteX65" fmla="*/ 1051503 w 5721648"/>
                <a:gd name="connsiteY65" fmla="*/ 420159 h 1053693"/>
                <a:gd name="connsiteX66" fmla="*/ 1051503 w 5721648"/>
                <a:gd name="connsiteY66" fmla="*/ 402561 h 1053693"/>
                <a:gd name="connsiteX67" fmla="*/ 917311 w 5721648"/>
                <a:gd name="connsiteY67" fmla="*/ 402561 h 1053693"/>
                <a:gd name="connsiteX68" fmla="*/ 917311 w 5721648"/>
                <a:gd name="connsiteY68" fmla="*/ 398161 h 1053693"/>
                <a:gd name="connsiteX69" fmla="*/ 904112 w 5721648"/>
                <a:gd name="connsiteY69" fmla="*/ 398161 h 1053693"/>
                <a:gd name="connsiteX70" fmla="*/ 904112 w 5721648"/>
                <a:gd name="connsiteY70" fmla="*/ 378364 h 1053693"/>
                <a:gd name="connsiteX71" fmla="*/ 871116 w 5721648"/>
                <a:gd name="connsiteY71" fmla="*/ 378364 h 1053693"/>
                <a:gd name="connsiteX72" fmla="*/ 871116 w 5721648"/>
                <a:gd name="connsiteY72" fmla="*/ 358566 h 1053693"/>
                <a:gd name="connsiteX73" fmla="*/ 791924 w 5721648"/>
                <a:gd name="connsiteY73" fmla="*/ 358566 h 1053693"/>
                <a:gd name="connsiteX74" fmla="*/ 791924 w 5721648"/>
                <a:gd name="connsiteY74" fmla="*/ 316769 h 1053693"/>
                <a:gd name="connsiteX75" fmla="*/ 745728 w 5721648"/>
                <a:gd name="connsiteY75" fmla="*/ 316769 h 1053693"/>
                <a:gd name="connsiteX76" fmla="*/ 745728 w 5721648"/>
                <a:gd name="connsiteY76" fmla="*/ 290372 h 1053693"/>
                <a:gd name="connsiteX77" fmla="*/ 710532 w 5721648"/>
                <a:gd name="connsiteY77" fmla="*/ 290372 h 1053693"/>
                <a:gd name="connsiteX78" fmla="*/ 710532 w 5721648"/>
                <a:gd name="connsiteY78" fmla="*/ 246377 h 1053693"/>
                <a:gd name="connsiteX79" fmla="*/ 684134 w 5721648"/>
                <a:gd name="connsiteY79" fmla="*/ 246377 h 1053693"/>
                <a:gd name="connsiteX80" fmla="*/ 684134 w 5721648"/>
                <a:gd name="connsiteY80" fmla="*/ 226578 h 1053693"/>
                <a:gd name="connsiteX81" fmla="*/ 659936 w 5721648"/>
                <a:gd name="connsiteY81" fmla="*/ 226578 h 1053693"/>
                <a:gd name="connsiteX82" fmla="*/ 659936 w 5721648"/>
                <a:gd name="connsiteY82" fmla="*/ 200180 h 1053693"/>
                <a:gd name="connsiteX83" fmla="*/ 620339 w 5721648"/>
                <a:gd name="connsiteY83" fmla="*/ 200180 h 1053693"/>
                <a:gd name="connsiteX84" fmla="*/ 620339 w 5721648"/>
                <a:gd name="connsiteY84" fmla="*/ 189182 h 1053693"/>
                <a:gd name="connsiteX85" fmla="*/ 600542 w 5721648"/>
                <a:gd name="connsiteY85" fmla="*/ 189182 h 1053693"/>
                <a:gd name="connsiteX86" fmla="*/ 600542 w 5721648"/>
                <a:gd name="connsiteY86" fmla="*/ 173784 h 1053693"/>
                <a:gd name="connsiteX87" fmla="*/ 571945 w 5721648"/>
                <a:gd name="connsiteY87" fmla="*/ 173784 h 1053693"/>
                <a:gd name="connsiteX88" fmla="*/ 571945 w 5721648"/>
                <a:gd name="connsiteY88" fmla="*/ 164984 h 1053693"/>
                <a:gd name="connsiteX89" fmla="*/ 497152 w 5721648"/>
                <a:gd name="connsiteY89" fmla="*/ 164984 h 1053693"/>
                <a:gd name="connsiteX90" fmla="*/ 497152 w 5721648"/>
                <a:gd name="connsiteY90" fmla="*/ 145186 h 1053693"/>
                <a:gd name="connsiteX91" fmla="*/ 464155 w 5721648"/>
                <a:gd name="connsiteY91" fmla="*/ 145186 h 1053693"/>
                <a:gd name="connsiteX92" fmla="*/ 464155 w 5721648"/>
                <a:gd name="connsiteY92" fmla="*/ 131987 h 1053693"/>
                <a:gd name="connsiteX93" fmla="*/ 428958 w 5721648"/>
                <a:gd name="connsiteY93" fmla="*/ 131987 h 1053693"/>
                <a:gd name="connsiteX94" fmla="*/ 428958 w 5721648"/>
                <a:gd name="connsiteY94" fmla="*/ 81392 h 1053693"/>
                <a:gd name="connsiteX95" fmla="*/ 380563 w 5721648"/>
                <a:gd name="connsiteY95" fmla="*/ 81392 h 1053693"/>
                <a:gd name="connsiteX96" fmla="*/ 380563 w 5721648"/>
                <a:gd name="connsiteY96" fmla="*/ 65994 h 1053693"/>
                <a:gd name="connsiteX97" fmla="*/ 325568 w 5721648"/>
                <a:gd name="connsiteY97" fmla="*/ 65994 h 1053693"/>
                <a:gd name="connsiteX98" fmla="*/ 325568 w 5721648"/>
                <a:gd name="connsiteY98" fmla="*/ 48395 h 1053693"/>
                <a:gd name="connsiteX99" fmla="*/ 259575 w 5721648"/>
                <a:gd name="connsiteY99" fmla="*/ 48395 h 1053693"/>
                <a:gd name="connsiteX100" fmla="*/ 259575 w 5721648"/>
                <a:gd name="connsiteY100" fmla="*/ 32997 h 1053693"/>
                <a:gd name="connsiteX101" fmla="*/ 235377 w 5721648"/>
                <a:gd name="connsiteY101" fmla="*/ 32997 h 1053693"/>
                <a:gd name="connsiteX102" fmla="*/ 235377 w 5721648"/>
                <a:gd name="connsiteY102" fmla="*/ 24198 h 1053693"/>
                <a:gd name="connsiteX103" fmla="*/ 156185 w 5721648"/>
                <a:gd name="connsiteY103" fmla="*/ 24198 h 1053693"/>
                <a:gd name="connsiteX104" fmla="*/ 156185 w 5721648"/>
                <a:gd name="connsiteY104" fmla="*/ 10999 h 1053693"/>
                <a:gd name="connsiteX105" fmla="*/ 39596 w 5721648"/>
                <a:gd name="connsiteY105" fmla="*/ 10999 h 1053693"/>
                <a:gd name="connsiteX106" fmla="*/ 39596 w 5721648"/>
                <a:gd name="connsiteY106" fmla="*/ 0 h 1053693"/>
                <a:gd name="connsiteX107" fmla="*/ 0 w 5721648"/>
                <a:gd name="connsiteY107" fmla="*/ 0 h 105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721648" h="1053693">
                  <a:moveTo>
                    <a:pt x="5721649" y="1053694"/>
                  </a:moveTo>
                  <a:lnTo>
                    <a:pt x="4991319" y="1053694"/>
                  </a:lnTo>
                  <a:lnTo>
                    <a:pt x="4991319" y="989905"/>
                  </a:lnTo>
                  <a:lnTo>
                    <a:pt x="4538158" y="989905"/>
                  </a:lnTo>
                  <a:lnTo>
                    <a:pt x="4538158" y="943708"/>
                  </a:lnTo>
                  <a:lnTo>
                    <a:pt x="4445766" y="943708"/>
                  </a:lnTo>
                  <a:lnTo>
                    <a:pt x="4445766" y="910712"/>
                  </a:lnTo>
                  <a:lnTo>
                    <a:pt x="4161996" y="910712"/>
                  </a:lnTo>
                  <a:lnTo>
                    <a:pt x="4161996" y="884314"/>
                  </a:lnTo>
                  <a:lnTo>
                    <a:pt x="4027808" y="884314"/>
                  </a:lnTo>
                  <a:lnTo>
                    <a:pt x="4027808" y="860117"/>
                  </a:lnTo>
                  <a:lnTo>
                    <a:pt x="3741839" y="860117"/>
                  </a:lnTo>
                  <a:lnTo>
                    <a:pt x="3741839" y="831520"/>
                  </a:lnTo>
                  <a:lnTo>
                    <a:pt x="3473463" y="831520"/>
                  </a:lnTo>
                  <a:lnTo>
                    <a:pt x="3473463" y="816121"/>
                  </a:lnTo>
                  <a:lnTo>
                    <a:pt x="3394272" y="816121"/>
                  </a:lnTo>
                  <a:lnTo>
                    <a:pt x="3394272" y="798523"/>
                  </a:lnTo>
                  <a:lnTo>
                    <a:pt x="3037904" y="798523"/>
                  </a:lnTo>
                  <a:lnTo>
                    <a:pt x="3037904" y="785324"/>
                  </a:lnTo>
                  <a:lnTo>
                    <a:pt x="3009309" y="785324"/>
                  </a:lnTo>
                  <a:lnTo>
                    <a:pt x="3009309" y="767725"/>
                  </a:lnTo>
                  <a:lnTo>
                    <a:pt x="2921318" y="767725"/>
                  </a:lnTo>
                  <a:lnTo>
                    <a:pt x="2921318" y="750127"/>
                  </a:lnTo>
                  <a:lnTo>
                    <a:pt x="2723341" y="750127"/>
                  </a:lnTo>
                  <a:lnTo>
                    <a:pt x="2723341" y="732529"/>
                  </a:lnTo>
                  <a:lnTo>
                    <a:pt x="2558348" y="732529"/>
                  </a:lnTo>
                  <a:lnTo>
                    <a:pt x="2558348" y="723730"/>
                  </a:lnTo>
                  <a:lnTo>
                    <a:pt x="2232784" y="723730"/>
                  </a:lnTo>
                  <a:lnTo>
                    <a:pt x="2232784" y="710532"/>
                  </a:lnTo>
                  <a:lnTo>
                    <a:pt x="2206390" y="710532"/>
                  </a:lnTo>
                  <a:lnTo>
                    <a:pt x="2206390" y="695133"/>
                  </a:lnTo>
                  <a:lnTo>
                    <a:pt x="2124989" y="695133"/>
                  </a:lnTo>
                  <a:lnTo>
                    <a:pt x="2124989" y="670935"/>
                  </a:lnTo>
                  <a:lnTo>
                    <a:pt x="2043598" y="670935"/>
                  </a:lnTo>
                  <a:lnTo>
                    <a:pt x="2043598" y="662136"/>
                  </a:lnTo>
                  <a:lnTo>
                    <a:pt x="1962207" y="662136"/>
                  </a:lnTo>
                  <a:lnTo>
                    <a:pt x="1962207" y="655536"/>
                  </a:lnTo>
                  <a:lnTo>
                    <a:pt x="1891817" y="655536"/>
                  </a:lnTo>
                  <a:lnTo>
                    <a:pt x="1891817" y="631339"/>
                  </a:lnTo>
                  <a:lnTo>
                    <a:pt x="1872015" y="631339"/>
                  </a:lnTo>
                  <a:lnTo>
                    <a:pt x="1872015" y="613741"/>
                  </a:lnTo>
                  <a:lnTo>
                    <a:pt x="1678438" y="613741"/>
                  </a:lnTo>
                  <a:lnTo>
                    <a:pt x="1678438" y="593943"/>
                  </a:lnTo>
                  <a:lnTo>
                    <a:pt x="1641043" y="593943"/>
                  </a:lnTo>
                  <a:lnTo>
                    <a:pt x="1641043" y="585144"/>
                  </a:lnTo>
                  <a:lnTo>
                    <a:pt x="1548651" y="585144"/>
                  </a:lnTo>
                  <a:lnTo>
                    <a:pt x="1548651" y="567545"/>
                  </a:lnTo>
                  <a:lnTo>
                    <a:pt x="1495854" y="567545"/>
                  </a:lnTo>
                  <a:lnTo>
                    <a:pt x="1495854" y="576344"/>
                  </a:lnTo>
                  <a:lnTo>
                    <a:pt x="1500254" y="576344"/>
                  </a:lnTo>
                  <a:lnTo>
                    <a:pt x="1500254" y="558746"/>
                  </a:lnTo>
                  <a:lnTo>
                    <a:pt x="1462859" y="558746"/>
                  </a:lnTo>
                  <a:lnTo>
                    <a:pt x="1462859" y="545547"/>
                  </a:lnTo>
                  <a:lnTo>
                    <a:pt x="1443057" y="545547"/>
                  </a:lnTo>
                  <a:lnTo>
                    <a:pt x="1443057" y="512551"/>
                  </a:lnTo>
                  <a:lnTo>
                    <a:pt x="1291276" y="512551"/>
                  </a:lnTo>
                  <a:lnTo>
                    <a:pt x="1291276" y="479554"/>
                  </a:lnTo>
                  <a:lnTo>
                    <a:pt x="1201084" y="479554"/>
                  </a:lnTo>
                  <a:lnTo>
                    <a:pt x="1201084" y="468555"/>
                  </a:lnTo>
                  <a:lnTo>
                    <a:pt x="1176890" y="468555"/>
                  </a:lnTo>
                  <a:lnTo>
                    <a:pt x="1176890" y="444357"/>
                  </a:lnTo>
                  <a:lnTo>
                    <a:pt x="1148286" y="444357"/>
                  </a:lnTo>
                  <a:lnTo>
                    <a:pt x="1148286" y="424559"/>
                  </a:lnTo>
                  <a:lnTo>
                    <a:pt x="1110891" y="424559"/>
                  </a:lnTo>
                  <a:lnTo>
                    <a:pt x="1110891" y="420159"/>
                  </a:lnTo>
                  <a:lnTo>
                    <a:pt x="1051503" y="420159"/>
                  </a:lnTo>
                  <a:lnTo>
                    <a:pt x="1051503" y="402561"/>
                  </a:lnTo>
                  <a:lnTo>
                    <a:pt x="917311" y="402561"/>
                  </a:lnTo>
                  <a:lnTo>
                    <a:pt x="917311" y="398161"/>
                  </a:lnTo>
                  <a:lnTo>
                    <a:pt x="904112" y="398161"/>
                  </a:lnTo>
                  <a:lnTo>
                    <a:pt x="904112" y="378364"/>
                  </a:lnTo>
                  <a:lnTo>
                    <a:pt x="871116" y="378364"/>
                  </a:lnTo>
                  <a:lnTo>
                    <a:pt x="871116" y="358566"/>
                  </a:lnTo>
                  <a:lnTo>
                    <a:pt x="791924" y="358566"/>
                  </a:lnTo>
                  <a:lnTo>
                    <a:pt x="791924" y="316769"/>
                  </a:lnTo>
                  <a:lnTo>
                    <a:pt x="745728" y="316769"/>
                  </a:lnTo>
                  <a:lnTo>
                    <a:pt x="745728" y="290372"/>
                  </a:lnTo>
                  <a:lnTo>
                    <a:pt x="710532" y="290372"/>
                  </a:lnTo>
                  <a:lnTo>
                    <a:pt x="710532" y="246377"/>
                  </a:lnTo>
                  <a:lnTo>
                    <a:pt x="684134" y="246377"/>
                  </a:lnTo>
                  <a:lnTo>
                    <a:pt x="684134" y="226578"/>
                  </a:lnTo>
                  <a:lnTo>
                    <a:pt x="659936" y="226578"/>
                  </a:lnTo>
                  <a:lnTo>
                    <a:pt x="659936" y="200180"/>
                  </a:lnTo>
                  <a:lnTo>
                    <a:pt x="620339" y="200180"/>
                  </a:lnTo>
                  <a:lnTo>
                    <a:pt x="620339" y="189182"/>
                  </a:lnTo>
                  <a:lnTo>
                    <a:pt x="600542" y="189182"/>
                  </a:lnTo>
                  <a:lnTo>
                    <a:pt x="600542" y="173784"/>
                  </a:lnTo>
                  <a:lnTo>
                    <a:pt x="571945" y="173784"/>
                  </a:lnTo>
                  <a:lnTo>
                    <a:pt x="571945" y="164984"/>
                  </a:lnTo>
                  <a:lnTo>
                    <a:pt x="497152" y="164984"/>
                  </a:lnTo>
                  <a:lnTo>
                    <a:pt x="497152" y="145186"/>
                  </a:lnTo>
                  <a:lnTo>
                    <a:pt x="464155" y="145186"/>
                  </a:lnTo>
                  <a:lnTo>
                    <a:pt x="464155" y="131987"/>
                  </a:lnTo>
                  <a:lnTo>
                    <a:pt x="428958" y="131987"/>
                  </a:lnTo>
                  <a:lnTo>
                    <a:pt x="428958" y="81392"/>
                  </a:lnTo>
                  <a:lnTo>
                    <a:pt x="380563" y="81392"/>
                  </a:lnTo>
                  <a:lnTo>
                    <a:pt x="380563" y="65994"/>
                  </a:lnTo>
                  <a:lnTo>
                    <a:pt x="325568" y="65994"/>
                  </a:lnTo>
                  <a:lnTo>
                    <a:pt x="325568" y="48395"/>
                  </a:lnTo>
                  <a:lnTo>
                    <a:pt x="259575" y="48395"/>
                  </a:lnTo>
                  <a:lnTo>
                    <a:pt x="259575" y="32997"/>
                  </a:lnTo>
                  <a:lnTo>
                    <a:pt x="235377" y="32997"/>
                  </a:lnTo>
                  <a:lnTo>
                    <a:pt x="235377" y="24198"/>
                  </a:lnTo>
                  <a:lnTo>
                    <a:pt x="156185" y="24198"/>
                  </a:lnTo>
                  <a:lnTo>
                    <a:pt x="156185" y="10999"/>
                  </a:lnTo>
                  <a:lnTo>
                    <a:pt x="39596" y="10999"/>
                  </a:lnTo>
                  <a:lnTo>
                    <a:pt x="39596" y="0"/>
                  </a:lnTo>
                  <a:lnTo>
                    <a:pt x="0" y="0"/>
                  </a:lnTo>
                </a:path>
              </a:pathLst>
            </a:custGeom>
            <a:noFill/>
            <a:ln w="25400" cap="flat">
              <a:solidFill>
                <a:schemeClr val="accent4"/>
              </a:solidFill>
              <a:prstDash val="solid"/>
              <a:miter/>
            </a:ln>
          </p:spPr>
          <p:txBody>
            <a:bodyPr rtlCol="0" anchor="ctr"/>
            <a:lstStyle/>
            <a:p>
              <a:endParaRPr lang="en-GB"/>
            </a:p>
          </p:txBody>
        </p:sp>
        <p:sp>
          <p:nvSpPr>
            <p:cNvPr id="693" name="Freeform: Shape 63">
              <a:extLst>
                <a:ext uri="{FF2B5EF4-FFF2-40B4-BE49-F238E27FC236}">
                  <a16:creationId xmlns:a16="http://schemas.microsoft.com/office/drawing/2014/main" id="{2DBCFF70-C62A-444D-934E-A569871FAA84}"/>
                </a:ext>
              </a:extLst>
            </p:cNvPr>
            <p:cNvSpPr/>
            <p:nvPr/>
          </p:nvSpPr>
          <p:spPr>
            <a:xfrm>
              <a:off x="4304289" y="327434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694" name="Freeform: Shape 65">
              <a:extLst>
                <a:ext uri="{FF2B5EF4-FFF2-40B4-BE49-F238E27FC236}">
                  <a16:creationId xmlns:a16="http://schemas.microsoft.com/office/drawing/2014/main" id="{68AC409B-4EDA-4D32-AE73-85A82E810E98}"/>
                </a:ext>
              </a:extLst>
            </p:cNvPr>
            <p:cNvSpPr/>
            <p:nvPr/>
          </p:nvSpPr>
          <p:spPr>
            <a:xfrm>
              <a:off x="5218689" y="352200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695" name="Freeform: Shape 67">
              <a:extLst>
                <a:ext uri="{FF2B5EF4-FFF2-40B4-BE49-F238E27FC236}">
                  <a16:creationId xmlns:a16="http://schemas.microsoft.com/office/drawing/2014/main" id="{31511345-064E-4D1B-A270-A479E18FE804}"/>
                </a:ext>
              </a:extLst>
            </p:cNvPr>
            <p:cNvSpPr/>
            <p:nvPr/>
          </p:nvSpPr>
          <p:spPr>
            <a:xfrm>
              <a:off x="5275839" y="352200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696" name="Freeform: Shape 84">
              <a:extLst>
                <a:ext uri="{FF2B5EF4-FFF2-40B4-BE49-F238E27FC236}">
                  <a16:creationId xmlns:a16="http://schemas.microsoft.com/office/drawing/2014/main" id="{CACF66A5-3372-4714-A165-27EE67275A79}"/>
                </a:ext>
              </a:extLst>
            </p:cNvPr>
            <p:cNvSpPr/>
            <p:nvPr/>
          </p:nvSpPr>
          <p:spPr>
            <a:xfrm>
              <a:off x="5313939" y="352200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697" name="Freeform: Shape 153">
              <a:extLst>
                <a:ext uri="{FF2B5EF4-FFF2-40B4-BE49-F238E27FC236}">
                  <a16:creationId xmlns:a16="http://schemas.microsoft.com/office/drawing/2014/main" id="{F35FE237-8985-40D7-ABCB-B5467039824B}"/>
                </a:ext>
              </a:extLst>
            </p:cNvPr>
            <p:cNvSpPr/>
            <p:nvPr/>
          </p:nvSpPr>
          <p:spPr>
            <a:xfrm>
              <a:off x="5371089" y="354105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698" name="Freeform: Shape 154">
              <a:extLst>
                <a:ext uri="{FF2B5EF4-FFF2-40B4-BE49-F238E27FC236}">
                  <a16:creationId xmlns:a16="http://schemas.microsoft.com/office/drawing/2014/main" id="{27282B64-384D-43EB-8287-81D1BBBDA2E5}"/>
                </a:ext>
              </a:extLst>
            </p:cNvPr>
            <p:cNvSpPr/>
            <p:nvPr/>
          </p:nvSpPr>
          <p:spPr>
            <a:xfrm>
              <a:off x="5390139" y="354105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699" name="Freeform: Shape 155">
              <a:extLst>
                <a:ext uri="{FF2B5EF4-FFF2-40B4-BE49-F238E27FC236}">
                  <a16:creationId xmlns:a16="http://schemas.microsoft.com/office/drawing/2014/main" id="{459CCA34-C977-407D-9D63-50B988781B5E}"/>
                </a:ext>
              </a:extLst>
            </p:cNvPr>
            <p:cNvSpPr/>
            <p:nvPr/>
          </p:nvSpPr>
          <p:spPr>
            <a:xfrm>
              <a:off x="5447289" y="3579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00" name="Freeform: Shape 156">
              <a:extLst>
                <a:ext uri="{FF2B5EF4-FFF2-40B4-BE49-F238E27FC236}">
                  <a16:creationId xmlns:a16="http://schemas.microsoft.com/office/drawing/2014/main" id="{50D27E32-A23C-4110-9766-A1BF19220C81}"/>
                </a:ext>
              </a:extLst>
            </p:cNvPr>
            <p:cNvSpPr/>
            <p:nvPr/>
          </p:nvSpPr>
          <p:spPr>
            <a:xfrm>
              <a:off x="5485389" y="3579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01" name="Freeform: Shape 157">
              <a:extLst>
                <a:ext uri="{FF2B5EF4-FFF2-40B4-BE49-F238E27FC236}">
                  <a16:creationId xmlns:a16="http://schemas.microsoft.com/office/drawing/2014/main" id="{1574B809-4809-4E13-8FA3-6D1CC22370D3}"/>
                </a:ext>
              </a:extLst>
            </p:cNvPr>
            <p:cNvSpPr/>
            <p:nvPr/>
          </p:nvSpPr>
          <p:spPr>
            <a:xfrm>
              <a:off x="5542539" y="3579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02" name="Freeform: Shape 158">
              <a:extLst>
                <a:ext uri="{FF2B5EF4-FFF2-40B4-BE49-F238E27FC236}">
                  <a16:creationId xmlns:a16="http://schemas.microsoft.com/office/drawing/2014/main" id="{FE44B707-40B9-4ABA-B7E8-B08D844CB0DD}"/>
                </a:ext>
              </a:extLst>
            </p:cNvPr>
            <p:cNvSpPr/>
            <p:nvPr/>
          </p:nvSpPr>
          <p:spPr>
            <a:xfrm>
              <a:off x="5599689" y="3579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03" name="Freeform: Shape 159">
              <a:extLst>
                <a:ext uri="{FF2B5EF4-FFF2-40B4-BE49-F238E27FC236}">
                  <a16:creationId xmlns:a16="http://schemas.microsoft.com/office/drawing/2014/main" id="{982AB546-85E4-4C7A-866A-39FB076119AC}"/>
                </a:ext>
              </a:extLst>
            </p:cNvPr>
            <p:cNvSpPr/>
            <p:nvPr/>
          </p:nvSpPr>
          <p:spPr>
            <a:xfrm>
              <a:off x="5752089" y="3579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04" name="Freeform: Shape 160">
              <a:extLst>
                <a:ext uri="{FF2B5EF4-FFF2-40B4-BE49-F238E27FC236}">
                  <a16:creationId xmlns:a16="http://schemas.microsoft.com/office/drawing/2014/main" id="{FE44D23B-224A-4954-9313-B15876071496}"/>
                </a:ext>
              </a:extLst>
            </p:cNvPr>
            <p:cNvSpPr/>
            <p:nvPr/>
          </p:nvSpPr>
          <p:spPr>
            <a:xfrm>
              <a:off x="5809239" y="35982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05" name="Freeform: Shape 161">
              <a:extLst>
                <a:ext uri="{FF2B5EF4-FFF2-40B4-BE49-F238E27FC236}">
                  <a16:creationId xmlns:a16="http://schemas.microsoft.com/office/drawing/2014/main" id="{F2EFFEC9-245F-4211-A2BF-A16DDF4FD67E}"/>
                </a:ext>
              </a:extLst>
            </p:cNvPr>
            <p:cNvSpPr/>
            <p:nvPr/>
          </p:nvSpPr>
          <p:spPr>
            <a:xfrm>
              <a:off x="5809239" y="35982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06" name="Freeform: Shape 162">
              <a:extLst>
                <a:ext uri="{FF2B5EF4-FFF2-40B4-BE49-F238E27FC236}">
                  <a16:creationId xmlns:a16="http://schemas.microsoft.com/office/drawing/2014/main" id="{2FCC5DE0-40B1-4204-8CFD-83E71AB60C55}"/>
                </a:ext>
              </a:extLst>
            </p:cNvPr>
            <p:cNvSpPr/>
            <p:nvPr/>
          </p:nvSpPr>
          <p:spPr>
            <a:xfrm>
              <a:off x="5809239" y="3579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07" name="Freeform: Shape 163">
              <a:extLst>
                <a:ext uri="{FF2B5EF4-FFF2-40B4-BE49-F238E27FC236}">
                  <a16:creationId xmlns:a16="http://schemas.microsoft.com/office/drawing/2014/main" id="{1DA5B16B-4B36-447A-999F-F9136AF8A81C}"/>
                </a:ext>
              </a:extLst>
            </p:cNvPr>
            <p:cNvSpPr/>
            <p:nvPr/>
          </p:nvSpPr>
          <p:spPr>
            <a:xfrm>
              <a:off x="5828289" y="3579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08" name="Freeform: Shape 164">
              <a:extLst>
                <a:ext uri="{FF2B5EF4-FFF2-40B4-BE49-F238E27FC236}">
                  <a16:creationId xmlns:a16="http://schemas.microsoft.com/office/drawing/2014/main" id="{0A4E42B6-ED45-437B-BD64-1F09BDA3735B}"/>
                </a:ext>
              </a:extLst>
            </p:cNvPr>
            <p:cNvSpPr/>
            <p:nvPr/>
          </p:nvSpPr>
          <p:spPr>
            <a:xfrm>
              <a:off x="5847339" y="3579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09" name="Freeform: Shape 165">
              <a:extLst>
                <a:ext uri="{FF2B5EF4-FFF2-40B4-BE49-F238E27FC236}">
                  <a16:creationId xmlns:a16="http://schemas.microsoft.com/office/drawing/2014/main" id="{30700CFA-8E77-4A17-BF35-0972269CBD20}"/>
                </a:ext>
              </a:extLst>
            </p:cNvPr>
            <p:cNvSpPr/>
            <p:nvPr/>
          </p:nvSpPr>
          <p:spPr>
            <a:xfrm>
              <a:off x="5885439" y="3579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10" name="Freeform: Shape 166">
              <a:extLst>
                <a:ext uri="{FF2B5EF4-FFF2-40B4-BE49-F238E27FC236}">
                  <a16:creationId xmlns:a16="http://schemas.microsoft.com/office/drawing/2014/main" id="{BF5D21D3-6F69-4C02-9FEB-D861E670EAC3}"/>
                </a:ext>
              </a:extLst>
            </p:cNvPr>
            <p:cNvSpPr/>
            <p:nvPr/>
          </p:nvSpPr>
          <p:spPr>
            <a:xfrm>
              <a:off x="5904489" y="3579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11" name="Freeform: Shape 167">
              <a:extLst>
                <a:ext uri="{FF2B5EF4-FFF2-40B4-BE49-F238E27FC236}">
                  <a16:creationId xmlns:a16="http://schemas.microsoft.com/office/drawing/2014/main" id="{C4A73418-0E37-456A-9A03-E008339CBCF8}"/>
                </a:ext>
              </a:extLst>
            </p:cNvPr>
            <p:cNvSpPr/>
            <p:nvPr/>
          </p:nvSpPr>
          <p:spPr>
            <a:xfrm>
              <a:off x="5923539" y="3579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12" name="Freeform: Shape 168">
              <a:extLst>
                <a:ext uri="{FF2B5EF4-FFF2-40B4-BE49-F238E27FC236}">
                  <a16:creationId xmlns:a16="http://schemas.microsoft.com/office/drawing/2014/main" id="{86EECA60-B8BE-4A86-BA27-443A48B5A3D1}"/>
                </a:ext>
              </a:extLst>
            </p:cNvPr>
            <p:cNvSpPr/>
            <p:nvPr/>
          </p:nvSpPr>
          <p:spPr>
            <a:xfrm>
              <a:off x="5942589" y="35791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13" name="Freeform: Shape 169">
              <a:extLst>
                <a:ext uri="{FF2B5EF4-FFF2-40B4-BE49-F238E27FC236}">
                  <a16:creationId xmlns:a16="http://schemas.microsoft.com/office/drawing/2014/main" id="{77A2DAA9-ABA4-4607-BBD1-60804A36FF16}"/>
                </a:ext>
              </a:extLst>
            </p:cNvPr>
            <p:cNvSpPr/>
            <p:nvPr/>
          </p:nvSpPr>
          <p:spPr>
            <a:xfrm>
              <a:off x="5961639" y="35982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14" name="Freeform: Shape 170">
              <a:extLst>
                <a:ext uri="{FF2B5EF4-FFF2-40B4-BE49-F238E27FC236}">
                  <a16:creationId xmlns:a16="http://schemas.microsoft.com/office/drawing/2014/main" id="{A3B74C65-DF0F-4407-B732-2AE7F4025CC2}"/>
                </a:ext>
              </a:extLst>
            </p:cNvPr>
            <p:cNvSpPr/>
            <p:nvPr/>
          </p:nvSpPr>
          <p:spPr>
            <a:xfrm>
              <a:off x="6075939" y="35982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15" name="Freeform: Shape 171">
              <a:extLst>
                <a:ext uri="{FF2B5EF4-FFF2-40B4-BE49-F238E27FC236}">
                  <a16:creationId xmlns:a16="http://schemas.microsoft.com/office/drawing/2014/main" id="{58475E44-8BB2-41D3-A9B3-4C2B4A835DD8}"/>
                </a:ext>
              </a:extLst>
            </p:cNvPr>
            <p:cNvSpPr/>
            <p:nvPr/>
          </p:nvSpPr>
          <p:spPr>
            <a:xfrm>
              <a:off x="6094989" y="35982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16" name="Freeform: Shape 172">
              <a:extLst>
                <a:ext uri="{FF2B5EF4-FFF2-40B4-BE49-F238E27FC236}">
                  <a16:creationId xmlns:a16="http://schemas.microsoft.com/office/drawing/2014/main" id="{703855A1-452A-42E8-919F-E6D6973F42FF}"/>
                </a:ext>
              </a:extLst>
            </p:cNvPr>
            <p:cNvSpPr/>
            <p:nvPr/>
          </p:nvSpPr>
          <p:spPr>
            <a:xfrm>
              <a:off x="6114039" y="35982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17" name="Freeform: Shape 173">
              <a:extLst>
                <a:ext uri="{FF2B5EF4-FFF2-40B4-BE49-F238E27FC236}">
                  <a16:creationId xmlns:a16="http://schemas.microsoft.com/office/drawing/2014/main" id="{C6260A75-9F90-467C-A03C-9E86285B21B1}"/>
                </a:ext>
              </a:extLst>
            </p:cNvPr>
            <p:cNvSpPr/>
            <p:nvPr/>
          </p:nvSpPr>
          <p:spPr>
            <a:xfrm>
              <a:off x="6133089" y="359820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18" name="Freeform: Shape 174">
              <a:extLst>
                <a:ext uri="{FF2B5EF4-FFF2-40B4-BE49-F238E27FC236}">
                  <a16:creationId xmlns:a16="http://schemas.microsoft.com/office/drawing/2014/main" id="{3DAADBF8-87D9-4672-8C2A-252B7A0A01EC}"/>
                </a:ext>
              </a:extLst>
            </p:cNvPr>
            <p:cNvSpPr/>
            <p:nvPr/>
          </p:nvSpPr>
          <p:spPr>
            <a:xfrm>
              <a:off x="6190239" y="36172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19" name="Freeform: Shape 175">
              <a:extLst>
                <a:ext uri="{FF2B5EF4-FFF2-40B4-BE49-F238E27FC236}">
                  <a16:creationId xmlns:a16="http://schemas.microsoft.com/office/drawing/2014/main" id="{74632E72-776B-412E-8D86-93B6B583E8F3}"/>
                </a:ext>
              </a:extLst>
            </p:cNvPr>
            <p:cNvSpPr/>
            <p:nvPr/>
          </p:nvSpPr>
          <p:spPr>
            <a:xfrm>
              <a:off x="6190239" y="36172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20" name="Freeform: Shape 176">
              <a:extLst>
                <a:ext uri="{FF2B5EF4-FFF2-40B4-BE49-F238E27FC236}">
                  <a16:creationId xmlns:a16="http://schemas.microsoft.com/office/drawing/2014/main" id="{DA64D60F-FFA5-447C-AD02-7BB1BC97561F}"/>
                </a:ext>
              </a:extLst>
            </p:cNvPr>
            <p:cNvSpPr/>
            <p:nvPr/>
          </p:nvSpPr>
          <p:spPr>
            <a:xfrm>
              <a:off x="6209289" y="36172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21" name="Freeform: Shape 177">
              <a:extLst>
                <a:ext uri="{FF2B5EF4-FFF2-40B4-BE49-F238E27FC236}">
                  <a16:creationId xmlns:a16="http://schemas.microsoft.com/office/drawing/2014/main" id="{6461F3DA-6376-45C8-B67B-532FCD23E7D6}"/>
                </a:ext>
              </a:extLst>
            </p:cNvPr>
            <p:cNvSpPr/>
            <p:nvPr/>
          </p:nvSpPr>
          <p:spPr>
            <a:xfrm>
              <a:off x="6228339" y="36172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22" name="Freeform: Shape 178">
              <a:extLst>
                <a:ext uri="{FF2B5EF4-FFF2-40B4-BE49-F238E27FC236}">
                  <a16:creationId xmlns:a16="http://schemas.microsoft.com/office/drawing/2014/main" id="{8B687A48-23D9-445E-AECE-7D89E158ABA7}"/>
                </a:ext>
              </a:extLst>
            </p:cNvPr>
            <p:cNvSpPr/>
            <p:nvPr/>
          </p:nvSpPr>
          <p:spPr>
            <a:xfrm>
              <a:off x="6247389" y="36172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23" name="Freeform: Shape 179">
              <a:extLst>
                <a:ext uri="{FF2B5EF4-FFF2-40B4-BE49-F238E27FC236}">
                  <a16:creationId xmlns:a16="http://schemas.microsoft.com/office/drawing/2014/main" id="{CF5F91D2-3678-4CEB-BA23-B0DFEDC6C952}"/>
                </a:ext>
              </a:extLst>
            </p:cNvPr>
            <p:cNvSpPr/>
            <p:nvPr/>
          </p:nvSpPr>
          <p:spPr>
            <a:xfrm>
              <a:off x="6266439" y="36553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24" name="Freeform: Shape 180">
              <a:extLst>
                <a:ext uri="{FF2B5EF4-FFF2-40B4-BE49-F238E27FC236}">
                  <a16:creationId xmlns:a16="http://schemas.microsoft.com/office/drawing/2014/main" id="{B2A87B72-DA8C-43F1-B3F4-39301799194E}"/>
                </a:ext>
              </a:extLst>
            </p:cNvPr>
            <p:cNvSpPr/>
            <p:nvPr/>
          </p:nvSpPr>
          <p:spPr>
            <a:xfrm>
              <a:off x="6304539" y="36553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25" name="Freeform: Shape 181">
              <a:extLst>
                <a:ext uri="{FF2B5EF4-FFF2-40B4-BE49-F238E27FC236}">
                  <a16:creationId xmlns:a16="http://schemas.microsoft.com/office/drawing/2014/main" id="{B6DE4743-561F-47DA-B4F5-A436D6A42002}"/>
                </a:ext>
              </a:extLst>
            </p:cNvPr>
            <p:cNvSpPr/>
            <p:nvPr/>
          </p:nvSpPr>
          <p:spPr>
            <a:xfrm>
              <a:off x="6323589" y="36553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26" name="Freeform: Shape 182">
              <a:extLst>
                <a:ext uri="{FF2B5EF4-FFF2-40B4-BE49-F238E27FC236}">
                  <a16:creationId xmlns:a16="http://schemas.microsoft.com/office/drawing/2014/main" id="{E90E1CAE-D6C3-4C7D-819A-8CACE67C5B85}"/>
                </a:ext>
              </a:extLst>
            </p:cNvPr>
            <p:cNvSpPr/>
            <p:nvPr/>
          </p:nvSpPr>
          <p:spPr>
            <a:xfrm>
              <a:off x="6342639" y="36553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27" name="Freeform: Shape 183">
              <a:extLst>
                <a:ext uri="{FF2B5EF4-FFF2-40B4-BE49-F238E27FC236}">
                  <a16:creationId xmlns:a16="http://schemas.microsoft.com/office/drawing/2014/main" id="{6426E29B-484B-47CF-8AC7-4417FE1A0019}"/>
                </a:ext>
              </a:extLst>
            </p:cNvPr>
            <p:cNvSpPr/>
            <p:nvPr/>
          </p:nvSpPr>
          <p:spPr>
            <a:xfrm>
              <a:off x="6437889" y="36553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28" name="Freeform: Shape 184">
              <a:extLst>
                <a:ext uri="{FF2B5EF4-FFF2-40B4-BE49-F238E27FC236}">
                  <a16:creationId xmlns:a16="http://schemas.microsoft.com/office/drawing/2014/main" id="{9445E130-4897-4F97-869E-9B335A9676B7}"/>
                </a:ext>
              </a:extLst>
            </p:cNvPr>
            <p:cNvSpPr/>
            <p:nvPr/>
          </p:nvSpPr>
          <p:spPr>
            <a:xfrm>
              <a:off x="6456939" y="36553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29" name="Freeform: Shape 185">
              <a:extLst>
                <a:ext uri="{FF2B5EF4-FFF2-40B4-BE49-F238E27FC236}">
                  <a16:creationId xmlns:a16="http://schemas.microsoft.com/office/drawing/2014/main" id="{637014EC-F9DA-4D27-9C04-49FB2DE25F6A}"/>
                </a:ext>
              </a:extLst>
            </p:cNvPr>
            <p:cNvSpPr/>
            <p:nvPr/>
          </p:nvSpPr>
          <p:spPr>
            <a:xfrm>
              <a:off x="6475989" y="36553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30" name="Freeform: Shape 186">
              <a:extLst>
                <a:ext uri="{FF2B5EF4-FFF2-40B4-BE49-F238E27FC236}">
                  <a16:creationId xmlns:a16="http://schemas.microsoft.com/office/drawing/2014/main" id="{F844E1F5-C928-4C59-881E-66C97BA30930}"/>
                </a:ext>
              </a:extLst>
            </p:cNvPr>
            <p:cNvSpPr/>
            <p:nvPr/>
          </p:nvSpPr>
          <p:spPr>
            <a:xfrm>
              <a:off x="6514089" y="36553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31" name="Freeform: Shape 187">
              <a:extLst>
                <a:ext uri="{FF2B5EF4-FFF2-40B4-BE49-F238E27FC236}">
                  <a16:creationId xmlns:a16="http://schemas.microsoft.com/office/drawing/2014/main" id="{6855CD90-B3B9-417E-AC13-1B08EC65BF0D}"/>
                </a:ext>
              </a:extLst>
            </p:cNvPr>
            <p:cNvSpPr/>
            <p:nvPr/>
          </p:nvSpPr>
          <p:spPr>
            <a:xfrm>
              <a:off x="6533139" y="36553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32" name="Freeform: Shape 188">
              <a:extLst>
                <a:ext uri="{FF2B5EF4-FFF2-40B4-BE49-F238E27FC236}">
                  <a16:creationId xmlns:a16="http://schemas.microsoft.com/office/drawing/2014/main" id="{F296ECFC-ED9F-46F3-8609-0965E641C574}"/>
                </a:ext>
              </a:extLst>
            </p:cNvPr>
            <p:cNvSpPr/>
            <p:nvPr/>
          </p:nvSpPr>
          <p:spPr>
            <a:xfrm>
              <a:off x="6590289" y="36553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33" name="Freeform: Shape 189">
              <a:extLst>
                <a:ext uri="{FF2B5EF4-FFF2-40B4-BE49-F238E27FC236}">
                  <a16:creationId xmlns:a16="http://schemas.microsoft.com/office/drawing/2014/main" id="{DD7383A9-6399-436A-9CA9-E2A145341CF8}"/>
                </a:ext>
              </a:extLst>
            </p:cNvPr>
            <p:cNvSpPr/>
            <p:nvPr/>
          </p:nvSpPr>
          <p:spPr>
            <a:xfrm>
              <a:off x="6609339" y="36553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34" name="Freeform: Shape 190">
              <a:extLst>
                <a:ext uri="{FF2B5EF4-FFF2-40B4-BE49-F238E27FC236}">
                  <a16:creationId xmlns:a16="http://schemas.microsoft.com/office/drawing/2014/main" id="{08EB87A0-2623-49BB-BB1E-5B6BBAA67761}"/>
                </a:ext>
              </a:extLst>
            </p:cNvPr>
            <p:cNvSpPr/>
            <p:nvPr/>
          </p:nvSpPr>
          <p:spPr>
            <a:xfrm>
              <a:off x="6742689" y="36934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35" name="Freeform: Shape 191">
              <a:extLst>
                <a:ext uri="{FF2B5EF4-FFF2-40B4-BE49-F238E27FC236}">
                  <a16:creationId xmlns:a16="http://schemas.microsoft.com/office/drawing/2014/main" id="{889EB770-6771-4A79-B786-A4D49A83D129}"/>
                </a:ext>
              </a:extLst>
            </p:cNvPr>
            <p:cNvSpPr/>
            <p:nvPr/>
          </p:nvSpPr>
          <p:spPr>
            <a:xfrm>
              <a:off x="6761739" y="36934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36" name="Freeform: Shape 192">
              <a:extLst>
                <a:ext uri="{FF2B5EF4-FFF2-40B4-BE49-F238E27FC236}">
                  <a16:creationId xmlns:a16="http://schemas.microsoft.com/office/drawing/2014/main" id="{B2D00BF4-C89C-4469-AAA9-F42A4A6211D4}"/>
                </a:ext>
              </a:extLst>
            </p:cNvPr>
            <p:cNvSpPr/>
            <p:nvPr/>
          </p:nvSpPr>
          <p:spPr>
            <a:xfrm>
              <a:off x="6780789" y="36934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37" name="Freeform: Shape 193">
              <a:extLst>
                <a:ext uri="{FF2B5EF4-FFF2-40B4-BE49-F238E27FC236}">
                  <a16:creationId xmlns:a16="http://schemas.microsoft.com/office/drawing/2014/main" id="{51C90A82-AA3A-4D7D-AD68-94BF46526082}"/>
                </a:ext>
              </a:extLst>
            </p:cNvPr>
            <p:cNvSpPr/>
            <p:nvPr/>
          </p:nvSpPr>
          <p:spPr>
            <a:xfrm>
              <a:off x="6818889" y="36934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38" name="Freeform: Shape 194">
              <a:extLst>
                <a:ext uri="{FF2B5EF4-FFF2-40B4-BE49-F238E27FC236}">
                  <a16:creationId xmlns:a16="http://schemas.microsoft.com/office/drawing/2014/main" id="{0DD4116C-BBEE-4026-9E70-ECF05C16DBFE}"/>
                </a:ext>
              </a:extLst>
            </p:cNvPr>
            <p:cNvSpPr/>
            <p:nvPr/>
          </p:nvSpPr>
          <p:spPr>
            <a:xfrm>
              <a:off x="6837939" y="36934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39" name="Freeform: Shape 195">
              <a:extLst>
                <a:ext uri="{FF2B5EF4-FFF2-40B4-BE49-F238E27FC236}">
                  <a16:creationId xmlns:a16="http://schemas.microsoft.com/office/drawing/2014/main" id="{44D95FF6-8FEC-446F-B854-33AFCABB87C1}"/>
                </a:ext>
              </a:extLst>
            </p:cNvPr>
            <p:cNvSpPr/>
            <p:nvPr/>
          </p:nvSpPr>
          <p:spPr>
            <a:xfrm>
              <a:off x="6856989" y="36934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40" name="Freeform: Shape 196">
              <a:extLst>
                <a:ext uri="{FF2B5EF4-FFF2-40B4-BE49-F238E27FC236}">
                  <a16:creationId xmlns:a16="http://schemas.microsoft.com/office/drawing/2014/main" id="{DF31A005-F4CA-4519-8FB2-74351521BBF2}"/>
                </a:ext>
              </a:extLst>
            </p:cNvPr>
            <p:cNvSpPr/>
            <p:nvPr/>
          </p:nvSpPr>
          <p:spPr>
            <a:xfrm>
              <a:off x="6876039" y="36934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41" name="Freeform: Shape 197">
              <a:extLst>
                <a:ext uri="{FF2B5EF4-FFF2-40B4-BE49-F238E27FC236}">
                  <a16:creationId xmlns:a16="http://schemas.microsoft.com/office/drawing/2014/main" id="{B9417F8B-752D-4877-B944-7F868E9F81A2}"/>
                </a:ext>
              </a:extLst>
            </p:cNvPr>
            <p:cNvSpPr/>
            <p:nvPr/>
          </p:nvSpPr>
          <p:spPr>
            <a:xfrm>
              <a:off x="6895089" y="36934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42" name="Freeform: Shape 198">
              <a:extLst>
                <a:ext uri="{FF2B5EF4-FFF2-40B4-BE49-F238E27FC236}">
                  <a16:creationId xmlns:a16="http://schemas.microsoft.com/office/drawing/2014/main" id="{27536490-FCFB-49DD-B3BC-CE740D6FAEA4}"/>
                </a:ext>
              </a:extLst>
            </p:cNvPr>
            <p:cNvSpPr/>
            <p:nvPr/>
          </p:nvSpPr>
          <p:spPr>
            <a:xfrm>
              <a:off x="6914139" y="36934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43" name="Freeform: Shape 199">
              <a:extLst>
                <a:ext uri="{FF2B5EF4-FFF2-40B4-BE49-F238E27FC236}">
                  <a16:creationId xmlns:a16="http://schemas.microsoft.com/office/drawing/2014/main" id="{6DF162F6-7006-4582-853A-C72C234C9069}"/>
                </a:ext>
              </a:extLst>
            </p:cNvPr>
            <p:cNvSpPr/>
            <p:nvPr/>
          </p:nvSpPr>
          <p:spPr>
            <a:xfrm>
              <a:off x="6971289" y="369345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44" name="Freeform: Shape 200">
              <a:extLst>
                <a:ext uri="{FF2B5EF4-FFF2-40B4-BE49-F238E27FC236}">
                  <a16:creationId xmlns:a16="http://schemas.microsoft.com/office/drawing/2014/main" id="{61B642AF-57D6-4157-AD32-6D4FCDEA2872}"/>
                </a:ext>
              </a:extLst>
            </p:cNvPr>
            <p:cNvSpPr/>
            <p:nvPr/>
          </p:nvSpPr>
          <p:spPr>
            <a:xfrm>
              <a:off x="6990339" y="371250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45" name="Freeform: Shape 201">
              <a:extLst>
                <a:ext uri="{FF2B5EF4-FFF2-40B4-BE49-F238E27FC236}">
                  <a16:creationId xmlns:a16="http://schemas.microsoft.com/office/drawing/2014/main" id="{5B983BC4-AC4C-45DB-B370-8F0E849FDF02}"/>
                </a:ext>
              </a:extLst>
            </p:cNvPr>
            <p:cNvSpPr/>
            <p:nvPr/>
          </p:nvSpPr>
          <p:spPr>
            <a:xfrm>
              <a:off x="7009389" y="371250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46" name="Freeform: Shape 202">
              <a:extLst>
                <a:ext uri="{FF2B5EF4-FFF2-40B4-BE49-F238E27FC236}">
                  <a16:creationId xmlns:a16="http://schemas.microsoft.com/office/drawing/2014/main" id="{BA7CAEE7-F733-407A-A07E-7DDF7DA2BEA8}"/>
                </a:ext>
              </a:extLst>
            </p:cNvPr>
            <p:cNvSpPr/>
            <p:nvPr/>
          </p:nvSpPr>
          <p:spPr>
            <a:xfrm>
              <a:off x="7104639" y="371250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47" name="Freeform: Shape 203">
              <a:extLst>
                <a:ext uri="{FF2B5EF4-FFF2-40B4-BE49-F238E27FC236}">
                  <a16:creationId xmlns:a16="http://schemas.microsoft.com/office/drawing/2014/main" id="{639A8265-622E-4966-AE58-7E83F2573779}"/>
                </a:ext>
              </a:extLst>
            </p:cNvPr>
            <p:cNvSpPr/>
            <p:nvPr/>
          </p:nvSpPr>
          <p:spPr>
            <a:xfrm>
              <a:off x="7123689" y="371250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48" name="Freeform: Shape 204">
              <a:extLst>
                <a:ext uri="{FF2B5EF4-FFF2-40B4-BE49-F238E27FC236}">
                  <a16:creationId xmlns:a16="http://schemas.microsoft.com/office/drawing/2014/main" id="{1B6564BD-DB86-4E0A-9F7D-823F45A74AE4}"/>
                </a:ext>
              </a:extLst>
            </p:cNvPr>
            <p:cNvSpPr/>
            <p:nvPr/>
          </p:nvSpPr>
          <p:spPr>
            <a:xfrm>
              <a:off x="7142739" y="371250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49" name="Freeform: Shape 205">
              <a:extLst>
                <a:ext uri="{FF2B5EF4-FFF2-40B4-BE49-F238E27FC236}">
                  <a16:creationId xmlns:a16="http://schemas.microsoft.com/office/drawing/2014/main" id="{E0E5A374-5F8E-4A06-BA2F-84DD4E9BC034}"/>
                </a:ext>
              </a:extLst>
            </p:cNvPr>
            <p:cNvSpPr/>
            <p:nvPr/>
          </p:nvSpPr>
          <p:spPr>
            <a:xfrm>
              <a:off x="7161789" y="371250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50" name="Freeform: Shape 206">
              <a:extLst>
                <a:ext uri="{FF2B5EF4-FFF2-40B4-BE49-F238E27FC236}">
                  <a16:creationId xmlns:a16="http://schemas.microsoft.com/office/drawing/2014/main" id="{9142E6A5-B920-44D9-A115-7A692E56563F}"/>
                </a:ext>
              </a:extLst>
            </p:cNvPr>
            <p:cNvSpPr/>
            <p:nvPr/>
          </p:nvSpPr>
          <p:spPr>
            <a:xfrm>
              <a:off x="7218939" y="371250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51" name="Freeform: Shape 207">
              <a:extLst>
                <a:ext uri="{FF2B5EF4-FFF2-40B4-BE49-F238E27FC236}">
                  <a16:creationId xmlns:a16="http://schemas.microsoft.com/office/drawing/2014/main" id="{6B69670B-148A-46D8-A8C8-1355ED4891A1}"/>
                </a:ext>
              </a:extLst>
            </p:cNvPr>
            <p:cNvSpPr/>
            <p:nvPr/>
          </p:nvSpPr>
          <p:spPr>
            <a:xfrm>
              <a:off x="7237989" y="371250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52" name="Freeform: Shape 208">
              <a:extLst>
                <a:ext uri="{FF2B5EF4-FFF2-40B4-BE49-F238E27FC236}">
                  <a16:creationId xmlns:a16="http://schemas.microsoft.com/office/drawing/2014/main" id="{83E57C92-3CD9-416C-96E7-7DED4AD81D24}"/>
                </a:ext>
              </a:extLst>
            </p:cNvPr>
            <p:cNvSpPr/>
            <p:nvPr/>
          </p:nvSpPr>
          <p:spPr>
            <a:xfrm>
              <a:off x="7276089" y="373155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53" name="Freeform: Shape 209">
              <a:extLst>
                <a:ext uri="{FF2B5EF4-FFF2-40B4-BE49-F238E27FC236}">
                  <a16:creationId xmlns:a16="http://schemas.microsoft.com/office/drawing/2014/main" id="{5C9A6574-1B2A-46C2-A982-A63B8293B337}"/>
                </a:ext>
              </a:extLst>
            </p:cNvPr>
            <p:cNvSpPr/>
            <p:nvPr/>
          </p:nvSpPr>
          <p:spPr>
            <a:xfrm>
              <a:off x="7314189" y="373155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54" name="Freeform: Shape 210">
              <a:extLst>
                <a:ext uri="{FF2B5EF4-FFF2-40B4-BE49-F238E27FC236}">
                  <a16:creationId xmlns:a16="http://schemas.microsoft.com/office/drawing/2014/main" id="{4169F21E-6C3A-4C58-B8DA-41340A20DF3E}"/>
                </a:ext>
              </a:extLst>
            </p:cNvPr>
            <p:cNvSpPr/>
            <p:nvPr/>
          </p:nvSpPr>
          <p:spPr>
            <a:xfrm>
              <a:off x="7390389" y="373155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55" name="Freeform: Shape 211">
              <a:extLst>
                <a:ext uri="{FF2B5EF4-FFF2-40B4-BE49-F238E27FC236}">
                  <a16:creationId xmlns:a16="http://schemas.microsoft.com/office/drawing/2014/main" id="{0457BCF6-AB74-4A54-BC2D-E0D315C00838}"/>
                </a:ext>
              </a:extLst>
            </p:cNvPr>
            <p:cNvSpPr/>
            <p:nvPr/>
          </p:nvSpPr>
          <p:spPr>
            <a:xfrm>
              <a:off x="7409439" y="376965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56" name="Freeform: Shape 212">
              <a:extLst>
                <a:ext uri="{FF2B5EF4-FFF2-40B4-BE49-F238E27FC236}">
                  <a16:creationId xmlns:a16="http://schemas.microsoft.com/office/drawing/2014/main" id="{038ECE6D-380A-4FC9-AD15-57316C721871}"/>
                </a:ext>
              </a:extLst>
            </p:cNvPr>
            <p:cNvSpPr/>
            <p:nvPr/>
          </p:nvSpPr>
          <p:spPr>
            <a:xfrm>
              <a:off x="7428489" y="376965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57" name="Freeform: Shape 213">
              <a:extLst>
                <a:ext uri="{FF2B5EF4-FFF2-40B4-BE49-F238E27FC236}">
                  <a16:creationId xmlns:a16="http://schemas.microsoft.com/office/drawing/2014/main" id="{A1E12220-0091-4313-A1C0-533705E849CD}"/>
                </a:ext>
              </a:extLst>
            </p:cNvPr>
            <p:cNvSpPr/>
            <p:nvPr/>
          </p:nvSpPr>
          <p:spPr>
            <a:xfrm>
              <a:off x="7466589" y="376965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58" name="Freeform: Shape 214">
              <a:extLst>
                <a:ext uri="{FF2B5EF4-FFF2-40B4-BE49-F238E27FC236}">
                  <a16:creationId xmlns:a16="http://schemas.microsoft.com/office/drawing/2014/main" id="{AEBD4DAD-AF77-4E1F-A384-9DA2D68DF19A}"/>
                </a:ext>
              </a:extLst>
            </p:cNvPr>
            <p:cNvSpPr/>
            <p:nvPr/>
          </p:nvSpPr>
          <p:spPr>
            <a:xfrm>
              <a:off x="7485639" y="376965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59" name="Freeform: Shape 215">
              <a:extLst>
                <a:ext uri="{FF2B5EF4-FFF2-40B4-BE49-F238E27FC236}">
                  <a16:creationId xmlns:a16="http://schemas.microsoft.com/office/drawing/2014/main" id="{0CF2F3AA-AF1E-4004-93AB-31275332B3F2}"/>
                </a:ext>
              </a:extLst>
            </p:cNvPr>
            <p:cNvSpPr/>
            <p:nvPr/>
          </p:nvSpPr>
          <p:spPr>
            <a:xfrm>
              <a:off x="7523739" y="376965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60" name="Freeform: Shape 216">
              <a:extLst>
                <a:ext uri="{FF2B5EF4-FFF2-40B4-BE49-F238E27FC236}">
                  <a16:creationId xmlns:a16="http://schemas.microsoft.com/office/drawing/2014/main" id="{3725C713-FFAC-4B15-B4F0-01E3667EE082}"/>
                </a:ext>
              </a:extLst>
            </p:cNvPr>
            <p:cNvSpPr/>
            <p:nvPr/>
          </p:nvSpPr>
          <p:spPr>
            <a:xfrm>
              <a:off x="7561839" y="376965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4"/>
              </a:solidFill>
              <a:prstDash val="solid"/>
              <a:miter/>
            </a:ln>
          </p:spPr>
          <p:txBody>
            <a:bodyPr rtlCol="0" anchor="ctr"/>
            <a:lstStyle/>
            <a:p>
              <a:endParaRPr lang="en-GB"/>
            </a:p>
          </p:txBody>
        </p:sp>
        <p:sp>
          <p:nvSpPr>
            <p:cNvPr id="761" name="Freeform: Shape 217">
              <a:extLst>
                <a:ext uri="{FF2B5EF4-FFF2-40B4-BE49-F238E27FC236}">
                  <a16:creationId xmlns:a16="http://schemas.microsoft.com/office/drawing/2014/main" id="{93DCDB74-B6E3-404D-8FE0-C016C07515DF}"/>
                </a:ext>
              </a:extLst>
            </p:cNvPr>
            <p:cNvSpPr/>
            <p:nvPr/>
          </p:nvSpPr>
          <p:spPr>
            <a:xfrm>
              <a:off x="7695189" y="37887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62" name="Freeform: Shape 218">
              <a:extLst>
                <a:ext uri="{FF2B5EF4-FFF2-40B4-BE49-F238E27FC236}">
                  <a16:creationId xmlns:a16="http://schemas.microsoft.com/office/drawing/2014/main" id="{686C1748-270C-40B3-A1A6-04B659AFDA49}"/>
                </a:ext>
              </a:extLst>
            </p:cNvPr>
            <p:cNvSpPr/>
            <p:nvPr/>
          </p:nvSpPr>
          <p:spPr>
            <a:xfrm>
              <a:off x="7714239" y="37887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63" name="Freeform: Shape 219">
              <a:extLst>
                <a:ext uri="{FF2B5EF4-FFF2-40B4-BE49-F238E27FC236}">
                  <a16:creationId xmlns:a16="http://schemas.microsoft.com/office/drawing/2014/main" id="{CA536F11-2036-48EB-A0DF-E7A5A25239AB}"/>
                </a:ext>
              </a:extLst>
            </p:cNvPr>
            <p:cNvSpPr/>
            <p:nvPr/>
          </p:nvSpPr>
          <p:spPr>
            <a:xfrm>
              <a:off x="7771389" y="37887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64" name="Freeform: Shape 220">
              <a:extLst>
                <a:ext uri="{FF2B5EF4-FFF2-40B4-BE49-F238E27FC236}">
                  <a16:creationId xmlns:a16="http://schemas.microsoft.com/office/drawing/2014/main" id="{C1DD69E6-80C0-4251-B8D1-CD0BC441DBAC}"/>
                </a:ext>
              </a:extLst>
            </p:cNvPr>
            <p:cNvSpPr/>
            <p:nvPr/>
          </p:nvSpPr>
          <p:spPr>
            <a:xfrm>
              <a:off x="779043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65" name="Freeform: Shape 221">
              <a:extLst>
                <a:ext uri="{FF2B5EF4-FFF2-40B4-BE49-F238E27FC236}">
                  <a16:creationId xmlns:a16="http://schemas.microsoft.com/office/drawing/2014/main" id="{4C8013E6-F26C-4597-894A-1449570B37D4}"/>
                </a:ext>
              </a:extLst>
            </p:cNvPr>
            <p:cNvSpPr/>
            <p:nvPr/>
          </p:nvSpPr>
          <p:spPr>
            <a:xfrm>
              <a:off x="780948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66" name="Freeform: Shape 222">
              <a:extLst>
                <a:ext uri="{FF2B5EF4-FFF2-40B4-BE49-F238E27FC236}">
                  <a16:creationId xmlns:a16="http://schemas.microsoft.com/office/drawing/2014/main" id="{FE6D14C7-4382-44B6-B22E-D1D02D9717E2}"/>
                </a:ext>
              </a:extLst>
            </p:cNvPr>
            <p:cNvSpPr/>
            <p:nvPr/>
          </p:nvSpPr>
          <p:spPr>
            <a:xfrm>
              <a:off x="782853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67" name="Freeform: Shape 223">
              <a:extLst>
                <a:ext uri="{FF2B5EF4-FFF2-40B4-BE49-F238E27FC236}">
                  <a16:creationId xmlns:a16="http://schemas.microsoft.com/office/drawing/2014/main" id="{93032DE1-A53A-463E-A626-A989F109D21C}"/>
                </a:ext>
              </a:extLst>
            </p:cNvPr>
            <p:cNvSpPr/>
            <p:nvPr/>
          </p:nvSpPr>
          <p:spPr>
            <a:xfrm>
              <a:off x="786663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68" name="Freeform: Shape 224">
              <a:extLst>
                <a:ext uri="{FF2B5EF4-FFF2-40B4-BE49-F238E27FC236}">
                  <a16:creationId xmlns:a16="http://schemas.microsoft.com/office/drawing/2014/main" id="{7D355213-FFE1-4A29-B889-44FB9F3ECB4B}"/>
                </a:ext>
              </a:extLst>
            </p:cNvPr>
            <p:cNvSpPr/>
            <p:nvPr/>
          </p:nvSpPr>
          <p:spPr>
            <a:xfrm>
              <a:off x="788568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69" name="Freeform: Shape 225">
              <a:extLst>
                <a:ext uri="{FF2B5EF4-FFF2-40B4-BE49-F238E27FC236}">
                  <a16:creationId xmlns:a16="http://schemas.microsoft.com/office/drawing/2014/main" id="{ACA2EDAB-2248-4CCC-8716-508D6E86467D}"/>
                </a:ext>
              </a:extLst>
            </p:cNvPr>
            <p:cNvSpPr/>
            <p:nvPr/>
          </p:nvSpPr>
          <p:spPr>
            <a:xfrm>
              <a:off x="792378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70" name="Freeform: Shape 226">
              <a:extLst>
                <a:ext uri="{FF2B5EF4-FFF2-40B4-BE49-F238E27FC236}">
                  <a16:creationId xmlns:a16="http://schemas.microsoft.com/office/drawing/2014/main" id="{79137BAC-4A87-466D-A158-5C53A85C27C7}"/>
                </a:ext>
              </a:extLst>
            </p:cNvPr>
            <p:cNvSpPr/>
            <p:nvPr/>
          </p:nvSpPr>
          <p:spPr>
            <a:xfrm>
              <a:off x="794283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71" name="Freeform: Shape 227">
              <a:extLst>
                <a:ext uri="{FF2B5EF4-FFF2-40B4-BE49-F238E27FC236}">
                  <a16:creationId xmlns:a16="http://schemas.microsoft.com/office/drawing/2014/main" id="{146D3045-6018-47A0-B530-0538A85E0494}"/>
                </a:ext>
              </a:extLst>
            </p:cNvPr>
            <p:cNvSpPr/>
            <p:nvPr/>
          </p:nvSpPr>
          <p:spPr>
            <a:xfrm>
              <a:off x="796188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72" name="Freeform: Shape 228">
              <a:extLst>
                <a:ext uri="{FF2B5EF4-FFF2-40B4-BE49-F238E27FC236}">
                  <a16:creationId xmlns:a16="http://schemas.microsoft.com/office/drawing/2014/main" id="{61372B18-0A0D-4D91-9C7C-4B86EFBDFDD7}"/>
                </a:ext>
              </a:extLst>
            </p:cNvPr>
            <p:cNvSpPr/>
            <p:nvPr/>
          </p:nvSpPr>
          <p:spPr>
            <a:xfrm>
              <a:off x="798093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73" name="Freeform: Shape 229">
              <a:extLst>
                <a:ext uri="{FF2B5EF4-FFF2-40B4-BE49-F238E27FC236}">
                  <a16:creationId xmlns:a16="http://schemas.microsoft.com/office/drawing/2014/main" id="{D4DE3F3E-ACD1-43CB-9F49-7CAA7E953AD0}"/>
                </a:ext>
              </a:extLst>
            </p:cNvPr>
            <p:cNvSpPr/>
            <p:nvPr/>
          </p:nvSpPr>
          <p:spPr>
            <a:xfrm>
              <a:off x="803808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74" name="Freeform: Shape 230">
              <a:extLst>
                <a:ext uri="{FF2B5EF4-FFF2-40B4-BE49-F238E27FC236}">
                  <a16:creationId xmlns:a16="http://schemas.microsoft.com/office/drawing/2014/main" id="{EC6B285E-6E8A-4380-9A4D-EA0BC98EEAB1}"/>
                </a:ext>
              </a:extLst>
            </p:cNvPr>
            <p:cNvSpPr/>
            <p:nvPr/>
          </p:nvSpPr>
          <p:spPr>
            <a:xfrm>
              <a:off x="805713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75" name="Freeform: Shape 231">
              <a:extLst>
                <a:ext uri="{FF2B5EF4-FFF2-40B4-BE49-F238E27FC236}">
                  <a16:creationId xmlns:a16="http://schemas.microsoft.com/office/drawing/2014/main" id="{537B688D-922B-48AB-A3CD-4FD42CFDE8E5}"/>
                </a:ext>
              </a:extLst>
            </p:cNvPr>
            <p:cNvSpPr/>
            <p:nvPr/>
          </p:nvSpPr>
          <p:spPr>
            <a:xfrm>
              <a:off x="807618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76" name="Freeform: Shape 232">
              <a:extLst>
                <a:ext uri="{FF2B5EF4-FFF2-40B4-BE49-F238E27FC236}">
                  <a16:creationId xmlns:a16="http://schemas.microsoft.com/office/drawing/2014/main" id="{7E8B5A15-E767-4F4A-A8BF-44D0568E4DBF}"/>
                </a:ext>
              </a:extLst>
            </p:cNvPr>
            <p:cNvSpPr/>
            <p:nvPr/>
          </p:nvSpPr>
          <p:spPr>
            <a:xfrm>
              <a:off x="811428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77" name="Freeform: Shape 233">
              <a:extLst>
                <a:ext uri="{FF2B5EF4-FFF2-40B4-BE49-F238E27FC236}">
                  <a16:creationId xmlns:a16="http://schemas.microsoft.com/office/drawing/2014/main" id="{6238C65E-A2BD-4CFA-99A2-76A5ADA5D51F}"/>
                </a:ext>
              </a:extLst>
            </p:cNvPr>
            <p:cNvSpPr/>
            <p:nvPr/>
          </p:nvSpPr>
          <p:spPr>
            <a:xfrm>
              <a:off x="813333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78" name="Freeform: Shape 234">
              <a:extLst>
                <a:ext uri="{FF2B5EF4-FFF2-40B4-BE49-F238E27FC236}">
                  <a16:creationId xmlns:a16="http://schemas.microsoft.com/office/drawing/2014/main" id="{DCE2201D-295C-4E17-AC8E-1EAD9CB21459}"/>
                </a:ext>
              </a:extLst>
            </p:cNvPr>
            <p:cNvSpPr/>
            <p:nvPr/>
          </p:nvSpPr>
          <p:spPr>
            <a:xfrm>
              <a:off x="817143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79" name="Freeform: Shape 235">
              <a:extLst>
                <a:ext uri="{FF2B5EF4-FFF2-40B4-BE49-F238E27FC236}">
                  <a16:creationId xmlns:a16="http://schemas.microsoft.com/office/drawing/2014/main" id="{B1119ED8-DFBE-4337-BE39-94133966AD38}"/>
                </a:ext>
              </a:extLst>
            </p:cNvPr>
            <p:cNvSpPr/>
            <p:nvPr/>
          </p:nvSpPr>
          <p:spPr>
            <a:xfrm>
              <a:off x="8190499" y="384585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80" name="Freeform: Shape 236">
              <a:extLst>
                <a:ext uri="{FF2B5EF4-FFF2-40B4-BE49-F238E27FC236}">
                  <a16:creationId xmlns:a16="http://schemas.microsoft.com/office/drawing/2014/main" id="{BC6A4E62-8F5B-40C7-81C8-A666F7360807}"/>
                </a:ext>
              </a:extLst>
            </p:cNvPr>
            <p:cNvSpPr/>
            <p:nvPr/>
          </p:nvSpPr>
          <p:spPr>
            <a:xfrm>
              <a:off x="822859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81" name="Freeform: Shape 237">
              <a:extLst>
                <a:ext uri="{FF2B5EF4-FFF2-40B4-BE49-F238E27FC236}">
                  <a16:creationId xmlns:a16="http://schemas.microsoft.com/office/drawing/2014/main" id="{6ACEB53F-5324-417A-A60E-A2A3D2189CF0}"/>
                </a:ext>
              </a:extLst>
            </p:cNvPr>
            <p:cNvSpPr/>
            <p:nvPr/>
          </p:nvSpPr>
          <p:spPr>
            <a:xfrm>
              <a:off x="824764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82" name="Freeform: Shape 238">
              <a:extLst>
                <a:ext uri="{FF2B5EF4-FFF2-40B4-BE49-F238E27FC236}">
                  <a16:creationId xmlns:a16="http://schemas.microsoft.com/office/drawing/2014/main" id="{B9C511BE-4DD1-4561-8822-407D35211358}"/>
                </a:ext>
              </a:extLst>
            </p:cNvPr>
            <p:cNvSpPr/>
            <p:nvPr/>
          </p:nvSpPr>
          <p:spPr>
            <a:xfrm>
              <a:off x="834289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83" name="Freeform: Shape 239">
              <a:extLst>
                <a:ext uri="{FF2B5EF4-FFF2-40B4-BE49-F238E27FC236}">
                  <a16:creationId xmlns:a16="http://schemas.microsoft.com/office/drawing/2014/main" id="{A0852382-28B1-435D-82A1-E6250CAF1AF2}"/>
                </a:ext>
              </a:extLst>
            </p:cNvPr>
            <p:cNvSpPr/>
            <p:nvPr/>
          </p:nvSpPr>
          <p:spPr>
            <a:xfrm>
              <a:off x="836194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84" name="Freeform: Shape 240">
              <a:extLst>
                <a:ext uri="{FF2B5EF4-FFF2-40B4-BE49-F238E27FC236}">
                  <a16:creationId xmlns:a16="http://schemas.microsoft.com/office/drawing/2014/main" id="{5EEB5389-63BA-4AFF-A443-5C38F16B1C16}"/>
                </a:ext>
              </a:extLst>
            </p:cNvPr>
            <p:cNvSpPr/>
            <p:nvPr/>
          </p:nvSpPr>
          <p:spPr>
            <a:xfrm>
              <a:off x="838099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85" name="Freeform: Shape 241">
              <a:extLst>
                <a:ext uri="{FF2B5EF4-FFF2-40B4-BE49-F238E27FC236}">
                  <a16:creationId xmlns:a16="http://schemas.microsoft.com/office/drawing/2014/main" id="{CAB94C28-69B9-490D-A352-6E82C4CFE421}"/>
                </a:ext>
              </a:extLst>
            </p:cNvPr>
            <p:cNvSpPr/>
            <p:nvPr/>
          </p:nvSpPr>
          <p:spPr>
            <a:xfrm>
              <a:off x="840004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86" name="Freeform: Shape 242">
              <a:extLst>
                <a:ext uri="{FF2B5EF4-FFF2-40B4-BE49-F238E27FC236}">
                  <a16:creationId xmlns:a16="http://schemas.microsoft.com/office/drawing/2014/main" id="{AAAC48DC-DAC6-40E9-9041-09124BDE871E}"/>
                </a:ext>
              </a:extLst>
            </p:cNvPr>
            <p:cNvSpPr/>
            <p:nvPr/>
          </p:nvSpPr>
          <p:spPr>
            <a:xfrm>
              <a:off x="841909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87" name="Freeform: Shape 243">
              <a:extLst>
                <a:ext uri="{FF2B5EF4-FFF2-40B4-BE49-F238E27FC236}">
                  <a16:creationId xmlns:a16="http://schemas.microsoft.com/office/drawing/2014/main" id="{533FE822-B98F-409C-BD08-066ABDBEA0D0}"/>
                </a:ext>
              </a:extLst>
            </p:cNvPr>
            <p:cNvSpPr/>
            <p:nvPr/>
          </p:nvSpPr>
          <p:spPr>
            <a:xfrm>
              <a:off x="843814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88" name="Freeform: Shape 244">
              <a:extLst>
                <a:ext uri="{FF2B5EF4-FFF2-40B4-BE49-F238E27FC236}">
                  <a16:creationId xmlns:a16="http://schemas.microsoft.com/office/drawing/2014/main" id="{5B30FCD7-CEEE-49CE-9BAC-3A2155114099}"/>
                </a:ext>
              </a:extLst>
            </p:cNvPr>
            <p:cNvSpPr/>
            <p:nvPr/>
          </p:nvSpPr>
          <p:spPr>
            <a:xfrm>
              <a:off x="845719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89" name="Freeform: Shape 245">
              <a:extLst>
                <a:ext uri="{FF2B5EF4-FFF2-40B4-BE49-F238E27FC236}">
                  <a16:creationId xmlns:a16="http://schemas.microsoft.com/office/drawing/2014/main" id="{E832A891-E4E7-4439-9614-C169627C1D84}"/>
                </a:ext>
              </a:extLst>
            </p:cNvPr>
            <p:cNvSpPr/>
            <p:nvPr/>
          </p:nvSpPr>
          <p:spPr>
            <a:xfrm>
              <a:off x="849529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90" name="Freeform: Shape 246">
              <a:extLst>
                <a:ext uri="{FF2B5EF4-FFF2-40B4-BE49-F238E27FC236}">
                  <a16:creationId xmlns:a16="http://schemas.microsoft.com/office/drawing/2014/main" id="{BA183B98-E61B-4878-9D0A-5527D096CF0C}"/>
                </a:ext>
              </a:extLst>
            </p:cNvPr>
            <p:cNvSpPr/>
            <p:nvPr/>
          </p:nvSpPr>
          <p:spPr>
            <a:xfrm>
              <a:off x="851434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91" name="Freeform: Shape 247">
              <a:extLst>
                <a:ext uri="{FF2B5EF4-FFF2-40B4-BE49-F238E27FC236}">
                  <a16:creationId xmlns:a16="http://schemas.microsoft.com/office/drawing/2014/main" id="{9AD89ECE-F10A-46D8-9860-961033EEF0DA}"/>
                </a:ext>
              </a:extLst>
            </p:cNvPr>
            <p:cNvSpPr/>
            <p:nvPr/>
          </p:nvSpPr>
          <p:spPr>
            <a:xfrm>
              <a:off x="853339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92" name="Freeform: Shape 248">
              <a:extLst>
                <a:ext uri="{FF2B5EF4-FFF2-40B4-BE49-F238E27FC236}">
                  <a16:creationId xmlns:a16="http://schemas.microsoft.com/office/drawing/2014/main" id="{29ED6B88-1E94-4D56-8E31-9269662222F8}"/>
                </a:ext>
              </a:extLst>
            </p:cNvPr>
            <p:cNvSpPr/>
            <p:nvPr/>
          </p:nvSpPr>
          <p:spPr>
            <a:xfrm>
              <a:off x="855244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93" name="Freeform: Shape 249">
              <a:extLst>
                <a:ext uri="{FF2B5EF4-FFF2-40B4-BE49-F238E27FC236}">
                  <a16:creationId xmlns:a16="http://schemas.microsoft.com/office/drawing/2014/main" id="{FDFC6A33-E8AD-46FA-BA42-D7E9FBCF4E51}"/>
                </a:ext>
              </a:extLst>
            </p:cNvPr>
            <p:cNvSpPr/>
            <p:nvPr/>
          </p:nvSpPr>
          <p:spPr>
            <a:xfrm>
              <a:off x="857149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94" name="Freeform: Shape 250">
              <a:extLst>
                <a:ext uri="{FF2B5EF4-FFF2-40B4-BE49-F238E27FC236}">
                  <a16:creationId xmlns:a16="http://schemas.microsoft.com/office/drawing/2014/main" id="{385A55A8-FCB7-4D56-8A7A-E67BEFA19F88}"/>
                </a:ext>
              </a:extLst>
            </p:cNvPr>
            <p:cNvSpPr/>
            <p:nvPr/>
          </p:nvSpPr>
          <p:spPr>
            <a:xfrm>
              <a:off x="859054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95" name="Freeform: Shape 251">
              <a:extLst>
                <a:ext uri="{FF2B5EF4-FFF2-40B4-BE49-F238E27FC236}">
                  <a16:creationId xmlns:a16="http://schemas.microsoft.com/office/drawing/2014/main" id="{8FE80EBC-CD94-4E8A-9022-CC2D1F632389}"/>
                </a:ext>
              </a:extLst>
            </p:cNvPr>
            <p:cNvSpPr/>
            <p:nvPr/>
          </p:nvSpPr>
          <p:spPr>
            <a:xfrm>
              <a:off x="862864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96" name="Freeform: Shape 252">
              <a:extLst>
                <a:ext uri="{FF2B5EF4-FFF2-40B4-BE49-F238E27FC236}">
                  <a16:creationId xmlns:a16="http://schemas.microsoft.com/office/drawing/2014/main" id="{C3A5DA9B-BB12-4E0B-A9CF-C6BA4DCF696B}"/>
                </a:ext>
              </a:extLst>
            </p:cNvPr>
            <p:cNvSpPr/>
            <p:nvPr/>
          </p:nvSpPr>
          <p:spPr>
            <a:xfrm>
              <a:off x="864769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97" name="Freeform: Shape 253">
              <a:extLst>
                <a:ext uri="{FF2B5EF4-FFF2-40B4-BE49-F238E27FC236}">
                  <a16:creationId xmlns:a16="http://schemas.microsoft.com/office/drawing/2014/main" id="{D17BFCFE-DD53-4373-B99E-2F32FC70315F}"/>
                </a:ext>
              </a:extLst>
            </p:cNvPr>
            <p:cNvSpPr/>
            <p:nvPr/>
          </p:nvSpPr>
          <p:spPr>
            <a:xfrm>
              <a:off x="866674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98" name="Freeform: Shape 254">
              <a:extLst>
                <a:ext uri="{FF2B5EF4-FFF2-40B4-BE49-F238E27FC236}">
                  <a16:creationId xmlns:a16="http://schemas.microsoft.com/office/drawing/2014/main" id="{69AB6032-FA9F-4A41-872F-419A3CE22662}"/>
                </a:ext>
              </a:extLst>
            </p:cNvPr>
            <p:cNvSpPr/>
            <p:nvPr/>
          </p:nvSpPr>
          <p:spPr>
            <a:xfrm>
              <a:off x="868579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799" name="Freeform: Shape 255">
              <a:extLst>
                <a:ext uri="{FF2B5EF4-FFF2-40B4-BE49-F238E27FC236}">
                  <a16:creationId xmlns:a16="http://schemas.microsoft.com/office/drawing/2014/main" id="{49ACF8DE-9AC0-4688-A938-8683B3AB9F88}"/>
                </a:ext>
              </a:extLst>
            </p:cNvPr>
            <p:cNvSpPr/>
            <p:nvPr/>
          </p:nvSpPr>
          <p:spPr>
            <a:xfrm>
              <a:off x="870484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800" name="Freeform: Shape 256">
              <a:extLst>
                <a:ext uri="{FF2B5EF4-FFF2-40B4-BE49-F238E27FC236}">
                  <a16:creationId xmlns:a16="http://schemas.microsoft.com/office/drawing/2014/main" id="{EAA64884-7FA8-4EF9-9E92-054EBB6B4938}"/>
                </a:ext>
              </a:extLst>
            </p:cNvPr>
            <p:cNvSpPr/>
            <p:nvPr/>
          </p:nvSpPr>
          <p:spPr>
            <a:xfrm>
              <a:off x="878104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801" name="Freeform: Shape 257">
              <a:extLst>
                <a:ext uri="{FF2B5EF4-FFF2-40B4-BE49-F238E27FC236}">
                  <a16:creationId xmlns:a16="http://schemas.microsoft.com/office/drawing/2014/main" id="{547D2D67-EB5B-40F3-AF78-DEC387968597}"/>
                </a:ext>
              </a:extLst>
            </p:cNvPr>
            <p:cNvSpPr/>
            <p:nvPr/>
          </p:nvSpPr>
          <p:spPr>
            <a:xfrm>
              <a:off x="880009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802" name="Freeform: Shape 258">
              <a:extLst>
                <a:ext uri="{FF2B5EF4-FFF2-40B4-BE49-F238E27FC236}">
                  <a16:creationId xmlns:a16="http://schemas.microsoft.com/office/drawing/2014/main" id="{1AC0801D-3C45-4C39-8D33-1BC04DB0A02C}"/>
                </a:ext>
              </a:extLst>
            </p:cNvPr>
            <p:cNvSpPr/>
            <p:nvPr/>
          </p:nvSpPr>
          <p:spPr>
            <a:xfrm>
              <a:off x="883819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803" name="Freeform: Shape 259">
              <a:extLst>
                <a:ext uri="{FF2B5EF4-FFF2-40B4-BE49-F238E27FC236}">
                  <a16:creationId xmlns:a16="http://schemas.microsoft.com/office/drawing/2014/main" id="{DC5C20DD-BAD6-4254-98A1-EC1E5FC05E55}"/>
                </a:ext>
              </a:extLst>
            </p:cNvPr>
            <p:cNvSpPr/>
            <p:nvPr/>
          </p:nvSpPr>
          <p:spPr>
            <a:xfrm>
              <a:off x="885724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804" name="Freeform: Shape 260">
              <a:extLst>
                <a:ext uri="{FF2B5EF4-FFF2-40B4-BE49-F238E27FC236}">
                  <a16:creationId xmlns:a16="http://schemas.microsoft.com/office/drawing/2014/main" id="{9ABF81F2-FB42-4840-BA44-767F59AA468B}"/>
                </a:ext>
              </a:extLst>
            </p:cNvPr>
            <p:cNvSpPr/>
            <p:nvPr/>
          </p:nvSpPr>
          <p:spPr>
            <a:xfrm>
              <a:off x="887629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805" name="Freeform: Shape 261">
              <a:extLst>
                <a:ext uri="{FF2B5EF4-FFF2-40B4-BE49-F238E27FC236}">
                  <a16:creationId xmlns:a16="http://schemas.microsoft.com/office/drawing/2014/main" id="{DA698E64-6FDC-4A0E-930E-91D87D607C93}"/>
                </a:ext>
              </a:extLst>
            </p:cNvPr>
            <p:cNvSpPr/>
            <p:nvPr/>
          </p:nvSpPr>
          <p:spPr>
            <a:xfrm>
              <a:off x="889534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sp>
          <p:nvSpPr>
            <p:cNvPr id="806" name="Freeform: Shape 262">
              <a:extLst>
                <a:ext uri="{FF2B5EF4-FFF2-40B4-BE49-F238E27FC236}">
                  <a16:creationId xmlns:a16="http://schemas.microsoft.com/office/drawing/2014/main" id="{2E8CF0CD-8951-4DD5-A94B-9178B9345771}"/>
                </a:ext>
              </a:extLst>
            </p:cNvPr>
            <p:cNvSpPr/>
            <p:nvPr/>
          </p:nvSpPr>
          <p:spPr>
            <a:xfrm>
              <a:off x="8952499" y="390300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4"/>
              </a:solidFill>
              <a:prstDash val="solid"/>
              <a:miter/>
            </a:ln>
          </p:spPr>
          <p:txBody>
            <a:bodyPr rtlCol="0" anchor="ctr"/>
            <a:lstStyle/>
            <a:p>
              <a:endParaRPr lang="en-GB"/>
            </a:p>
          </p:txBody>
        </p:sp>
      </p:grpSp>
      <p:grpSp>
        <p:nvGrpSpPr>
          <p:cNvPr id="807" name="Group 806">
            <a:extLst>
              <a:ext uri="{FF2B5EF4-FFF2-40B4-BE49-F238E27FC236}">
                <a16:creationId xmlns:a16="http://schemas.microsoft.com/office/drawing/2014/main" id="{78ACFACB-339F-4F02-ACE6-AE7B10E367E7}"/>
              </a:ext>
            </a:extLst>
          </p:cNvPr>
          <p:cNvGrpSpPr/>
          <p:nvPr/>
        </p:nvGrpSpPr>
        <p:grpSpPr>
          <a:xfrm>
            <a:off x="1000116" y="2334742"/>
            <a:ext cx="4482052" cy="1047692"/>
            <a:chOff x="3305175" y="2771774"/>
            <a:chExt cx="5588669" cy="1317955"/>
          </a:xfrm>
        </p:grpSpPr>
        <p:sp>
          <p:nvSpPr>
            <p:cNvPr id="808" name="Freeform: Shape 267">
              <a:extLst>
                <a:ext uri="{FF2B5EF4-FFF2-40B4-BE49-F238E27FC236}">
                  <a16:creationId xmlns:a16="http://schemas.microsoft.com/office/drawing/2014/main" id="{B2BB60B2-CBFB-485E-B518-EFADFA56F60C}"/>
                </a:ext>
              </a:extLst>
            </p:cNvPr>
            <p:cNvSpPr/>
            <p:nvPr/>
          </p:nvSpPr>
          <p:spPr>
            <a:xfrm>
              <a:off x="3305175" y="2771774"/>
              <a:ext cx="5579144" cy="1274987"/>
            </a:xfrm>
            <a:custGeom>
              <a:avLst/>
              <a:gdLst>
                <a:gd name="connsiteX0" fmla="*/ 5579145 w 5579144"/>
                <a:gd name="connsiteY0" fmla="*/ 1274988 h 1274987"/>
                <a:gd name="connsiteX1" fmla="*/ 4173474 w 5579144"/>
                <a:gd name="connsiteY1" fmla="*/ 1274988 h 1274987"/>
                <a:gd name="connsiteX2" fmla="*/ 4173474 w 5579144"/>
                <a:gd name="connsiteY2" fmla="*/ 1245937 h 1274987"/>
                <a:gd name="connsiteX3" fmla="*/ 3929510 w 5579144"/>
                <a:gd name="connsiteY3" fmla="*/ 1245937 h 1274987"/>
                <a:gd name="connsiteX4" fmla="*/ 3929510 w 5579144"/>
                <a:gd name="connsiteY4" fmla="*/ 1208189 h 1274987"/>
                <a:gd name="connsiteX5" fmla="*/ 3769776 w 5579144"/>
                <a:gd name="connsiteY5" fmla="*/ 1208189 h 1274987"/>
                <a:gd name="connsiteX6" fmla="*/ 3769776 w 5579144"/>
                <a:gd name="connsiteY6" fmla="*/ 1190758 h 1274987"/>
                <a:gd name="connsiteX7" fmla="*/ 3412541 w 5579144"/>
                <a:gd name="connsiteY7" fmla="*/ 1190758 h 1274987"/>
                <a:gd name="connsiteX8" fmla="*/ 3412541 w 5579144"/>
                <a:gd name="connsiteY8" fmla="*/ 1170432 h 1274987"/>
                <a:gd name="connsiteX9" fmla="*/ 3316700 w 5579144"/>
                <a:gd name="connsiteY9" fmla="*/ 1170432 h 1274987"/>
                <a:gd name="connsiteX10" fmla="*/ 3316700 w 5579144"/>
                <a:gd name="connsiteY10" fmla="*/ 1153001 h 1274987"/>
                <a:gd name="connsiteX11" fmla="*/ 3087262 w 5579144"/>
                <a:gd name="connsiteY11" fmla="*/ 1153001 h 1274987"/>
                <a:gd name="connsiteX12" fmla="*/ 3087262 w 5579144"/>
                <a:gd name="connsiteY12" fmla="*/ 1135580 h 1274987"/>
                <a:gd name="connsiteX13" fmla="*/ 3049505 w 5579144"/>
                <a:gd name="connsiteY13" fmla="*/ 1135580 h 1274987"/>
                <a:gd name="connsiteX14" fmla="*/ 3049505 w 5579144"/>
                <a:gd name="connsiteY14" fmla="*/ 1109443 h 1274987"/>
                <a:gd name="connsiteX15" fmla="*/ 3014653 w 5579144"/>
                <a:gd name="connsiteY15" fmla="*/ 1109443 h 1274987"/>
                <a:gd name="connsiteX16" fmla="*/ 3014653 w 5579144"/>
                <a:gd name="connsiteY16" fmla="*/ 1092013 h 1274987"/>
                <a:gd name="connsiteX17" fmla="*/ 2976906 w 5579144"/>
                <a:gd name="connsiteY17" fmla="*/ 1092013 h 1274987"/>
                <a:gd name="connsiteX18" fmla="*/ 2976906 w 5579144"/>
                <a:gd name="connsiteY18" fmla="*/ 1068781 h 1274987"/>
                <a:gd name="connsiteX19" fmla="*/ 2747458 w 5579144"/>
                <a:gd name="connsiteY19" fmla="*/ 1068781 h 1274987"/>
                <a:gd name="connsiteX20" fmla="*/ 2747458 w 5579144"/>
                <a:gd name="connsiteY20" fmla="*/ 1051350 h 1274987"/>
                <a:gd name="connsiteX21" fmla="*/ 2730037 w 5579144"/>
                <a:gd name="connsiteY21" fmla="*/ 1051350 h 1274987"/>
                <a:gd name="connsiteX22" fmla="*/ 2730037 w 5579144"/>
                <a:gd name="connsiteY22" fmla="*/ 1033929 h 1274987"/>
                <a:gd name="connsiteX23" fmla="*/ 2634196 w 5579144"/>
                <a:gd name="connsiteY23" fmla="*/ 1033929 h 1274987"/>
                <a:gd name="connsiteX24" fmla="*/ 2634196 w 5579144"/>
                <a:gd name="connsiteY24" fmla="*/ 1019404 h 1274987"/>
                <a:gd name="connsiteX25" fmla="*/ 2619670 w 5579144"/>
                <a:gd name="connsiteY25" fmla="*/ 1019404 h 1274987"/>
                <a:gd name="connsiteX26" fmla="*/ 2619670 w 5579144"/>
                <a:gd name="connsiteY26" fmla="*/ 1004888 h 1274987"/>
                <a:gd name="connsiteX27" fmla="*/ 2518020 w 5579144"/>
                <a:gd name="connsiteY27" fmla="*/ 1004888 h 1274987"/>
                <a:gd name="connsiteX28" fmla="*/ 2518020 w 5579144"/>
                <a:gd name="connsiteY28" fmla="*/ 993267 h 1274987"/>
                <a:gd name="connsiteX29" fmla="*/ 2369906 w 5579144"/>
                <a:gd name="connsiteY29" fmla="*/ 993267 h 1274987"/>
                <a:gd name="connsiteX30" fmla="*/ 2369906 w 5579144"/>
                <a:gd name="connsiteY30" fmla="*/ 978741 h 1274987"/>
                <a:gd name="connsiteX31" fmla="*/ 2262445 w 5579144"/>
                <a:gd name="connsiteY31" fmla="*/ 978741 h 1274987"/>
                <a:gd name="connsiteX32" fmla="*/ 2262445 w 5579144"/>
                <a:gd name="connsiteY32" fmla="*/ 946799 h 1274987"/>
                <a:gd name="connsiteX33" fmla="*/ 2108521 w 5579144"/>
                <a:gd name="connsiteY33" fmla="*/ 946799 h 1274987"/>
                <a:gd name="connsiteX34" fmla="*/ 2108521 w 5579144"/>
                <a:gd name="connsiteY34" fmla="*/ 911947 h 1274987"/>
                <a:gd name="connsiteX35" fmla="*/ 2047523 w 5579144"/>
                <a:gd name="connsiteY35" fmla="*/ 911947 h 1274987"/>
                <a:gd name="connsiteX36" fmla="*/ 2047523 w 5579144"/>
                <a:gd name="connsiteY36" fmla="*/ 894521 h 1274987"/>
                <a:gd name="connsiteX37" fmla="*/ 2030101 w 5579144"/>
                <a:gd name="connsiteY37" fmla="*/ 894521 h 1274987"/>
                <a:gd name="connsiteX38" fmla="*/ 2030101 w 5579144"/>
                <a:gd name="connsiteY38" fmla="*/ 888713 h 1274987"/>
                <a:gd name="connsiteX39" fmla="*/ 1983629 w 5579144"/>
                <a:gd name="connsiteY39" fmla="*/ 888713 h 1274987"/>
                <a:gd name="connsiteX40" fmla="*/ 1983629 w 5579144"/>
                <a:gd name="connsiteY40" fmla="*/ 877095 h 1274987"/>
                <a:gd name="connsiteX41" fmla="*/ 1867462 w 5579144"/>
                <a:gd name="connsiteY41" fmla="*/ 877095 h 1274987"/>
                <a:gd name="connsiteX42" fmla="*/ 1867462 w 5579144"/>
                <a:gd name="connsiteY42" fmla="*/ 865479 h 1274987"/>
                <a:gd name="connsiteX43" fmla="*/ 1809379 w 5579144"/>
                <a:gd name="connsiteY43" fmla="*/ 865479 h 1274987"/>
                <a:gd name="connsiteX44" fmla="*/ 1809379 w 5579144"/>
                <a:gd name="connsiteY44" fmla="*/ 821914 h 1274987"/>
                <a:gd name="connsiteX45" fmla="*/ 1777432 w 5579144"/>
                <a:gd name="connsiteY45" fmla="*/ 821914 h 1274987"/>
                <a:gd name="connsiteX46" fmla="*/ 1777432 w 5579144"/>
                <a:gd name="connsiteY46" fmla="*/ 807392 h 1274987"/>
                <a:gd name="connsiteX47" fmla="*/ 1719339 w 5579144"/>
                <a:gd name="connsiteY47" fmla="*/ 807392 h 1274987"/>
                <a:gd name="connsiteX48" fmla="*/ 1719339 w 5579144"/>
                <a:gd name="connsiteY48" fmla="*/ 792871 h 1274987"/>
                <a:gd name="connsiteX49" fmla="*/ 1638024 w 5579144"/>
                <a:gd name="connsiteY49" fmla="*/ 792871 h 1274987"/>
                <a:gd name="connsiteX50" fmla="*/ 1638024 w 5579144"/>
                <a:gd name="connsiteY50" fmla="*/ 760924 h 1274987"/>
                <a:gd name="connsiteX51" fmla="*/ 1591551 w 5579144"/>
                <a:gd name="connsiteY51" fmla="*/ 760924 h 1274987"/>
                <a:gd name="connsiteX52" fmla="*/ 1591551 w 5579144"/>
                <a:gd name="connsiteY52" fmla="*/ 731881 h 1274987"/>
                <a:gd name="connsiteX53" fmla="*/ 1533468 w 5579144"/>
                <a:gd name="connsiteY53" fmla="*/ 731881 h 1274987"/>
                <a:gd name="connsiteX54" fmla="*/ 1533468 w 5579144"/>
                <a:gd name="connsiteY54" fmla="*/ 717360 h 1274987"/>
                <a:gd name="connsiteX55" fmla="*/ 1486995 w 5579144"/>
                <a:gd name="connsiteY55" fmla="*/ 717360 h 1274987"/>
                <a:gd name="connsiteX56" fmla="*/ 1486995 w 5579144"/>
                <a:gd name="connsiteY56" fmla="*/ 691221 h 1274987"/>
                <a:gd name="connsiteX57" fmla="*/ 1379544 w 5579144"/>
                <a:gd name="connsiteY57" fmla="*/ 691221 h 1274987"/>
                <a:gd name="connsiteX58" fmla="*/ 1379544 w 5579144"/>
                <a:gd name="connsiteY58" fmla="*/ 673795 h 1274987"/>
                <a:gd name="connsiteX59" fmla="*/ 1344692 w 5579144"/>
                <a:gd name="connsiteY59" fmla="*/ 673795 h 1274987"/>
                <a:gd name="connsiteX60" fmla="*/ 1344692 w 5579144"/>
                <a:gd name="connsiteY60" fmla="*/ 659274 h 1274987"/>
                <a:gd name="connsiteX61" fmla="*/ 1272083 w 5579144"/>
                <a:gd name="connsiteY61" fmla="*/ 659274 h 1274987"/>
                <a:gd name="connsiteX62" fmla="*/ 1272083 w 5579144"/>
                <a:gd name="connsiteY62" fmla="*/ 615709 h 1274987"/>
                <a:gd name="connsiteX63" fmla="*/ 1219800 w 5579144"/>
                <a:gd name="connsiteY63" fmla="*/ 615709 h 1274987"/>
                <a:gd name="connsiteX64" fmla="*/ 1219800 w 5579144"/>
                <a:gd name="connsiteY64" fmla="*/ 577953 h 1274987"/>
                <a:gd name="connsiteX65" fmla="*/ 1118149 w 5579144"/>
                <a:gd name="connsiteY65" fmla="*/ 577953 h 1274987"/>
                <a:gd name="connsiteX66" fmla="*/ 1118149 w 5579144"/>
                <a:gd name="connsiteY66" fmla="*/ 554720 h 1274987"/>
                <a:gd name="connsiteX67" fmla="*/ 1068781 w 5579144"/>
                <a:gd name="connsiteY67" fmla="*/ 554720 h 1274987"/>
                <a:gd name="connsiteX68" fmla="*/ 1068781 w 5579144"/>
                <a:gd name="connsiteY68" fmla="*/ 522772 h 1274987"/>
                <a:gd name="connsiteX69" fmla="*/ 1048455 w 5579144"/>
                <a:gd name="connsiteY69" fmla="*/ 522772 h 1274987"/>
                <a:gd name="connsiteX70" fmla="*/ 1048455 w 5579144"/>
                <a:gd name="connsiteY70" fmla="*/ 476303 h 1274987"/>
                <a:gd name="connsiteX71" fmla="*/ 1013603 w 5579144"/>
                <a:gd name="connsiteY71" fmla="*/ 476303 h 1274987"/>
                <a:gd name="connsiteX72" fmla="*/ 1013603 w 5579144"/>
                <a:gd name="connsiteY72" fmla="*/ 450165 h 1274987"/>
                <a:gd name="connsiteX73" fmla="*/ 978751 w 5579144"/>
                <a:gd name="connsiteY73" fmla="*/ 450165 h 1274987"/>
                <a:gd name="connsiteX74" fmla="*/ 978751 w 5579144"/>
                <a:gd name="connsiteY74" fmla="*/ 424026 h 1274987"/>
                <a:gd name="connsiteX75" fmla="*/ 923565 w 5579144"/>
                <a:gd name="connsiteY75" fmla="*/ 424026 h 1274987"/>
                <a:gd name="connsiteX76" fmla="*/ 923565 w 5579144"/>
                <a:gd name="connsiteY76" fmla="*/ 415313 h 1274987"/>
                <a:gd name="connsiteX77" fmla="*/ 900331 w 5579144"/>
                <a:gd name="connsiteY77" fmla="*/ 415313 h 1274987"/>
                <a:gd name="connsiteX78" fmla="*/ 900331 w 5579144"/>
                <a:gd name="connsiteY78" fmla="*/ 386270 h 1274987"/>
                <a:gd name="connsiteX79" fmla="*/ 862575 w 5579144"/>
                <a:gd name="connsiteY79" fmla="*/ 386270 h 1274987"/>
                <a:gd name="connsiteX80" fmla="*/ 862575 w 5579144"/>
                <a:gd name="connsiteY80" fmla="*/ 325280 h 1274987"/>
                <a:gd name="connsiteX81" fmla="*/ 830628 w 5579144"/>
                <a:gd name="connsiteY81" fmla="*/ 325280 h 1274987"/>
                <a:gd name="connsiteX82" fmla="*/ 830628 w 5579144"/>
                <a:gd name="connsiteY82" fmla="*/ 307854 h 1274987"/>
                <a:gd name="connsiteX83" fmla="*/ 816107 w 5579144"/>
                <a:gd name="connsiteY83" fmla="*/ 307854 h 1274987"/>
                <a:gd name="connsiteX84" fmla="*/ 816107 w 5579144"/>
                <a:gd name="connsiteY84" fmla="*/ 273003 h 1274987"/>
                <a:gd name="connsiteX85" fmla="*/ 749308 w 5579144"/>
                <a:gd name="connsiteY85" fmla="*/ 273003 h 1274987"/>
                <a:gd name="connsiteX86" fmla="*/ 749308 w 5579144"/>
                <a:gd name="connsiteY86" fmla="*/ 249768 h 1274987"/>
                <a:gd name="connsiteX87" fmla="*/ 685413 w 5579144"/>
                <a:gd name="connsiteY87" fmla="*/ 249768 h 1274987"/>
                <a:gd name="connsiteX88" fmla="*/ 685413 w 5579144"/>
                <a:gd name="connsiteY88" fmla="*/ 238151 h 1274987"/>
                <a:gd name="connsiteX89" fmla="*/ 606998 w 5579144"/>
                <a:gd name="connsiteY89" fmla="*/ 238151 h 1274987"/>
                <a:gd name="connsiteX90" fmla="*/ 606998 w 5579144"/>
                <a:gd name="connsiteY90" fmla="*/ 197491 h 1274987"/>
                <a:gd name="connsiteX91" fmla="*/ 566337 w 5579144"/>
                <a:gd name="connsiteY91" fmla="*/ 197491 h 1274987"/>
                <a:gd name="connsiteX92" fmla="*/ 566337 w 5579144"/>
                <a:gd name="connsiteY92" fmla="*/ 165544 h 1274987"/>
                <a:gd name="connsiteX93" fmla="*/ 490826 w 5579144"/>
                <a:gd name="connsiteY93" fmla="*/ 165544 h 1274987"/>
                <a:gd name="connsiteX94" fmla="*/ 490826 w 5579144"/>
                <a:gd name="connsiteY94" fmla="*/ 130693 h 1274987"/>
                <a:gd name="connsiteX95" fmla="*/ 453070 w 5579144"/>
                <a:gd name="connsiteY95" fmla="*/ 130693 h 1274987"/>
                <a:gd name="connsiteX96" fmla="*/ 453070 w 5579144"/>
                <a:gd name="connsiteY96" fmla="*/ 98745 h 1274987"/>
                <a:gd name="connsiteX97" fmla="*/ 394984 w 5579144"/>
                <a:gd name="connsiteY97" fmla="*/ 98745 h 1274987"/>
                <a:gd name="connsiteX98" fmla="*/ 394984 w 5579144"/>
                <a:gd name="connsiteY98" fmla="*/ 78415 h 1274987"/>
                <a:gd name="connsiteX99" fmla="*/ 351419 w 5579144"/>
                <a:gd name="connsiteY99" fmla="*/ 78415 h 1274987"/>
                <a:gd name="connsiteX100" fmla="*/ 351419 w 5579144"/>
                <a:gd name="connsiteY100" fmla="*/ 58085 h 1274987"/>
                <a:gd name="connsiteX101" fmla="*/ 302046 w 5579144"/>
                <a:gd name="connsiteY101" fmla="*/ 58085 h 1274987"/>
                <a:gd name="connsiteX102" fmla="*/ 302046 w 5579144"/>
                <a:gd name="connsiteY102" fmla="*/ 60990 h 1274987"/>
                <a:gd name="connsiteX103" fmla="*/ 249769 w 5579144"/>
                <a:gd name="connsiteY103" fmla="*/ 60990 h 1274987"/>
                <a:gd name="connsiteX104" fmla="*/ 249769 w 5579144"/>
                <a:gd name="connsiteY104" fmla="*/ 49373 h 1274987"/>
                <a:gd name="connsiteX105" fmla="*/ 226535 w 5579144"/>
                <a:gd name="connsiteY105" fmla="*/ 49373 h 1274987"/>
                <a:gd name="connsiteX106" fmla="*/ 226535 w 5579144"/>
                <a:gd name="connsiteY106" fmla="*/ 26139 h 1274987"/>
                <a:gd name="connsiteX107" fmla="*/ 156832 w 5579144"/>
                <a:gd name="connsiteY107" fmla="*/ 26139 h 1274987"/>
                <a:gd name="connsiteX108" fmla="*/ 156832 w 5579144"/>
                <a:gd name="connsiteY108" fmla="*/ 31947 h 1274987"/>
                <a:gd name="connsiteX109" fmla="*/ 110363 w 5579144"/>
                <a:gd name="connsiteY109" fmla="*/ 31947 h 1274987"/>
                <a:gd name="connsiteX110" fmla="*/ 110363 w 5579144"/>
                <a:gd name="connsiteY110" fmla="*/ 0 h 1274987"/>
                <a:gd name="connsiteX111" fmla="*/ 0 w 5579144"/>
                <a:gd name="connsiteY111" fmla="*/ 0 h 127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579144" h="1274987">
                  <a:moveTo>
                    <a:pt x="5579145" y="1274988"/>
                  </a:moveTo>
                  <a:lnTo>
                    <a:pt x="4173474" y="1274988"/>
                  </a:lnTo>
                  <a:lnTo>
                    <a:pt x="4173474" y="1245937"/>
                  </a:lnTo>
                  <a:lnTo>
                    <a:pt x="3929510" y="1245937"/>
                  </a:lnTo>
                  <a:lnTo>
                    <a:pt x="3929510" y="1208189"/>
                  </a:lnTo>
                  <a:lnTo>
                    <a:pt x="3769776" y="1208189"/>
                  </a:lnTo>
                  <a:lnTo>
                    <a:pt x="3769776" y="1190758"/>
                  </a:lnTo>
                  <a:lnTo>
                    <a:pt x="3412541" y="1190758"/>
                  </a:lnTo>
                  <a:lnTo>
                    <a:pt x="3412541" y="1170432"/>
                  </a:lnTo>
                  <a:lnTo>
                    <a:pt x="3316700" y="1170432"/>
                  </a:lnTo>
                  <a:lnTo>
                    <a:pt x="3316700" y="1153001"/>
                  </a:lnTo>
                  <a:lnTo>
                    <a:pt x="3087262" y="1153001"/>
                  </a:lnTo>
                  <a:lnTo>
                    <a:pt x="3087262" y="1135580"/>
                  </a:lnTo>
                  <a:lnTo>
                    <a:pt x="3049505" y="1135580"/>
                  </a:lnTo>
                  <a:lnTo>
                    <a:pt x="3049505" y="1109443"/>
                  </a:lnTo>
                  <a:lnTo>
                    <a:pt x="3014653" y="1109443"/>
                  </a:lnTo>
                  <a:lnTo>
                    <a:pt x="3014653" y="1092013"/>
                  </a:lnTo>
                  <a:lnTo>
                    <a:pt x="2976906" y="1092013"/>
                  </a:lnTo>
                  <a:lnTo>
                    <a:pt x="2976906" y="1068781"/>
                  </a:lnTo>
                  <a:lnTo>
                    <a:pt x="2747458" y="1068781"/>
                  </a:lnTo>
                  <a:lnTo>
                    <a:pt x="2747458" y="1051350"/>
                  </a:lnTo>
                  <a:lnTo>
                    <a:pt x="2730037" y="1051350"/>
                  </a:lnTo>
                  <a:lnTo>
                    <a:pt x="2730037" y="1033929"/>
                  </a:lnTo>
                  <a:lnTo>
                    <a:pt x="2634196" y="1033929"/>
                  </a:lnTo>
                  <a:lnTo>
                    <a:pt x="2634196" y="1019404"/>
                  </a:lnTo>
                  <a:lnTo>
                    <a:pt x="2619670" y="1019404"/>
                  </a:lnTo>
                  <a:lnTo>
                    <a:pt x="2619670" y="1004888"/>
                  </a:lnTo>
                  <a:lnTo>
                    <a:pt x="2518020" y="1004888"/>
                  </a:lnTo>
                  <a:lnTo>
                    <a:pt x="2518020" y="993267"/>
                  </a:lnTo>
                  <a:lnTo>
                    <a:pt x="2369906" y="993267"/>
                  </a:lnTo>
                  <a:lnTo>
                    <a:pt x="2369906" y="978741"/>
                  </a:lnTo>
                  <a:lnTo>
                    <a:pt x="2262445" y="978741"/>
                  </a:lnTo>
                  <a:lnTo>
                    <a:pt x="2262445" y="946799"/>
                  </a:lnTo>
                  <a:lnTo>
                    <a:pt x="2108521" y="946799"/>
                  </a:lnTo>
                  <a:lnTo>
                    <a:pt x="2108521" y="911947"/>
                  </a:lnTo>
                  <a:lnTo>
                    <a:pt x="2047523" y="911947"/>
                  </a:lnTo>
                  <a:lnTo>
                    <a:pt x="2047523" y="894521"/>
                  </a:lnTo>
                  <a:lnTo>
                    <a:pt x="2030101" y="894521"/>
                  </a:lnTo>
                  <a:lnTo>
                    <a:pt x="2030101" y="888713"/>
                  </a:lnTo>
                  <a:lnTo>
                    <a:pt x="1983629" y="888713"/>
                  </a:lnTo>
                  <a:lnTo>
                    <a:pt x="1983629" y="877095"/>
                  </a:lnTo>
                  <a:lnTo>
                    <a:pt x="1867462" y="877095"/>
                  </a:lnTo>
                  <a:lnTo>
                    <a:pt x="1867462" y="865479"/>
                  </a:lnTo>
                  <a:lnTo>
                    <a:pt x="1809379" y="865479"/>
                  </a:lnTo>
                  <a:lnTo>
                    <a:pt x="1809379" y="821914"/>
                  </a:lnTo>
                  <a:lnTo>
                    <a:pt x="1777432" y="821914"/>
                  </a:lnTo>
                  <a:lnTo>
                    <a:pt x="1777432" y="807392"/>
                  </a:lnTo>
                  <a:lnTo>
                    <a:pt x="1719339" y="807392"/>
                  </a:lnTo>
                  <a:lnTo>
                    <a:pt x="1719339" y="792871"/>
                  </a:lnTo>
                  <a:lnTo>
                    <a:pt x="1638024" y="792871"/>
                  </a:lnTo>
                  <a:lnTo>
                    <a:pt x="1638024" y="760924"/>
                  </a:lnTo>
                  <a:lnTo>
                    <a:pt x="1591551" y="760924"/>
                  </a:lnTo>
                  <a:lnTo>
                    <a:pt x="1591551" y="731881"/>
                  </a:lnTo>
                  <a:lnTo>
                    <a:pt x="1533468" y="731881"/>
                  </a:lnTo>
                  <a:lnTo>
                    <a:pt x="1533468" y="717360"/>
                  </a:lnTo>
                  <a:lnTo>
                    <a:pt x="1486995" y="717360"/>
                  </a:lnTo>
                  <a:lnTo>
                    <a:pt x="1486995" y="691221"/>
                  </a:lnTo>
                  <a:lnTo>
                    <a:pt x="1379544" y="691221"/>
                  </a:lnTo>
                  <a:lnTo>
                    <a:pt x="1379544" y="673795"/>
                  </a:lnTo>
                  <a:lnTo>
                    <a:pt x="1344692" y="673795"/>
                  </a:lnTo>
                  <a:lnTo>
                    <a:pt x="1344692" y="659274"/>
                  </a:lnTo>
                  <a:lnTo>
                    <a:pt x="1272083" y="659274"/>
                  </a:lnTo>
                  <a:lnTo>
                    <a:pt x="1272083" y="615709"/>
                  </a:lnTo>
                  <a:lnTo>
                    <a:pt x="1219800" y="615709"/>
                  </a:lnTo>
                  <a:lnTo>
                    <a:pt x="1219800" y="577953"/>
                  </a:lnTo>
                  <a:lnTo>
                    <a:pt x="1118149" y="577953"/>
                  </a:lnTo>
                  <a:lnTo>
                    <a:pt x="1118149" y="554720"/>
                  </a:lnTo>
                  <a:lnTo>
                    <a:pt x="1068781" y="554720"/>
                  </a:lnTo>
                  <a:lnTo>
                    <a:pt x="1068781" y="522772"/>
                  </a:lnTo>
                  <a:lnTo>
                    <a:pt x="1048455" y="522772"/>
                  </a:lnTo>
                  <a:lnTo>
                    <a:pt x="1048455" y="476303"/>
                  </a:lnTo>
                  <a:lnTo>
                    <a:pt x="1013603" y="476303"/>
                  </a:lnTo>
                  <a:lnTo>
                    <a:pt x="1013603" y="450165"/>
                  </a:lnTo>
                  <a:lnTo>
                    <a:pt x="978751" y="450165"/>
                  </a:lnTo>
                  <a:lnTo>
                    <a:pt x="978751" y="424026"/>
                  </a:lnTo>
                  <a:lnTo>
                    <a:pt x="923565" y="424026"/>
                  </a:lnTo>
                  <a:lnTo>
                    <a:pt x="923565" y="415313"/>
                  </a:lnTo>
                  <a:lnTo>
                    <a:pt x="900331" y="415313"/>
                  </a:lnTo>
                  <a:lnTo>
                    <a:pt x="900331" y="386270"/>
                  </a:lnTo>
                  <a:lnTo>
                    <a:pt x="862575" y="386270"/>
                  </a:lnTo>
                  <a:lnTo>
                    <a:pt x="862575" y="325280"/>
                  </a:lnTo>
                  <a:lnTo>
                    <a:pt x="830628" y="325280"/>
                  </a:lnTo>
                  <a:lnTo>
                    <a:pt x="830628" y="307854"/>
                  </a:lnTo>
                  <a:lnTo>
                    <a:pt x="816107" y="307854"/>
                  </a:lnTo>
                  <a:lnTo>
                    <a:pt x="816107" y="273003"/>
                  </a:lnTo>
                  <a:lnTo>
                    <a:pt x="749308" y="273003"/>
                  </a:lnTo>
                  <a:lnTo>
                    <a:pt x="749308" y="249768"/>
                  </a:lnTo>
                  <a:lnTo>
                    <a:pt x="685413" y="249768"/>
                  </a:lnTo>
                  <a:lnTo>
                    <a:pt x="685413" y="238151"/>
                  </a:lnTo>
                  <a:lnTo>
                    <a:pt x="606998" y="238151"/>
                  </a:lnTo>
                  <a:lnTo>
                    <a:pt x="606998" y="197491"/>
                  </a:lnTo>
                  <a:lnTo>
                    <a:pt x="566337" y="197491"/>
                  </a:lnTo>
                  <a:lnTo>
                    <a:pt x="566337" y="165544"/>
                  </a:lnTo>
                  <a:lnTo>
                    <a:pt x="490826" y="165544"/>
                  </a:lnTo>
                  <a:lnTo>
                    <a:pt x="490826" y="130693"/>
                  </a:lnTo>
                  <a:lnTo>
                    <a:pt x="453070" y="130693"/>
                  </a:lnTo>
                  <a:lnTo>
                    <a:pt x="453070" y="98745"/>
                  </a:lnTo>
                  <a:lnTo>
                    <a:pt x="394984" y="98745"/>
                  </a:lnTo>
                  <a:lnTo>
                    <a:pt x="394984" y="78415"/>
                  </a:lnTo>
                  <a:lnTo>
                    <a:pt x="351419" y="78415"/>
                  </a:lnTo>
                  <a:lnTo>
                    <a:pt x="351419" y="58085"/>
                  </a:lnTo>
                  <a:lnTo>
                    <a:pt x="302046" y="58085"/>
                  </a:lnTo>
                  <a:lnTo>
                    <a:pt x="302046" y="60990"/>
                  </a:lnTo>
                  <a:lnTo>
                    <a:pt x="249769" y="60990"/>
                  </a:lnTo>
                  <a:lnTo>
                    <a:pt x="249769" y="49373"/>
                  </a:lnTo>
                  <a:lnTo>
                    <a:pt x="226535" y="49373"/>
                  </a:lnTo>
                  <a:lnTo>
                    <a:pt x="226535" y="26139"/>
                  </a:lnTo>
                  <a:lnTo>
                    <a:pt x="156832" y="26139"/>
                  </a:lnTo>
                  <a:lnTo>
                    <a:pt x="156832" y="31947"/>
                  </a:lnTo>
                  <a:lnTo>
                    <a:pt x="110363" y="31947"/>
                  </a:lnTo>
                  <a:lnTo>
                    <a:pt x="110363" y="0"/>
                  </a:lnTo>
                  <a:lnTo>
                    <a:pt x="0" y="0"/>
                  </a:lnTo>
                </a:path>
              </a:pathLst>
            </a:custGeom>
            <a:noFill/>
            <a:ln w="25400" cap="flat">
              <a:solidFill>
                <a:schemeClr val="accent3"/>
              </a:solidFill>
              <a:prstDash val="solid"/>
              <a:miter/>
            </a:ln>
          </p:spPr>
          <p:txBody>
            <a:bodyPr rtlCol="0" anchor="ctr"/>
            <a:lstStyle/>
            <a:p>
              <a:endParaRPr lang="en-GB"/>
            </a:p>
          </p:txBody>
        </p:sp>
        <p:sp>
          <p:nvSpPr>
            <p:cNvPr id="809" name="Freeform: Shape 268">
              <a:extLst>
                <a:ext uri="{FF2B5EF4-FFF2-40B4-BE49-F238E27FC236}">
                  <a16:creationId xmlns:a16="http://schemas.microsoft.com/office/drawing/2014/main" id="{42128CB5-C780-45AF-ABF7-871EDAC4B20D}"/>
                </a:ext>
              </a:extLst>
            </p:cNvPr>
            <p:cNvSpPr/>
            <p:nvPr/>
          </p:nvSpPr>
          <p:spPr>
            <a:xfrm>
              <a:off x="3662058" y="279851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10" name="Freeform: Shape 269">
              <a:extLst>
                <a:ext uri="{FF2B5EF4-FFF2-40B4-BE49-F238E27FC236}">
                  <a16:creationId xmlns:a16="http://schemas.microsoft.com/office/drawing/2014/main" id="{3C216795-25D7-45DB-9515-B7484A933ADE}"/>
                </a:ext>
              </a:extLst>
            </p:cNvPr>
            <p:cNvSpPr/>
            <p:nvPr/>
          </p:nvSpPr>
          <p:spPr>
            <a:xfrm>
              <a:off x="4976507" y="352242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11" name="Freeform: Shape 270">
              <a:extLst>
                <a:ext uri="{FF2B5EF4-FFF2-40B4-BE49-F238E27FC236}">
                  <a16:creationId xmlns:a16="http://schemas.microsoft.com/office/drawing/2014/main" id="{287DB1A4-872E-430C-B1CB-38191A9975FA}"/>
                </a:ext>
              </a:extLst>
            </p:cNvPr>
            <p:cNvSpPr/>
            <p:nvPr/>
          </p:nvSpPr>
          <p:spPr>
            <a:xfrm>
              <a:off x="5357507" y="365577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812" name="Freeform: Shape 271">
              <a:extLst>
                <a:ext uri="{FF2B5EF4-FFF2-40B4-BE49-F238E27FC236}">
                  <a16:creationId xmlns:a16="http://schemas.microsoft.com/office/drawing/2014/main" id="{24D73479-A940-4802-874F-2EE5B0087708}"/>
                </a:ext>
              </a:extLst>
            </p:cNvPr>
            <p:cNvSpPr/>
            <p:nvPr/>
          </p:nvSpPr>
          <p:spPr>
            <a:xfrm>
              <a:off x="5376557" y="365577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813" name="Freeform: Shape 272">
              <a:extLst>
                <a:ext uri="{FF2B5EF4-FFF2-40B4-BE49-F238E27FC236}">
                  <a16:creationId xmlns:a16="http://schemas.microsoft.com/office/drawing/2014/main" id="{7AC93E16-5ED1-453C-9F37-878B47223C40}"/>
                </a:ext>
              </a:extLst>
            </p:cNvPr>
            <p:cNvSpPr/>
            <p:nvPr/>
          </p:nvSpPr>
          <p:spPr>
            <a:xfrm>
              <a:off x="5414657" y="365577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814" name="Freeform: Shape 273">
              <a:extLst>
                <a:ext uri="{FF2B5EF4-FFF2-40B4-BE49-F238E27FC236}">
                  <a16:creationId xmlns:a16="http://schemas.microsoft.com/office/drawing/2014/main" id="{E5C08C31-0994-4BFF-9844-EC3227DDDF0C}"/>
                </a:ext>
              </a:extLst>
            </p:cNvPr>
            <p:cNvSpPr/>
            <p:nvPr/>
          </p:nvSpPr>
          <p:spPr>
            <a:xfrm>
              <a:off x="5471807" y="369387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815" name="Freeform: Shape 274">
              <a:extLst>
                <a:ext uri="{FF2B5EF4-FFF2-40B4-BE49-F238E27FC236}">
                  <a16:creationId xmlns:a16="http://schemas.microsoft.com/office/drawing/2014/main" id="{A8C9F97C-58BC-46ED-AA56-FC17E0715764}"/>
                </a:ext>
              </a:extLst>
            </p:cNvPr>
            <p:cNvSpPr/>
            <p:nvPr/>
          </p:nvSpPr>
          <p:spPr>
            <a:xfrm>
              <a:off x="5509907" y="369387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816" name="Freeform: Shape 275">
              <a:extLst>
                <a:ext uri="{FF2B5EF4-FFF2-40B4-BE49-F238E27FC236}">
                  <a16:creationId xmlns:a16="http://schemas.microsoft.com/office/drawing/2014/main" id="{B44AB9E5-F50D-4F2D-BB2F-71B2CB103E7C}"/>
                </a:ext>
              </a:extLst>
            </p:cNvPr>
            <p:cNvSpPr/>
            <p:nvPr/>
          </p:nvSpPr>
          <p:spPr>
            <a:xfrm>
              <a:off x="5528957" y="369387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817" name="Freeform: Shape 276">
              <a:extLst>
                <a:ext uri="{FF2B5EF4-FFF2-40B4-BE49-F238E27FC236}">
                  <a16:creationId xmlns:a16="http://schemas.microsoft.com/office/drawing/2014/main" id="{2017B3B9-1338-482B-A751-F6DB66746B77}"/>
                </a:ext>
              </a:extLst>
            </p:cNvPr>
            <p:cNvSpPr/>
            <p:nvPr/>
          </p:nvSpPr>
          <p:spPr>
            <a:xfrm>
              <a:off x="5586107" y="371292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818" name="Freeform: Shape 277">
              <a:extLst>
                <a:ext uri="{FF2B5EF4-FFF2-40B4-BE49-F238E27FC236}">
                  <a16:creationId xmlns:a16="http://schemas.microsoft.com/office/drawing/2014/main" id="{A4442CF5-B20D-4495-AD68-10E2BAFA65FA}"/>
                </a:ext>
              </a:extLst>
            </p:cNvPr>
            <p:cNvSpPr/>
            <p:nvPr/>
          </p:nvSpPr>
          <p:spPr>
            <a:xfrm>
              <a:off x="5605157" y="371292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819" name="Freeform: Shape 278">
              <a:extLst>
                <a:ext uri="{FF2B5EF4-FFF2-40B4-BE49-F238E27FC236}">
                  <a16:creationId xmlns:a16="http://schemas.microsoft.com/office/drawing/2014/main" id="{6C714439-05FE-4598-BFC4-EAAAD10D62D5}"/>
                </a:ext>
              </a:extLst>
            </p:cNvPr>
            <p:cNvSpPr/>
            <p:nvPr/>
          </p:nvSpPr>
          <p:spPr>
            <a:xfrm>
              <a:off x="5719457" y="37319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20" name="Freeform: Shape 279">
              <a:extLst>
                <a:ext uri="{FF2B5EF4-FFF2-40B4-BE49-F238E27FC236}">
                  <a16:creationId xmlns:a16="http://schemas.microsoft.com/office/drawing/2014/main" id="{CDCCB551-26B4-4C6E-AF6E-B1BDC6773273}"/>
                </a:ext>
              </a:extLst>
            </p:cNvPr>
            <p:cNvSpPr/>
            <p:nvPr/>
          </p:nvSpPr>
          <p:spPr>
            <a:xfrm>
              <a:off x="5814707" y="37319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21" name="Freeform: Shape 280">
              <a:extLst>
                <a:ext uri="{FF2B5EF4-FFF2-40B4-BE49-F238E27FC236}">
                  <a16:creationId xmlns:a16="http://schemas.microsoft.com/office/drawing/2014/main" id="{45585F32-5A0E-4744-9828-4D75A2FB902C}"/>
                </a:ext>
              </a:extLst>
            </p:cNvPr>
            <p:cNvSpPr/>
            <p:nvPr/>
          </p:nvSpPr>
          <p:spPr>
            <a:xfrm>
              <a:off x="5833757" y="37510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22" name="Freeform: Shape 281">
              <a:extLst>
                <a:ext uri="{FF2B5EF4-FFF2-40B4-BE49-F238E27FC236}">
                  <a16:creationId xmlns:a16="http://schemas.microsoft.com/office/drawing/2014/main" id="{7C8CBB8C-CC0E-4936-A71A-29B5B596048A}"/>
                </a:ext>
              </a:extLst>
            </p:cNvPr>
            <p:cNvSpPr/>
            <p:nvPr/>
          </p:nvSpPr>
          <p:spPr>
            <a:xfrm>
              <a:off x="5852807" y="37510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23" name="Freeform: Shape 282">
              <a:extLst>
                <a:ext uri="{FF2B5EF4-FFF2-40B4-BE49-F238E27FC236}">
                  <a16:creationId xmlns:a16="http://schemas.microsoft.com/office/drawing/2014/main" id="{798047F1-1BB9-488F-96A4-1D682F69AC04}"/>
                </a:ext>
              </a:extLst>
            </p:cNvPr>
            <p:cNvSpPr/>
            <p:nvPr/>
          </p:nvSpPr>
          <p:spPr>
            <a:xfrm>
              <a:off x="5871857" y="37510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24" name="Freeform: Shape 283">
              <a:extLst>
                <a:ext uri="{FF2B5EF4-FFF2-40B4-BE49-F238E27FC236}">
                  <a16:creationId xmlns:a16="http://schemas.microsoft.com/office/drawing/2014/main" id="{03604A64-7A73-4BD2-8693-B9B6A43BC415}"/>
                </a:ext>
              </a:extLst>
            </p:cNvPr>
            <p:cNvSpPr/>
            <p:nvPr/>
          </p:nvSpPr>
          <p:spPr>
            <a:xfrm>
              <a:off x="5890907" y="37510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25" name="Freeform: Shape 284">
              <a:extLst>
                <a:ext uri="{FF2B5EF4-FFF2-40B4-BE49-F238E27FC236}">
                  <a16:creationId xmlns:a16="http://schemas.microsoft.com/office/drawing/2014/main" id="{67572DD7-FDD8-4FC8-9E31-03EE61B15811}"/>
                </a:ext>
              </a:extLst>
            </p:cNvPr>
            <p:cNvSpPr/>
            <p:nvPr/>
          </p:nvSpPr>
          <p:spPr>
            <a:xfrm>
              <a:off x="5948057" y="37700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26" name="Freeform: Shape 285">
              <a:extLst>
                <a:ext uri="{FF2B5EF4-FFF2-40B4-BE49-F238E27FC236}">
                  <a16:creationId xmlns:a16="http://schemas.microsoft.com/office/drawing/2014/main" id="{61593741-3ECF-466C-B707-06506490B90D}"/>
                </a:ext>
              </a:extLst>
            </p:cNvPr>
            <p:cNvSpPr/>
            <p:nvPr/>
          </p:nvSpPr>
          <p:spPr>
            <a:xfrm>
              <a:off x="5967107" y="37700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27" name="Freeform: Shape 286">
              <a:extLst>
                <a:ext uri="{FF2B5EF4-FFF2-40B4-BE49-F238E27FC236}">
                  <a16:creationId xmlns:a16="http://schemas.microsoft.com/office/drawing/2014/main" id="{F51085BC-3F1B-4104-A921-E8A60C473241}"/>
                </a:ext>
              </a:extLst>
            </p:cNvPr>
            <p:cNvSpPr/>
            <p:nvPr/>
          </p:nvSpPr>
          <p:spPr>
            <a:xfrm>
              <a:off x="5986157" y="37700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28" name="Freeform: Shape 287">
              <a:extLst>
                <a:ext uri="{FF2B5EF4-FFF2-40B4-BE49-F238E27FC236}">
                  <a16:creationId xmlns:a16="http://schemas.microsoft.com/office/drawing/2014/main" id="{C054C9BE-0963-4DA4-841F-F1576CE4901B}"/>
                </a:ext>
              </a:extLst>
            </p:cNvPr>
            <p:cNvSpPr/>
            <p:nvPr/>
          </p:nvSpPr>
          <p:spPr>
            <a:xfrm>
              <a:off x="6005207" y="37700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29" name="Freeform: Shape 288">
              <a:extLst>
                <a:ext uri="{FF2B5EF4-FFF2-40B4-BE49-F238E27FC236}">
                  <a16:creationId xmlns:a16="http://schemas.microsoft.com/office/drawing/2014/main" id="{148237EF-79D7-4E9B-9838-1FDDDA999783}"/>
                </a:ext>
              </a:extLst>
            </p:cNvPr>
            <p:cNvSpPr/>
            <p:nvPr/>
          </p:nvSpPr>
          <p:spPr>
            <a:xfrm>
              <a:off x="6081407" y="38081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30" name="Freeform: Shape 289">
              <a:extLst>
                <a:ext uri="{FF2B5EF4-FFF2-40B4-BE49-F238E27FC236}">
                  <a16:creationId xmlns:a16="http://schemas.microsoft.com/office/drawing/2014/main" id="{C9F15905-5FD8-46B4-8E23-D040B358A8CE}"/>
                </a:ext>
              </a:extLst>
            </p:cNvPr>
            <p:cNvSpPr/>
            <p:nvPr/>
          </p:nvSpPr>
          <p:spPr>
            <a:xfrm>
              <a:off x="6100457" y="38081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31" name="Freeform: Shape 290">
              <a:extLst>
                <a:ext uri="{FF2B5EF4-FFF2-40B4-BE49-F238E27FC236}">
                  <a16:creationId xmlns:a16="http://schemas.microsoft.com/office/drawing/2014/main" id="{B55E5E71-78B8-4B23-91AB-B06B67A9C6C8}"/>
                </a:ext>
              </a:extLst>
            </p:cNvPr>
            <p:cNvSpPr/>
            <p:nvPr/>
          </p:nvSpPr>
          <p:spPr>
            <a:xfrm>
              <a:off x="6119507" y="38081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32" name="Freeform: Shape 291">
              <a:extLst>
                <a:ext uri="{FF2B5EF4-FFF2-40B4-BE49-F238E27FC236}">
                  <a16:creationId xmlns:a16="http://schemas.microsoft.com/office/drawing/2014/main" id="{4707B767-D1B1-4DBC-87E5-4D4D21672DB9}"/>
                </a:ext>
              </a:extLst>
            </p:cNvPr>
            <p:cNvSpPr/>
            <p:nvPr/>
          </p:nvSpPr>
          <p:spPr>
            <a:xfrm>
              <a:off x="6138557" y="38081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33" name="Freeform: Shape 292">
              <a:extLst>
                <a:ext uri="{FF2B5EF4-FFF2-40B4-BE49-F238E27FC236}">
                  <a16:creationId xmlns:a16="http://schemas.microsoft.com/office/drawing/2014/main" id="{5DC557D2-E152-49C1-9A70-FFDB92966159}"/>
                </a:ext>
              </a:extLst>
            </p:cNvPr>
            <p:cNvSpPr/>
            <p:nvPr/>
          </p:nvSpPr>
          <p:spPr>
            <a:xfrm>
              <a:off x="6252857" y="38081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34" name="Freeform: Shape 293">
              <a:extLst>
                <a:ext uri="{FF2B5EF4-FFF2-40B4-BE49-F238E27FC236}">
                  <a16:creationId xmlns:a16="http://schemas.microsoft.com/office/drawing/2014/main" id="{B8CA0A1E-D1DE-411B-BCD0-C50DCE738E6C}"/>
                </a:ext>
              </a:extLst>
            </p:cNvPr>
            <p:cNvSpPr/>
            <p:nvPr/>
          </p:nvSpPr>
          <p:spPr>
            <a:xfrm>
              <a:off x="6290957" y="38272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35" name="Freeform: Shape 294">
              <a:extLst>
                <a:ext uri="{FF2B5EF4-FFF2-40B4-BE49-F238E27FC236}">
                  <a16:creationId xmlns:a16="http://schemas.microsoft.com/office/drawing/2014/main" id="{1E752A86-9E8C-4A1C-8AFA-B80C5D60A394}"/>
                </a:ext>
              </a:extLst>
            </p:cNvPr>
            <p:cNvSpPr/>
            <p:nvPr/>
          </p:nvSpPr>
          <p:spPr>
            <a:xfrm>
              <a:off x="6329057" y="38462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36" name="Freeform: Shape 295">
              <a:extLst>
                <a:ext uri="{FF2B5EF4-FFF2-40B4-BE49-F238E27FC236}">
                  <a16:creationId xmlns:a16="http://schemas.microsoft.com/office/drawing/2014/main" id="{911EB261-81E0-4610-914D-AE5BCF138118}"/>
                </a:ext>
              </a:extLst>
            </p:cNvPr>
            <p:cNvSpPr/>
            <p:nvPr/>
          </p:nvSpPr>
          <p:spPr>
            <a:xfrm>
              <a:off x="6424307" y="38843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37" name="Freeform: Shape 296">
              <a:extLst>
                <a:ext uri="{FF2B5EF4-FFF2-40B4-BE49-F238E27FC236}">
                  <a16:creationId xmlns:a16="http://schemas.microsoft.com/office/drawing/2014/main" id="{662B382B-383F-4A85-8D1B-E05FB71A05EA}"/>
                </a:ext>
              </a:extLst>
            </p:cNvPr>
            <p:cNvSpPr/>
            <p:nvPr/>
          </p:nvSpPr>
          <p:spPr>
            <a:xfrm>
              <a:off x="6443357" y="38843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38" name="Freeform: Shape 297">
              <a:extLst>
                <a:ext uri="{FF2B5EF4-FFF2-40B4-BE49-F238E27FC236}">
                  <a16:creationId xmlns:a16="http://schemas.microsoft.com/office/drawing/2014/main" id="{1FBC1AC3-69CC-49A7-BE8F-5501C246BD10}"/>
                </a:ext>
              </a:extLst>
            </p:cNvPr>
            <p:cNvSpPr/>
            <p:nvPr/>
          </p:nvSpPr>
          <p:spPr>
            <a:xfrm>
              <a:off x="6519557" y="38843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39" name="Freeform: Shape 298">
              <a:extLst>
                <a:ext uri="{FF2B5EF4-FFF2-40B4-BE49-F238E27FC236}">
                  <a16:creationId xmlns:a16="http://schemas.microsoft.com/office/drawing/2014/main" id="{4CD82579-FBC7-4E62-87B6-F458709F5607}"/>
                </a:ext>
              </a:extLst>
            </p:cNvPr>
            <p:cNvSpPr/>
            <p:nvPr/>
          </p:nvSpPr>
          <p:spPr>
            <a:xfrm>
              <a:off x="6538607" y="38843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40" name="Freeform: Shape 299">
              <a:extLst>
                <a:ext uri="{FF2B5EF4-FFF2-40B4-BE49-F238E27FC236}">
                  <a16:creationId xmlns:a16="http://schemas.microsoft.com/office/drawing/2014/main" id="{AC9241DC-9156-48A5-8602-ED8471BA43FE}"/>
                </a:ext>
              </a:extLst>
            </p:cNvPr>
            <p:cNvSpPr/>
            <p:nvPr/>
          </p:nvSpPr>
          <p:spPr>
            <a:xfrm>
              <a:off x="6557657" y="38843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41" name="Freeform: Shape 300">
              <a:extLst>
                <a:ext uri="{FF2B5EF4-FFF2-40B4-BE49-F238E27FC236}">
                  <a16:creationId xmlns:a16="http://schemas.microsoft.com/office/drawing/2014/main" id="{40FBF511-5AA6-47D9-AA88-CC02063F481D}"/>
                </a:ext>
              </a:extLst>
            </p:cNvPr>
            <p:cNvSpPr/>
            <p:nvPr/>
          </p:nvSpPr>
          <p:spPr>
            <a:xfrm>
              <a:off x="6595757" y="38843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42" name="Freeform: Shape 301">
              <a:extLst>
                <a:ext uri="{FF2B5EF4-FFF2-40B4-BE49-F238E27FC236}">
                  <a16:creationId xmlns:a16="http://schemas.microsoft.com/office/drawing/2014/main" id="{48D08EA5-13C7-482A-8329-9FC1D54F810B}"/>
                </a:ext>
              </a:extLst>
            </p:cNvPr>
            <p:cNvSpPr/>
            <p:nvPr/>
          </p:nvSpPr>
          <p:spPr>
            <a:xfrm>
              <a:off x="6614807" y="38843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43" name="Freeform: Shape 302">
              <a:extLst>
                <a:ext uri="{FF2B5EF4-FFF2-40B4-BE49-F238E27FC236}">
                  <a16:creationId xmlns:a16="http://schemas.microsoft.com/office/drawing/2014/main" id="{B5AEC336-D98C-4A93-B17A-F15E0967C6DB}"/>
                </a:ext>
              </a:extLst>
            </p:cNvPr>
            <p:cNvSpPr/>
            <p:nvPr/>
          </p:nvSpPr>
          <p:spPr>
            <a:xfrm>
              <a:off x="6633857" y="39034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44" name="Freeform: Shape 303">
              <a:extLst>
                <a:ext uri="{FF2B5EF4-FFF2-40B4-BE49-F238E27FC236}">
                  <a16:creationId xmlns:a16="http://schemas.microsoft.com/office/drawing/2014/main" id="{D4BAEBBF-1239-40CC-B1C4-3017D3C9A608}"/>
                </a:ext>
              </a:extLst>
            </p:cNvPr>
            <p:cNvSpPr/>
            <p:nvPr/>
          </p:nvSpPr>
          <p:spPr>
            <a:xfrm>
              <a:off x="6652907" y="39034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45" name="Freeform: Shape 304">
              <a:extLst>
                <a:ext uri="{FF2B5EF4-FFF2-40B4-BE49-F238E27FC236}">
                  <a16:creationId xmlns:a16="http://schemas.microsoft.com/office/drawing/2014/main" id="{D08CAE33-37CE-40A3-808C-7E69AC15FFFC}"/>
                </a:ext>
              </a:extLst>
            </p:cNvPr>
            <p:cNvSpPr/>
            <p:nvPr/>
          </p:nvSpPr>
          <p:spPr>
            <a:xfrm>
              <a:off x="6671957" y="39034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46" name="Freeform: Shape 305">
              <a:extLst>
                <a:ext uri="{FF2B5EF4-FFF2-40B4-BE49-F238E27FC236}">
                  <a16:creationId xmlns:a16="http://schemas.microsoft.com/office/drawing/2014/main" id="{27A44FA1-536B-4B6F-A174-7F34DA3E53E8}"/>
                </a:ext>
              </a:extLst>
            </p:cNvPr>
            <p:cNvSpPr/>
            <p:nvPr/>
          </p:nvSpPr>
          <p:spPr>
            <a:xfrm>
              <a:off x="6691007" y="39034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47" name="Freeform: Shape 306">
              <a:extLst>
                <a:ext uri="{FF2B5EF4-FFF2-40B4-BE49-F238E27FC236}">
                  <a16:creationId xmlns:a16="http://schemas.microsoft.com/office/drawing/2014/main" id="{157ABD94-2464-4884-9690-7D2178914B02}"/>
                </a:ext>
              </a:extLst>
            </p:cNvPr>
            <p:cNvSpPr/>
            <p:nvPr/>
          </p:nvSpPr>
          <p:spPr>
            <a:xfrm>
              <a:off x="672910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48" name="Freeform: Shape 307">
              <a:extLst>
                <a:ext uri="{FF2B5EF4-FFF2-40B4-BE49-F238E27FC236}">
                  <a16:creationId xmlns:a16="http://schemas.microsoft.com/office/drawing/2014/main" id="{59B6FB18-4A99-4062-B77E-FC710FC2EAC7}"/>
                </a:ext>
              </a:extLst>
            </p:cNvPr>
            <p:cNvSpPr/>
            <p:nvPr/>
          </p:nvSpPr>
          <p:spPr>
            <a:xfrm>
              <a:off x="674815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49" name="Freeform: Shape 308">
              <a:extLst>
                <a:ext uri="{FF2B5EF4-FFF2-40B4-BE49-F238E27FC236}">
                  <a16:creationId xmlns:a16="http://schemas.microsoft.com/office/drawing/2014/main" id="{F8661FB1-C56D-4025-BC5D-3183FF546F2C}"/>
                </a:ext>
              </a:extLst>
            </p:cNvPr>
            <p:cNvSpPr/>
            <p:nvPr/>
          </p:nvSpPr>
          <p:spPr>
            <a:xfrm>
              <a:off x="676720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50" name="Freeform: Shape 309">
              <a:extLst>
                <a:ext uri="{FF2B5EF4-FFF2-40B4-BE49-F238E27FC236}">
                  <a16:creationId xmlns:a16="http://schemas.microsoft.com/office/drawing/2014/main" id="{E4CC485A-D2B6-4072-9E6A-DC9670C61F03}"/>
                </a:ext>
              </a:extLst>
            </p:cNvPr>
            <p:cNvSpPr/>
            <p:nvPr/>
          </p:nvSpPr>
          <p:spPr>
            <a:xfrm>
              <a:off x="678625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51" name="Freeform: Shape 310">
              <a:extLst>
                <a:ext uri="{FF2B5EF4-FFF2-40B4-BE49-F238E27FC236}">
                  <a16:creationId xmlns:a16="http://schemas.microsoft.com/office/drawing/2014/main" id="{ACEBD21E-4753-4F78-9465-56EFFCBCBCA5}"/>
                </a:ext>
              </a:extLst>
            </p:cNvPr>
            <p:cNvSpPr/>
            <p:nvPr/>
          </p:nvSpPr>
          <p:spPr>
            <a:xfrm>
              <a:off x="680530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52" name="Freeform: Shape 311">
              <a:extLst>
                <a:ext uri="{FF2B5EF4-FFF2-40B4-BE49-F238E27FC236}">
                  <a16:creationId xmlns:a16="http://schemas.microsoft.com/office/drawing/2014/main" id="{8A42A2C8-5F6C-4A8C-A6BA-A393BC256697}"/>
                </a:ext>
              </a:extLst>
            </p:cNvPr>
            <p:cNvSpPr/>
            <p:nvPr/>
          </p:nvSpPr>
          <p:spPr>
            <a:xfrm>
              <a:off x="682435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53" name="Freeform: Shape 312">
              <a:extLst>
                <a:ext uri="{FF2B5EF4-FFF2-40B4-BE49-F238E27FC236}">
                  <a16:creationId xmlns:a16="http://schemas.microsoft.com/office/drawing/2014/main" id="{BF879551-D843-40EB-B5C2-B6A1D9A2B075}"/>
                </a:ext>
              </a:extLst>
            </p:cNvPr>
            <p:cNvSpPr/>
            <p:nvPr/>
          </p:nvSpPr>
          <p:spPr>
            <a:xfrm>
              <a:off x="684340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54" name="Freeform: Shape 313">
              <a:extLst>
                <a:ext uri="{FF2B5EF4-FFF2-40B4-BE49-F238E27FC236}">
                  <a16:creationId xmlns:a16="http://schemas.microsoft.com/office/drawing/2014/main" id="{B958B393-CF34-4E25-BDE9-A4F09C62267E}"/>
                </a:ext>
              </a:extLst>
            </p:cNvPr>
            <p:cNvSpPr/>
            <p:nvPr/>
          </p:nvSpPr>
          <p:spPr>
            <a:xfrm>
              <a:off x="686245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55" name="Freeform: Shape 314">
              <a:extLst>
                <a:ext uri="{FF2B5EF4-FFF2-40B4-BE49-F238E27FC236}">
                  <a16:creationId xmlns:a16="http://schemas.microsoft.com/office/drawing/2014/main" id="{4C758924-4E14-461E-98E4-27FEB373576A}"/>
                </a:ext>
              </a:extLst>
            </p:cNvPr>
            <p:cNvSpPr/>
            <p:nvPr/>
          </p:nvSpPr>
          <p:spPr>
            <a:xfrm>
              <a:off x="691960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56" name="Freeform: Shape 315">
              <a:extLst>
                <a:ext uri="{FF2B5EF4-FFF2-40B4-BE49-F238E27FC236}">
                  <a16:creationId xmlns:a16="http://schemas.microsoft.com/office/drawing/2014/main" id="{C09305AE-376A-4F54-9611-B6EE3AA74A65}"/>
                </a:ext>
              </a:extLst>
            </p:cNvPr>
            <p:cNvSpPr/>
            <p:nvPr/>
          </p:nvSpPr>
          <p:spPr>
            <a:xfrm>
              <a:off x="695770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57" name="Freeform: Shape 316">
              <a:extLst>
                <a:ext uri="{FF2B5EF4-FFF2-40B4-BE49-F238E27FC236}">
                  <a16:creationId xmlns:a16="http://schemas.microsoft.com/office/drawing/2014/main" id="{B0E0968A-5360-42D7-A73F-4C5018B96818}"/>
                </a:ext>
              </a:extLst>
            </p:cNvPr>
            <p:cNvSpPr/>
            <p:nvPr/>
          </p:nvSpPr>
          <p:spPr>
            <a:xfrm>
              <a:off x="701485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58" name="Freeform: Shape 317">
              <a:extLst>
                <a:ext uri="{FF2B5EF4-FFF2-40B4-BE49-F238E27FC236}">
                  <a16:creationId xmlns:a16="http://schemas.microsoft.com/office/drawing/2014/main" id="{8253279A-C31B-46B4-9D34-F2B800428E24}"/>
                </a:ext>
              </a:extLst>
            </p:cNvPr>
            <p:cNvSpPr/>
            <p:nvPr/>
          </p:nvSpPr>
          <p:spPr>
            <a:xfrm>
              <a:off x="7091057" y="39415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59" name="Freeform: Shape 318">
              <a:extLst>
                <a:ext uri="{FF2B5EF4-FFF2-40B4-BE49-F238E27FC236}">
                  <a16:creationId xmlns:a16="http://schemas.microsoft.com/office/drawing/2014/main" id="{AB2080E1-3F08-4ED5-B987-5728CD4454C2}"/>
                </a:ext>
              </a:extLst>
            </p:cNvPr>
            <p:cNvSpPr/>
            <p:nvPr/>
          </p:nvSpPr>
          <p:spPr>
            <a:xfrm>
              <a:off x="7129157" y="39415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60" name="Freeform: Shape 319">
              <a:extLst>
                <a:ext uri="{FF2B5EF4-FFF2-40B4-BE49-F238E27FC236}">
                  <a16:creationId xmlns:a16="http://schemas.microsoft.com/office/drawing/2014/main" id="{6564EF5A-A99B-47ED-AE44-66DD47954E65}"/>
                </a:ext>
              </a:extLst>
            </p:cNvPr>
            <p:cNvSpPr/>
            <p:nvPr/>
          </p:nvSpPr>
          <p:spPr>
            <a:xfrm>
              <a:off x="7148207" y="39415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61" name="Freeform: Shape 320">
              <a:extLst>
                <a:ext uri="{FF2B5EF4-FFF2-40B4-BE49-F238E27FC236}">
                  <a16:creationId xmlns:a16="http://schemas.microsoft.com/office/drawing/2014/main" id="{68431164-3C43-4141-855C-65BC25F6B654}"/>
                </a:ext>
              </a:extLst>
            </p:cNvPr>
            <p:cNvSpPr/>
            <p:nvPr/>
          </p:nvSpPr>
          <p:spPr>
            <a:xfrm>
              <a:off x="7167267" y="39415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62" name="Freeform: Shape 321">
              <a:extLst>
                <a:ext uri="{FF2B5EF4-FFF2-40B4-BE49-F238E27FC236}">
                  <a16:creationId xmlns:a16="http://schemas.microsoft.com/office/drawing/2014/main" id="{2716A36B-4900-4E7F-B272-10C2098AD295}"/>
                </a:ext>
              </a:extLst>
            </p:cNvPr>
            <p:cNvSpPr/>
            <p:nvPr/>
          </p:nvSpPr>
          <p:spPr>
            <a:xfrm>
              <a:off x="7186317" y="39415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63" name="Freeform: Shape 322">
              <a:extLst>
                <a:ext uri="{FF2B5EF4-FFF2-40B4-BE49-F238E27FC236}">
                  <a16:creationId xmlns:a16="http://schemas.microsoft.com/office/drawing/2014/main" id="{7AE819F3-E878-4944-B45F-AA859BA3CF5E}"/>
                </a:ext>
              </a:extLst>
            </p:cNvPr>
            <p:cNvSpPr/>
            <p:nvPr/>
          </p:nvSpPr>
          <p:spPr>
            <a:xfrm>
              <a:off x="7224417" y="39415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64" name="Freeform: Shape 323">
              <a:extLst>
                <a:ext uri="{FF2B5EF4-FFF2-40B4-BE49-F238E27FC236}">
                  <a16:creationId xmlns:a16="http://schemas.microsoft.com/office/drawing/2014/main" id="{91CC0196-57BE-4FFD-979C-B56525281622}"/>
                </a:ext>
              </a:extLst>
            </p:cNvPr>
            <p:cNvSpPr/>
            <p:nvPr/>
          </p:nvSpPr>
          <p:spPr>
            <a:xfrm>
              <a:off x="7300617" y="39796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65" name="Freeform: Shape 324">
              <a:extLst>
                <a:ext uri="{FF2B5EF4-FFF2-40B4-BE49-F238E27FC236}">
                  <a16:creationId xmlns:a16="http://schemas.microsoft.com/office/drawing/2014/main" id="{CAA22DBC-8FAF-49DC-B188-5EF0978501CD}"/>
                </a:ext>
              </a:extLst>
            </p:cNvPr>
            <p:cNvSpPr/>
            <p:nvPr/>
          </p:nvSpPr>
          <p:spPr>
            <a:xfrm>
              <a:off x="7319667" y="39796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66" name="Freeform: Shape 325">
              <a:extLst>
                <a:ext uri="{FF2B5EF4-FFF2-40B4-BE49-F238E27FC236}">
                  <a16:creationId xmlns:a16="http://schemas.microsoft.com/office/drawing/2014/main" id="{13ABCF0C-EFAF-43F1-A5DF-FDF03DB3817E}"/>
                </a:ext>
              </a:extLst>
            </p:cNvPr>
            <p:cNvSpPr/>
            <p:nvPr/>
          </p:nvSpPr>
          <p:spPr>
            <a:xfrm>
              <a:off x="7357767" y="39796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67" name="Freeform: Shape 326">
              <a:extLst>
                <a:ext uri="{FF2B5EF4-FFF2-40B4-BE49-F238E27FC236}">
                  <a16:creationId xmlns:a16="http://schemas.microsoft.com/office/drawing/2014/main" id="{0D41CBB2-B9CF-4BB1-B8FE-7B8F4D09C251}"/>
                </a:ext>
              </a:extLst>
            </p:cNvPr>
            <p:cNvSpPr/>
            <p:nvPr/>
          </p:nvSpPr>
          <p:spPr>
            <a:xfrm>
              <a:off x="7414917" y="39796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68" name="Freeform: Shape 327">
              <a:extLst>
                <a:ext uri="{FF2B5EF4-FFF2-40B4-BE49-F238E27FC236}">
                  <a16:creationId xmlns:a16="http://schemas.microsoft.com/office/drawing/2014/main" id="{E6B57346-D98D-40AC-B258-C9B7075653F3}"/>
                </a:ext>
              </a:extLst>
            </p:cNvPr>
            <p:cNvSpPr/>
            <p:nvPr/>
          </p:nvSpPr>
          <p:spPr>
            <a:xfrm>
              <a:off x="7433967" y="39796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69" name="Freeform: Shape 328">
              <a:extLst>
                <a:ext uri="{FF2B5EF4-FFF2-40B4-BE49-F238E27FC236}">
                  <a16:creationId xmlns:a16="http://schemas.microsoft.com/office/drawing/2014/main" id="{61529C4C-5AAF-4BE0-B398-DE62548ABD0C}"/>
                </a:ext>
              </a:extLst>
            </p:cNvPr>
            <p:cNvSpPr/>
            <p:nvPr/>
          </p:nvSpPr>
          <p:spPr>
            <a:xfrm>
              <a:off x="7453017" y="39796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70" name="Freeform: Shape 329">
              <a:extLst>
                <a:ext uri="{FF2B5EF4-FFF2-40B4-BE49-F238E27FC236}">
                  <a16:creationId xmlns:a16="http://schemas.microsoft.com/office/drawing/2014/main" id="{DFE4EC31-52AB-4709-8A16-3EE204E844B1}"/>
                </a:ext>
              </a:extLst>
            </p:cNvPr>
            <p:cNvSpPr/>
            <p:nvPr/>
          </p:nvSpPr>
          <p:spPr>
            <a:xfrm>
              <a:off x="7491117" y="40177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71" name="Freeform: Shape 330">
              <a:extLst>
                <a:ext uri="{FF2B5EF4-FFF2-40B4-BE49-F238E27FC236}">
                  <a16:creationId xmlns:a16="http://schemas.microsoft.com/office/drawing/2014/main" id="{AEA9035D-CD29-4F0C-BCFF-3642CB6B00B8}"/>
                </a:ext>
              </a:extLst>
            </p:cNvPr>
            <p:cNvSpPr/>
            <p:nvPr/>
          </p:nvSpPr>
          <p:spPr>
            <a:xfrm>
              <a:off x="7510167" y="40177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872" name="Freeform: Shape 331">
              <a:extLst>
                <a:ext uri="{FF2B5EF4-FFF2-40B4-BE49-F238E27FC236}">
                  <a16:creationId xmlns:a16="http://schemas.microsoft.com/office/drawing/2014/main" id="{41044399-C39D-4937-88DB-BD67420A34CD}"/>
                </a:ext>
              </a:extLst>
            </p:cNvPr>
            <p:cNvSpPr/>
            <p:nvPr/>
          </p:nvSpPr>
          <p:spPr>
            <a:xfrm>
              <a:off x="76079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73" name="Freeform: Shape 332">
              <a:extLst>
                <a:ext uri="{FF2B5EF4-FFF2-40B4-BE49-F238E27FC236}">
                  <a16:creationId xmlns:a16="http://schemas.microsoft.com/office/drawing/2014/main" id="{D874E8B7-3FC1-4CEB-B8AD-021116C9ED16}"/>
                </a:ext>
              </a:extLst>
            </p:cNvPr>
            <p:cNvSpPr/>
            <p:nvPr/>
          </p:nvSpPr>
          <p:spPr>
            <a:xfrm>
              <a:off x="76460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74" name="Freeform: Shape 333">
              <a:extLst>
                <a:ext uri="{FF2B5EF4-FFF2-40B4-BE49-F238E27FC236}">
                  <a16:creationId xmlns:a16="http://schemas.microsoft.com/office/drawing/2014/main" id="{21F3BC92-8794-4BD6-8997-7C701B323F09}"/>
                </a:ext>
              </a:extLst>
            </p:cNvPr>
            <p:cNvSpPr/>
            <p:nvPr/>
          </p:nvSpPr>
          <p:spPr>
            <a:xfrm>
              <a:off x="78175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75" name="Freeform: Shape 334">
              <a:extLst>
                <a:ext uri="{FF2B5EF4-FFF2-40B4-BE49-F238E27FC236}">
                  <a16:creationId xmlns:a16="http://schemas.microsoft.com/office/drawing/2014/main" id="{2140529B-3DB9-4980-927A-23640C3598FB}"/>
                </a:ext>
              </a:extLst>
            </p:cNvPr>
            <p:cNvSpPr/>
            <p:nvPr/>
          </p:nvSpPr>
          <p:spPr>
            <a:xfrm>
              <a:off x="78365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76" name="Freeform: Shape 335">
              <a:extLst>
                <a:ext uri="{FF2B5EF4-FFF2-40B4-BE49-F238E27FC236}">
                  <a16:creationId xmlns:a16="http://schemas.microsoft.com/office/drawing/2014/main" id="{7F62C57F-642B-4BD8-99F8-D4E795CF8BB6}"/>
                </a:ext>
              </a:extLst>
            </p:cNvPr>
            <p:cNvSpPr/>
            <p:nvPr/>
          </p:nvSpPr>
          <p:spPr>
            <a:xfrm>
              <a:off x="78556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77" name="Freeform: Shape 336">
              <a:extLst>
                <a:ext uri="{FF2B5EF4-FFF2-40B4-BE49-F238E27FC236}">
                  <a16:creationId xmlns:a16="http://schemas.microsoft.com/office/drawing/2014/main" id="{3287BC6E-2783-499B-AE75-F5919DDC66B0}"/>
                </a:ext>
              </a:extLst>
            </p:cNvPr>
            <p:cNvSpPr/>
            <p:nvPr/>
          </p:nvSpPr>
          <p:spPr>
            <a:xfrm>
              <a:off x="78746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78" name="Freeform: Shape 337">
              <a:extLst>
                <a:ext uri="{FF2B5EF4-FFF2-40B4-BE49-F238E27FC236}">
                  <a16:creationId xmlns:a16="http://schemas.microsoft.com/office/drawing/2014/main" id="{0E3A0EC4-4A3D-4B0C-B9AF-2B33C8F62646}"/>
                </a:ext>
              </a:extLst>
            </p:cNvPr>
            <p:cNvSpPr/>
            <p:nvPr/>
          </p:nvSpPr>
          <p:spPr>
            <a:xfrm>
              <a:off x="78746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79" name="Freeform: Shape 338">
              <a:extLst>
                <a:ext uri="{FF2B5EF4-FFF2-40B4-BE49-F238E27FC236}">
                  <a16:creationId xmlns:a16="http://schemas.microsoft.com/office/drawing/2014/main" id="{683BD580-9F6A-442F-A7E4-0786DF042A05}"/>
                </a:ext>
              </a:extLst>
            </p:cNvPr>
            <p:cNvSpPr/>
            <p:nvPr/>
          </p:nvSpPr>
          <p:spPr>
            <a:xfrm>
              <a:off x="79318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80" name="Freeform: Shape 339">
              <a:extLst>
                <a:ext uri="{FF2B5EF4-FFF2-40B4-BE49-F238E27FC236}">
                  <a16:creationId xmlns:a16="http://schemas.microsoft.com/office/drawing/2014/main" id="{5B7A8490-ADF4-49CA-B7D9-41F9B355F585}"/>
                </a:ext>
              </a:extLst>
            </p:cNvPr>
            <p:cNvSpPr/>
            <p:nvPr/>
          </p:nvSpPr>
          <p:spPr>
            <a:xfrm>
              <a:off x="79699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81" name="Freeform: Shape 340">
              <a:extLst>
                <a:ext uri="{FF2B5EF4-FFF2-40B4-BE49-F238E27FC236}">
                  <a16:creationId xmlns:a16="http://schemas.microsoft.com/office/drawing/2014/main" id="{CD825444-30F6-4D94-9E59-985E2C067353}"/>
                </a:ext>
              </a:extLst>
            </p:cNvPr>
            <p:cNvSpPr/>
            <p:nvPr/>
          </p:nvSpPr>
          <p:spPr>
            <a:xfrm>
              <a:off x="80080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82" name="Freeform: Shape 341">
              <a:extLst>
                <a:ext uri="{FF2B5EF4-FFF2-40B4-BE49-F238E27FC236}">
                  <a16:creationId xmlns:a16="http://schemas.microsoft.com/office/drawing/2014/main" id="{5E71135A-FEBE-4D22-A114-C11E0794BAFD}"/>
                </a:ext>
              </a:extLst>
            </p:cNvPr>
            <p:cNvSpPr/>
            <p:nvPr/>
          </p:nvSpPr>
          <p:spPr>
            <a:xfrm>
              <a:off x="80270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83" name="Freeform: Shape 342">
              <a:extLst>
                <a:ext uri="{FF2B5EF4-FFF2-40B4-BE49-F238E27FC236}">
                  <a16:creationId xmlns:a16="http://schemas.microsoft.com/office/drawing/2014/main" id="{3207B75E-7DE9-48B5-81A3-4ECDA297C2F0}"/>
                </a:ext>
              </a:extLst>
            </p:cNvPr>
            <p:cNvSpPr/>
            <p:nvPr/>
          </p:nvSpPr>
          <p:spPr>
            <a:xfrm>
              <a:off x="80461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84" name="Freeform: Shape 343">
              <a:extLst>
                <a:ext uri="{FF2B5EF4-FFF2-40B4-BE49-F238E27FC236}">
                  <a16:creationId xmlns:a16="http://schemas.microsoft.com/office/drawing/2014/main" id="{ED7A4E38-47A0-4200-9E4D-2791C5C1C132}"/>
                </a:ext>
              </a:extLst>
            </p:cNvPr>
            <p:cNvSpPr/>
            <p:nvPr/>
          </p:nvSpPr>
          <p:spPr>
            <a:xfrm>
              <a:off x="80651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85" name="Freeform: Shape 344">
              <a:extLst>
                <a:ext uri="{FF2B5EF4-FFF2-40B4-BE49-F238E27FC236}">
                  <a16:creationId xmlns:a16="http://schemas.microsoft.com/office/drawing/2014/main" id="{6D6C7CF0-D5C8-4AA2-B290-31448AA1CF74}"/>
                </a:ext>
              </a:extLst>
            </p:cNvPr>
            <p:cNvSpPr/>
            <p:nvPr/>
          </p:nvSpPr>
          <p:spPr>
            <a:xfrm>
              <a:off x="80651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86" name="Freeform: Shape 345">
              <a:extLst>
                <a:ext uri="{FF2B5EF4-FFF2-40B4-BE49-F238E27FC236}">
                  <a16:creationId xmlns:a16="http://schemas.microsoft.com/office/drawing/2014/main" id="{A820F674-D897-4A84-A884-739EA829C334}"/>
                </a:ext>
              </a:extLst>
            </p:cNvPr>
            <p:cNvSpPr/>
            <p:nvPr/>
          </p:nvSpPr>
          <p:spPr>
            <a:xfrm>
              <a:off x="81223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87" name="Freeform: Shape 346">
              <a:extLst>
                <a:ext uri="{FF2B5EF4-FFF2-40B4-BE49-F238E27FC236}">
                  <a16:creationId xmlns:a16="http://schemas.microsoft.com/office/drawing/2014/main" id="{7BF457C7-75F5-451D-944B-4D62E98AB7AC}"/>
                </a:ext>
              </a:extLst>
            </p:cNvPr>
            <p:cNvSpPr/>
            <p:nvPr/>
          </p:nvSpPr>
          <p:spPr>
            <a:xfrm>
              <a:off x="81413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88" name="Freeform: Shape 347">
              <a:extLst>
                <a:ext uri="{FF2B5EF4-FFF2-40B4-BE49-F238E27FC236}">
                  <a16:creationId xmlns:a16="http://schemas.microsoft.com/office/drawing/2014/main" id="{9F2C09CC-E940-4F14-9216-07C1F4539658}"/>
                </a:ext>
              </a:extLst>
            </p:cNvPr>
            <p:cNvSpPr/>
            <p:nvPr/>
          </p:nvSpPr>
          <p:spPr>
            <a:xfrm>
              <a:off x="82175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89" name="Freeform: Shape 348">
              <a:extLst>
                <a:ext uri="{FF2B5EF4-FFF2-40B4-BE49-F238E27FC236}">
                  <a16:creationId xmlns:a16="http://schemas.microsoft.com/office/drawing/2014/main" id="{30BA08DC-6C07-452F-9F7A-B24CCDF0B906}"/>
                </a:ext>
              </a:extLst>
            </p:cNvPr>
            <p:cNvSpPr/>
            <p:nvPr/>
          </p:nvSpPr>
          <p:spPr>
            <a:xfrm>
              <a:off x="82366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90" name="Freeform: Shape 349">
              <a:extLst>
                <a:ext uri="{FF2B5EF4-FFF2-40B4-BE49-F238E27FC236}">
                  <a16:creationId xmlns:a16="http://schemas.microsoft.com/office/drawing/2014/main" id="{B8852CB5-C9DB-4D1E-8A42-573E7ED9D991}"/>
                </a:ext>
              </a:extLst>
            </p:cNvPr>
            <p:cNvSpPr/>
            <p:nvPr/>
          </p:nvSpPr>
          <p:spPr>
            <a:xfrm>
              <a:off x="82556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91" name="Freeform: Shape 350">
              <a:extLst>
                <a:ext uri="{FF2B5EF4-FFF2-40B4-BE49-F238E27FC236}">
                  <a16:creationId xmlns:a16="http://schemas.microsoft.com/office/drawing/2014/main" id="{3232D261-121B-4067-9471-0023A954541F}"/>
                </a:ext>
              </a:extLst>
            </p:cNvPr>
            <p:cNvSpPr/>
            <p:nvPr/>
          </p:nvSpPr>
          <p:spPr>
            <a:xfrm>
              <a:off x="83509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92" name="Freeform: Shape 351">
              <a:extLst>
                <a:ext uri="{FF2B5EF4-FFF2-40B4-BE49-F238E27FC236}">
                  <a16:creationId xmlns:a16="http://schemas.microsoft.com/office/drawing/2014/main" id="{E756D10C-DF8A-40BF-BABE-D7B09241BC9B}"/>
                </a:ext>
              </a:extLst>
            </p:cNvPr>
            <p:cNvSpPr/>
            <p:nvPr/>
          </p:nvSpPr>
          <p:spPr>
            <a:xfrm>
              <a:off x="83890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93" name="Freeform: Shape 352">
              <a:extLst>
                <a:ext uri="{FF2B5EF4-FFF2-40B4-BE49-F238E27FC236}">
                  <a16:creationId xmlns:a16="http://schemas.microsoft.com/office/drawing/2014/main" id="{BFBECFAD-F044-4DAD-A1C8-91A8BE925C67}"/>
                </a:ext>
              </a:extLst>
            </p:cNvPr>
            <p:cNvSpPr/>
            <p:nvPr/>
          </p:nvSpPr>
          <p:spPr>
            <a:xfrm>
              <a:off x="84271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94" name="Freeform: Shape 353">
              <a:extLst>
                <a:ext uri="{FF2B5EF4-FFF2-40B4-BE49-F238E27FC236}">
                  <a16:creationId xmlns:a16="http://schemas.microsoft.com/office/drawing/2014/main" id="{26D53EBF-4AB7-40E3-847D-43EBDD1B2399}"/>
                </a:ext>
              </a:extLst>
            </p:cNvPr>
            <p:cNvSpPr/>
            <p:nvPr/>
          </p:nvSpPr>
          <p:spPr>
            <a:xfrm>
              <a:off x="84652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95" name="Freeform: Shape 354">
              <a:extLst>
                <a:ext uri="{FF2B5EF4-FFF2-40B4-BE49-F238E27FC236}">
                  <a16:creationId xmlns:a16="http://schemas.microsoft.com/office/drawing/2014/main" id="{4ABCFC37-74CC-4CED-BF4B-57EDBB3C678D}"/>
                </a:ext>
              </a:extLst>
            </p:cNvPr>
            <p:cNvSpPr/>
            <p:nvPr/>
          </p:nvSpPr>
          <p:spPr>
            <a:xfrm>
              <a:off x="85033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96" name="Freeform: Shape 355">
              <a:extLst>
                <a:ext uri="{FF2B5EF4-FFF2-40B4-BE49-F238E27FC236}">
                  <a16:creationId xmlns:a16="http://schemas.microsoft.com/office/drawing/2014/main" id="{22974FD4-A0B3-4482-9705-CDDD8DC9BF06}"/>
                </a:ext>
              </a:extLst>
            </p:cNvPr>
            <p:cNvSpPr/>
            <p:nvPr/>
          </p:nvSpPr>
          <p:spPr>
            <a:xfrm>
              <a:off x="85985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97" name="Freeform: Shape 356">
              <a:extLst>
                <a:ext uri="{FF2B5EF4-FFF2-40B4-BE49-F238E27FC236}">
                  <a16:creationId xmlns:a16="http://schemas.microsoft.com/office/drawing/2014/main" id="{312F2517-1AA2-4608-B11C-F754D6A75560}"/>
                </a:ext>
              </a:extLst>
            </p:cNvPr>
            <p:cNvSpPr/>
            <p:nvPr/>
          </p:nvSpPr>
          <p:spPr>
            <a:xfrm>
              <a:off x="86557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98" name="Freeform: Shape 357">
              <a:extLst>
                <a:ext uri="{FF2B5EF4-FFF2-40B4-BE49-F238E27FC236}">
                  <a16:creationId xmlns:a16="http://schemas.microsoft.com/office/drawing/2014/main" id="{0999488A-274A-47A9-81D2-110ABC29EF8D}"/>
                </a:ext>
              </a:extLst>
            </p:cNvPr>
            <p:cNvSpPr/>
            <p:nvPr/>
          </p:nvSpPr>
          <p:spPr>
            <a:xfrm>
              <a:off x="86938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899" name="Freeform: Shape 358">
              <a:extLst>
                <a:ext uri="{FF2B5EF4-FFF2-40B4-BE49-F238E27FC236}">
                  <a16:creationId xmlns:a16="http://schemas.microsoft.com/office/drawing/2014/main" id="{F83FCD8C-E307-49C4-A557-477B076EED55}"/>
                </a:ext>
              </a:extLst>
            </p:cNvPr>
            <p:cNvSpPr/>
            <p:nvPr/>
          </p:nvSpPr>
          <p:spPr>
            <a:xfrm>
              <a:off x="87319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00" name="Freeform: Shape 359">
              <a:extLst>
                <a:ext uri="{FF2B5EF4-FFF2-40B4-BE49-F238E27FC236}">
                  <a16:creationId xmlns:a16="http://schemas.microsoft.com/office/drawing/2014/main" id="{D125E8C1-5DCB-4761-97B6-401EBB35B7ED}"/>
                </a:ext>
              </a:extLst>
            </p:cNvPr>
            <p:cNvSpPr/>
            <p:nvPr/>
          </p:nvSpPr>
          <p:spPr>
            <a:xfrm>
              <a:off x="87509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01" name="Freeform: Shape 360">
              <a:extLst>
                <a:ext uri="{FF2B5EF4-FFF2-40B4-BE49-F238E27FC236}">
                  <a16:creationId xmlns:a16="http://schemas.microsoft.com/office/drawing/2014/main" id="{8D3781AE-2121-4FB7-ABF4-1AC453A78749}"/>
                </a:ext>
              </a:extLst>
            </p:cNvPr>
            <p:cNvSpPr/>
            <p:nvPr/>
          </p:nvSpPr>
          <p:spPr>
            <a:xfrm>
              <a:off x="87890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02" name="Freeform: Shape 361">
              <a:extLst>
                <a:ext uri="{FF2B5EF4-FFF2-40B4-BE49-F238E27FC236}">
                  <a16:creationId xmlns:a16="http://schemas.microsoft.com/office/drawing/2014/main" id="{E3284747-6FD4-437C-A2E9-9F08D0B85F55}"/>
                </a:ext>
              </a:extLst>
            </p:cNvPr>
            <p:cNvSpPr/>
            <p:nvPr/>
          </p:nvSpPr>
          <p:spPr>
            <a:xfrm>
              <a:off x="88843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grpSp>
      <p:grpSp>
        <p:nvGrpSpPr>
          <p:cNvPr id="903" name="Group 902">
            <a:extLst>
              <a:ext uri="{FF2B5EF4-FFF2-40B4-BE49-F238E27FC236}">
                <a16:creationId xmlns:a16="http://schemas.microsoft.com/office/drawing/2014/main" id="{8729B8B1-5D8A-45ED-9406-87333F7DFC1E}"/>
              </a:ext>
            </a:extLst>
          </p:cNvPr>
          <p:cNvGrpSpPr/>
          <p:nvPr/>
        </p:nvGrpSpPr>
        <p:grpSpPr>
          <a:xfrm>
            <a:off x="7172814" y="2324140"/>
            <a:ext cx="4482052" cy="1047692"/>
            <a:chOff x="3305175" y="2771774"/>
            <a:chExt cx="5588669" cy="1317955"/>
          </a:xfrm>
        </p:grpSpPr>
        <p:sp>
          <p:nvSpPr>
            <p:cNvPr id="904" name="Freeform: Shape 581">
              <a:extLst>
                <a:ext uri="{FF2B5EF4-FFF2-40B4-BE49-F238E27FC236}">
                  <a16:creationId xmlns:a16="http://schemas.microsoft.com/office/drawing/2014/main" id="{3B7AE564-81CA-47AE-A3A4-0F6EA0C4CB84}"/>
                </a:ext>
              </a:extLst>
            </p:cNvPr>
            <p:cNvSpPr/>
            <p:nvPr/>
          </p:nvSpPr>
          <p:spPr>
            <a:xfrm>
              <a:off x="3305175" y="2771774"/>
              <a:ext cx="5579144" cy="1274987"/>
            </a:xfrm>
            <a:custGeom>
              <a:avLst/>
              <a:gdLst>
                <a:gd name="connsiteX0" fmla="*/ 5579145 w 5579144"/>
                <a:gd name="connsiteY0" fmla="*/ 1274988 h 1274987"/>
                <a:gd name="connsiteX1" fmla="*/ 4173474 w 5579144"/>
                <a:gd name="connsiteY1" fmla="*/ 1274988 h 1274987"/>
                <a:gd name="connsiteX2" fmla="*/ 4173474 w 5579144"/>
                <a:gd name="connsiteY2" fmla="*/ 1245937 h 1274987"/>
                <a:gd name="connsiteX3" fmla="*/ 3929510 w 5579144"/>
                <a:gd name="connsiteY3" fmla="*/ 1245937 h 1274987"/>
                <a:gd name="connsiteX4" fmla="*/ 3929510 w 5579144"/>
                <a:gd name="connsiteY4" fmla="*/ 1208189 h 1274987"/>
                <a:gd name="connsiteX5" fmla="*/ 3769776 w 5579144"/>
                <a:gd name="connsiteY5" fmla="*/ 1208189 h 1274987"/>
                <a:gd name="connsiteX6" fmla="*/ 3769776 w 5579144"/>
                <a:gd name="connsiteY6" fmla="*/ 1190758 h 1274987"/>
                <a:gd name="connsiteX7" fmla="*/ 3412541 w 5579144"/>
                <a:gd name="connsiteY7" fmla="*/ 1190758 h 1274987"/>
                <a:gd name="connsiteX8" fmla="*/ 3412541 w 5579144"/>
                <a:gd name="connsiteY8" fmla="*/ 1170432 h 1274987"/>
                <a:gd name="connsiteX9" fmla="*/ 3316700 w 5579144"/>
                <a:gd name="connsiteY9" fmla="*/ 1170432 h 1274987"/>
                <a:gd name="connsiteX10" fmla="*/ 3316700 w 5579144"/>
                <a:gd name="connsiteY10" fmla="*/ 1153001 h 1274987"/>
                <a:gd name="connsiteX11" fmla="*/ 3087262 w 5579144"/>
                <a:gd name="connsiteY11" fmla="*/ 1153001 h 1274987"/>
                <a:gd name="connsiteX12" fmla="*/ 3087262 w 5579144"/>
                <a:gd name="connsiteY12" fmla="*/ 1135580 h 1274987"/>
                <a:gd name="connsiteX13" fmla="*/ 3049505 w 5579144"/>
                <a:gd name="connsiteY13" fmla="*/ 1135580 h 1274987"/>
                <a:gd name="connsiteX14" fmla="*/ 3049505 w 5579144"/>
                <a:gd name="connsiteY14" fmla="*/ 1109443 h 1274987"/>
                <a:gd name="connsiteX15" fmla="*/ 3014653 w 5579144"/>
                <a:gd name="connsiteY15" fmla="*/ 1109443 h 1274987"/>
                <a:gd name="connsiteX16" fmla="*/ 3014653 w 5579144"/>
                <a:gd name="connsiteY16" fmla="*/ 1092013 h 1274987"/>
                <a:gd name="connsiteX17" fmla="*/ 2976906 w 5579144"/>
                <a:gd name="connsiteY17" fmla="*/ 1092013 h 1274987"/>
                <a:gd name="connsiteX18" fmla="*/ 2976906 w 5579144"/>
                <a:gd name="connsiteY18" fmla="*/ 1068781 h 1274987"/>
                <a:gd name="connsiteX19" fmla="*/ 2747458 w 5579144"/>
                <a:gd name="connsiteY19" fmla="*/ 1068781 h 1274987"/>
                <a:gd name="connsiteX20" fmla="*/ 2747458 w 5579144"/>
                <a:gd name="connsiteY20" fmla="*/ 1051350 h 1274987"/>
                <a:gd name="connsiteX21" fmla="*/ 2730037 w 5579144"/>
                <a:gd name="connsiteY21" fmla="*/ 1051350 h 1274987"/>
                <a:gd name="connsiteX22" fmla="*/ 2730037 w 5579144"/>
                <a:gd name="connsiteY22" fmla="*/ 1033929 h 1274987"/>
                <a:gd name="connsiteX23" fmla="*/ 2634196 w 5579144"/>
                <a:gd name="connsiteY23" fmla="*/ 1033929 h 1274987"/>
                <a:gd name="connsiteX24" fmla="*/ 2634196 w 5579144"/>
                <a:gd name="connsiteY24" fmla="*/ 1019404 h 1274987"/>
                <a:gd name="connsiteX25" fmla="*/ 2619670 w 5579144"/>
                <a:gd name="connsiteY25" fmla="*/ 1019404 h 1274987"/>
                <a:gd name="connsiteX26" fmla="*/ 2619670 w 5579144"/>
                <a:gd name="connsiteY26" fmla="*/ 1004888 h 1274987"/>
                <a:gd name="connsiteX27" fmla="*/ 2518020 w 5579144"/>
                <a:gd name="connsiteY27" fmla="*/ 1004888 h 1274987"/>
                <a:gd name="connsiteX28" fmla="*/ 2518020 w 5579144"/>
                <a:gd name="connsiteY28" fmla="*/ 993267 h 1274987"/>
                <a:gd name="connsiteX29" fmla="*/ 2369906 w 5579144"/>
                <a:gd name="connsiteY29" fmla="*/ 993267 h 1274987"/>
                <a:gd name="connsiteX30" fmla="*/ 2369906 w 5579144"/>
                <a:gd name="connsiteY30" fmla="*/ 978741 h 1274987"/>
                <a:gd name="connsiteX31" fmla="*/ 2262445 w 5579144"/>
                <a:gd name="connsiteY31" fmla="*/ 978741 h 1274987"/>
                <a:gd name="connsiteX32" fmla="*/ 2262445 w 5579144"/>
                <a:gd name="connsiteY32" fmla="*/ 946799 h 1274987"/>
                <a:gd name="connsiteX33" fmla="*/ 2108521 w 5579144"/>
                <a:gd name="connsiteY33" fmla="*/ 946799 h 1274987"/>
                <a:gd name="connsiteX34" fmla="*/ 2108521 w 5579144"/>
                <a:gd name="connsiteY34" fmla="*/ 911947 h 1274987"/>
                <a:gd name="connsiteX35" fmla="*/ 2047523 w 5579144"/>
                <a:gd name="connsiteY35" fmla="*/ 911947 h 1274987"/>
                <a:gd name="connsiteX36" fmla="*/ 2047523 w 5579144"/>
                <a:gd name="connsiteY36" fmla="*/ 894521 h 1274987"/>
                <a:gd name="connsiteX37" fmla="*/ 2030101 w 5579144"/>
                <a:gd name="connsiteY37" fmla="*/ 894521 h 1274987"/>
                <a:gd name="connsiteX38" fmla="*/ 2030101 w 5579144"/>
                <a:gd name="connsiteY38" fmla="*/ 888713 h 1274987"/>
                <a:gd name="connsiteX39" fmla="*/ 1983629 w 5579144"/>
                <a:gd name="connsiteY39" fmla="*/ 888713 h 1274987"/>
                <a:gd name="connsiteX40" fmla="*/ 1983629 w 5579144"/>
                <a:gd name="connsiteY40" fmla="*/ 877095 h 1274987"/>
                <a:gd name="connsiteX41" fmla="*/ 1867462 w 5579144"/>
                <a:gd name="connsiteY41" fmla="*/ 877095 h 1274987"/>
                <a:gd name="connsiteX42" fmla="*/ 1867462 w 5579144"/>
                <a:gd name="connsiteY42" fmla="*/ 865479 h 1274987"/>
                <a:gd name="connsiteX43" fmla="*/ 1809379 w 5579144"/>
                <a:gd name="connsiteY43" fmla="*/ 865479 h 1274987"/>
                <a:gd name="connsiteX44" fmla="*/ 1809379 w 5579144"/>
                <a:gd name="connsiteY44" fmla="*/ 821914 h 1274987"/>
                <a:gd name="connsiteX45" fmla="*/ 1777432 w 5579144"/>
                <a:gd name="connsiteY45" fmla="*/ 821914 h 1274987"/>
                <a:gd name="connsiteX46" fmla="*/ 1777432 w 5579144"/>
                <a:gd name="connsiteY46" fmla="*/ 807392 h 1274987"/>
                <a:gd name="connsiteX47" fmla="*/ 1719339 w 5579144"/>
                <a:gd name="connsiteY47" fmla="*/ 807392 h 1274987"/>
                <a:gd name="connsiteX48" fmla="*/ 1719339 w 5579144"/>
                <a:gd name="connsiteY48" fmla="*/ 792871 h 1274987"/>
                <a:gd name="connsiteX49" fmla="*/ 1638024 w 5579144"/>
                <a:gd name="connsiteY49" fmla="*/ 792871 h 1274987"/>
                <a:gd name="connsiteX50" fmla="*/ 1638024 w 5579144"/>
                <a:gd name="connsiteY50" fmla="*/ 760924 h 1274987"/>
                <a:gd name="connsiteX51" fmla="*/ 1591551 w 5579144"/>
                <a:gd name="connsiteY51" fmla="*/ 760924 h 1274987"/>
                <a:gd name="connsiteX52" fmla="*/ 1591551 w 5579144"/>
                <a:gd name="connsiteY52" fmla="*/ 731881 h 1274987"/>
                <a:gd name="connsiteX53" fmla="*/ 1533468 w 5579144"/>
                <a:gd name="connsiteY53" fmla="*/ 731881 h 1274987"/>
                <a:gd name="connsiteX54" fmla="*/ 1533468 w 5579144"/>
                <a:gd name="connsiteY54" fmla="*/ 717360 h 1274987"/>
                <a:gd name="connsiteX55" fmla="*/ 1486995 w 5579144"/>
                <a:gd name="connsiteY55" fmla="*/ 717360 h 1274987"/>
                <a:gd name="connsiteX56" fmla="*/ 1486995 w 5579144"/>
                <a:gd name="connsiteY56" fmla="*/ 691221 h 1274987"/>
                <a:gd name="connsiteX57" fmla="*/ 1379544 w 5579144"/>
                <a:gd name="connsiteY57" fmla="*/ 691221 h 1274987"/>
                <a:gd name="connsiteX58" fmla="*/ 1379544 w 5579144"/>
                <a:gd name="connsiteY58" fmla="*/ 673795 h 1274987"/>
                <a:gd name="connsiteX59" fmla="*/ 1344692 w 5579144"/>
                <a:gd name="connsiteY59" fmla="*/ 673795 h 1274987"/>
                <a:gd name="connsiteX60" fmla="*/ 1344692 w 5579144"/>
                <a:gd name="connsiteY60" fmla="*/ 659274 h 1274987"/>
                <a:gd name="connsiteX61" fmla="*/ 1272083 w 5579144"/>
                <a:gd name="connsiteY61" fmla="*/ 659274 h 1274987"/>
                <a:gd name="connsiteX62" fmla="*/ 1272083 w 5579144"/>
                <a:gd name="connsiteY62" fmla="*/ 615709 h 1274987"/>
                <a:gd name="connsiteX63" fmla="*/ 1219800 w 5579144"/>
                <a:gd name="connsiteY63" fmla="*/ 615709 h 1274987"/>
                <a:gd name="connsiteX64" fmla="*/ 1219800 w 5579144"/>
                <a:gd name="connsiteY64" fmla="*/ 577953 h 1274987"/>
                <a:gd name="connsiteX65" fmla="*/ 1118149 w 5579144"/>
                <a:gd name="connsiteY65" fmla="*/ 577953 h 1274987"/>
                <a:gd name="connsiteX66" fmla="*/ 1118149 w 5579144"/>
                <a:gd name="connsiteY66" fmla="*/ 554720 h 1274987"/>
                <a:gd name="connsiteX67" fmla="*/ 1068781 w 5579144"/>
                <a:gd name="connsiteY67" fmla="*/ 554720 h 1274987"/>
                <a:gd name="connsiteX68" fmla="*/ 1068781 w 5579144"/>
                <a:gd name="connsiteY68" fmla="*/ 522772 h 1274987"/>
                <a:gd name="connsiteX69" fmla="*/ 1048455 w 5579144"/>
                <a:gd name="connsiteY69" fmla="*/ 522772 h 1274987"/>
                <a:gd name="connsiteX70" fmla="*/ 1048455 w 5579144"/>
                <a:gd name="connsiteY70" fmla="*/ 476303 h 1274987"/>
                <a:gd name="connsiteX71" fmla="*/ 1013603 w 5579144"/>
                <a:gd name="connsiteY71" fmla="*/ 476303 h 1274987"/>
                <a:gd name="connsiteX72" fmla="*/ 1013603 w 5579144"/>
                <a:gd name="connsiteY72" fmla="*/ 450165 h 1274987"/>
                <a:gd name="connsiteX73" fmla="*/ 978751 w 5579144"/>
                <a:gd name="connsiteY73" fmla="*/ 450165 h 1274987"/>
                <a:gd name="connsiteX74" fmla="*/ 978751 w 5579144"/>
                <a:gd name="connsiteY74" fmla="*/ 424026 h 1274987"/>
                <a:gd name="connsiteX75" fmla="*/ 923565 w 5579144"/>
                <a:gd name="connsiteY75" fmla="*/ 424026 h 1274987"/>
                <a:gd name="connsiteX76" fmla="*/ 923565 w 5579144"/>
                <a:gd name="connsiteY76" fmla="*/ 415313 h 1274987"/>
                <a:gd name="connsiteX77" fmla="*/ 900331 w 5579144"/>
                <a:gd name="connsiteY77" fmla="*/ 415313 h 1274987"/>
                <a:gd name="connsiteX78" fmla="*/ 900331 w 5579144"/>
                <a:gd name="connsiteY78" fmla="*/ 386270 h 1274987"/>
                <a:gd name="connsiteX79" fmla="*/ 862575 w 5579144"/>
                <a:gd name="connsiteY79" fmla="*/ 386270 h 1274987"/>
                <a:gd name="connsiteX80" fmla="*/ 862575 w 5579144"/>
                <a:gd name="connsiteY80" fmla="*/ 325280 h 1274987"/>
                <a:gd name="connsiteX81" fmla="*/ 830628 w 5579144"/>
                <a:gd name="connsiteY81" fmla="*/ 325280 h 1274987"/>
                <a:gd name="connsiteX82" fmla="*/ 830628 w 5579144"/>
                <a:gd name="connsiteY82" fmla="*/ 307854 h 1274987"/>
                <a:gd name="connsiteX83" fmla="*/ 816107 w 5579144"/>
                <a:gd name="connsiteY83" fmla="*/ 307854 h 1274987"/>
                <a:gd name="connsiteX84" fmla="*/ 816107 w 5579144"/>
                <a:gd name="connsiteY84" fmla="*/ 273003 h 1274987"/>
                <a:gd name="connsiteX85" fmla="*/ 749308 w 5579144"/>
                <a:gd name="connsiteY85" fmla="*/ 273003 h 1274987"/>
                <a:gd name="connsiteX86" fmla="*/ 749308 w 5579144"/>
                <a:gd name="connsiteY86" fmla="*/ 249768 h 1274987"/>
                <a:gd name="connsiteX87" fmla="*/ 685413 w 5579144"/>
                <a:gd name="connsiteY87" fmla="*/ 249768 h 1274987"/>
                <a:gd name="connsiteX88" fmla="*/ 685413 w 5579144"/>
                <a:gd name="connsiteY88" fmla="*/ 238151 h 1274987"/>
                <a:gd name="connsiteX89" fmla="*/ 606998 w 5579144"/>
                <a:gd name="connsiteY89" fmla="*/ 238151 h 1274987"/>
                <a:gd name="connsiteX90" fmla="*/ 606998 w 5579144"/>
                <a:gd name="connsiteY90" fmla="*/ 197491 h 1274987"/>
                <a:gd name="connsiteX91" fmla="*/ 566337 w 5579144"/>
                <a:gd name="connsiteY91" fmla="*/ 197491 h 1274987"/>
                <a:gd name="connsiteX92" fmla="*/ 566337 w 5579144"/>
                <a:gd name="connsiteY92" fmla="*/ 165544 h 1274987"/>
                <a:gd name="connsiteX93" fmla="*/ 490826 w 5579144"/>
                <a:gd name="connsiteY93" fmla="*/ 165544 h 1274987"/>
                <a:gd name="connsiteX94" fmla="*/ 490826 w 5579144"/>
                <a:gd name="connsiteY94" fmla="*/ 130693 h 1274987"/>
                <a:gd name="connsiteX95" fmla="*/ 453070 w 5579144"/>
                <a:gd name="connsiteY95" fmla="*/ 130693 h 1274987"/>
                <a:gd name="connsiteX96" fmla="*/ 453070 w 5579144"/>
                <a:gd name="connsiteY96" fmla="*/ 98745 h 1274987"/>
                <a:gd name="connsiteX97" fmla="*/ 394984 w 5579144"/>
                <a:gd name="connsiteY97" fmla="*/ 98745 h 1274987"/>
                <a:gd name="connsiteX98" fmla="*/ 394984 w 5579144"/>
                <a:gd name="connsiteY98" fmla="*/ 78415 h 1274987"/>
                <a:gd name="connsiteX99" fmla="*/ 351419 w 5579144"/>
                <a:gd name="connsiteY99" fmla="*/ 78415 h 1274987"/>
                <a:gd name="connsiteX100" fmla="*/ 351419 w 5579144"/>
                <a:gd name="connsiteY100" fmla="*/ 58085 h 1274987"/>
                <a:gd name="connsiteX101" fmla="*/ 302046 w 5579144"/>
                <a:gd name="connsiteY101" fmla="*/ 58085 h 1274987"/>
                <a:gd name="connsiteX102" fmla="*/ 302046 w 5579144"/>
                <a:gd name="connsiteY102" fmla="*/ 60990 h 1274987"/>
                <a:gd name="connsiteX103" fmla="*/ 249769 w 5579144"/>
                <a:gd name="connsiteY103" fmla="*/ 60990 h 1274987"/>
                <a:gd name="connsiteX104" fmla="*/ 249769 w 5579144"/>
                <a:gd name="connsiteY104" fmla="*/ 49373 h 1274987"/>
                <a:gd name="connsiteX105" fmla="*/ 226535 w 5579144"/>
                <a:gd name="connsiteY105" fmla="*/ 49373 h 1274987"/>
                <a:gd name="connsiteX106" fmla="*/ 226535 w 5579144"/>
                <a:gd name="connsiteY106" fmla="*/ 26139 h 1274987"/>
                <a:gd name="connsiteX107" fmla="*/ 156832 w 5579144"/>
                <a:gd name="connsiteY107" fmla="*/ 26139 h 1274987"/>
                <a:gd name="connsiteX108" fmla="*/ 156832 w 5579144"/>
                <a:gd name="connsiteY108" fmla="*/ 31947 h 1274987"/>
                <a:gd name="connsiteX109" fmla="*/ 110363 w 5579144"/>
                <a:gd name="connsiteY109" fmla="*/ 31947 h 1274987"/>
                <a:gd name="connsiteX110" fmla="*/ 110363 w 5579144"/>
                <a:gd name="connsiteY110" fmla="*/ 0 h 1274987"/>
                <a:gd name="connsiteX111" fmla="*/ 0 w 5579144"/>
                <a:gd name="connsiteY111" fmla="*/ 0 h 127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579144" h="1274987">
                  <a:moveTo>
                    <a:pt x="5579145" y="1274988"/>
                  </a:moveTo>
                  <a:lnTo>
                    <a:pt x="4173474" y="1274988"/>
                  </a:lnTo>
                  <a:lnTo>
                    <a:pt x="4173474" y="1245937"/>
                  </a:lnTo>
                  <a:lnTo>
                    <a:pt x="3929510" y="1245937"/>
                  </a:lnTo>
                  <a:lnTo>
                    <a:pt x="3929510" y="1208189"/>
                  </a:lnTo>
                  <a:lnTo>
                    <a:pt x="3769776" y="1208189"/>
                  </a:lnTo>
                  <a:lnTo>
                    <a:pt x="3769776" y="1190758"/>
                  </a:lnTo>
                  <a:lnTo>
                    <a:pt x="3412541" y="1190758"/>
                  </a:lnTo>
                  <a:lnTo>
                    <a:pt x="3412541" y="1170432"/>
                  </a:lnTo>
                  <a:lnTo>
                    <a:pt x="3316700" y="1170432"/>
                  </a:lnTo>
                  <a:lnTo>
                    <a:pt x="3316700" y="1153001"/>
                  </a:lnTo>
                  <a:lnTo>
                    <a:pt x="3087262" y="1153001"/>
                  </a:lnTo>
                  <a:lnTo>
                    <a:pt x="3087262" y="1135580"/>
                  </a:lnTo>
                  <a:lnTo>
                    <a:pt x="3049505" y="1135580"/>
                  </a:lnTo>
                  <a:lnTo>
                    <a:pt x="3049505" y="1109443"/>
                  </a:lnTo>
                  <a:lnTo>
                    <a:pt x="3014653" y="1109443"/>
                  </a:lnTo>
                  <a:lnTo>
                    <a:pt x="3014653" y="1092013"/>
                  </a:lnTo>
                  <a:lnTo>
                    <a:pt x="2976906" y="1092013"/>
                  </a:lnTo>
                  <a:lnTo>
                    <a:pt x="2976906" y="1068781"/>
                  </a:lnTo>
                  <a:lnTo>
                    <a:pt x="2747458" y="1068781"/>
                  </a:lnTo>
                  <a:lnTo>
                    <a:pt x="2747458" y="1051350"/>
                  </a:lnTo>
                  <a:lnTo>
                    <a:pt x="2730037" y="1051350"/>
                  </a:lnTo>
                  <a:lnTo>
                    <a:pt x="2730037" y="1033929"/>
                  </a:lnTo>
                  <a:lnTo>
                    <a:pt x="2634196" y="1033929"/>
                  </a:lnTo>
                  <a:lnTo>
                    <a:pt x="2634196" y="1019404"/>
                  </a:lnTo>
                  <a:lnTo>
                    <a:pt x="2619670" y="1019404"/>
                  </a:lnTo>
                  <a:lnTo>
                    <a:pt x="2619670" y="1004888"/>
                  </a:lnTo>
                  <a:lnTo>
                    <a:pt x="2518020" y="1004888"/>
                  </a:lnTo>
                  <a:lnTo>
                    <a:pt x="2518020" y="993267"/>
                  </a:lnTo>
                  <a:lnTo>
                    <a:pt x="2369906" y="993267"/>
                  </a:lnTo>
                  <a:lnTo>
                    <a:pt x="2369906" y="978741"/>
                  </a:lnTo>
                  <a:lnTo>
                    <a:pt x="2262445" y="978741"/>
                  </a:lnTo>
                  <a:lnTo>
                    <a:pt x="2262445" y="946799"/>
                  </a:lnTo>
                  <a:lnTo>
                    <a:pt x="2108521" y="946799"/>
                  </a:lnTo>
                  <a:lnTo>
                    <a:pt x="2108521" y="911947"/>
                  </a:lnTo>
                  <a:lnTo>
                    <a:pt x="2047523" y="911947"/>
                  </a:lnTo>
                  <a:lnTo>
                    <a:pt x="2047523" y="894521"/>
                  </a:lnTo>
                  <a:lnTo>
                    <a:pt x="2030101" y="894521"/>
                  </a:lnTo>
                  <a:lnTo>
                    <a:pt x="2030101" y="888713"/>
                  </a:lnTo>
                  <a:lnTo>
                    <a:pt x="1983629" y="888713"/>
                  </a:lnTo>
                  <a:lnTo>
                    <a:pt x="1983629" y="877095"/>
                  </a:lnTo>
                  <a:lnTo>
                    <a:pt x="1867462" y="877095"/>
                  </a:lnTo>
                  <a:lnTo>
                    <a:pt x="1867462" y="865479"/>
                  </a:lnTo>
                  <a:lnTo>
                    <a:pt x="1809379" y="865479"/>
                  </a:lnTo>
                  <a:lnTo>
                    <a:pt x="1809379" y="821914"/>
                  </a:lnTo>
                  <a:lnTo>
                    <a:pt x="1777432" y="821914"/>
                  </a:lnTo>
                  <a:lnTo>
                    <a:pt x="1777432" y="807392"/>
                  </a:lnTo>
                  <a:lnTo>
                    <a:pt x="1719339" y="807392"/>
                  </a:lnTo>
                  <a:lnTo>
                    <a:pt x="1719339" y="792871"/>
                  </a:lnTo>
                  <a:lnTo>
                    <a:pt x="1638024" y="792871"/>
                  </a:lnTo>
                  <a:lnTo>
                    <a:pt x="1638024" y="760924"/>
                  </a:lnTo>
                  <a:lnTo>
                    <a:pt x="1591551" y="760924"/>
                  </a:lnTo>
                  <a:lnTo>
                    <a:pt x="1591551" y="731881"/>
                  </a:lnTo>
                  <a:lnTo>
                    <a:pt x="1533468" y="731881"/>
                  </a:lnTo>
                  <a:lnTo>
                    <a:pt x="1533468" y="717360"/>
                  </a:lnTo>
                  <a:lnTo>
                    <a:pt x="1486995" y="717360"/>
                  </a:lnTo>
                  <a:lnTo>
                    <a:pt x="1486995" y="691221"/>
                  </a:lnTo>
                  <a:lnTo>
                    <a:pt x="1379544" y="691221"/>
                  </a:lnTo>
                  <a:lnTo>
                    <a:pt x="1379544" y="673795"/>
                  </a:lnTo>
                  <a:lnTo>
                    <a:pt x="1344692" y="673795"/>
                  </a:lnTo>
                  <a:lnTo>
                    <a:pt x="1344692" y="659274"/>
                  </a:lnTo>
                  <a:lnTo>
                    <a:pt x="1272083" y="659274"/>
                  </a:lnTo>
                  <a:lnTo>
                    <a:pt x="1272083" y="615709"/>
                  </a:lnTo>
                  <a:lnTo>
                    <a:pt x="1219800" y="615709"/>
                  </a:lnTo>
                  <a:lnTo>
                    <a:pt x="1219800" y="577953"/>
                  </a:lnTo>
                  <a:lnTo>
                    <a:pt x="1118149" y="577953"/>
                  </a:lnTo>
                  <a:lnTo>
                    <a:pt x="1118149" y="554720"/>
                  </a:lnTo>
                  <a:lnTo>
                    <a:pt x="1068781" y="554720"/>
                  </a:lnTo>
                  <a:lnTo>
                    <a:pt x="1068781" y="522772"/>
                  </a:lnTo>
                  <a:lnTo>
                    <a:pt x="1048455" y="522772"/>
                  </a:lnTo>
                  <a:lnTo>
                    <a:pt x="1048455" y="476303"/>
                  </a:lnTo>
                  <a:lnTo>
                    <a:pt x="1013603" y="476303"/>
                  </a:lnTo>
                  <a:lnTo>
                    <a:pt x="1013603" y="450165"/>
                  </a:lnTo>
                  <a:lnTo>
                    <a:pt x="978751" y="450165"/>
                  </a:lnTo>
                  <a:lnTo>
                    <a:pt x="978751" y="424026"/>
                  </a:lnTo>
                  <a:lnTo>
                    <a:pt x="923565" y="424026"/>
                  </a:lnTo>
                  <a:lnTo>
                    <a:pt x="923565" y="415313"/>
                  </a:lnTo>
                  <a:lnTo>
                    <a:pt x="900331" y="415313"/>
                  </a:lnTo>
                  <a:lnTo>
                    <a:pt x="900331" y="386270"/>
                  </a:lnTo>
                  <a:lnTo>
                    <a:pt x="862575" y="386270"/>
                  </a:lnTo>
                  <a:lnTo>
                    <a:pt x="862575" y="325280"/>
                  </a:lnTo>
                  <a:lnTo>
                    <a:pt x="830628" y="325280"/>
                  </a:lnTo>
                  <a:lnTo>
                    <a:pt x="830628" y="307854"/>
                  </a:lnTo>
                  <a:lnTo>
                    <a:pt x="816107" y="307854"/>
                  </a:lnTo>
                  <a:lnTo>
                    <a:pt x="816107" y="273003"/>
                  </a:lnTo>
                  <a:lnTo>
                    <a:pt x="749308" y="273003"/>
                  </a:lnTo>
                  <a:lnTo>
                    <a:pt x="749308" y="249768"/>
                  </a:lnTo>
                  <a:lnTo>
                    <a:pt x="685413" y="249768"/>
                  </a:lnTo>
                  <a:lnTo>
                    <a:pt x="685413" y="238151"/>
                  </a:lnTo>
                  <a:lnTo>
                    <a:pt x="606998" y="238151"/>
                  </a:lnTo>
                  <a:lnTo>
                    <a:pt x="606998" y="197491"/>
                  </a:lnTo>
                  <a:lnTo>
                    <a:pt x="566337" y="197491"/>
                  </a:lnTo>
                  <a:lnTo>
                    <a:pt x="566337" y="165544"/>
                  </a:lnTo>
                  <a:lnTo>
                    <a:pt x="490826" y="165544"/>
                  </a:lnTo>
                  <a:lnTo>
                    <a:pt x="490826" y="130693"/>
                  </a:lnTo>
                  <a:lnTo>
                    <a:pt x="453070" y="130693"/>
                  </a:lnTo>
                  <a:lnTo>
                    <a:pt x="453070" y="98745"/>
                  </a:lnTo>
                  <a:lnTo>
                    <a:pt x="394984" y="98745"/>
                  </a:lnTo>
                  <a:lnTo>
                    <a:pt x="394984" y="78415"/>
                  </a:lnTo>
                  <a:lnTo>
                    <a:pt x="351419" y="78415"/>
                  </a:lnTo>
                  <a:lnTo>
                    <a:pt x="351419" y="58085"/>
                  </a:lnTo>
                  <a:lnTo>
                    <a:pt x="302046" y="58085"/>
                  </a:lnTo>
                  <a:lnTo>
                    <a:pt x="302046" y="60990"/>
                  </a:lnTo>
                  <a:lnTo>
                    <a:pt x="249769" y="60990"/>
                  </a:lnTo>
                  <a:lnTo>
                    <a:pt x="249769" y="49373"/>
                  </a:lnTo>
                  <a:lnTo>
                    <a:pt x="226535" y="49373"/>
                  </a:lnTo>
                  <a:lnTo>
                    <a:pt x="226535" y="26139"/>
                  </a:lnTo>
                  <a:lnTo>
                    <a:pt x="156832" y="26139"/>
                  </a:lnTo>
                  <a:lnTo>
                    <a:pt x="156832" y="31947"/>
                  </a:lnTo>
                  <a:lnTo>
                    <a:pt x="110363" y="31947"/>
                  </a:lnTo>
                  <a:lnTo>
                    <a:pt x="110363" y="0"/>
                  </a:lnTo>
                  <a:lnTo>
                    <a:pt x="0" y="0"/>
                  </a:lnTo>
                </a:path>
              </a:pathLst>
            </a:custGeom>
            <a:noFill/>
            <a:ln w="25400" cap="flat">
              <a:solidFill>
                <a:schemeClr val="accent3"/>
              </a:solidFill>
              <a:prstDash val="solid"/>
              <a:miter/>
            </a:ln>
          </p:spPr>
          <p:txBody>
            <a:bodyPr rtlCol="0" anchor="ctr"/>
            <a:lstStyle/>
            <a:p>
              <a:endParaRPr lang="en-GB"/>
            </a:p>
          </p:txBody>
        </p:sp>
        <p:sp>
          <p:nvSpPr>
            <p:cNvPr id="905" name="Freeform: Shape 582">
              <a:extLst>
                <a:ext uri="{FF2B5EF4-FFF2-40B4-BE49-F238E27FC236}">
                  <a16:creationId xmlns:a16="http://schemas.microsoft.com/office/drawing/2014/main" id="{C41E88A7-A2BD-4921-AC54-07FE94056A2F}"/>
                </a:ext>
              </a:extLst>
            </p:cNvPr>
            <p:cNvSpPr/>
            <p:nvPr/>
          </p:nvSpPr>
          <p:spPr>
            <a:xfrm>
              <a:off x="3662058" y="279851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06" name="Freeform: Shape 583">
              <a:extLst>
                <a:ext uri="{FF2B5EF4-FFF2-40B4-BE49-F238E27FC236}">
                  <a16:creationId xmlns:a16="http://schemas.microsoft.com/office/drawing/2014/main" id="{E9C5DD70-493F-4013-97BB-36C29F4D93E4}"/>
                </a:ext>
              </a:extLst>
            </p:cNvPr>
            <p:cNvSpPr/>
            <p:nvPr/>
          </p:nvSpPr>
          <p:spPr>
            <a:xfrm>
              <a:off x="4976507" y="352242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07" name="Freeform: Shape 584">
              <a:extLst>
                <a:ext uri="{FF2B5EF4-FFF2-40B4-BE49-F238E27FC236}">
                  <a16:creationId xmlns:a16="http://schemas.microsoft.com/office/drawing/2014/main" id="{B915292E-35F9-4B46-9934-D3FD42A58626}"/>
                </a:ext>
              </a:extLst>
            </p:cNvPr>
            <p:cNvSpPr/>
            <p:nvPr/>
          </p:nvSpPr>
          <p:spPr>
            <a:xfrm>
              <a:off x="5357507" y="365577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908" name="Freeform: Shape 585">
              <a:extLst>
                <a:ext uri="{FF2B5EF4-FFF2-40B4-BE49-F238E27FC236}">
                  <a16:creationId xmlns:a16="http://schemas.microsoft.com/office/drawing/2014/main" id="{83F92C10-EFEA-4F9F-AAD8-40E1A6078658}"/>
                </a:ext>
              </a:extLst>
            </p:cNvPr>
            <p:cNvSpPr/>
            <p:nvPr/>
          </p:nvSpPr>
          <p:spPr>
            <a:xfrm>
              <a:off x="5376557" y="365577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909" name="Freeform: Shape 586">
              <a:extLst>
                <a:ext uri="{FF2B5EF4-FFF2-40B4-BE49-F238E27FC236}">
                  <a16:creationId xmlns:a16="http://schemas.microsoft.com/office/drawing/2014/main" id="{652F5DD3-78FB-4E58-8F65-3D03528D5C07}"/>
                </a:ext>
              </a:extLst>
            </p:cNvPr>
            <p:cNvSpPr/>
            <p:nvPr/>
          </p:nvSpPr>
          <p:spPr>
            <a:xfrm>
              <a:off x="5414657" y="365577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910" name="Freeform: Shape 587">
              <a:extLst>
                <a:ext uri="{FF2B5EF4-FFF2-40B4-BE49-F238E27FC236}">
                  <a16:creationId xmlns:a16="http://schemas.microsoft.com/office/drawing/2014/main" id="{890C8463-E1DD-4636-AC7C-81DA02FEF1A2}"/>
                </a:ext>
              </a:extLst>
            </p:cNvPr>
            <p:cNvSpPr/>
            <p:nvPr/>
          </p:nvSpPr>
          <p:spPr>
            <a:xfrm>
              <a:off x="5471807" y="369387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911" name="Freeform: Shape 588">
              <a:extLst>
                <a:ext uri="{FF2B5EF4-FFF2-40B4-BE49-F238E27FC236}">
                  <a16:creationId xmlns:a16="http://schemas.microsoft.com/office/drawing/2014/main" id="{2F8824C2-6DBB-4E35-8C54-130F2E744FA4}"/>
                </a:ext>
              </a:extLst>
            </p:cNvPr>
            <p:cNvSpPr/>
            <p:nvPr/>
          </p:nvSpPr>
          <p:spPr>
            <a:xfrm>
              <a:off x="5509907" y="369387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912" name="Freeform: Shape 589">
              <a:extLst>
                <a:ext uri="{FF2B5EF4-FFF2-40B4-BE49-F238E27FC236}">
                  <a16:creationId xmlns:a16="http://schemas.microsoft.com/office/drawing/2014/main" id="{E9D5D75E-6051-4A15-A292-2172DA2E0BA1}"/>
                </a:ext>
              </a:extLst>
            </p:cNvPr>
            <p:cNvSpPr/>
            <p:nvPr/>
          </p:nvSpPr>
          <p:spPr>
            <a:xfrm>
              <a:off x="5528957" y="369387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913" name="Freeform: Shape 590">
              <a:extLst>
                <a:ext uri="{FF2B5EF4-FFF2-40B4-BE49-F238E27FC236}">
                  <a16:creationId xmlns:a16="http://schemas.microsoft.com/office/drawing/2014/main" id="{2DCB4C81-C1AC-4F4D-81E9-D7BAC68527BB}"/>
                </a:ext>
              </a:extLst>
            </p:cNvPr>
            <p:cNvSpPr/>
            <p:nvPr/>
          </p:nvSpPr>
          <p:spPr>
            <a:xfrm>
              <a:off x="5586107" y="371292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914" name="Freeform: Shape 591">
              <a:extLst>
                <a:ext uri="{FF2B5EF4-FFF2-40B4-BE49-F238E27FC236}">
                  <a16:creationId xmlns:a16="http://schemas.microsoft.com/office/drawing/2014/main" id="{9D785636-0470-4035-BE91-6FC8DF5AE7B1}"/>
                </a:ext>
              </a:extLst>
            </p:cNvPr>
            <p:cNvSpPr/>
            <p:nvPr/>
          </p:nvSpPr>
          <p:spPr>
            <a:xfrm>
              <a:off x="5605157" y="3712925"/>
              <a:ext cx="9525" cy="72004"/>
            </a:xfrm>
            <a:custGeom>
              <a:avLst/>
              <a:gdLst>
                <a:gd name="connsiteX0" fmla="*/ 0 w 9525"/>
                <a:gd name="connsiteY0" fmla="*/ 0 h 72004"/>
                <a:gd name="connsiteX1" fmla="*/ 0 w 9525"/>
                <a:gd name="connsiteY1" fmla="*/ 72004 h 72004"/>
              </a:gdLst>
              <a:ahLst/>
              <a:cxnLst>
                <a:cxn ang="0">
                  <a:pos x="connsiteX0" y="connsiteY0"/>
                </a:cxn>
                <a:cxn ang="0">
                  <a:pos x="connsiteX1" y="connsiteY1"/>
                </a:cxn>
              </a:cxnLst>
              <a:rect l="l" t="t" r="r" b="b"/>
              <a:pathLst>
                <a:path w="9525" h="72004">
                  <a:moveTo>
                    <a:pt x="0" y="0"/>
                  </a:moveTo>
                  <a:lnTo>
                    <a:pt x="0" y="72004"/>
                  </a:lnTo>
                </a:path>
              </a:pathLst>
            </a:custGeom>
            <a:noFill/>
            <a:ln w="25400" cap="flat">
              <a:solidFill>
                <a:schemeClr val="accent3"/>
              </a:solidFill>
              <a:prstDash val="solid"/>
              <a:miter/>
            </a:ln>
          </p:spPr>
          <p:txBody>
            <a:bodyPr rtlCol="0" anchor="ctr"/>
            <a:lstStyle/>
            <a:p>
              <a:endParaRPr lang="en-GB"/>
            </a:p>
          </p:txBody>
        </p:sp>
        <p:sp>
          <p:nvSpPr>
            <p:cNvPr id="915" name="Freeform: Shape 592">
              <a:extLst>
                <a:ext uri="{FF2B5EF4-FFF2-40B4-BE49-F238E27FC236}">
                  <a16:creationId xmlns:a16="http://schemas.microsoft.com/office/drawing/2014/main" id="{7E901F24-1CC9-4875-AAB5-8CA4A965714C}"/>
                </a:ext>
              </a:extLst>
            </p:cNvPr>
            <p:cNvSpPr/>
            <p:nvPr/>
          </p:nvSpPr>
          <p:spPr>
            <a:xfrm>
              <a:off x="5719457" y="37319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16" name="Freeform: Shape 593">
              <a:extLst>
                <a:ext uri="{FF2B5EF4-FFF2-40B4-BE49-F238E27FC236}">
                  <a16:creationId xmlns:a16="http://schemas.microsoft.com/office/drawing/2014/main" id="{B42D07B2-8905-4168-BC99-A53075FADC5D}"/>
                </a:ext>
              </a:extLst>
            </p:cNvPr>
            <p:cNvSpPr/>
            <p:nvPr/>
          </p:nvSpPr>
          <p:spPr>
            <a:xfrm>
              <a:off x="5814707" y="37319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17" name="Freeform: Shape 594">
              <a:extLst>
                <a:ext uri="{FF2B5EF4-FFF2-40B4-BE49-F238E27FC236}">
                  <a16:creationId xmlns:a16="http://schemas.microsoft.com/office/drawing/2014/main" id="{B328EDBD-221B-4B52-86F6-2480EBF170CB}"/>
                </a:ext>
              </a:extLst>
            </p:cNvPr>
            <p:cNvSpPr/>
            <p:nvPr/>
          </p:nvSpPr>
          <p:spPr>
            <a:xfrm>
              <a:off x="5833757" y="37510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18" name="Freeform: Shape 595">
              <a:extLst>
                <a:ext uri="{FF2B5EF4-FFF2-40B4-BE49-F238E27FC236}">
                  <a16:creationId xmlns:a16="http://schemas.microsoft.com/office/drawing/2014/main" id="{D9D5CDE6-EFA1-47A9-A746-9E2BDC2B8289}"/>
                </a:ext>
              </a:extLst>
            </p:cNvPr>
            <p:cNvSpPr/>
            <p:nvPr/>
          </p:nvSpPr>
          <p:spPr>
            <a:xfrm>
              <a:off x="5852807" y="37510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19" name="Freeform: Shape 596">
              <a:extLst>
                <a:ext uri="{FF2B5EF4-FFF2-40B4-BE49-F238E27FC236}">
                  <a16:creationId xmlns:a16="http://schemas.microsoft.com/office/drawing/2014/main" id="{247BA187-F4A3-417F-AA2E-E5B57B67EEC8}"/>
                </a:ext>
              </a:extLst>
            </p:cNvPr>
            <p:cNvSpPr/>
            <p:nvPr/>
          </p:nvSpPr>
          <p:spPr>
            <a:xfrm>
              <a:off x="5871857" y="37510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20" name="Freeform: Shape 597">
              <a:extLst>
                <a:ext uri="{FF2B5EF4-FFF2-40B4-BE49-F238E27FC236}">
                  <a16:creationId xmlns:a16="http://schemas.microsoft.com/office/drawing/2014/main" id="{38FCC3A3-0AB2-475E-899C-77836DB0AE97}"/>
                </a:ext>
              </a:extLst>
            </p:cNvPr>
            <p:cNvSpPr/>
            <p:nvPr/>
          </p:nvSpPr>
          <p:spPr>
            <a:xfrm>
              <a:off x="5890907" y="37510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21" name="Freeform: Shape 598">
              <a:extLst>
                <a:ext uri="{FF2B5EF4-FFF2-40B4-BE49-F238E27FC236}">
                  <a16:creationId xmlns:a16="http://schemas.microsoft.com/office/drawing/2014/main" id="{E24F06FC-3A12-497E-A392-B9BBEEE10995}"/>
                </a:ext>
              </a:extLst>
            </p:cNvPr>
            <p:cNvSpPr/>
            <p:nvPr/>
          </p:nvSpPr>
          <p:spPr>
            <a:xfrm>
              <a:off x="5948057" y="37700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22" name="Freeform: Shape 599">
              <a:extLst>
                <a:ext uri="{FF2B5EF4-FFF2-40B4-BE49-F238E27FC236}">
                  <a16:creationId xmlns:a16="http://schemas.microsoft.com/office/drawing/2014/main" id="{E83C8171-CAB4-4DDB-A38D-63836C0620A5}"/>
                </a:ext>
              </a:extLst>
            </p:cNvPr>
            <p:cNvSpPr/>
            <p:nvPr/>
          </p:nvSpPr>
          <p:spPr>
            <a:xfrm>
              <a:off x="5967107" y="37700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23" name="Freeform: Shape 600">
              <a:extLst>
                <a:ext uri="{FF2B5EF4-FFF2-40B4-BE49-F238E27FC236}">
                  <a16:creationId xmlns:a16="http://schemas.microsoft.com/office/drawing/2014/main" id="{A58257B9-5C56-4249-8AE5-FDF10975166B}"/>
                </a:ext>
              </a:extLst>
            </p:cNvPr>
            <p:cNvSpPr/>
            <p:nvPr/>
          </p:nvSpPr>
          <p:spPr>
            <a:xfrm>
              <a:off x="5986157" y="37700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24" name="Freeform: Shape 601">
              <a:extLst>
                <a:ext uri="{FF2B5EF4-FFF2-40B4-BE49-F238E27FC236}">
                  <a16:creationId xmlns:a16="http://schemas.microsoft.com/office/drawing/2014/main" id="{2C4DC574-B76E-4726-B27D-AC7DE0782148}"/>
                </a:ext>
              </a:extLst>
            </p:cNvPr>
            <p:cNvSpPr/>
            <p:nvPr/>
          </p:nvSpPr>
          <p:spPr>
            <a:xfrm>
              <a:off x="6005207" y="37700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25" name="Freeform: Shape 602">
              <a:extLst>
                <a:ext uri="{FF2B5EF4-FFF2-40B4-BE49-F238E27FC236}">
                  <a16:creationId xmlns:a16="http://schemas.microsoft.com/office/drawing/2014/main" id="{0B04AAE9-1E91-4AE3-8AE0-21EC2FD41F97}"/>
                </a:ext>
              </a:extLst>
            </p:cNvPr>
            <p:cNvSpPr/>
            <p:nvPr/>
          </p:nvSpPr>
          <p:spPr>
            <a:xfrm>
              <a:off x="6081407" y="38081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26" name="Freeform: Shape 603">
              <a:extLst>
                <a:ext uri="{FF2B5EF4-FFF2-40B4-BE49-F238E27FC236}">
                  <a16:creationId xmlns:a16="http://schemas.microsoft.com/office/drawing/2014/main" id="{5755EFC2-DD3C-4C4B-A29C-44714F0B1097}"/>
                </a:ext>
              </a:extLst>
            </p:cNvPr>
            <p:cNvSpPr/>
            <p:nvPr/>
          </p:nvSpPr>
          <p:spPr>
            <a:xfrm>
              <a:off x="6100457" y="38081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27" name="Freeform: Shape 604">
              <a:extLst>
                <a:ext uri="{FF2B5EF4-FFF2-40B4-BE49-F238E27FC236}">
                  <a16:creationId xmlns:a16="http://schemas.microsoft.com/office/drawing/2014/main" id="{6B37ED3B-4D63-4BFA-BE90-0EA6B5591379}"/>
                </a:ext>
              </a:extLst>
            </p:cNvPr>
            <p:cNvSpPr/>
            <p:nvPr/>
          </p:nvSpPr>
          <p:spPr>
            <a:xfrm>
              <a:off x="6119507" y="38081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28" name="Freeform: Shape 605">
              <a:extLst>
                <a:ext uri="{FF2B5EF4-FFF2-40B4-BE49-F238E27FC236}">
                  <a16:creationId xmlns:a16="http://schemas.microsoft.com/office/drawing/2014/main" id="{EAFF8F96-0531-4B9E-B0B8-66A75990FF2E}"/>
                </a:ext>
              </a:extLst>
            </p:cNvPr>
            <p:cNvSpPr/>
            <p:nvPr/>
          </p:nvSpPr>
          <p:spPr>
            <a:xfrm>
              <a:off x="6138557" y="38081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29" name="Freeform: Shape 606">
              <a:extLst>
                <a:ext uri="{FF2B5EF4-FFF2-40B4-BE49-F238E27FC236}">
                  <a16:creationId xmlns:a16="http://schemas.microsoft.com/office/drawing/2014/main" id="{4C13E9AC-74B0-4149-ABAE-A6154E9E2E59}"/>
                </a:ext>
              </a:extLst>
            </p:cNvPr>
            <p:cNvSpPr/>
            <p:nvPr/>
          </p:nvSpPr>
          <p:spPr>
            <a:xfrm>
              <a:off x="6252857" y="38081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30" name="Freeform: Shape 607">
              <a:extLst>
                <a:ext uri="{FF2B5EF4-FFF2-40B4-BE49-F238E27FC236}">
                  <a16:creationId xmlns:a16="http://schemas.microsoft.com/office/drawing/2014/main" id="{9D60A8DA-4992-47D5-B52C-8985A1096DAB}"/>
                </a:ext>
              </a:extLst>
            </p:cNvPr>
            <p:cNvSpPr/>
            <p:nvPr/>
          </p:nvSpPr>
          <p:spPr>
            <a:xfrm>
              <a:off x="6290957" y="38272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31" name="Freeform: Shape 608">
              <a:extLst>
                <a:ext uri="{FF2B5EF4-FFF2-40B4-BE49-F238E27FC236}">
                  <a16:creationId xmlns:a16="http://schemas.microsoft.com/office/drawing/2014/main" id="{D84986FA-9AC6-4BBA-B0C7-44E1EF34209D}"/>
                </a:ext>
              </a:extLst>
            </p:cNvPr>
            <p:cNvSpPr/>
            <p:nvPr/>
          </p:nvSpPr>
          <p:spPr>
            <a:xfrm>
              <a:off x="6329057" y="38462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32" name="Freeform: Shape 609">
              <a:extLst>
                <a:ext uri="{FF2B5EF4-FFF2-40B4-BE49-F238E27FC236}">
                  <a16:creationId xmlns:a16="http://schemas.microsoft.com/office/drawing/2014/main" id="{6504079D-6439-4928-B630-EF1B7F01D6FD}"/>
                </a:ext>
              </a:extLst>
            </p:cNvPr>
            <p:cNvSpPr/>
            <p:nvPr/>
          </p:nvSpPr>
          <p:spPr>
            <a:xfrm>
              <a:off x="6424307" y="38843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33" name="Freeform: Shape 610">
              <a:extLst>
                <a:ext uri="{FF2B5EF4-FFF2-40B4-BE49-F238E27FC236}">
                  <a16:creationId xmlns:a16="http://schemas.microsoft.com/office/drawing/2014/main" id="{557EDCF2-0F42-475E-A505-BF8AFF7A44E3}"/>
                </a:ext>
              </a:extLst>
            </p:cNvPr>
            <p:cNvSpPr/>
            <p:nvPr/>
          </p:nvSpPr>
          <p:spPr>
            <a:xfrm>
              <a:off x="6443357" y="38843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34" name="Freeform: Shape 611">
              <a:extLst>
                <a:ext uri="{FF2B5EF4-FFF2-40B4-BE49-F238E27FC236}">
                  <a16:creationId xmlns:a16="http://schemas.microsoft.com/office/drawing/2014/main" id="{54DA25DD-8A6E-426E-ACCD-87A00E7B3EC4}"/>
                </a:ext>
              </a:extLst>
            </p:cNvPr>
            <p:cNvSpPr/>
            <p:nvPr/>
          </p:nvSpPr>
          <p:spPr>
            <a:xfrm>
              <a:off x="6519557" y="38843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35" name="Freeform: Shape 612">
              <a:extLst>
                <a:ext uri="{FF2B5EF4-FFF2-40B4-BE49-F238E27FC236}">
                  <a16:creationId xmlns:a16="http://schemas.microsoft.com/office/drawing/2014/main" id="{E9B25780-BD69-482E-BA6D-FCB41AFFC692}"/>
                </a:ext>
              </a:extLst>
            </p:cNvPr>
            <p:cNvSpPr/>
            <p:nvPr/>
          </p:nvSpPr>
          <p:spPr>
            <a:xfrm>
              <a:off x="6538607" y="38843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36" name="Freeform: Shape 613">
              <a:extLst>
                <a:ext uri="{FF2B5EF4-FFF2-40B4-BE49-F238E27FC236}">
                  <a16:creationId xmlns:a16="http://schemas.microsoft.com/office/drawing/2014/main" id="{1EBBDD52-9919-4FA8-8CE0-0130E5644049}"/>
                </a:ext>
              </a:extLst>
            </p:cNvPr>
            <p:cNvSpPr/>
            <p:nvPr/>
          </p:nvSpPr>
          <p:spPr>
            <a:xfrm>
              <a:off x="6557657" y="38843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37" name="Freeform: Shape 614">
              <a:extLst>
                <a:ext uri="{FF2B5EF4-FFF2-40B4-BE49-F238E27FC236}">
                  <a16:creationId xmlns:a16="http://schemas.microsoft.com/office/drawing/2014/main" id="{FC1C5372-EFA2-485C-A1CF-CF824469A980}"/>
                </a:ext>
              </a:extLst>
            </p:cNvPr>
            <p:cNvSpPr/>
            <p:nvPr/>
          </p:nvSpPr>
          <p:spPr>
            <a:xfrm>
              <a:off x="6595757" y="38843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38" name="Freeform: Shape 615">
              <a:extLst>
                <a:ext uri="{FF2B5EF4-FFF2-40B4-BE49-F238E27FC236}">
                  <a16:creationId xmlns:a16="http://schemas.microsoft.com/office/drawing/2014/main" id="{58FEEC91-2A5B-45E1-B8AA-5918166894CA}"/>
                </a:ext>
              </a:extLst>
            </p:cNvPr>
            <p:cNvSpPr/>
            <p:nvPr/>
          </p:nvSpPr>
          <p:spPr>
            <a:xfrm>
              <a:off x="6614807" y="38843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39" name="Freeform: Shape 616">
              <a:extLst>
                <a:ext uri="{FF2B5EF4-FFF2-40B4-BE49-F238E27FC236}">
                  <a16:creationId xmlns:a16="http://schemas.microsoft.com/office/drawing/2014/main" id="{8E2B3440-1FFB-48A0-ADD2-6CED23C3A738}"/>
                </a:ext>
              </a:extLst>
            </p:cNvPr>
            <p:cNvSpPr/>
            <p:nvPr/>
          </p:nvSpPr>
          <p:spPr>
            <a:xfrm>
              <a:off x="6633857" y="39034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40" name="Freeform: Shape 617">
              <a:extLst>
                <a:ext uri="{FF2B5EF4-FFF2-40B4-BE49-F238E27FC236}">
                  <a16:creationId xmlns:a16="http://schemas.microsoft.com/office/drawing/2014/main" id="{D1919474-E681-47C4-93DC-77684A35FE59}"/>
                </a:ext>
              </a:extLst>
            </p:cNvPr>
            <p:cNvSpPr/>
            <p:nvPr/>
          </p:nvSpPr>
          <p:spPr>
            <a:xfrm>
              <a:off x="6652907" y="39034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41" name="Freeform: Shape 618">
              <a:extLst>
                <a:ext uri="{FF2B5EF4-FFF2-40B4-BE49-F238E27FC236}">
                  <a16:creationId xmlns:a16="http://schemas.microsoft.com/office/drawing/2014/main" id="{1DDD0667-08BA-4F33-9732-CBB2BAC40DD5}"/>
                </a:ext>
              </a:extLst>
            </p:cNvPr>
            <p:cNvSpPr/>
            <p:nvPr/>
          </p:nvSpPr>
          <p:spPr>
            <a:xfrm>
              <a:off x="6671957" y="39034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42" name="Freeform: Shape 619">
              <a:extLst>
                <a:ext uri="{FF2B5EF4-FFF2-40B4-BE49-F238E27FC236}">
                  <a16:creationId xmlns:a16="http://schemas.microsoft.com/office/drawing/2014/main" id="{112B68FC-E3BF-42DD-9A12-D01CA99A24DE}"/>
                </a:ext>
              </a:extLst>
            </p:cNvPr>
            <p:cNvSpPr/>
            <p:nvPr/>
          </p:nvSpPr>
          <p:spPr>
            <a:xfrm>
              <a:off x="6691007" y="39034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43" name="Freeform: Shape 620">
              <a:extLst>
                <a:ext uri="{FF2B5EF4-FFF2-40B4-BE49-F238E27FC236}">
                  <a16:creationId xmlns:a16="http://schemas.microsoft.com/office/drawing/2014/main" id="{0645965B-E566-49B4-A7CD-FAC6137EA851}"/>
                </a:ext>
              </a:extLst>
            </p:cNvPr>
            <p:cNvSpPr/>
            <p:nvPr/>
          </p:nvSpPr>
          <p:spPr>
            <a:xfrm>
              <a:off x="672910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44" name="Freeform: Shape 621">
              <a:extLst>
                <a:ext uri="{FF2B5EF4-FFF2-40B4-BE49-F238E27FC236}">
                  <a16:creationId xmlns:a16="http://schemas.microsoft.com/office/drawing/2014/main" id="{716D3C35-56B5-4249-A055-DCEEF8A0ACC9}"/>
                </a:ext>
              </a:extLst>
            </p:cNvPr>
            <p:cNvSpPr/>
            <p:nvPr/>
          </p:nvSpPr>
          <p:spPr>
            <a:xfrm>
              <a:off x="674815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45" name="Freeform: Shape 622">
              <a:extLst>
                <a:ext uri="{FF2B5EF4-FFF2-40B4-BE49-F238E27FC236}">
                  <a16:creationId xmlns:a16="http://schemas.microsoft.com/office/drawing/2014/main" id="{BCA0E827-C23B-4E73-844B-68A5A5B154F1}"/>
                </a:ext>
              </a:extLst>
            </p:cNvPr>
            <p:cNvSpPr/>
            <p:nvPr/>
          </p:nvSpPr>
          <p:spPr>
            <a:xfrm>
              <a:off x="676720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46" name="Freeform: Shape 623">
              <a:extLst>
                <a:ext uri="{FF2B5EF4-FFF2-40B4-BE49-F238E27FC236}">
                  <a16:creationId xmlns:a16="http://schemas.microsoft.com/office/drawing/2014/main" id="{4A84C2AB-2614-472A-BD20-6AFB84F587D5}"/>
                </a:ext>
              </a:extLst>
            </p:cNvPr>
            <p:cNvSpPr/>
            <p:nvPr/>
          </p:nvSpPr>
          <p:spPr>
            <a:xfrm>
              <a:off x="678625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47" name="Freeform: Shape 624">
              <a:extLst>
                <a:ext uri="{FF2B5EF4-FFF2-40B4-BE49-F238E27FC236}">
                  <a16:creationId xmlns:a16="http://schemas.microsoft.com/office/drawing/2014/main" id="{163BABDA-30FA-4D50-9B5B-274BCEF8B797}"/>
                </a:ext>
              </a:extLst>
            </p:cNvPr>
            <p:cNvSpPr/>
            <p:nvPr/>
          </p:nvSpPr>
          <p:spPr>
            <a:xfrm>
              <a:off x="680530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48" name="Freeform: Shape 625">
              <a:extLst>
                <a:ext uri="{FF2B5EF4-FFF2-40B4-BE49-F238E27FC236}">
                  <a16:creationId xmlns:a16="http://schemas.microsoft.com/office/drawing/2014/main" id="{F9995144-665F-4C38-9E50-E6F520CB8E9D}"/>
                </a:ext>
              </a:extLst>
            </p:cNvPr>
            <p:cNvSpPr/>
            <p:nvPr/>
          </p:nvSpPr>
          <p:spPr>
            <a:xfrm>
              <a:off x="682435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49" name="Freeform: Shape 626">
              <a:extLst>
                <a:ext uri="{FF2B5EF4-FFF2-40B4-BE49-F238E27FC236}">
                  <a16:creationId xmlns:a16="http://schemas.microsoft.com/office/drawing/2014/main" id="{6D0375DD-4645-4A8B-803D-39FD480FCEA2}"/>
                </a:ext>
              </a:extLst>
            </p:cNvPr>
            <p:cNvSpPr/>
            <p:nvPr/>
          </p:nvSpPr>
          <p:spPr>
            <a:xfrm>
              <a:off x="684340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50" name="Freeform: Shape 627">
              <a:extLst>
                <a:ext uri="{FF2B5EF4-FFF2-40B4-BE49-F238E27FC236}">
                  <a16:creationId xmlns:a16="http://schemas.microsoft.com/office/drawing/2014/main" id="{B9D73864-46A7-48C2-8615-ED6346DB70AF}"/>
                </a:ext>
              </a:extLst>
            </p:cNvPr>
            <p:cNvSpPr/>
            <p:nvPr/>
          </p:nvSpPr>
          <p:spPr>
            <a:xfrm>
              <a:off x="686245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51" name="Freeform: Shape 628">
              <a:extLst>
                <a:ext uri="{FF2B5EF4-FFF2-40B4-BE49-F238E27FC236}">
                  <a16:creationId xmlns:a16="http://schemas.microsoft.com/office/drawing/2014/main" id="{F378AF90-4014-4961-B21F-435A82914C12}"/>
                </a:ext>
              </a:extLst>
            </p:cNvPr>
            <p:cNvSpPr/>
            <p:nvPr/>
          </p:nvSpPr>
          <p:spPr>
            <a:xfrm>
              <a:off x="691960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52" name="Freeform: Shape 629">
              <a:extLst>
                <a:ext uri="{FF2B5EF4-FFF2-40B4-BE49-F238E27FC236}">
                  <a16:creationId xmlns:a16="http://schemas.microsoft.com/office/drawing/2014/main" id="{B606FFDC-7890-4A91-BB56-E7582364F562}"/>
                </a:ext>
              </a:extLst>
            </p:cNvPr>
            <p:cNvSpPr/>
            <p:nvPr/>
          </p:nvSpPr>
          <p:spPr>
            <a:xfrm>
              <a:off x="695770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53" name="Freeform: Shape 630">
              <a:extLst>
                <a:ext uri="{FF2B5EF4-FFF2-40B4-BE49-F238E27FC236}">
                  <a16:creationId xmlns:a16="http://schemas.microsoft.com/office/drawing/2014/main" id="{8C60BC9A-18DB-440B-BBAC-D007ED35F850}"/>
                </a:ext>
              </a:extLst>
            </p:cNvPr>
            <p:cNvSpPr/>
            <p:nvPr/>
          </p:nvSpPr>
          <p:spPr>
            <a:xfrm>
              <a:off x="7014857" y="392248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54" name="Freeform: Shape 631">
              <a:extLst>
                <a:ext uri="{FF2B5EF4-FFF2-40B4-BE49-F238E27FC236}">
                  <a16:creationId xmlns:a16="http://schemas.microsoft.com/office/drawing/2014/main" id="{F71E5168-9FDC-4175-9A23-02D562619D10}"/>
                </a:ext>
              </a:extLst>
            </p:cNvPr>
            <p:cNvSpPr/>
            <p:nvPr/>
          </p:nvSpPr>
          <p:spPr>
            <a:xfrm>
              <a:off x="7091057" y="39415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55" name="Freeform: Shape 632">
              <a:extLst>
                <a:ext uri="{FF2B5EF4-FFF2-40B4-BE49-F238E27FC236}">
                  <a16:creationId xmlns:a16="http://schemas.microsoft.com/office/drawing/2014/main" id="{11FC118E-E64D-4F57-A466-86F123A77C88}"/>
                </a:ext>
              </a:extLst>
            </p:cNvPr>
            <p:cNvSpPr/>
            <p:nvPr/>
          </p:nvSpPr>
          <p:spPr>
            <a:xfrm>
              <a:off x="7129157" y="39415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56" name="Freeform: Shape 633">
              <a:extLst>
                <a:ext uri="{FF2B5EF4-FFF2-40B4-BE49-F238E27FC236}">
                  <a16:creationId xmlns:a16="http://schemas.microsoft.com/office/drawing/2014/main" id="{0E8DD89C-13F1-4AFD-B803-A0797C146C2B}"/>
                </a:ext>
              </a:extLst>
            </p:cNvPr>
            <p:cNvSpPr/>
            <p:nvPr/>
          </p:nvSpPr>
          <p:spPr>
            <a:xfrm>
              <a:off x="7148207" y="39415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57" name="Freeform: Shape 634">
              <a:extLst>
                <a:ext uri="{FF2B5EF4-FFF2-40B4-BE49-F238E27FC236}">
                  <a16:creationId xmlns:a16="http://schemas.microsoft.com/office/drawing/2014/main" id="{1931C5C7-BB71-48C5-9F61-EB148B60216A}"/>
                </a:ext>
              </a:extLst>
            </p:cNvPr>
            <p:cNvSpPr/>
            <p:nvPr/>
          </p:nvSpPr>
          <p:spPr>
            <a:xfrm>
              <a:off x="7167267" y="39415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58" name="Freeform: Shape 635">
              <a:extLst>
                <a:ext uri="{FF2B5EF4-FFF2-40B4-BE49-F238E27FC236}">
                  <a16:creationId xmlns:a16="http://schemas.microsoft.com/office/drawing/2014/main" id="{3D44354B-250D-4AF4-A011-9A6BAA5B8D7A}"/>
                </a:ext>
              </a:extLst>
            </p:cNvPr>
            <p:cNvSpPr/>
            <p:nvPr/>
          </p:nvSpPr>
          <p:spPr>
            <a:xfrm>
              <a:off x="7186317" y="39415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59" name="Freeform: Shape 636">
              <a:extLst>
                <a:ext uri="{FF2B5EF4-FFF2-40B4-BE49-F238E27FC236}">
                  <a16:creationId xmlns:a16="http://schemas.microsoft.com/office/drawing/2014/main" id="{1DDC1E6B-F1F7-4C99-9AC7-4DAD8C39DF8D}"/>
                </a:ext>
              </a:extLst>
            </p:cNvPr>
            <p:cNvSpPr/>
            <p:nvPr/>
          </p:nvSpPr>
          <p:spPr>
            <a:xfrm>
              <a:off x="7224417" y="39415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60" name="Freeform: Shape 637">
              <a:extLst>
                <a:ext uri="{FF2B5EF4-FFF2-40B4-BE49-F238E27FC236}">
                  <a16:creationId xmlns:a16="http://schemas.microsoft.com/office/drawing/2014/main" id="{72E06BBE-BDDC-42F0-A6B5-234327B32A08}"/>
                </a:ext>
              </a:extLst>
            </p:cNvPr>
            <p:cNvSpPr/>
            <p:nvPr/>
          </p:nvSpPr>
          <p:spPr>
            <a:xfrm>
              <a:off x="7300617" y="39796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61" name="Freeform: Shape 638">
              <a:extLst>
                <a:ext uri="{FF2B5EF4-FFF2-40B4-BE49-F238E27FC236}">
                  <a16:creationId xmlns:a16="http://schemas.microsoft.com/office/drawing/2014/main" id="{159EB844-5000-4632-9E61-F7D9045219AA}"/>
                </a:ext>
              </a:extLst>
            </p:cNvPr>
            <p:cNvSpPr/>
            <p:nvPr/>
          </p:nvSpPr>
          <p:spPr>
            <a:xfrm>
              <a:off x="7319667" y="39796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62" name="Freeform: Shape 639">
              <a:extLst>
                <a:ext uri="{FF2B5EF4-FFF2-40B4-BE49-F238E27FC236}">
                  <a16:creationId xmlns:a16="http://schemas.microsoft.com/office/drawing/2014/main" id="{B0A2F764-4E4C-4ECA-9775-3ADBFA8EE5A7}"/>
                </a:ext>
              </a:extLst>
            </p:cNvPr>
            <p:cNvSpPr/>
            <p:nvPr/>
          </p:nvSpPr>
          <p:spPr>
            <a:xfrm>
              <a:off x="7357767" y="39796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63" name="Freeform: Shape 640">
              <a:extLst>
                <a:ext uri="{FF2B5EF4-FFF2-40B4-BE49-F238E27FC236}">
                  <a16:creationId xmlns:a16="http://schemas.microsoft.com/office/drawing/2014/main" id="{89794F9D-1035-4676-9319-74E48AC2B76E}"/>
                </a:ext>
              </a:extLst>
            </p:cNvPr>
            <p:cNvSpPr/>
            <p:nvPr/>
          </p:nvSpPr>
          <p:spPr>
            <a:xfrm>
              <a:off x="7414917" y="39796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64" name="Freeform: Shape 641">
              <a:extLst>
                <a:ext uri="{FF2B5EF4-FFF2-40B4-BE49-F238E27FC236}">
                  <a16:creationId xmlns:a16="http://schemas.microsoft.com/office/drawing/2014/main" id="{5A80EB04-7FB5-4901-8BEB-5982D51261B2}"/>
                </a:ext>
              </a:extLst>
            </p:cNvPr>
            <p:cNvSpPr/>
            <p:nvPr/>
          </p:nvSpPr>
          <p:spPr>
            <a:xfrm>
              <a:off x="7433967" y="39796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65" name="Freeform: Shape 642">
              <a:extLst>
                <a:ext uri="{FF2B5EF4-FFF2-40B4-BE49-F238E27FC236}">
                  <a16:creationId xmlns:a16="http://schemas.microsoft.com/office/drawing/2014/main" id="{1B83E82E-5C61-4D5D-A528-EBD19AF301D8}"/>
                </a:ext>
              </a:extLst>
            </p:cNvPr>
            <p:cNvSpPr/>
            <p:nvPr/>
          </p:nvSpPr>
          <p:spPr>
            <a:xfrm>
              <a:off x="7453017" y="39796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66" name="Freeform: Shape 643">
              <a:extLst>
                <a:ext uri="{FF2B5EF4-FFF2-40B4-BE49-F238E27FC236}">
                  <a16:creationId xmlns:a16="http://schemas.microsoft.com/office/drawing/2014/main" id="{536EDB83-C83B-4C36-9221-7CF05FC91C45}"/>
                </a:ext>
              </a:extLst>
            </p:cNvPr>
            <p:cNvSpPr/>
            <p:nvPr/>
          </p:nvSpPr>
          <p:spPr>
            <a:xfrm>
              <a:off x="7491117" y="40177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67" name="Freeform: Shape 644">
              <a:extLst>
                <a:ext uri="{FF2B5EF4-FFF2-40B4-BE49-F238E27FC236}">
                  <a16:creationId xmlns:a16="http://schemas.microsoft.com/office/drawing/2014/main" id="{706C8945-299A-487E-B279-046836AA3425}"/>
                </a:ext>
              </a:extLst>
            </p:cNvPr>
            <p:cNvSpPr/>
            <p:nvPr/>
          </p:nvSpPr>
          <p:spPr>
            <a:xfrm>
              <a:off x="7510167" y="401773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968" name="Freeform: Shape 645">
              <a:extLst>
                <a:ext uri="{FF2B5EF4-FFF2-40B4-BE49-F238E27FC236}">
                  <a16:creationId xmlns:a16="http://schemas.microsoft.com/office/drawing/2014/main" id="{A61F84BF-FADD-4929-A225-4DD4ECD0FFDF}"/>
                </a:ext>
              </a:extLst>
            </p:cNvPr>
            <p:cNvSpPr/>
            <p:nvPr/>
          </p:nvSpPr>
          <p:spPr>
            <a:xfrm>
              <a:off x="76079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69" name="Freeform: Shape 646">
              <a:extLst>
                <a:ext uri="{FF2B5EF4-FFF2-40B4-BE49-F238E27FC236}">
                  <a16:creationId xmlns:a16="http://schemas.microsoft.com/office/drawing/2014/main" id="{4BEDB566-0646-44AF-8CB2-79710A0A5C71}"/>
                </a:ext>
              </a:extLst>
            </p:cNvPr>
            <p:cNvSpPr/>
            <p:nvPr/>
          </p:nvSpPr>
          <p:spPr>
            <a:xfrm>
              <a:off x="76460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70" name="Freeform: Shape 647">
              <a:extLst>
                <a:ext uri="{FF2B5EF4-FFF2-40B4-BE49-F238E27FC236}">
                  <a16:creationId xmlns:a16="http://schemas.microsoft.com/office/drawing/2014/main" id="{E257201A-67EF-4AF2-B7FD-B12D5C767C32}"/>
                </a:ext>
              </a:extLst>
            </p:cNvPr>
            <p:cNvSpPr/>
            <p:nvPr/>
          </p:nvSpPr>
          <p:spPr>
            <a:xfrm>
              <a:off x="78175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71" name="Freeform: Shape 648">
              <a:extLst>
                <a:ext uri="{FF2B5EF4-FFF2-40B4-BE49-F238E27FC236}">
                  <a16:creationId xmlns:a16="http://schemas.microsoft.com/office/drawing/2014/main" id="{F8F4C258-D296-4696-8E5E-C4B433D32D56}"/>
                </a:ext>
              </a:extLst>
            </p:cNvPr>
            <p:cNvSpPr/>
            <p:nvPr/>
          </p:nvSpPr>
          <p:spPr>
            <a:xfrm>
              <a:off x="78365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72" name="Freeform: Shape 649">
              <a:extLst>
                <a:ext uri="{FF2B5EF4-FFF2-40B4-BE49-F238E27FC236}">
                  <a16:creationId xmlns:a16="http://schemas.microsoft.com/office/drawing/2014/main" id="{B2AEE709-E05C-468B-9962-59F54338D409}"/>
                </a:ext>
              </a:extLst>
            </p:cNvPr>
            <p:cNvSpPr/>
            <p:nvPr/>
          </p:nvSpPr>
          <p:spPr>
            <a:xfrm>
              <a:off x="78556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73" name="Freeform: Shape 650">
              <a:extLst>
                <a:ext uri="{FF2B5EF4-FFF2-40B4-BE49-F238E27FC236}">
                  <a16:creationId xmlns:a16="http://schemas.microsoft.com/office/drawing/2014/main" id="{04369C6F-A9F8-44FE-8D84-351CFB8E308F}"/>
                </a:ext>
              </a:extLst>
            </p:cNvPr>
            <p:cNvSpPr/>
            <p:nvPr/>
          </p:nvSpPr>
          <p:spPr>
            <a:xfrm>
              <a:off x="78746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74" name="Freeform: Shape 651">
              <a:extLst>
                <a:ext uri="{FF2B5EF4-FFF2-40B4-BE49-F238E27FC236}">
                  <a16:creationId xmlns:a16="http://schemas.microsoft.com/office/drawing/2014/main" id="{E3327B7D-7C6D-413A-BE54-BE1861CF7839}"/>
                </a:ext>
              </a:extLst>
            </p:cNvPr>
            <p:cNvSpPr/>
            <p:nvPr/>
          </p:nvSpPr>
          <p:spPr>
            <a:xfrm>
              <a:off x="78746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75" name="Freeform: Shape 652">
              <a:extLst>
                <a:ext uri="{FF2B5EF4-FFF2-40B4-BE49-F238E27FC236}">
                  <a16:creationId xmlns:a16="http://schemas.microsoft.com/office/drawing/2014/main" id="{67A08DAB-7BB4-4521-9B76-CBC965287CF3}"/>
                </a:ext>
              </a:extLst>
            </p:cNvPr>
            <p:cNvSpPr/>
            <p:nvPr/>
          </p:nvSpPr>
          <p:spPr>
            <a:xfrm>
              <a:off x="79318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76" name="Freeform: Shape 653">
              <a:extLst>
                <a:ext uri="{FF2B5EF4-FFF2-40B4-BE49-F238E27FC236}">
                  <a16:creationId xmlns:a16="http://schemas.microsoft.com/office/drawing/2014/main" id="{DDD7CE44-AEBB-4C30-9FA6-7190BBB46BA0}"/>
                </a:ext>
              </a:extLst>
            </p:cNvPr>
            <p:cNvSpPr/>
            <p:nvPr/>
          </p:nvSpPr>
          <p:spPr>
            <a:xfrm>
              <a:off x="79699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77" name="Freeform: Shape 654">
              <a:extLst>
                <a:ext uri="{FF2B5EF4-FFF2-40B4-BE49-F238E27FC236}">
                  <a16:creationId xmlns:a16="http://schemas.microsoft.com/office/drawing/2014/main" id="{88E622E3-B4DF-4033-BB15-8B2C6E8885B1}"/>
                </a:ext>
              </a:extLst>
            </p:cNvPr>
            <p:cNvSpPr/>
            <p:nvPr/>
          </p:nvSpPr>
          <p:spPr>
            <a:xfrm>
              <a:off x="80080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78" name="Freeform: Shape 655">
              <a:extLst>
                <a:ext uri="{FF2B5EF4-FFF2-40B4-BE49-F238E27FC236}">
                  <a16:creationId xmlns:a16="http://schemas.microsoft.com/office/drawing/2014/main" id="{E8567396-8A36-4C1B-BDED-23F02D8F6EE7}"/>
                </a:ext>
              </a:extLst>
            </p:cNvPr>
            <p:cNvSpPr/>
            <p:nvPr/>
          </p:nvSpPr>
          <p:spPr>
            <a:xfrm>
              <a:off x="80270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79" name="Freeform: Shape 656">
              <a:extLst>
                <a:ext uri="{FF2B5EF4-FFF2-40B4-BE49-F238E27FC236}">
                  <a16:creationId xmlns:a16="http://schemas.microsoft.com/office/drawing/2014/main" id="{33703629-55BA-4743-B170-E119BA683A5C}"/>
                </a:ext>
              </a:extLst>
            </p:cNvPr>
            <p:cNvSpPr/>
            <p:nvPr/>
          </p:nvSpPr>
          <p:spPr>
            <a:xfrm>
              <a:off x="80461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80" name="Freeform: Shape 657">
              <a:extLst>
                <a:ext uri="{FF2B5EF4-FFF2-40B4-BE49-F238E27FC236}">
                  <a16:creationId xmlns:a16="http://schemas.microsoft.com/office/drawing/2014/main" id="{4FA555D0-FB73-4AEA-8F7B-BEAC4F5308E5}"/>
                </a:ext>
              </a:extLst>
            </p:cNvPr>
            <p:cNvSpPr/>
            <p:nvPr/>
          </p:nvSpPr>
          <p:spPr>
            <a:xfrm>
              <a:off x="80651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81" name="Freeform: Shape 658">
              <a:extLst>
                <a:ext uri="{FF2B5EF4-FFF2-40B4-BE49-F238E27FC236}">
                  <a16:creationId xmlns:a16="http://schemas.microsoft.com/office/drawing/2014/main" id="{49994AD2-7E02-4CD0-920B-0653B05F5057}"/>
                </a:ext>
              </a:extLst>
            </p:cNvPr>
            <p:cNvSpPr/>
            <p:nvPr/>
          </p:nvSpPr>
          <p:spPr>
            <a:xfrm>
              <a:off x="80651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82" name="Freeform: Shape 659">
              <a:extLst>
                <a:ext uri="{FF2B5EF4-FFF2-40B4-BE49-F238E27FC236}">
                  <a16:creationId xmlns:a16="http://schemas.microsoft.com/office/drawing/2014/main" id="{8CE57788-8A16-4B5A-BA73-A54163FC8456}"/>
                </a:ext>
              </a:extLst>
            </p:cNvPr>
            <p:cNvSpPr/>
            <p:nvPr/>
          </p:nvSpPr>
          <p:spPr>
            <a:xfrm>
              <a:off x="81223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83" name="Freeform: Shape 660">
              <a:extLst>
                <a:ext uri="{FF2B5EF4-FFF2-40B4-BE49-F238E27FC236}">
                  <a16:creationId xmlns:a16="http://schemas.microsoft.com/office/drawing/2014/main" id="{378A5C79-4D2C-4AFA-BD1E-052FAF40382D}"/>
                </a:ext>
              </a:extLst>
            </p:cNvPr>
            <p:cNvSpPr/>
            <p:nvPr/>
          </p:nvSpPr>
          <p:spPr>
            <a:xfrm>
              <a:off x="81413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84" name="Freeform: Shape 661">
              <a:extLst>
                <a:ext uri="{FF2B5EF4-FFF2-40B4-BE49-F238E27FC236}">
                  <a16:creationId xmlns:a16="http://schemas.microsoft.com/office/drawing/2014/main" id="{C305F9AF-5DCA-43E5-B97B-2963511FD20A}"/>
                </a:ext>
              </a:extLst>
            </p:cNvPr>
            <p:cNvSpPr/>
            <p:nvPr/>
          </p:nvSpPr>
          <p:spPr>
            <a:xfrm>
              <a:off x="82175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85" name="Freeform: Shape 662">
              <a:extLst>
                <a:ext uri="{FF2B5EF4-FFF2-40B4-BE49-F238E27FC236}">
                  <a16:creationId xmlns:a16="http://schemas.microsoft.com/office/drawing/2014/main" id="{E64494D9-6DB2-490E-A0F5-C06E879EED5F}"/>
                </a:ext>
              </a:extLst>
            </p:cNvPr>
            <p:cNvSpPr/>
            <p:nvPr/>
          </p:nvSpPr>
          <p:spPr>
            <a:xfrm>
              <a:off x="82366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86" name="Freeform: Shape 663">
              <a:extLst>
                <a:ext uri="{FF2B5EF4-FFF2-40B4-BE49-F238E27FC236}">
                  <a16:creationId xmlns:a16="http://schemas.microsoft.com/office/drawing/2014/main" id="{EB53E5A2-193B-4DD5-A537-689DBD8E1C53}"/>
                </a:ext>
              </a:extLst>
            </p:cNvPr>
            <p:cNvSpPr/>
            <p:nvPr/>
          </p:nvSpPr>
          <p:spPr>
            <a:xfrm>
              <a:off x="82556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87" name="Freeform: Shape 664">
              <a:extLst>
                <a:ext uri="{FF2B5EF4-FFF2-40B4-BE49-F238E27FC236}">
                  <a16:creationId xmlns:a16="http://schemas.microsoft.com/office/drawing/2014/main" id="{1C8FF864-1A81-4FA4-97BE-A1430E52CAF6}"/>
                </a:ext>
              </a:extLst>
            </p:cNvPr>
            <p:cNvSpPr/>
            <p:nvPr/>
          </p:nvSpPr>
          <p:spPr>
            <a:xfrm>
              <a:off x="83509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88" name="Freeform: Shape 665">
              <a:extLst>
                <a:ext uri="{FF2B5EF4-FFF2-40B4-BE49-F238E27FC236}">
                  <a16:creationId xmlns:a16="http://schemas.microsoft.com/office/drawing/2014/main" id="{0C91DEE8-79F8-426B-8B37-D8D0D4C688C8}"/>
                </a:ext>
              </a:extLst>
            </p:cNvPr>
            <p:cNvSpPr/>
            <p:nvPr/>
          </p:nvSpPr>
          <p:spPr>
            <a:xfrm>
              <a:off x="83890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89" name="Freeform: Shape 666">
              <a:extLst>
                <a:ext uri="{FF2B5EF4-FFF2-40B4-BE49-F238E27FC236}">
                  <a16:creationId xmlns:a16="http://schemas.microsoft.com/office/drawing/2014/main" id="{9F4B1D73-4228-4ADC-9C8F-EF11BBE2225B}"/>
                </a:ext>
              </a:extLst>
            </p:cNvPr>
            <p:cNvSpPr/>
            <p:nvPr/>
          </p:nvSpPr>
          <p:spPr>
            <a:xfrm>
              <a:off x="84271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90" name="Freeform: Shape 667">
              <a:extLst>
                <a:ext uri="{FF2B5EF4-FFF2-40B4-BE49-F238E27FC236}">
                  <a16:creationId xmlns:a16="http://schemas.microsoft.com/office/drawing/2014/main" id="{09168951-992E-442B-87AA-6D2806DC7C68}"/>
                </a:ext>
              </a:extLst>
            </p:cNvPr>
            <p:cNvSpPr/>
            <p:nvPr/>
          </p:nvSpPr>
          <p:spPr>
            <a:xfrm>
              <a:off x="84652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91" name="Freeform: Shape 668">
              <a:extLst>
                <a:ext uri="{FF2B5EF4-FFF2-40B4-BE49-F238E27FC236}">
                  <a16:creationId xmlns:a16="http://schemas.microsoft.com/office/drawing/2014/main" id="{7F99DD23-7B25-4141-AD39-E6053A22C6D1}"/>
                </a:ext>
              </a:extLst>
            </p:cNvPr>
            <p:cNvSpPr/>
            <p:nvPr/>
          </p:nvSpPr>
          <p:spPr>
            <a:xfrm>
              <a:off x="85033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92" name="Freeform: Shape 669">
              <a:extLst>
                <a:ext uri="{FF2B5EF4-FFF2-40B4-BE49-F238E27FC236}">
                  <a16:creationId xmlns:a16="http://schemas.microsoft.com/office/drawing/2014/main" id="{9F2A7F80-A4A2-46CF-84FF-88094897FC86}"/>
                </a:ext>
              </a:extLst>
            </p:cNvPr>
            <p:cNvSpPr/>
            <p:nvPr/>
          </p:nvSpPr>
          <p:spPr>
            <a:xfrm>
              <a:off x="85985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93" name="Freeform: Shape 670">
              <a:extLst>
                <a:ext uri="{FF2B5EF4-FFF2-40B4-BE49-F238E27FC236}">
                  <a16:creationId xmlns:a16="http://schemas.microsoft.com/office/drawing/2014/main" id="{2165F05E-EEAB-46C6-AD87-DC7EC0106550}"/>
                </a:ext>
              </a:extLst>
            </p:cNvPr>
            <p:cNvSpPr/>
            <p:nvPr/>
          </p:nvSpPr>
          <p:spPr>
            <a:xfrm>
              <a:off x="86557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94" name="Freeform: Shape 671">
              <a:extLst>
                <a:ext uri="{FF2B5EF4-FFF2-40B4-BE49-F238E27FC236}">
                  <a16:creationId xmlns:a16="http://schemas.microsoft.com/office/drawing/2014/main" id="{B4CAB7F4-6608-4D62-9AD4-13D2793F2A7B}"/>
                </a:ext>
              </a:extLst>
            </p:cNvPr>
            <p:cNvSpPr/>
            <p:nvPr/>
          </p:nvSpPr>
          <p:spPr>
            <a:xfrm>
              <a:off x="86938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95" name="Freeform: Shape 672">
              <a:extLst>
                <a:ext uri="{FF2B5EF4-FFF2-40B4-BE49-F238E27FC236}">
                  <a16:creationId xmlns:a16="http://schemas.microsoft.com/office/drawing/2014/main" id="{94C0F67A-A217-47F9-94E5-C819D2E0464E}"/>
                </a:ext>
              </a:extLst>
            </p:cNvPr>
            <p:cNvSpPr/>
            <p:nvPr/>
          </p:nvSpPr>
          <p:spPr>
            <a:xfrm>
              <a:off x="87319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96" name="Freeform: Shape 673">
              <a:extLst>
                <a:ext uri="{FF2B5EF4-FFF2-40B4-BE49-F238E27FC236}">
                  <a16:creationId xmlns:a16="http://schemas.microsoft.com/office/drawing/2014/main" id="{47A22C7F-CEE7-4509-AE91-29F4B9D7C22C}"/>
                </a:ext>
              </a:extLst>
            </p:cNvPr>
            <p:cNvSpPr/>
            <p:nvPr/>
          </p:nvSpPr>
          <p:spPr>
            <a:xfrm>
              <a:off x="87509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97" name="Freeform: Shape 674">
              <a:extLst>
                <a:ext uri="{FF2B5EF4-FFF2-40B4-BE49-F238E27FC236}">
                  <a16:creationId xmlns:a16="http://schemas.microsoft.com/office/drawing/2014/main" id="{F43EE42F-D1BC-409E-BAA2-62B1545982AD}"/>
                </a:ext>
              </a:extLst>
            </p:cNvPr>
            <p:cNvSpPr/>
            <p:nvPr/>
          </p:nvSpPr>
          <p:spPr>
            <a:xfrm>
              <a:off x="878906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998" name="Freeform: Shape 675">
              <a:extLst>
                <a:ext uri="{FF2B5EF4-FFF2-40B4-BE49-F238E27FC236}">
                  <a16:creationId xmlns:a16="http://schemas.microsoft.com/office/drawing/2014/main" id="{A0EB2C44-B069-4AC2-953C-93A4651EE330}"/>
                </a:ext>
              </a:extLst>
            </p:cNvPr>
            <p:cNvSpPr/>
            <p:nvPr/>
          </p:nvSpPr>
          <p:spPr>
            <a:xfrm>
              <a:off x="8884319" y="4008662"/>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3"/>
              </a:solidFill>
              <a:prstDash val="solid"/>
              <a:miter/>
            </a:ln>
          </p:spPr>
          <p:txBody>
            <a:bodyPr rtlCol="0" anchor="ctr"/>
            <a:lstStyle/>
            <a:p>
              <a:endParaRPr lang="en-GB"/>
            </a:p>
          </p:txBody>
        </p:sp>
      </p:grpSp>
      <p:grpSp>
        <p:nvGrpSpPr>
          <p:cNvPr id="999" name="Group 998">
            <a:extLst>
              <a:ext uri="{FF2B5EF4-FFF2-40B4-BE49-F238E27FC236}">
                <a16:creationId xmlns:a16="http://schemas.microsoft.com/office/drawing/2014/main" id="{5A2D9F5B-6820-4DEF-83C4-FA1BDF4A3727}"/>
              </a:ext>
            </a:extLst>
          </p:cNvPr>
          <p:cNvGrpSpPr/>
          <p:nvPr/>
        </p:nvGrpSpPr>
        <p:grpSpPr>
          <a:xfrm>
            <a:off x="7172814" y="2324140"/>
            <a:ext cx="4454908" cy="1165079"/>
            <a:chOff x="3333750" y="2714624"/>
            <a:chExt cx="5534444" cy="1429664"/>
          </a:xfrm>
        </p:grpSpPr>
        <p:sp>
          <p:nvSpPr>
            <p:cNvPr id="1000" name="Freeform: Shape 679">
              <a:extLst>
                <a:ext uri="{FF2B5EF4-FFF2-40B4-BE49-F238E27FC236}">
                  <a16:creationId xmlns:a16="http://schemas.microsoft.com/office/drawing/2014/main" id="{958B5EA4-D8C0-4D57-95C3-F2A3ABEBAF02}"/>
                </a:ext>
              </a:extLst>
            </p:cNvPr>
            <p:cNvSpPr/>
            <p:nvPr/>
          </p:nvSpPr>
          <p:spPr>
            <a:xfrm>
              <a:off x="3333750" y="2714624"/>
              <a:ext cx="5528033" cy="1384534"/>
            </a:xfrm>
            <a:custGeom>
              <a:avLst/>
              <a:gdLst>
                <a:gd name="connsiteX0" fmla="*/ 5528034 w 5528033"/>
                <a:gd name="connsiteY0" fmla="*/ 1384535 h 1384534"/>
                <a:gd name="connsiteX1" fmla="*/ 5179381 w 5528033"/>
                <a:gd name="connsiteY1" fmla="*/ 1384535 h 1384534"/>
                <a:gd name="connsiteX2" fmla="*/ 5179381 w 5528033"/>
                <a:gd name="connsiteY2" fmla="*/ 1225363 h 1384534"/>
                <a:gd name="connsiteX3" fmla="*/ 4674070 w 5528033"/>
                <a:gd name="connsiteY3" fmla="*/ 1225363 h 1384534"/>
                <a:gd name="connsiteX4" fmla="*/ 4674070 w 5528033"/>
                <a:gd name="connsiteY4" fmla="*/ 1152096 h 1384534"/>
                <a:gd name="connsiteX5" fmla="*/ 4044963 w 5528033"/>
                <a:gd name="connsiteY5" fmla="*/ 1152096 h 1384534"/>
                <a:gd name="connsiteX6" fmla="*/ 4044963 w 5528033"/>
                <a:gd name="connsiteY6" fmla="*/ 1131884 h 1384534"/>
                <a:gd name="connsiteX7" fmla="*/ 3994433 w 5528033"/>
                <a:gd name="connsiteY7" fmla="*/ 1131884 h 1384534"/>
                <a:gd name="connsiteX8" fmla="*/ 3994433 w 5528033"/>
                <a:gd name="connsiteY8" fmla="*/ 1104090 h 1384534"/>
                <a:gd name="connsiteX9" fmla="*/ 3903478 w 5528033"/>
                <a:gd name="connsiteY9" fmla="*/ 1104090 h 1384534"/>
                <a:gd name="connsiteX10" fmla="*/ 3903478 w 5528033"/>
                <a:gd name="connsiteY10" fmla="*/ 1083878 h 1384534"/>
                <a:gd name="connsiteX11" fmla="*/ 3660934 w 5528033"/>
                <a:gd name="connsiteY11" fmla="*/ 1083878 h 1384534"/>
                <a:gd name="connsiteX12" fmla="*/ 3660934 w 5528033"/>
                <a:gd name="connsiteY12" fmla="*/ 1043454 h 1384534"/>
                <a:gd name="connsiteX13" fmla="*/ 3519450 w 5528033"/>
                <a:gd name="connsiteY13" fmla="*/ 1043454 h 1384534"/>
                <a:gd name="connsiteX14" fmla="*/ 3519450 w 5528033"/>
                <a:gd name="connsiteY14" fmla="*/ 1020718 h 1384534"/>
                <a:gd name="connsiteX15" fmla="*/ 3468919 w 5528033"/>
                <a:gd name="connsiteY15" fmla="*/ 1020718 h 1384534"/>
                <a:gd name="connsiteX16" fmla="*/ 3468919 w 5528033"/>
                <a:gd name="connsiteY16" fmla="*/ 1003030 h 1384534"/>
                <a:gd name="connsiteX17" fmla="*/ 3400701 w 5528033"/>
                <a:gd name="connsiteY17" fmla="*/ 1003030 h 1384534"/>
                <a:gd name="connsiteX18" fmla="*/ 3400701 w 5528033"/>
                <a:gd name="connsiteY18" fmla="*/ 985342 h 1384534"/>
                <a:gd name="connsiteX19" fmla="*/ 3350171 w 5528033"/>
                <a:gd name="connsiteY19" fmla="*/ 985342 h 1384534"/>
                <a:gd name="connsiteX20" fmla="*/ 3350171 w 5528033"/>
                <a:gd name="connsiteY20" fmla="*/ 967664 h 1384534"/>
                <a:gd name="connsiteX21" fmla="*/ 3188475 w 5528033"/>
                <a:gd name="connsiteY21" fmla="*/ 967664 h 1384534"/>
                <a:gd name="connsiteX22" fmla="*/ 3188475 w 5528033"/>
                <a:gd name="connsiteY22" fmla="*/ 937341 h 1384534"/>
                <a:gd name="connsiteX23" fmla="*/ 3072251 w 5528033"/>
                <a:gd name="connsiteY23" fmla="*/ 937341 h 1384534"/>
                <a:gd name="connsiteX24" fmla="*/ 3072251 w 5528033"/>
                <a:gd name="connsiteY24" fmla="*/ 914602 h 1384534"/>
                <a:gd name="connsiteX25" fmla="*/ 3059621 w 5528033"/>
                <a:gd name="connsiteY25" fmla="*/ 914602 h 1384534"/>
                <a:gd name="connsiteX26" fmla="*/ 3059621 w 5528033"/>
                <a:gd name="connsiteY26" fmla="*/ 904496 h 1384534"/>
                <a:gd name="connsiteX27" fmla="*/ 3001508 w 5528033"/>
                <a:gd name="connsiteY27" fmla="*/ 904496 h 1384534"/>
                <a:gd name="connsiteX28" fmla="*/ 3001508 w 5528033"/>
                <a:gd name="connsiteY28" fmla="*/ 876705 h 1384534"/>
                <a:gd name="connsiteX29" fmla="*/ 2933300 w 5528033"/>
                <a:gd name="connsiteY29" fmla="*/ 876705 h 1384534"/>
                <a:gd name="connsiteX30" fmla="*/ 2933300 w 5528033"/>
                <a:gd name="connsiteY30" fmla="*/ 856492 h 1384534"/>
                <a:gd name="connsiteX31" fmla="*/ 2301669 w 5528033"/>
                <a:gd name="connsiteY31" fmla="*/ 856492 h 1384534"/>
                <a:gd name="connsiteX32" fmla="*/ 2301669 w 5528033"/>
                <a:gd name="connsiteY32" fmla="*/ 838807 h 1384534"/>
                <a:gd name="connsiteX33" fmla="*/ 2271351 w 5528033"/>
                <a:gd name="connsiteY33" fmla="*/ 838807 h 1384534"/>
                <a:gd name="connsiteX34" fmla="*/ 2271351 w 5528033"/>
                <a:gd name="connsiteY34" fmla="*/ 818595 h 1384534"/>
                <a:gd name="connsiteX35" fmla="*/ 2193027 w 5528033"/>
                <a:gd name="connsiteY35" fmla="*/ 818595 h 1384534"/>
                <a:gd name="connsiteX36" fmla="*/ 2193027 w 5528033"/>
                <a:gd name="connsiteY36" fmla="*/ 795856 h 1384534"/>
                <a:gd name="connsiteX37" fmla="*/ 2170281 w 5528033"/>
                <a:gd name="connsiteY37" fmla="*/ 795856 h 1384534"/>
                <a:gd name="connsiteX38" fmla="*/ 2170281 w 5528033"/>
                <a:gd name="connsiteY38" fmla="*/ 768064 h 1384534"/>
                <a:gd name="connsiteX39" fmla="*/ 2059114 w 5528033"/>
                <a:gd name="connsiteY39" fmla="*/ 768064 h 1384534"/>
                <a:gd name="connsiteX40" fmla="*/ 2059114 w 5528033"/>
                <a:gd name="connsiteY40" fmla="*/ 750379 h 1384534"/>
                <a:gd name="connsiteX41" fmla="*/ 1930270 w 5528033"/>
                <a:gd name="connsiteY41" fmla="*/ 750379 h 1384534"/>
                <a:gd name="connsiteX42" fmla="*/ 1930270 w 5528033"/>
                <a:gd name="connsiteY42" fmla="*/ 727640 h 1384534"/>
                <a:gd name="connsiteX43" fmla="*/ 1786252 w 5528033"/>
                <a:gd name="connsiteY43" fmla="*/ 727640 h 1384534"/>
                <a:gd name="connsiteX44" fmla="*/ 1786252 w 5528033"/>
                <a:gd name="connsiteY44" fmla="*/ 709953 h 1384534"/>
                <a:gd name="connsiteX45" fmla="*/ 1740780 w 5528033"/>
                <a:gd name="connsiteY45" fmla="*/ 709953 h 1384534"/>
                <a:gd name="connsiteX46" fmla="*/ 1740780 w 5528033"/>
                <a:gd name="connsiteY46" fmla="*/ 692268 h 1384534"/>
                <a:gd name="connsiteX47" fmla="*/ 1581607 w 5528033"/>
                <a:gd name="connsiteY47" fmla="*/ 692268 h 1384534"/>
                <a:gd name="connsiteX48" fmla="*/ 1581607 w 5528033"/>
                <a:gd name="connsiteY48" fmla="*/ 669529 h 1384534"/>
                <a:gd name="connsiteX49" fmla="*/ 1561395 w 5528033"/>
                <a:gd name="connsiteY49" fmla="*/ 669529 h 1384534"/>
                <a:gd name="connsiteX50" fmla="*/ 1561395 w 5528033"/>
                <a:gd name="connsiteY50" fmla="*/ 644264 h 1384534"/>
                <a:gd name="connsiteX51" fmla="*/ 1490653 w 5528033"/>
                <a:gd name="connsiteY51" fmla="*/ 644264 h 1384534"/>
                <a:gd name="connsiteX52" fmla="*/ 1490653 w 5528033"/>
                <a:gd name="connsiteY52" fmla="*/ 621525 h 1384534"/>
                <a:gd name="connsiteX53" fmla="*/ 1475489 w 5528033"/>
                <a:gd name="connsiteY53" fmla="*/ 621525 h 1384534"/>
                <a:gd name="connsiteX54" fmla="*/ 1475489 w 5528033"/>
                <a:gd name="connsiteY54" fmla="*/ 611419 h 1384534"/>
                <a:gd name="connsiteX55" fmla="*/ 1437589 w 5528033"/>
                <a:gd name="connsiteY55" fmla="*/ 611419 h 1384534"/>
                <a:gd name="connsiteX56" fmla="*/ 1437589 w 5528033"/>
                <a:gd name="connsiteY56" fmla="*/ 598786 h 1384534"/>
                <a:gd name="connsiteX57" fmla="*/ 1364323 w 5528033"/>
                <a:gd name="connsiteY57" fmla="*/ 598786 h 1384534"/>
                <a:gd name="connsiteX58" fmla="*/ 1364323 w 5528033"/>
                <a:gd name="connsiteY58" fmla="*/ 560888 h 1384534"/>
                <a:gd name="connsiteX59" fmla="*/ 1331481 w 5528033"/>
                <a:gd name="connsiteY59" fmla="*/ 560888 h 1384534"/>
                <a:gd name="connsiteX60" fmla="*/ 1331481 w 5528033"/>
                <a:gd name="connsiteY60" fmla="*/ 553309 h 1384534"/>
                <a:gd name="connsiteX61" fmla="*/ 1293581 w 5528033"/>
                <a:gd name="connsiteY61" fmla="*/ 553309 h 1384534"/>
                <a:gd name="connsiteX62" fmla="*/ 1293581 w 5528033"/>
                <a:gd name="connsiteY62" fmla="*/ 528044 h 1384534"/>
                <a:gd name="connsiteX63" fmla="*/ 1215257 w 5528033"/>
                <a:gd name="connsiteY63" fmla="*/ 528044 h 1384534"/>
                <a:gd name="connsiteX64" fmla="*/ 1215257 w 5528033"/>
                <a:gd name="connsiteY64" fmla="*/ 505305 h 1384534"/>
                <a:gd name="connsiteX65" fmla="*/ 1167251 w 5528033"/>
                <a:gd name="connsiteY65" fmla="*/ 505305 h 1384534"/>
                <a:gd name="connsiteX66" fmla="*/ 1167251 w 5528033"/>
                <a:gd name="connsiteY66" fmla="*/ 487619 h 1384534"/>
                <a:gd name="connsiteX67" fmla="*/ 1101566 w 5528033"/>
                <a:gd name="connsiteY67" fmla="*/ 487619 h 1384534"/>
                <a:gd name="connsiteX68" fmla="*/ 1101566 w 5528033"/>
                <a:gd name="connsiteY68" fmla="*/ 447195 h 1384534"/>
                <a:gd name="connsiteX69" fmla="*/ 1071248 w 5528033"/>
                <a:gd name="connsiteY69" fmla="*/ 447195 h 1384534"/>
                <a:gd name="connsiteX70" fmla="*/ 1071248 w 5528033"/>
                <a:gd name="connsiteY70" fmla="*/ 416877 h 1384534"/>
                <a:gd name="connsiteX71" fmla="*/ 1018194 w 5528033"/>
                <a:gd name="connsiteY71" fmla="*/ 416877 h 1384534"/>
                <a:gd name="connsiteX72" fmla="*/ 1018194 w 5528033"/>
                <a:gd name="connsiteY72" fmla="*/ 391612 h 1384534"/>
                <a:gd name="connsiteX73" fmla="*/ 997982 w 5528033"/>
                <a:gd name="connsiteY73" fmla="*/ 391612 h 1384534"/>
                <a:gd name="connsiteX74" fmla="*/ 997982 w 5528033"/>
                <a:gd name="connsiteY74" fmla="*/ 378979 h 1384534"/>
                <a:gd name="connsiteX75" fmla="*/ 982818 w 5528033"/>
                <a:gd name="connsiteY75" fmla="*/ 378979 h 1384534"/>
                <a:gd name="connsiteX76" fmla="*/ 982818 w 5528033"/>
                <a:gd name="connsiteY76" fmla="*/ 353714 h 1384534"/>
                <a:gd name="connsiteX77" fmla="*/ 929761 w 5528033"/>
                <a:gd name="connsiteY77" fmla="*/ 353714 h 1384534"/>
                <a:gd name="connsiteX78" fmla="*/ 929761 w 5528033"/>
                <a:gd name="connsiteY78" fmla="*/ 346134 h 1384534"/>
                <a:gd name="connsiteX79" fmla="*/ 876704 w 5528033"/>
                <a:gd name="connsiteY79" fmla="*/ 346134 h 1384534"/>
                <a:gd name="connsiteX80" fmla="*/ 876704 w 5528033"/>
                <a:gd name="connsiteY80" fmla="*/ 305710 h 1384534"/>
                <a:gd name="connsiteX81" fmla="*/ 826174 w 5528033"/>
                <a:gd name="connsiteY81" fmla="*/ 305710 h 1384534"/>
                <a:gd name="connsiteX82" fmla="*/ 826174 w 5528033"/>
                <a:gd name="connsiteY82" fmla="*/ 282971 h 1384534"/>
                <a:gd name="connsiteX83" fmla="*/ 803435 w 5528033"/>
                <a:gd name="connsiteY83" fmla="*/ 282971 h 1384534"/>
                <a:gd name="connsiteX84" fmla="*/ 803435 w 5528033"/>
                <a:gd name="connsiteY84" fmla="*/ 265286 h 1384534"/>
                <a:gd name="connsiteX85" fmla="*/ 735219 w 5528033"/>
                <a:gd name="connsiteY85" fmla="*/ 265286 h 1384534"/>
                <a:gd name="connsiteX86" fmla="*/ 735219 w 5528033"/>
                <a:gd name="connsiteY86" fmla="*/ 252653 h 1384534"/>
                <a:gd name="connsiteX87" fmla="*/ 674582 w 5528033"/>
                <a:gd name="connsiteY87" fmla="*/ 252653 h 1384534"/>
                <a:gd name="connsiteX88" fmla="*/ 674582 w 5528033"/>
                <a:gd name="connsiteY88" fmla="*/ 222334 h 1384534"/>
                <a:gd name="connsiteX89" fmla="*/ 649317 w 5528033"/>
                <a:gd name="connsiteY89" fmla="*/ 222334 h 1384534"/>
                <a:gd name="connsiteX90" fmla="*/ 649317 w 5528033"/>
                <a:gd name="connsiteY90" fmla="*/ 186962 h 1384534"/>
                <a:gd name="connsiteX91" fmla="*/ 596260 w 5528033"/>
                <a:gd name="connsiteY91" fmla="*/ 186962 h 1384534"/>
                <a:gd name="connsiteX92" fmla="*/ 596260 w 5528033"/>
                <a:gd name="connsiteY92" fmla="*/ 149065 h 1384534"/>
                <a:gd name="connsiteX93" fmla="*/ 576048 w 5528033"/>
                <a:gd name="connsiteY93" fmla="*/ 149065 h 1384534"/>
                <a:gd name="connsiteX94" fmla="*/ 576048 w 5528033"/>
                <a:gd name="connsiteY94" fmla="*/ 128853 h 1384534"/>
                <a:gd name="connsiteX95" fmla="*/ 533097 w 5528033"/>
                <a:gd name="connsiteY95" fmla="*/ 128853 h 1384534"/>
                <a:gd name="connsiteX96" fmla="*/ 533097 w 5528033"/>
                <a:gd name="connsiteY96" fmla="*/ 113694 h 1384534"/>
                <a:gd name="connsiteX97" fmla="*/ 477513 w 5528033"/>
                <a:gd name="connsiteY97" fmla="*/ 113694 h 1384534"/>
                <a:gd name="connsiteX98" fmla="*/ 477513 w 5528033"/>
                <a:gd name="connsiteY98" fmla="*/ 96008 h 1384534"/>
                <a:gd name="connsiteX99" fmla="*/ 414350 w 5528033"/>
                <a:gd name="connsiteY99" fmla="*/ 96008 h 1384534"/>
                <a:gd name="connsiteX100" fmla="*/ 414350 w 5528033"/>
                <a:gd name="connsiteY100" fmla="*/ 78322 h 1384534"/>
                <a:gd name="connsiteX101" fmla="*/ 386559 w 5528033"/>
                <a:gd name="connsiteY101" fmla="*/ 78322 h 1384534"/>
                <a:gd name="connsiteX102" fmla="*/ 386559 w 5528033"/>
                <a:gd name="connsiteY102" fmla="*/ 53057 h 1384534"/>
                <a:gd name="connsiteX103" fmla="*/ 366346 w 5528033"/>
                <a:gd name="connsiteY103" fmla="*/ 53057 h 1384534"/>
                <a:gd name="connsiteX104" fmla="*/ 366346 w 5528033"/>
                <a:gd name="connsiteY104" fmla="*/ 40424 h 1384534"/>
                <a:gd name="connsiteX105" fmla="*/ 325922 w 5528033"/>
                <a:gd name="connsiteY105" fmla="*/ 40424 h 1384534"/>
                <a:gd name="connsiteX106" fmla="*/ 325922 w 5528033"/>
                <a:gd name="connsiteY106" fmla="*/ 25265 h 1384534"/>
                <a:gd name="connsiteX107" fmla="*/ 176856 w 5528033"/>
                <a:gd name="connsiteY107" fmla="*/ 25265 h 1384534"/>
                <a:gd name="connsiteX108" fmla="*/ 176856 w 5528033"/>
                <a:gd name="connsiteY108" fmla="*/ 20212 h 1384534"/>
                <a:gd name="connsiteX109" fmla="*/ 106114 w 5528033"/>
                <a:gd name="connsiteY109" fmla="*/ 20212 h 1384534"/>
                <a:gd name="connsiteX110" fmla="*/ 106114 w 5528033"/>
                <a:gd name="connsiteY110" fmla="*/ 0 h 1384534"/>
                <a:gd name="connsiteX111" fmla="*/ 0 w 5528033"/>
                <a:gd name="connsiteY111" fmla="*/ 0 h 138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528033" h="1384534">
                  <a:moveTo>
                    <a:pt x="5528034" y="1384535"/>
                  </a:moveTo>
                  <a:lnTo>
                    <a:pt x="5179381" y="1384535"/>
                  </a:lnTo>
                  <a:lnTo>
                    <a:pt x="5179381" y="1225363"/>
                  </a:lnTo>
                  <a:lnTo>
                    <a:pt x="4674070" y="1225363"/>
                  </a:lnTo>
                  <a:lnTo>
                    <a:pt x="4674070" y="1152096"/>
                  </a:lnTo>
                  <a:lnTo>
                    <a:pt x="4044963" y="1152096"/>
                  </a:lnTo>
                  <a:lnTo>
                    <a:pt x="4044963" y="1131884"/>
                  </a:lnTo>
                  <a:lnTo>
                    <a:pt x="3994433" y="1131884"/>
                  </a:lnTo>
                  <a:lnTo>
                    <a:pt x="3994433" y="1104090"/>
                  </a:lnTo>
                  <a:lnTo>
                    <a:pt x="3903478" y="1104090"/>
                  </a:lnTo>
                  <a:lnTo>
                    <a:pt x="3903478" y="1083878"/>
                  </a:lnTo>
                  <a:lnTo>
                    <a:pt x="3660934" y="1083878"/>
                  </a:lnTo>
                  <a:lnTo>
                    <a:pt x="3660934" y="1043454"/>
                  </a:lnTo>
                  <a:lnTo>
                    <a:pt x="3519450" y="1043454"/>
                  </a:lnTo>
                  <a:lnTo>
                    <a:pt x="3519450" y="1020718"/>
                  </a:lnTo>
                  <a:lnTo>
                    <a:pt x="3468919" y="1020718"/>
                  </a:lnTo>
                  <a:lnTo>
                    <a:pt x="3468919" y="1003030"/>
                  </a:lnTo>
                  <a:lnTo>
                    <a:pt x="3400701" y="1003030"/>
                  </a:lnTo>
                  <a:lnTo>
                    <a:pt x="3400701" y="985342"/>
                  </a:lnTo>
                  <a:lnTo>
                    <a:pt x="3350171" y="985342"/>
                  </a:lnTo>
                  <a:lnTo>
                    <a:pt x="3350171" y="967664"/>
                  </a:lnTo>
                  <a:lnTo>
                    <a:pt x="3188475" y="967664"/>
                  </a:lnTo>
                  <a:lnTo>
                    <a:pt x="3188475" y="937341"/>
                  </a:lnTo>
                  <a:lnTo>
                    <a:pt x="3072251" y="937341"/>
                  </a:lnTo>
                  <a:lnTo>
                    <a:pt x="3072251" y="914602"/>
                  </a:lnTo>
                  <a:lnTo>
                    <a:pt x="3059621" y="914602"/>
                  </a:lnTo>
                  <a:lnTo>
                    <a:pt x="3059621" y="904496"/>
                  </a:lnTo>
                  <a:lnTo>
                    <a:pt x="3001508" y="904496"/>
                  </a:lnTo>
                  <a:lnTo>
                    <a:pt x="3001508" y="876705"/>
                  </a:lnTo>
                  <a:lnTo>
                    <a:pt x="2933300" y="876705"/>
                  </a:lnTo>
                  <a:lnTo>
                    <a:pt x="2933300" y="856492"/>
                  </a:lnTo>
                  <a:lnTo>
                    <a:pt x="2301669" y="856492"/>
                  </a:lnTo>
                  <a:lnTo>
                    <a:pt x="2301669" y="838807"/>
                  </a:lnTo>
                  <a:lnTo>
                    <a:pt x="2271351" y="838807"/>
                  </a:lnTo>
                  <a:lnTo>
                    <a:pt x="2271351" y="818595"/>
                  </a:lnTo>
                  <a:lnTo>
                    <a:pt x="2193027" y="818595"/>
                  </a:lnTo>
                  <a:lnTo>
                    <a:pt x="2193027" y="795856"/>
                  </a:lnTo>
                  <a:lnTo>
                    <a:pt x="2170281" y="795856"/>
                  </a:lnTo>
                  <a:lnTo>
                    <a:pt x="2170281" y="768064"/>
                  </a:lnTo>
                  <a:lnTo>
                    <a:pt x="2059114" y="768064"/>
                  </a:lnTo>
                  <a:lnTo>
                    <a:pt x="2059114" y="750379"/>
                  </a:lnTo>
                  <a:lnTo>
                    <a:pt x="1930270" y="750379"/>
                  </a:lnTo>
                  <a:lnTo>
                    <a:pt x="1930270" y="727640"/>
                  </a:lnTo>
                  <a:lnTo>
                    <a:pt x="1786252" y="727640"/>
                  </a:lnTo>
                  <a:lnTo>
                    <a:pt x="1786252" y="709953"/>
                  </a:lnTo>
                  <a:lnTo>
                    <a:pt x="1740780" y="709953"/>
                  </a:lnTo>
                  <a:lnTo>
                    <a:pt x="1740780" y="692268"/>
                  </a:lnTo>
                  <a:lnTo>
                    <a:pt x="1581607" y="692268"/>
                  </a:lnTo>
                  <a:lnTo>
                    <a:pt x="1581607" y="669529"/>
                  </a:lnTo>
                  <a:lnTo>
                    <a:pt x="1561395" y="669529"/>
                  </a:lnTo>
                  <a:lnTo>
                    <a:pt x="1561395" y="644264"/>
                  </a:lnTo>
                  <a:lnTo>
                    <a:pt x="1490653" y="644264"/>
                  </a:lnTo>
                  <a:lnTo>
                    <a:pt x="1490653" y="621525"/>
                  </a:lnTo>
                  <a:lnTo>
                    <a:pt x="1475489" y="621525"/>
                  </a:lnTo>
                  <a:lnTo>
                    <a:pt x="1475489" y="611419"/>
                  </a:lnTo>
                  <a:lnTo>
                    <a:pt x="1437589" y="611419"/>
                  </a:lnTo>
                  <a:lnTo>
                    <a:pt x="1437589" y="598786"/>
                  </a:lnTo>
                  <a:lnTo>
                    <a:pt x="1364323" y="598786"/>
                  </a:lnTo>
                  <a:lnTo>
                    <a:pt x="1364323" y="560888"/>
                  </a:lnTo>
                  <a:lnTo>
                    <a:pt x="1331481" y="560888"/>
                  </a:lnTo>
                  <a:lnTo>
                    <a:pt x="1331481" y="553309"/>
                  </a:lnTo>
                  <a:lnTo>
                    <a:pt x="1293581" y="553309"/>
                  </a:lnTo>
                  <a:lnTo>
                    <a:pt x="1293581" y="528044"/>
                  </a:lnTo>
                  <a:lnTo>
                    <a:pt x="1215257" y="528044"/>
                  </a:lnTo>
                  <a:lnTo>
                    <a:pt x="1215257" y="505305"/>
                  </a:lnTo>
                  <a:lnTo>
                    <a:pt x="1167251" y="505305"/>
                  </a:lnTo>
                  <a:lnTo>
                    <a:pt x="1167251" y="487619"/>
                  </a:lnTo>
                  <a:lnTo>
                    <a:pt x="1101566" y="487619"/>
                  </a:lnTo>
                  <a:lnTo>
                    <a:pt x="1101566" y="447195"/>
                  </a:lnTo>
                  <a:lnTo>
                    <a:pt x="1071248" y="447195"/>
                  </a:lnTo>
                  <a:lnTo>
                    <a:pt x="1071248" y="416877"/>
                  </a:lnTo>
                  <a:lnTo>
                    <a:pt x="1018194" y="416877"/>
                  </a:lnTo>
                  <a:lnTo>
                    <a:pt x="1018194" y="391612"/>
                  </a:lnTo>
                  <a:lnTo>
                    <a:pt x="997982" y="391612"/>
                  </a:lnTo>
                  <a:lnTo>
                    <a:pt x="997982" y="378979"/>
                  </a:lnTo>
                  <a:lnTo>
                    <a:pt x="982818" y="378979"/>
                  </a:lnTo>
                  <a:lnTo>
                    <a:pt x="982818" y="353714"/>
                  </a:lnTo>
                  <a:lnTo>
                    <a:pt x="929761" y="353714"/>
                  </a:lnTo>
                  <a:lnTo>
                    <a:pt x="929761" y="346134"/>
                  </a:lnTo>
                  <a:lnTo>
                    <a:pt x="876704" y="346134"/>
                  </a:lnTo>
                  <a:lnTo>
                    <a:pt x="876704" y="305710"/>
                  </a:lnTo>
                  <a:lnTo>
                    <a:pt x="826174" y="305710"/>
                  </a:lnTo>
                  <a:lnTo>
                    <a:pt x="826174" y="282971"/>
                  </a:lnTo>
                  <a:lnTo>
                    <a:pt x="803435" y="282971"/>
                  </a:lnTo>
                  <a:lnTo>
                    <a:pt x="803435" y="265286"/>
                  </a:lnTo>
                  <a:lnTo>
                    <a:pt x="735219" y="265286"/>
                  </a:lnTo>
                  <a:lnTo>
                    <a:pt x="735219" y="252653"/>
                  </a:lnTo>
                  <a:lnTo>
                    <a:pt x="674582" y="252653"/>
                  </a:lnTo>
                  <a:lnTo>
                    <a:pt x="674582" y="222334"/>
                  </a:lnTo>
                  <a:lnTo>
                    <a:pt x="649317" y="222334"/>
                  </a:lnTo>
                  <a:lnTo>
                    <a:pt x="649317" y="186962"/>
                  </a:lnTo>
                  <a:lnTo>
                    <a:pt x="596260" y="186962"/>
                  </a:lnTo>
                  <a:lnTo>
                    <a:pt x="596260" y="149065"/>
                  </a:lnTo>
                  <a:lnTo>
                    <a:pt x="576048" y="149065"/>
                  </a:lnTo>
                  <a:lnTo>
                    <a:pt x="576048" y="128853"/>
                  </a:lnTo>
                  <a:lnTo>
                    <a:pt x="533097" y="128853"/>
                  </a:lnTo>
                  <a:lnTo>
                    <a:pt x="533097" y="113694"/>
                  </a:lnTo>
                  <a:lnTo>
                    <a:pt x="477513" y="113694"/>
                  </a:lnTo>
                  <a:lnTo>
                    <a:pt x="477513" y="96008"/>
                  </a:lnTo>
                  <a:lnTo>
                    <a:pt x="414350" y="96008"/>
                  </a:lnTo>
                  <a:lnTo>
                    <a:pt x="414350" y="78322"/>
                  </a:lnTo>
                  <a:lnTo>
                    <a:pt x="386559" y="78322"/>
                  </a:lnTo>
                  <a:lnTo>
                    <a:pt x="386559" y="53057"/>
                  </a:lnTo>
                  <a:lnTo>
                    <a:pt x="366346" y="53057"/>
                  </a:lnTo>
                  <a:lnTo>
                    <a:pt x="366346" y="40424"/>
                  </a:lnTo>
                  <a:lnTo>
                    <a:pt x="325922" y="40424"/>
                  </a:lnTo>
                  <a:lnTo>
                    <a:pt x="325922" y="25265"/>
                  </a:lnTo>
                  <a:lnTo>
                    <a:pt x="176856" y="25265"/>
                  </a:lnTo>
                  <a:lnTo>
                    <a:pt x="176856" y="20212"/>
                  </a:lnTo>
                  <a:lnTo>
                    <a:pt x="106114" y="20212"/>
                  </a:lnTo>
                  <a:lnTo>
                    <a:pt x="106114" y="0"/>
                  </a:lnTo>
                  <a:lnTo>
                    <a:pt x="0" y="0"/>
                  </a:lnTo>
                </a:path>
              </a:pathLst>
            </a:custGeom>
            <a:noFill/>
            <a:ln w="25400" cap="flat">
              <a:solidFill>
                <a:schemeClr val="accent2"/>
              </a:solidFill>
              <a:prstDash val="solid"/>
              <a:miter/>
            </a:ln>
          </p:spPr>
          <p:txBody>
            <a:bodyPr rtlCol="0" anchor="ctr"/>
            <a:lstStyle/>
            <a:p>
              <a:endParaRPr lang="en-GB"/>
            </a:p>
          </p:txBody>
        </p:sp>
        <p:sp>
          <p:nvSpPr>
            <p:cNvPr id="1001" name="Freeform: Shape 680">
              <a:extLst>
                <a:ext uri="{FF2B5EF4-FFF2-40B4-BE49-F238E27FC236}">
                  <a16:creationId xmlns:a16="http://schemas.microsoft.com/office/drawing/2014/main" id="{8CF6A860-EAC5-4686-8ACC-24C8944E1472}"/>
                </a:ext>
              </a:extLst>
            </p:cNvPr>
            <p:cNvSpPr/>
            <p:nvPr/>
          </p:nvSpPr>
          <p:spPr>
            <a:xfrm>
              <a:off x="4210453" y="29864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02" name="Freeform: Shape 681">
              <a:extLst>
                <a:ext uri="{FF2B5EF4-FFF2-40B4-BE49-F238E27FC236}">
                  <a16:creationId xmlns:a16="http://schemas.microsoft.com/office/drawing/2014/main" id="{09C55D2B-962A-4EAA-AD29-9B4ECF446DED}"/>
                </a:ext>
              </a:extLst>
            </p:cNvPr>
            <p:cNvSpPr/>
            <p:nvPr/>
          </p:nvSpPr>
          <p:spPr>
            <a:xfrm>
              <a:off x="4362850" y="310073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03" name="Freeform: Shape 682">
              <a:extLst>
                <a:ext uri="{FF2B5EF4-FFF2-40B4-BE49-F238E27FC236}">
                  <a16:creationId xmlns:a16="http://schemas.microsoft.com/office/drawing/2014/main" id="{3E859B2A-7C0D-4D0E-9CA2-8483176F8568}"/>
                </a:ext>
              </a:extLst>
            </p:cNvPr>
            <p:cNvSpPr/>
            <p:nvPr/>
          </p:nvSpPr>
          <p:spPr>
            <a:xfrm>
              <a:off x="5105800" y="338648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04" name="Freeform: Shape 683">
              <a:extLst>
                <a:ext uri="{FF2B5EF4-FFF2-40B4-BE49-F238E27FC236}">
                  <a16:creationId xmlns:a16="http://schemas.microsoft.com/office/drawing/2014/main" id="{D5DF4B92-1731-4EEF-A659-3C1E12EAC343}"/>
                </a:ext>
              </a:extLst>
            </p:cNvPr>
            <p:cNvSpPr/>
            <p:nvPr/>
          </p:nvSpPr>
          <p:spPr>
            <a:xfrm>
              <a:off x="5124850" y="340553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05" name="Freeform: Shape 684">
              <a:extLst>
                <a:ext uri="{FF2B5EF4-FFF2-40B4-BE49-F238E27FC236}">
                  <a16:creationId xmlns:a16="http://schemas.microsoft.com/office/drawing/2014/main" id="{3B290841-52B0-47DD-9800-3DD2DA730BB8}"/>
                </a:ext>
              </a:extLst>
            </p:cNvPr>
            <p:cNvSpPr/>
            <p:nvPr/>
          </p:nvSpPr>
          <p:spPr>
            <a:xfrm>
              <a:off x="5353459" y="342458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06" name="Freeform: Shape 685">
              <a:extLst>
                <a:ext uri="{FF2B5EF4-FFF2-40B4-BE49-F238E27FC236}">
                  <a16:creationId xmlns:a16="http://schemas.microsoft.com/office/drawing/2014/main" id="{0F805559-5F96-4A0E-8008-A24A769954ED}"/>
                </a:ext>
              </a:extLst>
            </p:cNvPr>
            <p:cNvSpPr/>
            <p:nvPr/>
          </p:nvSpPr>
          <p:spPr>
            <a:xfrm>
              <a:off x="5372509" y="342458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07" name="Freeform: Shape 686">
              <a:extLst>
                <a:ext uri="{FF2B5EF4-FFF2-40B4-BE49-F238E27FC236}">
                  <a16:creationId xmlns:a16="http://schemas.microsoft.com/office/drawing/2014/main" id="{5216208E-344F-4A1E-B130-7A415CB2DE46}"/>
                </a:ext>
              </a:extLst>
            </p:cNvPr>
            <p:cNvSpPr/>
            <p:nvPr/>
          </p:nvSpPr>
          <p:spPr>
            <a:xfrm>
              <a:off x="5429659" y="34436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08" name="Freeform: Shape 687">
              <a:extLst>
                <a:ext uri="{FF2B5EF4-FFF2-40B4-BE49-F238E27FC236}">
                  <a16:creationId xmlns:a16="http://schemas.microsoft.com/office/drawing/2014/main" id="{78AD452D-75CE-4BCB-907D-D2D8404A8C18}"/>
                </a:ext>
              </a:extLst>
            </p:cNvPr>
            <p:cNvSpPr/>
            <p:nvPr/>
          </p:nvSpPr>
          <p:spPr>
            <a:xfrm>
              <a:off x="5448709" y="34436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09" name="Freeform: Shape 688">
              <a:extLst>
                <a:ext uri="{FF2B5EF4-FFF2-40B4-BE49-F238E27FC236}">
                  <a16:creationId xmlns:a16="http://schemas.microsoft.com/office/drawing/2014/main" id="{7CCC8235-D644-4109-8E66-E6E54787A694}"/>
                </a:ext>
              </a:extLst>
            </p:cNvPr>
            <p:cNvSpPr/>
            <p:nvPr/>
          </p:nvSpPr>
          <p:spPr>
            <a:xfrm>
              <a:off x="5486809" y="34436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10" name="Freeform: Shape 689">
              <a:extLst>
                <a:ext uri="{FF2B5EF4-FFF2-40B4-BE49-F238E27FC236}">
                  <a16:creationId xmlns:a16="http://schemas.microsoft.com/office/drawing/2014/main" id="{B877A1FC-76EC-40F9-BAD6-1060BF178C26}"/>
                </a:ext>
              </a:extLst>
            </p:cNvPr>
            <p:cNvSpPr/>
            <p:nvPr/>
          </p:nvSpPr>
          <p:spPr>
            <a:xfrm>
              <a:off x="5505859" y="34626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11" name="Freeform: Shape 690">
              <a:extLst>
                <a:ext uri="{FF2B5EF4-FFF2-40B4-BE49-F238E27FC236}">
                  <a16:creationId xmlns:a16="http://schemas.microsoft.com/office/drawing/2014/main" id="{36967B44-02E0-4ADB-A832-6E613007976F}"/>
                </a:ext>
              </a:extLst>
            </p:cNvPr>
            <p:cNvSpPr/>
            <p:nvPr/>
          </p:nvSpPr>
          <p:spPr>
            <a:xfrm>
              <a:off x="5543959" y="35007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12" name="Freeform: Shape 691">
              <a:extLst>
                <a:ext uri="{FF2B5EF4-FFF2-40B4-BE49-F238E27FC236}">
                  <a16:creationId xmlns:a16="http://schemas.microsoft.com/office/drawing/2014/main" id="{B64F185D-1B40-4902-8223-BB85F2EDC751}"/>
                </a:ext>
              </a:extLst>
            </p:cNvPr>
            <p:cNvSpPr/>
            <p:nvPr/>
          </p:nvSpPr>
          <p:spPr>
            <a:xfrm>
              <a:off x="5620159" y="35198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13" name="Freeform: Shape 692">
              <a:extLst>
                <a:ext uri="{FF2B5EF4-FFF2-40B4-BE49-F238E27FC236}">
                  <a16:creationId xmlns:a16="http://schemas.microsoft.com/office/drawing/2014/main" id="{E8369101-778B-461E-9A0A-8E5BCEB80B99}"/>
                </a:ext>
              </a:extLst>
            </p:cNvPr>
            <p:cNvSpPr/>
            <p:nvPr/>
          </p:nvSpPr>
          <p:spPr>
            <a:xfrm>
              <a:off x="5791609" y="35198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14" name="Freeform: Shape 693">
              <a:extLst>
                <a:ext uri="{FF2B5EF4-FFF2-40B4-BE49-F238E27FC236}">
                  <a16:creationId xmlns:a16="http://schemas.microsoft.com/office/drawing/2014/main" id="{252D27D7-633D-45A6-9E5D-97A02C1020C7}"/>
                </a:ext>
              </a:extLst>
            </p:cNvPr>
            <p:cNvSpPr/>
            <p:nvPr/>
          </p:nvSpPr>
          <p:spPr>
            <a:xfrm>
              <a:off x="5810659" y="35198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15" name="Freeform: Shape 694">
              <a:extLst>
                <a:ext uri="{FF2B5EF4-FFF2-40B4-BE49-F238E27FC236}">
                  <a16:creationId xmlns:a16="http://schemas.microsoft.com/office/drawing/2014/main" id="{2081FF56-4555-4091-8CBF-7A0CDC9E58A3}"/>
                </a:ext>
              </a:extLst>
            </p:cNvPr>
            <p:cNvSpPr/>
            <p:nvPr/>
          </p:nvSpPr>
          <p:spPr>
            <a:xfrm>
              <a:off x="5886859" y="35198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16" name="Freeform: Shape 695">
              <a:extLst>
                <a:ext uri="{FF2B5EF4-FFF2-40B4-BE49-F238E27FC236}">
                  <a16:creationId xmlns:a16="http://schemas.microsoft.com/office/drawing/2014/main" id="{3F827A91-A99B-4515-89DC-71FEF6883EBA}"/>
                </a:ext>
              </a:extLst>
            </p:cNvPr>
            <p:cNvSpPr/>
            <p:nvPr/>
          </p:nvSpPr>
          <p:spPr>
            <a:xfrm>
              <a:off x="5924959" y="35198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17" name="Freeform: Shape 696">
              <a:extLst>
                <a:ext uri="{FF2B5EF4-FFF2-40B4-BE49-F238E27FC236}">
                  <a16:creationId xmlns:a16="http://schemas.microsoft.com/office/drawing/2014/main" id="{9875589F-44CD-42DF-B8DA-A5D77187CB57}"/>
                </a:ext>
              </a:extLst>
            </p:cNvPr>
            <p:cNvSpPr/>
            <p:nvPr/>
          </p:nvSpPr>
          <p:spPr>
            <a:xfrm>
              <a:off x="5982109" y="35198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18" name="Freeform: Shape 697">
              <a:extLst>
                <a:ext uri="{FF2B5EF4-FFF2-40B4-BE49-F238E27FC236}">
                  <a16:creationId xmlns:a16="http://schemas.microsoft.com/office/drawing/2014/main" id="{2AD31843-5D52-4FC8-A55B-B2234239C31C}"/>
                </a:ext>
              </a:extLst>
            </p:cNvPr>
            <p:cNvSpPr/>
            <p:nvPr/>
          </p:nvSpPr>
          <p:spPr>
            <a:xfrm>
              <a:off x="6020209" y="35388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19" name="Freeform: Shape 698">
              <a:extLst>
                <a:ext uri="{FF2B5EF4-FFF2-40B4-BE49-F238E27FC236}">
                  <a16:creationId xmlns:a16="http://schemas.microsoft.com/office/drawing/2014/main" id="{4BF76CB2-AD42-4C32-AE01-1158DADFE1CD}"/>
                </a:ext>
              </a:extLst>
            </p:cNvPr>
            <p:cNvSpPr/>
            <p:nvPr/>
          </p:nvSpPr>
          <p:spPr>
            <a:xfrm>
              <a:off x="6039259" y="35388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20" name="Freeform: Shape 699">
              <a:extLst>
                <a:ext uri="{FF2B5EF4-FFF2-40B4-BE49-F238E27FC236}">
                  <a16:creationId xmlns:a16="http://schemas.microsoft.com/office/drawing/2014/main" id="{58C542D6-A356-49E7-BAD9-14CB03053149}"/>
                </a:ext>
              </a:extLst>
            </p:cNvPr>
            <p:cNvSpPr/>
            <p:nvPr/>
          </p:nvSpPr>
          <p:spPr>
            <a:xfrm>
              <a:off x="6058309" y="35388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21" name="Freeform: Shape 700">
              <a:extLst>
                <a:ext uri="{FF2B5EF4-FFF2-40B4-BE49-F238E27FC236}">
                  <a16:creationId xmlns:a16="http://schemas.microsoft.com/office/drawing/2014/main" id="{E55F926D-7C50-46F2-B4E2-72CB9ACE9327}"/>
                </a:ext>
              </a:extLst>
            </p:cNvPr>
            <p:cNvSpPr/>
            <p:nvPr/>
          </p:nvSpPr>
          <p:spPr>
            <a:xfrm>
              <a:off x="6077359" y="35388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22" name="Freeform: Shape 701">
              <a:extLst>
                <a:ext uri="{FF2B5EF4-FFF2-40B4-BE49-F238E27FC236}">
                  <a16:creationId xmlns:a16="http://schemas.microsoft.com/office/drawing/2014/main" id="{0CD40783-D343-4778-8516-632488550D1E}"/>
                </a:ext>
              </a:extLst>
            </p:cNvPr>
            <p:cNvSpPr/>
            <p:nvPr/>
          </p:nvSpPr>
          <p:spPr>
            <a:xfrm>
              <a:off x="6153559" y="35388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23" name="Freeform: Shape 702">
              <a:extLst>
                <a:ext uri="{FF2B5EF4-FFF2-40B4-BE49-F238E27FC236}">
                  <a16:creationId xmlns:a16="http://schemas.microsoft.com/office/drawing/2014/main" id="{9B830949-787C-4BB7-A054-BAF73E5ED749}"/>
                </a:ext>
              </a:extLst>
            </p:cNvPr>
            <p:cNvSpPr/>
            <p:nvPr/>
          </p:nvSpPr>
          <p:spPr>
            <a:xfrm>
              <a:off x="6172609" y="35388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24" name="Freeform: Shape 703">
              <a:extLst>
                <a:ext uri="{FF2B5EF4-FFF2-40B4-BE49-F238E27FC236}">
                  <a16:creationId xmlns:a16="http://schemas.microsoft.com/office/drawing/2014/main" id="{AD9A7259-22E0-48A0-8560-0E37D3774C72}"/>
                </a:ext>
              </a:extLst>
            </p:cNvPr>
            <p:cNvSpPr/>
            <p:nvPr/>
          </p:nvSpPr>
          <p:spPr>
            <a:xfrm>
              <a:off x="6191659" y="35388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25" name="Freeform: Shape 704">
              <a:extLst>
                <a:ext uri="{FF2B5EF4-FFF2-40B4-BE49-F238E27FC236}">
                  <a16:creationId xmlns:a16="http://schemas.microsoft.com/office/drawing/2014/main" id="{36A881FC-C878-4129-883B-F772BD2440C8}"/>
                </a:ext>
              </a:extLst>
            </p:cNvPr>
            <p:cNvSpPr/>
            <p:nvPr/>
          </p:nvSpPr>
          <p:spPr>
            <a:xfrm>
              <a:off x="6229759" y="353888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26" name="Freeform: Shape 705">
              <a:extLst>
                <a:ext uri="{FF2B5EF4-FFF2-40B4-BE49-F238E27FC236}">
                  <a16:creationId xmlns:a16="http://schemas.microsoft.com/office/drawing/2014/main" id="{628E4A8A-7931-4A22-B4FC-C31FBCD6042A}"/>
                </a:ext>
              </a:extLst>
            </p:cNvPr>
            <p:cNvSpPr/>
            <p:nvPr/>
          </p:nvSpPr>
          <p:spPr>
            <a:xfrm>
              <a:off x="6286909" y="3557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27" name="Freeform: Shape 706">
              <a:extLst>
                <a:ext uri="{FF2B5EF4-FFF2-40B4-BE49-F238E27FC236}">
                  <a16:creationId xmlns:a16="http://schemas.microsoft.com/office/drawing/2014/main" id="{4BBF1316-B4BE-48EC-A46C-81FABBF58702}"/>
                </a:ext>
              </a:extLst>
            </p:cNvPr>
            <p:cNvSpPr/>
            <p:nvPr/>
          </p:nvSpPr>
          <p:spPr>
            <a:xfrm>
              <a:off x="6305959" y="3557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28" name="Freeform: Shape 707">
              <a:extLst>
                <a:ext uri="{FF2B5EF4-FFF2-40B4-BE49-F238E27FC236}">
                  <a16:creationId xmlns:a16="http://schemas.microsoft.com/office/drawing/2014/main" id="{2C8E9F94-5C04-4808-9F3B-7CE298F3645C}"/>
                </a:ext>
              </a:extLst>
            </p:cNvPr>
            <p:cNvSpPr/>
            <p:nvPr/>
          </p:nvSpPr>
          <p:spPr>
            <a:xfrm>
              <a:off x="6325009" y="35579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29" name="Freeform: Shape 708">
              <a:extLst>
                <a:ext uri="{FF2B5EF4-FFF2-40B4-BE49-F238E27FC236}">
                  <a16:creationId xmlns:a16="http://schemas.microsoft.com/office/drawing/2014/main" id="{73598012-F945-4BB2-9F22-DEC9901A18F7}"/>
                </a:ext>
              </a:extLst>
            </p:cNvPr>
            <p:cNvSpPr/>
            <p:nvPr/>
          </p:nvSpPr>
          <p:spPr>
            <a:xfrm>
              <a:off x="6363109" y="359603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30" name="Freeform: Shape 709">
              <a:extLst>
                <a:ext uri="{FF2B5EF4-FFF2-40B4-BE49-F238E27FC236}">
                  <a16:creationId xmlns:a16="http://schemas.microsoft.com/office/drawing/2014/main" id="{2253A46E-8538-4FF8-A0F2-0F8C94DB3943}"/>
                </a:ext>
              </a:extLst>
            </p:cNvPr>
            <p:cNvSpPr/>
            <p:nvPr/>
          </p:nvSpPr>
          <p:spPr>
            <a:xfrm>
              <a:off x="6382159" y="359603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31" name="Freeform: Shape 710">
              <a:extLst>
                <a:ext uri="{FF2B5EF4-FFF2-40B4-BE49-F238E27FC236}">
                  <a16:creationId xmlns:a16="http://schemas.microsoft.com/office/drawing/2014/main" id="{2023B4BC-5764-45CE-87BF-728C906AE0FE}"/>
                </a:ext>
              </a:extLst>
            </p:cNvPr>
            <p:cNvSpPr/>
            <p:nvPr/>
          </p:nvSpPr>
          <p:spPr>
            <a:xfrm>
              <a:off x="6382159" y="359603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32" name="Freeform: Shape 711">
              <a:extLst>
                <a:ext uri="{FF2B5EF4-FFF2-40B4-BE49-F238E27FC236}">
                  <a16:creationId xmlns:a16="http://schemas.microsoft.com/office/drawing/2014/main" id="{1B20FF6C-32A3-492C-B504-2238F145284E}"/>
                </a:ext>
              </a:extLst>
            </p:cNvPr>
            <p:cNvSpPr/>
            <p:nvPr/>
          </p:nvSpPr>
          <p:spPr>
            <a:xfrm>
              <a:off x="6458359" y="361508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33" name="Freeform: Shape 712">
              <a:extLst>
                <a:ext uri="{FF2B5EF4-FFF2-40B4-BE49-F238E27FC236}">
                  <a16:creationId xmlns:a16="http://schemas.microsoft.com/office/drawing/2014/main" id="{9E4EBE97-DE36-4495-97AE-4C8D8E0E4EFC}"/>
                </a:ext>
              </a:extLst>
            </p:cNvPr>
            <p:cNvSpPr/>
            <p:nvPr/>
          </p:nvSpPr>
          <p:spPr>
            <a:xfrm>
              <a:off x="6477409" y="361508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34" name="Freeform: Shape 713">
              <a:extLst>
                <a:ext uri="{FF2B5EF4-FFF2-40B4-BE49-F238E27FC236}">
                  <a16:creationId xmlns:a16="http://schemas.microsoft.com/office/drawing/2014/main" id="{46F1C561-8BF8-47BD-B023-5E746991CBBD}"/>
                </a:ext>
              </a:extLst>
            </p:cNvPr>
            <p:cNvSpPr/>
            <p:nvPr/>
          </p:nvSpPr>
          <p:spPr>
            <a:xfrm>
              <a:off x="6496459" y="361508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35" name="Freeform: Shape 714">
              <a:extLst>
                <a:ext uri="{FF2B5EF4-FFF2-40B4-BE49-F238E27FC236}">
                  <a16:creationId xmlns:a16="http://schemas.microsoft.com/office/drawing/2014/main" id="{B8F216C0-F7D6-4873-AFA9-5790B4FE2C45}"/>
                </a:ext>
              </a:extLst>
            </p:cNvPr>
            <p:cNvSpPr/>
            <p:nvPr/>
          </p:nvSpPr>
          <p:spPr>
            <a:xfrm>
              <a:off x="6534559" y="365318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36" name="Freeform: Shape 715">
              <a:extLst>
                <a:ext uri="{FF2B5EF4-FFF2-40B4-BE49-F238E27FC236}">
                  <a16:creationId xmlns:a16="http://schemas.microsoft.com/office/drawing/2014/main" id="{93043CD4-38FA-4419-A67B-8660383DAE55}"/>
                </a:ext>
              </a:extLst>
            </p:cNvPr>
            <p:cNvSpPr/>
            <p:nvPr/>
          </p:nvSpPr>
          <p:spPr>
            <a:xfrm>
              <a:off x="6553609" y="365318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37" name="Freeform: Shape 716">
              <a:extLst>
                <a:ext uri="{FF2B5EF4-FFF2-40B4-BE49-F238E27FC236}">
                  <a16:creationId xmlns:a16="http://schemas.microsoft.com/office/drawing/2014/main" id="{19C1F0EB-429E-4098-987D-14A9AE3A5B9E}"/>
                </a:ext>
              </a:extLst>
            </p:cNvPr>
            <p:cNvSpPr/>
            <p:nvPr/>
          </p:nvSpPr>
          <p:spPr>
            <a:xfrm>
              <a:off x="6572659" y="365318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38" name="Freeform: Shape 717">
              <a:extLst>
                <a:ext uri="{FF2B5EF4-FFF2-40B4-BE49-F238E27FC236}">
                  <a16:creationId xmlns:a16="http://schemas.microsoft.com/office/drawing/2014/main" id="{7E969A91-A326-4C64-995F-4067ED1EA522}"/>
                </a:ext>
              </a:extLst>
            </p:cNvPr>
            <p:cNvSpPr/>
            <p:nvPr/>
          </p:nvSpPr>
          <p:spPr>
            <a:xfrm>
              <a:off x="6610759" y="365318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39" name="Freeform: Shape 718">
              <a:extLst>
                <a:ext uri="{FF2B5EF4-FFF2-40B4-BE49-F238E27FC236}">
                  <a16:creationId xmlns:a16="http://schemas.microsoft.com/office/drawing/2014/main" id="{F823DB80-7B49-4209-9137-D7C708D34BD3}"/>
                </a:ext>
              </a:extLst>
            </p:cNvPr>
            <p:cNvSpPr/>
            <p:nvPr/>
          </p:nvSpPr>
          <p:spPr>
            <a:xfrm>
              <a:off x="6629809" y="365318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40" name="Freeform: Shape 719">
              <a:extLst>
                <a:ext uri="{FF2B5EF4-FFF2-40B4-BE49-F238E27FC236}">
                  <a16:creationId xmlns:a16="http://schemas.microsoft.com/office/drawing/2014/main" id="{A3BB7030-2256-4AA5-A80D-53580C0A9DD6}"/>
                </a:ext>
              </a:extLst>
            </p:cNvPr>
            <p:cNvSpPr/>
            <p:nvPr/>
          </p:nvSpPr>
          <p:spPr>
            <a:xfrm>
              <a:off x="6648859" y="365318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2"/>
              </a:solidFill>
              <a:prstDash val="solid"/>
              <a:miter/>
            </a:ln>
          </p:spPr>
          <p:txBody>
            <a:bodyPr rtlCol="0" anchor="ctr"/>
            <a:lstStyle/>
            <a:p>
              <a:endParaRPr lang="en-GB"/>
            </a:p>
          </p:txBody>
        </p:sp>
        <p:sp>
          <p:nvSpPr>
            <p:cNvPr id="1041" name="Freeform: Shape 720">
              <a:extLst>
                <a:ext uri="{FF2B5EF4-FFF2-40B4-BE49-F238E27FC236}">
                  <a16:creationId xmlns:a16="http://schemas.microsoft.com/office/drawing/2014/main" id="{255CFF9A-FB3F-43EE-9114-15122C376E2D}"/>
                </a:ext>
              </a:extLst>
            </p:cNvPr>
            <p:cNvSpPr/>
            <p:nvPr/>
          </p:nvSpPr>
          <p:spPr>
            <a:xfrm>
              <a:off x="6744109" y="36722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42" name="Freeform: Shape 721">
              <a:extLst>
                <a:ext uri="{FF2B5EF4-FFF2-40B4-BE49-F238E27FC236}">
                  <a16:creationId xmlns:a16="http://schemas.microsoft.com/office/drawing/2014/main" id="{C2D7EF8C-40D1-4502-85E1-488D1A21DB7A}"/>
                </a:ext>
              </a:extLst>
            </p:cNvPr>
            <p:cNvSpPr/>
            <p:nvPr/>
          </p:nvSpPr>
          <p:spPr>
            <a:xfrm>
              <a:off x="6782209" y="36722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43" name="Freeform: Shape 722">
              <a:extLst>
                <a:ext uri="{FF2B5EF4-FFF2-40B4-BE49-F238E27FC236}">
                  <a16:creationId xmlns:a16="http://schemas.microsoft.com/office/drawing/2014/main" id="{8060EE64-1054-45A5-AADA-5EFF6BD0EE49}"/>
                </a:ext>
              </a:extLst>
            </p:cNvPr>
            <p:cNvSpPr/>
            <p:nvPr/>
          </p:nvSpPr>
          <p:spPr>
            <a:xfrm>
              <a:off x="6820309" y="37103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44" name="Freeform: Shape 723">
              <a:extLst>
                <a:ext uri="{FF2B5EF4-FFF2-40B4-BE49-F238E27FC236}">
                  <a16:creationId xmlns:a16="http://schemas.microsoft.com/office/drawing/2014/main" id="{F27DE02C-938C-475E-8411-CE8BF44A3F83}"/>
                </a:ext>
              </a:extLst>
            </p:cNvPr>
            <p:cNvSpPr/>
            <p:nvPr/>
          </p:nvSpPr>
          <p:spPr>
            <a:xfrm>
              <a:off x="6858409" y="37293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45" name="Freeform: Shape 724">
              <a:extLst>
                <a:ext uri="{FF2B5EF4-FFF2-40B4-BE49-F238E27FC236}">
                  <a16:creationId xmlns:a16="http://schemas.microsoft.com/office/drawing/2014/main" id="{9981CD4E-3C28-41A2-95D4-281266E22A05}"/>
                </a:ext>
              </a:extLst>
            </p:cNvPr>
            <p:cNvSpPr/>
            <p:nvPr/>
          </p:nvSpPr>
          <p:spPr>
            <a:xfrm>
              <a:off x="6877459" y="37293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46" name="Freeform: Shape 725">
              <a:extLst>
                <a:ext uri="{FF2B5EF4-FFF2-40B4-BE49-F238E27FC236}">
                  <a16:creationId xmlns:a16="http://schemas.microsoft.com/office/drawing/2014/main" id="{C2BB3E8C-3DB6-4885-B8B0-2EC99B1A97DA}"/>
                </a:ext>
              </a:extLst>
            </p:cNvPr>
            <p:cNvSpPr/>
            <p:nvPr/>
          </p:nvSpPr>
          <p:spPr>
            <a:xfrm>
              <a:off x="6915559" y="37293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47" name="Freeform: Shape 726">
              <a:extLst>
                <a:ext uri="{FF2B5EF4-FFF2-40B4-BE49-F238E27FC236}">
                  <a16:creationId xmlns:a16="http://schemas.microsoft.com/office/drawing/2014/main" id="{FE91760A-200C-4317-A22A-9EA8914DEF55}"/>
                </a:ext>
              </a:extLst>
            </p:cNvPr>
            <p:cNvSpPr/>
            <p:nvPr/>
          </p:nvSpPr>
          <p:spPr>
            <a:xfrm>
              <a:off x="6934609" y="37293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48" name="Freeform: Shape 727">
              <a:extLst>
                <a:ext uri="{FF2B5EF4-FFF2-40B4-BE49-F238E27FC236}">
                  <a16:creationId xmlns:a16="http://schemas.microsoft.com/office/drawing/2014/main" id="{9FBCD29D-AA38-4508-BD26-0EAA3B4D9BC3}"/>
                </a:ext>
              </a:extLst>
            </p:cNvPr>
            <p:cNvSpPr/>
            <p:nvPr/>
          </p:nvSpPr>
          <p:spPr>
            <a:xfrm>
              <a:off x="6953659" y="37293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49" name="Freeform: Shape 728">
              <a:extLst>
                <a:ext uri="{FF2B5EF4-FFF2-40B4-BE49-F238E27FC236}">
                  <a16:creationId xmlns:a16="http://schemas.microsoft.com/office/drawing/2014/main" id="{9878AA00-AB11-4281-B9C7-3B36D2AE604B}"/>
                </a:ext>
              </a:extLst>
            </p:cNvPr>
            <p:cNvSpPr/>
            <p:nvPr/>
          </p:nvSpPr>
          <p:spPr>
            <a:xfrm>
              <a:off x="6972709" y="37293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50" name="Freeform: Shape 729">
              <a:extLst>
                <a:ext uri="{FF2B5EF4-FFF2-40B4-BE49-F238E27FC236}">
                  <a16:creationId xmlns:a16="http://schemas.microsoft.com/office/drawing/2014/main" id="{A11A8AD8-FE89-4DB3-8842-B5258123B327}"/>
                </a:ext>
              </a:extLst>
            </p:cNvPr>
            <p:cNvSpPr/>
            <p:nvPr/>
          </p:nvSpPr>
          <p:spPr>
            <a:xfrm>
              <a:off x="7010809" y="37674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51" name="Freeform: Shape 730">
              <a:extLst>
                <a:ext uri="{FF2B5EF4-FFF2-40B4-BE49-F238E27FC236}">
                  <a16:creationId xmlns:a16="http://schemas.microsoft.com/office/drawing/2014/main" id="{6F62717D-E13A-432C-A8A6-7102ACB363CE}"/>
                </a:ext>
              </a:extLst>
            </p:cNvPr>
            <p:cNvSpPr/>
            <p:nvPr/>
          </p:nvSpPr>
          <p:spPr>
            <a:xfrm>
              <a:off x="7029859" y="37674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52" name="Freeform: Shape 731">
              <a:extLst>
                <a:ext uri="{FF2B5EF4-FFF2-40B4-BE49-F238E27FC236}">
                  <a16:creationId xmlns:a16="http://schemas.microsoft.com/office/drawing/2014/main" id="{1DA43320-3E6C-4874-8761-02C9A03262DC}"/>
                </a:ext>
              </a:extLst>
            </p:cNvPr>
            <p:cNvSpPr/>
            <p:nvPr/>
          </p:nvSpPr>
          <p:spPr>
            <a:xfrm>
              <a:off x="7048909" y="37674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53" name="Freeform: Shape 732">
              <a:extLst>
                <a:ext uri="{FF2B5EF4-FFF2-40B4-BE49-F238E27FC236}">
                  <a16:creationId xmlns:a16="http://schemas.microsoft.com/office/drawing/2014/main" id="{9E0320A4-CE06-46DE-8741-AE6CC46B9B33}"/>
                </a:ext>
              </a:extLst>
            </p:cNvPr>
            <p:cNvSpPr/>
            <p:nvPr/>
          </p:nvSpPr>
          <p:spPr>
            <a:xfrm>
              <a:off x="7106059" y="37674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54" name="Freeform: Shape 733">
              <a:extLst>
                <a:ext uri="{FF2B5EF4-FFF2-40B4-BE49-F238E27FC236}">
                  <a16:creationId xmlns:a16="http://schemas.microsoft.com/office/drawing/2014/main" id="{9FF6950E-2170-45C2-8D4D-ECB6C114AC4E}"/>
                </a:ext>
              </a:extLst>
            </p:cNvPr>
            <p:cNvSpPr/>
            <p:nvPr/>
          </p:nvSpPr>
          <p:spPr>
            <a:xfrm>
              <a:off x="7125109" y="37674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55" name="Freeform: Shape 734">
              <a:extLst>
                <a:ext uri="{FF2B5EF4-FFF2-40B4-BE49-F238E27FC236}">
                  <a16:creationId xmlns:a16="http://schemas.microsoft.com/office/drawing/2014/main" id="{BFD3F842-4BFC-42A7-8037-D6179C28CFB6}"/>
                </a:ext>
              </a:extLst>
            </p:cNvPr>
            <p:cNvSpPr/>
            <p:nvPr/>
          </p:nvSpPr>
          <p:spPr>
            <a:xfrm>
              <a:off x="7163209" y="37674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56" name="Freeform: Shape 735">
              <a:extLst>
                <a:ext uri="{FF2B5EF4-FFF2-40B4-BE49-F238E27FC236}">
                  <a16:creationId xmlns:a16="http://schemas.microsoft.com/office/drawing/2014/main" id="{D92C9C6F-2EB1-4A92-909F-7FE669C2B54D}"/>
                </a:ext>
              </a:extLst>
            </p:cNvPr>
            <p:cNvSpPr/>
            <p:nvPr/>
          </p:nvSpPr>
          <p:spPr>
            <a:xfrm>
              <a:off x="7182259" y="37674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57" name="Freeform: Shape 736">
              <a:extLst>
                <a:ext uri="{FF2B5EF4-FFF2-40B4-BE49-F238E27FC236}">
                  <a16:creationId xmlns:a16="http://schemas.microsoft.com/office/drawing/2014/main" id="{2D381C0F-35C1-4DB2-A9F3-AE55DB10685F}"/>
                </a:ext>
              </a:extLst>
            </p:cNvPr>
            <p:cNvSpPr/>
            <p:nvPr/>
          </p:nvSpPr>
          <p:spPr>
            <a:xfrm>
              <a:off x="7201309" y="37674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58" name="Freeform: Shape 737">
              <a:extLst>
                <a:ext uri="{FF2B5EF4-FFF2-40B4-BE49-F238E27FC236}">
                  <a16:creationId xmlns:a16="http://schemas.microsoft.com/office/drawing/2014/main" id="{326EF874-36FB-41C0-AB2A-7D0EAEADA68C}"/>
                </a:ext>
              </a:extLst>
            </p:cNvPr>
            <p:cNvSpPr/>
            <p:nvPr/>
          </p:nvSpPr>
          <p:spPr>
            <a:xfrm>
              <a:off x="7239409" y="37865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59" name="Freeform: Shape 738">
              <a:extLst>
                <a:ext uri="{FF2B5EF4-FFF2-40B4-BE49-F238E27FC236}">
                  <a16:creationId xmlns:a16="http://schemas.microsoft.com/office/drawing/2014/main" id="{1D570FA1-E6B6-41EA-A668-3CB383CD6046}"/>
                </a:ext>
              </a:extLst>
            </p:cNvPr>
            <p:cNvSpPr/>
            <p:nvPr/>
          </p:nvSpPr>
          <p:spPr>
            <a:xfrm>
              <a:off x="7258459" y="37865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60" name="Freeform: Shape 739">
              <a:extLst>
                <a:ext uri="{FF2B5EF4-FFF2-40B4-BE49-F238E27FC236}">
                  <a16:creationId xmlns:a16="http://schemas.microsoft.com/office/drawing/2014/main" id="{7CABF412-71E4-4B96-A609-46458DE13768}"/>
                </a:ext>
              </a:extLst>
            </p:cNvPr>
            <p:cNvSpPr/>
            <p:nvPr/>
          </p:nvSpPr>
          <p:spPr>
            <a:xfrm>
              <a:off x="7277509" y="37865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61" name="Freeform: Shape 740">
              <a:extLst>
                <a:ext uri="{FF2B5EF4-FFF2-40B4-BE49-F238E27FC236}">
                  <a16:creationId xmlns:a16="http://schemas.microsoft.com/office/drawing/2014/main" id="{4C6A569C-FF9C-4E4D-977B-4AACF2A7E56A}"/>
                </a:ext>
              </a:extLst>
            </p:cNvPr>
            <p:cNvSpPr/>
            <p:nvPr/>
          </p:nvSpPr>
          <p:spPr>
            <a:xfrm>
              <a:off x="7315609" y="37865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62" name="Freeform: Shape 741">
              <a:extLst>
                <a:ext uri="{FF2B5EF4-FFF2-40B4-BE49-F238E27FC236}">
                  <a16:creationId xmlns:a16="http://schemas.microsoft.com/office/drawing/2014/main" id="{2311E1A2-555A-4EAB-A062-D12416CB381B}"/>
                </a:ext>
              </a:extLst>
            </p:cNvPr>
            <p:cNvSpPr/>
            <p:nvPr/>
          </p:nvSpPr>
          <p:spPr>
            <a:xfrm>
              <a:off x="7353709" y="38055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63" name="Freeform: Shape 742">
              <a:extLst>
                <a:ext uri="{FF2B5EF4-FFF2-40B4-BE49-F238E27FC236}">
                  <a16:creationId xmlns:a16="http://schemas.microsoft.com/office/drawing/2014/main" id="{5506015B-99EC-48F1-87A7-6A0DF1AD81E8}"/>
                </a:ext>
              </a:extLst>
            </p:cNvPr>
            <p:cNvSpPr/>
            <p:nvPr/>
          </p:nvSpPr>
          <p:spPr>
            <a:xfrm>
              <a:off x="737275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64" name="Freeform: Shape 743">
              <a:extLst>
                <a:ext uri="{FF2B5EF4-FFF2-40B4-BE49-F238E27FC236}">
                  <a16:creationId xmlns:a16="http://schemas.microsoft.com/office/drawing/2014/main" id="{249788F5-E410-467E-91C1-5A6772F0245F}"/>
                </a:ext>
              </a:extLst>
            </p:cNvPr>
            <p:cNvSpPr/>
            <p:nvPr/>
          </p:nvSpPr>
          <p:spPr>
            <a:xfrm>
              <a:off x="741085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65" name="Freeform: Shape 744">
              <a:extLst>
                <a:ext uri="{FF2B5EF4-FFF2-40B4-BE49-F238E27FC236}">
                  <a16:creationId xmlns:a16="http://schemas.microsoft.com/office/drawing/2014/main" id="{2A6E86EB-3EC3-495D-8CAA-39494DA31DA9}"/>
                </a:ext>
              </a:extLst>
            </p:cNvPr>
            <p:cNvSpPr/>
            <p:nvPr/>
          </p:nvSpPr>
          <p:spPr>
            <a:xfrm>
              <a:off x="744895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66" name="Freeform: Shape 745">
              <a:extLst>
                <a:ext uri="{FF2B5EF4-FFF2-40B4-BE49-F238E27FC236}">
                  <a16:creationId xmlns:a16="http://schemas.microsoft.com/office/drawing/2014/main" id="{AD0F1AFB-548E-4EE1-9FD9-239BEF91DDDF}"/>
                </a:ext>
              </a:extLst>
            </p:cNvPr>
            <p:cNvSpPr/>
            <p:nvPr/>
          </p:nvSpPr>
          <p:spPr>
            <a:xfrm>
              <a:off x="746800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67" name="Freeform: Shape 746">
              <a:extLst>
                <a:ext uri="{FF2B5EF4-FFF2-40B4-BE49-F238E27FC236}">
                  <a16:creationId xmlns:a16="http://schemas.microsoft.com/office/drawing/2014/main" id="{7FC6EB43-B6CE-4E13-9EC2-FDD2FB3DB6E7}"/>
                </a:ext>
              </a:extLst>
            </p:cNvPr>
            <p:cNvSpPr/>
            <p:nvPr/>
          </p:nvSpPr>
          <p:spPr>
            <a:xfrm>
              <a:off x="748705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68" name="Freeform: Shape 747">
              <a:extLst>
                <a:ext uri="{FF2B5EF4-FFF2-40B4-BE49-F238E27FC236}">
                  <a16:creationId xmlns:a16="http://schemas.microsoft.com/office/drawing/2014/main" id="{C5A846D8-487B-4882-B0A4-4DB9134D9F1B}"/>
                </a:ext>
              </a:extLst>
            </p:cNvPr>
            <p:cNvSpPr/>
            <p:nvPr/>
          </p:nvSpPr>
          <p:spPr>
            <a:xfrm>
              <a:off x="750610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69" name="Freeform: Shape 748">
              <a:extLst>
                <a:ext uri="{FF2B5EF4-FFF2-40B4-BE49-F238E27FC236}">
                  <a16:creationId xmlns:a16="http://schemas.microsoft.com/office/drawing/2014/main" id="{E9A9AACD-FDA9-4658-AB55-29AF0EBFF953}"/>
                </a:ext>
              </a:extLst>
            </p:cNvPr>
            <p:cNvSpPr/>
            <p:nvPr/>
          </p:nvSpPr>
          <p:spPr>
            <a:xfrm>
              <a:off x="752516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70" name="Freeform: Shape 749">
              <a:extLst>
                <a:ext uri="{FF2B5EF4-FFF2-40B4-BE49-F238E27FC236}">
                  <a16:creationId xmlns:a16="http://schemas.microsoft.com/office/drawing/2014/main" id="{401F6CC4-D38E-45C2-A3A9-E4BCA6A6FB03}"/>
                </a:ext>
              </a:extLst>
            </p:cNvPr>
            <p:cNvSpPr/>
            <p:nvPr/>
          </p:nvSpPr>
          <p:spPr>
            <a:xfrm>
              <a:off x="754421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71" name="Freeform: Shape 750">
              <a:extLst>
                <a:ext uri="{FF2B5EF4-FFF2-40B4-BE49-F238E27FC236}">
                  <a16:creationId xmlns:a16="http://schemas.microsoft.com/office/drawing/2014/main" id="{DB0D8E4A-F11C-4981-9812-A6303D0B9A57}"/>
                </a:ext>
              </a:extLst>
            </p:cNvPr>
            <p:cNvSpPr/>
            <p:nvPr/>
          </p:nvSpPr>
          <p:spPr>
            <a:xfrm>
              <a:off x="762041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72" name="Freeform: Shape 751">
              <a:extLst>
                <a:ext uri="{FF2B5EF4-FFF2-40B4-BE49-F238E27FC236}">
                  <a16:creationId xmlns:a16="http://schemas.microsoft.com/office/drawing/2014/main" id="{9CD145C5-624E-457D-BFBF-32F1E015E643}"/>
                </a:ext>
              </a:extLst>
            </p:cNvPr>
            <p:cNvSpPr/>
            <p:nvPr/>
          </p:nvSpPr>
          <p:spPr>
            <a:xfrm>
              <a:off x="763946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73" name="Freeform: Shape 752">
              <a:extLst>
                <a:ext uri="{FF2B5EF4-FFF2-40B4-BE49-F238E27FC236}">
                  <a16:creationId xmlns:a16="http://schemas.microsoft.com/office/drawing/2014/main" id="{8E008DDE-8719-4248-B36E-E4E391BC2DBA}"/>
                </a:ext>
              </a:extLst>
            </p:cNvPr>
            <p:cNvSpPr/>
            <p:nvPr/>
          </p:nvSpPr>
          <p:spPr>
            <a:xfrm>
              <a:off x="765851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74" name="Freeform: Shape 753">
              <a:extLst>
                <a:ext uri="{FF2B5EF4-FFF2-40B4-BE49-F238E27FC236}">
                  <a16:creationId xmlns:a16="http://schemas.microsoft.com/office/drawing/2014/main" id="{919D3928-5FEA-464B-92E7-CE0D582412DB}"/>
                </a:ext>
              </a:extLst>
            </p:cNvPr>
            <p:cNvSpPr/>
            <p:nvPr/>
          </p:nvSpPr>
          <p:spPr>
            <a:xfrm>
              <a:off x="773471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75" name="Freeform: Shape 754">
              <a:extLst>
                <a:ext uri="{FF2B5EF4-FFF2-40B4-BE49-F238E27FC236}">
                  <a16:creationId xmlns:a16="http://schemas.microsoft.com/office/drawing/2014/main" id="{25A7EE92-4046-4ADA-9886-E84242E617B6}"/>
                </a:ext>
              </a:extLst>
            </p:cNvPr>
            <p:cNvSpPr/>
            <p:nvPr/>
          </p:nvSpPr>
          <p:spPr>
            <a:xfrm>
              <a:off x="775376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76" name="Freeform: Shape 755">
              <a:extLst>
                <a:ext uri="{FF2B5EF4-FFF2-40B4-BE49-F238E27FC236}">
                  <a16:creationId xmlns:a16="http://schemas.microsoft.com/office/drawing/2014/main" id="{5CEAD655-9F4F-4936-992C-610F99B7C504}"/>
                </a:ext>
              </a:extLst>
            </p:cNvPr>
            <p:cNvSpPr/>
            <p:nvPr/>
          </p:nvSpPr>
          <p:spPr>
            <a:xfrm>
              <a:off x="777281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77" name="Freeform: Shape 756">
              <a:extLst>
                <a:ext uri="{FF2B5EF4-FFF2-40B4-BE49-F238E27FC236}">
                  <a16:creationId xmlns:a16="http://schemas.microsoft.com/office/drawing/2014/main" id="{B76E5C66-24C3-4979-8EE4-89E39813772A}"/>
                </a:ext>
              </a:extLst>
            </p:cNvPr>
            <p:cNvSpPr/>
            <p:nvPr/>
          </p:nvSpPr>
          <p:spPr>
            <a:xfrm>
              <a:off x="781091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78" name="Freeform: Shape 757">
              <a:extLst>
                <a:ext uri="{FF2B5EF4-FFF2-40B4-BE49-F238E27FC236}">
                  <a16:creationId xmlns:a16="http://schemas.microsoft.com/office/drawing/2014/main" id="{460A7367-A082-4047-8ECB-CCB68CC5A676}"/>
                </a:ext>
              </a:extLst>
            </p:cNvPr>
            <p:cNvSpPr/>
            <p:nvPr/>
          </p:nvSpPr>
          <p:spPr>
            <a:xfrm>
              <a:off x="782996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79" name="Freeform: Shape 758">
              <a:extLst>
                <a:ext uri="{FF2B5EF4-FFF2-40B4-BE49-F238E27FC236}">
                  <a16:creationId xmlns:a16="http://schemas.microsoft.com/office/drawing/2014/main" id="{DB315769-B8A3-43F0-A5C0-505A8A454297}"/>
                </a:ext>
              </a:extLst>
            </p:cNvPr>
            <p:cNvSpPr/>
            <p:nvPr/>
          </p:nvSpPr>
          <p:spPr>
            <a:xfrm>
              <a:off x="784901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80" name="Freeform: Shape 759">
              <a:extLst>
                <a:ext uri="{FF2B5EF4-FFF2-40B4-BE49-F238E27FC236}">
                  <a16:creationId xmlns:a16="http://schemas.microsoft.com/office/drawing/2014/main" id="{29F9FE61-6ABA-4A41-AD5A-523452E06B9A}"/>
                </a:ext>
              </a:extLst>
            </p:cNvPr>
            <p:cNvSpPr/>
            <p:nvPr/>
          </p:nvSpPr>
          <p:spPr>
            <a:xfrm>
              <a:off x="786806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81" name="Freeform: Shape 760">
              <a:extLst>
                <a:ext uri="{FF2B5EF4-FFF2-40B4-BE49-F238E27FC236}">
                  <a16:creationId xmlns:a16="http://schemas.microsoft.com/office/drawing/2014/main" id="{96DE44CC-35BE-4CE5-BBB3-A365799C4DAC}"/>
                </a:ext>
              </a:extLst>
            </p:cNvPr>
            <p:cNvSpPr/>
            <p:nvPr/>
          </p:nvSpPr>
          <p:spPr>
            <a:xfrm>
              <a:off x="788711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82" name="Freeform: Shape 761">
              <a:extLst>
                <a:ext uri="{FF2B5EF4-FFF2-40B4-BE49-F238E27FC236}">
                  <a16:creationId xmlns:a16="http://schemas.microsoft.com/office/drawing/2014/main" id="{CDA33CCC-1C52-43AD-81A3-936DC56B035E}"/>
                </a:ext>
              </a:extLst>
            </p:cNvPr>
            <p:cNvSpPr/>
            <p:nvPr/>
          </p:nvSpPr>
          <p:spPr>
            <a:xfrm>
              <a:off x="790616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83" name="Freeform: Shape 762">
              <a:extLst>
                <a:ext uri="{FF2B5EF4-FFF2-40B4-BE49-F238E27FC236}">
                  <a16:creationId xmlns:a16="http://schemas.microsoft.com/office/drawing/2014/main" id="{23364757-3292-4D25-9950-94F37600B5DC}"/>
                </a:ext>
              </a:extLst>
            </p:cNvPr>
            <p:cNvSpPr/>
            <p:nvPr/>
          </p:nvSpPr>
          <p:spPr>
            <a:xfrm>
              <a:off x="792521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84" name="Freeform: Shape 763">
              <a:extLst>
                <a:ext uri="{FF2B5EF4-FFF2-40B4-BE49-F238E27FC236}">
                  <a16:creationId xmlns:a16="http://schemas.microsoft.com/office/drawing/2014/main" id="{D8CFAB8C-E6DD-4F96-BD9C-D3FCC8501DB1}"/>
                </a:ext>
              </a:extLst>
            </p:cNvPr>
            <p:cNvSpPr/>
            <p:nvPr/>
          </p:nvSpPr>
          <p:spPr>
            <a:xfrm>
              <a:off x="796331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85" name="Freeform: Shape 764">
              <a:extLst>
                <a:ext uri="{FF2B5EF4-FFF2-40B4-BE49-F238E27FC236}">
                  <a16:creationId xmlns:a16="http://schemas.microsoft.com/office/drawing/2014/main" id="{F201885E-D38E-4615-8A3C-4EB7FB021026}"/>
                </a:ext>
              </a:extLst>
            </p:cNvPr>
            <p:cNvSpPr/>
            <p:nvPr/>
          </p:nvSpPr>
          <p:spPr>
            <a:xfrm>
              <a:off x="7982369" y="38246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86" name="Freeform: Shape 765">
              <a:extLst>
                <a:ext uri="{FF2B5EF4-FFF2-40B4-BE49-F238E27FC236}">
                  <a16:creationId xmlns:a16="http://schemas.microsoft.com/office/drawing/2014/main" id="{580E0B93-84F5-4B65-9B42-F03A2C43FEDE}"/>
                </a:ext>
              </a:extLst>
            </p:cNvPr>
            <p:cNvSpPr/>
            <p:nvPr/>
          </p:nvSpPr>
          <p:spPr>
            <a:xfrm>
              <a:off x="8096669" y="39008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87" name="Freeform: Shape 766">
              <a:extLst>
                <a:ext uri="{FF2B5EF4-FFF2-40B4-BE49-F238E27FC236}">
                  <a16:creationId xmlns:a16="http://schemas.microsoft.com/office/drawing/2014/main" id="{B70B9B0F-DDCB-4904-9217-7271CC29B2D2}"/>
                </a:ext>
              </a:extLst>
            </p:cNvPr>
            <p:cNvSpPr/>
            <p:nvPr/>
          </p:nvSpPr>
          <p:spPr>
            <a:xfrm>
              <a:off x="8115719" y="39008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88" name="Freeform: Shape 767">
              <a:extLst>
                <a:ext uri="{FF2B5EF4-FFF2-40B4-BE49-F238E27FC236}">
                  <a16:creationId xmlns:a16="http://schemas.microsoft.com/office/drawing/2014/main" id="{C0F4934A-B16A-4C1E-A5F2-C8A8404ACD71}"/>
                </a:ext>
              </a:extLst>
            </p:cNvPr>
            <p:cNvSpPr/>
            <p:nvPr/>
          </p:nvSpPr>
          <p:spPr>
            <a:xfrm>
              <a:off x="8153819" y="39008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89" name="Freeform: Shape 768">
              <a:extLst>
                <a:ext uri="{FF2B5EF4-FFF2-40B4-BE49-F238E27FC236}">
                  <a16:creationId xmlns:a16="http://schemas.microsoft.com/office/drawing/2014/main" id="{62E84AC0-B782-4394-8294-DAF8D30D4490}"/>
                </a:ext>
              </a:extLst>
            </p:cNvPr>
            <p:cNvSpPr/>
            <p:nvPr/>
          </p:nvSpPr>
          <p:spPr>
            <a:xfrm>
              <a:off x="8172869" y="39008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90" name="Freeform: Shape 769">
              <a:extLst>
                <a:ext uri="{FF2B5EF4-FFF2-40B4-BE49-F238E27FC236}">
                  <a16:creationId xmlns:a16="http://schemas.microsoft.com/office/drawing/2014/main" id="{F162A4C4-A471-4F07-B3DE-97E608F7DBC3}"/>
                </a:ext>
              </a:extLst>
            </p:cNvPr>
            <p:cNvSpPr/>
            <p:nvPr/>
          </p:nvSpPr>
          <p:spPr>
            <a:xfrm>
              <a:off x="8191919" y="39008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91" name="Freeform: Shape 770">
              <a:extLst>
                <a:ext uri="{FF2B5EF4-FFF2-40B4-BE49-F238E27FC236}">
                  <a16:creationId xmlns:a16="http://schemas.microsoft.com/office/drawing/2014/main" id="{7ABED119-1E82-41D0-BC46-EE942C94F36D}"/>
                </a:ext>
              </a:extLst>
            </p:cNvPr>
            <p:cNvSpPr/>
            <p:nvPr/>
          </p:nvSpPr>
          <p:spPr>
            <a:xfrm>
              <a:off x="8210969" y="39008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92" name="Freeform: Shape 771">
              <a:extLst>
                <a:ext uri="{FF2B5EF4-FFF2-40B4-BE49-F238E27FC236}">
                  <a16:creationId xmlns:a16="http://schemas.microsoft.com/office/drawing/2014/main" id="{97E5796C-4B3D-46D7-B014-D87E97375774}"/>
                </a:ext>
              </a:extLst>
            </p:cNvPr>
            <p:cNvSpPr/>
            <p:nvPr/>
          </p:nvSpPr>
          <p:spPr>
            <a:xfrm>
              <a:off x="8268119" y="39008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93" name="Freeform: Shape 772">
              <a:extLst>
                <a:ext uri="{FF2B5EF4-FFF2-40B4-BE49-F238E27FC236}">
                  <a16:creationId xmlns:a16="http://schemas.microsoft.com/office/drawing/2014/main" id="{28508401-9F00-4CD6-9A07-5B19E1A6522E}"/>
                </a:ext>
              </a:extLst>
            </p:cNvPr>
            <p:cNvSpPr/>
            <p:nvPr/>
          </p:nvSpPr>
          <p:spPr>
            <a:xfrm>
              <a:off x="8287169" y="39008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94" name="Freeform: Shape 773">
              <a:extLst>
                <a:ext uri="{FF2B5EF4-FFF2-40B4-BE49-F238E27FC236}">
                  <a16:creationId xmlns:a16="http://schemas.microsoft.com/office/drawing/2014/main" id="{F579E31D-8E50-4797-8B7B-2C9A6B8373AC}"/>
                </a:ext>
              </a:extLst>
            </p:cNvPr>
            <p:cNvSpPr/>
            <p:nvPr/>
          </p:nvSpPr>
          <p:spPr>
            <a:xfrm>
              <a:off x="8325269" y="39008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95" name="Freeform: Shape 774">
              <a:extLst>
                <a:ext uri="{FF2B5EF4-FFF2-40B4-BE49-F238E27FC236}">
                  <a16:creationId xmlns:a16="http://schemas.microsoft.com/office/drawing/2014/main" id="{9BEA8CDF-1404-4126-9BD4-4654724EB26F}"/>
                </a:ext>
              </a:extLst>
            </p:cNvPr>
            <p:cNvSpPr/>
            <p:nvPr/>
          </p:nvSpPr>
          <p:spPr>
            <a:xfrm>
              <a:off x="8401469" y="39008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96" name="Freeform: Shape 775">
              <a:extLst>
                <a:ext uri="{FF2B5EF4-FFF2-40B4-BE49-F238E27FC236}">
                  <a16:creationId xmlns:a16="http://schemas.microsoft.com/office/drawing/2014/main" id="{6A62429F-1EB1-4F36-A21E-F28A59E00979}"/>
                </a:ext>
              </a:extLst>
            </p:cNvPr>
            <p:cNvSpPr/>
            <p:nvPr/>
          </p:nvSpPr>
          <p:spPr>
            <a:xfrm>
              <a:off x="8458619" y="39008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97" name="Freeform: Shape 776">
              <a:extLst>
                <a:ext uri="{FF2B5EF4-FFF2-40B4-BE49-F238E27FC236}">
                  <a16:creationId xmlns:a16="http://schemas.microsoft.com/office/drawing/2014/main" id="{A116200B-E3BE-4FE2-8797-C4AEAEED6B4C}"/>
                </a:ext>
              </a:extLst>
            </p:cNvPr>
            <p:cNvSpPr/>
            <p:nvPr/>
          </p:nvSpPr>
          <p:spPr>
            <a:xfrm>
              <a:off x="8496719" y="39008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98" name="Freeform: Shape 777">
              <a:extLst>
                <a:ext uri="{FF2B5EF4-FFF2-40B4-BE49-F238E27FC236}">
                  <a16:creationId xmlns:a16="http://schemas.microsoft.com/office/drawing/2014/main" id="{FA1554E1-A4D1-4AB9-B485-49A66C62C6B0}"/>
                </a:ext>
              </a:extLst>
            </p:cNvPr>
            <p:cNvSpPr/>
            <p:nvPr/>
          </p:nvSpPr>
          <p:spPr>
            <a:xfrm>
              <a:off x="8572919" y="40722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099" name="Freeform: Shape 778">
              <a:extLst>
                <a:ext uri="{FF2B5EF4-FFF2-40B4-BE49-F238E27FC236}">
                  <a16:creationId xmlns:a16="http://schemas.microsoft.com/office/drawing/2014/main" id="{B3DCFFFE-935E-494C-B48C-2BD008192E1D}"/>
                </a:ext>
              </a:extLst>
            </p:cNvPr>
            <p:cNvSpPr/>
            <p:nvPr/>
          </p:nvSpPr>
          <p:spPr>
            <a:xfrm>
              <a:off x="8611019" y="40722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100" name="Freeform: Shape 779">
              <a:extLst>
                <a:ext uri="{FF2B5EF4-FFF2-40B4-BE49-F238E27FC236}">
                  <a16:creationId xmlns:a16="http://schemas.microsoft.com/office/drawing/2014/main" id="{7F85EE07-F1C2-4407-A551-ED7C0B1CA18B}"/>
                </a:ext>
              </a:extLst>
            </p:cNvPr>
            <p:cNvSpPr/>
            <p:nvPr/>
          </p:nvSpPr>
          <p:spPr>
            <a:xfrm>
              <a:off x="8725319" y="40722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101" name="Freeform: Shape 780">
              <a:extLst>
                <a:ext uri="{FF2B5EF4-FFF2-40B4-BE49-F238E27FC236}">
                  <a16:creationId xmlns:a16="http://schemas.microsoft.com/office/drawing/2014/main" id="{A4C4E834-7DEE-4F81-813A-EDE4FEBF3F4E}"/>
                </a:ext>
              </a:extLst>
            </p:cNvPr>
            <p:cNvSpPr/>
            <p:nvPr/>
          </p:nvSpPr>
          <p:spPr>
            <a:xfrm>
              <a:off x="8744369" y="40722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102" name="Freeform: Shape 781">
              <a:extLst>
                <a:ext uri="{FF2B5EF4-FFF2-40B4-BE49-F238E27FC236}">
                  <a16:creationId xmlns:a16="http://schemas.microsoft.com/office/drawing/2014/main" id="{09EEFE47-9EF0-44A7-BD0F-E576724F50A4}"/>
                </a:ext>
              </a:extLst>
            </p:cNvPr>
            <p:cNvSpPr/>
            <p:nvPr/>
          </p:nvSpPr>
          <p:spPr>
            <a:xfrm>
              <a:off x="8782469" y="40722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sp>
          <p:nvSpPr>
            <p:cNvPr id="1103" name="Freeform: Shape 782">
              <a:extLst>
                <a:ext uri="{FF2B5EF4-FFF2-40B4-BE49-F238E27FC236}">
                  <a16:creationId xmlns:a16="http://schemas.microsoft.com/office/drawing/2014/main" id="{9796DBBC-FF3D-40E3-AC0C-5464810A053D}"/>
                </a:ext>
              </a:extLst>
            </p:cNvPr>
            <p:cNvSpPr/>
            <p:nvPr/>
          </p:nvSpPr>
          <p:spPr>
            <a:xfrm>
              <a:off x="8858669" y="407228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2"/>
              </a:solidFill>
              <a:prstDash val="solid"/>
              <a:miter/>
            </a:ln>
          </p:spPr>
          <p:txBody>
            <a:bodyPr rtlCol="0" anchor="ctr"/>
            <a:lstStyle/>
            <a:p>
              <a:endParaRPr lang="en-GB"/>
            </a:p>
          </p:txBody>
        </p:sp>
      </p:grpSp>
    </p:spTree>
    <p:extLst>
      <p:ext uri="{BB962C8B-B14F-4D97-AF65-F5344CB8AC3E}">
        <p14:creationId xmlns:p14="http://schemas.microsoft.com/office/powerpoint/2010/main" val="2477773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dirty="0"/>
              <a:t>LBA3507: 結腸癌および同時に切除不能な転移を有する患者における全身療法前の原発腫瘍の切除と切除なしの無作為化臨床試験</a:t>
            </a:r>
            <a:r>
              <a:rPr lang="en-GB" altLang="ja-JP" dirty="0"/>
              <a:t> </a:t>
            </a:r>
            <a:r>
              <a:rPr lang="ja-JP" dirty="0"/>
              <a:t>– Rahbari NN,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研究目的</a:t>
            </a:r>
          </a:p>
          <a:p>
            <a:r>
              <a:rPr lang="ja-JP"/>
              <a:t>ドイツおよびスペインの施設における結腸癌および同時に切除不能な転移を有する患者における全身療法前の切除の有効性および安全性を評価する</a:t>
            </a:r>
          </a:p>
        </p:txBody>
      </p:sp>
      <p:sp>
        <p:nvSpPr>
          <p:cNvPr id="23" name="Text Placeholder 4"/>
          <p:cNvSpPr>
            <a:spLocks noGrp="1"/>
          </p:cNvSpPr>
          <p:nvPr>
            <p:ph type="body" sz="quarter" idx="11"/>
          </p:nvPr>
        </p:nvSpPr>
        <p:spPr>
          <a:xfrm>
            <a:off x="6197601" y="6096001"/>
            <a:ext cx="5507567" cy="487363"/>
          </a:xfrm>
        </p:spPr>
        <p:txBody>
          <a:bodyPr/>
          <a:lstStyle/>
          <a:p>
            <a:r>
              <a:rPr lang="ja-JP" dirty="0"/>
              <a:t>Rahbari NN,</a:t>
            </a:r>
            <a:r>
              <a:rPr lang="en-US" altLang="ja-JP" dirty="0"/>
              <a:t> 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2022;40(</a:t>
            </a:r>
            <a:r>
              <a:rPr lang="en-US" altLang="ja-JP" dirty="0" err="1"/>
              <a:t>suppl</a:t>
            </a:r>
            <a:r>
              <a:rPr lang="en-US" altLang="ja-JP" dirty="0"/>
              <a:t>):</a:t>
            </a:r>
            <a:r>
              <a:rPr lang="en-US" altLang="ja-JP" dirty="0" err="1"/>
              <a:t>abstr</a:t>
            </a:r>
            <a:r>
              <a:rPr lang="en-US" altLang="ja-JP" dirty="0"/>
              <a:t> </a:t>
            </a:r>
            <a:r>
              <a:rPr lang="ja-JP" dirty="0"/>
              <a:t>LBA3507</a:t>
            </a:r>
          </a:p>
        </p:txBody>
      </p:sp>
      <p:sp>
        <p:nvSpPr>
          <p:cNvPr id="24" name="Rectangle 9"/>
          <p:cNvSpPr txBox="1">
            <a:spLocks noChangeArrowheads="1"/>
          </p:cNvSpPr>
          <p:nvPr/>
        </p:nvSpPr>
        <p:spPr bwMode="auto">
          <a:xfrm>
            <a:off x="1838052" y="5448827"/>
            <a:ext cx="4130676" cy="7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主要評価項目</a:t>
            </a:r>
          </a:p>
          <a:p>
            <a:pPr>
              <a:buClr>
                <a:srgbClr val="043882"/>
              </a:buClr>
              <a:defRPr/>
            </a:pPr>
            <a:r>
              <a:rPr lang="ja-JP"/>
              <a:t>OS</a:t>
            </a:r>
          </a:p>
        </p:txBody>
      </p:sp>
      <p:sp>
        <p:nvSpPr>
          <p:cNvPr id="25" name="Oval 14"/>
          <p:cNvSpPr>
            <a:spLocks noChangeArrowheads="1"/>
          </p:cNvSpPr>
          <p:nvPr/>
        </p:nvSpPr>
        <p:spPr bwMode="auto">
          <a:xfrm>
            <a:off x="4483541" y="362570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ja-JP" sz="1600" b="1">
                <a:solidFill>
                  <a:srgbClr val="043882"/>
                </a:solidFill>
                <a:ea typeface="SimSun" pitchFamily="2" charset="-122"/>
              </a:rPr>
              <a:t>R</a:t>
            </a:r>
          </a:p>
        </p:txBody>
      </p:sp>
      <p:cxnSp>
        <p:nvCxnSpPr>
          <p:cNvPr id="26" name="AutoShape 15"/>
          <p:cNvCxnSpPr>
            <a:cxnSpLocks noChangeShapeType="1"/>
            <a:stCxn id="25" idx="0"/>
            <a:endCxn id="28" idx="1"/>
          </p:cNvCxnSpPr>
          <p:nvPr/>
        </p:nvCxnSpPr>
        <p:spPr bwMode="auto">
          <a:xfrm rot="5400000" flipH="1" flipV="1">
            <a:off x="4687571" y="3083730"/>
            <a:ext cx="629744" cy="454209"/>
          </a:xfrm>
          <a:prstGeom prst="bentConnector2">
            <a:avLst/>
          </a:prstGeom>
          <a:noFill/>
          <a:ln w="57150">
            <a:solidFill>
              <a:schemeClr val="bg2">
                <a:lumMod val="60000"/>
                <a:lumOff val="40000"/>
              </a:schemeClr>
            </a:solidFill>
            <a:round/>
            <a:headEnd/>
            <a:tailEnd type="triangle" w="med" len="med"/>
          </a:ln>
        </p:spPr>
      </p:cxnSp>
      <p:cxnSp>
        <p:nvCxnSpPr>
          <p:cNvPr id="27" name="AutoShape 19"/>
          <p:cNvCxnSpPr>
            <a:cxnSpLocks noChangeShapeType="1"/>
            <a:stCxn id="29" idx="3"/>
            <a:endCxn id="25" idx="2"/>
          </p:cNvCxnSpPr>
          <p:nvPr/>
        </p:nvCxnSpPr>
        <p:spPr bwMode="auto">
          <a:xfrm flipV="1">
            <a:off x="4217995" y="3917806"/>
            <a:ext cx="265546" cy="1"/>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5229548" y="2524826"/>
            <a:ext cx="3797276" cy="9422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ja-JP" dirty="0">
                <a:solidFill>
                  <a:srgbClr val="FFFFFF"/>
                </a:solidFill>
                <a:ea typeface="SimSun" pitchFamily="2" charset="-122"/>
              </a:rPr>
              <a:t>化学療法に続く原発腫瘍の切除 (PTR) </a:t>
            </a:r>
            <a:br>
              <a:rPr lang="ja-JP" dirty="0">
                <a:solidFill>
                  <a:srgbClr val="FFFFFF"/>
                </a:solidFill>
                <a:ea typeface="SimSun" pitchFamily="2" charset="-122"/>
              </a:rPr>
            </a:br>
            <a:r>
              <a:rPr lang="ja-JP" dirty="0">
                <a:solidFill>
                  <a:srgbClr val="FFFFFF"/>
                </a:solidFill>
                <a:ea typeface="SimSun" pitchFamily="2" charset="-122"/>
              </a:rPr>
              <a:t>(n=187)</a:t>
            </a:r>
          </a:p>
        </p:txBody>
      </p:sp>
      <p:sp>
        <p:nvSpPr>
          <p:cNvPr id="29" name="AutoShape 9"/>
          <p:cNvSpPr>
            <a:spLocks noChangeArrowheads="1"/>
          </p:cNvSpPr>
          <p:nvPr/>
        </p:nvSpPr>
        <p:spPr bwMode="auto">
          <a:xfrm>
            <a:off x="978062" y="2986526"/>
            <a:ext cx="3239933"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600" dirty="0">
                <a:solidFill>
                  <a:srgbClr val="FFFFFF"/>
                </a:solidFill>
                <a:ea typeface="SimSun" pitchFamily="2" charset="-122"/>
              </a:rPr>
              <a:t>主要な患者選択基準</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同期性転移を伴う結腸または直腸癌 (肛門縁から12 cm以上) </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切除可能な原発腫瘍</a:t>
            </a:r>
          </a:p>
          <a:p>
            <a:pPr marL="265113" indent="-265113" defTabSz="892175" eaLnBrk="0" hangingPunct="0">
              <a:spcAft>
                <a:spcPct val="30000"/>
              </a:spcAft>
              <a:buFont typeface="Arial" panose="020B0604020202020204" pitchFamily="34" charset="0"/>
              <a:buChar char="•"/>
              <a:defRPr/>
            </a:pPr>
            <a:r>
              <a:rPr lang="ja-JP" sz="1600" dirty="0">
                <a:solidFill>
                  <a:srgbClr val="FFFFFF"/>
                </a:solidFill>
                <a:ea typeface="SimSun" pitchFamily="2" charset="-122"/>
              </a:rPr>
              <a:t>ECOG PS 0-2</a:t>
            </a:r>
          </a:p>
          <a:p>
            <a:pPr defTabSz="892175" eaLnBrk="0" hangingPunct="0">
              <a:spcAft>
                <a:spcPct val="30000"/>
              </a:spcAft>
              <a:defRPr/>
            </a:pPr>
            <a:r>
              <a:rPr lang="ja-JP" sz="1600" dirty="0">
                <a:solidFill>
                  <a:srgbClr val="FFFFFF"/>
                </a:solidFill>
                <a:ea typeface="SimSun" pitchFamily="2" charset="-122"/>
              </a:rPr>
              <a:t>(n=393)</a:t>
            </a:r>
          </a:p>
        </p:txBody>
      </p:sp>
      <p:cxnSp>
        <p:nvCxnSpPr>
          <p:cNvPr id="30" name="AutoShape 16"/>
          <p:cNvCxnSpPr>
            <a:cxnSpLocks noChangeShapeType="1"/>
            <a:stCxn id="25" idx="4"/>
            <a:endCxn id="32" idx="1"/>
          </p:cNvCxnSpPr>
          <p:nvPr/>
        </p:nvCxnSpPr>
        <p:spPr bwMode="auto">
          <a:xfrm rot="16200000" flipH="1">
            <a:off x="4704125" y="4281119"/>
            <a:ext cx="596637" cy="454209"/>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a:xfrm>
            <a:off x="6121127" y="5448827"/>
            <a:ext cx="4757543"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defRPr/>
            </a:pPr>
            <a:r>
              <a:rPr lang="ja-JP" b="1">
                <a:solidFill>
                  <a:srgbClr val="A0A0A0"/>
                </a:solidFill>
              </a:rPr>
              <a:t>副次的評価項目</a:t>
            </a:r>
          </a:p>
          <a:p>
            <a:pPr>
              <a:buClr>
                <a:srgbClr val="043882"/>
              </a:buClr>
              <a:defRPr/>
            </a:pPr>
            <a:r>
              <a:rPr lang="ja-JP"/>
              <a:t> 術中の罹患率/死亡率、QOL、安全性</a:t>
            </a:r>
          </a:p>
        </p:txBody>
      </p:sp>
      <p:sp>
        <p:nvSpPr>
          <p:cNvPr id="32" name="AutoShape 8"/>
          <p:cNvSpPr>
            <a:spLocks noChangeArrowheads="1"/>
          </p:cNvSpPr>
          <p:nvPr/>
        </p:nvSpPr>
        <p:spPr bwMode="auto">
          <a:xfrm>
            <a:off x="5229548" y="4335407"/>
            <a:ext cx="3797276" cy="9422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ja-JP"/>
              <a:t>化学療法 </a:t>
            </a:r>
            <a:br>
              <a:rPr lang="ja-JP"/>
            </a:br>
            <a:r>
              <a:rPr lang="ja-JP"/>
              <a:t>(n=206)</a:t>
            </a:r>
          </a:p>
        </p:txBody>
      </p:sp>
      <p:sp>
        <p:nvSpPr>
          <p:cNvPr id="15" name="AutoShape 12"/>
          <p:cNvSpPr>
            <a:spLocks noChangeArrowheads="1"/>
          </p:cNvSpPr>
          <p:nvPr/>
        </p:nvSpPr>
        <p:spPr bwMode="auto">
          <a:xfrm>
            <a:off x="9487680" y="2726872"/>
            <a:ext cx="1224623"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PD/毒性</a:t>
            </a:r>
          </a:p>
        </p:txBody>
      </p:sp>
      <p:cxnSp>
        <p:nvCxnSpPr>
          <p:cNvPr id="16" name="AutoShape 21"/>
          <p:cNvCxnSpPr>
            <a:cxnSpLocks noChangeShapeType="1"/>
            <a:stCxn id="28" idx="3"/>
            <a:endCxn id="15" idx="1"/>
          </p:cNvCxnSpPr>
          <p:nvPr/>
        </p:nvCxnSpPr>
        <p:spPr bwMode="auto">
          <a:xfrm>
            <a:off x="9026824" y="2995962"/>
            <a:ext cx="460856" cy="0"/>
          </a:xfrm>
          <a:prstGeom prst="straightConnector1">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9487680" y="4537453"/>
            <a:ext cx="1224623" cy="538179"/>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ja-JP" sz="1600">
                <a:solidFill>
                  <a:srgbClr val="FFFFFF"/>
                </a:solidFill>
                <a:ea typeface="SimSun" pitchFamily="2" charset="-122"/>
              </a:rPr>
              <a:t>PD/毒性</a:t>
            </a:r>
          </a:p>
        </p:txBody>
      </p:sp>
      <p:cxnSp>
        <p:nvCxnSpPr>
          <p:cNvPr id="33" name="AutoShape 21"/>
          <p:cNvCxnSpPr>
            <a:cxnSpLocks noChangeShapeType="1"/>
            <a:stCxn id="32" idx="3"/>
            <a:endCxn id="20" idx="1"/>
          </p:cNvCxnSpPr>
          <p:nvPr/>
        </p:nvCxnSpPr>
        <p:spPr bwMode="auto">
          <a:xfrm>
            <a:off x="9026824" y="4806543"/>
            <a:ext cx="460856"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537264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dirty="0"/>
              <a:t>LBA3507: 結腸癌および同時に切除不能な転移を有する患者における全身療法前の原発腫瘍の切除と切除なしの無作為化臨床試験</a:t>
            </a:r>
            <a:r>
              <a:rPr lang="en-GB" altLang="ja-JP" dirty="0"/>
              <a:t> </a:t>
            </a:r>
            <a:r>
              <a:rPr lang="ja-JP" dirty="0"/>
              <a:t>– Rahbari NN,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p:txBody>
      </p:sp>
      <p:sp>
        <p:nvSpPr>
          <p:cNvPr id="23" name="Text Placeholder 4"/>
          <p:cNvSpPr>
            <a:spLocks noGrp="1"/>
          </p:cNvSpPr>
          <p:nvPr>
            <p:ph type="body" sz="quarter" idx="11"/>
          </p:nvPr>
        </p:nvSpPr>
        <p:spPr>
          <a:xfrm>
            <a:off x="6197601" y="6096001"/>
            <a:ext cx="5507567" cy="487363"/>
          </a:xfrm>
        </p:spPr>
        <p:txBody>
          <a:bodyPr/>
          <a:lstStyle/>
          <a:p>
            <a:r>
              <a:rPr lang="ja-JP" dirty="0"/>
              <a:t>Rahbari NN, </a:t>
            </a:r>
            <a:r>
              <a:rPr lang="en-US" altLang="ja-JP" dirty="0"/>
              <a:t>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2022;40(</a:t>
            </a:r>
            <a:r>
              <a:rPr lang="en-US" altLang="ja-JP" dirty="0" err="1"/>
              <a:t>suppl</a:t>
            </a:r>
            <a:r>
              <a:rPr lang="en-US" altLang="ja-JP" dirty="0"/>
              <a:t>):</a:t>
            </a:r>
            <a:r>
              <a:rPr lang="en-US" altLang="ja-JP" dirty="0" err="1"/>
              <a:t>abstr</a:t>
            </a:r>
            <a:r>
              <a:rPr lang="en-US" altLang="ja-JP" dirty="0"/>
              <a:t> L</a:t>
            </a:r>
            <a:r>
              <a:rPr lang="ja-JP" dirty="0"/>
              <a:t>BA3507</a:t>
            </a:r>
          </a:p>
        </p:txBody>
      </p:sp>
      <p:sp>
        <p:nvSpPr>
          <p:cNvPr id="7" name="TextBox 6">
            <a:extLst>
              <a:ext uri="{FF2B5EF4-FFF2-40B4-BE49-F238E27FC236}">
                <a16:creationId xmlns:a16="http://schemas.microsoft.com/office/drawing/2014/main" id="{43224C8F-E1CD-74CE-A504-FD0DEC40E8D4}"/>
              </a:ext>
            </a:extLst>
          </p:cNvPr>
          <p:cNvSpPr txBox="1"/>
          <p:nvPr/>
        </p:nvSpPr>
        <p:spPr>
          <a:xfrm>
            <a:off x="6017395" y="4912580"/>
            <a:ext cx="1261627" cy="307777"/>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期間、月数</a:t>
            </a:r>
          </a:p>
        </p:txBody>
      </p:sp>
      <p:sp>
        <p:nvSpPr>
          <p:cNvPr id="8" name="Freeform 21">
            <a:extLst>
              <a:ext uri="{FF2B5EF4-FFF2-40B4-BE49-F238E27FC236}">
                <a16:creationId xmlns:a16="http://schemas.microsoft.com/office/drawing/2014/main" id="{97E1168B-D222-C128-427A-DD969E44830D}"/>
              </a:ext>
            </a:extLst>
          </p:cNvPr>
          <p:cNvSpPr>
            <a:spLocks/>
          </p:cNvSpPr>
          <p:nvPr/>
        </p:nvSpPr>
        <p:spPr bwMode="auto">
          <a:xfrm>
            <a:off x="3988322" y="2133660"/>
            <a:ext cx="5200897" cy="246594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 name="Group 8">
            <a:extLst>
              <a:ext uri="{FF2B5EF4-FFF2-40B4-BE49-F238E27FC236}">
                <a16:creationId xmlns:a16="http://schemas.microsoft.com/office/drawing/2014/main" id="{EEB5D74F-A3DD-AF39-0D53-866606E0AAC7}"/>
              </a:ext>
            </a:extLst>
          </p:cNvPr>
          <p:cNvGrpSpPr/>
          <p:nvPr/>
        </p:nvGrpSpPr>
        <p:grpSpPr>
          <a:xfrm>
            <a:off x="3249139" y="1973636"/>
            <a:ext cx="745928" cy="2694182"/>
            <a:chOff x="4270862" y="1239008"/>
            <a:chExt cx="694598" cy="2868220"/>
          </a:xfrm>
        </p:grpSpPr>
        <p:sp>
          <p:nvSpPr>
            <p:cNvPr id="10" name="Line 6">
              <a:extLst>
                <a:ext uri="{FF2B5EF4-FFF2-40B4-BE49-F238E27FC236}">
                  <a16:creationId xmlns:a16="http://schemas.microsoft.com/office/drawing/2014/main" id="{77E0BF6A-E3F0-3614-DD28-F4AD6CACDFFA}"/>
                </a:ext>
              </a:extLst>
            </p:cNvPr>
            <p:cNvSpPr>
              <a:spLocks noChangeShapeType="1"/>
            </p:cNvSpPr>
            <p:nvPr/>
          </p:nvSpPr>
          <p:spPr bwMode="auto">
            <a:xfrm>
              <a:off x="4879226" y="1395666"/>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7">
              <a:extLst>
                <a:ext uri="{FF2B5EF4-FFF2-40B4-BE49-F238E27FC236}">
                  <a16:creationId xmlns:a16="http://schemas.microsoft.com/office/drawing/2014/main" id="{D7E876E1-D729-C8C7-6B86-800250DD2505}"/>
                </a:ext>
              </a:extLst>
            </p:cNvPr>
            <p:cNvSpPr>
              <a:spLocks noChangeShapeType="1"/>
            </p:cNvSpPr>
            <p:nvPr/>
          </p:nvSpPr>
          <p:spPr bwMode="auto">
            <a:xfrm>
              <a:off x="4879226" y="191787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id="{7337D352-FE89-5906-6E59-E5DC06B13791}"/>
                </a:ext>
              </a:extLst>
            </p:cNvPr>
            <p:cNvSpPr>
              <a:spLocks noChangeShapeType="1"/>
            </p:cNvSpPr>
            <p:nvPr/>
          </p:nvSpPr>
          <p:spPr bwMode="auto">
            <a:xfrm>
              <a:off x="4879226" y="24166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id="{BB7814C1-F004-3F7C-866E-343C705E8337}"/>
                </a:ext>
              </a:extLst>
            </p:cNvPr>
            <p:cNvSpPr>
              <a:spLocks noChangeShapeType="1"/>
            </p:cNvSpPr>
            <p:nvPr/>
          </p:nvSpPr>
          <p:spPr bwMode="auto">
            <a:xfrm>
              <a:off x="4879226" y="2931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0">
              <a:extLst>
                <a:ext uri="{FF2B5EF4-FFF2-40B4-BE49-F238E27FC236}">
                  <a16:creationId xmlns:a16="http://schemas.microsoft.com/office/drawing/2014/main" id="{3EB71B16-DFEF-620C-0E3D-FD3BCFE1978E}"/>
                </a:ext>
              </a:extLst>
            </p:cNvPr>
            <p:cNvSpPr>
              <a:spLocks noChangeShapeType="1"/>
            </p:cNvSpPr>
            <p:nvPr/>
          </p:nvSpPr>
          <p:spPr bwMode="auto">
            <a:xfrm>
              <a:off x="4879226" y="3435650"/>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1">
              <a:extLst>
                <a:ext uri="{FF2B5EF4-FFF2-40B4-BE49-F238E27FC236}">
                  <a16:creationId xmlns:a16="http://schemas.microsoft.com/office/drawing/2014/main" id="{EBEFAA13-E698-1DFB-B1F4-14F7A5BB999D}"/>
                </a:ext>
              </a:extLst>
            </p:cNvPr>
            <p:cNvSpPr>
              <a:spLocks noChangeShapeType="1"/>
            </p:cNvSpPr>
            <p:nvPr/>
          </p:nvSpPr>
          <p:spPr bwMode="auto">
            <a:xfrm>
              <a:off x="4879226" y="3945158"/>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TextBox 15">
              <a:extLst>
                <a:ext uri="{FF2B5EF4-FFF2-40B4-BE49-F238E27FC236}">
                  <a16:creationId xmlns:a16="http://schemas.microsoft.com/office/drawing/2014/main" id="{73D50C38-E587-8C8F-16C2-17EA4EE8D9BA}"/>
                </a:ext>
              </a:extLst>
            </p:cNvPr>
            <p:cNvSpPr txBox="1"/>
            <p:nvPr/>
          </p:nvSpPr>
          <p:spPr>
            <a:xfrm rot="16200000">
              <a:off x="3515490" y="2553125"/>
              <a:ext cx="1797342" cy="286598"/>
            </a:xfrm>
            <a:prstGeom prst="rect">
              <a:avLst/>
            </a:prstGeom>
            <a:noFill/>
          </p:spPr>
          <p:txBody>
            <a:bodyPr wrap="none" rtlCol="0">
              <a:spAutoFit/>
            </a:bodyPr>
            <a:lstStyle/>
            <a:p>
              <a:pPr algn="ctr" fontAlgn="base">
                <a:spcBef>
                  <a:spcPct val="0"/>
                </a:spcBef>
                <a:spcAft>
                  <a:spcPct val="0"/>
                </a:spcAft>
              </a:pPr>
              <a:r>
                <a:rPr lang="ja-JP" sz="1400">
                  <a:solidFill>
                    <a:srgbClr val="4D4D4D"/>
                  </a:solidFill>
                  <a:latin typeface="Arial" panose="020B0604020202020204" pitchFamily="34" charset="0"/>
                  <a:ea typeface="MS Mincho"/>
                  <a:cs typeface="Arial" panose="020B0604020202020204" pitchFamily="34" charset="0"/>
                </a:rPr>
                <a:t>生存確率</a:t>
              </a:r>
            </a:p>
          </p:txBody>
        </p:sp>
        <p:sp>
          <p:nvSpPr>
            <p:cNvPr id="17" name="TextBox 16">
              <a:extLst>
                <a:ext uri="{FF2B5EF4-FFF2-40B4-BE49-F238E27FC236}">
                  <a16:creationId xmlns:a16="http://schemas.microsoft.com/office/drawing/2014/main" id="{F9A38E6F-6A3F-8700-93C3-3887865D5526}"/>
                </a:ext>
              </a:extLst>
            </p:cNvPr>
            <p:cNvSpPr txBox="1"/>
            <p:nvPr/>
          </p:nvSpPr>
          <p:spPr>
            <a:xfrm>
              <a:off x="4488901" y="123900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1.0</a:t>
              </a:r>
            </a:p>
          </p:txBody>
        </p:sp>
        <p:sp>
          <p:nvSpPr>
            <p:cNvPr id="18" name="TextBox 17">
              <a:extLst>
                <a:ext uri="{FF2B5EF4-FFF2-40B4-BE49-F238E27FC236}">
                  <a16:creationId xmlns:a16="http://schemas.microsoft.com/office/drawing/2014/main" id="{265EC252-BCAE-3CA3-CD00-2C01A40D1EDC}"/>
                </a:ext>
              </a:extLst>
            </p:cNvPr>
            <p:cNvSpPr txBox="1"/>
            <p:nvPr/>
          </p:nvSpPr>
          <p:spPr>
            <a:xfrm>
              <a:off x="4488901" y="1763147"/>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0.8</a:t>
              </a:r>
            </a:p>
          </p:txBody>
        </p:sp>
        <p:sp>
          <p:nvSpPr>
            <p:cNvPr id="20" name="TextBox 19">
              <a:extLst>
                <a:ext uri="{FF2B5EF4-FFF2-40B4-BE49-F238E27FC236}">
                  <a16:creationId xmlns:a16="http://schemas.microsoft.com/office/drawing/2014/main" id="{97E77017-B562-D491-777D-67B06E3FC57C}"/>
                </a:ext>
              </a:extLst>
            </p:cNvPr>
            <p:cNvSpPr txBox="1"/>
            <p:nvPr/>
          </p:nvSpPr>
          <p:spPr>
            <a:xfrm>
              <a:off x="4488901" y="2261678"/>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0.6</a:t>
              </a:r>
            </a:p>
          </p:txBody>
        </p:sp>
        <p:sp>
          <p:nvSpPr>
            <p:cNvPr id="24" name="TextBox 23">
              <a:extLst>
                <a:ext uri="{FF2B5EF4-FFF2-40B4-BE49-F238E27FC236}">
                  <a16:creationId xmlns:a16="http://schemas.microsoft.com/office/drawing/2014/main" id="{6D9F784F-60D2-D415-7FF9-46AA8EFC6D73}"/>
                </a:ext>
              </a:extLst>
            </p:cNvPr>
            <p:cNvSpPr txBox="1"/>
            <p:nvPr/>
          </p:nvSpPr>
          <p:spPr>
            <a:xfrm>
              <a:off x="4488901" y="2776331"/>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0.4</a:t>
              </a:r>
            </a:p>
          </p:txBody>
        </p:sp>
        <p:sp>
          <p:nvSpPr>
            <p:cNvPr id="25" name="TextBox 24">
              <a:extLst>
                <a:ext uri="{FF2B5EF4-FFF2-40B4-BE49-F238E27FC236}">
                  <a16:creationId xmlns:a16="http://schemas.microsoft.com/office/drawing/2014/main" id="{7F127B45-0FE4-253C-57A6-00A57A817129}"/>
                </a:ext>
              </a:extLst>
            </p:cNvPr>
            <p:cNvSpPr txBox="1"/>
            <p:nvPr/>
          </p:nvSpPr>
          <p:spPr>
            <a:xfrm>
              <a:off x="4488901" y="3280234"/>
              <a:ext cx="433132" cy="307777"/>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0.2</a:t>
              </a:r>
            </a:p>
          </p:txBody>
        </p:sp>
        <p:sp>
          <p:nvSpPr>
            <p:cNvPr id="26" name="TextBox 25">
              <a:extLst>
                <a:ext uri="{FF2B5EF4-FFF2-40B4-BE49-F238E27FC236}">
                  <a16:creationId xmlns:a16="http://schemas.microsoft.com/office/drawing/2014/main" id="{9D1D6380-6C6F-319F-AB91-1A75640B8B97}"/>
                </a:ext>
              </a:extLst>
            </p:cNvPr>
            <p:cNvSpPr txBox="1"/>
            <p:nvPr/>
          </p:nvSpPr>
          <p:spPr>
            <a:xfrm>
              <a:off x="4657536" y="3779569"/>
              <a:ext cx="264506" cy="327659"/>
            </a:xfrm>
            <a:prstGeom prst="rect">
              <a:avLst/>
            </a:prstGeom>
            <a:noFill/>
          </p:spPr>
          <p:txBody>
            <a:bodyPr wrap="none" rtlCol="0" anchor="ctr" anchorCtr="0">
              <a:spAutoFit/>
            </a:bodyPr>
            <a:lstStyle/>
            <a:p>
              <a:pPr algn="r"/>
              <a:r>
                <a:rPr lang="ja-JP" sz="1400">
                  <a:solidFill>
                    <a:srgbClr val="4D4D4D"/>
                  </a:solidFill>
                  <a:latin typeface="Arial" panose="020B0604020202020204" pitchFamily="34" charset="0"/>
                  <a:ea typeface="MS Mincho"/>
                  <a:cs typeface="Arial" panose="020B0604020202020204" pitchFamily="34" charset="0"/>
                </a:rPr>
                <a:t>0</a:t>
              </a:r>
            </a:p>
          </p:txBody>
        </p:sp>
      </p:grpSp>
      <p:grpSp>
        <p:nvGrpSpPr>
          <p:cNvPr id="27" name="Group 26">
            <a:extLst>
              <a:ext uri="{FF2B5EF4-FFF2-40B4-BE49-F238E27FC236}">
                <a16:creationId xmlns:a16="http://schemas.microsoft.com/office/drawing/2014/main" id="{F53703B0-ACAF-C491-B4A7-6C0BC2BD5612}"/>
              </a:ext>
            </a:extLst>
          </p:cNvPr>
          <p:cNvGrpSpPr/>
          <p:nvPr/>
        </p:nvGrpSpPr>
        <p:grpSpPr>
          <a:xfrm>
            <a:off x="4102892" y="4603815"/>
            <a:ext cx="5175582" cy="433216"/>
            <a:chOff x="1049362" y="5526306"/>
            <a:chExt cx="6272911" cy="360147"/>
          </a:xfrm>
        </p:grpSpPr>
        <p:sp>
          <p:nvSpPr>
            <p:cNvPr id="28" name="Line 21">
              <a:extLst>
                <a:ext uri="{FF2B5EF4-FFF2-40B4-BE49-F238E27FC236}">
                  <a16:creationId xmlns:a16="http://schemas.microsoft.com/office/drawing/2014/main" id="{789C2A4D-7269-DFA9-EC9B-3D74D74BE41C}"/>
                </a:ext>
              </a:extLst>
            </p:cNvPr>
            <p:cNvSpPr>
              <a:spLocks noChangeShapeType="1"/>
            </p:cNvSpPr>
            <p:nvPr/>
          </p:nvSpPr>
          <p:spPr bwMode="auto">
            <a:xfrm>
              <a:off x="7148710"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26EB9862-E0E5-95BD-40A4-C50883B764C7}"/>
                </a:ext>
              </a:extLst>
            </p:cNvPr>
            <p:cNvSpPr txBox="1"/>
            <p:nvPr/>
          </p:nvSpPr>
          <p:spPr>
            <a:xfrm>
              <a:off x="6968926" y="5598306"/>
              <a:ext cx="35334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96</a:t>
              </a:r>
            </a:p>
          </p:txBody>
        </p:sp>
        <p:sp>
          <p:nvSpPr>
            <p:cNvPr id="30" name="Line 21">
              <a:extLst>
                <a:ext uri="{FF2B5EF4-FFF2-40B4-BE49-F238E27FC236}">
                  <a16:creationId xmlns:a16="http://schemas.microsoft.com/office/drawing/2014/main" id="{2114957E-8B4D-EACC-FE29-15EBEF4B0F14}"/>
                </a:ext>
              </a:extLst>
            </p:cNvPr>
            <p:cNvSpPr>
              <a:spLocks noChangeShapeType="1"/>
            </p:cNvSpPr>
            <p:nvPr/>
          </p:nvSpPr>
          <p:spPr bwMode="auto">
            <a:xfrm>
              <a:off x="6773073"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6775F40A-E466-3E2D-6229-7029EEE2BE7E}"/>
                </a:ext>
              </a:extLst>
            </p:cNvPr>
            <p:cNvSpPr txBox="1"/>
            <p:nvPr/>
          </p:nvSpPr>
          <p:spPr>
            <a:xfrm>
              <a:off x="6593289" y="5598306"/>
              <a:ext cx="35334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90</a:t>
              </a:r>
            </a:p>
          </p:txBody>
        </p:sp>
        <p:sp>
          <p:nvSpPr>
            <p:cNvPr id="32" name="Line 21">
              <a:extLst>
                <a:ext uri="{FF2B5EF4-FFF2-40B4-BE49-F238E27FC236}">
                  <a16:creationId xmlns:a16="http://schemas.microsoft.com/office/drawing/2014/main" id="{0E302556-738B-E7B8-14F5-AD61140C107F}"/>
                </a:ext>
              </a:extLst>
            </p:cNvPr>
            <p:cNvSpPr>
              <a:spLocks noChangeShapeType="1"/>
            </p:cNvSpPr>
            <p:nvPr/>
          </p:nvSpPr>
          <p:spPr bwMode="auto">
            <a:xfrm>
              <a:off x="6397436"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5BBEDB0-7DE1-D459-2631-FA9AFA076A1A}"/>
                </a:ext>
              </a:extLst>
            </p:cNvPr>
            <p:cNvSpPr txBox="1"/>
            <p:nvPr/>
          </p:nvSpPr>
          <p:spPr>
            <a:xfrm>
              <a:off x="6217651" y="5598306"/>
              <a:ext cx="35334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84</a:t>
              </a:r>
            </a:p>
          </p:txBody>
        </p:sp>
        <p:sp>
          <p:nvSpPr>
            <p:cNvPr id="34" name="Line 21">
              <a:extLst>
                <a:ext uri="{FF2B5EF4-FFF2-40B4-BE49-F238E27FC236}">
                  <a16:creationId xmlns:a16="http://schemas.microsoft.com/office/drawing/2014/main" id="{82CA3319-744B-F6C5-63FF-DCF0997C21FD}"/>
                </a:ext>
              </a:extLst>
            </p:cNvPr>
            <p:cNvSpPr>
              <a:spLocks noChangeShapeType="1"/>
            </p:cNvSpPr>
            <p:nvPr/>
          </p:nvSpPr>
          <p:spPr bwMode="auto">
            <a:xfrm>
              <a:off x="6021799"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37348116-E35A-905D-74CB-EF458706A4DC}"/>
                </a:ext>
              </a:extLst>
            </p:cNvPr>
            <p:cNvSpPr txBox="1"/>
            <p:nvPr/>
          </p:nvSpPr>
          <p:spPr>
            <a:xfrm>
              <a:off x="5842014" y="5598306"/>
              <a:ext cx="35334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78</a:t>
              </a:r>
            </a:p>
          </p:txBody>
        </p:sp>
        <p:sp>
          <p:nvSpPr>
            <p:cNvPr id="36" name="Line 21">
              <a:extLst>
                <a:ext uri="{FF2B5EF4-FFF2-40B4-BE49-F238E27FC236}">
                  <a16:creationId xmlns:a16="http://schemas.microsoft.com/office/drawing/2014/main" id="{76CD15F8-2B44-E433-7957-1E0E28DD3FFB}"/>
                </a:ext>
              </a:extLst>
            </p:cNvPr>
            <p:cNvSpPr>
              <a:spLocks noChangeShapeType="1"/>
            </p:cNvSpPr>
            <p:nvPr/>
          </p:nvSpPr>
          <p:spPr bwMode="auto">
            <a:xfrm>
              <a:off x="5646162"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4332CC2D-D899-8D0C-6DC7-7393FB78C2AE}"/>
                </a:ext>
              </a:extLst>
            </p:cNvPr>
            <p:cNvSpPr txBox="1"/>
            <p:nvPr/>
          </p:nvSpPr>
          <p:spPr>
            <a:xfrm>
              <a:off x="5466376" y="5598306"/>
              <a:ext cx="35334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72</a:t>
              </a:r>
            </a:p>
          </p:txBody>
        </p:sp>
        <p:sp>
          <p:nvSpPr>
            <p:cNvPr id="38" name="Line 21">
              <a:extLst>
                <a:ext uri="{FF2B5EF4-FFF2-40B4-BE49-F238E27FC236}">
                  <a16:creationId xmlns:a16="http://schemas.microsoft.com/office/drawing/2014/main" id="{06FD8CED-7261-676A-5DEC-9F752E98B544}"/>
                </a:ext>
              </a:extLst>
            </p:cNvPr>
            <p:cNvSpPr>
              <a:spLocks noChangeShapeType="1"/>
            </p:cNvSpPr>
            <p:nvPr/>
          </p:nvSpPr>
          <p:spPr bwMode="auto">
            <a:xfrm>
              <a:off x="5270525"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ADEB78B5-59E7-A5C8-6B7C-EE3974211337}"/>
                </a:ext>
              </a:extLst>
            </p:cNvPr>
            <p:cNvSpPr txBox="1"/>
            <p:nvPr/>
          </p:nvSpPr>
          <p:spPr>
            <a:xfrm>
              <a:off x="5090740" y="5598306"/>
              <a:ext cx="35334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66</a:t>
              </a:r>
            </a:p>
          </p:txBody>
        </p:sp>
        <p:sp>
          <p:nvSpPr>
            <p:cNvPr id="40" name="Line 21">
              <a:extLst>
                <a:ext uri="{FF2B5EF4-FFF2-40B4-BE49-F238E27FC236}">
                  <a16:creationId xmlns:a16="http://schemas.microsoft.com/office/drawing/2014/main" id="{B0E298B4-F71B-8227-9014-324B23FF8CF9}"/>
                </a:ext>
              </a:extLst>
            </p:cNvPr>
            <p:cNvSpPr>
              <a:spLocks noChangeShapeType="1"/>
            </p:cNvSpPr>
            <p:nvPr/>
          </p:nvSpPr>
          <p:spPr bwMode="auto">
            <a:xfrm>
              <a:off x="4894888"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0F38DC15-7ECB-698A-A66C-B7EC394F8EFD}"/>
                </a:ext>
              </a:extLst>
            </p:cNvPr>
            <p:cNvSpPr txBox="1"/>
            <p:nvPr/>
          </p:nvSpPr>
          <p:spPr>
            <a:xfrm>
              <a:off x="4715103" y="5598306"/>
              <a:ext cx="35334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60</a:t>
              </a:r>
            </a:p>
          </p:txBody>
        </p:sp>
        <p:sp>
          <p:nvSpPr>
            <p:cNvPr id="42" name="Line 21">
              <a:extLst>
                <a:ext uri="{FF2B5EF4-FFF2-40B4-BE49-F238E27FC236}">
                  <a16:creationId xmlns:a16="http://schemas.microsoft.com/office/drawing/2014/main" id="{70C3EA62-8943-2B1D-644C-4DED93F35A91}"/>
                </a:ext>
              </a:extLst>
            </p:cNvPr>
            <p:cNvSpPr>
              <a:spLocks noChangeShapeType="1"/>
            </p:cNvSpPr>
            <p:nvPr/>
          </p:nvSpPr>
          <p:spPr bwMode="auto">
            <a:xfrm>
              <a:off x="4519251"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C17A4E9A-4930-F96F-6B04-C7E64F94B51E}"/>
                </a:ext>
              </a:extLst>
            </p:cNvPr>
            <p:cNvSpPr txBox="1"/>
            <p:nvPr/>
          </p:nvSpPr>
          <p:spPr>
            <a:xfrm>
              <a:off x="4339466" y="5598306"/>
              <a:ext cx="35334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54</a:t>
              </a:r>
            </a:p>
          </p:txBody>
        </p:sp>
        <p:sp>
          <p:nvSpPr>
            <p:cNvPr id="44" name="Line 21">
              <a:extLst>
                <a:ext uri="{FF2B5EF4-FFF2-40B4-BE49-F238E27FC236}">
                  <a16:creationId xmlns:a16="http://schemas.microsoft.com/office/drawing/2014/main" id="{26247DA7-5D29-B0DA-F013-B2164D60CBB5}"/>
                </a:ext>
              </a:extLst>
            </p:cNvPr>
            <p:cNvSpPr>
              <a:spLocks noChangeShapeType="1"/>
            </p:cNvSpPr>
            <p:nvPr/>
          </p:nvSpPr>
          <p:spPr bwMode="auto">
            <a:xfrm>
              <a:off x="4143614"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82CC4F66-70F1-C20E-F149-A7371B5020BA}"/>
                </a:ext>
              </a:extLst>
            </p:cNvPr>
            <p:cNvSpPr txBox="1"/>
            <p:nvPr/>
          </p:nvSpPr>
          <p:spPr>
            <a:xfrm>
              <a:off x="3963829" y="5598306"/>
              <a:ext cx="35334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48</a:t>
              </a:r>
            </a:p>
          </p:txBody>
        </p:sp>
        <p:sp>
          <p:nvSpPr>
            <p:cNvPr id="46" name="Line 21">
              <a:extLst>
                <a:ext uri="{FF2B5EF4-FFF2-40B4-BE49-F238E27FC236}">
                  <a16:creationId xmlns:a16="http://schemas.microsoft.com/office/drawing/2014/main" id="{FDA94239-08A4-BA30-4900-6EEAF8F283CD}"/>
                </a:ext>
              </a:extLst>
            </p:cNvPr>
            <p:cNvSpPr>
              <a:spLocks noChangeShapeType="1"/>
            </p:cNvSpPr>
            <p:nvPr/>
          </p:nvSpPr>
          <p:spPr bwMode="auto">
            <a:xfrm>
              <a:off x="3767977"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141B8A37-76E9-9E18-4644-497C7B5E11F3}"/>
                </a:ext>
              </a:extLst>
            </p:cNvPr>
            <p:cNvSpPr txBox="1"/>
            <p:nvPr/>
          </p:nvSpPr>
          <p:spPr>
            <a:xfrm>
              <a:off x="3588192" y="5598306"/>
              <a:ext cx="35334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42</a:t>
              </a:r>
            </a:p>
          </p:txBody>
        </p:sp>
        <p:sp>
          <p:nvSpPr>
            <p:cNvPr id="48" name="Line 21">
              <a:extLst>
                <a:ext uri="{FF2B5EF4-FFF2-40B4-BE49-F238E27FC236}">
                  <a16:creationId xmlns:a16="http://schemas.microsoft.com/office/drawing/2014/main" id="{6A30DFA9-5E3E-5087-92D8-1F230D43CAB3}"/>
                </a:ext>
              </a:extLst>
            </p:cNvPr>
            <p:cNvSpPr>
              <a:spLocks noChangeShapeType="1"/>
            </p:cNvSpPr>
            <p:nvPr/>
          </p:nvSpPr>
          <p:spPr bwMode="auto">
            <a:xfrm>
              <a:off x="3392340"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1DDE572D-91CE-15EB-884C-688710167EF9}"/>
                </a:ext>
              </a:extLst>
            </p:cNvPr>
            <p:cNvSpPr txBox="1"/>
            <p:nvPr/>
          </p:nvSpPr>
          <p:spPr>
            <a:xfrm>
              <a:off x="3212555" y="5598306"/>
              <a:ext cx="35334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36</a:t>
              </a:r>
            </a:p>
          </p:txBody>
        </p:sp>
        <p:sp>
          <p:nvSpPr>
            <p:cNvPr id="50" name="Line 21">
              <a:extLst>
                <a:ext uri="{FF2B5EF4-FFF2-40B4-BE49-F238E27FC236}">
                  <a16:creationId xmlns:a16="http://schemas.microsoft.com/office/drawing/2014/main" id="{20FC576C-67C3-E681-A899-83820F00EFDF}"/>
                </a:ext>
              </a:extLst>
            </p:cNvPr>
            <p:cNvSpPr>
              <a:spLocks noChangeShapeType="1"/>
            </p:cNvSpPr>
            <p:nvPr/>
          </p:nvSpPr>
          <p:spPr bwMode="auto">
            <a:xfrm>
              <a:off x="3016703"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48A4F6EE-C68D-6E9D-9634-0A39F2ECC415}"/>
                </a:ext>
              </a:extLst>
            </p:cNvPr>
            <p:cNvSpPr txBox="1"/>
            <p:nvPr/>
          </p:nvSpPr>
          <p:spPr>
            <a:xfrm>
              <a:off x="2836918" y="5598306"/>
              <a:ext cx="35334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30</a:t>
              </a:r>
            </a:p>
          </p:txBody>
        </p:sp>
        <p:sp>
          <p:nvSpPr>
            <p:cNvPr id="52" name="Line 21">
              <a:extLst>
                <a:ext uri="{FF2B5EF4-FFF2-40B4-BE49-F238E27FC236}">
                  <a16:creationId xmlns:a16="http://schemas.microsoft.com/office/drawing/2014/main" id="{25154E35-4D0E-976F-51A5-D00D555F4F66}"/>
                </a:ext>
              </a:extLst>
            </p:cNvPr>
            <p:cNvSpPr>
              <a:spLocks noChangeShapeType="1"/>
            </p:cNvSpPr>
            <p:nvPr/>
          </p:nvSpPr>
          <p:spPr bwMode="auto">
            <a:xfrm>
              <a:off x="2641066"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6D68DAF5-1394-7A55-E87A-B2C8F4656961}"/>
                </a:ext>
              </a:extLst>
            </p:cNvPr>
            <p:cNvSpPr txBox="1"/>
            <p:nvPr/>
          </p:nvSpPr>
          <p:spPr>
            <a:xfrm>
              <a:off x="2461282" y="5598306"/>
              <a:ext cx="35334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24</a:t>
              </a:r>
            </a:p>
          </p:txBody>
        </p:sp>
        <p:sp>
          <p:nvSpPr>
            <p:cNvPr id="54" name="Line 21">
              <a:extLst>
                <a:ext uri="{FF2B5EF4-FFF2-40B4-BE49-F238E27FC236}">
                  <a16:creationId xmlns:a16="http://schemas.microsoft.com/office/drawing/2014/main" id="{34B54D05-31D8-2D1B-D959-50B09D841650}"/>
                </a:ext>
              </a:extLst>
            </p:cNvPr>
            <p:cNvSpPr>
              <a:spLocks noChangeShapeType="1"/>
            </p:cNvSpPr>
            <p:nvPr/>
          </p:nvSpPr>
          <p:spPr bwMode="auto">
            <a:xfrm>
              <a:off x="2265429"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136FF111-E42E-10C2-FAFB-C3D340277821}"/>
                </a:ext>
              </a:extLst>
            </p:cNvPr>
            <p:cNvSpPr txBox="1"/>
            <p:nvPr/>
          </p:nvSpPr>
          <p:spPr>
            <a:xfrm>
              <a:off x="2085644" y="5598306"/>
              <a:ext cx="35334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18</a:t>
              </a:r>
            </a:p>
          </p:txBody>
        </p:sp>
        <p:sp>
          <p:nvSpPr>
            <p:cNvPr id="56" name="Line 21">
              <a:extLst>
                <a:ext uri="{FF2B5EF4-FFF2-40B4-BE49-F238E27FC236}">
                  <a16:creationId xmlns:a16="http://schemas.microsoft.com/office/drawing/2014/main" id="{DB17683A-C877-6355-376E-58F5D1A7F0E3}"/>
                </a:ext>
              </a:extLst>
            </p:cNvPr>
            <p:cNvSpPr>
              <a:spLocks noChangeShapeType="1"/>
            </p:cNvSpPr>
            <p:nvPr/>
          </p:nvSpPr>
          <p:spPr bwMode="auto">
            <a:xfrm>
              <a:off x="1889792"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9DC41C8F-70D8-A975-7C1E-548127ECABDC}"/>
                </a:ext>
              </a:extLst>
            </p:cNvPr>
            <p:cNvSpPr txBox="1"/>
            <p:nvPr/>
          </p:nvSpPr>
          <p:spPr>
            <a:xfrm>
              <a:off x="1710007" y="5598306"/>
              <a:ext cx="353347"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12</a:t>
              </a:r>
            </a:p>
          </p:txBody>
        </p:sp>
        <p:sp>
          <p:nvSpPr>
            <p:cNvPr id="58" name="Line 21">
              <a:extLst>
                <a:ext uri="{FF2B5EF4-FFF2-40B4-BE49-F238E27FC236}">
                  <a16:creationId xmlns:a16="http://schemas.microsoft.com/office/drawing/2014/main" id="{4BD02F68-EBA6-6FF1-06C6-53AD495B6134}"/>
                </a:ext>
              </a:extLst>
            </p:cNvPr>
            <p:cNvSpPr>
              <a:spLocks noChangeShapeType="1"/>
            </p:cNvSpPr>
            <p:nvPr/>
          </p:nvSpPr>
          <p:spPr bwMode="auto">
            <a:xfrm>
              <a:off x="1514155"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EC760F56-9484-CADD-8B22-69A72D9CC5BC}"/>
                </a:ext>
              </a:extLst>
            </p:cNvPr>
            <p:cNvSpPr txBox="1"/>
            <p:nvPr/>
          </p:nvSpPr>
          <p:spPr>
            <a:xfrm>
              <a:off x="1399049" y="5598306"/>
              <a:ext cx="223988"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6</a:t>
              </a:r>
            </a:p>
          </p:txBody>
        </p:sp>
        <p:sp>
          <p:nvSpPr>
            <p:cNvPr id="60" name="Line 21">
              <a:extLst>
                <a:ext uri="{FF2B5EF4-FFF2-40B4-BE49-F238E27FC236}">
                  <a16:creationId xmlns:a16="http://schemas.microsoft.com/office/drawing/2014/main" id="{835E95BB-4115-8866-4F5D-DEC68B9F927E}"/>
                </a:ext>
              </a:extLst>
            </p:cNvPr>
            <p:cNvSpPr>
              <a:spLocks noChangeShapeType="1"/>
            </p:cNvSpPr>
            <p:nvPr/>
          </p:nvSpPr>
          <p:spPr bwMode="auto">
            <a:xfrm>
              <a:off x="1138518" y="5526306"/>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BB7000B6-CB87-47B3-F483-60BB9D9BFB75}"/>
                </a:ext>
              </a:extLst>
            </p:cNvPr>
            <p:cNvSpPr txBox="1"/>
            <p:nvPr/>
          </p:nvSpPr>
          <p:spPr>
            <a:xfrm>
              <a:off x="1049362" y="5598306"/>
              <a:ext cx="172089" cy="288147"/>
            </a:xfrm>
            <a:prstGeom prst="rect">
              <a:avLst/>
            </a:prstGeom>
            <a:noFill/>
          </p:spPr>
          <p:txBody>
            <a:bodyPr wrap="none" lIns="36000" tIns="36000" rIns="36000" bIns="36000" rtlCol="0" anchor="t" anchorCtr="0">
              <a:spAutoFit/>
            </a:bodyPr>
            <a:lstStyle/>
            <a:p>
              <a:pPr algn="ctr"/>
              <a:r>
                <a:rPr lang="ja-JP" sz="1400">
                  <a:solidFill>
                    <a:srgbClr val="4D4D4D"/>
                  </a:solidFill>
                  <a:latin typeface="Arial" panose="020B0604020202020204" pitchFamily="34" charset="0"/>
                  <a:ea typeface="MS Mincho"/>
                  <a:cs typeface="Arial" panose="020B0604020202020204" pitchFamily="34" charset="0"/>
                </a:rPr>
                <a:t>0</a:t>
              </a:r>
            </a:p>
          </p:txBody>
        </p:sp>
      </p:grpSp>
      <p:sp>
        <p:nvSpPr>
          <p:cNvPr id="62" name="TextBox 61">
            <a:extLst>
              <a:ext uri="{FF2B5EF4-FFF2-40B4-BE49-F238E27FC236}">
                <a16:creationId xmlns:a16="http://schemas.microsoft.com/office/drawing/2014/main" id="{158371BD-840F-0756-A91C-59F02712DADF}"/>
              </a:ext>
            </a:extLst>
          </p:cNvPr>
          <p:cNvSpPr txBox="1"/>
          <p:nvPr/>
        </p:nvSpPr>
        <p:spPr>
          <a:xfrm>
            <a:off x="3052667" y="5078267"/>
            <a:ext cx="990977" cy="307777"/>
          </a:xfrm>
          <a:prstGeom prst="rect">
            <a:avLst/>
          </a:prstGeom>
          <a:noFill/>
        </p:spPr>
        <p:txBody>
          <a:bodyPr wrap="none" rtlCol="0">
            <a:spAutoFit/>
          </a:bodyPr>
          <a:lstStyle/>
          <a:p>
            <a:pPr algn="r"/>
            <a:r>
              <a:rPr lang="ja-JP" sz="1400"/>
              <a:t>リスク有患者数</a:t>
            </a:r>
          </a:p>
        </p:txBody>
      </p:sp>
      <p:grpSp>
        <p:nvGrpSpPr>
          <p:cNvPr id="63" name="Group 62">
            <a:extLst>
              <a:ext uri="{FF2B5EF4-FFF2-40B4-BE49-F238E27FC236}">
                <a16:creationId xmlns:a16="http://schemas.microsoft.com/office/drawing/2014/main" id="{D37CB289-8165-22F2-6DB0-BF8F8CA467E0}"/>
              </a:ext>
            </a:extLst>
          </p:cNvPr>
          <p:cNvGrpSpPr/>
          <p:nvPr/>
        </p:nvGrpSpPr>
        <p:grpSpPr>
          <a:xfrm>
            <a:off x="3984406" y="5317832"/>
            <a:ext cx="5230297" cy="288147"/>
            <a:chOff x="1494646" y="4926349"/>
            <a:chExt cx="5230297" cy="288147"/>
          </a:xfrm>
        </p:grpSpPr>
        <p:sp>
          <p:nvSpPr>
            <p:cNvPr id="64" name="TextBox 63">
              <a:extLst>
                <a:ext uri="{FF2B5EF4-FFF2-40B4-BE49-F238E27FC236}">
                  <a16:creationId xmlns:a16="http://schemas.microsoft.com/office/drawing/2014/main" id="{1B9B7616-03A2-8988-496E-AD3AA00238D2}"/>
                </a:ext>
              </a:extLst>
            </p:cNvPr>
            <p:cNvSpPr txBox="1"/>
            <p:nvPr/>
          </p:nvSpPr>
          <p:spPr>
            <a:xfrm>
              <a:off x="6552854" y="492634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65" name="TextBox 64">
              <a:extLst>
                <a:ext uri="{FF2B5EF4-FFF2-40B4-BE49-F238E27FC236}">
                  <a16:creationId xmlns:a16="http://schemas.microsoft.com/office/drawing/2014/main" id="{CB5D2F0C-9A13-C09D-F8FD-2DCA3F15CF4B}"/>
                </a:ext>
              </a:extLst>
            </p:cNvPr>
            <p:cNvSpPr txBox="1"/>
            <p:nvPr/>
          </p:nvSpPr>
          <p:spPr>
            <a:xfrm>
              <a:off x="6242928" y="492634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66" name="TextBox 65">
              <a:extLst>
                <a:ext uri="{FF2B5EF4-FFF2-40B4-BE49-F238E27FC236}">
                  <a16:creationId xmlns:a16="http://schemas.microsoft.com/office/drawing/2014/main" id="{40DF9A0A-B507-6479-C67B-9B4F157B469A}"/>
                </a:ext>
              </a:extLst>
            </p:cNvPr>
            <p:cNvSpPr txBox="1"/>
            <p:nvPr/>
          </p:nvSpPr>
          <p:spPr>
            <a:xfrm>
              <a:off x="5933001" y="492634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67" name="TextBox 66">
              <a:extLst>
                <a:ext uri="{FF2B5EF4-FFF2-40B4-BE49-F238E27FC236}">
                  <a16:creationId xmlns:a16="http://schemas.microsoft.com/office/drawing/2014/main" id="{426EF873-69C2-CDBB-220E-4E446AA486EB}"/>
                </a:ext>
              </a:extLst>
            </p:cNvPr>
            <p:cNvSpPr txBox="1"/>
            <p:nvPr/>
          </p:nvSpPr>
          <p:spPr>
            <a:xfrm>
              <a:off x="5623074" y="492634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68" name="TextBox 67">
              <a:extLst>
                <a:ext uri="{FF2B5EF4-FFF2-40B4-BE49-F238E27FC236}">
                  <a16:creationId xmlns:a16="http://schemas.microsoft.com/office/drawing/2014/main" id="{C0B94510-DEF5-7D24-150D-2F7313A669F5}"/>
                </a:ext>
              </a:extLst>
            </p:cNvPr>
            <p:cNvSpPr txBox="1"/>
            <p:nvPr/>
          </p:nvSpPr>
          <p:spPr>
            <a:xfrm>
              <a:off x="5313147" y="492634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69" name="TextBox 68">
              <a:extLst>
                <a:ext uri="{FF2B5EF4-FFF2-40B4-BE49-F238E27FC236}">
                  <a16:creationId xmlns:a16="http://schemas.microsoft.com/office/drawing/2014/main" id="{1BD77A04-B21B-D91A-9EB3-2BE1FA2F8530}"/>
                </a:ext>
              </a:extLst>
            </p:cNvPr>
            <p:cNvSpPr txBox="1"/>
            <p:nvPr/>
          </p:nvSpPr>
          <p:spPr>
            <a:xfrm>
              <a:off x="5003222" y="492634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70" name="TextBox 69">
              <a:extLst>
                <a:ext uri="{FF2B5EF4-FFF2-40B4-BE49-F238E27FC236}">
                  <a16:creationId xmlns:a16="http://schemas.microsoft.com/office/drawing/2014/main" id="{ECFC895A-9742-A8AF-2CAA-10CAE7195BB2}"/>
                </a:ext>
              </a:extLst>
            </p:cNvPr>
            <p:cNvSpPr txBox="1"/>
            <p:nvPr/>
          </p:nvSpPr>
          <p:spPr>
            <a:xfrm>
              <a:off x="4693295" y="492634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a:t>
              </a:r>
            </a:p>
          </p:txBody>
        </p:sp>
        <p:sp>
          <p:nvSpPr>
            <p:cNvPr id="71" name="TextBox 70">
              <a:extLst>
                <a:ext uri="{FF2B5EF4-FFF2-40B4-BE49-F238E27FC236}">
                  <a16:creationId xmlns:a16="http://schemas.microsoft.com/office/drawing/2014/main" id="{1BAEBC2E-24ED-0F6F-2A95-B3CB69C5863D}"/>
                </a:ext>
              </a:extLst>
            </p:cNvPr>
            <p:cNvSpPr txBox="1"/>
            <p:nvPr/>
          </p:nvSpPr>
          <p:spPr>
            <a:xfrm>
              <a:off x="4383369" y="492634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6</a:t>
              </a:r>
            </a:p>
          </p:txBody>
        </p:sp>
        <p:sp>
          <p:nvSpPr>
            <p:cNvPr id="72" name="TextBox 71">
              <a:extLst>
                <a:ext uri="{FF2B5EF4-FFF2-40B4-BE49-F238E27FC236}">
                  <a16:creationId xmlns:a16="http://schemas.microsoft.com/office/drawing/2014/main" id="{6EAB7D68-315A-1532-CEE3-052F40D7796C}"/>
                </a:ext>
              </a:extLst>
            </p:cNvPr>
            <p:cNvSpPr txBox="1"/>
            <p:nvPr/>
          </p:nvSpPr>
          <p:spPr>
            <a:xfrm>
              <a:off x="4073443" y="4926349"/>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8</a:t>
              </a:r>
            </a:p>
          </p:txBody>
        </p:sp>
        <p:sp>
          <p:nvSpPr>
            <p:cNvPr id="73" name="TextBox 72">
              <a:extLst>
                <a:ext uri="{FF2B5EF4-FFF2-40B4-BE49-F238E27FC236}">
                  <a16:creationId xmlns:a16="http://schemas.microsoft.com/office/drawing/2014/main" id="{AC25A42C-F254-BE26-C121-BC9FEE0DAE9E}"/>
                </a:ext>
              </a:extLst>
            </p:cNvPr>
            <p:cNvSpPr txBox="1"/>
            <p:nvPr/>
          </p:nvSpPr>
          <p:spPr>
            <a:xfrm>
              <a:off x="3720491" y="4926349"/>
              <a:ext cx="25813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11</a:t>
              </a:r>
            </a:p>
          </p:txBody>
        </p:sp>
        <p:sp>
          <p:nvSpPr>
            <p:cNvPr id="74" name="TextBox 73">
              <a:extLst>
                <a:ext uri="{FF2B5EF4-FFF2-40B4-BE49-F238E27FC236}">
                  <a16:creationId xmlns:a16="http://schemas.microsoft.com/office/drawing/2014/main" id="{8A24F9DE-DAEF-AE46-A537-5C69E3B53269}"/>
                </a:ext>
              </a:extLst>
            </p:cNvPr>
            <p:cNvSpPr txBox="1"/>
            <p:nvPr/>
          </p:nvSpPr>
          <p:spPr>
            <a:xfrm>
              <a:off x="3403897" y="4926349"/>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36</a:t>
              </a:r>
            </a:p>
          </p:txBody>
        </p:sp>
        <p:sp>
          <p:nvSpPr>
            <p:cNvPr id="75" name="TextBox 74">
              <a:extLst>
                <a:ext uri="{FF2B5EF4-FFF2-40B4-BE49-F238E27FC236}">
                  <a16:creationId xmlns:a16="http://schemas.microsoft.com/office/drawing/2014/main" id="{7705B5C4-0B4A-192D-6798-C9C72AC97175}"/>
                </a:ext>
              </a:extLst>
            </p:cNvPr>
            <p:cNvSpPr txBox="1"/>
            <p:nvPr/>
          </p:nvSpPr>
          <p:spPr>
            <a:xfrm>
              <a:off x="3093971" y="4926349"/>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50</a:t>
              </a:r>
            </a:p>
          </p:txBody>
        </p:sp>
        <p:sp>
          <p:nvSpPr>
            <p:cNvPr id="76" name="TextBox 75">
              <a:extLst>
                <a:ext uri="{FF2B5EF4-FFF2-40B4-BE49-F238E27FC236}">
                  <a16:creationId xmlns:a16="http://schemas.microsoft.com/office/drawing/2014/main" id="{5B0B753E-C8F8-D437-A9C1-169E6244975C}"/>
                </a:ext>
              </a:extLst>
            </p:cNvPr>
            <p:cNvSpPr txBox="1"/>
            <p:nvPr/>
          </p:nvSpPr>
          <p:spPr>
            <a:xfrm>
              <a:off x="2784045" y="4926349"/>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73</a:t>
              </a:r>
            </a:p>
          </p:txBody>
        </p:sp>
        <p:sp>
          <p:nvSpPr>
            <p:cNvPr id="77" name="TextBox 76">
              <a:extLst>
                <a:ext uri="{FF2B5EF4-FFF2-40B4-BE49-F238E27FC236}">
                  <a16:creationId xmlns:a16="http://schemas.microsoft.com/office/drawing/2014/main" id="{EB3623A2-530F-3D05-F0C4-17FB45B0C605}"/>
                </a:ext>
              </a:extLst>
            </p:cNvPr>
            <p:cNvSpPr txBox="1"/>
            <p:nvPr/>
          </p:nvSpPr>
          <p:spPr>
            <a:xfrm>
              <a:off x="2474118" y="4926349"/>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99</a:t>
              </a:r>
            </a:p>
          </p:txBody>
        </p:sp>
        <p:sp>
          <p:nvSpPr>
            <p:cNvPr id="78" name="TextBox 77">
              <a:extLst>
                <a:ext uri="{FF2B5EF4-FFF2-40B4-BE49-F238E27FC236}">
                  <a16:creationId xmlns:a16="http://schemas.microsoft.com/office/drawing/2014/main" id="{820C6B71-34EC-6C50-638A-80412151095B}"/>
                </a:ext>
              </a:extLst>
            </p:cNvPr>
            <p:cNvSpPr txBox="1"/>
            <p:nvPr/>
          </p:nvSpPr>
          <p:spPr>
            <a:xfrm>
              <a:off x="2114499" y="4926349"/>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127</a:t>
              </a:r>
            </a:p>
          </p:txBody>
        </p:sp>
        <p:sp>
          <p:nvSpPr>
            <p:cNvPr id="79" name="TextBox 78">
              <a:extLst>
                <a:ext uri="{FF2B5EF4-FFF2-40B4-BE49-F238E27FC236}">
                  <a16:creationId xmlns:a16="http://schemas.microsoft.com/office/drawing/2014/main" id="{4BE6EFE9-74FF-25EA-F990-B291B1DD5408}"/>
                </a:ext>
              </a:extLst>
            </p:cNvPr>
            <p:cNvSpPr txBox="1"/>
            <p:nvPr/>
          </p:nvSpPr>
          <p:spPr>
            <a:xfrm>
              <a:off x="1804572" y="4926349"/>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161</a:t>
              </a:r>
            </a:p>
          </p:txBody>
        </p:sp>
        <p:sp>
          <p:nvSpPr>
            <p:cNvPr id="80" name="TextBox 79">
              <a:extLst>
                <a:ext uri="{FF2B5EF4-FFF2-40B4-BE49-F238E27FC236}">
                  <a16:creationId xmlns:a16="http://schemas.microsoft.com/office/drawing/2014/main" id="{494D0566-8C3C-1FF5-2923-35B5330E6A61}"/>
                </a:ext>
              </a:extLst>
            </p:cNvPr>
            <p:cNvSpPr txBox="1"/>
            <p:nvPr/>
          </p:nvSpPr>
          <p:spPr>
            <a:xfrm>
              <a:off x="1494646" y="4926349"/>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206</a:t>
              </a:r>
            </a:p>
          </p:txBody>
        </p:sp>
      </p:grpSp>
      <p:grpSp>
        <p:nvGrpSpPr>
          <p:cNvPr id="81" name="Group 80">
            <a:extLst>
              <a:ext uri="{FF2B5EF4-FFF2-40B4-BE49-F238E27FC236}">
                <a16:creationId xmlns:a16="http://schemas.microsoft.com/office/drawing/2014/main" id="{567BE3C5-702C-90BC-24DC-CD67694D5FC1}"/>
              </a:ext>
            </a:extLst>
          </p:cNvPr>
          <p:cNvGrpSpPr/>
          <p:nvPr/>
        </p:nvGrpSpPr>
        <p:grpSpPr>
          <a:xfrm>
            <a:off x="3984406" y="5673848"/>
            <a:ext cx="5230298" cy="288147"/>
            <a:chOff x="3851461" y="5580888"/>
            <a:chExt cx="4870402" cy="288147"/>
          </a:xfrm>
        </p:grpSpPr>
        <p:sp>
          <p:nvSpPr>
            <p:cNvPr id="82" name="TextBox 81">
              <a:extLst>
                <a:ext uri="{FF2B5EF4-FFF2-40B4-BE49-F238E27FC236}">
                  <a16:creationId xmlns:a16="http://schemas.microsoft.com/office/drawing/2014/main" id="{EEDAA42F-E8B7-CD6D-836F-8FF629EB306F}"/>
                </a:ext>
              </a:extLst>
            </p:cNvPr>
            <p:cNvSpPr txBox="1"/>
            <p:nvPr/>
          </p:nvSpPr>
          <p:spPr>
            <a:xfrm>
              <a:off x="8561615" y="5580888"/>
              <a:ext cx="160248"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83" name="TextBox 82">
              <a:extLst>
                <a:ext uri="{FF2B5EF4-FFF2-40B4-BE49-F238E27FC236}">
                  <a16:creationId xmlns:a16="http://schemas.microsoft.com/office/drawing/2014/main" id="{ABE5D9F8-2548-C6B6-21D5-FC4205B6B4C5}"/>
                </a:ext>
              </a:extLst>
            </p:cNvPr>
            <p:cNvSpPr txBox="1"/>
            <p:nvPr/>
          </p:nvSpPr>
          <p:spPr>
            <a:xfrm>
              <a:off x="8273014" y="5580888"/>
              <a:ext cx="160248"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a:t>
              </a:r>
            </a:p>
          </p:txBody>
        </p:sp>
        <p:sp>
          <p:nvSpPr>
            <p:cNvPr id="84" name="TextBox 83">
              <a:extLst>
                <a:ext uri="{FF2B5EF4-FFF2-40B4-BE49-F238E27FC236}">
                  <a16:creationId xmlns:a16="http://schemas.microsoft.com/office/drawing/2014/main" id="{7EFA311F-BC2C-8AB4-B7BB-81FF408E2DA2}"/>
                </a:ext>
              </a:extLst>
            </p:cNvPr>
            <p:cNvSpPr txBox="1"/>
            <p:nvPr/>
          </p:nvSpPr>
          <p:spPr>
            <a:xfrm>
              <a:off x="7984414" y="5580888"/>
              <a:ext cx="160248"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a:t>
              </a:r>
            </a:p>
          </p:txBody>
        </p:sp>
        <p:sp>
          <p:nvSpPr>
            <p:cNvPr id="85" name="TextBox 84">
              <a:extLst>
                <a:ext uri="{FF2B5EF4-FFF2-40B4-BE49-F238E27FC236}">
                  <a16:creationId xmlns:a16="http://schemas.microsoft.com/office/drawing/2014/main" id="{152B999C-15C8-C146-AF6C-19A694C0C562}"/>
                </a:ext>
              </a:extLst>
            </p:cNvPr>
            <p:cNvSpPr txBox="1"/>
            <p:nvPr/>
          </p:nvSpPr>
          <p:spPr>
            <a:xfrm>
              <a:off x="7695813" y="5580888"/>
              <a:ext cx="160248"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a:t>
              </a:r>
            </a:p>
          </p:txBody>
        </p:sp>
        <p:sp>
          <p:nvSpPr>
            <p:cNvPr id="86" name="TextBox 85">
              <a:extLst>
                <a:ext uri="{FF2B5EF4-FFF2-40B4-BE49-F238E27FC236}">
                  <a16:creationId xmlns:a16="http://schemas.microsoft.com/office/drawing/2014/main" id="{A668352A-6681-B107-0803-82E8EE02D635}"/>
                </a:ext>
              </a:extLst>
            </p:cNvPr>
            <p:cNvSpPr txBox="1"/>
            <p:nvPr/>
          </p:nvSpPr>
          <p:spPr>
            <a:xfrm>
              <a:off x="7407212" y="5580888"/>
              <a:ext cx="160248"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a:t>
              </a:r>
            </a:p>
          </p:txBody>
        </p:sp>
        <p:sp>
          <p:nvSpPr>
            <p:cNvPr id="87" name="TextBox 86">
              <a:extLst>
                <a:ext uri="{FF2B5EF4-FFF2-40B4-BE49-F238E27FC236}">
                  <a16:creationId xmlns:a16="http://schemas.microsoft.com/office/drawing/2014/main" id="{E9A1CAA3-5638-CDF8-32FD-8C845FD33C4C}"/>
                </a:ext>
              </a:extLst>
            </p:cNvPr>
            <p:cNvSpPr txBox="1"/>
            <p:nvPr/>
          </p:nvSpPr>
          <p:spPr>
            <a:xfrm>
              <a:off x="7118612" y="5580888"/>
              <a:ext cx="160248"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a:t>
              </a:r>
            </a:p>
          </p:txBody>
        </p:sp>
        <p:sp>
          <p:nvSpPr>
            <p:cNvPr id="88" name="TextBox 87">
              <a:extLst>
                <a:ext uri="{FF2B5EF4-FFF2-40B4-BE49-F238E27FC236}">
                  <a16:creationId xmlns:a16="http://schemas.microsoft.com/office/drawing/2014/main" id="{5A37CD0B-DE80-F2F2-F85D-771D076E6CAF}"/>
                </a:ext>
              </a:extLst>
            </p:cNvPr>
            <p:cNvSpPr txBox="1"/>
            <p:nvPr/>
          </p:nvSpPr>
          <p:spPr>
            <a:xfrm>
              <a:off x="6830012" y="5580888"/>
              <a:ext cx="160248"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a:t>
              </a:r>
            </a:p>
          </p:txBody>
        </p:sp>
        <p:sp>
          <p:nvSpPr>
            <p:cNvPr id="89" name="TextBox 88">
              <a:extLst>
                <a:ext uri="{FF2B5EF4-FFF2-40B4-BE49-F238E27FC236}">
                  <a16:creationId xmlns:a16="http://schemas.microsoft.com/office/drawing/2014/main" id="{01AB9628-C8BB-52AA-9E22-9E367C88E58C}"/>
                </a:ext>
              </a:extLst>
            </p:cNvPr>
            <p:cNvSpPr txBox="1"/>
            <p:nvPr/>
          </p:nvSpPr>
          <p:spPr>
            <a:xfrm>
              <a:off x="6541411" y="5580888"/>
              <a:ext cx="160248"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a:t>
              </a:r>
            </a:p>
          </p:txBody>
        </p:sp>
        <p:sp>
          <p:nvSpPr>
            <p:cNvPr id="90" name="TextBox 89">
              <a:extLst>
                <a:ext uri="{FF2B5EF4-FFF2-40B4-BE49-F238E27FC236}">
                  <a16:creationId xmlns:a16="http://schemas.microsoft.com/office/drawing/2014/main" id="{7E7A757B-0AA0-4077-A9E8-0FB9165FCC3F}"/>
                </a:ext>
              </a:extLst>
            </p:cNvPr>
            <p:cNvSpPr txBox="1"/>
            <p:nvPr/>
          </p:nvSpPr>
          <p:spPr>
            <a:xfrm>
              <a:off x="6252811" y="5580888"/>
              <a:ext cx="160248"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a:t>
              </a:r>
            </a:p>
          </p:txBody>
        </p:sp>
        <p:sp>
          <p:nvSpPr>
            <p:cNvPr id="91" name="TextBox 90">
              <a:extLst>
                <a:ext uri="{FF2B5EF4-FFF2-40B4-BE49-F238E27FC236}">
                  <a16:creationId xmlns:a16="http://schemas.microsoft.com/office/drawing/2014/main" id="{6475E329-8207-69A4-371B-4E35181195E1}"/>
                </a:ext>
              </a:extLst>
            </p:cNvPr>
            <p:cNvSpPr txBox="1"/>
            <p:nvPr/>
          </p:nvSpPr>
          <p:spPr>
            <a:xfrm>
              <a:off x="5964210" y="5580888"/>
              <a:ext cx="160248"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4</a:t>
              </a:r>
            </a:p>
          </p:txBody>
        </p:sp>
        <p:sp>
          <p:nvSpPr>
            <p:cNvPr id="92" name="TextBox 91">
              <a:extLst>
                <a:ext uri="{FF2B5EF4-FFF2-40B4-BE49-F238E27FC236}">
                  <a16:creationId xmlns:a16="http://schemas.microsoft.com/office/drawing/2014/main" id="{82F2E44E-BB4F-31D3-D2C7-91A10CCA3F25}"/>
                </a:ext>
              </a:extLst>
            </p:cNvPr>
            <p:cNvSpPr txBox="1"/>
            <p:nvPr/>
          </p:nvSpPr>
          <p:spPr>
            <a:xfrm>
              <a:off x="5629337" y="5580888"/>
              <a:ext cx="25279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23</a:t>
              </a:r>
            </a:p>
          </p:txBody>
        </p:sp>
        <p:sp>
          <p:nvSpPr>
            <p:cNvPr id="93" name="TextBox 92">
              <a:extLst>
                <a:ext uri="{FF2B5EF4-FFF2-40B4-BE49-F238E27FC236}">
                  <a16:creationId xmlns:a16="http://schemas.microsoft.com/office/drawing/2014/main" id="{7347108E-CB24-0C7F-A8F1-3B9133281100}"/>
                </a:ext>
              </a:extLst>
            </p:cNvPr>
            <p:cNvSpPr txBox="1"/>
            <p:nvPr/>
          </p:nvSpPr>
          <p:spPr>
            <a:xfrm>
              <a:off x="5340737" y="5580888"/>
              <a:ext cx="25279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36</a:t>
              </a:r>
            </a:p>
          </p:txBody>
        </p:sp>
        <p:sp>
          <p:nvSpPr>
            <p:cNvPr id="94" name="TextBox 93">
              <a:extLst>
                <a:ext uri="{FF2B5EF4-FFF2-40B4-BE49-F238E27FC236}">
                  <a16:creationId xmlns:a16="http://schemas.microsoft.com/office/drawing/2014/main" id="{D6FC1B95-7F12-8459-28D9-7AE7D3B67798}"/>
                </a:ext>
              </a:extLst>
            </p:cNvPr>
            <p:cNvSpPr txBox="1"/>
            <p:nvPr/>
          </p:nvSpPr>
          <p:spPr>
            <a:xfrm>
              <a:off x="5052137" y="5580888"/>
              <a:ext cx="25279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51</a:t>
              </a:r>
            </a:p>
          </p:txBody>
        </p:sp>
        <p:sp>
          <p:nvSpPr>
            <p:cNvPr id="95" name="TextBox 94">
              <a:extLst>
                <a:ext uri="{FF2B5EF4-FFF2-40B4-BE49-F238E27FC236}">
                  <a16:creationId xmlns:a16="http://schemas.microsoft.com/office/drawing/2014/main" id="{871BDFCC-2E61-228D-2E4D-F89B20C09F28}"/>
                </a:ext>
              </a:extLst>
            </p:cNvPr>
            <p:cNvSpPr txBox="1"/>
            <p:nvPr/>
          </p:nvSpPr>
          <p:spPr>
            <a:xfrm>
              <a:off x="4763536" y="5580888"/>
              <a:ext cx="25279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77</a:t>
              </a:r>
            </a:p>
          </p:txBody>
        </p:sp>
        <p:sp>
          <p:nvSpPr>
            <p:cNvPr id="96" name="TextBox 95">
              <a:extLst>
                <a:ext uri="{FF2B5EF4-FFF2-40B4-BE49-F238E27FC236}">
                  <a16:creationId xmlns:a16="http://schemas.microsoft.com/office/drawing/2014/main" id="{08DA1F21-7B0E-8778-643E-8E1E860E5072}"/>
                </a:ext>
              </a:extLst>
            </p:cNvPr>
            <p:cNvSpPr txBox="1"/>
            <p:nvPr/>
          </p:nvSpPr>
          <p:spPr>
            <a:xfrm>
              <a:off x="4428662" y="5580888"/>
              <a:ext cx="345343"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103</a:t>
              </a:r>
            </a:p>
          </p:txBody>
        </p:sp>
        <p:sp>
          <p:nvSpPr>
            <p:cNvPr id="97" name="TextBox 96">
              <a:extLst>
                <a:ext uri="{FF2B5EF4-FFF2-40B4-BE49-F238E27FC236}">
                  <a16:creationId xmlns:a16="http://schemas.microsoft.com/office/drawing/2014/main" id="{5CDD88C8-9226-6F94-7887-77C2A23C833E}"/>
                </a:ext>
              </a:extLst>
            </p:cNvPr>
            <p:cNvSpPr txBox="1"/>
            <p:nvPr/>
          </p:nvSpPr>
          <p:spPr>
            <a:xfrm>
              <a:off x="4140061" y="5580888"/>
              <a:ext cx="345343"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125</a:t>
              </a:r>
            </a:p>
          </p:txBody>
        </p:sp>
        <p:sp>
          <p:nvSpPr>
            <p:cNvPr id="98" name="TextBox 97">
              <a:extLst>
                <a:ext uri="{FF2B5EF4-FFF2-40B4-BE49-F238E27FC236}">
                  <a16:creationId xmlns:a16="http://schemas.microsoft.com/office/drawing/2014/main" id="{2995D4E3-F3CB-229D-04E5-57C5C33109EF}"/>
                </a:ext>
              </a:extLst>
            </p:cNvPr>
            <p:cNvSpPr txBox="1"/>
            <p:nvPr/>
          </p:nvSpPr>
          <p:spPr>
            <a:xfrm>
              <a:off x="3851461" y="5580888"/>
              <a:ext cx="345343"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187</a:t>
              </a:r>
            </a:p>
          </p:txBody>
        </p:sp>
      </p:grpSp>
      <p:sp>
        <p:nvSpPr>
          <p:cNvPr id="99" name="TextBox 98">
            <a:extLst>
              <a:ext uri="{FF2B5EF4-FFF2-40B4-BE49-F238E27FC236}">
                <a16:creationId xmlns:a16="http://schemas.microsoft.com/office/drawing/2014/main" id="{6355255B-EC5C-3403-E157-D1049E2CC968}"/>
              </a:ext>
            </a:extLst>
          </p:cNvPr>
          <p:cNvSpPr txBox="1"/>
          <p:nvPr/>
        </p:nvSpPr>
        <p:spPr>
          <a:xfrm>
            <a:off x="3560617" y="5308017"/>
            <a:ext cx="423513" cy="307777"/>
          </a:xfrm>
          <a:prstGeom prst="rect">
            <a:avLst/>
          </a:prstGeom>
          <a:noFill/>
        </p:spPr>
        <p:txBody>
          <a:bodyPr wrap="none" rtlCol="0">
            <a:spAutoFit/>
          </a:bodyPr>
          <a:lstStyle/>
          <a:p>
            <a:pPr algn="r"/>
            <a:r>
              <a:rPr lang="ja-JP" sz="1400">
                <a:solidFill>
                  <a:schemeClr val="accent2"/>
                </a:solidFill>
              </a:rPr>
              <a:t>CT</a:t>
            </a:r>
          </a:p>
        </p:txBody>
      </p:sp>
      <p:grpSp>
        <p:nvGrpSpPr>
          <p:cNvPr id="100" name="Group 99">
            <a:extLst>
              <a:ext uri="{FF2B5EF4-FFF2-40B4-BE49-F238E27FC236}">
                <a16:creationId xmlns:a16="http://schemas.microsoft.com/office/drawing/2014/main" id="{B8474BA6-4008-7520-E5BF-4E4CA5D76E96}"/>
              </a:ext>
            </a:extLst>
          </p:cNvPr>
          <p:cNvGrpSpPr/>
          <p:nvPr/>
        </p:nvGrpSpPr>
        <p:grpSpPr>
          <a:xfrm>
            <a:off x="5736070" y="1897869"/>
            <a:ext cx="2723356" cy="982504"/>
            <a:chOff x="7347892" y="2540000"/>
            <a:chExt cx="2723356" cy="982504"/>
          </a:xfrm>
        </p:grpSpPr>
        <p:sp>
          <p:nvSpPr>
            <p:cNvPr id="101" name="TextBox 100">
              <a:extLst>
                <a:ext uri="{FF2B5EF4-FFF2-40B4-BE49-F238E27FC236}">
                  <a16:creationId xmlns:a16="http://schemas.microsoft.com/office/drawing/2014/main" id="{49176342-9CB0-93B9-D00C-5632D2331669}"/>
                </a:ext>
              </a:extLst>
            </p:cNvPr>
            <p:cNvSpPr txBox="1"/>
            <p:nvPr/>
          </p:nvSpPr>
          <p:spPr>
            <a:xfrm>
              <a:off x="8390980" y="2540000"/>
              <a:ext cx="1680268" cy="307777"/>
            </a:xfrm>
            <a:prstGeom prst="rect">
              <a:avLst/>
            </a:prstGeom>
            <a:noFill/>
          </p:spPr>
          <p:txBody>
            <a:bodyPr wrap="none" rtlCol="0">
              <a:spAutoFit/>
            </a:bodyPr>
            <a:lstStyle/>
            <a:p>
              <a:r>
                <a:rPr lang="ja-JP" sz="1400" b="1"/>
                <a:t>mOS, mo (95%CI)</a:t>
              </a:r>
            </a:p>
          </p:txBody>
        </p:sp>
        <p:grpSp>
          <p:nvGrpSpPr>
            <p:cNvPr id="102" name="Group 101">
              <a:extLst>
                <a:ext uri="{FF2B5EF4-FFF2-40B4-BE49-F238E27FC236}">
                  <a16:creationId xmlns:a16="http://schemas.microsoft.com/office/drawing/2014/main" id="{3A11923E-CF8E-892F-BF8C-E53D052BA054}"/>
                </a:ext>
              </a:extLst>
            </p:cNvPr>
            <p:cNvGrpSpPr/>
            <p:nvPr/>
          </p:nvGrpSpPr>
          <p:grpSpPr>
            <a:xfrm>
              <a:off x="7347892" y="2783840"/>
              <a:ext cx="2479230" cy="738664"/>
              <a:chOff x="7347892" y="2783840"/>
              <a:chExt cx="2479230" cy="738664"/>
            </a:xfrm>
          </p:grpSpPr>
          <p:sp>
            <p:nvSpPr>
              <p:cNvPr id="103" name="TextBox 102">
                <a:extLst>
                  <a:ext uri="{FF2B5EF4-FFF2-40B4-BE49-F238E27FC236}">
                    <a16:creationId xmlns:a16="http://schemas.microsoft.com/office/drawing/2014/main" id="{D87C491C-F5B2-EC51-4E08-DB9E2FD57C1B}"/>
                  </a:ext>
                </a:extLst>
              </p:cNvPr>
              <p:cNvSpPr txBox="1"/>
              <p:nvPr/>
            </p:nvSpPr>
            <p:spPr>
              <a:xfrm>
                <a:off x="7347892" y="2783840"/>
                <a:ext cx="1075937" cy="738664"/>
              </a:xfrm>
              <a:prstGeom prst="rect">
                <a:avLst/>
              </a:prstGeom>
              <a:noFill/>
            </p:spPr>
            <p:txBody>
              <a:bodyPr wrap="none" rtlCol="0">
                <a:spAutoFit/>
              </a:bodyPr>
              <a:lstStyle/>
              <a:p>
                <a:pPr algn="r"/>
                <a:r>
                  <a:rPr lang="ja-JP" sz="1400"/>
                  <a:t>全患者</a:t>
                </a:r>
              </a:p>
              <a:p>
                <a:pPr algn="r"/>
                <a:r>
                  <a:rPr lang="ja-JP" sz="1400"/>
                  <a:t>CT</a:t>
                </a:r>
              </a:p>
              <a:p>
                <a:pPr algn="r"/>
                <a:r>
                  <a:rPr lang="ja-JP" sz="1400"/>
                  <a:t>PTR + CT</a:t>
                </a:r>
              </a:p>
            </p:txBody>
          </p:sp>
          <p:sp>
            <p:nvSpPr>
              <p:cNvPr id="104" name="TextBox 103">
                <a:extLst>
                  <a:ext uri="{FF2B5EF4-FFF2-40B4-BE49-F238E27FC236}">
                    <a16:creationId xmlns:a16="http://schemas.microsoft.com/office/drawing/2014/main" id="{B9F0F7AF-2DFC-7E3F-C83A-E9F0EE8D1B29}"/>
                  </a:ext>
                </a:extLst>
              </p:cNvPr>
              <p:cNvSpPr txBox="1"/>
              <p:nvPr/>
            </p:nvSpPr>
            <p:spPr>
              <a:xfrm>
                <a:off x="8331200" y="2783840"/>
                <a:ext cx="1495922" cy="738664"/>
              </a:xfrm>
              <a:prstGeom prst="rect">
                <a:avLst/>
              </a:prstGeom>
              <a:noFill/>
            </p:spPr>
            <p:txBody>
              <a:bodyPr wrap="none" rtlCol="0">
                <a:spAutoFit/>
              </a:bodyPr>
              <a:lstStyle/>
              <a:p>
                <a:r>
                  <a:rPr lang="ja-JP" sz="1400"/>
                  <a:t>17.8 (15.6, 19.6)</a:t>
                </a:r>
              </a:p>
              <a:p>
                <a:r>
                  <a:rPr lang="ja-JP" sz="1400"/>
                  <a:t>18.6 (16.2, 22.3)</a:t>
                </a:r>
              </a:p>
              <a:p>
                <a:r>
                  <a:rPr lang="ja-JP" sz="1400"/>
                  <a:t>16.7 (13.2, 19.2)</a:t>
                </a:r>
              </a:p>
            </p:txBody>
          </p:sp>
        </p:grpSp>
      </p:grpSp>
      <p:grpSp>
        <p:nvGrpSpPr>
          <p:cNvPr id="105" name="Group 104">
            <a:extLst>
              <a:ext uri="{FF2B5EF4-FFF2-40B4-BE49-F238E27FC236}">
                <a16:creationId xmlns:a16="http://schemas.microsoft.com/office/drawing/2014/main" id="{F2DDA279-4115-8628-389A-CB377C2A3DEA}"/>
              </a:ext>
            </a:extLst>
          </p:cNvPr>
          <p:cNvGrpSpPr/>
          <p:nvPr/>
        </p:nvGrpSpPr>
        <p:grpSpPr>
          <a:xfrm>
            <a:off x="5488419" y="2514763"/>
            <a:ext cx="288472" cy="192739"/>
            <a:chOff x="4040267" y="2819799"/>
            <a:chExt cx="288472" cy="192739"/>
          </a:xfrm>
        </p:grpSpPr>
        <p:cxnSp>
          <p:nvCxnSpPr>
            <p:cNvPr id="106" name="Straight Connector 105">
              <a:extLst>
                <a:ext uri="{FF2B5EF4-FFF2-40B4-BE49-F238E27FC236}">
                  <a16:creationId xmlns:a16="http://schemas.microsoft.com/office/drawing/2014/main" id="{887E92B4-ADB6-75BA-977F-77B18D087BFD}"/>
                </a:ext>
              </a:extLst>
            </p:cNvPr>
            <p:cNvCxnSpPr>
              <a:cxnSpLocks/>
            </p:cNvCxnSpPr>
            <p:nvPr/>
          </p:nvCxnSpPr>
          <p:spPr>
            <a:xfrm>
              <a:off x="4040267" y="2819799"/>
              <a:ext cx="27214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A736147-7DEB-77AF-8ABF-681AAD71488B}"/>
                </a:ext>
              </a:extLst>
            </p:cNvPr>
            <p:cNvCxnSpPr>
              <a:cxnSpLocks/>
            </p:cNvCxnSpPr>
            <p:nvPr/>
          </p:nvCxnSpPr>
          <p:spPr>
            <a:xfrm>
              <a:off x="4056596" y="3012538"/>
              <a:ext cx="27214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10" name="TextBox 109">
            <a:extLst>
              <a:ext uri="{FF2B5EF4-FFF2-40B4-BE49-F238E27FC236}">
                <a16:creationId xmlns:a16="http://schemas.microsoft.com/office/drawing/2014/main" id="{A4F1E29C-FEE3-338D-30A1-7B8AE4946F87}"/>
              </a:ext>
            </a:extLst>
          </p:cNvPr>
          <p:cNvSpPr txBox="1"/>
          <p:nvPr/>
        </p:nvSpPr>
        <p:spPr>
          <a:xfrm>
            <a:off x="4055324" y="4246418"/>
            <a:ext cx="1164101" cy="307777"/>
          </a:xfrm>
          <a:prstGeom prst="rect">
            <a:avLst/>
          </a:prstGeom>
          <a:noFill/>
        </p:spPr>
        <p:txBody>
          <a:bodyPr wrap="none" rtlCol="0">
            <a:spAutoFit/>
          </a:bodyPr>
          <a:lstStyle/>
          <a:p>
            <a:r>
              <a:rPr lang="ja-JP" sz="1400"/>
              <a:t>p値 = ns</a:t>
            </a:r>
          </a:p>
        </p:txBody>
      </p:sp>
      <p:grpSp>
        <p:nvGrpSpPr>
          <p:cNvPr id="111" name="Group 110">
            <a:extLst>
              <a:ext uri="{FF2B5EF4-FFF2-40B4-BE49-F238E27FC236}">
                <a16:creationId xmlns:a16="http://schemas.microsoft.com/office/drawing/2014/main" id="{6F24D97D-A507-35DC-971E-4BFA700930D0}"/>
              </a:ext>
            </a:extLst>
          </p:cNvPr>
          <p:cNvGrpSpPr/>
          <p:nvPr/>
        </p:nvGrpSpPr>
        <p:grpSpPr>
          <a:xfrm>
            <a:off x="4177416" y="2111951"/>
            <a:ext cx="4359853" cy="2252231"/>
            <a:chOff x="3343275" y="2028824"/>
            <a:chExt cx="5510212" cy="2807779"/>
          </a:xfrm>
        </p:grpSpPr>
        <p:sp>
          <p:nvSpPr>
            <p:cNvPr id="112" name="Freeform: Shape 133">
              <a:extLst>
                <a:ext uri="{FF2B5EF4-FFF2-40B4-BE49-F238E27FC236}">
                  <a16:creationId xmlns:a16="http://schemas.microsoft.com/office/drawing/2014/main" id="{F96CDEF1-1E1E-FAD1-EED1-C535A41D431E}"/>
                </a:ext>
              </a:extLst>
            </p:cNvPr>
            <p:cNvSpPr/>
            <p:nvPr/>
          </p:nvSpPr>
          <p:spPr>
            <a:xfrm>
              <a:off x="3343275" y="2028824"/>
              <a:ext cx="5497391" cy="2768317"/>
            </a:xfrm>
            <a:custGeom>
              <a:avLst/>
              <a:gdLst>
                <a:gd name="connsiteX0" fmla="*/ 5497392 w 5497391"/>
                <a:gd name="connsiteY0" fmla="*/ 2768317 h 2768317"/>
                <a:gd name="connsiteX1" fmla="*/ 3645903 w 5497391"/>
                <a:gd name="connsiteY1" fmla="*/ 2768317 h 2768317"/>
                <a:gd name="connsiteX2" fmla="*/ 3645903 w 5497391"/>
                <a:gd name="connsiteY2" fmla="*/ 2732637 h 2768317"/>
                <a:gd name="connsiteX3" fmla="*/ 3585248 w 5497391"/>
                <a:gd name="connsiteY3" fmla="*/ 2732637 h 2768317"/>
                <a:gd name="connsiteX4" fmla="*/ 3585248 w 5497391"/>
                <a:gd name="connsiteY4" fmla="*/ 2679126 h 2768317"/>
                <a:gd name="connsiteX5" fmla="*/ 3224946 w 5497391"/>
                <a:gd name="connsiteY5" fmla="*/ 2679126 h 2768317"/>
                <a:gd name="connsiteX6" fmla="*/ 3224946 w 5497391"/>
                <a:gd name="connsiteY6" fmla="*/ 2647026 h 2768317"/>
                <a:gd name="connsiteX7" fmla="*/ 3174997 w 5497391"/>
                <a:gd name="connsiteY7" fmla="*/ 2647026 h 2768317"/>
                <a:gd name="connsiteX8" fmla="*/ 3174997 w 5497391"/>
                <a:gd name="connsiteY8" fmla="*/ 2604211 h 2768317"/>
                <a:gd name="connsiteX9" fmla="*/ 2754049 w 5497391"/>
                <a:gd name="connsiteY9" fmla="*/ 2604211 h 2768317"/>
                <a:gd name="connsiteX10" fmla="*/ 2754049 w 5497391"/>
                <a:gd name="connsiteY10" fmla="*/ 2500760 h 2768317"/>
                <a:gd name="connsiteX11" fmla="*/ 2647026 w 5497391"/>
                <a:gd name="connsiteY11" fmla="*/ 2500760 h 2768317"/>
                <a:gd name="connsiteX12" fmla="*/ 2647026 w 5497391"/>
                <a:gd name="connsiteY12" fmla="*/ 2475786 h 2768317"/>
                <a:gd name="connsiteX13" fmla="*/ 2550700 w 5497391"/>
                <a:gd name="connsiteY13" fmla="*/ 2475786 h 2768317"/>
                <a:gd name="connsiteX14" fmla="*/ 2550700 w 5497391"/>
                <a:gd name="connsiteY14" fmla="*/ 2440115 h 2768317"/>
                <a:gd name="connsiteX15" fmla="*/ 2518591 w 5497391"/>
                <a:gd name="connsiteY15" fmla="*/ 2440115 h 2768317"/>
                <a:gd name="connsiteX16" fmla="*/ 2518591 w 5497391"/>
                <a:gd name="connsiteY16" fmla="*/ 2393737 h 2768317"/>
                <a:gd name="connsiteX17" fmla="*/ 2386603 w 5497391"/>
                <a:gd name="connsiteY17" fmla="*/ 2393737 h 2768317"/>
                <a:gd name="connsiteX18" fmla="*/ 2386603 w 5497391"/>
                <a:gd name="connsiteY18" fmla="*/ 2347360 h 2768317"/>
                <a:gd name="connsiteX19" fmla="*/ 2272446 w 5497391"/>
                <a:gd name="connsiteY19" fmla="*/ 2347360 h 2768317"/>
                <a:gd name="connsiteX20" fmla="*/ 2272446 w 5497391"/>
                <a:gd name="connsiteY20" fmla="*/ 2304555 h 2768317"/>
                <a:gd name="connsiteX21" fmla="*/ 2211800 w 5497391"/>
                <a:gd name="connsiteY21" fmla="*/ 2304555 h 2768317"/>
                <a:gd name="connsiteX22" fmla="*/ 2211800 w 5497391"/>
                <a:gd name="connsiteY22" fmla="*/ 2290277 h 2768317"/>
                <a:gd name="connsiteX23" fmla="*/ 2083375 w 5497391"/>
                <a:gd name="connsiteY23" fmla="*/ 2290277 h 2768317"/>
                <a:gd name="connsiteX24" fmla="*/ 2083375 w 5497391"/>
                <a:gd name="connsiteY24" fmla="*/ 2218935 h 2768317"/>
                <a:gd name="connsiteX25" fmla="*/ 2040560 w 5497391"/>
                <a:gd name="connsiteY25" fmla="*/ 2218935 h 2768317"/>
                <a:gd name="connsiteX26" fmla="*/ 2040560 w 5497391"/>
                <a:gd name="connsiteY26" fmla="*/ 2193960 h 2768317"/>
                <a:gd name="connsiteX27" fmla="*/ 1983486 w 5497391"/>
                <a:gd name="connsiteY27" fmla="*/ 2193960 h 2768317"/>
                <a:gd name="connsiteX28" fmla="*/ 1983486 w 5497391"/>
                <a:gd name="connsiteY28" fmla="*/ 2147583 h 2768317"/>
                <a:gd name="connsiteX29" fmla="*/ 1872891 w 5497391"/>
                <a:gd name="connsiteY29" fmla="*/ 2147583 h 2768317"/>
                <a:gd name="connsiteX30" fmla="*/ 1872891 w 5497391"/>
                <a:gd name="connsiteY30" fmla="*/ 2094071 h 2768317"/>
                <a:gd name="connsiteX31" fmla="*/ 1855061 w 5497391"/>
                <a:gd name="connsiteY31" fmla="*/ 2094071 h 2768317"/>
                <a:gd name="connsiteX32" fmla="*/ 1855061 w 5497391"/>
                <a:gd name="connsiteY32" fmla="*/ 2029863 h 2768317"/>
                <a:gd name="connsiteX33" fmla="*/ 1833648 w 5497391"/>
                <a:gd name="connsiteY33" fmla="*/ 2029863 h 2768317"/>
                <a:gd name="connsiteX34" fmla="*/ 1833648 w 5497391"/>
                <a:gd name="connsiteY34" fmla="*/ 1987048 h 2768317"/>
                <a:gd name="connsiteX35" fmla="*/ 1776574 w 5497391"/>
                <a:gd name="connsiteY35" fmla="*/ 1987048 h 2768317"/>
                <a:gd name="connsiteX36" fmla="*/ 1776574 w 5497391"/>
                <a:gd name="connsiteY36" fmla="*/ 1940671 h 2768317"/>
                <a:gd name="connsiteX37" fmla="*/ 1687392 w 5497391"/>
                <a:gd name="connsiteY37" fmla="*/ 1940671 h 2768317"/>
                <a:gd name="connsiteX38" fmla="*/ 1687392 w 5497391"/>
                <a:gd name="connsiteY38" fmla="*/ 1890732 h 2768317"/>
                <a:gd name="connsiteX39" fmla="*/ 1658845 w 5497391"/>
                <a:gd name="connsiteY39" fmla="*/ 1890732 h 2768317"/>
                <a:gd name="connsiteX40" fmla="*/ 1658845 w 5497391"/>
                <a:gd name="connsiteY40" fmla="*/ 1865757 h 2768317"/>
                <a:gd name="connsiteX41" fmla="*/ 1598200 w 5497391"/>
                <a:gd name="connsiteY41" fmla="*/ 1865757 h 2768317"/>
                <a:gd name="connsiteX42" fmla="*/ 1598200 w 5497391"/>
                <a:gd name="connsiteY42" fmla="*/ 1822952 h 2768317"/>
                <a:gd name="connsiteX43" fmla="*/ 1562529 w 5497391"/>
                <a:gd name="connsiteY43" fmla="*/ 1822952 h 2768317"/>
                <a:gd name="connsiteX44" fmla="*/ 1562529 w 5497391"/>
                <a:gd name="connsiteY44" fmla="*/ 1797977 h 2768317"/>
                <a:gd name="connsiteX45" fmla="*/ 1541126 w 5497391"/>
                <a:gd name="connsiteY45" fmla="*/ 1797977 h 2768317"/>
                <a:gd name="connsiteX46" fmla="*/ 1541126 w 5497391"/>
                <a:gd name="connsiteY46" fmla="*/ 1765868 h 2768317"/>
                <a:gd name="connsiteX47" fmla="*/ 1487614 w 5497391"/>
                <a:gd name="connsiteY47" fmla="*/ 1765868 h 2768317"/>
                <a:gd name="connsiteX48" fmla="*/ 1487614 w 5497391"/>
                <a:gd name="connsiteY48" fmla="*/ 1730197 h 2768317"/>
                <a:gd name="connsiteX49" fmla="*/ 1437666 w 5497391"/>
                <a:gd name="connsiteY49" fmla="*/ 1730197 h 2768317"/>
                <a:gd name="connsiteX50" fmla="*/ 1437666 w 5497391"/>
                <a:gd name="connsiteY50" fmla="*/ 1665980 h 2768317"/>
                <a:gd name="connsiteX51" fmla="*/ 1380592 w 5497391"/>
                <a:gd name="connsiteY51" fmla="*/ 1665980 h 2768317"/>
                <a:gd name="connsiteX52" fmla="*/ 1380592 w 5497391"/>
                <a:gd name="connsiteY52" fmla="*/ 1626737 h 2768317"/>
                <a:gd name="connsiteX53" fmla="*/ 1341349 w 5497391"/>
                <a:gd name="connsiteY53" fmla="*/ 1626737 h 2768317"/>
                <a:gd name="connsiteX54" fmla="*/ 1341349 w 5497391"/>
                <a:gd name="connsiteY54" fmla="*/ 1601772 h 2768317"/>
                <a:gd name="connsiteX55" fmla="*/ 1309240 w 5497391"/>
                <a:gd name="connsiteY55" fmla="*/ 1601772 h 2768317"/>
                <a:gd name="connsiteX56" fmla="*/ 1309240 w 5497391"/>
                <a:gd name="connsiteY56" fmla="*/ 1573235 h 2768317"/>
                <a:gd name="connsiteX57" fmla="*/ 1277131 w 5497391"/>
                <a:gd name="connsiteY57" fmla="*/ 1573235 h 2768317"/>
                <a:gd name="connsiteX58" fmla="*/ 1277131 w 5497391"/>
                <a:gd name="connsiteY58" fmla="*/ 1498311 h 2768317"/>
                <a:gd name="connsiteX59" fmla="*/ 1223620 w 5497391"/>
                <a:gd name="connsiteY59" fmla="*/ 1498311 h 2768317"/>
                <a:gd name="connsiteX60" fmla="*/ 1223620 w 5497391"/>
                <a:gd name="connsiteY60" fmla="*/ 1459078 h 2768317"/>
                <a:gd name="connsiteX61" fmla="*/ 1191520 w 5497391"/>
                <a:gd name="connsiteY61" fmla="*/ 1459078 h 2768317"/>
                <a:gd name="connsiteX62" fmla="*/ 1191520 w 5497391"/>
                <a:gd name="connsiteY62" fmla="*/ 1409129 h 2768317"/>
                <a:gd name="connsiteX63" fmla="*/ 1152277 w 5497391"/>
                <a:gd name="connsiteY63" fmla="*/ 1409129 h 2768317"/>
                <a:gd name="connsiteX64" fmla="*/ 1152277 w 5497391"/>
                <a:gd name="connsiteY64" fmla="*/ 1355617 h 2768317"/>
                <a:gd name="connsiteX65" fmla="*/ 1123740 w 5497391"/>
                <a:gd name="connsiteY65" fmla="*/ 1355617 h 2768317"/>
                <a:gd name="connsiteX66" fmla="*/ 1123740 w 5497391"/>
                <a:gd name="connsiteY66" fmla="*/ 1319946 h 2768317"/>
                <a:gd name="connsiteX67" fmla="*/ 1077363 w 5497391"/>
                <a:gd name="connsiteY67" fmla="*/ 1319946 h 2768317"/>
                <a:gd name="connsiteX68" fmla="*/ 1077363 w 5497391"/>
                <a:gd name="connsiteY68" fmla="*/ 1273569 h 2768317"/>
                <a:gd name="connsiteX69" fmla="*/ 1027414 w 5497391"/>
                <a:gd name="connsiteY69" fmla="*/ 1273569 h 2768317"/>
                <a:gd name="connsiteX70" fmla="*/ 1027414 w 5497391"/>
                <a:gd name="connsiteY70" fmla="*/ 1245032 h 2768317"/>
                <a:gd name="connsiteX71" fmla="*/ 991743 w 5497391"/>
                <a:gd name="connsiteY71" fmla="*/ 1245032 h 2768317"/>
                <a:gd name="connsiteX72" fmla="*/ 991743 w 5497391"/>
                <a:gd name="connsiteY72" fmla="*/ 1195083 h 2768317"/>
                <a:gd name="connsiteX73" fmla="*/ 920393 w 5497391"/>
                <a:gd name="connsiteY73" fmla="*/ 1195083 h 2768317"/>
                <a:gd name="connsiteX74" fmla="*/ 920393 w 5497391"/>
                <a:gd name="connsiteY74" fmla="*/ 1148706 h 2768317"/>
                <a:gd name="connsiteX75" fmla="*/ 877584 w 5497391"/>
                <a:gd name="connsiteY75" fmla="*/ 1148706 h 2768317"/>
                <a:gd name="connsiteX76" fmla="*/ 877584 w 5497391"/>
                <a:gd name="connsiteY76" fmla="*/ 1098766 h 2768317"/>
                <a:gd name="connsiteX77" fmla="*/ 831208 w 5497391"/>
                <a:gd name="connsiteY77" fmla="*/ 1098766 h 2768317"/>
                <a:gd name="connsiteX78" fmla="*/ 831208 w 5497391"/>
                <a:gd name="connsiteY78" fmla="*/ 1066657 h 2768317"/>
                <a:gd name="connsiteX79" fmla="*/ 809803 w 5497391"/>
                <a:gd name="connsiteY79" fmla="*/ 1066657 h 2768317"/>
                <a:gd name="connsiteX80" fmla="*/ 809803 w 5497391"/>
                <a:gd name="connsiteY80" fmla="*/ 1013146 h 2768317"/>
                <a:gd name="connsiteX81" fmla="*/ 727753 w 5497391"/>
                <a:gd name="connsiteY81" fmla="*/ 1013146 h 2768317"/>
                <a:gd name="connsiteX82" fmla="*/ 727753 w 5497391"/>
                <a:gd name="connsiteY82" fmla="*/ 948928 h 2768317"/>
                <a:gd name="connsiteX83" fmla="*/ 695646 w 5497391"/>
                <a:gd name="connsiteY83" fmla="*/ 948928 h 2768317"/>
                <a:gd name="connsiteX84" fmla="*/ 695646 w 5497391"/>
                <a:gd name="connsiteY84" fmla="*/ 916826 h 2768317"/>
                <a:gd name="connsiteX85" fmla="*/ 652837 w 5497391"/>
                <a:gd name="connsiteY85" fmla="*/ 916826 h 2768317"/>
                <a:gd name="connsiteX86" fmla="*/ 652837 w 5497391"/>
                <a:gd name="connsiteY86" fmla="*/ 884719 h 2768317"/>
                <a:gd name="connsiteX87" fmla="*/ 613596 w 5497391"/>
                <a:gd name="connsiteY87" fmla="*/ 884719 h 2768317"/>
                <a:gd name="connsiteX88" fmla="*/ 613596 w 5497391"/>
                <a:gd name="connsiteY88" fmla="*/ 795534 h 2768317"/>
                <a:gd name="connsiteX89" fmla="*/ 552949 w 5497391"/>
                <a:gd name="connsiteY89" fmla="*/ 795534 h 2768317"/>
                <a:gd name="connsiteX90" fmla="*/ 552949 w 5497391"/>
                <a:gd name="connsiteY90" fmla="*/ 752725 h 2768317"/>
                <a:gd name="connsiteX91" fmla="*/ 510141 w 5497391"/>
                <a:gd name="connsiteY91" fmla="*/ 752725 h 2768317"/>
                <a:gd name="connsiteX92" fmla="*/ 510141 w 5497391"/>
                <a:gd name="connsiteY92" fmla="*/ 713483 h 2768317"/>
                <a:gd name="connsiteX93" fmla="*/ 463764 w 5497391"/>
                <a:gd name="connsiteY93" fmla="*/ 713483 h 2768317"/>
                <a:gd name="connsiteX94" fmla="*/ 463764 w 5497391"/>
                <a:gd name="connsiteY94" fmla="*/ 645703 h 2768317"/>
                <a:gd name="connsiteX95" fmla="*/ 428090 w 5497391"/>
                <a:gd name="connsiteY95" fmla="*/ 645703 h 2768317"/>
                <a:gd name="connsiteX96" fmla="*/ 428090 w 5497391"/>
                <a:gd name="connsiteY96" fmla="*/ 585056 h 2768317"/>
                <a:gd name="connsiteX97" fmla="*/ 399551 w 5497391"/>
                <a:gd name="connsiteY97" fmla="*/ 585056 h 2768317"/>
                <a:gd name="connsiteX98" fmla="*/ 399551 w 5497391"/>
                <a:gd name="connsiteY98" fmla="*/ 527977 h 2768317"/>
                <a:gd name="connsiteX99" fmla="*/ 349607 w 5497391"/>
                <a:gd name="connsiteY99" fmla="*/ 527977 h 2768317"/>
                <a:gd name="connsiteX100" fmla="*/ 349607 w 5497391"/>
                <a:gd name="connsiteY100" fmla="*/ 495871 h 2768317"/>
                <a:gd name="connsiteX101" fmla="*/ 335337 w 5497391"/>
                <a:gd name="connsiteY101" fmla="*/ 495871 h 2768317"/>
                <a:gd name="connsiteX102" fmla="*/ 335337 w 5497391"/>
                <a:gd name="connsiteY102" fmla="*/ 431658 h 2768317"/>
                <a:gd name="connsiteX103" fmla="*/ 324635 w 5497391"/>
                <a:gd name="connsiteY103" fmla="*/ 431658 h 2768317"/>
                <a:gd name="connsiteX104" fmla="*/ 324635 w 5497391"/>
                <a:gd name="connsiteY104" fmla="*/ 388849 h 2768317"/>
                <a:gd name="connsiteX105" fmla="*/ 285393 w 5497391"/>
                <a:gd name="connsiteY105" fmla="*/ 388849 h 2768317"/>
                <a:gd name="connsiteX106" fmla="*/ 285393 w 5497391"/>
                <a:gd name="connsiteY106" fmla="*/ 338904 h 2768317"/>
                <a:gd name="connsiteX107" fmla="*/ 235449 w 5497391"/>
                <a:gd name="connsiteY107" fmla="*/ 338904 h 2768317"/>
                <a:gd name="connsiteX108" fmla="*/ 235449 w 5497391"/>
                <a:gd name="connsiteY108" fmla="*/ 303230 h 2768317"/>
                <a:gd name="connsiteX109" fmla="*/ 189073 w 5497391"/>
                <a:gd name="connsiteY109" fmla="*/ 303230 h 2768317"/>
                <a:gd name="connsiteX110" fmla="*/ 189073 w 5497391"/>
                <a:gd name="connsiteY110" fmla="*/ 228314 h 2768317"/>
                <a:gd name="connsiteX111" fmla="*/ 160533 w 5497391"/>
                <a:gd name="connsiteY111" fmla="*/ 228314 h 2768317"/>
                <a:gd name="connsiteX112" fmla="*/ 160533 w 5497391"/>
                <a:gd name="connsiteY112" fmla="*/ 146264 h 2768317"/>
                <a:gd name="connsiteX113" fmla="*/ 117725 w 5497391"/>
                <a:gd name="connsiteY113" fmla="*/ 146264 h 2768317"/>
                <a:gd name="connsiteX114" fmla="*/ 117725 w 5497391"/>
                <a:gd name="connsiteY114" fmla="*/ 121292 h 2768317"/>
                <a:gd name="connsiteX115" fmla="*/ 78483 w 5497391"/>
                <a:gd name="connsiteY115" fmla="*/ 121292 h 2768317"/>
                <a:gd name="connsiteX116" fmla="*/ 78483 w 5497391"/>
                <a:gd name="connsiteY116" fmla="*/ 46376 h 2768317"/>
                <a:gd name="connsiteX117" fmla="*/ 49944 w 5497391"/>
                <a:gd name="connsiteY117" fmla="*/ 46376 h 2768317"/>
                <a:gd name="connsiteX118" fmla="*/ 49944 w 5497391"/>
                <a:gd name="connsiteY118" fmla="*/ 0 h 2768317"/>
                <a:gd name="connsiteX119" fmla="*/ 0 w 5497391"/>
                <a:gd name="connsiteY119" fmla="*/ 0 h 276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5497391" h="2768317">
                  <a:moveTo>
                    <a:pt x="5497392" y="2768317"/>
                  </a:moveTo>
                  <a:lnTo>
                    <a:pt x="3645903" y="2768317"/>
                  </a:lnTo>
                  <a:lnTo>
                    <a:pt x="3645903" y="2732637"/>
                  </a:lnTo>
                  <a:lnTo>
                    <a:pt x="3585248" y="2732637"/>
                  </a:lnTo>
                  <a:lnTo>
                    <a:pt x="3585248" y="2679126"/>
                  </a:lnTo>
                  <a:lnTo>
                    <a:pt x="3224946" y="2679126"/>
                  </a:lnTo>
                  <a:lnTo>
                    <a:pt x="3224946" y="2647026"/>
                  </a:lnTo>
                  <a:lnTo>
                    <a:pt x="3174997" y="2647026"/>
                  </a:lnTo>
                  <a:lnTo>
                    <a:pt x="3174997" y="2604211"/>
                  </a:lnTo>
                  <a:lnTo>
                    <a:pt x="2754049" y="2604211"/>
                  </a:lnTo>
                  <a:lnTo>
                    <a:pt x="2754049" y="2500760"/>
                  </a:lnTo>
                  <a:lnTo>
                    <a:pt x="2647026" y="2500760"/>
                  </a:lnTo>
                  <a:lnTo>
                    <a:pt x="2647026" y="2475786"/>
                  </a:lnTo>
                  <a:lnTo>
                    <a:pt x="2550700" y="2475786"/>
                  </a:lnTo>
                  <a:lnTo>
                    <a:pt x="2550700" y="2440115"/>
                  </a:lnTo>
                  <a:lnTo>
                    <a:pt x="2518591" y="2440115"/>
                  </a:lnTo>
                  <a:lnTo>
                    <a:pt x="2518591" y="2393737"/>
                  </a:lnTo>
                  <a:lnTo>
                    <a:pt x="2386603" y="2393737"/>
                  </a:lnTo>
                  <a:lnTo>
                    <a:pt x="2386603" y="2347360"/>
                  </a:lnTo>
                  <a:lnTo>
                    <a:pt x="2272446" y="2347360"/>
                  </a:lnTo>
                  <a:lnTo>
                    <a:pt x="2272446" y="2304555"/>
                  </a:lnTo>
                  <a:lnTo>
                    <a:pt x="2211800" y="2304555"/>
                  </a:lnTo>
                  <a:lnTo>
                    <a:pt x="2211800" y="2290277"/>
                  </a:lnTo>
                  <a:lnTo>
                    <a:pt x="2083375" y="2290277"/>
                  </a:lnTo>
                  <a:lnTo>
                    <a:pt x="2083375" y="2218935"/>
                  </a:lnTo>
                  <a:lnTo>
                    <a:pt x="2040560" y="2218935"/>
                  </a:lnTo>
                  <a:lnTo>
                    <a:pt x="2040560" y="2193960"/>
                  </a:lnTo>
                  <a:lnTo>
                    <a:pt x="1983486" y="2193960"/>
                  </a:lnTo>
                  <a:lnTo>
                    <a:pt x="1983486" y="2147583"/>
                  </a:lnTo>
                  <a:lnTo>
                    <a:pt x="1872891" y="2147583"/>
                  </a:lnTo>
                  <a:lnTo>
                    <a:pt x="1872891" y="2094071"/>
                  </a:lnTo>
                  <a:lnTo>
                    <a:pt x="1855061" y="2094071"/>
                  </a:lnTo>
                  <a:lnTo>
                    <a:pt x="1855061" y="2029863"/>
                  </a:lnTo>
                  <a:lnTo>
                    <a:pt x="1833648" y="2029863"/>
                  </a:lnTo>
                  <a:lnTo>
                    <a:pt x="1833648" y="1987048"/>
                  </a:lnTo>
                  <a:lnTo>
                    <a:pt x="1776574" y="1987048"/>
                  </a:lnTo>
                  <a:lnTo>
                    <a:pt x="1776574" y="1940671"/>
                  </a:lnTo>
                  <a:lnTo>
                    <a:pt x="1687392" y="1940671"/>
                  </a:lnTo>
                  <a:lnTo>
                    <a:pt x="1687392" y="1890732"/>
                  </a:lnTo>
                  <a:lnTo>
                    <a:pt x="1658845" y="1890732"/>
                  </a:lnTo>
                  <a:lnTo>
                    <a:pt x="1658845" y="1865757"/>
                  </a:lnTo>
                  <a:lnTo>
                    <a:pt x="1598200" y="1865757"/>
                  </a:lnTo>
                  <a:lnTo>
                    <a:pt x="1598200" y="1822952"/>
                  </a:lnTo>
                  <a:lnTo>
                    <a:pt x="1562529" y="1822952"/>
                  </a:lnTo>
                  <a:lnTo>
                    <a:pt x="1562529" y="1797977"/>
                  </a:lnTo>
                  <a:lnTo>
                    <a:pt x="1541126" y="1797977"/>
                  </a:lnTo>
                  <a:lnTo>
                    <a:pt x="1541126" y="1765868"/>
                  </a:lnTo>
                  <a:lnTo>
                    <a:pt x="1487614" y="1765868"/>
                  </a:lnTo>
                  <a:lnTo>
                    <a:pt x="1487614" y="1730197"/>
                  </a:lnTo>
                  <a:lnTo>
                    <a:pt x="1437666" y="1730197"/>
                  </a:lnTo>
                  <a:lnTo>
                    <a:pt x="1437666" y="1665980"/>
                  </a:lnTo>
                  <a:lnTo>
                    <a:pt x="1380592" y="1665980"/>
                  </a:lnTo>
                  <a:lnTo>
                    <a:pt x="1380592" y="1626737"/>
                  </a:lnTo>
                  <a:lnTo>
                    <a:pt x="1341349" y="1626737"/>
                  </a:lnTo>
                  <a:lnTo>
                    <a:pt x="1341349" y="1601772"/>
                  </a:lnTo>
                  <a:lnTo>
                    <a:pt x="1309240" y="1601772"/>
                  </a:lnTo>
                  <a:lnTo>
                    <a:pt x="1309240" y="1573235"/>
                  </a:lnTo>
                  <a:lnTo>
                    <a:pt x="1277131" y="1573235"/>
                  </a:lnTo>
                  <a:lnTo>
                    <a:pt x="1277131" y="1498311"/>
                  </a:lnTo>
                  <a:lnTo>
                    <a:pt x="1223620" y="1498311"/>
                  </a:lnTo>
                  <a:lnTo>
                    <a:pt x="1223620" y="1459078"/>
                  </a:lnTo>
                  <a:lnTo>
                    <a:pt x="1191520" y="1459078"/>
                  </a:lnTo>
                  <a:lnTo>
                    <a:pt x="1191520" y="1409129"/>
                  </a:lnTo>
                  <a:lnTo>
                    <a:pt x="1152277" y="1409129"/>
                  </a:lnTo>
                  <a:lnTo>
                    <a:pt x="1152277" y="1355617"/>
                  </a:lnTo>
                  <a:lnTo>
                    <a:pt x="1123740" y="1355617"/>
                  </a:lnTo>
                  <a:lnTo>
                    <a:pt x="1123740" y="1319946"/>
                  </a:lnTo>
                  <a:lnTo>
                    <a:pt x="1077363" y="1319946"/>
                  </a:lnTo>
                  <a:lnTo>
                    <a:pt x="1077363" y="1273569"/>
                  </a:lnTo>
                  <a:lnTo>
                    <a:pt x="1027414" y="1273569"/>
                  </a:lnTo>
                  <a:lnTo>
                    <a:pt x="1027414" y="1245032"/>
                  </a:lnTo>
                  <a:lnTo>
                    <a:pt x="991743" y="1245032"/>
                  </a:lnTo>
                  <a:lnTo>
                    <a:pt x="991743" y="1195083"/>
                  </a:lnTo>
                  <a:lnTo>
                    <a:pt x="920393" y="1195083"/>
                  </a:lnTo>
                  <a:lnTo>
                    <a:pt x="920393" y="1148706"/>
                  </a:lnTo>
                  <a:lnTo>
                    <a:pt x="877584" y="1148706"/>
                  </a:lnTo>
                  <a:lnTo>
                    <a:pt x="877584" y="1098766"/>
                  </a:lnTo>
                  <a:lnTo>
                    <a:pt x="831208" y="1098766"/>
                  </a:lnTo>
                  <a:lnTo>
                    <a:pt x="831208" y="1066657"/>
                  </a:lnTo>
                  <a:lnTo>
                    <a:pt x="809803" y="1066657"/>
                  </a:lnTo>
                  <a:lnTo>
                    <a:pt x="809803" y="1013146"/>
                  </a:lnTo>
                  <a:lnTo>
                    <a:pt x="727753" y="1013146"/>
                  </a:lnTo>
                  <a:lnTo>
                    <a:pt x="727753" y="948928"/>
                  </a:lnTo>
                  <a:lnTo>
                    <a:pt x="695646" y="948928"/>
                  </a:lnTo>
                  <a:lnTo>
                    <a:pt x="695646" y="916826"/>
                  </a:lnTo>
                  <a:lnTo>
                    <a:pt x="652837" y="916826"/>
                  </a:lnTo>
                  <a:lnTo>
                    <a:pt x="652837" y="884719"/>
                  </a:lnTo>
                  <a:lnTo>
                    <a:pt x="613596" y="884719"/>
                  </a:lnTo>
                  <a:lnTo>
                    <a:pt x="613596" y="795534"/>
                  </a:lnTo>
                  <a:lnTo>
                    <a:pt x="552949" y="795534"/>
                  </a:lnTo>
                  <a:lnTo>
                    <a:pt x="552949" y="752725"/>
                  </a:lnTo>
                  <a:lnTo>
                    <a:pt x="510141" y="752725"/>
                  </a:lnTo>
                  <a:lnTo>
                    <a:pt x="510141" y="713483"/>
                  </a:lnTo>
                  <a:lnTo>
                    <a:pt x="463764" y="713483"/>
                  </a:lnTo>
                  <a:lnTo>
                    <a:pt x="463764" y="645703"/>
                  </a:lnTo>
                  <a:lnTo>
                    <a:pt x="428090" y="645703"/>
                  </a:lnTo>
                  <a:lnTo>
                    <a:pt x="428090" y="585056"/>
                  </a:lnTo>
                  <a:lnTo>
                    <a:pt x="399551" y="585056"/>
                  </a:lnTo>
                  <a:lnTo>
                    <a:pt x="399551" y="527977"/>
                  </a:lnTo>
                  <a:lnTo>
                    <a:pt x="349607" y="527977"/>
                  </a:lnTo>
                  <a:lnTo>
                    <a:pt x="349607" y="495871"/>
                  </a:lnTo>
                  <a:lnTo>
                    <a:pt x="335337" y="495871"/>
                  </a:lnTo>
                  <a:lnTo>
                    <a:pt x="335337" y="431658"/>
                  </a:lnTo>
                  <a:lnTo>
                    <a:pt x="324635" y="431658"/>
                  </a:lnTo>
                  <a:lnTo>
                    <a:pt x="324635" y="388849"/>
                  </a:lnTo>
                  <a:lnTo>
                    <a:pt x="285393" y="388849"/>
                  </a:lnTo>
                  <a:lnTo>
                    <a:pt x="285393" y="338904"/>
                  </a:lnTo>
                  <a:lnTo>
                    <a:pt x="235449" y="338904"/>
                  </a:lnTo>
                  <a:lnTo>
                    <a:pt x="235449" y="303230"/>
                  </a:lnTo>
                  <a:lnTo>
                    <a:pt x="189073" y="303230"/>
                  </a:lnTo>
                  <a:lnTo>
                    <a:pt x="189073" y="228314"/>
                  </a:lnTo>
                  <a:lnTo>
                    <a:pt x="160533" y="228314"/>
                  </a:lnTo>
                  <a:lnTo>
                    <a:pt x="160533" y="146264"/>
                  </a:lnTo>
                  <a:lnTo>
                    <a:pt x="117725" y="146264"/>
                  </a:lnTo>
                  <a:lnTo>
                    <a:pt x="117725" y="121292"/>
                  </a:lnTo>
                  <a:lnTo>
                    <a:pt x="78483" y="121292"/>
                  </a:lnTo>
                  <a:lnTo>
                    <a:pt x="78483" y="46376"/>
                  </a:lnTo>
                  <a:lnTo>
                    <a:pt x="49944" y="46376"/>
                  </a:lnTo>
                  <a:lnTo>
                    <a:pt x="49944" y="0"/>
                  </a:lnTo>
                  <a:lnTo>
                    <a:pt x="0" y="0"/>
                  </a:lnTo>
                </a:path>
              </a:pathLst>
            </a:custGeom>
            <a:noFill/>
            <a:ln w="19050" cap="flat">
              <a:solidFill>
                <a:schemeClr val="accent2"/>
              </a:solidFill>
              <a:prstDash val="solid"/>
              <a:miter/>
            </a:ln>
          </p:spPr>
          <p:txBody>
            <a:bodyPr rtlCol="0" anchor="ctr"/>
            <a:lstStyle/>
            <a:p>
              <a:endParaRPr lang="en-GB"/>
            </a:p>
          </p:txBody>
        </p:sp>
        <p:sp>
          <p:nvSpPr>
            <p:cNvPr id="113" name="Freeform: Shape 134">
              <a:extLst>
                <a:ext uri="{FF2B5EF4-FFF2-40B4-BE49-F238E27FC236}">
                  <a16:creationId xmlns:a16="http://schemas.microsoft.com/office/drawing/2014/main" id="{02D6BDDE-A744-579C-B047-FDDEE9D7ECAA}"/>
                </a:ext>
              </a:extLst>
            </p:cNvPr>
            <p:cNvSpPr/>
            <p:nvPr/>
          </p:nvSpPr>
          <p:spPr>
            <a:xfrm>
              <a:off x="6348393" y="459420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14" name="Freeform: Shape 135">
              <a:extLst>
                <a:ext uri="{FF2B5EF4-FFF2-40B4-BE49-F238E27FC236}">
                  <a16:creationId xmlns:a16="http://schemas.microsoft.com/office/drawing/2014/main" id="{DEADC1C7-F259-77CB-3396-025761DA7371}"/>
                </a:ext>
              </a:extLst>
            </p:cNvPr>
            <p:cNvSpPr/>
            <p:nvPr/>
          </p:nvSpPr>
          <p:spPr>
            <a:xfrm>
              <a:off x="3695164" y="2594830"/>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115" name="Freeform: Shape 136">
              <a:extLst>
                <a:ext uri="{FF2B5EF4-FFF2-40B4-BE49-F238E27FC236}">
                  <a16:creationId xmlns:a16="http://schemas.microsoft.com/office/drawing/2014/main" id="{578929BB-BBA7-ED41-E027-939B557CA4C0}"/>
                </a:ext>
              </a:extLst>
            </p:cNvPr>
            <p:cNvSpPr/>
            <p:nvPr/>
          </p:nvSpPr>
          <p:spPr>
            <a:xfrm>
              <a:off x="3752314" y="2709131"/>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116" name="Freeform: Shape 137">
              <a:extLst>
                <a:ext uri="{FF2B5EF4-FFF2-40B4-BE49-F238E27FC236}">
                  <a16:creationId xmlns:a16="http://schemas.microsoft.com/office/drawing/2014/main" id="{82DD2CC1-A1A5-9BF2-D75F-6EEB90610B4A}"/>
                </a:ext>
              </a:extLst>
            </p:cNvPr>
            <p:cNvSpPr/>
            <p:nvPr/>
          </p:nvSpPr>
          <p:spPr>
            <a:xfrm>
              <a:off x="4380966" y="3299688"/>
              <a:ext cx="90001" cy="9525"/>
            </a:xfrm>
            <a:custGeom>
              <a:avLst/>
              <a:gdLst>
                <a:gd name="connsiteX0" fmla="*/ 90002 w 90001"/>
                <a:gd name="connsiteY0" fmla="*/ 0 h 9525"/>
                <a:gd name="connsiteX1" fmla="*/ 0 w 90001"/>
                <a:gd name="connsiteY1" fmla="*/ 0 h 9525"/>
              </a:gdLst>
              <a:ahLst/>
              <a:cxnLst>
                <a:cxn ang="0">
                  <a:pos x="connsiteX0" y="connsiteY0"/>
                </a:cxn>
                <a:cxn ang="0">
                  <a:pos x="connsiteX1" y="connsiteY1"/>
                </a:cxn>
              </a:cxnLst>
              <a:rect l="l" t="t" r="r" b="b"/>
              <a:pathLst>
                <a:path w="90001" h="9525">
                  <a:moveTo>
                    <a:pt x="90002" y="0"/>
                  </a:moveTo>
                  <a:lnTo>
                    <a:pt x="0" y="0"/>
                  </a:lnTo>
                </a:path>
              </a:pathLst>
            </a:custGeom>
            <a:noFill/>
            <a:ln w="19050" cap="flat">
              <a:solidFill>
                <a:schemeClr val="accent2"/>
              </a:solidFill>
              <a:prstDash val="solid"/>
              <a:miter/>
            </a:ln>
          </p:spPr>
          <p:txBody>
            <a:bodyPr rtlCol="0" anchor="ctr"/>
            <a:lstStyle/>
            <a:p>
              <a:endParaRPr lang="en-GB"/>
            </a:p>
          </p:txBody>
        </p:sp>
        <p:sp>
          <p:nvSpPr>
            <p:cNvPr id="117" name="Freeform: Shape 138">
              <a:extLst>
                <a:ext uri="{FF2B5EF4-FFF2-40B4-BE49-F238E27FC236}">
                  <a16:creationId xmlns:a16="http://schemas.microsoft.com/office/drawing/2014/main" id="{2001C36C-E4C7-475F-FB18-9D65B75AD0D8}"/>
                </a:ext>
              </a:extLst>
            </p:cNvPr>
            <p:cNvSpPr/>
            <p:nvPr/>
          </p:nvSpPr>
          <p:spPr>
            <a:xfrm>
              <a:off x="3714214" y="2632930"/>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2"/>
              </a:solidFill>
              <a:prstDash val="solid"/>
              <a:miter/>
            </a:ln>
          </p:spPr>
          <p:txBody>
            <a:bodyPr rtlCol="0" anchor="ctr"/>
            <a:lstStyle/>
            <a:p>
              <a:endParaRPr lang="en-GB"/>
            </a:p>
          </p:txBody>
        </p:sp>
        <p:sp>
          <p:nvSpPr>
            <p:cNvPr id="118" name="Freeform: Shape 139">
              <a:extLst>
                <a:ext uri="{FF2B5EF4-FFF2-40B4-BE49-F238E27FC236}">
                  <a16:creationId xmlns:a16="http://schemas.microsoft.com/office/drawing/2014/main" id="{14E07DCF-B66F-842B-E9D6-41B29CDFF5C7}"/>
                </a:ext>
              </a:extLst>
            </p:cNvPr>
            <p:cNvSpPr/>
            <p:nvPr/>
          </p:nvSpPr>
          <p:spPr>
            <a:xfrm>
              <a:off x="4919643" y="379410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19" name="Freeform: Shape 140">
              <a:extLst>
                <a:ext uri="{FF2B5EF4-FFF2-40B4-BE49-F238E27FC236}">
                  <a16:creationId xmlns:a16="http://schemas.microsoft.com/office/drawing/2014/main" id="{F7B92B02-6926-2871-B93B-A91B9497CB0F}"/>
                </a:ext>
              </a:extLst>
            </p:cNvPr>
            <p:cNvSpPr/>
            <p:nvPr/>
          </p:nvSpPr>
          <p:spPr>
            <a:xfrm>
              <a:off x="5643543" y="432750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20" name="Freeform: Shape 141">
              <a:extLst>
                <a:ext uri="{FF2B5EF4-FFF2-40B4-BE49-F238E27FC236}">
                  <a16:creationId xmlns:a16="http://schemas.microsoft.com/office/drawing/2014/main" id="{D4505A93-D97B-663C-BF15-B5B3C5742E1C}"/>
                </a:ext>
              </a:extLst>
            </p:cNvPr>
            <p:cNvSpPr/>
            <p:nvPr/>
          </p:nvSpPr>
          <p:spPr>
            <a:xfrm>
              <a:off x="5700693" y="432750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21" name="Freeform: Shape 142">
              <a:extLst>
                <a:ext uri="{FF2B5EF4-FFF2-40B4-BE49-F238E27FC236}">
                  <a16:creationId xmlns:a16="http://schemas.microsoft.com/office/drawing/2014/main" id="{2E8A4AF7-EC35-A16F-DC20-E41D9AEC66AB}"/>
                </a:ext>
              </a:extLst>
            </p:cNvPr>
            <p:cNvSpPr/>
            <p:nvPr/>
          </p:nvSpPr>
          <p:spPr>
            <a:xfrm>
              <a:off x="5757843" y="436560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22" name="Freeform: Shape 143">
              <a:extLst>
                <a:ext uri="{FF2B5EF4-FFF2-40B4-BE49-F238E27FC236}">
                  <a16:creationId xmlns:a16="http://schemas.microsoft.com/office/drawing/2014/main" id="{1BC5EF02-9F97-87C7-A568-737E21A9AB59}"/>
                </a:ext>
              </a:extLst>
            </p:cNvPr>
            <p:cNvSpPr/>
            <p:nvPr/>
          </p:nvSpPr>
          <p:spPr>
            <a:xfrm>
              <a:off x="5795943" y="436560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23" name="Freeform: Shape 144">
              <a:extLst>
                <a:ext uri="{FF2B5EF4-FFF2-40B4-BE49-F238E27FC236}">
                  <a16:creationId xmlns:a16="http://schemas.microsoft.com/office/drawing/2014/main" id="{50D38237-8930-64E6-55B8-80C855F2954F}"/>
                </a:ext>
              </a:extLst>
            </p:cNvPr>
            <p:cNvSpPr/>
            <p:nvPr/>
          </p:nvSpPr>
          <p:spPr>
            <a:xfrm>
              <a:off x="5929293" y="446085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2"/>
              </a:solidFill>
              <a:prstDash val="solid"/>
              <a:miter/>
            </a:ln>
          </p:spPr>
          <p:txBody>
            <a:bodyPr rtlCol="0" anchor="ctr"/>
            <a:lstStyle/>
            <a:p>
              <a:endParaRPr lang="en-GB"/>
            </a:p>
          </p:txBody>
        </p:sp>
        <p:sp>
          <p:nvSpPr>
            <p:cNvPr id="124" name="Freeform: Shape 145">
              <a:extLst>
                <a:ext uri="{FF2B5EF4-FFF2-40B4-BE49-F238E27FC236}">
                  <a16:creationId xmlns:a16="http://schemas.microsoft.com/office/drawing/2014/main" id="{A80A62C0-A723-ED35-6761-B4D337EE9E28}"/>
                </a:ext>
              </a:extLst>
            </p:cNvPr>
            <p:cNvSpPr/>
            <p:nvPr/>
          </p:nvSpPr>
          <p:spPr>
            <a:xfrm>
              <a:off x="7148502" y="474661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25" name="Freeform: Shape 146">
              <a:extLst>
                <a:ext uri="{FF2B5EF4-FFF2-40B4-BE49-F238E27FC236}">
                  <a16:creationId xmlns:a16="http://schemas.microsoft.com/office/drawing/2014/main" id="{DA96658A-D4FB-02B7-2BEF-DD6177572DD0}"/>
                </a:ext>
              </a:extLst>
            </p:cNvPr>
            <p:cNvSpPr/>
            <p:nvPr/>
          </p:nvSpPr>
          <p:spPr>
            <a:xfrm>
              <a:off x="7281852" y="474661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26" name="Freeform: Shape 147">
              <a:extLst>
                <a:ext uri="{FF2B5EF4-FFF2-40B4-BE49-F238E27FC236}">
                  <a16:creationId xmlns:a16="http://schemas.microsoft.com/office/drawing/2014/main" id="{48BABD4A-4149-38B2-068C-F1AB4A562CCA}"/>
                </a:ext>
              </a:extLst>
            </p:cNvPr>
            <p:cNvSpPr/>
            <p:nvPr/>
          </p:nvSpPr>
          <p:spPr>
            <a:xfrm>
              <a:off x="7453302" y="474661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sp>
          <p:nvSpPr>
            <p:cNvPr id="127" name="Freeform: Shape 148">
              <a:extLst>
                <a:ext uri="{FF2B5EF4-FFF2-40B4-BE49-F238E27FC236}">
                  <a16:creationId xmlns:a16="http://schemas.microsoft.com/office/drawing/2014/main" id="{D3051229-335C-B679-612A-56EC847C4DEE}"/>
                </a:ext>
              </a:extLst>
            </p:cNvPr>
            <p:cNvSpPr/>
            <p:nvPr/>
          </p:nvSpPr>
          <p:spPr>
            <a:xfrm>
              <a:off x="8843962" y="474661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2"/>
              </a:solidFill>
              <a:prstDash val="solid"/>
              <a:miter/>
            </a:ln>
          </p:spPr>
          <p:txBody>
            <a:bodyPr rtlCol="0" anchor="ctr"/>
            <a:lstStyle/>
            <a:p>
              <a:endParaRPr lang="en-GB"/>
            </a:p>
          </p:txBody>
        </p:sp>
      </p:grpSp>
      <p:grpSp>
        <p:nvGrpSpPr>
          <p:cNvPr id="128" name="Group 127">
            <a:extLst>
              <a:ext uri="{FF2B5EF4-FFF2-40B4-BE49-F238E27FC236}">
                <a16:creationId xmlns:a16="http://schemas.microsoft.com/office/drawing/2014/main" id="{3FFC75C4-AF4F-A675-43AF-D2325683553F}"/>
              </a:ext>
            </a:extLst>
          </p:cNvPr>
          <p:cNvGrpSpPr/>
          <p:nvPr/>
        </p:nvGrpSpPr>
        <p:grpSpPr>
          <a:xfrm>
            <a:off x="4177178" y="2060430"/>
            <a:ext cx="4741092" cy="2303752"/>
            <a:chOff x="3142145" y="2005012"/>
            <a:chExt cx="5912223" cy="2852270"/>
          </a:xfrm>
        </p:grpSpPr>
        <p:sp>
          <p:nvSpPr>
            <p:cNvPr id="129" name="Freeform: Shape 153">
              <a:extLst>
                <a:ext uri="{FF2B5EF4-FFF2-40B4-BE49-F238E27FC236}">
                  <a16:creationId xmlns:a16="http://schemas.microsoft.com/office/drawing/2014/main" id="{82FFD7A9-457C-EDAF-F726-4D3A9A5A3EAB}"/>
                </a:ext>
              </a:extLst>
            </p:cNvPr>
            <p:cNvSpPr/>
            <p:nvPr/>
          </p:nvSpPr>
          <p:spPr>
            <a:xfrm>
              <a:off x="3149491" y="2052180"/>
              <a:ext cx="5904877" cy="2767230"/>
            </a:xfrm>
            <a:custGeom>
              <a:avLst/>
              <a:gdLst>
                <a:gd name="connsiteX0" fmla="*/ 5904878 w 5904877"/>
                <a:gd name="connsiteY0" fmla="*/ 2767231 h 2767230"/>
                <a:gd name="connsiteX1" fmla="*/ 2969559 w 5904877"/>
                <a:gd name="connsiteY1" fmla="*/ 2767231 h 2767230"/>
                <a:gd name="connsiteX2" fmla="*/ 2969559 w 5904877"/>
                <a:gd name="connsiteY2" fmla="*/ 2667618 h 2767230"/>
                <a:gd name="connsiteX3" fmla="*/ 2832598 w 5904877"/>
                <a:gd name="connsiteY3" fmla="*/ 2667618 h 2767230"/>
                <a:gd name="connsiteX4" fmla="*/ 2832598 w 5904877"/>
                <a:gd name="connsiteY4" fmla="*/ 2571130 h 2767230"/>
                <a:gd name="connsiteX5" fmla="*/ 2368798 w 5904877"/>
                <a:gd name="connsiteY5" fmla="*/ 2571130 h 2767230"/>
                <a:gd name="connsiteX6" fmla="*/ 2368798 w 5904877"/>
                <a:gd name="connsiteY6" fmla="*/ 2487081 h 2767230"/>
                <a:gd name="connsiteX7" fmla="*/ 2315886 w 5904877"/>
                <a:gd name="connsiteY7" fmla="*/ 2487081 h 2767230"/>
                <a:gd name="connsiteX8" fmla="*/ 2315886 w 5904877"/>
                <a:gd name="connsiteY8" fmla="*/ 2443505 h 2767230"/>
                <a:gd name="connsiteX9" fmla="*/ 2290978 w 5904877"/>
                <a:gd name="connsiteY9" fmla="*/ 2443505 h 2767230"/>
                <a:gd name="connsiteX10" fmla="*/ 2290978 w 5904877"/>
                <a:gd name="connsiteY10" fmla="*/ 2415492 h 2767230"/>
                <a:gd name="connsiteX11" fmla="*/ 2228723 w 5904877"/>
                <a:gd name="connsiteY11" fmla="*/ 2415492 h 2767230"/>
                <a:gd name="connsiteX12" fmla="*/ 2228723 w 5904877"/>
                <a:gd name="connsiteY12" fmla="*/ 2381249 h 2767230"/>
                <a:gd name="connsiteX13" fmla="*/ 2182032 w 5904877"/>
                <a:gd name="connsiteY13" fmla="*/ 2381249 h 2767230"/>
                <a:gd name="connsiteX14" fmla="*/ 2182032 w 5904877"/>
                <a:gd name="connsiteY14" fmla="*/ 2350122 h 2767230"/>
                <a:gd name="connsiteX15" fmla="*/ 2069979 w 5904877"/>
                <a:gd name="connsiteY15" fmla="*/ 2350122 h 2767230"/>
                <a:gd name="connsiteX16" fmla="*/ 2069979 w 5904877"/>
                <a:gd name="connsiteY16" fmla="*/ 2337672 h 2767230"/>
                <a:gd name="connsiteX17" fmla="*/ 2004609 w 5904877"/>
                <a:gd name="connsiteY17" fmla="*/ 2337672 h 2767230"/>
                <a:gd name="connsiteX18" fmla="*/ 2004609 w 5904877"/>
                <a:gd name="connsiteY18" fmla="*/ 2312774 h 2767230"/>
                <a:gd name="connsiteX19" fmla="*/ 1933019 w 5904877"/>
                <a:gd name="connsiteY19" fmla="*/ 2312774 h 2767230"/>
                <a:gd name="connsiteX20" fmla="*/ 1933019 w 5904877"/>
                <a:gd name="connsiteY20" fmla="*/ 2234955 h 2767230"/>
                <a:gd name="connsiteX21" fmla="*/ 1864535 w 5904877"/>
                <a:gd name="connsiteY21" fmla="*/ 2234955 h 2767230"/>
                <a:gd name="connsiteX22" fmla="*/ 1864535 w 5904877"/>
                <a:gd name="connsiteY22" fmla="*/ 2213162 h 2767230"/>
                <a:gd name="connsiteX23" fmla="*/ 1824072 w 5904877"/>
                <a:gd name="connsiteY23" fmla="*/ 2213162 h 2767230"/>
                <a:gd name="connsiteX24" fmla="*/ 1824072 w 5904877"/>
                <a:gd name="connsiteY24" fmla="*/ 2169585 h 2767230"/>
                <a:gd name="connsiteX25" fmla="*/ 1643526 w 5904877"/>
                <a:gd name="connsiteY25" fmla="*/ 2169585 h 2767230"/>
                <a:gd name="connsiteX26" fmla="*/ 1643526 w 5904877"/>
                <a:gd name="connsiteY26" fmla="*/ 2144686 h 2767230"/>
                <a:gd name="connsiteX27" fmla="*/ 1587500 w 5904877"/>
                <a:gd name="connsiteY27" fmla="*/ 2144686 h 2767230"/>
                <a:gd name="connsiteX28" fmla="*/ 1587500 w 5904877"/>
                <a:gd name="connsiteY28" fmla="*/ 2085536 h 2767230"/>
                <a:gd name="connsiteX29" fmla="*/ 1540809 w 5904877"/>
                <a:gd name="connsiteY29" fmla="*/ 2085536 h 2767230"/>
                <a:gd name="connsiteX30" fmla="*/ 1540809 w 5904877"/>
                <a:gd name="connsiteY30" fmla="*/ 2020176 h 2767230"/>
                <a:gd name="connsiteX31" fmla="*/ 1519015 w 5904877"/>
                <a:gd name="connsiteY31" fmla="*/ 2020176 h 2767230"/>
                <a:gd name="connsiteX32" fmla="*/ 1519015 w 5904877"/>
                <a:gd name="connsiteY32" fmla="*/ 1979704 h 2767230"/>
                <a:gd name="connsiteX33" fmla="*/ 1462989 w 5904877"/>
                <a:gd name="connsiteY33" fmla="*/ 1979704 h 2767230"/>
                <a:gd name="connsiteX34" fmla="*/ 1462989 w 5904877"/>
                <a:gd name="connsiteY34" fmla="*/ 1945461 h 2767230"/>
                <a:gd name="connsiteX35" fmla="*/ 1419412 w 5904877"/>
                <a:gd name="connsiteY35" fmla="*/ 1945461 h 2767230"/>
                <a:gd name="connsiteX36" fmla="*/ 1419412 w 5904877"/>
                <a:gd name="connsiteY36" fmla="*/ 1898779 h 2767230"/>
                <a:gd name="connsiteX37" fmla="*/ 1372721 w 5904877"/>
                <a:gd name="connsiteY37" fmla="*/ 1898779 h 2767230"/>
                <a:gd name="connsiteX38" fmla="*/ 1372721 w 5904877"/>
                <a:gd name="connsiteY38" fmla="*/ 1864537 h 2767230"/>
                <a:gd name="connsiteX39" fmla="*/ 1335364 w 5904877"/>
                <a:gd name="connsiteY39" fmla="*/ 1864537 h 2767230"/>
                <a:gd name="connsiteX40" fmla="*/ 1335364 w 5904877"/>
                <a:gd name="connsiteY40" fmla="*/ 1796052 h 2767230"/>
                <a:gd name="connsiteX41" fmla="*/ 1257545 w 5904877"/>
                <a:gd name="connsiteY41" fmla="*/ 1796052 h 2767230"/>
                <a:gd name="connsiteX42" fmla="*/ 1257545 w 5904877"/>
                <a:gd name="connsiteY42" fmla="*/ 1743141 h 2767230"/>
                <a:gd name="connsiteX43" fmla="*/ 1229532 w 5904877"/>
                <a:gd name="connsiteY43" fmla="*/ 1743141 h 2767230"/>
                <a:gd name="connsiteX44" fmla="*/ 1229532 w 5904877"/>
                <a:gd name="connsiteY44" fmla="*/ 1668427 h 2767230"/>
                <a:gd name="connsiteX45" fmla="*/ 1189069 w 5904877"/>
                <a:gd name="connsiteY45" fmla="*/ 1668427 h 2767230"/>
                <a:gd name="connsiteX46" fmla="*/ 1189069 w 5904877"/>
                <a:gd name="connsiteY46" fmla="*/ 1631079 h 2767230"/>
                <a:gd name="connsiteX47" fmla="*/ 1170391 w 5904877"/>
                <a:gd name="connsiteY47" fmla="*/ 1631079 h 2767230"/>
                <a:gd name="connsiteX48" fmla="*/ 1170391 w 5904877"/>
                <a:gd name="connsiteY48" fmla="*/ 1590617 h 2767230"/>
                <a:gd name="connsiteX49" fmla="*/ 1139263 w 5904877"/>
                <a:gd name="connsiteY49" fmla="*/ 1590617 h 2767230"/>
                <a:gd name="connsiteX50" fmla="*/ 1139263 w 5904877"/>
                <a:gd name="connsiteY50" fmla="*/ 1531467 h 2767230"/>
                <a:gd name="connsiteX51" fmla="*/ 1105021 w 5904877"/>
                <a:gd name="connsiteY51" fmla="*/ 1531467 h 2767230"/>
                <a:gd name="connsiteX52" fmla="*/ 1105021 w 5904877"/>
                <a:gd name="connsiteY52" fmla="*/ 1503454 h 2767230"/>
                <a:gd name="connsiteX53" fmla="*/ 1070788 w 5904877"/>
                <a:gd name="connsiteY53" fmla="*/ 1503454 h 2767230"/>
                <a:gd name="connsiteX54" fmla="*/ 1070788 w 5904877"/>
                <a:gd name="connsiteY54" fmla="*/ 1453648 h 2767230"/>
                <a:gd name="connsiteX55" fmla="*/ 1014752 w 5904877"/>
                <a:gd name="connsiteY55" fmla="*/ 1453648 h 2767230"/>
                <a:gd name="connsiteX56" fmla="*/ 1014752 w 5904877"/>
                <a:gd name="connsiteY56" fmla="*/ 1400736 h 2767230"/>
                <a:gd name="connsiteX57" fmla="*/ 968061 w 5904877"/>
                <a:gd name="connsiteY57" fmla="*/ 1400736 h 2767230"/>
                <a:gd name="connsiteX58" fmla="*/ 968061 w 5904877"/>
                <a:gd name="connsiteY58" fmla="*/ 1338481 h 2767230"/>
                <a:gd name="connsiteX59" fmla="*/ 952497 w 5904877"/>
                <a:gd name="connsiteY59" fmla="*/ 1338481 h 2767230"/>
                <a:gd name="connsiteX60" fmla="*/ 952497 w 5904877"/>
                <a:gd name="connsiteY60" fmla="*/ 1301124 h 2767230"/>
                <a:gd name="connsiteX61" fmla="*/ 921373 w 5904877"/>
                <a:gd name="connsiteY61" fmla="*/ 1301124 h 2767230"/>
                <a:gd name="connsiteX62" fmla="*/ 921373 w 5904877"/>
                <a:gd name="connsiteY62" fmla="*/ 1282455 h 2767230"/>
                <a:gd name="connsiteX63" fmla="*/ 840441 w 5904877"/>
                <a:gd name="connsiteY63" fmla="*/ 1282455 h 2767230"/>
                <a:gd name="connsiteX64" fmla="*/ 840441 w 5904877"/>
                <a:gd name="connsiteY64" fmla="*/ 1241983 h 2767230"/>
                <a:gd name="connsiteX65" fmla="*/ 793750 w 5904877"/>
                <a:gd name="connsiteY65" fmla="*/ 1241983 h 2767230"/>
                <a:gd name="connsiteX66" fmla="*/ 793750 w 5904877"/>
                <a:gd name="connsiteY66" fmla="*/ 1213970 h 2767230"/>
                <a:gd name="connsiteX67" fmla="*/ 765735 w 5904877"/>
                <a:gd name="connsiteY67" fmla="*/ 1213970 h 2767230"/>
                <a:gd name="connsiteX68" fmla="*/ 765735 w 5904877"/>
                <a:gd name="connsiteY68" fmla="*/ 1139265 h 2767230"/>
                <a:gd name="connsiteX69" fmla="*/ 728382 w 5904877"/>
                <a:gd name="connsiteY69" fmla="*/ 1139265 h 2767230"/>
                <a:gd name="connsiteX70" fmla="*/ 728382 w 5904877"/>
                <a:gd name="connsiteY70" fmla="*/ 1095689 h 2767230"/>
                <a:gd name="connsiteX71" fmla="*/ 644338 w 5904877"/>
                <a:gd name="connsiteY71" fmla="*/ 1095689 h 2767230"/>
                <a:gd name="connsiteX72" fmla="*/ 644338 w 5904877"/>
                <a:gd name="connsiteY72" fmla="*/ 1045882 h 2767230"/>
                <a:gd name="connsiteX73" fmla="*/ 610098 w 5904877"/>
                <a:gd name="connsiteY73" fmla="*/ 1045882 h 2767230"/>
                <a:gd name="connsiteX74" fmla="*/ 610098 w 5904877"/>
                <a:gd name="connsiteY74" fmla="*/ 961834 h 2767230"/>
                <a:gd name="connsiteX75" fmla="*/ 563407 w 5904877"/>
                <a:gd name="connsiteY75" fmla="*/ 961834 h 2767230"/>
                <a:gd name="connsiteX76" fmla="*/ 563407 w 5904877"/>
                <a:gd name="connsiteY76" fmla="*/ 890245 h 2767230"/>
                <a:gd name="connsiteX77" fmla="*/ 513603 w 5904877"/>
                <a:gd name="connsiteY77" fmla="*/ 890245 h 2767230"/>
                <a:gd name="connsiteX78" fmla="*/ 513603 w 5904877"/>
                <a:gd name="connsiteY78" fmla="*/ 846667 h 2767230"/>
                <a:gd name="connsiteX79" fmla="*/ 426446 w 5904877"/>
                <a:gd name="connsiteY79" fmla="*/ 846667 h 2767230"/>
                <a:gd name="connsiteX80" fmla="*/ 426446 w 5904877"/>
                <a:gd name="connsiteY80" fmla="*/ 793750 h 2767230"/>
                <a:gd name="connsiteX81" fmla="*/ 392206 w 5904877"/>
                <a:gd name="connsiteY81" fmla="*/ 793750 h 2767230"/>
                <a:gd name="connsiteX82" fmla="*/ 392206 w 5904877"/>
                <a:gd name="connsiteY82" fmla="*/ 765736 h 2767230"/>
                <a:gd name="connsiteX83" fmla="*/ 367304 w 5904877"/>
                <a:gd name="connsiteY83" fmla="*/ 765736 h 2767230"/>
                <a:gd name="connsiteX84" fmla="*/ 367304 w 5904877"/>
                <a:gd name="connsiteY84" fmla="*/ 703480 h 2767230"/>
                <a:gd name="connsiteX85" fmla="*/ 292598 w 5904877"/>
                <a:gd name="connsiteY85" fmla="*/ 703480 h 2767230"/>
                <a:gd name="connsiteX86" fmla="*/ 292598 w 5904877"/>
                <a:gd name="connsiteY86" fmla="*/ 684804 h 2767230"/>
                <a:gd name="connsiteX87" fmla="*/ 273922 w 5904877"/>
                <a:gd name="connsiteY87" fmla="*/ 684804 h 2767230"/>
                <a:gd name="connsiteX88" fmla="*/ 273922 w 5904877"/>
                <a:gd name="connsiteY88" fmla="*/ 672353 h 2767230"/>
                <a:gd name="connsiteX89" fmla="*/ 249019 w 5904877"/>
                <a:gd name="connsiteY89" fmla="*/ 672353 h 2767230"/>
                <a:gd name="connsiteX90" fmla="*/ 249019 w 5904877"/>
                <a:gd name="connsiteY90" fmla="*/ 647451 h 2767230"/>
                <a:gd name="connsiteX91" fmla="*/ 230343 w 5904877"/>
                <a:gd name="connsiteY91" fmla="*/ 647451 h 2767230"/>
                <a:gd name="connsiteX92" fmla="*/ 230343 w 5904877"/>
                <a:gd name="connsiteY92" fmla="*/ 600760 h 2767230"/>
                <a:gd name="connsiteX93" fmla="*/ 214779 w 5904877"/>
                <a:gd name="connsiteY93" fmla="*/ 600760 h 2767230"/>
                <a:gd name="connsiteX94" fmla="*/ 214779 w 5904877"/>
                <a:gd name="connsiteY94" fmla="*/ 557181 h 2767230"/>
                <a:gd name="connsiteX95" fmla="*/ 199216 w 5904877"/>
                <a:gd name="connsiteY95" fmla="*/ 557181 h 2767230"/>
                <a:gd name="connsiteX96" fmla="*/ 199216 w 5904877"/>
                <a:gd name="connsiteY96" fmla="*/ 479363 h 2767230"/>
                <a:gd name="connsiteX97" fmla="*/ 174314 w 5904877"/>
                <a:gd name="connsiteY97" fmla="*/ 479363 h 2767230"/>
                <a:gd name="connsiteX98" fmla="*/ 174314 w 5904877"/>
                <a:gd name="connsiteY98" fmla="*/ 432671 h 2767230"/>
                <a:gd name="connsiteX99" fmla="*/ 152524 w 5904877"/>
                <a:gd name="connsiteY99" fmla="*/ 432671 h 2767230"/>
                <a:gd name="connsiteX100" fmla="*/ 152524 w 5904877"/>
                <a:gd name="connsiteY100" fmla="*/ 351740 h 2767230"/>
                <a:gd name="connsiteX101" fmla="*/ 130735 w 5904877"/>
                <a:gd name="connsiteY101" fmla="*/ 351740 h 2767230"/>
                <a:gd name="connsiteX102" fmla="*/ 130735 w 5904877"/>
                <a:gd name="connsiteY102" fmla="*/ 320613 h 2767230"/>
                <a:gd name="connsiteX103" fmla="*/ 105833 w 5904877"/>
                <a:gd name="connsiteY103" fmla="*/ 320613 h 2767230"/>
                <a:gd name="connsiteX104" fmla="*/ 105833 w 5904877"/>
                <a:gd name="connsiteY104" fmla="*/ 249020 h 2767230"/>
                <a:gd name="connsiteX105" fmla="*/ 77819 w 5904877"/>
                <a:gd name="connsiteY105" fmla="*/ 249020 h 2767230"/>
                <a:gd name="connsiteX106" fmla="*/ 77819 w 5904877"/>
                <a:gd name="connsiteY106" fmla="*/ 152525 h 2767230"/>
                <a:gd name="connsiteX107" fmla="*/ 49804 w 5904877"/>
                <a:gd name="connsiteY107" fmla="*/ 152525 h 2767230"/>
                <a:gd name="connsiteX108" fmla="*/ 49804 w 5904877"/>
                <a:gd name="connsiteY108" fmla="*/ 80931 h 2767230"/>
                <a:gd name="connsiteX109" fmla="*/ 31127 w 5904877"/>
                <a:gd name="connsiteY109" fmla="*/ 80931 h 2767230"/>
                <a:gd name="connsiteX110" fmla="*/ 31127 w 5904877"/>
                <a:gd name="connsiteY110" fmla="*/ 0 h 2767230"/>
                <a:gd name="connsiteX111" fmla="*/ 0 w 5904877"/>
                <a:gd name="connsiteY111" fmla="*/ 0 h 276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904877" h="2767230">
                  <a:moveTo>
                    <a:pt x="5904878" y="2767231"/>
                  </a:moveTo>
                  <a:lnTo>
                    <a:pt x="2969559" y="2767231"/>
                  </a:lnTo>
                  <a:lnTo>
                    <a:pt x="2969559" y="2667618"/>
                  </a:lnTo>
                  <a:lnTo>
                    <a:pt x="2832598" y="2667618"/>
                  </a:lnTo>
                  <a:lnTo>
                    <a:pt x="2832598" y="2571130"/>
                  </a:lnTo>
                  <a:lnTo>
                    <a:pt x="2368798" y="2571130"/>
                  </a:lnTo>
                  <a:lnTo>
                    <a:pt x="2368798" y="2487081"/>
                  </a:lnTo>
                  <a:lnTo>
                    <a:pt x="2315886" y="2487081"/>
                  </a:lnTo>
                  <a:lnTo>
                    <a:pt x="2315886" y="2443505"/>
                  </a:lnTo>
                  <a:lnTo>
                    <a:pt x="2290978" y="2443505"/>
                  </a:lnTo>
                  <a:lnTo>
                    <a:pt x="2290978" y="2415492"/>
                  </a:lnTo>
                  <a:lnTo>
                    <a:pt x="2228723" y="2415492"/>
                  </a:lnTo>
                  <a:lnTo>
                    <a:pt x="2228723" y="2381249"/>
                  </a:lnTo>
                  <a:lnTo>
                    <a:pt x="2182032" y="2381249"/>
                  </a:lnTo>
                  <a:lnTo>
                    <a:pt x="2182032" y="2350122"/>
                  </a:lnTo>
                  <a:lnTo>
                    <a:pt x="2069979" y="2350122"/>
                  </a:lnTo>
                  <a:lnTo>
                    <a:pt x="2069979" y="2337672"/>
                  </a:lnTo>
                  <a:lnTo>
                    <a:pt x="2004609" y="2337672"/>
                  </a:lnTo>
                  <a:lnTo>
                    <a:pt x="2004609" y="2312774"/>
                  </a:lnTo>
                  <a:lnTo>
                    <a:pt x="1933019" y="2312774"/>
                  </a:lnTo>
                  <a:lnTo>
                    <a:pt x="1933019" y="2234955"/>
                  </a:lnTo>
                  <a:lnTo>
                    <a:pt x="1864535" y="2234955"/>
                  </a:lnTo>
                  <a:lnTo>
                    <a:pt x="1864535" y="2213162"/>
                  </a:lnTo>
                  <a:lnTo>
                    <a:pt x="1824072" y="2213162"/>
                  </a:lnTo>
                  <a:lnTo>
                    <a:pt x="1824072" y="2169585"/>
                  </a:lnTo>
                  <a:lnTo>
                    <a:pt x="1643526" y="2169585"/>
                  </a:lnTo>
                  <a:lnTo>
                    <a:pt x="1643526" y="2144686"/>
                  </a:lnTo>
                  <a:lnTo>
                    <a:pt x="1587500" y="2144686"/>
                  </a:lnTo>
                  <a:lnTo>
                    <a:pt x="1587500" y="2085536"/>
                  </a:lnTo>
                  <a:lnTo>
                    <a:pt x="1540809" y="2085536"/>
                  </a:lnTo>
                  <a:lnTo>
                    <a:pt x="1540809" y="2020176"/>
                  </a:lnTo>
                  <a:lnTo>
                    <a:pt x="1519015" y="2020176"/>
                  </a:lnTo>
                  <a:lnTo>
                    <a:pt x="1519015" y="1979704"/>
                  </a:lnTo>
                  <a:lnTo>
                    <a:pt x="1462989" y="1979704"/>
                  </a:lnTo>
                  <a:lnTo>
                    <a:pt x="1462989" y="1945461"/>
                  </a:lnTo>
                  <a:lnTo>
                    <a:pt x="1419412" y="1945461"/>
                  </a:lnTo>
                  <a:lnTo>
                    <a:pt x="1419412" y="1898779"/>
                  </a:lnTo>
                  <a:lnTo>
                    <a:pt x="1372721" y="1898779"/>
                  </a:lnTo>
                  <a:lnTo>
                    <a:pt x="1372721" y="1864537"/>
                  </a:lnTo>
                  <a:lnTo>
                    <a:pt x="1335364" y="1864537"/>
                  </a:lnTo>
                  <a:lnTo>
                    <a:pt x="1335364" y="1796052"/>
                  </a:lnTo>
                  <a:lnTo>
                    <a:pt x="1257545" y="1796052"/>
                  </a:lnTo>
                  <a:lnTo>
                    <a:pt x="1257545" y="1743141"/>
                  </a:lnTo>
                  <a:lnTo>
                    <a:pt x="1229532" y="1743141"/>
                  </a:lnTo>
                  <a:lnTo>
                    <a:pt x="1229532" y="1668427"/>
                  </a:lnTo>
                  <a:lnTo>
                    <a:pt x="1189069" y="1668427"/>
                  </a:lnTo>
                  <a:lnTo>
                    <a:pt x="1189069" y="1631079"/>
                  </a:lnTo>
                  <a:lnTo>
                    <a:pt x="1170391" y="1631079"/>
                  </a:lnTo>
                  <a:lnTo>
                    <a:pt x="1170391" y="1590617"/>
                  </a:lnTo>
                  <a:lnTo>
                    <a:pt x="1139263" y="1590617"/>
                  </a:lnTo>
                  <a:lnTo>
                    <a:pt x="1139263" y="1531467"/>
                  </a:lnTo>
                  <a:lnTo>
                    <a:pt x="1105021" y="1531467"/>
                  </a:lnTo>
                  <a:lnTo>
                    <a:pt x="1105021" y="1503454"/>
                  </a:lnTo>
                  <a:lnTo>
                    <a:pt x="1070788" y="1503454"/>
                  </a:lnTo>
                  <a:lnTo>
                    <a:pt x="1070788" y="1453648"/>
                  </a:lnTo>
                  <a:lnTo>
                    <a:pt x="1014752" y="1453648"/>
                  </a:lnTo>
                  <a:lnTo>
                    <a:pt x="1014752" y="1400736"/>
                  </a:lnTo>
                  <a:lnTo>
                    <a:pt x="968061" y="1400736"/>
                  </a:lnTo>
                  <a:lnTo>
                    <a:pt x="968061" y="1338481"/>
                  </a:lnTo>
                  <a:lnTo>
                    <a:pt x="952497" y="1338481"/>
                  </a:lnTo>
                  <a:lnTo>
                    <a:pt x="952497" y="1301124"/>
                  </a:lnTo>
                  <a:lnTo>
                    <a:pt x="921373" y="1301124"/>
                  </a:lnTo>
                  <a:lnTo>
                    <a:pt x="921373" y="1282455"/>
                  </a:lnTo>
                  <a:lnTo>
                    <a:pt x="840441" y="1282455"/>
                  </a:lnTo>
                  <a:lnTo>
                    <a:pt x="840441" y="1241983"/>
                  </a:lnTo>
                  <a:lnTo>
                    <a:pt x="793750" y="1241983"/>
                  </a:lnTo>
                  <a:lnTo>
                    <a:pt x="793750" y="1213970"/>
                  </a:lnTo>
                  <a:lnTo>
                    <a:pt x="765735" y="1213970"/>
                  </a:lnTo>
                  <a:lnTo>
                    <a:pt x="765735" y="1139265"/>
                  </a:lnTo>
                  <a:lnTo>
                    <a:pt x="728382" y="1139265"/>
                  </a:lnTo>
                  <a:lnTo>
                    <a:pt x="728382" y="1095689"/>
                  </a:lnTo>
                  <a:lnTo>
                    <a:pt x="644338" y="1095689"/>
                  </a:lnTo>
                  <a:lnTo>
                    <a:pt x="644338" y="1045882"/>
                  </a:lnTo>
                  <a:lnTo>
                    <a:pt x="610098" y="1045882"/>
                  </a:lnTo>
                  <a:lnTo>
                    <a:pt x="610098" y="961834"/>
                  </a:lnTo>
                  <a:lnTo>
                    <a:pt x="563407" y="961834"/>
                  </a:lnTo>
                  <a:lnTo>
                    <a:pt x="563407" y="890245"/>
                  </a:lnTo>
                  <a:lnTo>
                    <a:pt x="513603" y="890245"/>
                  </a:lnTo>
                  <a:lnTo>
                    <a:pt x="513603" y="846667"/>
                  </a:lnTo>
                  <a:lnTo>
                    <a:pt x="426446" y="846667"/>
                  </a:lnTo>
                  <a:lnTo>
                    <a:pt x="426446" y="793750"/>
                  </a:lnTo>
                  <a:lnTo>
                    <a:pt x="392206" y="793750"/>
                  </a:lnTo>
                  <a:lnTo>
                    <a:pt x="392206" y="765736"/>
                  </a:lnTo>
                  <a:lnTo>
                    <a:pt x="367304" y="765736"/>
                  </a:lnTo>
                  <a:lnTo>
                    <a:pt x="367304" y="703480"/>
                  </a:lnTo>
                  <a:lnTo>
                    <a:pt x="292598" y="703480"/>
                  </a:lnTo>
                  <a:lnTo>
                    <a:pt x="292598" y="684804"/>
                  </a:lnTo>
                  <a:lnTo>
                    <a:pt x="273922" y="684804"/>
                  </a:lnTo>
                  <a:lnTo>
                    <a:pt x="273922" y="672353"/>
                  </a:lnTo>
                  <a:lnTo>
                    <a:pt x="249019" y="672353"/>
                  </a:lnTo>
                  <a:lnTo>
                    <a:pt x="249019" y="647451"/>
                  </a:lnTo>
                  <a:lnTo>
                    <a:pt x="230343" y="647451"/>
                  </a:lnTo>
                  <a:lnTo>
                    <a:pt x="230343" y="600760"/>
                  </a:lnTo>
                  <a:lnTo>
                    <a:pt x="214779" y="600760"/>
                  </a:lnTo>
                  <a:lnTo>
                    <a:pt x="214779" y="557181"/>
                  </a:lnTo>
                  <a:lnTo>
                    <a:pt x="199216" y="557181"/>
                  </a:lnTo>
                  <a:lnTo>
                    <a:pt x="199216" y="479363"/>
                  </a:lnTo>
                  <a:lnTo>
                    <a:pt x="174314" y="479363"/>
                  </a:lnTo>
                  <a:lnTo>
                    <a:pt x="174314" y="432671"/>
                  </a:lnTo>
                  <a:lnTo>
                    <a:pt x="152524" y="432671"/>
                  </a:lnTo>
                  <a:lnTo>
                    <a:pt x="152524" y="351740"/>
                  </a:lnTo>
                  <a:lnTo>
                    <a:pt x="130735" y="351740"/>
                  </a:lnTo>
                  <a:lnTo>
                    <a:pt x="130735" y="320613"/>
                  </a:lnTo>
                  <a:lnTo>
                    <a:pt x="105833" y="320613"/>
                  </a:lnTo>
                  <a:lnTo>
                    <a:pt x="105833" y="249020"/>
                  </a:lnTo>
                  <a:lnTo>
                    <a:pt x="77819" y="249020"/>
                  </a:lnTo>
                  <a:lnTo>
                    <a:pt x="77819" y="152525"/>
                  </a:lnTo>
                  <a:lnTo>
                    <a:pt x="49804" y="152525"/>
                  </a:lnTo>
                  <a:lnTo>
                    <a:pt x="49804" y="80931"/>
                  </a:lnTo>
                  <a:lnTo>
                    <a:pt x="31127" y="80931"/>
                  </a:lnTo>
                  <a:lnTo>
                    <a:pt x="31127" y="0"/>
                  </a:lnTo>
                  <a:lnTo>
                    <a:pt x="0" y="0"/>
                  </a:lnTo>
                </a:path>
              </a:pathLst>
            </a:custGeom>
            <a:noFill/>
            <a:ln w="19050" cap="flat">
              <a:solidFill>
                <a:schemeClr val="accent3"/>
              </a:solidFill>
              <a:prstDash val="solid"/>
              <a:miter/>
            </a:ln>
          </p:spPr>
          <p:txBody>
            <a:bodyPr rtlCol="0" anchor="ctr"/>
            <a:lstStyle/>
            <a:p>
              <a:endParaRPr lang="en-GB"/>
            </a:p>
          </p:txBody>
        </p:sp>
        <p:sp>
          <p:nvSpPr>
            <p:cNvPr id="130" name="Freeform: Shape 154">
              <a:extLst>
                <a:ext uri="{FF2B5EF4-FFF2-40B4-BE49-F238E27FC236}">
                  <a16:creationId xmlns:a16="http://schemas.microsoft.com/office/drawing/2014/main" id="{96277022-4F4A-5C0B-65B4-3E40688B9221}"/>
                </a:ext>
              </a:extLst>
            </p:cNvPr>
            <p:cNvSpPr/>
            <p:nvPr/>
          </p:nvSpPr>
          <p:spPr>
            <a:xfrm>
              <a:off x="3142145" y="20050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19050" cap="flat">
              <a:solidFill>
                <a:schemeClr val="accent3"/>
              </a:solidFill>
              <a:prstDash val="solid"/>
              <a:miter/>
            </a:ln>
          </p:spPr>
          <p:txBody>
            <a:bodyPr rtlCol="0" anchor="ctr"/>
            <a:lstStyle/>
            <a:p>
              <a:endParaRPr lang="en-GB"/>
            </a:p>
          </p:txBody>
        </p:sp>
        <p:sp>
          <p:nvSpPr>
            <p:cNvPr id="131" name="Freeform: Shape 155">
              <a:extLst>
                <a:ext uri="{FF2B5EF4-FFF2-40B4-BE49-F238E27FC236}">
                  <a16:creationId xmlns:a16="http://schemas.microsoft.com/office/drawing/2014/main" id="{3F1937B9-FFFC-04B3-52D0-42BA43C0C6E2}"/>
                </a:ext>
              </a:extLst>
            </p:cNvPr>
            <p:cNvSpPr/>
            <p:nvPr/>
          </p:nvSpPr>
          <p:spPr>
            <a:xfrm>
              <a:off x="3211445" y="2335763"/>
              <a:ext cx="90000" cy="9525"/>
            </a:xfrm>
            <a:custGeom>
              <a:avLst/>
              <a:gdLst>
                <a:gd name="connsiteX0" fmla="*/ 90000 w 90000"/>
                <a:gd name="connsiteY0" fmla="*/ 0 h 9525"/>
                <a:gd name="connsiteX1" fmla="*/ 0 w 90000"/>
                <a:gd name="connsiteY1" fmla="*/ 0 h 9525"/>
              </a:gdLst>
              <a:ahLst/>
              <a:cxnLst>
                <a:cxn ang="0">
                  <a:pos x="connsiteX0" y="connsiteY0"/>
                </a:cxn>
                <a:cxn ang="0">
                  <a:pos x="connsiteX1" y="connsiteY1"/>
                </a:cxn>
              </a:cxnLst>
              <a:rect l="l" t="t" r="r" b="b"/>
              <a:pathLst>
                <a:path w="90000" h="9525">
                  <a:moveTo>
                    <a:pt x="90000" y="0"/>
                  </a:moveTo>
                  <a:lnTo>
                    <a:pt x="0" y="0"/>
                  </a:lnTo>
                </a:path>
              </a:pathLst>
            </a:custGeom>
            <a:noFill/>
            <a:ln w="19050" cap="flat">
              <a:solidFill>
                <a:schemeClr val="accent3"/>
              </a:solidFill>
              <a:prstDash val="solid"/>
              <a:miter/>
            </a:ln>
          </p:spPr>
          <p:txBody>
            <a:bodyPr rtlCol="0" anchor="ctr"/>
            <a:lstStyle/>
            <a:p>
              <a:endParaRPr lang="en-GB"/>
            </a:p>
          </p:txBody>
        </p:sp>
        <p:sp>
          <p:nvSpPr>
            <p:cNvPr id="132" name="Freeform: Shape 156">
              <a:extLst>
                <a:ext uri="{FF2B5EF4-FFF2-40B4-BE49-F238E27FC236}">
                  <a16:creationId xmlns:a16="http://schemas.microsoft.com/office/drawing/2014/main" id="{006B7840-FD4E-8419-3AA2-1D9EB0DB1B3F}"/>
                </a:ext>
              </a:extLst>
            </p:cNvPr>
            <p:cNvSpPr/>
            <p:nvPr/>
          </p:nvSpPr>
          <p:spPr>
            <a:xfrm>
              <a:off x="3249545" y="2411963"/>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3"/>
              </a:solidFill>
              <a:prstDash val="solid"/>
              <a:miter/>
            </a:ln>
          </p:spPr>
          <p:txBody>
            <a:bodyPr rtlCol="0" anchor="ctr"/>
            <a:lstStyle/>
            <a:p>
              <a:endParaRPr lang="en-GB"/>
            </a:p>
          </p:txBody>
        </p:sp>
        <p:sp>
          <p:nvSpPr>
            <p:cNvPr id="133" name="Freeform: Shape 157">
              <a:extLst>
                <a:ext uri="{FF2B5EF4-FFF2-40B4-BE49-F238E27FC236}">
                  <a16:creationId xmlns:a16="http://schemas.microsoft.com/office/drawing/2014/main" id="{BED6400C-817A-CD99-CC0D-F255B08DED73}"/>
                </a:ext>
              </a:extLst>
            </p:cNvPr>
            <p:cNvSpPr/>
            <p:nvPr/>
          </p:nvSpPr>
          <p:spPr>
            <a:xfrm>
              <a:off x="3306695" y="2564365"/>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3"/>
              </a:solidFill>
              <a:prstDash val="solid"/>
              <a:miter/>
            </a:ln>
          </p:spPr>
          <p:txBody>
            <a:bodyPr rtlCol="0" anchor="ctr"/>
            <a:lstStyle/>
            <a:p>
              <a:endParaRPr lang="en-GB"/>
            </a:p>
          </p:txBody>
        </p:sp>
        <p:sp>
          <p:nvSpPr>
            <p:cNvPr id="134" name="Freeform: Shape 158">
              <a:extLst>
                <a:ext uri="{FF2B5EF4-FFF2-40B4-BE49-F238E27FC236}">
                  <a16:creationId xmlns:a16="http://schemas.microsoft.com/office/drawing/2014/main" id="{52CE6E7E-183B-2FB6-0092-2AF161A87C20}"/>
                </a:ext>
              </a:extLst>
            </p:cNvPr>
            <p:cNvSpPr/>
            <p:nvPr/>
          </p:nvSpPr>
          <p:spPr>
            <a:xfrm>
              <a:off x="3325745" y="2640565"/>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3"/>
              </a:solidFill>
              <a:prstDash val="solid"/>
              <a:miter/>
            </a:ln>
          </p:spPr>
          <p:txBody>
            <a:bodyPr rtlCol="0" anchor="ctr"/>
            <a:lstStyle/>
            <a:p>
              <a:endParaRPr lang="en-GB"/>
            </a:p>
          </p:txBody>
        </p:sp>
        <p:sp>
          <p:nvSpPr>
            <p:cNvPr id="135" name="Freeform: Shape 159">
              <a:extLst>
                <a:ext uri="{FF2B5EF4-FFF2-40B4-BE49-F238E27FC236}">
                  <a16:creationId xmlns:a16="http://schemas.microsoft.com/office/drawing/2014/main" id="{56DD21BB-7286-3452-A729-663EB79B4A60}"/>
                </a:ext>
              </a:extLst>
            </p:cNvPr>
            <p:cNvSpPr/>
            <p:nvPr/>
          </p:nvSpPr>
          <p:spPr>
            <a:xfrm>
              <a:off x="3478145" y="2792966"/>
              <a:ext cx="89999" cy="9525"/>
            </a:xfrm>
            <a:custGeom>
              <a:avLst/>
              <a:gdLst>
                <a:gd name="connsiteX0" fmla="*/ 90000 w 89999"/>
                <a:gd name="connsiteY0" fmla="*/ 0 h 9525"/>
                <a:gd name="connsiteX1" fmla="*/ 0 w 89999"/>
                <a:gd name="connsiteY1" fmla="*/ 0 h 9525"/>
              </a:gdLst>
              <a:ahLst/>
              <a:cxnLst>
                <a:cxn ang="0">
                  <a:pos x="connsiteX0" y="connsiteY0"/>
                </a:cxn>
                <a:cxn ang="0">
                  <a:pos x="connsiteX1" y="connsiteY1"/>
                </a:cxn>
              </a:cxnLst>
              <a:rect l="l" t="t" r="r" b="b"/>
              <a:pathLst>
                <a:path w="89999" h="9525">
                  <a:moveTo>
                    <a:pt x="90000" y="0"/>
                  </a:moveTo>
                  <a:lnTo>
                    <a:pt x="0" y="0"/>
                  </a:lnTo>
                </a:path>
              </a:pathLst>
            </a:custGeom>
            <a:noFill/>
            <a:ln w="19050" cap="flat">
              <a:solidFill>
                <a:schemeClr val="accent3"/>
              </a:solidFill>
              <a:prstDash val="solid"/>
              <a:miter/>
            </a:ln>
          </p:spPr>
          <p:txBody>
            <a:bodyPr rtlCol="0" anchor="ctr"/>
            <a:lstStyle/>
            <a:p>
              <a:endParaRPr lang="en-GB"/>
            </a:p>
          </p:txBody>
        </p:sp>
        <p:sp>
          <p:nvSpPr>
            <p:cNvPr id="136" name="Freeform: Shape 160">
              <a:extLst>
                <a:ext uri="{FF2B5EF4-FFF2-40B4-BE49-F238E27FC236}">
                  <a16:creationId xmlns:a16="http://schemas.microsoft.com/office/drawing/2014/main" id="{1AC20254-1E3D-D97C-214D-06C932B0D34E}"/>
                </a:ext>
              </a:extLst>
            </p:cNvPr>
            <p:cNvSpPr/>
            <p:nvPr/>
          </p:nvSpPr>
          <p:spPr>
            <a:xfrm>
              <a:off x="4208944" y="34528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37" name="Freeform: Shape 161">
              <a:extLst>
                <a:ext uri="{FF2B5EF4-FFF2-40B4-BE49-F238E27FC236}">
                  <a16:creationId xmlns:a16="http://schemas.microsoft.com/office/drawing/2014/main" id="{1D4F10D9-5114-E866-B65A-DE03B710C3C7}"/>
                </a:ext>
              </a:extLst>
            </p:cNvPr>
            <p:cNvSpPr/>
            <p:nvPr/>
          </p:nvSpPr>
          <p:spPr>
            <a:xfrm>
              <a:off x="4894744" y="41767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38" name="Freeform: Shape 162">
              <a:extLst>
                <a:ext uri="{FF2B5EF4-FFF2-40B4-BE49-F238E27FC236}">
                  <a16:creationId xmlns:a16="http://schemas.microsoft.com/office/drawing/2014/main" id="{894F06E8-AFC8-677E-98C0-82F89F7E04D0}"/>
                </a:ext>
              </a:extLst>
            </p:cNvPr>
            <p:cNvSpPr/>
            <p:nvPr/>
          </p:nvSpPr>
          <p:spPr>
            <a:xfrm>
              <a:off x="4932844" y="41767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39" name="Freeform: Shape 163">
              <a:extLst>
                <a:ext uri="{FF2B5EF4-FFF2-40B4-BE49-F238E27FC236}">
                  <a16:creationId xmlns:a16="http://schemas.microsoft.com/office/drawing/2014/main" id="{C085BF86-A9A2-9E92-9A26-E9FC161CDA7D}"/>
                </a:ext>
              </a:extLst>
            </p:cNvPr>
            <p:cNvSpPr/>
            <p:nvPr/>
          </p:nvSpPr>
          <p:spPr>
            <a:xfrm>
              <a:off x="4989994" y="42148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chemeClr val="accent3"/>
              </a:solidFill>
              <a:prstDash val="solid"/>
              <a:miter/>
            </a:ln>
          </p:spPr>
          <p:txBody>
            <a:bodyPr rtlCol="0" anchor="ctr"/>
            <a:lstStyle/>
            <a:p>
              <a:endParaRPr lang="en-GB"/>
            </a:p>
          </p:txBody>
        </p:sp>
        <p:sp>
          <p:nvSpPr>
            <p:cNvPr id="140" name="Freeform: Shape 164">
              <a:extLst>
                <a:ext uri="{FF2B5EF4-FFF2-40B4-BE49-F238E27FC236}">
                  <a16:creationId xmlns:a16="http://schemas.microsoft.com/office/drawing/2014/main" id="{5C0EEE9C-08F1-4869-98C3-0A6A66972418}"/>
                </a:ext>
              </a:extLst>
            </p:cNvPr>
            <p:cNvSpPr/>
            <p:nvPr/>
          </p:nvSpPr>
          <p:spPr>
            <a:xfrm>
              <a:off x="5104294" y="43100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141" name="Freeform: Shape 165">
              <a:extLst>
                <a:ext uri="{FF2B5EF4-FFF2-40B4-BE49-F238E27FC236}">
                  <a16:creationId xmlns:a16="http://schemas.microsoft.com/office/drawing/2014/main" id="{7ECA32DC-C185-F990-90F9-C98DAC058792}"/>
                </a:ext>
              </a:extLst>
            </p:cNvPr>
            <p:cNvSpPr/>
            <p:nvPr/>
          </p:nvSpPr>
          <p:spPr>
            <a:xfrm>
              <a:off x="5123344" y="43100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142" name="Freeform: Shape 166">
              <a:extLst>
                <a:ext uri="{FF2B5EF4-FFF2-40B4-BE49-F238E27FC236}">
                  <a16:creationId xmlns:a16="http://schemas.microsoft.com/office/drawing/2014/main" id="{3A5A5461-12C6-D9D1-B62C-59EAA65BC99F}"/>
                </a:ext>
              </a:extLst>
            </p:cNvPr>
            <p:cNvSpPr/>
            <p:nvPr/>
          </p:nvSpPr>
          <p:spPr>
            <a:xfrm>
              <a:off x="5180494" y="43481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143" name="Freeform: Shape 167">
              <a:extLst>
                <a:ext uri="{FF2B5EF4-FFF2-40B4-BE49-F238E27FC236}">
                  <a16:creationId xmlns:a16="http://schemas.microsoft.com/office/drawing/2014/main" id="{94E1C8EC-5F9B-53EC-7D80-3444523DBF4B}"/>
                </a:ext>
              </a:extLst>
            </p:cNvPr>
            <p:cNvSpPr/>
            <p:nvPr/>
          </p:nvSpPr>
          <p:spPr>
            <a:xfrm>
              <a:off x="5275744" y="43481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144" name="Freeform: Shape 168">
              <a:extLst>
                <a:ext uri="{FF2B5EF4-FFF2-40B4-BE49-F238E27FC236}">
                  <a16:creationId xmlns:a16="http://schemas.microsoft.com/office/drawing/2014/main" id="{FE9C6FEA-8E0F-BDE3-E569-A40D83D8EA9D}"/>
                </a:ext>
              </a:extLst>
            </p:cNvPr>
            <p:cNvSpPr/>
            <p:nvPr/>
          </p:nvSpPr>
          <p:spPr>
            <a:xfrm>
              <a:off x="5409094" y="44243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chemeClr val="accent3"/>
              </a:solidFill>
              <a:prstDash val="solid"/>
              <a:miter/>
            </a:ln>
          </p:spPr>
          <p:txBody>
            <a:bodyPr rtlCol="0" anchor="ctr"/>
            <a:lstStyle/>
            <a:p>
              <a:endParaRPr lang="en-GB"/>
            </a:p>
          </p:txBody>
        </p:sp>
        <p:sp>
          <p:nvSpPr>
            <p:cNvPr id="145" name="Freeform: Shape 169">
              <a:extLst>
                <a:ext uri="{FF2B5EF4-FFF2-40B4-BE49-F238E27FC236}">
                  <a16:creationId xmlns:a16="http://schemas.microsoft.com/office/drawing/2014/main" id="{C6F54663-4450-284C-2BE8-A529D72B68D4}"/>
                </a:ext>
              </a:extLst>
            </p:cNvPr>
            <p:cNvSpPr/>
            <p:nvPr/>
          </p:nvSpPr>
          <p:spPr>
            <a:xfrm>
              <a:off x="5713894" y="45767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endParaRPr lang="en-GB"/>
            </a:p>
          </p:txBody>
        </p:sp>
        <p:sp>
          <p:nvSpPr>
            <p:cNvPr id="146" name="Freeform: Shape 170">
              <a:extLst>
                <a:ext uri="{FF2B5EF4-FFF2-40B4-BE49-F238E27FC236}">
                  <a16:creationId xmlns:a16="http://schemas.microsoft.com/office/drawing/2014/main" id="{013248F8-F2F3-38E2-BB0A-260EDBE8A203}"/>
                </a:ext>
              </a:extLst>
            </p:cNvPr>
            <p:cNvSpPr/>
            <p:nvPr/>
          </p:nvSpPr>
          <p:spPr>
            <a:xfrm>
              <a:off x="5790094" y="45767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endParaRPr lang="en-GB"/>
            </a:p>
          </p:txBody>
        </p:sp>
        <p:sp>
          <p:nvSpPr>
            <p:cNvPr id="147" name="Freeform: Shape 171">
              <a:extLst>
                <a:ext uri="{FF2B5EF4-FFF2-40B4-BE49-F238E27FC236}">
                  <a16:creationId xmlns:a16="http://schemas.microsoft.com/office/drawing/2014/main" id="{744FD21F-EDE4-67A5-C540-A36E0B790020}"/>
                </a:ext>
              </a:extLst>
            </p:cNvPr>
            <p:cNvSpPr/>
            <p:nvPr/>
          </p:nvSpPr>
          <p:spPr>
            <a:xfrm>
              <a:off x="7409354" y="4767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19050" cap="flat">
              <a:solidFill>
                <a:schemeClr val="accent3"/>
              </a:solidFill>
              <a:prstDash val="solid"/>
              <a:miter/>
            </a:ln>
          </p:spPr>
          <p:txBody>
            <a:bodyPr rtlCol="0" anchor="ctr"/>
            <a:lstStyle/>
            <a:p>
              <a:endParaRPr lang="en-GB"/>
            </a:p>
          </p:txBody>
        </p:sp>
      </p:grpSp>
      <p:sp>
        <p:nvSpPr>
          <p:cNvPr id="148" name="TextBox 147">
            <a:extLst>
              <a:ext uri="{FF2B5EF4-FFF2-40B4-BE49-F238E27FC236}">
                <a16:creationId xmlns:a16="http://schemas.microsoft.com/office/drawing/2014/main" id="{6355255B-EC5C-3403-E157-D1049E2CC968}"/>
              </a:ext>
            </a:extLst>
          </p:cNvPr>
          <p:cNvSpPr txBox="1"/>
          <p:nvPr/>
        </p:nvSpPr>
        <p:spPr>
          <a:xfrm>
            <a:off x="2997963" y="5664033"/>
            <a:ext cx="986167" cy="307777"/>
          </a:xfrm>
          <a:prstGeom prst="rect">
            <a:avLst/>
          </a:prstGeom>
          <a:noFill/>
        </p:spPr>
        <p:txBody>
          <a:bodyPr wrap="none" rtlCol="0">
            <a:spAutoFit/>
          </a:bodyPr>
          <a:lstStyle/>
          <a:p>
            <a:pPr algn="r"/>
            <a:r>
              <a:rPr lang="ja-JP" sz="1400">
                <a:solidFill>
                  <a:schemeClr val="accent3"/>
                </a:solidFill>
              </a:rPr>
              <a:t>PTR + CT</a:t>
            </a:r>
          </a:p>
        </p:txBody>
      </p:sp>
      <p:sp>
        <p:nvSpPr>
          <p:cNvPr id="149" name="TextBox 148">
            <a:extLst>
              <a:ext uri="{FF2B5EF4-FFF2-40B4-BE49-F238E27FC236}">
                <a16:creationId xmlns:a16="http://schemas.microsoft.com/office/drawing/2014/main" id="{0554746F-9081-C6FE-3759-E089AAF38D91}"/>
              </a:ext>
            </a:extLst>
          </p:cNvPr>
          <p:cNvSpPr txBox="1"/>
          <p:nvPr/>
        </p:nvSpPr>
        <p:spPr>
          <a:xfrm>
            <a:off x="5339834" y="1513907"/>
            <a:ext cx="1715533" cy="338554"/>
          </a:xfrm>
          <a:prstGeom prst="rect">
            <a:avLst/>
          </a:prstGeom>
          <a:noFill/>
        </p:spPr>
        <p:txBody>
          <a:bodyPr wrap="none" rtlCol="0">
            <a:spAutoFit/>
          </a:bodyPr>
          <a:lstStyle/>
          <a:p>
            <a:pPr algn="ctr"/>
            <a:r>
              <a:rPr lang="ja-JP" sz="1600" b="1"/>
              <a:t>全生存期間</a:t>
            </a:r>
          </a:p>
        </p:txBody>
      </p:sp>
    </p:spTree>
    <p:extLst>
      <p:ext uri="{BB962C8B-B14F-4D97-AF65-F5344CB8AC3E}">
        <p14:creationId xmlns:p14="http://schemas.microsoft.com/office/powerpoint/2010/main" val="27955130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86833" y="179614"/>
            <a:ext cx="11076074" cy="807720"/>
          </a:xfrm>
        </p:spPr>
        <p:txBody>
          <a:bodyPr/>
          <a:lstStyle/>
          <a:p>
            <a:r>
              <a:rPr lang="ja-JP" dirty="0"/>
              <a:t>LBA3507: 結腸癌および同時に切除不能な転移を有する患者における全身療法前の原発腫瘍の切除と切除なしの無作為化臨床試験</a:t>
            </a:r>
            <a:r>
              <a:rPr lang="en-GB" altLang="ja-JP" dirty="0"/>
              <a:t> </a:t>
            </a:r>
            <a:r>
              <a:rPr lang="ja-JP" dirty="0"/>
              <a:t>– Rahbari NN, et al</a:t>
            </a:r>
          </a:p>
        </p:txBody>
      </p:sp>
      <p:sp>
        <p:nvSpPr>
          <p:cNvPr id="22" name="Content Placeholder 2"/>
          <p:cNvSpPr>
            <a:spLocks noGrp="1"/>
          </p:cNvSpPr>
          <p:nvPr>
            <p:ph idx="1"/>
          </p:nvPr>
        </p:nvSpPr>
        <p:spPr>
          <a:xfrm>
            <a:off x="486833" y="1254035"/>
            <a:ext cx="11218335" cy="4746172"/>
          </a:xfrm>
        </p:spPr>
        <p:txBody>
          <a:bodyPr/>
          <a:lstStyle/>
          <a:p>
            <a:pPr marL="0" indent="0">
              <a:buNone/>
            </a:pPr>
            <a:r>
              <a:rPr lang="ja-JP" b="1"/>
              <a:t>主要結果</a:t>
            </a:r>
          </a:p>
          <a:p>
            <a:pPr marL="0" indent="0">
              <a:spcBef>
                <a:spcPts val="25000"/>
              </a:spcBef>
              <a:buNone/>
            </a:pPr>
            <a:r>
              <a:rPr lang="ja-JP" b="1"/>
              <a:t>結論</a:t>
            </a:r>
          </a:p>
          <a:p>
            <a:r>
              <a:rPr lang="ja-JP" b="1"/>
              <a:t>結腸癌または上部直腸癌と同時に切除不能な転移を有する患者では、化学療法前の原発腫瘍の切除は、化学療法単独と比較してOSを改善しなかった</a:t>
            </a:r>
          </a:p>
        </p:txBody>
      </p:sp>
      <p:sp>
        <p:nvSpPr>
          <p:cNvPr id="23" name="Text Placeholder 4"/>
          <p:cNvSpPr>
            <a:spLocks noGrp="1"/>
          </p:cNvSpPr>
          <p:nvPr>
            <p:ph type="body" sz="quarter" idx="11"/>
          </p:nvPr>
        </p:nvSpPr>
        <p:spPr>
          <a:xfrm>
            <a:off x="6197601" y="6096001"/>
            <a:ext cx="5507567" cy="487363"/>
          </a:xfrm>
        </p:spPr>
        <p:txBody>
          <a:bodyPr/>
          <a:lstStyle/>
          <a:p>
            <a:r>
              <a:rPr lang="ja-JP" dirty="0"/>
              <a:t>Rahbari NN, </a:t>
            </a:r>
            <a:r>
              <a:rPr lang="en-US" altLang="ja-JP" dirty="0"/>
              <a:t>et </a:t>
            </a:r>
            <a:r>
              <a:rPr lang="en-US" altLang="ja-JP" dirty="0" err="1"/>
              <a:t>al.J</a:t>
            </a:r>
            <a:r>
              <a:rPr lang="en-US" altLang="ja-JP" dirty="0"/>
              <a:t> </a:t>
            </a:r>
            <a:r>
              <a:rPr lang="en-US" altLang="ja-JP" dirty="0" err="1"/>
              <a:t>Clin</a:t>
            </a:r>
            <a:r>
              <a:rPr lang="en-US" altLang="ja-JP" dirty="0"/>
              <a:t> </a:t>
            </a:r>
            <a:r>
              <a:rPr lang="en-US" altLang="ja-JP" dirty="0" err="1"/>
              <a:t>Oncol</a:t>
            </a:r>
            <a:r>
              <a:rPr lang="en-US" altLang="ja-JP" dirty="0"/>
              <a:t> 2022;40(</a:t>
            </a:r>
            <a:r>
              <a:rPr lang="en-US" altLang="ja-JP" dirty="0" err="1"/>
              <a:t>suppl</a:t>
            </a:r>
            <a:r>
              <a:rPr lang="en-US" altLang="ja-JP" dirty="0"/>
              <a:t>):</a:t>
            </a:r>
            <a:r>
              <a:rPr lang="en-US" altLang="ja-JP" dirty="0" err="1"/>
              <a:t>abstr</a:t>
            </a:r>
            <a:r>
              <a:rPr lang="en-US" altLang="ja-JP" dirty="0"/>
              <a:t> L</a:t>
            </a:r>
            <a:r>
              <a:rPr lang="ja-JP" dirty="0"/>
              <a:t>BA3507</a:t>
            </a:r>
          </a:p>
        </p:txBody>
      </p:sp>
      <p:graphicFrame>
        <p:nvGraphicFramePr>
          <p:cNvPr id="6" name="Table 6">
            <a:extLst>
              <a:ext uri="{FF2B5EF4-FFF2-40B4-BE49-F238E27FC236}">
                <a16:creationId xmlns:a16="http://schemas.microsoft.com/office/drawing/2014/main" id="{09F16052-C588-6346-C152-EF36C4435A88}"/>
              </a:ext>
            </a:extLst>
          </p:cNvPr>
          <p:cNvGraphicFramePr>
            <a:graphicFrameLocks noGrp="1"/>
          </p:cNvGraphicFramePr>
          <p:nvPr>
            <p:extLst>
              <p:ext uri="{D42A27DB-BD31-4B8C-83A1-F6EECF244321}">
                <p14:modId xmlns:p14="http://schemas.microsoft.com/office/powerpoint/2010/main" val="1915283101"/>
              </p:ext>
            </p:extLst>
          </p:nvPr>
        </p:nvGraphicFramePr>
        <p:xfrm>
          <a:off x="1826558" y="1569304"/>
          <a:ext cx="8538884" cy="2992320"/>
        </p:xfrm>
        <a:graphic>
          <a:graphicData uri="http://schemas.openxmlformats.org/drawingml/2006/table">
            <a:tbl>
              <a:tblPr firstRow="1" bandRow="1">
                <a:tableStyleId>{5202B0CA-FC54-4496-8BCA-5EF66A818D29}</a:tableStyleId>
              </a:tblPr>
              <a:tblGrid>
                <a:gridCol w="2205318">
                  <a:extLst>
                    <a:ext uri="{9D8B030D-6E8A-4147-A177-3AD203B41FA5}">
                      <a16:colId xmlns:a16="http://schemas.microsoft.com/office/drawing/2014/main" val="1531104088"/>
                    </a:ext>
                  </a:extLst>
                </a:gridCol>
                <a:gridCol w="3166783">
                  <a:extLst>
                    <a:ext uri="{9D8B030D-6E8A-4147-A177-3AD203B41FA5}">
                      <a16:colId xmlns:a16="http://schemas.microsoft.com/office/drawing/2014/main" val="3574152988"/>
                    </a:ext>
                  </a:extLst>
                </a:gridCol>
                <a:gridCol w="3166783">
                  <a:extLst>
                    <a:ext uri="{9D8B030D-6E8A-4147-A177-3AD203B41FA5}">
                      <a16:colId xmlns:a16="http://schemas.microsoft.com/office/drawing/2014/main" val="3988523326"/>
                    </a:ext>
                  </a:extLst>
                </a:gridCol>
              </a:tblGrid>
              <a:tr h="485238">
                <a:tc>
                  <a:txBody>
                    <a:bodyPr/>
                    <a:lstStyle/>
                    <a:p>
                      <a:pPr algn="l"/>
                      <a:r>
                        <a:rPr lang="ja-JP" sz="1400" dirty="0">
                          <a:solidFill>
                            <a:schemeClr val="tx2"/>
                          </a:solidFill>
                        </a:rPr>
                        <a:t>SAEs, n (%)</a:t>
                      </a:r>
                    </a:p>
                  </a:txBody>
                  <a:tcPr marL="72000" marR="36000" marT="36000" marB="36000" anchor="ctr"/>
                </a:tc>
                <a:tc>
                  <a:txBody>
                    <a:bodyPr/>
                    <a:lstStyle/>
                    <a:p>
                      <a:pPr algn="ctr"/>
                      <a:r>
                        <a:rPr lang="ja-JP" sz="1400">
                          <a:solidFill>
                            <a:schemeClr val="tx2"/>
                          </a:solidFill>
                        </a:rPr>
                        <a:t>CT</a:t>
                      </a:r>
                      <a:br>
                        <a:rPr lang="ja-JP" sz="1400">
                          <a:solidFill>
                            <a:schemeClr val="tx2"/>
                          </a:solidFill>
                        </a:rPr>
                      </a:br>
                      <a:r>
                        <a:rPr lang="ja-JP" sz="1400">
                          <a:solidFill>
                            <a:schemeClr val="tx2"/>
                          </a:solidFill>
                        </a:rPr>
                        <a:t>(n=206)</a:t>
                      </a:r>
                    </a:p>
                  </a:txBody>
                  <a:tcPr marL="36000" marR="36000"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solidFill>
                            <a:schemeClr val="tx2"/>
                          </a:solidFill>
                        </a:rPr>
                        <a:t>PTR + CT</a:t>
                      </a:r>
                      <a:br>
                        <a:rPr lang="ja-JP" sz="1400">
                          <a:solidFill>
                            <a:schemeClr val="tx2"/>
                          </a:solidFill>
                        </a:rPr>
                      </a:br>
                      <a:r>
                        <a:rPr lang="ja-JP" sz="1400">
                          <a:solidFill>
                            <a:schemeClr val="tx2"/>
                          </a:solidFill>
                        </a:rPr>
                        <a:t>(n=187)</a:t>
                      </a:r>
                    </a:p>
                  </a:txBody>
                  <a:tcPr marL="36000" marR="36000" marT="36000" marB="36000" anchor="ctr"/>
                </a:tc>
                <a:extLst>
                  <a:ext uri="{0D108BD9-81ED-4DB2-BD59-A6C34878D82A}">
                    <a16:rowId xmlns:a16="http://schemas.microsoft.com/office/drawing/2014/main" val="1729599950"/>
                  </a:ext>
                </a:extLst>
              </a:tr>
              <a:tr h="1338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a:solidFill>
                            <a:schemeClr val="tx1"/>
                          </a:solidFill>
                        </a:rPr>
                        <a:t>全体</a:t>
                      </a:r>
                    </a:p>
                  </a:txBody>
                  <a:tcPr marL="72000" marR="36000" marT="36000" marB="36000" anchor="ctr"/>
                </a:tc>
                <a:tc>
                  <a:txBody>
                    <a:bodyPr/>
                    <a:lstStyle/>
                    <a:p>
                      <a:pPr algn="ctr"/>
                      <a:r>
                        <a:rPr lang="ja-JP" sz="1400">
                          <a:solidFill>
                            <a:schemeClr val="tx1"/>
                          </a:solidFill>
                        </a:rPr>
                        <a:t>37 (18.0)</a:t>
                      </a:r>
                    </a:p>
                  </a:txBody>
                  <a:tcPr marL="36000" marR="36000" marT="36000" marB="36000" anchor="ctr"/>
                </a:tc>
                <a:tc>
                  <a:txBody>
                    <a:bodyPr/>
                    <a:lstStyle/>
                    <a:p>
                      <a:pPr algn="ctr"/>
                      <a:r>
                        <a:rPr lang="ja-JP" sz="1400">
                          <a:solidFill>
                            <a:schemeClr val="tx1"/>
                          </a:solidFill>
                        </a:rPr>
                        <a:t>19 (10.2)</a:t>
                      </a:r>
                    </a:p>
                  </a:txBody>
                  <a:tcPr marL="36000" marR="36000" marT="36000" marB="36000" anchor="ctr"/>
                </a:tc>
                <a:extLst>
                  <a:ext uri="{0D108BD9-81ED-4DB2-BD59-A6C34878D82A}">
                    <a16:rowId xmlns:a16="http://schemas.microsoft.com/office/drawing/2014/main" val="3487883020"/>
                  </a:ext>
                </a:extLst>
              </a:tr>
              <a:tr h="0">
                <a:tc>
                  <a:txBody>
                    <a:bodyPr/>
                    <a:lstStyle/>
                    <a:p>
                      <a:pPr algn="l"/>
                      <a:r>
                        <a:rPr lang="ja-JP" sz="1400">
                          <a:solidFill>
                            <a:schemeClr val="tx1"/>
                          </a:solidFill>
                        </a:rPr>
                        <a:t>消化管</a:t>
                      </a:r>
                      <a:r>
                        <a:rPr lang="ja-JP" sz="1400" baseline="0">
                          <a:solidFill>
                            <a:schemeClr val="tx1"/>
                          </a:solidFill>
                        </a:rPr>
                        <a:t> 関連</a:t>
                      </a:r>
                    </a:p>
                  </a:txBody>
                  <a:tcPr marL="72000" marR="36000" marT="36000" marB="36000" anchor="ctr"/>
                </a:tc>
                <a:tc>
                  <a:txBody>
                    <a:bodyPr/>
                    <a:lstStyle/>
                    <a:p>
                      <a:pPr algn="ctr"/>
                      <a:r>
                        <a:rPr lang="ja-JP" sz="1400">
                          <a:solidFill>
                            <a:schemeClr val="tx1"/>
                          </a:solidFill>
                        </a:rPr>
                        <a:t>22</a:t>
                      </a:r>
                      <a:r>
                        <a:rPr lang="ja-JP" sz="1400" baseline="0">
                          <a:solidFill>
                            <a:schemeClr val="tx1"/>
                          </a:solidFill>
                        </a:rPr>
                        <a:t> (10.7)</a:t>
                      </a:r>
                    </a:p>
                  </a:txBody>
                  <a:tcPr marL="36000" marR="36000" marT="36000" marB="36000" anchor="ctr"/>
                </a:tc>
                <a:tc>
                  <a:txBody>
                    <a:bodyPr/>
                    <a:lstStyle/>
                    <a:p>
                      <a:pPr algn="ctr"/>
                      <a:r>
                        <a:rPr lang="ja-JP" sz="1400">
                          <a:solidFill>
                            <a:schemeClr val="tx1"/>
                          </a:solidFill>
                        </a:rPr>
                        <a:t>8</a:t>
                      </a:r>
                      <a:r>
                        <a:rPr lang="ja-JP" sz="1400" baseline="0">
                          <a:solidFill>
                            <a:schemeClr val="tx1"/>
                          </a:solidFill>
                        </a:rPr>
                        <a:t> (4.8)</a:t>
                      </a:r>
                    </a:p>
                  </a:txBody>
                  <a:tcPr marL="36000" marR="36000" marT="36000" marB="36000" anchor="ctr"/>
                </a:tc>
                <a:extLst>
                  <a:ext uri="{0D108BD9-81ED-4DB2-BD59-A6C34878D82A}">
                    <a16:rowId xmlns:a16="http://schemas.microsoft.com/office/drawing/2014/main" val="1905489179"/>
                  </a:ext>
                </a:extLst>
              </a:tr>
              <a:tr h="0">
                <a:tc>
                  <a:txBody>
                    <a:bodyPr/>
                    <a:lstStyle/>
                    <a:p>
                      <a:pPr algn="l"/>
                      <a:r>
                        <a:rPr lang="ja-JP" sz="1400" noProof="0">
                          <a:solidFill>
                            <a:schemeClr val="tx1"/>
                          </a:solidFill>
                        </a:rPr>
                        <a:t>SAEs, n</a:t>
                      </a:r>
                    </a:p>
                  </a:txBody>
                  <a:tcPr marL="72000" marR="36000" marT="36000" marB="36000" anchor="ctr"/>
                </a:tc>
                <a:tc>
                  <a:txBody>
                    <a:bodyPr/>
                    <a:lstStyle/>
                    <a:p>
                      <a:pPr algn="ctr"/>
                      <a:r>
                        <a:rPr lang="ja-JP" sz="1400">
                          <a:solidFill>
                            <a:schemeClr val="tx1"/>
                          </a:solidFill>
                        </a:rPr>
                        <a:t>43</a:t>
                      </a:r>
                    </a:p>
                  </a:txBody>
                  <a:tcPr marL="36000" marR="36000" marT="36000" marB="36000" anchor="ctr"/>
                </a:tc>
                <a:tc>
                  <a:txBody>
                    <a:bodyPr/>
                    <a:lstStyle/>
                    <a:p>
                      <a:pPr algn="ctr"/>
                      <a:r>
                        <a:rPr lang="ja-JP" sz="1400">
                          <a:solidFill>
                            <a:schemeClr val="tx1"/>
                          </a:solidFill>
                        </a:rPr>
                        <a:t>22</a:t>
                      </a:r>
                    </a:p>
                  </a:txBody>
                  <a:tcPr marL="36000" marR="36000" marT="36000" marB="36000" anchor="ctr"/>
                </a:tc>
                <a:extLst>
                  <a:ext uri="{0D108BD9-81ED-4DB2-BD59-A6C34878D82A}">
                    <a16:rowId xmlns:a16="http://schemas.microsoft.com/office/drawing/2014/main" val="3294731893"/>
                  </a:ext>
                </a:extLst>
              </a:tr>
              <a:tr h="0">
                <a:tc>
                  <a:txBody>
                    <a:bodyPr/>
                    <a:lstStyle/>
                    <a:p>
                      <a:pPr algn="l"/>
                      <a:r>
                        <a:rPr lang="ja-JP" sz="1400">
                          <a:solidFill>
                            <a:schemeClr val="tx1"/>
                          </a:solidFill>
                        </a:rPr>
                        <a:t>消化管</a:t>
                      </a:r>
                      <a:r>
                        <a:rPr lang="ja-JP" sz="1400" baseline="0">
                          <a:solidFill>
                            <a:schemeClr val="tx1"/>
                          </a:solidFill>
                        </a:rPr>
                        <a:t>関連</a:t>
                      </a:r>
                    </a:p>
                    <a:p>
                      <a:pPr marL="180975" indent="0" algn="l"/>
                      <a:r>
                        <a:rPr lang="ja-JP" sz="1400" baseline="0" noProof="0">
                          <a:solidFill>
                            <a:schemeClr val="tx1"/>
                          </a:solidFill>
                        </a:rPr>
                        <a:t>下痢</a:t>
                      </a:r>
                    </a:p>
                    <a:p>
                      <a:pPr marL="180975" indent="0" algn="l"/>
                      <a:r>
                        <a:rPr lang="ja-JP" sz="1400" baseline="0">
                          <a:solidFill>
                            <a:schemeClr val="tx1"/>
                          </a:solidFill>
                        </a:rPr>
                        <a:t>嘔吐</a:t>
                      </a:r>
                    </a:p>
                    <a:p>
                      <a:pPr marL="180975" indent="0" algn="l"/>
                      <a:r>
                        <a:rPr lang="ja-JP" sz="1400" baseline="0">
                          <a:solidFill>
                            <a:schemeClr val="tx1"/>
                          </a:solidFill>
                        </a:rPr>
                        <a:t>腸閉塞</a:t>
                      </a:r>
                    </a:p>
                    <a:p>
                      <a:pPr marL="180975" indent="0" algn="l"/>
                      <a:r>
                        <a:rPr lang="ja-JP" sz="1400" baseline="0">
                          <a:solidFill>
                            <a:schemeClr val="tx1"/>
                          </a:solidFill>
                        </a:rPr>
                        <a:t>イレウス/腸管穿孔</a:t>
                      </a:r>
                    </a:p>
                    <a:p>
                      <a:pPr marL="180975" indent="0" algn="l"/>
                      <a:r>
                        <a:rPr lang="ja-JP" sz="1400" baseline="0">
                          <a:solidFill>
                            <a:schemeClr val="tx1"/>
                          </a:solidFill>
                        </a:rPr>
                        <a:t>結腸瘻</a:t>
                      </a:r>
                    </a:p>
                  </a:txBody>
                  <a:tcPr marL="72000" marR="36000" marT="36000" marB="36000" anchor="ctr"/>
                </a:tc>
                <a:tc>
                  <a:txBody>
                    <a:bodyPr/>
                    <a:lstStyle/>
                    <a:p>
                      <a:pPr algn="ctr"/>
                      <a:r>
                        <a:rPr lang="ja-JP" sz="1400">
                          <a:solidFill>
                            <a:schemeClr val="tx1"/>
                          </a:solidFill>
                        </a:rPr>
                        <a:t>24 (55.8)</a:t>
                      </a:r>
                    </a:p>
                    <a:p>
                      <a:pPr algn="ctr"/>
                      <a:r>
                        <a:rPr lang="ja-JP" sz="1400">
                          <a:solidFill>
                            <a:schemeClr val="tx1"/>
                          </a:solidFill>
                        </a:rPr>
                        <a:t>1 (2.3)</a:t>
                      </a:r>
                    </a:p>
                    <a:p>
                      <a:pPr algn="ctr"/>
                      <a:r>
                        <a:rPr lang="ja-JP" sz="1400">
                          <a:solidFill>
                            <a:schemeClr val="tx1"/>
                          </a:solidFill>
                        </a:rPr>
                        <a:t>2 (4.7)</a:t>
                      </a:r>
                    </a:p>
                    <a:p>
                      <a:pPr algn="ctr"/>
                      <a:r>
                        <a:rPr lang="ja-JP" sz="1400">
                          <a:solidFill>
                            <a:schemeClr val="tx1"/>
                          </a:solidFill>
                        </a:rPr>
                        <a:t>18 (41.9)</a:t>
                      </a:r>
                    </a:p>
                    <a:p>
                      <a:pPr algn="ctr"/>
                      <a:r>
                        <a:rPr lang="ja-JP" sz="1400">
                          <a:solidFill>
                            <a:schemeClr val="tx1"/>
                          </a:solidFill>
                        </a:rPr>
                        <a:t>3 (7.0)</a:t>
                      </a:r>
                    </a:p>
                    <a:p>
                      <a:pPr algn="ctr"/>
                      <a:r>
                        <a:rPr lang="ja-JP" sz="1400">
                          <a:solidFill>
                            <a:schemeClr val="tx1"/>
                          </a:solidFill>
                        </a:rPr>
                        <a:t>0</a:t>
                      </a:r>
                    </a:p>
                  </a:txBody>
                  <a:tcPr marL="36000" marR="36000" marT="36000" marB="36000" anchor="ctr"/>
                </a:tc>
                <a:tc>
                  <a:txBody>
                    <a:bodyPr/>
                    <a:lstStyle/>
                    <a:p>
                      <a:pPr algn="ctr"/>
                      <a:r>
                        <a:rPr lang="ja-JP" sz="1400" dirty="0">
                          <a:solidFill>
                            <a:schemeClr val="tx1"/>
                          </a:solidFill>
                        </a:rPr>
                        <a:t>8</a:t>
                      </a:r>
                      <a:r>
                        <a:rPr lang="ja-JP" sz="1400" baseline="0" dirty="0">
                          <a:solidFill>
                            <a:schemeClr val="tx1"/>
                          </a:solidFill>
                        </a:rPr>
                        <a:t> (36.4)</a:t>
                      </a:r>
                    </a:p>
                    <a:p>
                      <a:pPr algn="ctr"/>
                      <a:r>
                        <a:rPr lang="ja-JP" sz="1400" baseline="0" dirty="0">
                          <a:solidFill>
                            <a:schemeClr val="tx1"/>
                          </a:solidFill>
                        </a:rPr>
                        <a:t>0</a:t>
                      </a:r>
                    </a:p>
                    <a:p>
                      <a:pPr algn="ctr"/>
                      <a:r>
                        <a:rPr lang="ja-JP" sz="1400" baseline="0" dirty="0">
                          <a:solidFill>
                            <a:schemeClr val="tx1"/>
                          </a:solidFill>
                        </a:rPr>
                        <a:t>1 (4.5) </a:t>
                      </a:r>
                    </a:p>
                    <a:p>
                      <a:pPr algn="ctr"/>
                      <a:r>
                        <a:rPr lang="ja-JP" sz="1400" baseline="0" dirty="0">
                          <a:solidFill>
                            <a:schemeClr val="tx1"/>
                          </a:solidFill>
                        </a:rPr>
                        <a:t>2 (9.1)</a:t>
                      </a:r>
                    </a:p>
                    <a:p>
                      <a:pPr algn="ctr"/>
                      <a:r>
                        <a:rPr lang="ja-JP" sz="1400" baseline="0" dirty="0">
                          <a:solidFill>
                            <a:schemeClr val="tx1"/>
                          </a:solidFill>
                        </a:rPr>
                        <a:t>3 (13.6)</a:t>
                      </a:r>
                    </a:p>
                    <a:p>
                      <a:pPr algn="ctr"/>
                      <a:r>
                        <a:rPr lang="ja-JP" sz="1400" baseline="0" dirty="0">
                          <a:solidFill>
                            <a:schemeClr val="tx1"/>
                          </a:solidFill>
                        </a:rPr>
                        <a:t>2 (9.1)</a:t>
                      </a:r>
                    </a:p>
                  </a:txBody>
                  <a:tcPr marL="36000" marR="36000" marT="36000" marB="36000" anchor="ctr"/>
                </a:tc>
                <a:extLst>
                  <a:ext uri="{0D108BD9-81ED-4DB2-BD59-A6C34878D82A}">
                    <a16:rowId xmlns:a16="http://schemas.microsoft.com/office/drawing/2014/main" val="1367919473"/>
                  </a:ext>
                </a:extLst>
              </a:tr>
              <a:tr h="0">
                <a:tc>
                  <a:txBody>
                    <a:bodyPr/>
                    <a:lstStyle/>
                    <a:p>
                      <a:pPr algn="l"/>
                      <a:r>
                        <a:rPr lang="ja-JP" sz="1400">
                          <a:solidFill>
                            <a:schemeClr val="tx1"/>
                          </a:solidFill>
                        </a:rPr>
                        <a:t>その他</a:t>
                      </a:r>
                    </a:p>
                  </a:txBody>
                  <a:tcPr marL="72000" marR="36000" marT="36000" marB="36000" anchor="ctr"/>
                </a:tc>
                <a:tc>
                  <a:txBody>
                    <a:bodyPr/>
                    <a:lstStyle/>
                    <a:p>
                      <a:pPr algn="ctr"/>
                      <a:r>
                        <a:rPr lang="ja-JP" sz="1400">
                          <a:solidFill>
                            <a:schemeClr val="tx1"/>
                          </a:solidFill>
                        </a:rPr>
                        <a:t>19</a:t>
                      </a:r>
                      <a:r>
                        <a:rPr lang="ja-JP" sz="1400" baseline="0">
                          <a:solidFill>
                            <a:schemeClr val="tx1"/>
                          </a:solidFill>
                        </a:rPr>
                        <a:t> (44.2)</a:t>
                      </a:r>
                    </a:p>
                  </a:txBody>
                  <a:tcPr marL="36000" marR="36000" marT="36000" marB="36000" anchor="ctr"/>
                </a:tc>
                <a:tc>
                  <a:txBody>
                    <a:bodyPr/>
                    <a:lstStyle/>
                    <a:p>
                      <a:pPr algn="ctr"/>
                      <a:r>
                        <a:rPr lang="ja-JP" sz="1400">
                          <a:solidFill>
                            <a:schemeClr val="tx1"/>
                          </a:solidFill>
                        </a:rPr>
                        <a:t>14</a:t>
                      </a:r>
                      <a:r>
                        <a:rPr lang="ja-JP" sz="1400" baseline="0">
                          <a:solidFill>
                            <a:schemeClr val="tx1"/>
                          </a:solidFill>
                        </a:rPr>
                        <a:t> (4.8) </a:t>
                      </a:r>
                    </a:p>
                  </a:txBody>
                  <a:tcPr marL="36000" marR="36000" marT="36000" marB="36000" anchor="ctr"/>
                </a:tc>
                <a:extLst>
                  <a:ext uri="{0D108BD9-81ED-4DB2-BD59-A6C34878D82A}">
                    <a16:rowId xmlns:a16="http://schemas.microsoft.com/office/drawing/2014/main" val="1366853110"/>
                  </a:ext>
                </a:extLst>
              </a:tr>
            </a:tbl>
          </a:graphicData>
        </a:graphic>
      </p:graphicFrame>
    </p:spTree>
    <p:extLst>
      <p:ext uri="{BB962C8B-B14F-4D97-AF65-F5344CB8AC3E}">
        <p14:creationId xmlns:p14="http://schemas.microsoft.com/office/powerpoint/2010/main" val="35035621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6f8a854e-e60c-4468-8325-9b093964fe77"/>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3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MS Mincho"/>
        <a:cs typeface="Arial"/>
      </a:majorFont>
      <a:minorFont>
        <a:latin typeface="Arial"/>
        <a:ea typeface="MS Mincho"/>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MS Mincho"/>
        <a:cs typeface="Arial"/>
      </a:majorFont>
      <a:minorFont>
        <a:latin typeface="Arial"/>
        <a:ea typeface="MS Mincho"/>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a:dk1>
        <a:srgbClr val="FFFFFF"/>
      </a:dk1>
      <a:lt1>
        <a:srgbClr val="FFFFFF"/>
      </a:lt1>
      <a:dk2>
        <a:srgbClr val="A7A7A7"/>
      </a:dk2>
      <a:lt2>
        <a:srgbClr val="535353"/>
      </a:lt2>
      <a:accent1>
        <a:srgbClr val="043882"/>
      </a:accent1>
      <a:accent2>
        <a:srgbClr val="B2C0D8"/>
      </a:accent2>
      <a:accent3>
        <a:srgbClr val="B60D27"/>
      </a:accent3>
      <a:accent4>
        <a:srgbClr val="FFC000"/>
      </a:accent4>
      <a:accent5>
        <a:srgbClr val="E75C00"/>
      </a:accent5>
      <a:accent6>
        <a:srgbClr val="2894FF"/>
      </a:accent6>
      <a:hlink>
        <a:srgbClr val="0000FF"/>
      </a:hlink>
      <a:folHlink>
        <a:srgbClr val="FF00FF"/>
      </a:folHlink>
    </a:clrScheme>
    <a:fontScheme name="1_Default Design">
      <a:majorFont>
        <a:latin typeface="Helvetica"/>
        <a:ea typeface="MS Mincho"/>
        <a:cs typeface="Helvetica"/>
      </a:majorFont>
      <a:minorFont>
        <a:latin typeface="Arial"/>
        <a:ea typeface="MS Mincho"/>
        <a:cs typeface="Arial"/>
      </a:minorFont>
    </a:fontScheme>
    <a:fmtScheme name="1_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0A0A0"/>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MS Mincho"/>
        <a:cs typeface=""/>
      </a:majorFont>
      <a:minorFont>
        <a:latin typeface="Calibri"/>
        <a:ea typeface="MS Minch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MS Mincho"/>
        <a:cs typeface=""/>
      </a:majorFont>
      <a:minorFont>
        <a:latin typeface="Calibri"/>
        <a:ea typeface="MS Minch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49052</Words>
  <Application>Microsoft Office PowerPoint</Application>
  <PresentationFormat>Breitbild</PresentationFormat>
  <Paragraphs>5197</Paragraphs>
  <Slides>92</Slides>
  <Notes>0</Notes>
  <HiddenSlides>0</HiddenSlides>
  <MMClips>0</MMClips>
  <ScaleCrop>false</ScaleCrop>
  <HeadingPairs>
    <vt:vector size="6" baseType="variant">
      <vt:variant>
        <vt:lpstr>Verwendete Schriftarten</vt:lpstr>
      </vt:variant>
      <vt:variant>
        <vt:i4>2</vt:i4>
      </vt:variant>
      <vt:variant>
        <vt:lpstr>Design</vt:lpstr>
      </vt:variant>
      <vt:variant>
        <vt:i4>3</vt:i4>
      </vt:variant>
      <vt:variant>
        <vt:lpstr>Folientitel</vt:lpstr>
      </vt:variant>
      <vt:variant>
        <vt:i4>92</vt:i4>
      </vt:variant>
    </vt:vector>
  </HeadingPairs>
  <TitlesOfParts>
    <vt:vector size="97" baseType="lpstr">
      <vt:lpstr>Arial</vt:lpstr>
      <vt:lpstr>Calibri</vt:lpstr>
      <vt:lpstr>3_Default Design</vt:lpstr>
      <vt:lpstr>1_Default Design</vt:lpstr>
      <vt:lpstr>2_Default Design</vt:lpstr>
      <vt:lpstr>GIスライドデッキ2022 次から選択された要約：</vt:lpstr>
      <vt:lpstr>ESDO (欧州消化器腫瘍学会) からの書簡</vt:lpstr>
      <vt:lpstr>ESDO 内科的腫瘍学スライドデッキ  編集者 2022</vt:lpstr>
      <vt:lpstr>用語集</vt:lpstr>
      <vt:lpstr>新分子の作用機序</vt:lpstr>
      <vt:lpstr>目次</vt:lpstr>
      <vt:lpstr>食道・胃癌</vt:lpstr>
      <vt:lpstr>238：局所進行性食道癌のネオアジュバント治療として2つの化学療法レジメンと化学放射線療法レジメンを比較したランダム化比較第III相試験、JCOG 1109 NExT試験 – Kato K, et al</vt:lpstr>
      <vt:lpstr>238：局所進行性食道癌のネオアジュバント治療として2つの化学療法レジメンと化学放射線療法レジメンを比較したランダム化比較第III相試験、JCOG 1109 NExT試験 – Kato K, et al</vt:lpstr>
      <vt:lpstr>238：局所進行性食道癌のネオアジュバント治療として2つの化学療法レジメンと化学放射線療法レジメンを比較したランダム化比較第III相試験、JCOG 1109 NExT試験 – Kato K, et al</vt:lpstr>
      <vt:lpstr>244：局所マイクロサテライト不安定性/DNAミスマッチ修復機構(dMMR) 食道胃腺がん (OGA)を有する患者 (pts) における、ネオアジュバントニボルマブプラスイピリムマブおよびアジュバントニボルマブ: The GERCOR NEONIPIGA phase II study – André T, et al</vt:lpstr>
      <vt:lpstr>244：局所マイクロサテライト不安定性/DNAミスマッチ修復機構(dMMR) 食道胃腺がん (OGA)を有する患者 (pts) における、ネオアジュバントニボルマブプラスイピリムマブおよびアジュバントニボルマブ: The GERCOR NEONIPIGA phase II study – André T, et al</vt:lpstr>
      <vt:lpstr>244：局所マイクロサテライト不安定性/DNAミスマッチ修復機構(dMMR) 食道胃腺がん (OGA)を有する患者 (pts) における、ネオアジュバントニボルマブプラスイピリムマブおよびアジュバントニボルマブ: The GERCOR NEONIPIGA phase II study – André T, et al</vt:lpstr>
      <vt:lpstr>4003：切除可能な食道胃腺がんの周術期アテゾリズマブとFLOT化学療法を併用している患者とFLOT単独の患者の外科的および病理学的転帰および病理学的退縮：FLOT-AIO German Gastric Cancer GroupとSwiss SAKKによる、無作為化他施設第 IIb 相試験、 DANTEの中間結果  – Al-Batran S-E, et al</vt:lpstr>
      <vt:lpstr>4003：切除可能な食道胃腺がんの周術期アテゾリズマブとFLOT化学療法を併用している患者とFLOT単独の患者の外科的および病理学的転帰および病理学的退縮：FLOT-AIO German Gastric Cancer GroupとSwiss SAKKによる、無作為化他施設第 IIb 相試験、 DANTEの中間結果  – Al-Batran S-E, et al</vt:lpstr>
      <vt:lpstr>4003：切除可能な食道胃腺がんの周術期アテゾリズマブとFLOT化学療法を併用している患者とFLOT単独の患者の外科的および病理学的転帰および病理学的退縮：FLOT-AIO German Gastric Cancer GroupとSwiss SAKKによる、無作為化他施設第 IIb 相試験、 DANTEの中間結果  – Al-Batran S-E, et al</vt:lpstr>
      <vt:lpstr>膵臓・小腸・肝胆道癌</vt:lpstr>
      <vt:lpstr>膵臓癌</vt:lpstr>
      <vt:lpstr>518: Trybeca-1: 進行性膵臓腺癌を有する患者における、化学療法と二次治療として化学療法のみを併用する、エリスパーゼの無作為化第III相試験 (NCT03665441) – Hammel P, et al</vt:lpstr>
      <vt:lpstr>518: Trybeca-1: 進行性膵臓腺癌を有する患者における、化学療法と二次治療として化学療法のみを併用する、エリスパーゼの無作為化第III相試験 (NCT03665441) – Hammel P, et al</vt:lpstr>
      <vt:lpstr>518: Trybeca-1: 進行性膵臓腺癌を有する患者における、化学療法と二次治療として化学療法のみを併用する、エリスパーゼの無作為化第III相試験 (NCT03665441) – Hammel P, et al</vt:lpstr>
      <vt:lpstr>519：KRYSTAL -1: 切除不能または転移性膵臓癌 (PDAC) 、およびKRASG12C変異のあるその他の消化器官(GI) 腫瘍を有する患者(Pts)におけるアダグラシブ (MRTX849) の最新の活性および安全性 – Bekaii-Saab TS, et al</vt:lpstr>
      <vt:lpstr>519：KRYSTAL -1: 切除不能または転移性膵臓癌 (PDAC) 、およびKRASG12C変異のあるその他の消化器官(GI) 腫瘍を有する患者(Pts)におけるアダグラシブ (MRTX849) の最新の活性および安全性 – Bekaii-Saab TS, et al</vt:lpstr>
      <vt:lpstr>519：KRYSTAL -1: 切除不能または転移性膵臓癌 (PDAC) 、およびKRASG12C変異のあるその他の消化器官(GI) 腫瘍を有する患者(Pts)におけるアダグラシブ (MRTX849) の最新の活性および安全性 – Bekaii-Saab TS, et al</vt:lpstr>
      <vt:lpstr>560：中国の転移性および再発性膵臓癌患者における、modified FOLFRINOXとFOLFRINOX単独併用のシンチリマブの無作為化第III相試験：The CSIPD3 trial – Fu Q, et al</vt:lpstr>
      <vt:lpstr>560：中国の転移性および再発性膵臓癌患者における、modified FOLFRINOXとFOLFRINOX単独併用のシンチリマブの無作為化第III相試験：The CSIPD3 trial – Fu Q, et al</vt:lpstr>
      <vt:lpstr>560：中国の転移性および再発性膵臓癌患者における、modified FOLFRINOXとFOLFRINOX単独併用のシンチリマブの無作為化第III相試験：The CSIPD3 trial – Fu Q, et al</vt:lpstr>
      <vt:lpstr>LBA4011: K-RAS 野生型局所進行性または転移性膵癌におけるゲムシタビン対ゲムシタビンと組み合わせたニモツズマブ：前向き、ランダム化比較、二重盲検、多施設、および第III相臨床試験– Qin S, et al</vt:lpstr>
      <vt:lpstr>LBA4011: K-RAS 野生型局所進行性または転移性膵癌におけるゲムシタビン対ゲムシタビンと組み合わせたニモツズマブ：前向き、ランダム化比較、二重盲検、多施設、および第III相臨床試験– Qin S, et al</vt:lpstr>
      <vt:lpstr>LBA4011: K-RAS 野生型局所進行性または転移性膵癌におけるゲムシタビン対ゲムシタビンと組み合わせたニモツズマブ：前向き、ランダム化比較、二重盲検、多施設、および第III相臨床試験– Qin S, et al</vt:lpstr>
      <vt:lpstr>4008：切除不能な局所進行膵癌に対する術前補助化学療法に続く化学放射線療法または化学療法単独の無作為化第III相試験：First results of the CONKO-007 trial – Fietkau R, et al</vt:lpstr>
      <vt:lpstr>4008：切除不能な局所進行膵癌に対する術前補助化学療法に続く化学放射線療法または化学療法単独の無作為化第III相試験：First results of the CONKO-007 trial – Fietkau R, et al</vt:lpstr>
      <vt:lpstr>4008：切除不能な局所進行膵癌に対する術前補助化学療法に続く化学放射線療法または化学療法単独の無作為化第III相試験：First results of the CONKO-007 trial – Fietkau R, et al</vt:lpstr>
      <vt:lpstr>肝細胞癌</vt:lpstr>
      <vt:lpstr>379：切除不能な肝細胞癌 (uHCC)患者 (pts) における第一選択療法としてのトレメリムマブ(T) およびデュルバルマブ(D) の第3相無作為化、非盲検、多施設試験：HIMALAYA  – Abou-Alfa GK, et al</vt:lpstr>
      <vt:lpstr>379：切除不能な肝細胞癌 (uHCC)患者 (pts) における第一選択療法としてのトレメリムマブ(T) およびデュルバルマブ(D) の第3相無作為化、非盲検、多施設試験：HIMALAYA  – Abou-Alfa GK, et al</vt:lpstr>
      <vt:lpstr>379：切除不能な肝細胞癌 (uHCC)患者 (pts) における第一選択療法としてのトレメリムマブ(T) およびデュルバルマブ(D) の第3相無作為化、非盲検、多施設試験：HIMALAYA  – Abou-Alfa GK, et al</vt:lpstr>
      <vt:lpstr>380：進行性肝細胞癌の第一選択治療として、経動脈化学塞栓術と併用されるレンバチニブ：第III相多施設無作為化比較試験 – Peng Z, et al</vt:lpstr>
      <vt:lpstr>380：進行性肝細胞癌の第一選択治療として、経動脈化学塞栓術と併用されるレンバチニブ：第III相多施設無作為化比較試験 – Peng Z, et al</vt:lpstr>
      <vt:lpstr>380：進行性肝細胞癌の第一選択治療として、経動脈化学塞栓術と併用されるレンバチニブ：第III相多施設無作為化比較試験 – Peng Z, et al</vt:lpstr>
      <vt:lpstr>383：アジアの進行性肝細胞癌 ( HCC ) 患者における第二選択療法として、ペムブロリズマブ+最良のサポートケアとプラセボ+最良のサポートケアの比較：第III相KEYNOTE-394試験  – Qin S, et al</vt:lpstr>
      <vt:lpstr>383：アジアの進行性肝細胞癌 ( HCC ) 患者における第二選択療法として、ペムブロリズマブ+最良のサポートケアとプラセボ+最良のサポートケアの比較：第III相KEYNOTE-394試験  – Qin S, et al</vt:lpstr>
      <vt:lpstr>383：アジアの進行性肝細胞癌 ( HCC ) 患者における第二選択療法として、ペムブロリズマブ+最良のサポートケアとプラセボ+最良のサポートケアの比較：第III相KEYNOTE-394試験  – Qin S, et al</vt:lpstr>
      <vt:lpstr>胆道癌</vt:lpstr>
      <vt:lpstr>378：進行胆道癌r (BTC)患者 (pts) における、ゲムシタビン＋シスプラチン(GemCis)と併用したデュルバルマブの無作為化、二重盲検、プラセボ対照の第III相試験：TOPAZ-1 – Oh D-Y, et al</vt:lpstr>
      <vt:lpstr>378：進行胆道癌r (BTC)患者 (pts) における、ゲムシタビン＋シスプラチン(GemCis)と併用したデュルバルマブの無作為化、二重盲検、プラセボ対照の第III相試験：TOPAZ-1 – Oh D-Y, et al</vt:lpstr>
      <vt:lpstr>378：進行胆道癌r (BTC)患者 (pts) における、ゲムシタビン＋シスプラチン(GemCis)と併用したデュルバルマブの無作為化、二重盲検、プラセボ対照の第III相試験：TOPAZ-1 – Oh D-Y, et al</vt:lpstr>
      <vt:lpstr>神経内分泌腫瘍</vt:lpstr>
      <vt:lpstr>501：消化器系の進行性神経内分泌癌におけるエトポシド＋シスプラチン対イリノテカン＋シスプラチンの無作為化第III相試験：日本臨床腫瘍研究グループ研究 (JCOG1213) – Morizane C, et al</vt:lpstr>
      <vt:lpstr>501：消化器系の進行性神経内分泌癌におけるエトポシド＋シスプラチン対イリノテカン＋シスプラチンの無作為化第III相試験：日本臨床腫瘍研究グループ研究 (JCOG1213) – Morizane C, et al</vt:lpstr>
      <vt:lpstr>501：消化器系の進行性神経内分泌癌におけるエトポシド＋シスプラチン対イリノテカン＋シスプラチンの無作為化第III相試験：日本臨床腫瘍研究グループ研究 (JCOG1213) – Morizane C, et al</vt:lpstr>
      <vt:lpstr>4005：NET-02: リポソームイリノテカン(nal-IRI) 、および5-フルオロウラシル (5-FU)/葉酸またはドセタキセルの、進行性分化不良な肺外神経内分泌癌 (PD-EP-NEC)を有する患者 (pts) の第二選択療法としての多施設、無作為化、第II相試験 – McNamara MG, et al</vt:lpstr>
      <vt:lpstr>4005：NET-02: リポソームイリノテカン(nal-IRI) 、および5-フルオロウラシル (5-FU)/葉酸またはドセタキセルの、進行性分化不良な肺外神経内分泌癌 (PD-EP-NEC)を有する患者 (pts) の第二選択療法としての多施設、無作為化、第II相試験 – McNamara MG, et al</vt:lpstr>
      <vt:lpstr>4005：NET-02: リポソームイリノテカン(nal-IRI) 、および5-フルオロウラシル (5-FU)/葉酸またはドセタキセルの、進行性分化不良な肺外神経内分泌癌 (PD-EP-NEC)を有する患者 (pts) の第二選択療法としての多施設、無作為化、第II相試験 – McNamara MG, et al</vt:lpstr>
      <vt:lpstr>結腸癌、直腸癌 および肛門癌</vt:lpstr>
      <vt:lpstr>9: CIRCULATE - Japan におけるGALAXYの観察研究からの、大腸がん患者のアジュバント環境における循環腫瘍DNA動態と臨床転帰の関連性 – Kotaka M, et al</vt:lpstr>
      <vt:lpstr>9: CIRCULATE - Japan におけるGALAXYの観察研究からの、大腸がん患者のアジュバント環境における循環腫瘍DNA動態と臨床転帰の関連性 – Kotaka M, et al</vt:lpstr>
      <vt:lpstr>9: CIRCULATE - Japan におけるGALAXYの観察研究からの、大腸がん患者のアジュバント環境における循環腫瘍DNA動態と臨床転帰の関連性 – Kotaka M, et al</vt:lpstr>
      <vt:lpstr>10：転移性大腸癌の高齢患者における初期療法として、mFOLFOX 7またはCapeOX +ベバシズマブ対5 - FU/l - LVまたはカペシタビン+ベバシズマブの無作為化第III相試験：JCOG1018 study (RESPECT) – Hamaguchi T, et al</vt:lpstr>
      <vt:lpstr>10：転移性大腸癌の高齢患者における初期療法として、mFOLFOX 7またはCapeOX +ベバシズマブ対5 - FU/l - LVまたはカペシタビン+ベバシズマブの無作為化第III相試験：JCOG1018 study (RESPECT) – Hamaguchi T, et al</vt:lpstr>
      <vt:lpstr>10：転移性大腸癌の高齢患者における初期療法として、mFOLFOX 7またはCapeOX +ベバシズマブ対5 - FU/l - LVまたはカペシタビン+ベバシズマブの無作為化第III相試験：JCOG1018 study (RESPECT) – Hamaguchi T, et al</vt:lpstr>
      <vt:lpstr>11：ステージIII結腸癌に対する6ヶ月間のオキサリプラチンベースのアジュバント化学療法で治療した患者における早期治療中止および早期オキサリプラチン中止の予後影響： 11の治験のアクセント/アイデアプール分析 – Gallois C, et al</vt:lpstr>
      <vt:lpstr>11：ステージIII結腸癌に対する6ヶ月間のオキサリプラチンベースのアジュバント化学療法で治療した患者における早期治療中止および早期オキサリプラチン中止の予後影響： 11の治験のアクセント/アイデアプール分析 – Gallois C, et al</vt:lpstr>
      <vt:lpstr>11：ステージIII結腸癌に対する6ヶ月間のオキサリプラチンベースのアジュバント化学療法で治療した患者における早期治療中止および早期オキサリプラチン中止の予後影響： 11の治験のアクセント/アイデアプール分析 – Gallois C, et al</vt:lpstr>
      <vt:lpstr>13：マイクロサテライト不安定性-高/ミスマッチ修復欠損 ( MSI/dMMR ) 転移性大腸癌 (mCRC) 患者 (PTS) におけるニボルマブ+イピリムマブの1年間の持続期間：GERCOR NIPICOL第II相試験の長期フォローアップ– Cohen R, et al</vt:lpstr>
      <vt:lpstr>13：マイクロサテライト不安定性-高/ミスマッチ修復欠損 ( MSI/dMMR ) 転移性大腸癌 (mCRC) 患者 (PTS) におけるニボルマブ+イピリムマブの1年間の持続期間：GERCOR NIPICOL第II相試験の長期フォローアップ– Cohen R, et al</vt:lpstr>
      <vt:lpstr>13：マイクロサテライト不安定性-高/ミスマッチ修復欠損 ( MSI/dMMR ) 転移性大腸癌 (mCRC) 患者 (PTS) におけるニボルマブ+イピリムマブの1年間の持続期間：GERCOR NIPICOL第II相試験の長期フォローアップ– Cohen R, et al</vt:lpstr>
      <vt:lpstr>LBA100: ステージII結腸癌における循環腫瘍DNA解析によって誘導されるアジュバント化学療法：The randomized DYNAMIC trial – Tie J, et al</vt:lpstr>
      <vt:lpstr>LBA100: ステージII結腸癌における循環腫瘍DNA解析によって誘導されるアジュバント化学療法：The randomized DYNAMIC trial – Tie J, et al</vt:lpstr>
      <vt:lpstr>LBA100: ステージII結腸癌における循環腫瘍DNA解析によって誘導されるアジュバント化学療法：The randomized DYNAMIC trial – Tie J, et al</vt:lpstr>
      <vt:lpstr>LBA100: ステージII結腸癌における循環腫瘍DNA解析によって誘導されるアジュバント化学療法：The randomized DYNAMIC trial – Tie J, et al</vt:lpstr>
      <vt:lpstr>LBA5：ミスマッチ修復欠損局所進行直腸癌における治癒意図的治療としての単剤PD -1遮断 – Cercek A, et al</vt:lpstr>
      <vt:lpstr>LBA5：ミスマッチ修復欠損局所進行直腸癌における治癒意図的治療としての単剤PD -1遮断 – Cercek A, et al</vt:lpstr>
      <vt:lpstr>LBA5：ミスマッチ修復欠損局所進行直腸癌における治癒意図的治療としての単剤PD -1遮断 – Cercek A, et al</vt:lpstr>
      <vt:lpstr>LBA1: RAS野生型(WT) 転移性大腸癌 (mCRC)患者における第一選択治療としてのパニツムマブ (PAN) + mFOLFOX6 対 ベバシズマブ (BEV) + mFOLFOX6 ：第III相PARADIGM試験の結果  – Yoshino T, et al</vt:lpstr>
      <vt:lpstr>LBA1: RAS野生型(WT) 転移性大腸癌 (mCRC)患者における第一選択治療としてのパニツムマブ (PAN) + mFOLFOX6 対 ベバシズマブ (BEV) + mFOLFOX6 ：第III相PARADIGM試験の結果  – Yoshino T, et al</vt:lpstr>
      <vt:lpstr>LBA1：RAS野生型(WT) 転移性大腸癌 (mCRC)患者における第一選択治療としてのパニツムマブ (PAN) + mFOLFOX6 対 ベバシズマブ (BEV) + mFOLFOX6 ：第III相PARADIGM試験の結果  – Yoshino T, et al</vt:lpstr>
      <vt:lpstr>3500：局所進行性結腸癌 (光学) 患者に対するmFOLFOX 6またはCAPOXを用いた周術期化学療法：他施設無作為化第III相試験 – Hu H, et al</vt:lpstr>
      <vt:lpstr>3500：局所進行性結腸癌 (光学) 患者に対するmFOLFOX 6またはCAPOXを用いた周術期化学療法：他施設無作為化第III相試験 – Hu H, et al</vt:lpstr>
      <vt:lpstr>3500：局所進行性結腸癌 (光学) 患者に対するmFOLFOX 6またはCAPOXを用いた周術期化学療法：他施設無作為化第III相試験 – Hu H, et al</vt:lpstr>
      <vt:lpstr>3504：STRATEGIC-1: 切除不能な野生型KRAS/NRAS/BRAF転移性結腸直腸がんにおける多ライン療法試験－ GERCOR-PRODIGE無作為化非盲検第III相試験 – Chibaudel B, et al</vt:lpstr>
      <vt:lpstr>3504：STRATEGIC-1: 切除不能な野生型KRAS/NRAS/BRAF転移性結腸直腸がんにおける多ライン療法試験－ GERCOR-PRODIGE無作為化非盲検第III相試験 – Chibaudel B, et al</vt:lpstr>
      <vt:lpstr>3504：STRATEGIC-1: 切除不能な野生型KRAS/NRAS/BRAF転移性結腸直腸がんにおける多ライン療法試験－ GERCOR-PRODIGE無作為化非盲検第III相試験 – Chibaudel B, et al</vt:lpstr>
      <vt:lpstr>LBA3505: 切除不能なRAS及びBRAF野生型転移性大腸癌 (mCRC) 患者の初期処置としてのModified FOLFOXIRI ＋パニツムマブ(mFOLFOXIRI/PAN) 対 mFOLFOX6/PAN ：GONOによる第III相無作為化TRIPLETE試験の結果 – Cremolini C, et al</vt:lpstr>
      <vt:lpstr>LBA3505: 切除不能なRAS及びBRAF野生型転移性大腸癌 (mCRC) 患者の初期処置としてのModified FOLFOXIRI ＋パニツムマブ(mFOLFOXIRI/PAN) 対 mFOLFOX6/PAN ：GONOによる第III相無作為化TRIPLETE試験の結果 – Cremolini C, et al</vt:lpstr>
      <vt:lpstr>LBA3505: 切除不能なRAS及びBRAF野生型転移性大腸癌 (mCRC) 患者の初期処置としてのModified FOLFOXIRI ＋パニツムマブ(mFOLFOXIRI/PAN) 対 mFOLFOX6/PAN ：GONOによる第III相無作為化TRIPLETE試験の結果 – Cremolini C, et al</vt:lpstr>
      <vt:lpstr>LBA3506: 当初切除不能な結腸直腸肝転移 ( CRLM ) および右側および/またはRAS/BRAFV 600 E変異原発腫瘍を有する患者におけるFOLFOXIRI +ベバシズマブ 対 FOLFOX/FOLFIRI +ベバシズマブ：オランダの結腸直腸癌グループの第III相CAIRO 5試験 – Punt CJA, et al</vt:lpstr>
      <vt:lpstr>LBA3506: 当初切除不能な結腸直腸肝転移 ( CRLM ) および右側および/またはRAS/BRAFV 600 E変異原発腫瘍を有する患者におけるFOLFOXIRI +ベバシズマブ 対 FOLFOX/FOLFIRI +ベバシズマブ：オランダの結腸直腸癌グループの第III相CAIRO 5試験 – Punt CJA, et al</vt:lpstr>
      <vt:lpstr>LBA3506: 当初切除不能な結腸直腸肝転移 ( CRLM ) および右側および/またはRAS/BRAFV 600 E変異原発腫瘍を有する患者におけるFOLFOXIRI +ベバシズマブ 対 FOLFOX/FOLFIRI +ベバシズマブ：オランダの結腸直腸癌グループの第III相CAIRO 5試験 – Punt CJA, et al</vt:lpstr>
      <vt:lpstr>LBA3507: 結腸癌および同時に切除不能な転移を有する患者における全身療法前の原発腫瘍の切除と切除なしの無作為化臨床試験 – Rahbari NN, et al</vt:lpstr>
      <vt:lpstr>LBA3507: 結腸癌および同時に切除不能な転移を有する患者における全身療法前の原発腫瘍の切除と切除なしの無作為化臨床試験 – Rahbari NN, et al</vt:lpstr>
      <vt:lpstr>LBA3507: 結腸癌および同時に切除不能な転移を有する患者における全身療法前の原発腫瘍の切除と切除なしの無作為化臨床試験 – Rahbari NN, et al</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Liz Tanzer</cp:lastModifiedBy>
  <cp:revision>1123</cp:revision>
  <dcterms:created xsi:type="dcterms:W3CDTF">2011-02-23T10:20:57Z</dcterms:created>
  <dcterms:modified xsi:type="dcterms:W3CDTF">2022-07-18T09:30:43Z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1104360</vt:lpwstr>
  </property>
  <property fmtid="{D5CDD505-2E9C-101B-9397-08002B2CF9AE}" name="NXPowerLiteSettings" pid="3">
    <vt:lpwstr>F7000400038000</vt:lpwstr>
  </property>
  <property fmtid="{D5CDD505-2E9C-101B-9397-08002B2CF9AE}" name="NXPowerLiteVersion" pid="4">
    <vt:lpwstr>S9.1.4</vt:lpwstr>
  </property>
</Properties>
</file>